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562" r:id="rId2"/>
    <p:sldId id="563" r:id="rId3"/>
    <p:sldId id="561" r:id="rId4"/>
    <p:sldId id="565" r:id="rId5"/>
    <p:sldId id="566" r:id="rId6"/>
    <p:sldId id="547" r:id="rId7"/>
    <p:sldId id="567" r:id="rId8"/>
    <p:sldId id="549" r:id="rId9"/>
    <p:sldId id="569" r:id="rId10"/>
    <p:sldId id="550" r:id="rId11"/>
    <p:sldId id="570" r:id="rId12"/>
    <p:sldId id="571" r:id="rId13"/>
    <p:sldId id="551" r:id="rId14"/>
    <p:sldId id="574" r:id="rId15"/>
    <p:sldId id="575" r:id="rId16"/>
    <p:sldId id="552" r:id="rId17"/>
    <p:sldId id="576" r:id="rId18"/>
    <p:sldId id="577" r:id="rId19"/>
    <p:sldId id="553" r:id="rId20"/>
    <p:sldId id="578" r:id="rId21"/>
    <p:sldId id="579" r:id="rId22"/>
    <p:sldId id="554" r:id="rId23"/>
    <p:sldId id="580" r:id="rId24"/>
    <p:sldId id="581" r:id="rId25"/>
    <p:sldId id="582" r:id="rId26"/>
    <p:sldId id="583" r:id="rId27"/>
    <p:sldId id="294" r:id="rId28"/>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Paršova" initials="RP" lastIdx="1" clrIdx="0">
    <p:extLst>
      <p:ext uri="{19B8F6BF-5375-455C-9EA6-DF929625EA0E}">
        <p15:presenceInfo xmlns:p15="http://schemas.microsoft.com/office/powerpoint/2012/main" userId="S-1-5-21-738795142-1242532775-405837587-13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346" autoAdjust="0"/>
  </p:normalViewPr>
  <p:slideViewPr>
    <p:cSldViewPr snapToGrid="0">
      <p:cViewPr varScale="1">
        <p:scale>
          <a:sx n="64" d="100"/>
          <a:sy n="64" d="100"/>
        </p:scale>
        <p:origin x="1378" y="67"/>
      </p:cViewPr>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3EBFF5B-FDD2-4CC8-B9E9-706B4F072FC7}" type="datetimeFigureOut">
              <a:rPr lang="lv-LV" smtClean="0"/>
              <a:t>21.09.2022</a:t>
            </a:fld>
            <a:endParaRPr lang="lv-LV"/>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CD05F17-59D0-4414-BF8E-D4EA8E4D2764}" type="slidenum">
              <a:rPr lang="lv-LV" smtClean="0"/>
              <a:t>‹#›</a:t>
            </a:fld>
            <a:endParaRPr lang="lv-LV"/>
          </a:p>
        </p:txBody>
      </p:sp>
    </p:spTree>
    <p:extLst>
      <p:ext uri="{BB962C8B-B14F-4D97-AF65-F5344CB8AC3E}">
        <p14:creationId xmlns:p14="http://schemas.microsoft.com/office/powerpoint/2010/main" val="230798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BCF0D4AC-A941-4A00-8F85-38990BDA99D4}" type="datetimeFigureOut">
              <a:rPr lang="lv-LV" smtClean="0"/>
              <a:t>21.09.2022</a:t>
            </a:fld>
            <a:endParaRPr lang="lv-LV"/>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1F2C61C-C57F-46B8-A997-5968F9B5846A}" type="slidenum">
              <a:rPr lang="lv-LV" smtClean="0"/>
              <a:t>‹#›</a:t>
            </a:fld>
            <a:endParaRPr lang="lv-LV"/>
          </a:p>
        </p:txBody>
      </p:sp>
    </p:spTree>
    <p:extLst>
      <p:ext uri="{BB962C8B-B14F-4D97-AF65-F5344CB8AC3E}">
        <p14:creationId xmlns:p14="http://schemas.microsoft.com/office/powerpoint/2010/main" val="7498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1</a:t>
            </a:fld>
            <a:endParaRPr lang="lv-LV"/>
          </a:p>
        </p:txBody>
      </p:sp>
    </p:spTree>
    <p:extLst>
      <p:ext uri="{BB962C8B-B14F-4D97-AF65-F5344CB8AC3E}">
        <p14:creationId xmlns:p14="http://schemas.microsoft.com/office/powerpoint/2010/main" val="2656065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Sanāksmes laikā saskaņota tehniskā specifikācija datu monitoringa iepirkumam. </a:t>
            </a:r>
          </a:p>
          <a:p>
            <a:r>
              <a:rPr lang="lv-LV" dirty="0"/>
              <a:t>2022.gada 17.augustā izsludināts Iepirkums “Pētījums par vardarbības ģimenē un vardarbības pret bērnu datu monitoringa sistēmas izveidi”. </a:t>
            </a:r>
          </a:p>
          <a:p>
            <a:r>
              <a:rPr lang="lv-LV" dirty="0"/>
              <a:t>Ar efektīvu vardarbības datu monitoringa sistēmas izveidi tiks panākta pamatotāka mājsaimniecību risku apzināšana, tiks identificēts un precīzāk noteikts cietušā profils, atbilstoši vardarbības veidiem, vardarbības veicēja profils, vardarbības raksturs, iemesli. Tiks identificētas riska grupas, kuras esošā atbalsta sistēma nesasniedz, kuras līdzšinēji veido latento vardarbības izplatības pusi.</a:t>
            </a:r>
          </a:p>
        </p:txBody>
      </p:sp>
      <p:sp>
        <p:nvSpPr>
          <p:cNvPr id="4" name="Slide Number Placeholder 3"/>
          <p:cNvSpPr>
            <a:spLocks noGrp="1"/>
          </p:cNvSpPr>
          <p:nvPr>
            <p:ph type="sldNum" sz="quarter" idx="5"/>
          </p:nvPr>
        </p:nvSpPr>
        <p:spPr/>
        <p:txBody>
          <a:bodyPr/>
          <a:lstStyle/>
          <a:p>
            <a:fld id="{11F2C61C-C57F-46B8-A997-5968F9B5846A}" type="slidenum">
              <a:rPr lang="lv-LV" smtClean="0"/>
              <a:t>10</a:t>
            </a:fld>
            <a:endParaRPr lang="lv-LV"/>
          </a:p>
        </p:txBody>
      </p:sp>
    </p:spTree>
    <p:extLst>
      <p:ext uri="{BB962C8B-B14F-4D97-AF65-F5344CB8AC3E}">
        <p14:creationId xmlns:p14="http://schemas.microsoft.com/office/powerpoint/2010/main" val="419331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datu pētījums bija izsludināts 2 reizes, abas reizes bez rezultāta. Otrajā reizē tika palielināts finansējums, bet arī beidzās bez rezultāta, tādēļ šobrīd ir pieņemts lēmums par summas vēl mazliet palielināšanu un termiņa pagarināšanu. </a:t>
            </a: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533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206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TM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13</a:t>
            </a:fld>
            <a:endParaRPr lang="lv-LV"/>
          </a:p>
        </p:txBody>
      </p:sp>
    </p:spTree>
    <p:extLst>
      <p:ext uri="{BB962C8B-B14F-4D97-AF65-F5344CB8AC3E}">
        <p14:creationId xmlns:p14="http://schemas.microsoft.com/office/powerpoint/2010/main" val="3412384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TM darba grupa</a:t>
            </a:r>
          </a:p>
          <a:p>
            <a:r>
              <a:rPr lang="lv-LV" dirty="0"/>
              <a:t>Saņemta Tieslietu ministrijas 12.08.2022 vēstule ar lūgumu līdz 25.augustam deleģēt LM pārstāvi darba grupā, lai aizstāt bērnu administratīvo sodīšanu ar atbalstu un uzraudzību, saglabājot bērna atbildību. Lai to īstenotu, nepieciešams piedāvāt efektīvu piespiedu līdzekļu sistēmu un procesu, kādā valsts strādā ar bērniem, kas ir izdarījuši likumpārkāpumus, nodrošinot gan saturiski kvalitatīvus pakalpojumus, gan efektīvu procesuālo regulējumu, tai skaitā piemēroto pasākumu izpildes stadijā. Darba grupas ietvaros plānots apzināt šobrīd pastāvošās problēmas, kas ir risināmas ar likuma grozījumiem, tai skaitā pārskatot un izvērtējot audzinoša rakstura piespiedu līdzekļu klāstu un iespējas papildināt to ar citiem līdzekļiem, kā arī izvērtējot procesuālo regulējumu un iespējas to pilnveidot. </a:t>
            </a:r>
          </a:p>
          <a:p>
            <a:r>
              <a:rPr lang="lv-LV" dirty="0"/>
              <a:t>Iepriekšējā Bērnu lietu sadarbības padomē TM norādīja, ka primāri darba grupa darbu sāks ar Naukšēnu jautājumu risināšanu.</a:t>
            </a:r>
          </a:p>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14</a:t>
            </a:fld>
            <a:endParaRPr lang="lv-LV"/>
          </a:p>
        </p:txBody>
      </p:sp>
    </p:spTree>
    <p:extLst>
      <p:ext uri="{BB962C8B-B14F-4D97-AF65-F5344CB8AC3E}">
        <p14:creationId xmlns:p14="http://schemas.microsoft.com/office/powerpoint/2010/main" val="394032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898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LM darba grupa</a:t>
            </a:r>
          </a:p>
        </p:txBody>
      </p:sp>
      <p:sp>
        <p:nvSpPr>
          <p:cNvPr id="4" name="Slide Number Placeholder 3"/>
          <p:cNvSpPr>
            <a:spLocks noGrp="1"/>
          </p:cNvSpPr>
          <p:nvPr>
            <p:ph type="sldNum" sz="quarter" idx="5"/>
          </p:nvPr>
        </p:nvSpPr>
        <p:spPr/>
        <p:txBody>
          <a:bodyPr/>
          <a:lstStyle/>
          <a:p>
            <a:fld id="{11F2C61C-C57F-46B8-A997-5968F9B5846A}" type="slidenum">
              <a:rPr lang="lv-LV" smtClean="0"/>
              <a:t>16</a:t>
            </a:fld>
            <a:endParaRPr lang="lv-LV"/>
          </a:p>
        </p:txBody>
      </p:sp>
    </p:spTree>
    <p:extLst>
      <p:ext uri="{BB962C8B-B14F-4D97-AF65-F5344CB8AC3E}">
        <p14:creationId xmlns:p14="http://schemas.microsoft.com/office/powerpoint/2010/main" val="1562730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5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78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19</a:t>
            </a:fld>
            <a:endParaRPr lang="lv-LV"/>
          </a:p>
        </p:txBody>
      </p:sp>
    </p:spTree>
    <p:extLst>
      <p:ext uri="{BB962C8B-B14F-4D97-AF65-F5344CB8AC3E}">
        <p14:creationId xmlns:p14="http://schemas.microsoft.com/office/powerpoint/2010/main" val="219043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2</a:t>
            </a:fld>
            <a:endParaRPr lang="lv-LV"/>
          </a:p>
        </p:txBody>
      </p:sp>
    </p:spTree>
    <p:extLst>
      <p:ext uri="{BB962C8B-B14F-4D97-AF65-F5344CB8AC3E}">
        <p14:creationId xmlns:p14="http://schemas.microsoft.com/office/powerpoint/2010/main" val="507452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034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15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22</a:t>
            </a:fld>
            <a:endParaRPr lang="lv-LV"/>
          </a:p>
        </p:txBody>
      </p:sp>
    </p:spTree>
    <p:extLst>
      <p:ext uri="{BB962C8B-B14F-4D97-AF65-F5344CB8AC3E}">
        <p14:creationId xmlns:p14="http://schemas.microsoft.com/office/powerpoint/2010/main" val="666537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654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24</a:t>
            </a:fld>
            <a:endParaRPr lang="lv-LV"/>
          </a:p>
        </p:txBody>
      </p:sp>
    </p:spTree>
    <p:extLst>
      <p:ext uri="{BB962C8B-B14F-4D97-AF65-F5344CB8AC3E}">
        <p14:creationId xmlns:p14="http://schemas.microsoft.com/office/powerpoint/2010/main" val="1561244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108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44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BTAL 58.pantā - kuri paredz stiprināt un pilnveidot Bērnu tiesību aizsardzības likuma 58. panta piemērošanu pašvaldību darbā. Diskusiju laikā izkristalizējās divi būtiski </a:t>
            </a:r>
            <a:r>
              <a:rPr lang="lv-LV" dirty="0" err="1"/>
              <a:t>problēmjautājumi</a:t>
            </a:r>
            <a:r>
              <a:rPr lang="lv-LV" dirty="0"/>
              <a:t> Tieslietu ministrijas iecerētās reformas īstenošanai. Proti, nepieciešamība likumā nosaukt konkrētu pašvaldības iestādi, kura veiktu profilakses darbu ar bērniem, kā arī reformas ietekmes uz budžetu aprēķins.</a:t>
            </a:r>
          </a:p>
          <a:p>
            <a:r>
              <a:rPr lang="lv-LV" dirty="0"/>
              <a:t>Ziņošanas kārtība - izskatītas un diskusiju rezultātā precizētas redakcijas Bērnu tiesību aizsardzības likuma grozījumiem 51. un 73.pantā, kā arī nosūtīts lūgums Bērnu lietu sadarbības padomes apakšgrupai “Starpinstitūciju sadarbība” uzsākt darbu pie algoritmu izstrādes starpinstitūciju sadarbībai ziņošanas par vardarbību pret bērnu gadījumos.</a:t>
            </a:r>
          </a:p>
        </p:txBody>
      </p:sp>
      <p:sp>
        <p:nvSpPr>
          <p:cNvPr id="4" name="Slide Number Placeholder 3"/>
          <p:cNvSpPr>
            <a:spLocks noGrp="1"/>
          </p:cNvSpPr>
          <p:nvPr>
            <p:ph type="sldNum" sz="quarter" idx="5"/>
          </p:nvPr>
        </p:nvSpPr>
        <p:spPr/>
        <p:txBody>
          <a:bodyPr/>
          <a:lstStyle/>
          <a:p>
            <a:fld id="{11F2C61C-C57F-46B8-A997-5968F9B5846A}" type="slidenum">
              <a:rPr lang="lv-LV" smtClean="0"/>
              <a:t>3</a:t>
            </a:fld>
            <a:endParaRPr lang="lv-LV"/>
          </a:p>
        </p:txBody>
      </p:sp>
    </p:spTree>
    <p:extLst>
      <p:ext uri="{BB962C8B-B14F-4D97-AF65-F5344CB8AC3E}">
        <p14:creationId xmlns:p14="http://schemas.microsoft.com/office/powerpoint/2010/main" val="361655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4</a:t>
            </a:fld>
            <a:endParaRPr lang="lv-LV"/>
          </a:p>
        </p:txBody>
      </p:sp>
    </p:spTree>
    <p:extLst>
      <p:ext uri="{BB962C8B-B14F-4D97-AF65-F5344CB8AC3E}">
        <p14:creationId xmlns:p14="http://schemas.microsoft.com/office/powerpoint/2010/main" val="33836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10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lv-LV" dirty="0"/>
              <a:t>Šobrīd notiek informācijas apkopošana un ziņojuma izstrāde, piedāvājot priekšlikumus pakalpojuma klāsta paplašināšanai</a:t>
            </a:r>
            <a:endParaRPr lang="en-US" dirty="0"/>
          </a:p>
          <a:p>
            <a:pPr marL="228600" indent="-228600">
              <a:buAutoNum type="arabicParenR"/>
            </a:pPr>
            <a:endParaRPr lang="lv-LV" dirty="0"/>
          </a:p>
        </p:txBody>
      </p:sp>
      <p:sp>
        <p:nvSpPr>
          <p:cNvPr id="4" name="Slide Number Placeholder 3"/>
          <p:cNvSpPr>
            <a:spLocks noGrp="1"/>
          </p:cNvSpPr>
          <p:nvPr>
            <p:ph type="sldNum" sz="quarter" idx="5"/>
          </p:nvPr>
        </p:nvSpPr>
        <p:spPr/>
        <p:txBody>
          <a:bodyPr/>
          <a:lstStyle/>
          <a:p>
            <a:fld id="{11F2C61C-C57F-46B8-A997-5968F9B5846A}" type="slidenum">
              <a:rPr lang="lv-LV" smtClean="0"/>
              <a:t>6</a:t>
            </a:fld>
            <a:endParaRPr lang="lv-LV"/>
          </a:p>
        </p:txBody>
      </p:sp>
    </p:spTree>
    <p:extLst>
      <p:ext uri="{BB962C8B-B14F-4D97-AF65-F5344CB8AC3E}">
        <p14:creationId xmlns:p14="http://schemas.microsoft.com/office/powerpoint/2010/main" val="36667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78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Notikušas trīs sanāksmes, kurās piedalījās 11 institūciju pārstāvji.</a:t>
            </a:r>
          </a:p>
          <a:p>
            <a:r>
              <a:rPr lang="lv-LV" dirty="0"/>
              <a:t>Sanāksmju laikā institūciju pārstāvji izteica savu viedokli par pastāvošajām problēmām </a:t>
            </a:r>
            <a:r>
              <a:rPr lang="lv-LV" dirty="0" err="1"/>
              <a:t>starpinstitucionālajā</a:t>
            </a:r>
            <a:r>
              <a:rPr lang="lv-LV" dirty="0"/>
              <a:t> sadarbībā un analizēja gadījumus </a:t>
            </a:r>
            <a:r>
              <a:rPr lang="lv-LV" dirty="0" err="1"/>
              <a:t>starpinstitucionālās</a:t>
            </a:r>
            <a:r>
              <a:rPr lang="lv-LV" dirty="0"/>
              <a:t> sadarbības kontekstā. </a:t>
            </a:r>
          </a:p>
          <a:p>
            <a:r>
              <a:rPr lang="lv-LV" dirty="0"/>
              <a:t>Pēdējās sanāksmes laikā, kas notika 2022.gada 17.augustā, Veselības ministrijas pārstāve informēja sanāksmes dalībniekus par Latvijas normatīvajos aktos noteikto regulējumu attiecībā par ārstniecības iestāžu un ārstniecības personu sadarbību ar citām valsts un pašvaldības iestādēm. </a:t>
            </a:r>
          </a:p>
          <a:p>
            <a:r>
              <a:rPr lang="lv-LV" dirty="0"/>
              <a:t>Sanāksmes dalībnieki vienojās, ka ir nepieciešamība veikt izmaiņas Ministru kabineta 2017. gada 12. septembra noteikumos Nr. 545 „ Noteikumi par institūciju sadarbību bērnu tiesību aizsardzībā”. </a:t>
            </a:r>
          </a:p>
          <a:p>
            <a:r>
              <a:rPr lang="lv-LV" dirty="0"/>
              <a:t>Nākamās sanāksmes tēma "Kaitējošā seksuālā uzvedība bērnu vidū."</a:t>
            </a:r>
          </a:p>
        </p:txBody>
      </p:sp>
      <p:sp>
        <p:nvSpPr>
          <p:cNvPr id="4" name="Slide Number Placeholder 3"/>
          <p:cNvSpPr>
            <a:spLocks noGrp="1"/>
          </p:cNvSpPr>
          <p:nvPr>
            <p:ph type="sldNum" sz="quarter" idx="5"/>
          </p:nvPr>
        </p:nvSpPr>
        <p:spPr/>
        <p:txBody>
          <a:bodyPr/>
          <a:lstStyle/>
          <a:p>
            <a:fld id="{11F2C61C-C57F-46B8-A997-5968F9B5846A}" type="slidenum">
              <a:rPr lang="lv-LV" smtClean="0"/>
              <a:t>8</a:t>
            </a:fld>
            <a:endParaRPr lang="lv-LV"/>
          </a:p>
        </p:txBody>
      </p:sp>
    </p:spTree>
    <p:extLst>
      <p:ext uri="{BB962C8B-B14F-4D97-AF65-F5344CB8AC3E}">
        <p14:creationId xmlns:p14="http://schemas.microsoft.com/office/powerpoint/2010/main" val="406537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C61C-C57F-46B8-A997-5968F9B5846A}"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68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1B6A-A333-433D-9F15-C3A0AC9C77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FB8BE4D3-01CC-469B-B156-2F3860499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2ADEF388-23DD-49B2-8D95-CE01DD05CE42}"/>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E1721421-A54B-4FAB-985F-74E56F3A3A0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48FBBD9-E4DC-410B-A4AD-E5A3F7AA7A12}"/>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74049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19F4-E627-4563-B95D-39C44C206C2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56E70467-9FBB-4F5E-B9F7-5025FD5046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C93345A-0149-43AD-8348-6D0650A4F2DD}"/>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E37ED797-5F7D-4857-B5B8-37E5D4A7E05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124951D-F6AB-4C78-A705-A7189E4691CE}"/>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154671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526074-830E-4593-9B5C-9893B8E858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93ED086-2B96-46D1-8C8D-0D8F83D00A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B3EF9-7F8C-4724-BB81-FBF739E81C1E}"/>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DF4F9EAE-0BD7-438D-B1B2-DD270AE18B8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B7E049C-6538-4DB4-B14D-64BABC45912B}"/>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236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426191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11628D8D-A1AA-4601-8B99-49743562C836}" type="slidenum">
              <a:rPr lang="en-US" altLang="lv-LV"/>
              <a:pPr>
                <a:defRPr/>
              </a:pPr>
              <a:t>‹#›</a:t>
            </a:fld>
            <a:endParaRPr lang="en-US" altLang="lv-LV"/>
          </a:p>
        </p:txBody>
      </p:sp>
    </p:spTree>
    <p:extLst>
      <p:ext uri="{BB962C8B-B14F-4D97-AF65-F5344CB8AC3E}">
        <p14:creationId xmlns:p14="http://schemas.microsoft.com/office/powerpoint/2010/main" val="1140146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AA1A50-87FD-447D-B611-28F44ED24D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93CDF8B1-644E-4B58-87B9-944F24AF4117}"/>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CFEDF96-FF3E-4669-ABD8-3AA925C5E2D4}" type="slidenum">
              <a:rPr lang="en-US" altLang="lv-LV"/>
              <a:pPr>
                <a:defRPr/>
              </a:pPr>
              <a:t>‹#›</a:t>
            </a:fld>
            <a:endParaRPr lang="en-US" altLang="lv-LV"/>
          </a:p>
        </p:txBody>
      </p:sp>
    </p:spTree>
    <p:extLst>
      <p:ext uri="{BB962C8B-B14F-4D97-AF65-F5344CB8AC3E}">
        <p14:creationId xmlns:p14="http://schemas.microsoft.com/office/powerpoint/2010/main" val="367173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B8E8E-4374-4BDF-841C-FBC8AFE40DF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1744D03-115F-40B7-9F06-5216C81C9F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2105EE1-8BCD-4292-8E65-785ED2E6789B}"/>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99A32A8C-241C-4D64-B7D2-FF0F7383C1C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0F5CA10-CD81-4734-9280-D05F69B3AAFC}"/>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42119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FC4E-C6A8-4773-81BE-C992BF9BDD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AAC3D06-0147-4239-837A-BC6525006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FB3E36-357B-49F1-8A89-DEB1C3C02EE3}"/>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EBD662FD-9B30-4595-9120-50FFDEDF750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803EDAFB-F461-4598-A5A2-076DA785A3E1}"/>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83852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3548E-48F0-4289-81F3-7EFA1C067094}"/>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A928BF2-6CD0-4E49-BCBB-9C53BE50B7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C4D31286-C95C-4890-A5A5-655309513EB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FFF128D-A7D7-4CB9-9190-80C4AF4F3985}"/>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6" name="Footer Placeholder 5">
            <a:extLst>
              <a:ext uri="{FF2B5EF4-FFF2-40B4-BE49-F238E27FC236}">
                <a16:creationId xmlns:a16="http://schemas.microsoft.com/office/drawing/2014/main" id="{6F9CE9C3-0CD1-4F7C-80E7-04B48124711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9BF73FE-6CD1-4E73-ADCE-8924A1368D99}"/>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28025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913-28A0-4E56-95A1-565A0055B5E7}"/>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2EE6C6F-AF1E-4D44-B7EE-1BF19CE75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08431B-09A2-4610-96D0-E26BED85C10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3DF19B7F-1DBF-4546-ABC6-E92E02DB3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889330-8436-44D6-B3C8-E9BAA7CA0B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91364A34-7868-49E0-955D-816B72A63F59}"/>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8" name="Footer Placeholder 7">
            <a:extLst>
              <a:ext uri="{FF2B5EF4-FFF2-40B4-BE49-F238E27FC236}">
                <a16:creationId xmlns:a16="http://schemas.microsoft.com/office/drawing/2014/main" id="{8A579403-7D62-46BE-8466-FCED2E3A7EB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CC07934-99AE-43B7-9441-3588A6202833}"/>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98589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E7C7-E786-441B-83A0-6CF36CF9923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AEEC73C7-6374-4A4E-8818-A690ED10A60A}"/>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4" name="Footer Placeholder 3">
            <a:extLst>
              <a:ext uri="{FF2B5EF4-FFF2-40B4-BE49-F238E27FC236}">
                <a16:creationId xmlns:a16="http://schemas.microsoft.com/office/drawing/2014/main" id="{D3243226-F3B3-4F70-AFD4-DF6E56F2402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3F3FE2D1-7C24-440D-A563-612306A97DD9}"/>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42783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B5956-155B-4A4D-8801-25BBB6B8BFE9}"/>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3" name="Footer Placeholder 2">
            <a:extLst>
              <a:ext uri="{FF2B5EF4-FFF2-40B4-BE49-F238E27FC236}">
                <a16:creationId xmlns:a16="http://schemas.microsoft.com/office/drawing/2014/main" id="{53999D6C-B419-47B2-8D26-17A04051D32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BAC4547-5633-4AAF-B643-858E3C33DDEA}"/>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301247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EAFE-601F-4C3A-AC20-80F7F2F8B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D00FB35-F963-4326-B02A-982282589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EDA21A39-C797-4DE5-AE29-2C20C428D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2D3EAB-D98B-4A68-BDCB-4B81A30AEEAA}"/>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6" name="Footer Placeholder 5">
            <a:extLst>
              <a:ext uri="{FF2B5EF4-FFF2-40B4-BE49-F238E27FC236}">
                <a16:creationId xmlns:a16="http://schemas.microsoft.com/office/drawing/2014/main" id="{80C5F641-5D22-469C-B6FD-49BF706B49C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72446B0-502F-433C-9DA6-153DCE2737B2}"/>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73051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B23D-E41F-444B-A543-2A00615FF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1D6FFB8-8ABD-4871-A304-5A654ECBF7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C5C8BC6-954F-4E12-B37A-FBDBBABAD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286C2B-AEED-4293-9BE3-3E2C2FCBAC26}"/>
              </a:ext>
            </a:extLst>
          </p:cNvPr>
          <p:cNvSpPr>
            <a:spLocks noGrp="1"/>
          </p:cNvSpPr>
          <p:nvPr>
            <p:ph type="dt" sz="half" idx="10"/>
          </p:nvPr>
        </p:nvSpPr>
        <p:spPr/>
        <p:txBody>
          <a:bodyPr/>
          <a:lstStyle/>
          <a:p>
            <a:fld id="{2B14E8E9-2773-4131-9007-D9F133C7A770}" type="datetimeFigureOut">
              <a:rPr lang="lv-LV" smtClean="0"/>
              <a:t>21.09.2022</a:t>
            </a:fld>
            <a:endParaRPr lang="lv-LV"/>
          </a:p>
        </p:txBody>
      </p:sp>
      <p:sp>
        <p:nvSpPr>
          <p:cNvPr id="6" name="Footer Placeholder 5">
            <a:extLst>
              <a:ext uri="{FF2B5EF4-FFF2-40B4-BE49-F238E27FC236}">
                <a16:creationId xmlns:a16="http://schemas.microsoft.com/office/drawing/2014/main" id="{6086CA85-37A3-448B-951D-F6C512693F2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5C6D9DE-D2CA-48FF-89FA-C258F6C4953B}"/>
              </a:ext>
            </a:extLst>
          </p:cNvPr>
          <p:cNvSpPr>
            <a:spLocks noGrp="1"/>
          </p:cNvSpPr>
          <p:nvPr>
            <p:ph type="sldNum" sz="quarter" idx="12"/>
          </p:nvPr>
        </p:nvSpPr>
        <p:spPr/>
        <p:txBody>
          <a:bodyPr/>
          <a:lstStyle/>
          <a:p>
            <a:fld id="{F80E9EC3-2438-4748-BAA4-9EDFB962C2DE}" type="slidenum">
              <a:rPr lang="lv-LV" smtClean="0"/>
              <a:t>‹#›</a:t>
            </a:fld>
            <a:endParaRPr lang="lv-LV"/>
          </a:p>
        </p:txBody>
      </p:sp>
    </p:spTree>
    <p:extLst>
      <p:ext uri="{BB962C8B-B14F-4D97-AF65-F5344CB8AC3E}">
        <p14:creationId xmlns:p14="http://schemas.microsoft.com/office/powerpoint/2010/main" val="237787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E15E8-71EF-4F9E-BCE5-F82E8DC60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707CF4E-4860-4269-9A79-7F470104F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7E98672-CEC2-43CC-808C-17D1257E1A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4E8E9-2773-4131-9007-D9F133C7A770}" type="datetimeFigureOut">
              <a:rPr lang="lv-LV" smtClean="0"/>
              <a:t>21.09.2022</a:t>
            </a:fld>
            <a:endParaRPr lang="lv-LV"/>
          </a:p>
        </p:txBody>
      </p:sp>
      <p:sp>
        <p:nvSpPr>
          <p:cNvPr id="5" name="Footer Placeholder 4">
            <a:extLst>
              <a:ext uri="{FF2B5EF4-FFF2-40B4-BE49-F238E27FC236}">
                <a16:creationId xmlns:a16="http://schemas.microsoft.com/office/drawing/2014/main" id="{31AC2429-174B-44C8-9F3A-FF2097A84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B4D0908-7C06-420A-9171-E70FB3DE8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E9EC3-2438-4748-BAA4-9EDFB962C2DE}" type="slidenum">
              <a:rPr lang="lv-LV" smtClean="0"/>
              <a:t>‹#›</a:t>
            </a:fld>
            <a:endParaRPr lang="lv-LV"/>
          </a:p>
        </p:txBody>
      </p:sp>
    </p:spTree>
    <p:extLst>
      <p:ext uri="{BB962C8B-B14F-4D97-AF65-F5344CB8AC3E}">
        <p14:creationId xmlns:p14="http://schemas.microsoft.com/office/powerpoint/2010/main" val="527352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www.lm.gov.lv/"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114"/>
            <a:ext cx="12192000" cy="779711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7200" dirty="0"/>
          </a:p>
        </p:txBody>
      </p:sp>
      <p:sp>
        <p:nvSpPr>
          <p:cNvPr id="10" name="TextBox 9">
            <a:extLst>
              <a:ext uri="{FF2B5EF4-FFF2-40B4-BE49-F238E27FC236}">
                <a16:creationId xmlns:a16="http://schemas.microsoft.com/office/drawing/2014/main" id="{FB501A57-16FA-4398-9E8D-0030196C8436}"/>
              </a:ext>
            </a:extLst>
          </p:cNvPr>
          <p:cNvSpPr txBox="1"/>
          <p:nvPr/>
        </p:nvSpPr>
        <p:spPr>
          <a:xfrm>
            <a:off x="906162" y="4284466"/>
            <a:ext cx="10725664" cy="2123658"/>
          </a:xfrm>
          <a:prstGeom prst="rect">
            <a:avLst/>
          </a:prstGeom>
          <a:noFill/>
        </p:spPr>
        <p:txBody>
          <a:bodyPr wrap="square" rtlCol="0">
            <a:spAutoFit/>
          </a:bodyPr>
          <a:lstStyle/>
          <a:p>
            <a:pPr algn="ctr"/>
            <a:r>
              <a:rPr lang="lv-LV" sz="6600" dirty="0">
                <a:solidFill>
                  <a:schemeClr val="bg1"/>
                </a:solidFill>
              </a:rPr>
              <a:t>Bērnu lietu sadarbības padomes apakšgrupas</a:t>
            </a:r>
          </a:p>
        </p:txBody>
      </p:sp>
    </p:spTree>
    <p:extLst>
      <p:ext uri="{BB962C8B-B14F-4D97-AF65-F5344CB8AC3E}">
        <p14:creationId xmlns:p14="http://schemas.microsoft.com/office/powerpoint/2010/main" val="1399863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5131131"/>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1443058"/>
            <a:ext cx="7031939" cy="546380"/>
            <a:chOff x="141879" y="429611"/>
            <a:chExt cx="7031939" cy="461665"/>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390085"/>
            </a:xfrm>
            <a:prstGeom prst="rect">
              <a:avLst/>
            </a:prstGeom>
            <a:noFill/>
          </p:spPr>
          <p:txBody>
            <a:bodyPr wrap="square" rtlCol="0">
              <a:spAutoFit/>
            </a:bodyPr>
            <a:lstStyle/>
            <a:p>
              <a:r>
                <a:rPr lang="en-GB" sz="2400" b="1" dirty="0" err="1">
                  <a:solidFill>
                    <a:schemeClr val="accent2"/>
                  </a:solidFill>
                </a:rPr>
                <a:t>Kādus</a:t>
              </a:r>
              <a:r>
                <a:rPr lang="en-GB" sz="2400" b="1" dirty="0">
                  <a:solidFill>
                    <a:schemeClr val="accent2"/>
                  </a:solidFill>
                </a:rPr>
                <a:t> </a:t>
              </a:r>
              <a:r>
                <a:rPr lang="en-GB" sz="2400" b="1" dirty="0" err="1">
                  <a:solidFill>
                    <a:schemeClr val="accent2"/>
                  </a:solidFill>
                </a:rPr>
                <a:t>datus</a:t>
              </a:r>
              <a:r>
                <a:rPr lang="en-GB" sz="2400" b="1" dirty="0">
                  <a:solidFill>
                    <a:schemeClr val="accent2"/>
                  </a:solidFill>
                </a:rPr>
                <a:t> </a:t>
              </a:r>
              <a:r>
                <a:rPr lang="en-GB" sz="2400" b="1" dirty="0" err="1">
                  <a:solidFill>
                    <a:schemeClr val="accent2"/>
                  </a:solidFill>
                </a:rPr>
                <a:t>šobrīd</a:t>
              </a:r>
              <a:r>
                <a:rPr lang="en-GB" sz="2400" b="1" dirty="0">
                  <a:solidFill>
                    <a:schemeClr val="accent2"/>
                  </a:solidFill>
                </a:rPr>
                <a:t> </a:t>
              </a:r>
              <a:r>
                <a:rPr lang="en-GB" sz="2400" b="1" dirty="0" err="1">
                  <a:solidFill>
                    <a:schemeClr val="accent2"/>
                  </a:solidFill>
                </a:rPr>
                <a:t>vāc</a:t>
              </a:r>
              <a:endParaRPr lang="lv-LV" sz="2400" b="1" dirty="0">
                <a:solidFill>
                  <a:schemeClr val="accent2"/>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2539212"/>
            <a:ext cx="7306707" cy="542977"/>
            <a:chOff x="141879" y="1443441"/>
            <a:chExt cx="7306707" cy="54297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461665"/>
            </a:xfrm>
            <a:prstGeom prst="rect">
              <a:avLst/>
            </a:prstGeom>
            <a:noFill/>
          </p:spPr>
          <p:txBody>
            <a:bodyPr wrap="square" rtlCol="0">
              <a:spAutoFit/>
            </a:bodyPr>
            <a:lstStyle/>
            <a:p>
              <a:r>
                <a:rPr lang="en-GB" sz="2400" b="1" dirty="0" err="1">
                  <a:solidFill>
                    <a:schemeClr val="accent2"/>
                  </a:solidFill>
                </a:rPr>
                <a:t>Kādus</a:t>
              </a:r>
              <a:r>
                <a:rPr lang="en-GB" sz="2400" b="1" dirty="0">
                  <a:solidFill>
                    <a:schemeClr val="accent2"/>
                  </a:solidFill>
                </a:rPr>
                <a:t> </a:t>
              </a:r>
              <a:r>
                <a:rPr lang="en-GB" sz="2400" b="1" dirty="0" err="1">
                  <a:solidFill>
                    <a:schemeClr val="accent2"/>
                  </a:solidFill>
                </a:rPr>
                <a:t>datus</a:t>
              </a:r>
              <a:r>
                <a:rPr lang="en-GB" sz="2400" b="1" dirty="0">
                  <a:solidFill>
                    <a:schemeClr val="accent2"/>
                  </a:solidFill>
                </a:rPr>
                <a:t> </a:t>
              </a:r>
              <a:r>
                <a:rPr lang="en-GB" sz="2400" b="1" dirty="0" err="1">
                  <a:solidFill>
                    <a:schemeClr val="accent2"/>
                  </a:solidFill>
                </a:rPr>
                <a:t>būtu</a:t>
              </a:r>
              <a:r>
                <a:rPr lang="en-GB" sz="2400" b="1" dirty="0">
                  <a:solidFill>
                    <a:schemeClr val="accent2"/>
                  </a:solidFill>
                </a:rPr>
                <a:t> </a:t>
              </a:r>
              <a:r>
                <a:rPr lang="en-GB" sz="2400" b="1" dirty="0" err="1">
                  <a:solidFill>
                    <a:schemeClr val="accent2"/>
                  </a:solidFill>
                </a:rPr>
                <a:t>jāvāc</a:t>
              </a:r>
              <a:endParaRPr lang="en-GB" sz="2400" b="1" dirty="0">
                <a:solidFill>
                  <a:schemeClr val="accent2"/>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3539793"/>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Kādi</a:t>
              </a:r>
              <a:r>
                <a:rPr lang="en-GB" sz="2400" b="1" dirty="0">
                  <a:solidFill>
                    <a:schemeClr val="accent2"/>
                  </a:solidFill>
                </a:rPr>
                <a:t> </a:t>
              </a:r>
              <a:r>
                <a:rPr lang="en-GB" sz="2400" b="1" dirty="0" err="1">
                  <a:solidFill>
                    <a:schemeClr val="accent2"/>
                  </a:solidFill>
                </a:rPr>
                <a:t>pētījumi</a:t>
              </a:r>
              <a:r>
                <a:rPr lang="en-GB" sz="2400" b="1" dirty="0">
                  <a:solidFill>
                    <a:schemeClr val="accent2"/>
                  </a:solidFill>
                </a:rPr>
                <a:t> </a:t>
              </a:r>
              <a:r>
                <a:rPr lang="en-GB" sz="2400" b="1" dirty="0" err="1">
                  <a:solidFill>
                    <a:schemeClr val="accent2"/>
                  </a:solidFill>
                </a:rPr>
                <a:t>jāveic</a:t>
              </a:r>
              <a:endParaRPr lang="lv-LV" sz="2400" b="1" dirty="0">
                <a:solidFill>
                  <a:schemeClr val="accent2"/>
                </a:solidFill>
              </a:endParaRPr>
            </a:p>
          </p:txBody>
        </p:sp>
      </p:grpSp>
      <p:grpSp>
        <p:nvGrpSpPr>
          <p:cNvPr id="24" name="Group 23">
            <a:extLst>
              <a:ext uri="{FF2B5EF4-FFF2-40B4-BE49-F238E27FC236}">
                <a16:creationId xmlns:a16="http://schemas.microsoft.com/office/drawing/2014/main" id="{86A0E049-F16B-472A-B1CF-B7FA81F09519}"/>
              </a:ext>
            </a:extLst>
          </p:cNvPr>
          <p:cNvGrpSpPr/>
          <p:nvPr/>
        </p:nvGrpSpPr>
        <p:grpSpPr>
          <a:xfrm>
            <a:off x="296562" y="4669466"/>
            <a:ext cx="7031939" cy="545852"/>
            <a:chOff x="141879" y="1440566"/>
            <a:chExt cx="7031939" cy="545852"/>
          </a:xfrm>
        </p:grpSpPr>
        <p:sp>
          <p:nvSpPr>
            <p:cNvPr id="25" name="Parallelogram 24">
              <a:extLst>
                <a:ext uri="{FF2B5EF4-FFF2-40B4-BE49-F238E27FC236}">
                  <a16:creationId xmlns:a16="http://schemas.microsoft.com/office/drawing/2014/main" id="{4C92C7E7-EF81-4765-A4E1-3ED471262A42}"/>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25">
              <a:extLst>
                <a:ext uri="{FF2B5EF4-FFF2-40B4-BE49-F238E27FC236}">
                  <a16:creationId xmlns:a16="http://schemas.microsoft.com/office/drawing/2014/main" id="{FFA0664A-0E3B-4E0D-9209-26D0227A526B}"/>
                </a:ext>
              </a:extLst>
            </p:cNvPr>
            <p:cNvSpPr txBox="1"/>
            <p:nvPr/>
          </p:nvSpPr>
          <p:spPr>
            <a:xfrm>
              <a:off x="649450" y="1440566"/>
              <a:ext cx="6524368" cy="461665"/>
            </a:xfrm>
            <a:prstGeom prst="rect">
              <a:avLst/>
            </a:prstGeom>
            <a:noFill/>
          </p:spPr>
          <p:txBody>
            <a:bodyPr wrap="square" rtlCol="0">
              <a:spAutoFit/>
            </a:bodyPr>
            <a:lstStyle/>
            <a:p>
              <a:r>
                <a:rPr lang="en-GB" sz="2400" b="1" dirty="0">
                  <a:solidFill>
                    <a:schemeClr val="accent2"/>
                  </a:solidFill>
                </a:rPr>
                <a:t>Kas </a:t>
              </a:r>
              <a:r>
                <a:rPr lang="en-GB" sz="2400" b="1" dirty="0" err="1">
                  <a:solidFill>
                    <a:schemeClr val="accent2"/>
                  </a:solidFill>
                </a:rPr>
                <a:t>vāc</a:t>
              </a:r>
              <a:r>
                <a:rPr lang="en-GB" sz="2400" b="1" dirty="0">
                  <a:solidFill>
                    <a:schemeClr val="accent2"/>
                  </a:solidFill>
                </a:rPr>
                <a:t> </a:t>
              </a:r>
              <a:r>
                <a:rPr lang="en-GB" sz="2400" b="1" dirty="0" err="1">
                  <a:solidFill>
                    <a:schemeClr val="accent2"/>
                  </a:solidFill>
                </a:rPr>
                <a:t>datus</a:t>
              </a:r>
              <a:endParaRPr lang="lv-LV" sz="2400" b="1" dirty="0">
                <a:solidFill>
                  <a:schemeClr val="accent2"/>
                </a:solidFill>
              </a:endParaRPr>
            </a:p>
          </p:txBody>
        </p:sp>
      </p:grpSp>
      <p:sp>
        <p:nvSpPr>
          <p:cNvPr id="6" name="TextBox 5">
            <a:extLst>
              <a:ext uri="{FF2B5EF4-FFF2-40B4-BE49-F238E27FC236}">
                <a16:creationId xmlns:a16="http://schemas.microsoft.com/office/drawing/2014/main" id="{589CA6A9-64EE-47DA-8C3C-7433D2DF865D}"/>
              </a:ext>
            </a:extLst>
          </p:cNvPr>
          <p:cNvSpPr txBox="1"/>
          <p:nvPr/>
        </p:nvSpPr>
        <p:spPr>
          <a:xfrm>
            <a:off x="6858000" y="757989"/>
            <a:ext cx="2574758"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t>
            </a:r>
            <a:r>
              <a:rPr lang="lv-LV" b="1" dirty="0" err="1"/>
              <a:t>as</a:t>
            </a:r>
            <a:r>
              <a:rPr lang="lv-LV" b="1" dirty="0"/>
              <a:t> sanāksme</a:t>
            </a:r>
          </a:p>
          <a:p>
            <a:pPr marL="285750" indent="-285750">
              <a:buFont typeface="Arial" panose="020B0604020202020204" pitchFamily="34" charset="0"/>
              <a:buChar char="•"/>
            </a:pPr>
            <a:r>
              <a:rPr lang="en-US" b="1" dirty="0"/>
              <a:t>20.07.2022.</a:t>
            </a:r>
            <a:endParaRPr lang="lv-LV" b="1" dirty="0"/>
          </a:p>
        </p:txBody>
      </p:sp>
    </p:spTree>
    <p:extLst>
      <p:ext uri="{BB962C8B-B14F-4D97-AF65-F5344CB8AC3E}">
        <p14:creationId xmlns:p14="http://schemas.microsoft.com/office/powerpoint/2010/main" val="30830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541191" y="4490828"/>
            <a:ext cx="46275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Uzsāktās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darbības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139060" y="1120676"/>
            <a:ext cx="7031939" cy="5170646"/>
            <a:chOff x="141879" y="429611"/>
            <a:chExt cx="7031939" cy="5170646"/>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b="1" dirty="0">
                  <a:solidFill>
                    <a:prstClr val="black"/>
                  </a:solidFill>
                </a:rPr>
                <a:t>I</a:t>
              </a:r>
              <a:r>
                <a:rPr lang="en-US" b="1" dirty="0" err="1">
                  <a:solidFill>
                    <a:prstClr val="black"/>
                  </a:solidFill>
                </a:rPr>
                <a:t>zstrādāta</a:t>
              </a:r>
              <a:r>
                <a:rPr lang="en-US" b="1" dirty="0">
                  <a:solidFill>
                    <a:prstClr val="black"/>
                  </a:solidFill>
                </a:rPr>
                <a:t> </a:t>
              </a:r>
              <a:r>
                <a:rPr lang="en-US" b="1" dirty="0" err="1">
                  <a:solidFill>
                    <a:prstClr val="black"/>
                  </a:solidFill>
                </a:rPr>
                <a:t>tehniskā</a:t>
              </a:r>
              <a:r>
                <a:rPr lang="en-US" b="1" dirty="0">
                  <a:solidFill>
                    <a:prstClr val="black"/>
                  </a:solidFill>
                </a:rPr>
                <a:t> </a:t>
              </a:r>
              <a:r>
                <a:rPr lang="en-US" b="1" dirty="0" err="1">
                  <a:solidFill>
                    <a:prstClr val="black"/>
                  </a:solidFill>
                </a:rPr>
                <a:t>specifikācija</a:t>
              </a:r>
              <a:r>
                <a:rPr lang="en-US" b="1" dirty="0">
                  <a:solidFill>
                    <a:prstClr val="black"/>
                  </a:solidFill>
                </a:rPr>
                <a:t> </a:t>
              </a:r>
              <a:r>
                <a:rPr lang="en-US" b="1" dirty="0" err="1">
                  <a:solidFill>
                    <a:prstClr val="black"/>
                  </a:solidFill>
                </a:rPr>
                <a:t>pētījumam</a:t>
              </a:r>
              <a:r>
                <a:rPr lang="en-US" b="1" dirty="0">
                  <a:solidFill>
                    <a:prstClr val="black"/>
                  </a:solidFill>
                </a:rPr>
                <a:t>, </a:t>
              </a:r>
              <a:r>
                <a:rPr lang="en-US" b="1" dirty="0" err="1">
                  <a:solidFill>
                    <a:prstClr val="black"/>
                  </a:solidFill>
                </a:rPr>
                <a:t>lai</a:t>
              </a:r>
              <a:r>
                <a:rPr lang="en-US" b="1" dirty="0">
                  <a:solidFill>
                    <a:prstClr val="black"/>
                  </a:solidFill>
                </a:rPr>
                <a:t>:</a:t>
              </a:r>
            </a:p>
            <a:p>
              <a:pPr marL="800100" lvl="1" indent="-342900">
                <a:buFont typeface="Wingdings" panose="05000000000000000000" pitchFamily="2" charset="2"/>
                <a:buChar char="q"/>
              </a:pPr>
              <a:r>
                <a:rPr lang="en-US" b="1" dirty="0" err="1">
                  <a:solidFill>
                    <a:prstClr val="black"/>
                  </a:solidFill>
                </a:rPr>
                <a:t>Identificētu</a:t>
              </a:r>
              <a:r>
                <a:rPr lang="en-US" b="1" dirty="0">
                  <a:solidFill>
                    <a:prstClr val="black"/>
                  </a:solidFill>
                </a:rPr>
                <a:t> </a:t>
              </a:r>
              <a:r>
                <a:rPr lang="en-US" b="1" dirty="0" err="1">
                  <a:solidFill>
                    <a:prstClr val="black"/>
                  </a:solidFill>
                </a:rPr>
                <a:t>trūkstošos</a:t>
              </a:r>
              <a:r>
                <a:rPr lang="en-US" b="1" dirty="0">
                  <a:solidFill>
                    <a:prstClr val="black"/>
                  </a:solidFill>
                </a:rPr>
                <a:t> </a:t>
              </a:r>
              <a:r>
                <a:rPr lang="en-US" b="1" dirty="0" err="1">
                  <a:solidFill>
                    <a:prstClr val="black"/>
                  </a:solidFill>
                </a:rPr>
                <a:t>datus</a:t>
              </a:r>
              <a:endParaRPr lang="en-US" b="1" dirty="0">
                <a:solidFill>
                  <a:prstClr val="black"/>
                </a:solidFill>
              </a:endParaRPr>
            </a:p>
            <a:p>
              <a:pPr marL="800100" lvl="1" indent="-342900">
                <a:buFont typeface="Wingdings" panose="05000000000000000000" pitchFamily="2" charset="2"/>
                <a:buChar char="q"/>
              </a:pPr>
              <a:r>
                <a:rPr lang="en-US" b="1" dirty="0" err="1">
                  <a:solidFill>
                    <a:prstClr val="black"/>
                  </a:solidFill>
                </a:rPr>
                <a:t>Izstrādātu</a:t>
              </a:r>
              <a:r>
                <a:rPr lang="en-US" b="1" dirty="0">
                  <a:solidFill>
                    <a:prstClr val="black"/>
                  </a:solidFill>
                </a:rPr>
                <a:t> </a:t>
              </a:r>
              <a:r>
                <a:rPr lang="en-US" b="1" dirty="0" err="1">
                  <a:solidFill>
                    <a:prstClr val="black"/>
                  </a:solidFill>
                </a:rPr>
                <a:t>monitoringa</a:t>
              </a:r>
              <a:r>
                <a:rPr lang="en-US" b="1" dirty="0">
                  <a:solidFill>
                    <a:prstClr val="black"/>
                  </a:solidFill>
                </a:rPr>
                <a:t> </a:t>
              </a:r>
              <a:r>
                <a:rPr lang="en-US" b="1" dirty="0" err="1">
                  <a:solidFill>
                    <a:prstClr val="black"/>
                  </a:solidFill>
                </a:rPr>
                <a:t>sistēmu</a:t>
              </a:r>
              <a:endParaRPr lang="en-US" b="1" dirty="0">
                <a:solidFill>
                  <a:prstClr val="black"/>
                </a:solidFill>
              </a:endParaRPr>
            </a:p>
            <a:p>
              <a:pPr marL="800100" lvl="1" indent="-342900">
                <a:buFont typeface="Wingdings" panose="05000000000000000000" pitchFamily="2" charset="2"/>
                <a:buChar char="q"/>
              </a:pPr>
              <a:endParaRPr lang="en-US" b="1" dirty="0">
                <a:solidFill>
                  <a:prstClr val="black"/>
                </a:solidFill>
              </a:endParaRPr>
            </a:p>
            <a:p>
              <a:pPr marL="800100" lvl="1" indent="-342900">
                <a:buFont typeface="Wingdings" panose="05000000000000000000" pitchFamily="2" charset="2"/>
                <a:buChar char="q"/>
              </a:pPr>
              <a:endParaRPr lang="en-US" b="1" dirty="0">
                <a:solidFill>
                  <a:prstClr val="black"/>
                </a:solidFill>
              </a:endParaRPr>
            </a:p>
            <a:p>
              <a:pPr marL="342900" indent="-342900">
                <a:buFont typeface="Wingdings" panose="05000000000000000000" pitchFamily="2" charset="2"/>
                <a:buChar char="q"/>
              </a:pPr>
              <a:r>
                <a:rPr lang="en-US" b="1" dirty="0" err="1">
                  <a:solidFill>
                    <a:prstClr val="black"/>
                  </a:solidFill>
                </a:rPr>
                <a:t>Tehniskā</a:t>
              </a:r>
              <a:r>
                <a:rPr lang="en-US" b="1" dirty="0">
                  <a:solidFill>
                    <a:prstClr val="black"/>
                  </a:solidFill>
                </a:rPr>
                <a:t> </a:t>
              </a:r>
              <a:r>
                <a:rPr lang="en-US" b="1" dirty="0" err="1">
                  <a:solidFill>
                    <a:prstClr val="black"/>
                  </a:solidFill>
                </a:rPr>
                <a:t>specifikācija</a:t>
              </a:r>
              <a:r>
                <a:rPr lang="en-US" b="1" dirty="0">
                  <a:solidFill>
                    <a:prstClr val="black"/>
                  </a:solidFill>
                </a:rPr>
                <a:t> </a:t>
              </a:r>
              <a:r>
                <a:rPr lang="en-US" b="1" dirty="0" err="1">
                  <a:solidFill>
                    <a:prstClr val="black"/>
                  </a:solidFill>
                </a:rPr>
                <a:t>iesniegta</a:t>
              </a:r>
              <a:r>
                <a:rPr lang="en-US" b="1" dirty="0">
                  <a:solidFill>
                    <a:prstClr val="black"/>
                  </a:solidFill>
                </a:rPr>
                <a:t> </a:t>
              </a:r>
              <a:r>
                <a:rPr lang="en-US" b="1" dirty="0" err="1">
                  <a:solidFill>
                    <a:prstClr val="black"/>
                  </a:solidFill>
                </a:rPr>
                <a:t>izskatīšanai</a:t>
              </a:r>
              <a:r>
                <a:rPr lang="en-US" b="1" dirty="0">
                  <a:solidFill>
                    <a:prstClr val="black"/>
                  </a:solidFill>
                </a:rPr>
                <a:t>, </a:t>
              </a:r>
              <a:r>
                <a:rPr lang="en-US" b="1" dirty="0" err="1">
                  <a:solidFill>
                    <a:prstClr val="black"/>
                  </a:solidFill>
                </a:rPr>
                <a:t>precizēšanai</a:t>
              </a:r>
              <a:r>
                <a:rPr lang="en-US" b="1" dirty="0">
                  <a:solidFill>
                    <a:prstClr val="black"/>
                  </a:solidFill>
                </a:rPr>
                <a:t> </a:t>
              </a:r>
              <a:r>
                <a:rPr lang="en-US" b="1" dirty="0" err="1">
                  <a:solidFill>
                    <a:prstClr val="black"/>
                  </a:solidFill>
                </a:rPr>
                <a:t>darba</a:t>
              </a:r>
              <a:r>
                <a:rPr lang="en-US" b="1" dirty="0">
                  <a:solidFill>
                    <a:prstClr val="black"/>
                  </a:solidFill>
                </a:rPr>
                <a:t> </a:t>
              </a:r>
              <a:r>
                <a:rPr lang="en-US" b="1" dirty="0" err="1">
                  <a:solidFill>
                    <a:prstClr val="black"/>
                  </a:solidFill>
                </a:rPr>
                <a:t>grupā</a:t>
              </a:r>
              <a:endParaRPr lang="lv-LV" b="1" dirty="0">
                <a:solidFill>
                  <a:prstClr val="black"/>
                </a:solidFill>
              </a:endParaRPr>
            </a:p>
            <a:p>
              <a:pPr marL="342900" indent="-342900">
                <a:buFont typeface="Wingdings" panose="05000000000000000000" pitchFamily="2" charset="2"/>
                <a:buChar char="q"/>
              </a:pPr>
              <a:endParaRPr lang="lv-LV" b="1" dirty="0">
                <a:solidFill>
                  <a:prstClr val="black"/>
                </a:solidFill>
              </a:endParaRPr>
            </a:p>
            <a:p>
              <a:pPr marL="342900" indent="-342900">
                <a:buFont typeface="Wingdings" panose="05000000000000000000" pitchFamily="2" charset="2"/>
                <a:buChar char="q"/>
              </a:pPr>
              <a:r>
                <a:rPr lang="lv-LV" b="1" dirty="0">
                  <a:solidFill>
                    <a:prstClr val="black"/>
                  </a:solidFill>
                </a:rPr>
                <a:t>17.08.2022. izsludināts iepirkums “Pētījums par vardarbības ģimenē un vardarbības pret bērnu datu monitoringa sistēmas izveidi” – </a:t>
              </a:r>
              <a:r>
                <a:rPr lang="lv-LV" b="1" dirty="0">
                  <a:solidFill>
                    <a:srgbClr val="C00000"/>
                  </a:solidFill>
                </a:rPr>
                <a:t>beidzies 2 reizes bez rezultāta, tiks sludināts atkārtoti (izpilde tiks pagarināta uz 2023.gadu)</a:t>
              </a:r>
              <a:endParaRPr lang="en-US" b="1" dirty="0">
                <a:solidFill>
                  <a:srgbClr val="C00000"/>
                </a:solidFill>
              </a:endParaRPr>
            </a:p>
            <a:p>
              <a:pPr lvl="0"/>
              <a:endParaRPr lang="lv-LV" b="1" dirty="0">
                <a:solidFill>
                  <a:prstClr val="black"/>
                </a:solidFill>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06537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71" y="167689"/>
            <a:ext cx="8148187" cy="5423637"/>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Atbalsta pilnveide  bērniem, kuriem ir antisociāla uzvedība</a:t>
            </a:r>
          </a:p>
        </p:txBody>
      </p:sp>
    </p:spTree>
    <p:extLst>
      <p:ext uri="{BB962C8B-B14F-4D97-AF65-F5344CB8AC3E}">
        <p14:creationId xmlns:p14="http://schemas.microsoft.com/office/powerpoint/2010/main" val="44811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(TM)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830997"/>
            <a:chOff x="141879" y="429611"/>
            <a:chExt cx="7031939" cy="830997"/>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830997"/>
            </a:xfrm>
            <a:prstGeom prst="rect">
              <a:avLst/>
            </a:prstGeom>
            <a:noFill/>
          </p:spPr>
          <p:txBody>
            <a:bodyPr wrap="square" rtlCol="0">
              <a:spAutoFit/>
            </a:bodyPr>
            <a:lstStyle/>
            <a:p>
              <a:r>
                <a:rPr lang="en-GB" sz="2400" b="1" dirty="0" err="1">
                  <a:solidFill>
                    <a:schemeClr val="accent2"/>
                  </a:solidFill>
                </a:rPr>
                <a:t>Vienota</a:t>
              </a:r>
              <a:r>
                <a:rPr lang="en-GB" sz="2400" b="1" dirty="0">
                  <a:solidFill>
                    <a:schemeClr val="accent2"/>
                  </a:solidFill>
                </a:rPr>
                <a:t> </a:t>
              </a:r>
              <a:r>
                <a:rPr lang="en-GB" sz="2400" b="1" dirty="0" err="1">
                  <a:solidFill>
                    <a:schemeClr val="accent2"/>
                  </a:solidFill>
                </a:rPr>
                <a:t>pieeja</a:t>
              </a:r>
              <a:r>
                <a:rPr lang="en-GB" sz="2400" b="1" dirty="0">
                  <a:solidFill>
                    <a:schemeClr val="accent2"/>
                  </a:solidFill>
                </a:rPr>
                <a:t> </a:t>
              </a:r>
              <a:r>
                <a:rPr lang="en-GB" sz="2400" b="1" dirty="0" err="1">
                  <a:solidFill>
                    <a:schemeClr val="accent2"/>
                  </a:solidFill>
                </a:rPr>
                <a:t>darbā</a:t>
              </a:r>
              <a:r>
                <a:rPr lang="en-GB" sz="2400" b="1" dirty="0">
                  <a:solidFill>
                    <a:schemeClr val="accent2"/>
                  </a:solidFill>
                </a:rPr>
                <a:t> </a:t>
              </a:r>
              <a:r>
                <a:rPr lang="en-GB" sz="2400" b="1" dirty="0" err="1">
                  <a:solidFill>
                    <a:schemeClr val="accent2"/>
                  </a:solidFill>
                </a:rPr>
                <a:t>ar</a:t>
              </a:r>
              <a:r>
                <a:rPr lang="en-GB" sz="2400" b="1" dirty="0">
                  <a:solidFill>
                    <a:schemeClr val="accent2"/>
                  </a:solidFill>
                </a:rPr>
                <a:t> </a:t>
              </a:r>
              <a:r>
                <a:rPr lang="en-GB" sz="2400" b="1" dirty="0" err="1">
                  <a:solidFill>
                    <a:schemeClr val="accent2"/>
                  </a:solidFill>
                </a:rPr>
                <a:t>bērniem</a:t>
              </a:r>
              <a:r>
                <a:rPr lang="en-GB" sz="2400" b="1" dirty="0">
                  <a:solidFill>
                    <a:schemeClr val="accent2"/>
                  </a:solidFill>
                </a:rPr>
                <a:t>, </a:t>
              </a:r>
              <a:r>
                <a:rPr lang="en-GB" sz="2400" b="1" dirty="0" err="1">
                  <a:solidFill>
                    <a:schemeClr val="accent2"/>
                  </a:solidFill>
                </a:rPr>
                <a:t>kuriem</a:t>
              </a:r>
              <a:r>
                <a:rPr lang="en-GB" sz="2400" b="1" dirty="0">
                  <a:solidFill>
                    <a:schemeClr val="accent2"/>
                  </a:solidFill>
                </a:rPr>
                <a:t> </a:t>
              </a:r>
              <a:r>
                <a:rPr lang="en-GB" sz="2400" b="1" dirty="0" err="1">
                  <a:solidFill>
                    <a:schemeClr val="accent2"/>
                  </a:solidFill>
                </a:rPr>
                <a:t>ir</a:t>
              </a:r>
              <a:r>
                <a:rPr lang="en-GB" sz="2400" b="1" dirty="0">
                  <a:solidFill>
                    <a:schemeClr val="accent2"/>
                  </a:solidFill>
                </a:rPr>
                <a:t> </a:t>
              </a:r>
              <a:r>
                <a:rPr lang="en-GB" sz="2400" b="1" dirty="0" err="1">
                  <a:solidFill>
                    <a:schemeClr val="accent2"/>
                  </a:solidFill>
                </a:rPr>
                <a:t>antisociāla</a:t>
              </a:r>
              <a:r>
                <a:rPr lang="en-GB" sz="2400" b="1" dirty="0">
                  <a:solidFill>
                    <a:schemeClr val="accent2"/>
                  </a:solidFill>
                </a:rPr>
                <a:t> </a:t>
              </a:r>
              <a:r>
                <a:rPr lang="en-GB" sz="2400" b="1" dirty="0" err="1">
                  <a:solidFill>
                    <a:schemeClr val="accent2"/>
                  </a:solidFill>
                </a:rPr>
                <a:t>uzvedība</a:t>
              </a:r>
              <a:endParaRPr lang="lv-LV" sz="24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3675430"/>
            <a:ext cx="7031939" cy="830997"/>
            <a:chOff x="141879" y="1440566"/>
            <a:chExt cx="7031939" cy="830997"/>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830997"/>
            </a:xfrm>
            <a:prstGeom prst="rect">
              <a:avLst/>
            </a:prstGeom>
            <a:noFill/>
          </p:spPr>
          <p:txBody>
            <a:bodyPr wrap="square" rtlCol="0">
              <a:spAutoFit/>
            </a:bodyPr>
            <a:lstStyle/>
            <a:p>
              <a:r>
                <a:rPr lang="en-GB" sz="2400" b="1" dirty="0" err="1">
                  <a:solidFill>
                    <a:schemeClr val="accent2"/>
                  </a:solidFill>
                </a:rPr>
                <a:t>Vienots</a:t>
              </a:r>
              <a:r>
                <a:rPr lang="lv-LV" sz="2400" b="1" dirty="0">
                  <a:solidFill>
                    <a:schemeClr val="accent2"/>
                  </a:solidFill>
                </a:rPr>
                <a:t> </a:t>
              </a:r>
              <a:r>
                <a:rPr lang="lv-LV" sz="2400" b="1" dirty="0" err="1">
                  <a:solidFill>
                    <a:schemeClr val="accent2"/>
                  </a:solidFill>
                </a:rPr>
                <a:t>proces</a:t>
              </a:r>
              <a:r>
                <a:rPr lang="en-GB" sz="2400" b="1" dirty="0">
                  <a:solidFill>
                    <a:schemeClr val="accent2"/>
                  </a:solidFill>
                </a:rPr>
                <a:t>s</a:t>
              </a:r>
              <a:r>
                <a:rPr lang="lv-LV" sz="2400" b="1" dirty="0">
                  <a:solidFill>
                    <a:schemeClr val="accent2"/>
                  </a:solidFill>
                </a:rPr>
                <a:t>, kādā iekārto bērnu likumpārkāpumu profilakses li</a:t>
              </a:r>
              <a:r>
                <a:rPr lang="en-GB" sz="2400" b="1" dirty="0" err="1">
                  <a:solidFill>
                    <a:schemeClr val="accent2"/>
                  </a:solidFill>
                </a:rPr>
                <a:t>etu</a:t>
              </a: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230915" y="5334505"/>
            <a:ext cx="7031939" cy="830997"/>
            <a:chOff x="141879" y="2722829"/>
            <a:chExt cx="7031939" cy="830997"/>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830997"/>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ziņošanas </a:t>
              </a:r>
              <a:r>
                <a:rPr lang="lv-LV" sz="2400" b="1" dirty="0" err="1">
                  <a:solidFill>
                    <a:schemeClr val="accent2"/>
                  </a:solidFill>
                </a:rPr>
                <a:t>kārtīb</a:t>
              </a:r>
              <a:r>
                <a:rPr lang="en-GB" sz="2400" b="1" dirty="0">
                  <a:solidFill>
                    <a:schemeClr val="accent2"/>
                  </a:solidFill>
                </a:rPr>
                <a:t>a</a:t>
              </a:r>
              <a:r>
                <a:rPr lang="lv-LV" sz="2400" b="1" dirty="0">
                  <a:solidFill>
                    <a:schemeClr val="accent2"/>
                  </a:solidFill>
                </a:rPr>
                <a:t> vardarbības pret bērnu gadījumos</a:t>
              </a:r>
            </a:p>
          </p:txBody>
        </p:sp>
      </p:grpSp>
    </p:spTree>
    <p:extLst>
      <p:ext uri="{BB962C8B-B14F-4D97-AF65-F5344CB8AC3E}">
        <p14:creationId xmlns:p14="http://schemas.microsoft.com/office/powerpoint/2010/main" val="87484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algn="ctr"/>
            <a:r>
              <a:rPr lang="en-US" sz="3200" b="1" dirty="0" err="1">
                <a:solidFill>
                  <a:schemeClr val="bg1"/>
                </a:solidFill>
              </a:rPr>
              <a:t>Plānotās</a:t>
            </a:r>
            <a:r>
              <a:rPr lang="en-US" sz="3200" b="1" dirty="0">
                <a:solidFill>
                  <a:schemeClr val="bg1"/>
                </a:solidFill>
              </a:rPr>
              <a:t> </a:t>
            </a:r>
          </a:p>
          <a:p>
            <a:pPr algn="ctr"/>
            <a:r>
              <a:rPr lang="en-US" sz="3200" b="1" dirty="0" err="1">
                <a:solidFill>
                  <a:schemeClr val="bg1"/>
                </a:solidFill>
              </a:rPr>
              <a:t>darbības</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96562" y="535900"/>
            <a:ext cx="7031939" cy="1077218"/>
            <a:chOff x="141879" y="429611"/>
            <a:chExt cx="7031939" cy="1077218"/>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1077218"/>
            </a:xfrm>
            <a:prstGeom prst="rect">
              <a:avLst/>
            </a:prstGeom>
            <a:noFill/>
          </p:spPr>
          <p:txBody>
            <a:bodyPr wrap="square" rtlCol="0">
              <a:spAutoFit/>
            </a:bodyPr>
            <a:lstStyle/>
            <a:p>
              <a:r>
                <a:rPr lang="en-GB" sz="2400" b="1" dirty="0">
                  <a:solidFill>
                    <a:schemeClr val="accent2"/>
                  </a:solidFill>
                </a:rPr>
                <a:t>SKII “</a:t>
              </a:r>
              <a:r>
                <a:rPr lang="en-GB" sz="2400" b="1" dirty="0" err="1">
                  <a:solidFill>
                    <a:schemeClr val="accent2"/>
                  </a:solidFill>
                </a:rPr>
                <a:t>Naukšēni</a:t>
              </a:r>
              <a:r>
                <a:rPr lang="en-GB" sz="2400" b="1" dirty="0">
                  <a:solidFill>
                    <a:schemeClr val="accent2"/>
                  </a:solidFill>
                </a:rPr>
                <a:t> </a:t>
              </a:r>
              <a:r>
                <a:rPr lang="en-GB" sz="2400" b="1" dirty="0" err="1">
                  <a:solidFill>
                    <a:schemeClr val="accent2"/>
                  </a:solidFill>
                </a:rPr>
                <a:t>slēgšana</a:t>
              </a:r>
              <a:r>
                <a:rPr lang="en-GB" sz="2400" b="1" dirty="0">
                  <a:solidFill>
                    <a:schemeClr val="accent2"/>
                  </a:solidFill>
                </a:rPr>
                <a:t>”:</a:t>
              </a:r>
            </a:p>
            <a:p>
              <a:pPr marL="342900" indent="-342900">
                <a:buFont typeface="Wingdings" panose="05000000000000000000" pitchFamily="2" charset="2"/>
                <a:buChar char="Ø"/>
              </a:pPr>
              <a:r>
                <a:rPr lang="en-GB" sz="2000" b="1" dirty="0" err="1">
                  <a:solidFill>
                    <a:schemeClr val="accent2"/>
                  </a:solidFill>
                </a:rPr>
                <a:t>Bērna</a:t>
              </a:r>
              <a:r>
                <a:rPr lang="en-GB" sz="2000" b="1" dirty="0">
                  <a:solidFill>
                    <a:schemeClr val="accent2"/>
                  </a:solidFill>
                </a:rPr>
                <a:t> </a:t>
              </a:r>
              <a:r>
                <a:rPr lang="en-GB" sz="2000" b="1" dirty="0" err="1">
                  <a:solidFill>
                    <a:schemeClr val="accent2"/>
                  </a:solidFill>
                </a:rPr>
                <a:t>ievietošana</a:t>
              </a:r>
              <a:r>
                <a:rPr lang="en-GB" sz="2000" b="1" dirty="0">
                  <a:solidFill>
                    <a:schemeClr val="accent2"/>
                  </a:solidFill>
                </a:rPr>
                <a:t> SKII</a:t>
              </a:r>
            </a:p>
            <a:p>
              <a:pPr marL="342900" indent="-342900">
                <a:buFont typeface="Wingdings" panose="05000000000000000000" pitchFamily="2" charset="2"/>
                <a:buChar char="Ø"/>
              </a:pPr>
              <a:r>
                <a:rPr lang="en-GB" sz="2000" b="1" dirty="0" err="1">
                  <a:solidFill>
                    <a:schemeClr val="accent2"/>
                  </a:solidFill>
                </a:rPr>
                <a:t>Konceptuāls</a:t>
              </a:r>
              <a:r>
                <a:rPr lang="en-GB" sz="2000" b="1" dirty="0">
                  <a:solidFill>
                    <a:schemeClr val="accent2"/>
                  </a:solidFill>
                </a:rPr>
                <a:t> </a:t>
              </a:r>
              <a:r>
                <a:rPr lang="en-GB" sz="2000" b="1" dirty="0" err="1">
                  <a:solidFill>
                    <a:schemeClr val="accent2"/>
                  </a:solidFill>
                </a:rPr>
                <a:t>risinājums</a:t>
              </a:r>
              <a:r>
                <a:rPr lang="en-GB" sz="2000" b="1" dirty="0">
                  <a:solidFill>
                    <a:schemeClr val="accent2"/>
                  </a:solidFill>
                </a:rPr>
                <a:t> </a:t>
              </a:r>
              <a:r>
                <a:rPr lang="en-GB" sz="2000" b="1" dirty="0" err="1">
                  <a:solidFill>
                    <a:schemeClr val="accent2"/>
                  </a:solidFill>
                </a:rPr>
                <a:t>uz</a:t>
              </a:r>
              <a:r>
                <a:rPr lang="en-GB" sz="2000" b="1" dirty="0">
                  <a:solidFill>
                    <a:schemeClr val="accent2"/>
                  </a:solidFill>
                </a:rPr>
                <a:t> </a:t>
              </a:r>
              <a:r>
                <a:rPr lang="en-GB" sz="2000" b="1" dirty="0" err="1">
                  <a:solidFill>
                    <a:schemeClr val="accent2"/>
                  </a:solidFill>
                </a:rPr>
                <a:t>nākotni</a:t>
              </a:r>
              <a:endParaRPr lang="lv-LV" sz="20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96562" y="2298525"/>
            <a:ext cx="7031939" cy="1754326"/>
            <a:chOff x="141879" y="1440566"/>
            <a:chExt cx="7031939" cy="1754326"/>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1754326"/>
            </a:xfrm>
            <a:prstGeom prst="rect">
              <a:avLst/>
            </a:prstGeom>
            <a:noFill/>
          </p:spPr>
          <p:txBody>
            <a:bodyPr wrap="square" rtlCol="0">
              <a:spAutoFit/>
            </a:bodyPr>
            <a:lstStyle/>
            <a:p>
              <a:r>
                <a:rPr lang="en-US" sz="2400" b="1" dirty="0" err="1">
                  <a:solidFill>
                    <a:schemeClr val="accent2"/>
                  </a:solidFill>
                </a:rPr>
                <a:t>Probācijas</a:t>
              </a:r>
              <a:r>
                <a:rPr lang="en-US" sz="2400" b="1" dirty="0">
                  <a:solidFill>
                    <a:schemeClr val="accent2"/>
                  </a:solidFill>
                </a:rPr>
                <a:t> </a:t>
              </a:r>
              <a:r>
                <a:rPr lang="en-US" sz="2400" b="1" dirty="0" err="1">
                  <a:solidFill>
                    <a:schemeClr val="accent2"/>
                  </a:solidFill>
                </a:rPr>
                <a:t>novērošana</a:t>
              </a:r>
              <a:r>
                <a:rPr lang="en-US" sz="2400" b="1" dirty="0">
                  <a:solidFill>
                    <a:schemeClr val="accent2"/>
                  </a:solidFill>
                </a:rPr>
                <a:t>:</a:t>
              </a:r>
            </a:p>
            <a:p>
              <a:pPr marL="342900" indent="-342900">
                <a:buFont typeface="Wingdings" panose="05000000000000000000" pitchFamily="2" charset="2"/>
                <a:buChar char="Ø"/>
              </a:pPr>
              <a:r>
                <a:rPr lang="lv-LV" sz="2000" b="1" dirty="0">
                  <a:solidFill>
                    <a:schemeClr val="accent2"/>
                  </a:solidFill>
                </a:rPr>
                <a:t>VPD pārraudzīts audzinoša rakstura piespiedu līdzeklis</a:t>
              </a:r>
              <a:endParaRPr lang="en-US" sz="2000" b="1" dirty="0">
                <a:solidFill>
                  <a:schemeClr val="accent2"/>
                </a:solidFill>
              </a:endParaRPr>
            </a:p>
            <a:p>
              <a:pPr marL="342900" indent="-342900">
                <a:buFont typeface="Wingdings" panose="05000000000000000000" pitchFamily="2" charset="2"/>
                <a:buChar char="Ø"/>
              </a:pPr>
              <a:r>
                <a:rPr lang="en-US" sz="2000" b="1" dirty="0" err="1">
                  <a:solidFill>
                    <a:schemeClr val="accent2"/>
                  </a:solidFill>
                </a:rPr>
                <a:t>ārpakalpojums</a:t>
              </a:r>
              <a:endParaRPr lang="lv-LV" sz="2000" b="1" dirty="0">
                <a:solidFill>
                  <a:schemeClr val="accent2"/>
                </a:solidFill>
              </a:endParaRPr>
            </a:p>
            <a:p>
              <a:pPr marL="342900" indent="-342900">
                <a:buFont typeface="Wingdings" panose="05000000000000000000" pitchFamily="2" charset="2"/>
                <a:buChar char="Ø"/>
              </a:pP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122631" y="4183774"/>
            <a:ext cx="7031939" cy="1446550"/>
            <a:chOff x="141879" y="2722829"/>
            <a:chExt cx="7031939" cy="1446550"/>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1446550"/>
            </a:xfrm>
            <a:prstGeom prst="rect">
              <a:avLst/>
            </a:prstGeom>
            <a:noFill/>
          </p:spPr>
          <p:txBody>
            <a:bodyPr wrap="square" rtlCol="0">
              <a:spAutoFit/>
            </a:bodyPr>
            <a:lstStyle/>
            <a:p>
              <a:r>
                <a:rPr lang="en-GB" sz="2400" b="1" dirty="0" err="1">
                  <a:solidFill>
                    <a:schemeClr val="accent2"/>
                  </a:solidFill>
                </a:rPr>
                <a:t>Pakāpeniska</a:t>
              </a:r>
              <a:r>
                <a:rPr lang="en-GB" sz="2400" b="1" dirty="0">
                  <a:solidFill>
                    <a:schemeClr val="accent2"/>
                  </a:solidFill>
                </a:rPr>
                <a:t> </a:t>
              </a:r>
              <a:r>
                <a:rPr lang="en-GB" sz="2400" b="1" dirty="0" err="1">
                  <a:solidFill>
                    <a:schemeClr val="accent2"/>
                  </a:solidFill>
                </a:rPr>
                <a:t>atteikšanās</a:t>
              </a:r>
              <a:r>
                <a:rPr lang="en-GB" sz="2400" b="1" dirty="0">
                  <a:solidFill>
                    <a:schemeClr val="accent2"/>
                  </a:solidFill>
                </a:rPr>
                <a:t> no </a:t>
              </a:r>
              <a:r>
                <a:rPr lang="en-GB" sz="2400" b="1" dirty="0" err="1">
                  <a:solidFill>
                    <a:schemeClr val="accent2"/>
                  </a:solidFill>
                </a:rPr>
                <a:t>bērnu</a:t>
              </a:r>
              <a:r>
                <a:rPr lang="en-GB" sz="2400" b="1" dirty="0">
                  <a:solidFill>
                    <a:schemeClr val="accent2"/>
                  </a:solidFill>
                </a:rPr>
                <a:t> </a:t>
              </a:r>
              <a:r>
                <a:rPr lang="en-GB" sz="2400" b="1" dirty="0" err="1">
                  <a:solidFill>
                    <a:schemeClr val="accent2"/>
                  </a:solidFill>
                </a:rPr>
                <a:t>administratīvas</a:t>
              </a:r>
              <a:r>
                <a:rPr lang="en-GB" sz="2400" b="1" dirty="0">
                  <a:solidFill>
                    <a:schemeClr val="accent2"/>
                  </a:solidFill>
                </a:rPr>
                <a:t> </a:t>
              </a:r>
              <a:r>
                <a:rPr lang="en-GB" sz="2400" b="1" dirty="0" err="1">
                  <a:solidFill>
                    <a:schemeClr val="accent2"/>
                  </a:solidFill>
                </a:rPr>
                <a:t>sodīšanas</a:t>
              </a:r>
              <a:r>
                <a:rPr lang="en-GB" sz="2400" b="1" dirty="0">
                  <a:solidFill>
                    <a:schemeClr val="accent2"/>
                  </a:solidFill>
                </a:rPr>
                <a:t>:</a:t>
              </a:r>
            </a:p>
            <a:p>
              <a:pPr marL="342900" indent="-342900">
                <a:buFont typeface="Wingdings" panose="05000000000000000000" pitchFamily="2" charset="2"/>
                <a:buChar char="Ø"/>
              </a:pPr>
              <a:r>
                <a:rPr lang="en-GB" sz="2000" b="1" dirty="0">
                  <a:solidFill>
                    <a:schemeClr val="accent2"/>
                  </a:solidFill>
                </a:rPr>
                <a:t>BTAL 58.pants</a:t>
              </a:r>
            </a:p>
            <a:p>
              <a:pPr marL="342900" indent="-342900">
                <a:buFont typeface="Wingdings" panose="05000000000000000000" pitchFamily="2" charset="2"/>
                <a:buChar char="Ø"/>
              </a:pPr>
              <a:r>
                <a:rPr lang="en-GB" sz="2000" b="1" dirty="0" err="1">
                  <a:solidFill>
                    <a:schemeClr val="accent2"/>
                  </a:solidFill>
                </a:rPr>
                <a:t>Konceptuāls</a:t>
              </a:r>
              <a:r>
                <a:rPr lang="en-GB" sz="2000" b="1" dirty="0">
                  <a:solidFill>
                    <a:schemeClr val="accent2"/>
                  </a:solidFill>
                </a:rPr>
                <a:t> </a:t>
              </a:r>
              <a:r>
                <a:rPr lang="en-GB" sz="2000" b="1" dirty="0" err="1">
                  <a:solidFill>
                    <a:schemeClr val="accent2"/>
                  </a:solidFill>
                </a:rPr>
                <a:t>risinājums</a:t>
              </a:r>
              <a:r>
                <a:rPr lang="en-GB" sz="2000" b="1" dirty="0">
                  <a:solidFill>
                    <a:schemeClr val="accent2"/>
                  </a:solidFill>
                </a:rPr>
                <a:t> </a:t>
              </a:r>
              <a:r>
                <a:rPr lang="en-GB" sz="2000" b="1" dirty="0" err="1">
                  <a:solidFill>
                    <a:schemeClr val="accent2"/>
                  </a:solidFill>
                </a:rPr>
                <a:t>uz</a:t>
              </a:r>
              <a:r>
                <a:rPr lang="en-GB" sz="2000" b="1" dirty="0">
                  <a:solidFill>
                    <a:schemeClr val="accent2"/>
                  </a:solidFill>
                </a:rPr>
                <a:t> </a:t>
              </a:r>
              <a:r>
                <a:rPr lang="en-GB" sz="2000" b="1" dirty="0" err="1">
                  <a:solidFill>
                    <a:schemeClr val="accent2"/>
                  </a:solidFill>
                </a:rPr>
                <a:t>nākotni</a:t>
              </a:r>
              <a:endParaRPr lang="en-GB" sz="2000" b="1" dirty="0">
                <a:solidFill>
                  <a:schemeClr val="accent2"/>
                </a:solidFill>
              </a:endParaRPr>
            </a:p>
          </p:txBody>
        </p:sp>
      </p:grpSp>
    </p:spTree>
    <p:extLst>
      <p:ext uri="{BB962C8B-B14F-4D97-AF65-F5344CB8AC3E}">
        <p14:creationId xmlns:p14="http://schemas.microsoft.com/office/powerpoint/2010/main" val="178719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23" y="663190"/>
            <a:ext cx="9833990" cy="5531619"/>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Bērnu alternatīvās aprūpes sistēmas pilnveide</a:t>
            </a:r>
          </a:p>
        </p:txBody>
      </p:sp>
    </p:spTree>
    <p:extLst>
      <p:ext uri="{BB962C8B-B14F-4D97-AF65-F5344CB8AC3E}">
        <p14:creationId xmlns:p14="http://schemas.microsoft.com/office/powerpoint/2010/main" val="237091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4978787"/>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1200329"/>
            <a:chOff x="141879" y="429611"/>
            <a:chExt cx="7031939" cy="1200329"/>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5"/>
              <a:ext cx="2063579" cy="1197455"/>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1200329"/>
            </a:xfrm>
            <a:prstGeom prst="rect">
              <a:avLst/>
            </a:prstGeom>
            <a:noFill/>
          </p:spPr>
          <p:txBody>
            <a:bodyPr wrap="square" rtlCol="0">
              <a:spAutoFit/>
            </a:bodyPr>
            <a:lstStyle/>
            <a:p>
              <a:r>
                <a:rPr lang="en-GB" sz="2400" b="1" dirty="0">
                  <a:solidFill>
                    <a:schemeClr val="accent2"/>
                  </a:solidFill>
                </a:rPr>
                <a:t>S</a:t>
              </a:r>
              <a:r>
                <a:rPr lang="lv-LV" sz="2400" b="1" dirty="0" err="1">
                  <a:solidFill>
                    <a:schemeClr val="accent2"/>
                  </a:solidFill>
                </a:rPr>
                <a:t>pecializēto</a:t>
              </a:r>
              <a:r>
                <a:rPr lang="lv-LV" sz="2400" b="1" dirty="0">
                  <a:solidFill>
                    <a:schemeClr val="accent2"/>
                  </a:solidFill>
                </a:rPr>
                <a:t> audžuģimeņu un ārpusģimenes aprūpes atbalsta centru darbības uzlabošana</a:t>
              </a: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4070847"/>
            <a:ext cx="7031939" cy="1446550"/>
            <a:chOff x="141879" y="1440566"/>
            <a:chExt cx="7031939" cy="1446550"/>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0"/>
              <a:ext cx="2063579" cy="1443675"/>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1446550"/>
            </a:xfrm>
            <a:prstGeom prst="rect">
              <a:avLst/>
            </a:prstGeom>
            <a:noFill/>
          </p:spPr>
          <p:txBody>
            <a:bodyPr wrap="square" rtlCol="0">
              <a:spAutoFit/>
            </a:bodyPr>
            <a:lstStyle/>
            <a:p>
              <a:r>
                <a:rPr lang="lv-LV" sz="2200" b="1" dirty="0">
                  <a:solidFill>
                    <a:schemeClr val="accent2"/>
                  </a:solidFill>
                </a:rPr>
                <a:t>Bērnu alternatīvās aprūpes formu diferenciācija, atbalsta sistēmas jauniešiem pēc ārpusģimenes aprūpes pilnveide, adopcijas sistēmas pilnveide</a:t>
              </a:r>
            </a:p>
          </p:txBody>
        </p:sp>
      </p:grpSp>
      <p:sp>
        <p:nvSpPr>
          <p:cNvPr id="2" name="TextBox 1">
            <a:extLst>
              <a:ext uri="{FF2B5EF4-FFF2-40B4-BE49-F238E27FC236}">
                <a16:creationId xmlns:a16="http://schemas.microsoft.com/office/drawing/2014/main" id="{0C818F43-4BD5-4E4A-ACD5-1A71D8D73F24}"/>
              </a:ext>
            </a:extLst>
          </p:cNvPr>
          <p:cNvSpPr txBox="1"/>
          <p:nvPr/>
        </p:nvSpPr>
        <p:spPr>
          <a:xfrm>
            <a:off x="8412502" y="994719"/>
            <a:ext cx="2562727"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02.06.2022.</a:t>
            </a:r>
            <a:endParaRPr lang="lv-LV" b="1" dirty="0"/>
          </a:p>
        </p:txBody>
      </p:sp>
    </p:spTree>
    <p:extLst>
      <p:ext uri="{BB962C8B-B14F-4D97-AF65-F5344CB8AC3E}">
        <p14:creationId xmlns:p14="http://schemas.microsoft.com/office/powerpoint/2010/main" val="83042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303454"/>
            <a:ext cx="46982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Paveiktais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un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730881" y="2554546"/>
            <a:ext cx="7031939" cy="2616101"/>
            <a:chOff x="141879" y="429611"/>
            <a:chExt cx="7031939" cy="2616101"/>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2400" b="1" i="0" u="none" strike="noStrike" kern="1200" cap="none" spc="0" normalizeH="0" baseline="0" noProof="0" dirty="0">
                  <a:ln>
                    <a:noFill/>
                  </a:ln>
                  <a:solidFill>
                    <a:srgbClr val="38572C"/>
                  </a:solidFill>
                  <a:effectLst/>
                  <a:uLnTx/>
                  <a:uFillTx/>
                  <a:latin typeface="Verdana" panose="020B0604030504040204"/>
                  <a:ea typeface="+mn-ea"/>
                  <a:cs typeface="+mn-cs"/>
                </a:rPr>
                <a:t>Ziņojuma izstrāde:</a:t>
              </a:r>
              <a:endParaRPr kumimoji="0" lang="en-GB"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Ø"/>
              </a:pPr>
              <a:endParaRPr lang="en-US" sz="2000" b="1" dirty="0">
                <a:solidFill>
                  <a:srgbClr val="38572C"/>
                </a:solidFill>
              </a:endParaRPr>
            </a:p>
            <a:p>
              <a:pPr marL="342900" lvl="0" indent="-342900">
                <a:buFont typeface="Wingdings" panose="05000000000000000000" pitchFamily="2" charset="2"/>
                <a:buChar char="Ø"/>
              </a:pPr>
              <a:r>
                <a:rPr lang="lv-LV" sz="2000" b="1" dirty="0">
                  <a:solidFill>
                    <a:srgbClr val="38572C"/>
                  </a:solidFill>
                </a:rPr>
                <a:t>Saskaņošanas procesā</a:t>
              </a:r>
            </a:p>
            <a:p>
              <a:pPr marL="342900" lvl="0" indent="-342900">
                <a:buFont typeface="Wingdings" panose="05000000000000000000" pitchFamily="2" charset="2"/>
                <a:buChar char="Ø"/>
              </a:pPr>
              <a:endParaRPr lang="lv-LV" sz="2000" b="1" dirty="0">
                <a:solidFill>
                  <a:srgbClr val="38572C"/>
                </a:solidFill>
              </a:endParaRPr>
            </a:p>
            <a:p>
              <a:pPr marL="342900" lvl="0" indent="-342900">
                <a:buFont typeface="Wingdings" panose="05000000000000000000" pitchFamily="2" charset="2"/>
                <a:buChar char="Ø"/>
              </a:pPr>
              <a:r>
                <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rPr>
                <a:t>Bērnu lietu sadarbības Padomē iekļauts darba kārtībā kā atsevišķi izskatāms jautājums</a:t>
              </a:r>
              <a:endParaRPr kumimoji="0" lang="en-GB" sz="20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lvl="0"/>
              <a:endParaRPr kumimoji="0" lang="lv-LV"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84566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02" y="167689"/>
            <a:ext cx="9154565" cy="610304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569660"/>
          </a:xfrm>
          <a:prstGeom prst="rect">
            <a:avLst/>
          </a:prstGeom>
          <a:noFill/>
        </p:spPr>
        <p:txBody>
          <a:bodyPr wrap="square" rtlCol="0">
            <a:spAutoFit/>
          </a:bodyPr>
          <a:lstStyle/>
          <a:p>
            <a:pPr lvl="0" algn="ctr"/>
            <a:r>
              <a:rPr lang="lv-LV" sz="4800" b="1" dirty="0">
                <a:solidFill>
                  <a:prstClr val="white"/>
                </a:solidFill>
              </a:rPr>
              <a:t>Bērnu un pusaudžu veselības izglītība</a:t>
            </a:r>
          </a:p>
        </p:txBody>
      </p:sp>
    </p:spTree>
    <p:extLst>
      <p:ext uri="{BB962C8B-B14F-4D97-AF65-F5344CB8AC3E}">
        <p14:creationId xmlns:p14="http://schemas.microsoft.com/office/powerpoint/2010/main" val="375943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467787" y="4621435"/>
            <a:ext cx="4698231" cy="1077218"/>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4" name="Group 3">
            <a:extLst>
              <a:ext uri="{FF2B5EF4-FFF2-40B4-BE49-F238E27FC236}">
                <a16:creationId xmlns:a16="http://schemas.microsoft.com/office/drawing/2014/main" id="{655A2365-9C9F-4ECC-A969-92DFCA91CE26}"/>
              </a:ext>
            </a:extLst>
          </p:cNvPr>
          <p:cNvGrpSpPr/>
          <p:nvPr/>
        </p:nvGrpSpPr>
        <p:grpSpPr>
          <a:xfrm>
            <a:off x="230915" y="2539212"/>
            <a:ext cx="7306707" cy="542977"/>
            <a:chOff x="141879" y="1443441"/>
            <a:chExt cx="7306707" cy="54297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461665"/>
            </a:xfrm>
            <a:prstGeom prst="rect">
              <a:avLst/>
            </a:prstGeom>
            <a:noFill/>
          </p:spPr>
          <p:txBody>
            <a:bodyPr wrap="square" rtlCol="0">
              <a:spAutoFit/>
            </a:bodyPr>
            <a:lstStyle/>
            <a:p>
              <a:r>
                <a:rPr lang="en-GB" sz="2400" b="1" dirty="0" err="1">
                  <a:solidFill>
                    <a:schemeClr val="accent2"/>
                  </a:solidFill>
                </a:rPr>
                <a:t>Bezmaksas</a:t>
              </a:r>
              <a:r>
                <a:rPr lang="en-GB" sz="2400" b="1" dirty="0">
                  <a:solidFill>
                    <a:schemeClr val="accent2"/>
                  </a:solidFill>
                </a:rPr>
                <a:t> </a:t>
              </a:r>
              <a:r>
                <a:rPr lang="en-GB" sz="2400" b="1" dirty="0" err="1">
                  <a:solidFill>
                    <a:schemeClr val="accent2"/>
                  </a:solidFill>
                </a:rPr>
                <a:t>kontracepcija</a:t>
              </a:r>
              <a:endParaRPr lang="en-GB" sz="2400" b="1" dirty="0">
                <a:solidFill>
                  <a:schemeClr val="accent2"/>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3819061"/>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Pusaudžu</a:t>
              </a:r>
              <a:r>
                <a:rPr lang="en-GB" sz="2400" b="1" dirty="0">
                  <a:solidFill>
                    <a:schemeClr val="accent2"/>
                  </a:solidFill>
                </a:rPr>
                <a:t> </a:t>
              </a:r>
              <a:r>
                <a:rPr lang="en-GB" sz="2400" b="1" dirty="0" err="1">
                  <a:solidFill>
                    <a:schemeClr val="accent2"/>
                  </a:solidFill>
                </a:rPr>
                <a:t>izglītošana</a:t>
              </a:r>
              <a:endParaRPr lang="lv-LV" sz="2400" b="1" dirty="0">
                <a:solidFill>
                  <a:schemeClr val="accent2"/>
                </a:solidFill>
              </a:endParaRPr>
            </a:p>
          </p:txBody>
        </p:sp>
      </p:grpSp>
      <p:sp>
        <p:nvSpPr>
          <p:cNvPr id="2" name="TextBox 1">
            <a:extLst>
              <a:ext uri="{FF2B5EF4-FFF2-40B4-BE49-F238E27FC236}">
                <a16:creationId xmlns:a16="http://schemas.microsoft.com/office/drawing/2014/main" id="{8E6E8329-8023-456A-A741-1979AD714263}"/>
              </a:ext>
            </a:extLst>
          </p:cNvPr>
          <p:cNvSpPr txBox="1"/>
          <p:nvPr/>
        </p:nvSpPr>
        <p:spPr>
          <a:xfrm>
            <a:off x="6858000" y="307191"/>
            <a:ext cx="2959768" cy="2308324"/>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09.06.2022.</a:t>
            </a:r>
            <a:endParaRPr lang="lv-LV" b="1" dirty="0"/>
          </a:p>
          <a:p>
            <a:pPr marL="285750" indent="-285750">
              <a:buFont typeface="Arial" panose="020B0604020202020204" pitchFamily="34" charset="0"/>
              <a:buChar char="•"/>
            </a:pPr>
            <a:r>
              <a:rPr lang="lv-LV" b="1" dirty="0"/>
              <a:t>28.07.2022.</a:t>
            </a:r>
          </a:p>
          <a:p>
            <a:pPr marL="285750" indent="-285750">
              <a:buFont typeface="Arial" panose="020B0604020202020204" pitchFamily="34" charset="0"/>
              <a:buChar char="•"/>
            </a:pPr>
            <a:r>
              <a:rPr lang="lv-LV" b="1" dirty="0"/>
              <a:t>09.08.2022.</a:t>
            </a:r>
          </a:p>
          <a:p>
            <a:pPr marL="285750" indent="-285750">
              <a:buFont typeface="Arial" panose="020B0604020202020204" pitchFamily="34" charset="0"/>
              <a:buChar char="•"/>
            </a:pPr>
            <a:r>
              <a:rPr lang="lv-LV" b="1" dirty="0"/>
              <a:t>25.08.2022.</a:t>
            </a:r>
          </a:p>
          <a:p>
            <a:pPr marL="285750" indent="-285750">
              <a:buFont typeface="Arial" panose="020B0604020202020204" pitchFamily="34" charset="0"/>
              <a:buChar char="•"/>
            </a:pPr>
            <a:r>
              <a:rPr lang="lv-LV" b="1" dirty="0"/>
              <a:t>13.09.2022.</a:t>
            </a:r>
          </a:p>
          <a:p>
            <a:pPr marL="285750" indent="-285750">
              <a:buFont typeface="Arial" panose="020B0604020202020204" pitchFamily="34" charset="0"/>
              <a:buChar char="•"/>
            </a:pPr>
            <a:r>
              <a:rPr lang="lv-LV" b="1" dirty="0"/>
              <a:t>20.09.2022.</a:t>
            </a:r>
            <a:endParaRPr lang="en-US" b="1" dirty="0"/>
          </a:p>
        </p:txBody>
      </p:sp>
    </p:spTree>
    <p:extLst>
      <p:ext uri="{BB962C8B-B14F-4D97-AF65-F5344CB8AC3E}">
        <p14:creationId xmlns:p14="http://schemas.microsoft.com/office/powerpoint/2010/main" val="3604178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851" y="107474"/>
            <a:ext cx="7621845" cy="571638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7200" dirty="0"/>
          </a:p>
        </p:txBody>
      </p:sp>
      <p:sp>
        <p:nvSpPr>
          <p:cNvPr id="10" name="TextBox 9">
            <a:extLst>
              <a:ext uri="{FF2B5EF4-FFF2-40B4-BE49-F238E27FC236}">
                <a16:creationId xmlns:a16="http://schemas.microsoft.com/office/drawing/2014/main" id="{FB501A57-16FA-4398-9E8D-0030196C8436}"/>
              </a:ext>
            </a:extLst>
          </p:cNvPr>
          <p:cNvSpPr txBox="1"/>
          <p:nvPr/>
        </p:nvSpPr>
        <p:spPr>
          <a:xfrm>
            <a:off x="1038509" y="4946695"/>
            <a:ext cx="10725664" cy="1754326"/>
          </a:xfrm>
          <a:prstGeom prst="rect">
            <a:avLst/>
          </a:prstGeom>
          <a:noFill/>
        </p:spPr>
        <p:txBody>
          <a:bodyPr wrap="square" rtlCol="0">
            <a:spAutoFit/>
          </a:bodyPr>
          <a:lstStyle/>
          <a:p>
            <a:pPr algn="ctr"/>
            <a:r>
              <a:rPr lang="lv-LV" sz="5400" dirty="0">
                <a:solidFill>
                  <a:schemeClr val="bg1"/>
                </a:solidFill>
              </a:rPr>
              <a:t>Bērnu </a:t>
            </a:r>
            <a:r>
              <a:rPr lang="en-US" sz="5400" dirty="0" err="1">
                <a:solidFill>
                  <a:schemeClr val="bg1"/>
                </a:solidFill>
              </a:rPr>
              <a:t>tiesību</a:t>
            </a:r>
            <a:r>
              <a:rPr lang="en-US" sz="5400" dirty="0">
                <a:solidFill>
                  <a:schemeClr val="bg1"/>
                </a:solidFill>
              </a:rPr>
              <a:t> </a:t>
            </a:r>
            <a:r>
              <a:rPr lang="en-US" sz="5400" dirty="0" err="1">
                <a:solidFill>
                  <a:schemeClr val="bg1"/>
                </a:solidFill>
              </a:rPr>
              <a:t>aizsardzības</a:t>
            </a:r>
            <a:r>
              <a:rPr lang="en-US" sz="5400" dirty="0">
                <a:solidFill>
                  <a:schemeClr val="bg1"/>
                </a:solidFill>
              </a:rPr>
              <a:t> </a:t>
            </a:r>
            <a:r>
              <a:rPr lang="en-US" sz="5400" dirty="0" err="1">
                <a:solidFill>
                  <a:schemeClr val="bg1"/>
                </a:solidFill>
              </a:rPr>
              <a:t>likuma</a:t>
            </a:r>
            <a:r>
              <a:rPr lang="en-US" sz="5400" dirty="0">
                <a:solidFill>
                  <a:schemeClr val="bg1"/>
                </a:solidFill>
              </a:rPr>
              <a:t> </a:t>
            </a:r>
            <a:r>
              <a:rPr lang="en-US" sz="5400" dirty="0" err="1">
                <a:solidFill>
                  <a:schemeClr val="bg1"/>
                </a:solidFill>
              </a:rPr>
              <a:t>darba</a:t>
            </a:r>
            <a:r>
              <a:rPr lang="en-US" sz="5400" dirty="0">
                <a:solidFill>
                  <a:schemeClr val="bg1"/>
                </a:solidFill>
              </a:rPr>
              <a:t> </a:t>
            </a:r>
            <a:r>
              <a:rPr lang="en-US" sz="5400" dirty="0" err="1">
                <a:solidFill>
                  <a:schemeClr val="bg1"/>
                </a:solidFill>
              </a:rPr>
              <a:t>grupa</a:t>
            </a:r>
            <a:endParaRPr lang="lv-LV" sz="5400" dirty="0">
              <a:solidFill>
                <a:schemeClr val="bg1"/>
              </a:solidFill>
            </a:endParaRPr>
          </a:p>
        </p:txBody>
      </p:sp>
    </p:spTree>
    <p:extLst>
      <p:ext uri="{BB962C8B-B14F-4D97-AF65-F5344CB8AC3E}">
        <p14:creationId xmlns:p14="http://schemas.microsoft.com/office/powerpoint/2010/main" val="2051435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328501" y="2149018"/>
            <a:ext cx="469823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Paveiktais</a:t>
            </a:r>
            <a:r>
              <a:rPr kumimoji="0" lang="en-US" sz="3200" b="1" i="0" u="none" strike="noStrike" kern="1200" cap="none" spc="0" normalizeH="0" baseline="0" noProof="0" dirty="0">
                <a:ln>
                  <a:noFill/>
                </a:ln>
                <a:solidFill>
                  <a:prstClr val="white"/>
                </a:solidFill>
                <a:effectLst/>
                <a:uLnTx/>
                <a:uFillTx/>
                <a:latin typeface="Verdana" panose="020B0604030504040204"/>
                <a:ea typeface="+mn-ea"/>
                <a:cs typeface="+mn-cs"/>
              </a:rPr>
              <a:t> un </a:t>
            </a:r>
            <a:r>
              <a:rPr kumimoji="0" lang="en-US" sz="3200" b="1" i="0" u="none" strike="noStrike" kern="1200" cap="none" spc="0" normalizeH="0" baseline="0" noProof="0" dirty="0" err="1">
                <a:ln>
                  <a:noFill/>
                </a:ln>
                <a:solidFill>
                  <a:prstClr val="white"/>
                </a:solidFill>
                <a:effectLst/>
                <a:uLnTx/>
                <a:uFillTx/>
                <a:latin typeface="Verdana" panose="020B0604030504040204"/>
                <a:ea typeface="+mn-ea"/>
                <a:cs typeface="+mn-cs"/>
              </a:rPr>
              <a:t>plānotais</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96562" y="535900"/>
            <a:ext cx="7031939" cy="3631763"/>
            <a:chOff x="141879" y="429611"/>
            <a:chExt cx="7031939" cy="3631763"/>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36317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lv-LV" sz="2400" b="1" i="0" u="none" strike="noStrike" kern="1200" cap="none" spc="0" normalizeH="0" baseline="0" noProof="0" dirty="0">
                  <a:ln>
                    <a:noFill/>
                  </a:ln>
                  <a:solidFill>
                    <a:srgbClr val="38572C"/>
                  </a:solidFill>
                  <a:effectLst/>
                  <a:uLnTx/>
                  <a:uFillTx/>
                  <a:latin typeface="Verdana" panose="020B0604030504040204"/>
                  <a:ea typeface="+mn-ea"/>
                  <a:cs typeface="+mn-cs"/>
                </a:rPr>
                <a:t>Par aktualitātēm uzklausīti:</a:t>
              </a:r>
            </a:p>
            <a:p>
              <a:pPr marL="800100" lvl="1" indent="-342900">
                <a:buFont typeface="Wingdings" panose="05000000000000000000" pitchFamily="2" charset="2"/>
                <a:buChar char="Ø"/>
                <a:defRPr/>
              </a:pPr>
              <a:r>
                <a:rPr kumimoji="0" lang="en-GB" b="1" i="0" u="none" strike="noStrike" kern="1200" cap="none" spc="0" normalizeH="0" baseline="0" noProof="0" dirty="0">
                  <a:ln>
                    <a:noFill/>
                  </a:ln>
                  <a:solidFill>
                    <a:srgbClr val="38572C"/>
                  </a:solidFill>
                  <a:effectLst/>
                  <a:uLnTx/>
                  <a:uFillTx/>
                  <a:latin typeface="Verdana" panose="020B0604030504040204"/>
                  <a:ea typeface="+mn-ea"/>
                  <a:cs typeface="+mn-cs"/>
                </a:rPr>
                <a:t>V</a:t>
              </a:r>
              <a:r>
                <a:rPr kumimoji="0" lang="lv-LV" b="1" i="0" u="none" strike="noStrike" kern="1200" cap="none" spc="0" normalizeH="0" baseline="0" noProof="0" dirty="0" err="1">
                  <a:ln>
                    <a:noFill/>
                  </a:ln>
                  <a:solidFill>
                    <a:srgbClr val="38572C"/>
                  </a:solidFill>
                  <a:effectLst/>
                  <a:uLnTx/>
                  <a:uFillTx/>
                  <a:latin typeface="Verdana" panose="020B0604030504040204"/>
                  <a:ea typeface="+mn-ea"/>
                  <a:cs typeface="+mn-cs"/>
                </a:rPr>
                <a:t>eselības</a:t>
              </a:r>
              <a:r>
                <a:rPr kumimoji="0" lang="lv-LV" b="1" i="0" u="none" strike="noStrike" kern="1200" cap="none" spc="0" normalizeH="0" baseline="0" noProof="0" dirty="0">
                  <a:ln>
                    <a:noFill/>
                  </a:ln>
                  <a:solidFill>
                    <a:srgbClr val="38572C"/>
                  </a:solidFill>
                  <a:effectLst/>
                  <a:uLnTx/>
                  <a:uFillTx/>
                  <a:latin typeface="Verdana" panose="020B0604030504040204"/>
                  <a:ea typeface="+mn-ea"/>
                  <a:cs typeface="+mn-cs"/>
                </a:rPr>
                <a:t> ministrija</a:t>
              </a:r>
            </a:p>
            <a:p>
              <a:pPr marL="800100" lvl="1" indent="-342900">
                <a:buFont typeface="Wingdings" panose="05000000000000000000" pitchFamily="2" charset="2"/>
                <a:buChar char="Ø"/>
                <a:defRPr/>
              </a:pPr>
              <a:r>
                <a:rPr lang="lv-LV" b="1" dirty="0">
                  <a:solidFill>
                    <a:srgbClr val="38572C"/>
                  </a:solidFill>
                  <a:latin typeface="Verdana" panose="020B0604030504040204"/>
                </a:rPr>
                <a:t>Labklājības ministrija</a:t>
              </a:r>
            </a:p>
            <a:p>
              <a:pPr marL="800100" lvl="1" indent="-342900">
                <a:buFont typeface="Wingdings" panose="05000000000000000000" pitchFamily="2" charset="2"/>
                <a:buChar char="Ø"/>
                <a:defRPr/>
              </a:pPr>
              <a:r>
                <a:rPr kumimoji="0" lang="lv-LV" b="1" i="0" u="none" strike="noStrike" kern="1200" cap="none" spc="0" normalizeH="0" baseline="0" noProof="0" dirty="0">
                  <a:ln>
                    <a:noFill/>
                  </a:ln>
                  <a:solidFill>
                    <a:srgbClr val="38572C"/>
                  </a:solidFill>
                  <a:effectLst/>
                  <a:uLnTx/>
                  <a:uFillTx/>
                  <a:latin typeface="Verdana" panose="020B0604030504040204"/>
                  <a:ea typeface="+mn-ea"/>
                  <a:cs typeface="+mn-cs"/>
                </a:rPr>
                <a:t>Valsts izglītības satura centrs</a:t>
              </a:r>
            </a:p>
            <a:p>
              <a:pPr marL="800100" lvl="1" indent="-342900">
                <a:buFont typeface="Wingdings" panose="05000000000000000000" pitchFamily="2" charset="2"/>
                <a:buChar char="Ø"/>
                <a:defRPr/>
              </a:pPr>
              <a:r>
                <a:rPr lang="lv-LV" b="1" dirty="0">
                  <a:solidFill>
                    <a:srgbClr val="38572C"/>
                  </a:solidFill>
                </a:rPr>
                <a:t>Biedrība “Papardes zieds”;</a:t>
              </a:r>
            </a:p>
            <a:p>
              <a:pPr marL="800100" lvl="1" indent="-342900">
                <a:buFont typeface="Wingdings" panose="05000000000000000000" pitchFamily="2" charset="2"/>
                <a:buChar char="Ø"/>
                <a:defRPr/>
              </a:pPr>
              <a:r>
                <a:rPr lang="lv-LV" b="1" dirty="0">
                  <a:solidFill>
                    <a:srgbClr val="38572C"/>
                  </a:solidFill>
                </a:rPr>
                <a:t>Vecāku organizācija “Mammamuntetiem.lv”</a:t>
              </a:r>
            </a:p>
            <a:p>
              <a:pPr marL="800100" lvl="1" indent="-342900">
                <a:buFont typeface="Wingdings" panose="05000000000000000000" pitchFamily="2" charset="2"/>
                <a:buChar char="Ø"/>
                <a:defRPr/>
              </a:pPr>
              <a:r>
                <a:rPr lang="lv-LV" b="1" dirty="0">
                  <a:solidFill>
                    <a:srgbClr val="38572C"/>
                  </a:solidFill>
                </a:rPr>
                <a:t>Latvijas Ginekologu un dzemdību speciālistu pārstāvis</a:t>
              </a:r>
            </a:p>
            <a:p>
              <a:pPr marL="800100" lvl="1" indent="-342900">
                <a:buFont typeface="Wingdings" panose="05000000000000000000" pitchFamily="2" charset="2"/>
                <a:buChar char="Ø"/>
                <a:defRPr/>
              </a:pPr>
              <a:r>
                <a:rPr lang="lv-LV" b="1" dirty="0" err="1">
                  <a:solidFill>
                    <a:srgbClr val="38572C"/>
                  </a:solidFill>
                </a:rPr>
                <a:t>Pārresoru</a:t>
              </a:r>
              <a:r>
                <a:rPr lang="lv-LV" b="1" dirty="0">
                  <a:solidFill>
                    <a:srgbClr val="38572C"/>
                  </a:solidFill>
                </a:rPr>
                <a:t> koordinācijas centrs</a:t>
              </a:r>
            </a:p>
            <a:p>
              <a:pPr marL="800100" lvl="1" indent="-342900">
                <a:buFont typeface="Wingdings" panose="05000000000000000000" pitchFamily="2" charset="2"/>
                <a:buChar char="Ø"/>
                <a:defRPr/>
              </a:pPr>
              <a:endParaRPr lang="lv-LV" sz="2400" b="1" dirty="0">
                <a:solidFill>
                  <a:srgbClr val="38572C"/>
                </a:solidFill>
                <a:latin typeface="Verdana" panose="020B0604030504040204"/>
              </a:endParaRPr>
            </a:p>
            <a:p>
              <a:pPr marL="800100" lvl="1" indent="-342900">
                <a:buFont typeface="Wingdings" panose="05000000000000000000" pitchFamily="2" charset="2"/>
                <a:buChar char="Ø"/>
                <a:defRPr/>
              </a:pP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96562" y="4167663"/>
            <a:ext cx="6781220" cy="874454"/>
            <a:chOff x="-43918" y="1117399"/>
            <a:chExt cx="6781220" cy="874454"/>
          </a:xfrm>
        </p:grpSpPr>
        <p:sp>
          <p:nvSpPr>
            <p:cNvPr id="27" name="Parallelogram 26">
              <a:extLst>
                <a:ext uri="{FF2B5EF4-FFF2-40B4-BE49-F238E27FC236}">
                  <a16:creationId xmlns:a16="http://schemas.microsoft.com/office/drawing/2014/main" id="{F77AF0D1-4BF5-444D-9C3F-BB1635D0029C}"/>
                </a:ext>
              </a:extLst>
            </p:cNvPr>
            <p:cNvSpPr/>
            <p:nvPr/>
          </p:nvSpPr>
          <p:spPr>
            <a:xfrm>
              <a:off x="-43918" y="116373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28" name="TextBox 27">
              <a:extLst>
                <a:ext uri="{FF2B5EF4-FFF2-40B4-BE49-F238E27FC236}">
                  <a16:creationId xmlns:a16="http://schemas.microsoft.com/office/drawing/2014/main" id="{70B72461-3D4E-4C3D-99A2-8B05264DBC75}"/>
                </a:ext>
              </a:extLst>
            </p:cNvPr>
            <p:cNvSpPr txBox="1"/>
            <p:nvPr/>
          </p:nvSpPr>
          <p:spPr>
            <a:xfrm>
              <a:off x="212934" y="1117399"/>
              <a:ext cx="6524368"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lv-LV" sz="2400" b="1" i="0" u="none" strike="noStrike" kern="1200" cap="none" spc="0" normalizeH="0" baseline="0" noProof="0" dirty="0">
                  <a:ln>
                    <a:noFill/>
                  </a:ln>
                  <a:solidFill>
                    <a:srgbClr val="38572C"/>
                  </a:solidFill>
                  <a:effectLst/>
                  <a:uLnTx/>
                  <a:uFillTx/>
                  <a:latin typeface="Verdana" panose="020B0604030504040204"/>
                  <a:ea typeface="+mn-ea"/>
                  <a:cs typeface="+mn-cs"/>
                </a:rPr>
                <a:t>Uzsākts darbs pie priekšlikumu apkopošanas</a:t>
              </a:r>
              <a:endParaRPr kumimoji="0" lang="en-US" sz="2000" b="1" i="0" u="none" strike="noStrike" kern="1200" cap="none" spc="0" normalizeH="0" baseline="0" noProof="0" dirty="0">
                <a:ln>
                  <a:noFill/>
                </a:ln>
                <a:solidFill>
                  <a:srgbClr val="38572C"/>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23406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4267" y="0"/>
            <a:ext cx="9154565" cy="6103043"/>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565895"/>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777249"/>
            <a:ext cx="10725664" cy="923330"/>
          </a:xfrm>
          <a:prstGeom prst="rect">
            <a:avLst/>
          </a:prstGeom>
          <a:noFill/>
        </p:spPr>
        <p:txBody>
          <a:bodyPr wrap="square" rtlCol="0">
            <a:spAutoFit/>
          </a:bodyPr>
          <a:lstStyle/>
          <a:p>
            <a:pPr lvl="0" algn="ctr"/>
            <a:r>
              <a:rPr lang="lv-LV" sz="5400" b="1" dirty="0">
                <a:solidFill>
                  <a:prstClr val="white"/>
                </a:solidFill>
              </a:rPr>
              <a:t>Bāriņtiesu darba pilnveide</a:t>
            </a:r>
          </a:p>
        </p:txBody>
      </p:sp>
    </p:spTree>
    <p:extLst>
      <p:ext uri="{BB962C8B-B14F-4D97-AF65-F5344CB8AC3E}">
        <p14:creationId xmlns:p14="http://schemas.microsoft.com/office/powerpoint/2010/main" val="2099969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262854" y="4895924"/>
            <a:ext cx="4698231"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(VBTAI)</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20" name="Group 19">
            <a:extLst>
              <a:ext uri="{FF2B5EF4-FFF2-40B4-BE49-F238E27FC236}">
                <a16:creationId xmlns:a16="http://schemas.microsoft.com/office/drawing/2014/main" id="{1A7B1B3E-ED53-47E3-912A-D05DCD285978}"/>
              </a:ext>
            </a:extLst>
          </p:cNvPr>
          <p:cNvGrpSpPr/>
          <p:nvPr/>
        </p:nvGrpSpPr>
        <p:grpSpPr>
          <a:xfrm>
            <a:off x="230915" y="1781688"/>
            <a:ext cx="7031939" cy="830997"/>
            <a:chOff x="141879" y="429611"/>
            <a:chExt cx="7031939" cy="830997"/>
          </a:xfrm>
        </p:grpSpPr>
        <p:sp>
          <p:nvSpPr>
            <p:cNvPr id="21" name="Parallelogram 20">
              <a:extLst>
                <a:ext uri="{FF2B5EF4-FFF2-40B4-BE49-F238E27FC236}">
                  <a16:creationId xmlns:a16="http://schemas.microsoft.com/office/drawing/2014/main" id="{78FB180F-D6F2-4236-894B-CB2EE685C515}"/>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TextBox 21">
              <a:extLst>
                <a:ext uri="{FF2B5EF4-FFF2-40B4-BE49-F238E27FC236}">
                  <a16:creationId xmlns:a16="http://schemas.microsoft.com/office/drawing/2014/main" id="{3FE22B84-6FE1-4878-AEF4-9FAFA7364AA3}"/>
                </a:ext>
              </a:extLst>
            </p:cNvPr>
            <p:cNvSpPr txBox="1"/>
            <p:nvPr/>
          </p:nvSpPr>
          <p:spPr>
            <a:xfrm>
              <a:off x="649450" y="429611"/>
              <a:ext cx="6524368" cy="830997"/>
            </a:xfrm>
            <a:prstGeom prst="rect">
              <a:avLst/>
            </a:prstGeom>
            <a:noFill/>
          </p:spPr>
          <p:txBody>
            <a:bodyPr wrap="square" rtlCol="0">
              <a:spAutoFit/>
            </a:bodyPr>
            <a:lstStyle/>
            <a:p>
              <a:r>
                <a:rPr lang="en-GB" sz="2400" b="1" dirty="0">
                  <a:solidFill>
                    <a:schemeClr val="accent2"/>
                  </a:solidFill>
                </a:rPr>
                <a:t>Mediācijas </a:t>
              </a:r>
              <a:r>
                <a:rPr lang="en-GB" sz="2400" b="1" dirty="0" err="1">
                  <a:solidFill>
                    <a:schemeClr val="accent2"/>
                  </a:solidFill>
                </a:rPr>
                <a:t>izmantošanas</a:t>
              </a:r>
              <a:r>
                <a:rPr lang="en-GB" sz="2400" b="1" dirty="0">
                  <a:solidFill>
                    <a:schemeClr val="accent2"/>
                  </a:solidFill>
                </a:rPr>
                <a:t> </a:t>
              </a:r>
              <a:r>
                <a:rPr lang="en-GB" sz="2400" b="1" dirty="0" err="1">
                  <a:solidFill>
                    <a:schemeClr val="accent2"/>
                  </a:solidFill>
                </a:rPr>
                <a:t>veicināšana</a:t>
              </a:r>
              <a:endParaRPr lang="lv-LV" sz="2400" b="1" dirty="0">
                <a:solidFill>
                  <a:schemeClr val="accent2"/>
                </a:solidFill>
              </a:endParaRPr>
            </a:p>
          </p:txBody>
        </p:sp>
      </p:grpSp>
      <p:grpSp>
        <p:nvGrpSpPr>
          <p:cNvPr id="23" name="Group 22">
            <a:extLst>
              <a:ext uri="{FF2B5EF4-FFF2-40B4-BE49-F238E27FC236}">
                <a16:creationId xmlns:a16="http://schemas.microsoft.com/office/drawing/2014/main" id="{04DF3133-1F61-459B-B348-1AC21610A8B0}"/>
              </a:ext>
            </a:extLst>
          </p:cNvPr>
          <p:cNvGrpSpPr/>
          <p:nvPr/>
        </p:nvGrpSpPr>
        <p:grpSpPr>
          <a:xfrm>
            <a:off x="230915" y="3400505"/>
            <a:ext cx="7031939" cy="461665"/>
            <a:chOff x="141879" y="1440566"/>
            <a:chExt cx="7031939" cy="461665"/>
          </a:xfrm>
        </p:grpSpPr>
        <p:sp>
          <p:nvSpPr>
            <p:cNvPr id="27" name="Parallelogram 26">
              <a:extLst>
                <a:ext uri="{FF2B5EF4-FFF2-40B4-BE49-F238E27FC236}">
                  <a16:creationId xmlns:a16="http://schemas.microsoft.com/office/drawing/2014/main" id="{F77AF0D1-4BF5-444D-9C3F-BB1635D0029C}"/>
                </a:ext>
              </a:extLst>
            </p:cNvPr>
            <p:cNvSpPr/>
            <p:nvPr/>
          </p:nvSpPr>
          <p:spPr>
            <a:xfrm>
              <a:off x="141879" y="1443441"/>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8" name="TextBox 27">
              <a:extLst>
                <a:ext uri="{FF2B5EF4-FFF2-40B4-BE49-F238E27FC236}">
                  <a16:creationId xmlns:a16="http://schemas.microsoft.com/office/drawing/2014/main" id="{70B72461-3D4E-4C3D-99A2-8B05264DBC75}"/>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Apmācību</a:t>
              </a:r>
              <a:r>
                <a:rPr lang="en-GB" sz="2400" b="1" dirty="0">
                  <a:solidFill>
                    <a:schemeClr val="accent2"/>
                  </a:solidFill>
                </a:rPr>
                <a:t> </a:t>
              </a:r>
              <a:r>
                <a:rPr lang="en-GB" sz="2400" b="1" dirty="0" err="1">
                  <a:solidFill>
                    <a:schemeClr val="accent2"/>
                  </a:solidFill>
                </a:rPr>
                <a:t>programmas</a:t>
              </a:r>
              <a:r>
                <a:rPr lang="en-GB" sz="2400" b="1" dirty="0">
                  <a:solidFill>
                    <a:schemeClr val="accent2"/>
                  </a:solidFill>
                </a:rPr>
                <a:t> </a:t>
              </a:r>
              <a:r>
                <a:rPr lang="en-GB" sz="2400" b="1" dirty="0" err="1">
                  <a:solidFill>
                    <a:schemeClr val="accent2"/>
                  </a:solidFill>
                </a:rPr>
                <a:t>saturs</a:t>
              </a:r>
              <a:endParaRPr lang="lv-LV" sz="2400" b="1" dirty="0">
                <a:solidFill>
                  <a:schemeClr val="accent2"/>
                </a:solidFill>
              </a:endParaRPr>
            </a:p>
          </p:txBody>
        </p:sp>
      </p:grpSp>
      <p:grpSp>
        <p:nvGrpSpPr>
          <p:cNvPr id="29" name="Group 28">
            <a:extLst>
              <a:ext uri="{FF2B5EF4-FFF2-40B4-BE49-F238E27FC236}">
                <a16:creationId xmlns:a16="http://schemas.microsoft.com/office/drawing/2014/main" id="{27C9DC58-5203-4992-82FB-05313ECB6416}"/>
              </a:ext>
            </a:extLst>
          </p:cNvPr>
          <p:cNvGrpSpPr/>
          <p:nvPr/>
        </p:nvGrpSpPr>
        <p:grpSpPr>
          <a:xfrm>
            <a:off x="228776" y="4726648"/>
            <a:ext cx="7031939" cy="830997"/>
            <a:chOff x="141879" y="2722829"/>
            <a:chExt cx="7031939" cy="830997"/>
          </a:xfrm>
        </p:grpSpPr>
        <p:sp>
          <p:nvSpPr>
            <p:cNvPr id="30" name="Parallelogram 29">
              <a:extLst>
                <a:ext uri="{FF2B5EF4-FFF2-40B4-BE49-F238E27FC236}">
                  <a16:creationId xmlns:a16="http://schemas.microsoft.com/office/drawing/2014/main" id="{AE1DAACA-F868-4B08-9AB0-3FE07C5309CD}"/>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TextBox 30">
              <a:extLst>
                <a:ext uri="{FF2B5EF4-FFF2-40B4-BE49-F238E27FC236}">
                  <a16:creationId xmlns:a16="http://schemas.microsoft.com/office/drawing/2014/main" id="{2178EDDD-EACD-4DE6-A896-C347915CF51A}"/>
                </a:ext>
              </a:extLst>
            </p:cNvPr>
            <p:cNvSpPr txBox="1"/>
            <p:nvPr/>
          </p:nvSpPr>
          <p:spPr>
            <a:xfrm>
              <a:off x="649450" y="2722829"/>
              <a:ext cx="6524368" cy="830997"/>
            </a:xfrm>
            <a:prstGeom prst="rect">
              <a:avLst/>
            </a:prstGeom>
            <a:noFill/>
          </p:spPr>
          <p:txBody>
            <a:bodyPr wrap="square" rtlCol="0">
              <a:spAutoFit/>
            </a:bodyPr>
            <a:lstStyle/>
            <a:p>
              <a:r>
                <a:rPr lang="en-GB" sz="2400" b="1" dirty="0">
                  <a:solidFill>
                    <a:schemeClr val="accent2"/>
                  </a:solidFill>
                </a:rPr>
                <a:t>A</a:t>
              </a:r>
              <a:r>
                <a:rPr lang="lv-LV" sz="2400" b="1" dirty="0" err="1">
                  <a:solidFill>
                    <a:schemeClr val="accent2"/>
                  </a:solidFill>
                </a:rPr>
                <a:t>lgoritm</a:t>
              </a:r>
              <a:r>
                <a:rPr lang="en-GB" sz="2400" b="1" dirty="0">
                  <a:solidFill>
                    <a:schemeClr val="accent2"/>
                  </a:solidFill>
                </a:rPr>
                <a:t>s</a:t>
              </a:r>
              <a:r>
                <a:rPr lang="lv-LV" sz="2400" b="1" dirty="0">
                  <a:solidFill>
                    <a:schemeClr val="accent2"/>
                  </a:solidFill>
                </a:rPr>
                <a:t>, kad bāriņtiesai, jābūt nošķiršanas pieprasītājiem</a:t>
              </a:r>
            </a:p>
          </p:txBody>
        </p:sp>
      </p:grpSp>
      <p:sp>
        <p:nvSpPr>
          <p:cNvPr id="2" name="TextBox 1">
            <a:extLst>
              <a:ext uri="{FF2B5EF4-FFF2-40B4-BE49-F238E27FC236}">
                <a16:creationId xmlns:a16="http://schemas.microsoft.com/office/drawing/2014/main" id="{EC9367C7-B957-4D05-BCCE-CC3322A3663D}"/>
              </a:ext>
            </a:extLst>
          </p:cNvPr>
          <p:cNvSpPr txBox="1"/>
          <p:nvPr/>
        </p:nvSpPr>
        <p:spPr>
          <a:xfrm>
            <a:off x="7399421" y="806116"/>
            <a:ext cx="2478505" cy="923330"/>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a:t>
            </a:r>
            <a:r>
              <a:rPr lang="en-US" b="1" dirty="0"/>
              <a:t>:</a:t>
            </a:r>
          </a:p>
          <a:p>
            <a:pPr marL="285750" indent="-285750">
              <a:buFont typeface="Arial" panose="020B0604020202020204" pitchFamily="34" charset="0"/>
              <a:buChar char="•"/>
            </a:pPr>
            <a:r>
              <a:rPr lang="en-US" b="1" dirty="0"/>
              <a:t>07.06.2022.</a:t>
            </a:r>
            <a:endParaRPr lang="lv-LV" b="1" dirty="0"/>
          </a:p>
        </p:txBody>
      </p:sp>
    </p:spTree>
    <p:extLst>
      <p:ext uri="{BB962C8B-B14F-4D97-AF65-F5344CB8AC3E}">
        <p14:creationId xmlns:p14="http://schemas.microsoft.com/office/powerpoint/2010/main" val="98976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471660" y="2625934"/>
            <a:ext cx="46275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rPr>
              <a:t>Paveiktais</a:t>
            </a: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190829" y="302221"/>
            <a:ext cx="7618521" cy="4231927"/>
            <a:chOff x="734624" y="429611"/>
            <a:chExt cx="6616191" cy="4231927"/>
          </a:xfrm>
        </p:grpSpPr>
        <p:sp>
          <p:nvSpPr>
            <p:cNvPr id="2" name="Parallelogram 1">
              <a:extLst>
                <a:ext uri="{FF2B5EF4-FFF2-40B4-BE49-F238E27FC236}">
                  <a16:creationId xmlns:a16="http://schemas.microsoft.com/office/drawing/2014/main" id="{3AE8CCAC-11AB-4C8A-A2BD-CB6B37466AE9}"/>
                </a:ext>
              </a:extLst>
            </p:cNvPr>
            <p:cNvSpPr/>
            <p:nvPr/>
          </p:nvSpPr>
          <p:spPr>
            <a:xfrm>
              <a:off x="734624" y="42961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826447" y="845109"/>
              <a:ext cx="6524368"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2000" b="1" dirty="0">
                  <a:solidFill>
                    <a:prstClr val="black"/>
                  </a:solidFill>
                </a:rPr>
                <a:t>Veikta bāriņtiesu aptauja – par lietu skaitu vecāku domstarpību jautājumos</a:t>
              </a:r>
              <a:r>
                <a:rPr lang="en-US" sz="2000" b="1" dirty="0">
                  <a:solidFill>
                    <a:prstClr val="black"/>
                  </a:solidFill>
                </a:rPr>
                <a:t>;</a:t>
              </a:r>
              <a:endParaRPr lang="lv-LV" sz="2000" b="1" dirty="0">
                <a:solidFill>
                  <a:prstClr val="black"/>
                </a:solidFill>
              </a:endParaRPr>
            </a:p>
            <a:p>
              <a:pPr lvl="0"/>
              <a:endParaRPr lang="lv-LV" sz="2000" b="1" dirty="0">
                <a:solidFill>
                  <a:prstClr val="black"/>
                </a:solidFill>
              </a:endParaRPr>
            </a:p>
            <a:p>
              <a:pPr marL="342900" lvl="0" indent="-342900">
                <a:buFont typeface="Wingdings" panose="05000000000000000000" pitchFamily="2" charset="2"/>
                <a:buChar char="q"/>
              </a:pPr>
              <a:r>
                <a:rPr lang="lv-LV" sz="2000" b="1" dirty="0">
                  <a:solidFill>
                    <a:prstClr val="black"/>
                  </a:solidFill>
                </a:rPr>
                <a:t>Pašvaldību aptauja par telpu pieejamību </a:t>
              </a:r>
              <a:r>
                <a:rPr lang="lv-LV" sz="2000" b="1" dirty="0" err="1">
                  <a:solidFill>
                    <a:prstClr val="black"/>
                  </a:solidFill>
                </a:rPr>
                <a:t>mediācijas</a:t>
              </a:r>
              <a:r>
                <a:rPr lang="lv-LV" sz="2000" b="1" dirty="0">
                  <a:solidFill>
                    <a:prstClr val="black"/>
                  </a:solidFill>
                </a:rPr>
                <a:t> konsultācijas nodrošināšanai</a:t>
              </a:r>
              <a:endParaRPr lang="en-US" sz="2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2000" b="1" dirty="0">
                  <a:solidFill>
                    <a:prstClr val="black"/>
                  </a:solidFill>
                </a:rPr>
                <a:t>Ziņojuma par </a:t>
              </a:r>
              <a:r>
                <a:rPr lang="lv-LV" sz="2000" b="1" dirty="0" err="1">
                  <a:solidFill>
                    <a:prstClr val="black"/>
                  </a:solidFill>
                </a:rPr>
                <a:t>mediācijas</a:t>
              </a:r>
              <a:r>
                <a:rPr lang="lv-LV" sz="2000" b="1" dirty="0">
                  <a:solidFill>
                    <a:prstClr val="black"/>
                  </a:solidFill>
                </a:rPr>
                <a:t> konsultācijas nodrošināšanu pašvaldībā saskaņošanas process</a:t>
              </a:r>
              <a:r>
                <a:rPr lang="en-US" sz="2000" b="1" dirty="0">
                  <a:solidFill>
                    <a:prstClr val="black"/>
                  </a:solidFill>
                </a:rPr>
                <a:t>;</a:t>
              </a:r>
            </a:p>
            <a:p>
              <a:pPr marR="0" lvl="0" algn="l" defTabSz="914400" rtl="0" eaLnBrk="1" fontAlgn="auto" latinLnBrk="0" hangingPunct="1">
                <a:lnSpc>
                  <a:spcPct val="100000"/>
                </a:lnSpc>
                <a:spcBef>
                  <a:spcPts val="0"/>
                </a:spcBef>
                <a:spcAft>
                  <a:spcPts val="0"/>
                </a:spcAft>
                <a:buClrTx/>
                <a:buSzTx/>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355486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114"/>
            <a:ext cx="12192000" cy="7797114"/>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552670" cy="1722931"/>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7200" dirty="0"/>
          </a:p>
        </p:txBody>
      </p:sp>
      <p:sp>
        <p:nvSpPr>
          <p:cNvPr id="10" name="TextBox 9">
            <a:extLst>
              <a:ext uri="{FF2B5EF4-FFF2-40B4-BE49-F238E27FC236}">
                <a16:creationId xmlns:a16="http://schemas.microsoft.com/office/drawing/2014/main" id="{FB501A57-16FA-4398-9E8D-0030196C8436}"/>
              </a:ext>
            </a:extLst>
          </p:cNvPr>
          <p:cNvSpPr txBox="1"/>
          <p:nvPr/>
        </p:nvSpPr>
        <p:spPr>
          <a:xfrm>
            <a:off x="560174" y="4431883"/>
            <a:ext cx="10725664" cy="1107996"/>
          </a:xfrm>
          <a:prstGeom prst="rect">
            <a:avLst/>
          </a:prstGeom>
          <a:noFill/>
        </p:spPr>
        <p:txBody>
          <a:bodyPr wrap="square" rtlCol="0">
            <a:spAutoFit/>
          </a:bodyPr>
          <a:lstStyle/>
          <a:p>
            <a:pPr algn="ctr"/>
            <a:r>
              <a:rPr lang="lv-LV" sz="6600" dirty="0">
                <a:solidFill>
                  <a:schemeClr val="bg1"/>
                </a:solidFill>
              </a:rPr>
              <a:t>PRIEKŠLIKUMS</a:t>
            </a:r>
          </a:p>
        </p:txBody>
      </p:sp>
    </p:spTree>
    <p:extLst>
      <p:ext uri="{BB962C8B-B14F-4D97-AF65-F5344CB8AC3E}">
        <p14:creationId xmlns:p14="http://schemas.microsoft.com/office/powerpoint/2010/main" val="286792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190829" y="302221"/>
            <a:ext cx="9193803" cy="5401478"/>
            <a:chOff x="734624" y="429611"/>
            <a:chExt cx="7984221" cy="5401478"/>
          </a:xfrm>
        </p:grpSpPr>
        <p:sp>
          <p:nvSpPr>
            <p:cNvPr id="2" name="Parallelogram 1">
              <a:extLst>
                <a:ext uri="{FF2B5EF4-FFF2-40B4-BE49-F238E27FC236}">
                  <a16:creationId xmlns:a16="http://schemas.microsoft.com/office/drawing/2014/main" id="{3AE8CCAC-11AB-4C8A-A2BD-CB6B37466AE9}"/>
                </a:ext>
              </a:extLst>
            </p:cNvPr>
            <p:cNvSpPr/>
            <p:nvPr/>
          </p:nvSpPr>
          <p:spPr>
            <a:xfrm>
              <a:off x="734624" y="42961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826447" y="845109"/>
              <a:ext cx="7892398"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lvl="0"/>
              <a:r>
                <a:rPr lang="lv-LV" sz="4000" b="1" dirty="0">
                  <a:solidFill>
                    <a:prstClr val="black"/>
                  </a:solidFill>
                </a:rPr>
                <a:t>Izveidot jaunu apakšgrupu</a:t>
              </a:r>
            </a:p>
            <a:p>
              <a:pPr lvl="0"/>
              <a:r>
                <a:rPr lang="lv-LV" sz="4000" b="1" dirty="0">
                  <a:solidFill>
                    <a:prstClr val="black"/>
                  </a:solidFill>
                </a:rPr>
                <a:t> </a:t>
              </a:r>
            </a:p>
            <a:p>
              <a:pPr lvl="0"/>
              <a:r>
                <a:rPr lang="lv-LV" sz="4800" b="1" dirty="0">
                  <a:solidFill>
                    <a:prstClr val="black"/>
                  </a:solidFill>
                </a:rPr>
                <a:t>«Izglītības vides kvalitātes uzlabošana» </a:t>
              </a:r>
            </a:p>
            <a:p>
              <a:pPr lvl="0"/>
              <a:endParaRPr lang="lv-LV" sz="4800" b="1" i="1" dirty="0">
                <a:solidFill>
                  <a:prstClr val="black"/>
                </a:solidFill>
              </a:endParaRPr>
            </a:p>
            <a:p>
              <a:pPr lvl="0"/>
              <a:r>
                <a:rPr lang="lv-LV" sz="3200" i="1" dirty="0">
                  <a:solidFill>
                    <a:prstClr val="black"/>
                  </a:solidFill>
                </a:rPr>
                <a:t>Atbildīgais - IZM</a:t>
              </a:r>
            </a:p>
            <a:p>
              <a:pPr lvl="0"/>
              <a:endParaRPr lang="lv-LV" sz="2000" b="1" dirty="0">
                <a:solidFill>
                  <a:prstClr val="black"/>
                </a:solidFill>
              </a:endParaRPr>
            </a:p>
            <a:p>
              <a:pPr marL="342900" lvl="0" indent="-342900">
                <a:buFont typeface="Wingdings" panose="05000000000000000000" pitchFamily="2" charset="2"/>
                <a:buChar char="q"/>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202230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2" name="TextBox 11">
            <a:extLst>
              <a:ext uri="{FF2B5EF4-FFF2-40B4-BE49-F238E27FC236}">
                <a16:creationId xmlns:a16="http://schemas.microsoft.com/office/drawing/2014/main" id="{8BB50362-C831-44F6-9138-05CD24A7920C}"/>
              </a:ext>
            </a:extLst>
          </p:cNvPr>
          <p:cNvSpPr txBox="1"/>
          <p:nvPr/>
        </p:nvSpPr>
        <p:spPr>
          <a:xfrm>
            <a:off x="7267848" y="2625933"/>
            <a:ext cx="462758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b="1" dirty="0">
                <a:solidFill>
                  <a:prstClr val="white"/>
                </a:solidFill>
                <a:latin typeface="Verdana" panose="020B0604030504040204"/>
              </a:rPr>
              <a:t>Uzdevumi</a:t>
            </a:r>
            <a:endParaRPr kumimoji="0" lang="lv-LV" sz="3200" b="1"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190829" y="302221"/>
            <a:ext cx="7618521" cy="4231927"/>
            <a:chOff x="734624" y="429611"/>
            <a:chExt cx="6616191" cy="4231927"/>
          </a:xfrm>
        </p:grpSpPr>
        <p:sp>
          <p:nvSpPr>
            <p:cNvPr id="2" name="Parallelogram 1">
              <a:extLst>
                <a:ext uri="{FF2B5EF4-FFF2-40B4-BE49-F238E27FC236}">
                  <a16:creationId xmlns:a16="http://schemas.microsoft.com/office/drawing/2014/main" id="{3AE8CCAC-11AB-4C8A-A2BD-CB6B37466AE9}"/>
                </a:ext>
              </a:extLst>
            </p:cNvPr>
            <p:cNvSpPr/>
            <p:nvPr/>
          </p:nvSpPr>
          <p:spPr>
            <a:xfrm>
              <a:off x="734624" y="42961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white"/>
                </a:solidFill>
                <a:effectLst/>
                <a:uLnTx/>
                <a:uFillTx/>
                <a:latin typeface="Verdana" panose="020B0604030504040204"/>
                <a:ea typeface="+mn-ea"/>
                <a:cs typeface="+mn-cs"/>
              </a:endParaRPr>
            </a:p>
          </p:txBody>
        </p:sp>
        <p:sp>
          <p:nvSpPr>
            <p:cNvPr id="14" name="TextBox 13">
              <a:extLst>
                <a:ext uri="{FF2B5EF4-FFF2-40B4-BE49-F238E27FC236}">
                  <a16:creationId xmlns:a16="http://schemas.microsoft.com/office/drawing/2014/main" id="{DAD10FE1-B04C-45B0-A2BE-85CD23844259}"/>
                </a:ext>
              </a:extLst>
            </p:cNvPr>
            <p:cNvSpPr txBox="1"/>
            <p:nvPr/>
          </p:nvSpPr>
          <p:spPr>
            <a:xfrm>
              <a:off x="826447" y="845109"/>
              <a:ext cx="6524368"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8572C"/>
                </a:solidFill>
                <a:effectLst/>
                <a:uLnTx/>
                <a:uFillTx/>
                <a:latin typeface="Verdana" panose="020B0604030504040204"/>
                <a:ea typeface="+mn-ea"/>
                <a:cs typeface="+mn-cs"/>
              </a:endParaRPr>
            </a:p>
            <a:p>
              <a:pPr marL="342900" lvl="0" indent="-342900">
                <a:buFont typeface="Wingdings" panose="05000000000000000000" pitchFamily="2" charset="2"/>
                <a:buChar char="q"/>
              </a:pPr>
              <a:r>
                <a:rPr lang="lv-LV" sz="2000" b="1" dirty="0">
                  <a:solidFill>
                    <a:prstClr val="black"/>
                  </a:solidFill>
                </a:rPr>
                <a:t>Izvērtēt spēkā esošo normatīvo aktu efektivitāti un īstenošanu praksē, lai novērstu pirmreizējas vai atkārtotas vardarbības riskus izglītības vidē</a:t>
              </a:r>
            </a:p>
            <a:p>
              <a:pPr lvl="0"/>
              <a:endParaRPr lang="lv-LV" sz="2000" b="1" dirty="0">
                <a:solidFill>
                  <a:prstClr val="black"/>
                </a:solidFill>
              </a:endParaRPr>
            </a:p>
            <a:p>
              <a:pPr marL="342900" lvl="0" indent="-342900">
                <a:buFont typeface="Wingdings" panose="05000000000000000000" pitchFamily="2" charset="2"/>
                <a:buChar char="q"/>
              </a:pPr>
              <a:r>
                <a:rPr lang="lv-LV" sz="2000" b="1" dirty="0">
                  <a:solidFill>
                    <a:prstClr val="black"/>
                  </a:solidFill>
                </a:rPr>
                <a:t>Sagatavot priekšlikumus izglītības vides kvalitātes uzlabošanai</a:t>
              </a:r>
            </a:p>
            <a:p>
              <a:pPr marL="342900" lvl="0" indent="-342900">
                <a:buFont typeface="Wingdings" panose="05000000000000000000" pitchFamily="2" charset="2"/>
                <a:buChar char="q"/>
              </a:pPr>
              <a:endParaRPr lang="lv-LV" sz="2000" b="1" dirty="0">
                <a:solidFill>
                  <a:prstClr val="black"/>
                </a:solidFill>
              </a:endParaRPr>
            </a:p>
            <a:p>
              <a:pPr marL="342900" lvl="0" indent="-342900">
                <a:buFont typeface="Wingdings" panose="05000000000000000000" pitchFamily="2" charset="2"/>
                <a:buChar char="q"/>
              </a:pPr>
              <a:r>
                <a:rPr lang="lv-LV" sz="2000" b="1" dirty="0">
                  <a:solidFill>
                    <a:prstClr val="black"/>
                  </a:solidFill>
                </a:rPr>
                <a:t>Termiņš – 2023.gada 1.jūlijs</a:t>
              </a:r>
              <a:endParaRPr lang="en-US" sz="20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lv-LV" sz="2000" b="1" i="0" u="none" strike="noStrike" kern="1200" cap="none" spc="0" normalizeH="0" baseline="0" noProof="0" dirty="0">
                <a:ln>
                  <a:noFill/>
                </a:ln>
                <a:solidFill>
                  <a:prstClr val="black"/>
                </a:solidFill>
                <a:effectLst/>
                <a:uLnTx/>
                <a:uFillTx/>
                <a:latin typeface="Verdana" panose="020B0604030504040204"/>
                <a:ea typeface="+mn-ea"/>
                <a:cs typeface="+mn-cs"/>
              </a:endParaRPr>
            </a:p>
            <a:p>
              <a:pPr marL="342900" lvl="0" indent="-342900">
                <a:buFont typeface="Wingdings" panose="05000000000000000000" pitchFamily="2" charset="2"/>
                <a:buChar char="q"/>
              </a:pPr>
              <a:endParaRPr kumimoji="0" lang="lv-LV" sz="1800" b="1" i="0" u="none" strike="noStrike" kern="1200" cap="none" spc="0" normalizeH="0" baseline="0" noProof="0" dirty="0">
                <a:ln>
                  <a:noFill/>
                </a:ln>
                <a:solidFill>
                  <a:prstClr val="black"/>
                </a:solidFill>
                <a:effectLst/>
                <a:uLnTx/>
                <a:uFillTx/>
                <a:latin typeface="Verdana" panose="020B0604030504040204"/>
                <a:ea typeface="+mn-ea"/>
                <a:cs typeface="+mn-cs"/>
              </a:endParaRPr>
            </a:p>
          </p:txBody>
        </p:sp>
      </p:grpSp>
    </p:spTree>
    <p:extLst>
      <p:ext uri="{BB962C8B-B14F-4D97-AF65-F5344CB8AC3E}">
        <p14:creationId xmlns:p14="http://schemas.microsoft.com/office/powerpoint/2010/main" val="1204993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
          <p:cNvSpPr>
            <a:spLocks noChangeArrowheads="1"/>
          </p:cNvSpPr>
          <p:nvPr/>
        </p:nvSpPr>
        <p:spPr bwMode="auto">
          <a:xfrm>
            <a:off x="3526517" y="3785656"/>
            <a:ext cx="513896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600" dirty="0" err="1">
                <a:solidFill>
                  <a:srgbClr val="005927"/>
                </a:solidFill>
                <a:latin typeface="Tahoma" pitchFamily="34" charset="0"/>
                <a:cs typeface="Tahoma" pitchFamily="34" charset="0"/>
                <a:hlinkClick r:id="rId2"/>
              </a:rPr>
              <a:t>www.lm.gov.lv</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Twitter:@Lab_min</a:t>
            </a:r>
            <a:endParaRPr lang="lv-LV" altLang="lv-LV" sz="1600" dirty="0">
              <a:solidFill>
                <a:srgbClr val="005927"/>
              </a:solidFill>
              <a:latin typeface="Tahoma" pitchFamily="34" charset="0"/>
              <a:cs typeface="Tahoma" pitchFamily="34" charset="0"/>
            </a:endParaRPr>
          </a:p>
          <a:p>
            <a:pPr algn="ctr"/>
            <a:r>
              <a:rPr lang="lv-LV" altLang="lv-LV" sz="1600" dirty="0">
                <a:solidFill>
                  <a:srgbClr val="005927"/>
                </a:solidFill>
                <a:latin typeface="Tahoma" pitchFamily="34" charset="0"/>
                <a:cs typeface="Tahoma" pitchFamily="34" charset="0"/>
              </a:rPr>
              <a:t>https://www.facebook.com/labklajibasministrija</a:t>
            </a: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Flickr.com:Labklajibas_ministrija</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Youtube.com</a:t>
            </a:r>
            <a:r>
              <a:rPr lang="lv-LV" altLang="lv-LV" sz="1600" dirty="0">
                <a:solidFill>
                  <a:srgbClr val="005927"/>
                </a:solidFill>
                <a:latin typeface="Tahoma" pitchFamily="34" charset="0"/>
                <a:cs typeface="Tahoma" pitchFamily="34" charset="0"/>
              </a:rPr>
              <a:t>/</a:t>
            </a:r>
            <a:r>
              <a:rPr lang="lv-LV" altLang="lv-LV" sz="1600" dirty="0" err="1">
                <a:solidFill>
                  <a:srgbClr val="005927"/>
                </a:solidFill>
                <a:latin typeface="Tahoma" pitchFamily="34" charset="0"/>
                <a:cs typeface="Tahoma" pitchFamily="34" charset="0"/>
              </a:rPr>
              <a:t>labklajibasministrija</a:t>
            </a:r>
            <a:endParaRPr lang="lv-LV" altLang="lv-LV" sz="1600" dirty="0">
              <a:solidFill>
                <a:srgbClr val="005927"/>
              </a:solidFill>
              <a:latin typeface="Tahoma" pitchFamily="34" charset="0"/>
              <a:cs typeface="Tahoma" pitchFamily="34" charset="0"/>
            </a:endParaRPr>
          </a:p>
          <a:p>
            <a:pPr algn="ctr"/>
            <a:endParaRPr lang="lv-LV" altLang="lv-LV" sz="800" dirty="0">
              <a:solidFill>
                <a:srgbClr val="005927"/>
              </a:solidFill>
              <a:latin typeface="Tahoma" pitchFamily="34" charset="0"/>
              <a:cs typeface="Tahoma" pitchFamily="34" charset="0"/>
            </a:endParaRPr>
          </a:p>
          <a:p>
            <a:pPr algn="ctr"/>
            <a:r>
              <a:rPr lang="lv-LV" altLang="lv-LV" sz="1600" dirty="0" err="1">
                <a:solidFill>
                  <a:srgbClr val="005927"/>
                </a:solidFill>
                <a:latin typeface="Tahoma" pitchFamily="34" charset="0"/>
                <a:cs typeface="Tahoma" pitchFamily="34" charset="0"/>
              </a:rPr>
              <a:t>Draugiem.lv</a:t>
            </a:r>
            <a:r>
              <a:rPr lang="lv-LV" altLang="lv-LV" sz="1600" dirty="0">
                <a:solidFill>
                  <a:srgbClr val="005927"/>
                </a:solidFill>
                <a:latin typeface="Tahoma" pitchFamily="34" charset="0"/>
                <a:cs typeface="Tahoma" pitchFamily="34" charset="0"/>
              </a:rPr>
              <a:t>/</a:t>
            </a:r>
            <a:r>
              <a:rPr lang="lv-LV" altLang="lv-LV" sz="1600" dirty="0" err="1">
                <a:solidFill>
                  <a:srgbClr val="005927"/>
                </a:solidFill>
                <a:latin typeface="Tahoma" pitchFamily="34" charset="0"/>
                <a:cs typeface="Tahoma" pitchFamily="34" charset="0"/>
              </a:rPr>
              <a:t>labklajiba</a:t>
            </a:r>
            <a:endParaRPr lang="lv-LV" altLang="lv-LV" sz="1600" dirty="0">
              <a:solidFill>
                <a:srgbClr val="005927"/>
              </a:solidFill>
              <a:latin typeface="Tahoma" pitchFamily="34" charset="0"/>
              <a:cs typeface="Tahoma" pitchFamily="34" charset="0"/>
            </a:endParaRPr>
          </a:p>
          <a:p>
            <a:pPr algn="ctr"/>
            <a:r>
              <a:rPr lang="lv-LV" altLang="lv-LV" sz="1600" i="1" dirty="0">
                <a:latin typeface="Tahoma" pitchFamily="34" charset="0"/>
                <a:cs typeface="Tahoma" pitchFamily="34" charset="0"/>
              </a:rPr>
              <a:t>Izmantotie attēli no: </a:t>
            </a:r>
            <a:r>
              <a:rPr lang="lv-LV" altLang="lv-LV" sz="1600" i="1" dirty="0" err="1">
                <a:latin typeface="Tahoma" pitchFamily="34" charset="0"/>
                <a:cs typeface="Tahoma" pitchFamily="34" charset="0"/>
              </a:rPr>
              <a:t>www.godagimene.lv</a:t>
            </a:r>
            <a:endParaRPr lang="lv-LV" altLang="lv-LV" sz="1600" i="1" dirty="0">
              <a:latin typeface="Tahoma" pitchFamily="34" charset="0"/>
              <a:cs typeface="Tahoma" pitchFamily="34" charset="0"/>
            </a:endParaRPr>
          </a:p>
        </p:txBody>
      </p:sp>
    </p:spTree>
    <p:extLst>
      <p:ext uri="{BB962C8B-B14F-4D97-AF65-F5344CB8AC3E}">
        <p14:creationId xmlns:p14="http://schemas.microsoft.com/office/powerpoint/2010/main" val="2300631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333496" y="4303454"/>
            <a:ext cx="4627589"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grpSp>
        <p:nvGrpSpPr>
          <p:cNvPr id="3" name="Group 2">
            <a:extLst>
              <a:ext uri="{FF2B5EF4-FFF2-40B4-BE49-F238E27FC236}">
                <a16:creationId xmlns:a16="http://schemas.microsoft.com/office/drawing/2014/main" id="{3DC57B8F-151A-41A1-824A-AD6E11884D11}"/>
              </a:ext>
            </a:extLst>
          </p:cNvPr>
          <p:cNvGrpSpPr/>
          <p:nvPr/>
        </p:nvGrpSpPr>
        <p:grpSpPr>
          <a:xfrm>
            <a:off x="337497" y="1944674"/>
            <a:ext cx="7031939" cy="830997"/>
            <a:chOff x="141879" y="429611"/>
            <a:chExt cx="7031939" cy="830997"/>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830997"/>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seksuālās vardarbības </a:t>
              </a:r>
              <a:r>
                <a:rPr lang="lv-LV" sz="2400" b="1" dirty="0" err="1">
                  <a:solidFill>
                    <a:schemeClr val="accent2"/>
                  </a:solidFill>
                </a:rPr>
                <a:t>definīcij</a:t>
              </a:r>
              <a:r>
                <a:rPr lang="en-GB" sz="2400" b="1" dirty="0">
                  <a:solidFill>
                    <a:schemeClr val="accent2"/>
                  </a:solidFill>
                </a:rPr>
                <a:t>a - </a:t>
              </a:r>
              <a:r>
                <a:rPr lang="en-GB" sz="2400" b="1" i="1" dirty="0" err="1">
                  <a:solidFill>
                    <a:schemeClr val="accent6"/>
                  </a:solidFill>
                </a:rPr>
                <a:t>pabeigts</a:t>
              </a:r>
              <a:endParaRPr lang="lv-LV" sz="2400" b="1" i="1" dirty="0">
                <a:solidFill>
                  <a:schemeClr val="accent6"/>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3145003"/>
            <a:ext cx="7031939" cy="1569660"/>
            <a:chOff x="141879" y="1440566"/>
            <a:chExt cx="7031939" cy="1569660"/>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440566"/>
              <a:ext cx="6524368" cy="1569660"/>
            </a:xfrm>
            <a:prstGeom prst="rect">
              <a:avLst/>
            </a:prstGeom>
            <a:noFill/>
          </p:spPr>
          <p:txBody>
            <a:bodyPr wrap="square" rtlCol="0">
              <a:spAutoFit/>
            </a:bodyPr>
            <a:lstStyle/>
            <a:p>
              <a:r>
                <a:rPr lang="en-GB" sz="2400" b="1" dirty="0">
                  <a:solidFill>
                    <a:schemeClr val="accent2"/>
                  </a:solidFill>
                </a:rPr>
                <a:t>K</a:t>
              </a:r>
              <a:r>
                <a:rPr lang="lv-LV" sz="2400" b="1" dirty="0" err="1">
                  <a:solidFill>
                    <a:schemeClr val="accent2"/>
                  </a:solidFill>
                </a:rPr>
                <a:t>onceptuāl</a:t>
              </a:r>
              <a:r>
                <a:rPr lang="en-GB" sz="2400" b="1" dirty="0">
                  <a:solidFill>
                    <a:schemeClr val="accent2"/>
                  </a:solidFill>
                </a:rPr>
                <a:t>as</a:t>
              </a:r>
              <a:r>
                <a:rPr lang="lv-LV" sz="2400" b="1" dirty="0">
                  <a:solidFill>
                    <a:schemeClr val="accent2"/>
                  </a:solidFill>
                </a:rPr>
                <a:t> </a:t>
              </a:r>
              <a:r>
                <a:rPr lang="lv-LV" sz="2400" b="1" dirty="0" err="1">
                  <a:solidFill>
                    <a:schemeClr val="accent2"/>
                  </a:solidFill>
                </a:rPr>
                <a:t>izmaiņ</a:t>
              </a:r>
              <a:r>
                <a:rPr lang="en-GB" sz="2400" b="1" dirty="0">
                  <a:solidFill>
                    <a:schemeClr val="accent2"/>
                  </a:solidFill>
                </a:rPr>
                <a:t>as</a:t>
              </a:r>
              <a:r>
                <a:rPr lang="lv-LV" sz="2400" b="1" dirty="0">
                  <a:solidFill>
                    <a:schemeClr val="accent2"/>
                  </a:solidFill>
                </a:rPr>
                <a:t> bērnu likumpārkāpumu regulējumā – </a:t>
              </a:r>
              <a:r>
                <a:rPr lang="lv-LV" sz="2400" b="1" dirty="0">
                  <a:solidFill>
                    <a:srgbClr val="FF0000"/>
                  </a:solidFill>
                </a:rPr>
                <a:t>turpinās diskusijas par grozījumiem BTAL 58.pantā</a:t>
              </a:r>
              <a:endParaRPr lang="lv-LV" sz="2400" b="1" i="1" dirty="0">
                <a:solidFill>
                  <a:srgbClr val="FF0000"/>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4749729"/>
            <a:ext cx="7031939" cy="1200329"/>
            <a:chOff x="141879" y="2722829"/>
            <a:chExt cx="7031939" cy="1200329"/>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49450" y="2722829"/>
              <a:ext cx="6524368" cy="1200329"/>
            </a:xfrm>
            <a:prstGeom prst="rect">
              <a:avLst/>
            </a:prstGeom>
            <a:noFill/>
          </p:spPr>
          <p:txBody>
            <a:bodyPr wrap="square" rtlCol="0">
              <a:spAutoFit/>
            </a:bodyPr>
            <a:lstStyle/>
            <a:p>
              <a:r>
                <a:rPr lang="en-GB" sz="2400" b="1" dirty="0">
                  <a:solidFill>
                    <a:schemeClr val="accent2"/>
                  </a:solidFill>
                </a:rPr>
                <a:t>P</a:t>
              </a:r>
              <a:r>
                <a:rPr lang="lv-LV" sz="2400" b="1" dirty="0" err="1">
                  <a:solidFill>
                    <a:schemeClr val="accent2"/>
                  </a:solidFill>
                </a:rPr>
                <a:t>recizēt</a:t>
              </a:r>
              <a:r>
                <a:rPr lang="en-GB" sz="2400" b="1" dirty="0">
                  <a:solidFill>
                    <a:schemeClr val="accent2"/>
                  </a:solidFill>
                </a:rPr>
                <a:t>a</a:t>
              </a:r>
              <a:r>
                <a:rPr lang="lv-LV" sz="2400" b="1" dirty="0">
                  <a:solidFill>
                    <a:schemeClr val="accent2"/>
                  </a:solidFill>
                </a:rPr>
                <a:t> ziņošanas </a:t>
              </a:r>
              <a:r>
                <a:rPr lang="lv-LV" sz="2400" b="1" dirty="0" err="1">
                  <a:solidFill>
                    <a:schemeClr val="accent2"/>
                  </a:solidFill>
                </a:rPr>
                <a:t>kārtīb</a:t>
              </a:r>
              <a:r>
                <a:rPr lang="en-GB" sz="2400" b="1" dirty="0">
                  <a:solidFill>
                    <a:schemeClr val="accent2"/>
                  </a:solidFill>
                </a:rPr>
                <a:t>a</a:t>
              </a:r>
              <a:r>
                <a:rPr lang="lv-LV" sz="2400" b="1" dirty="0">
                  <a:solidFill>
                    <a:schemeClr val="accent2"/>
                  </a:solidFill>
                </a:rPr>
                <a:t> vardarbības pret bērnu gadījumos - </a:t>
              </a:r>
              <a:r>
                <a:rPr lang="lv-LV" sz="2400" b="1" i="1" dirty="0">
                  <a:solidFill>
                    <a:schemeClr val="accent6"/>
                  </a:solidFill>
                </a:rPr>
                <a:t>pabeigts</a:t>
              </a:r>
            </a:p>
          </p:txBody>
        </p:sp>
      </p:grpSp>
      <p:sp>
        <p:nvSpPr>
          <p:cNvPr id="6" name="TextBox 5">
            <a:extLst>
              <a:ext uri="{FF2B5EF4-FFF2-40B4-BE49-F238E27FC236}">
                <a16:creationId xmlns:a16="http://schemas.microsoft.com/office/drawing/2014/main" id="{C13F9669-5F77-4B77-9493-EF67297A5828}"/>
              </a:ext>
            </a:extLst>
          </p:cNvPr>
          <p:cNvSpPr txBox="1"/>
          <p:nvPr/>
        </p:nvSpPr>
        <p:spPr>
          <a:xfrm>
            <a:off x="8618621" y="384721"/>
            <a:ext cx="3573379" cy="1477328"/>
          </a:xfrm>
          <a:prstGeom prst="rect">
            <a:avLst/>
          </a:prstGeom>
          <a:solidFill>
            <a:schemeClr val="accent1">
              <a:lumMod val="20000"/>
              <a:lumOff val="80000"/>
            </a:schemeClr>
          </a:solidFill>
        </p:spPr>
        <p:txBody>
          <a:bodyPr wrap="square" rtlCol="0">
            <a:spAutoFit/>
          </a:bodyPr>
          <a:lstStyle/>
          <a:p>
            <a:r>
              <a:rPr lang="en-US" b="1" dirty="0" err="1"/>
              <a:t>Darba</a:t>
            </a:r>
            <a:r>
              <a:rPr lang="en-US" b="1" dirty="0"/>
              <a:t> </a:t>
            </a:r>
            <a:r>
              <a:rPr lang="en-US" b="1" dirty="0" err="1"/>
              <a:t>grupa</a:t>
            </a:r>
            <a:r>
              <a:rPr lang="en-US" b="1" dirty="0"/>
              <a:t> </a:t>
            </a:r>
            <a:r>
              <a:rPr lang="en-US" b="1" dirty="0" err="1"/>
              <a:t>norisinājās</a:t>
            </a:r>
            <a:r>
              <a:rPr lang="en-US" b="1" dirty="0"/>
              <a:t>:</a:t>
            </a:r>
          </a:p>
          <a:p>
            <a:pPr marL="285750" indent="-285750">
              <a:buFont typeface="Arial" panose="020B0604020202020204" pitchFamily="34" charset="0"/>
              <a:buChar char="•"/>
            </a:pPr>
            <a:r>
              <a:rPr lang="en-US" b="1" dirty="0"/>
              <a:t>07.06.2022.</a:t>
            </a:r>
          </a:p>
          <a:p>
            <a:pPr marL="285750" indent="-285750">
              <a:buFont typeface="Arial" panose="020B0604020202020204" pitchFamily="34" charset="0"/>
              <a:buChar char="•"/>
            </a:pPr>
            <a:r>
              <a:rPr lang="en-US" b="1" dirty="0"/>
              <a:t>21.06.2022.</a:t>
            </a:r>
            <a:endParaRPr lang="lv-LV" b="1" dirty="0"/>
          </a:p>
          <a:p>
            <a:pPr marL="285750" indent="-285750">
              <a:buFont typeface="Arial" panose="020B0604020202020204" pitchFamily="34" charset="0"/>
              <a:buChar char="•"/>
            </a:pPr>
            <a:r>
              <a:rPr lang="lv-LV" b="1" dirty="0"/>
              <a:t>05.07.2022.</a:t>
            </a:r>
          </a:p>
          <a:p>
            <a:pPr marL="285750" indent="-285750">
              <a:buFont typeface="Arial" panose="020B0604020202020204" pitchFamily="34" charset="0"/>
              <a:buChar char="•"/>
            </a:pPr>
            <a:r>
              <a:rPr lang="lv-LV" b="1" dirty="0"/>
              <a:t>16.08.2022.</a:t>
            </a:r>
            <a:endParaRPr lang="en-US" b="1" dirty="0"/>
          </a:p>
        </p:txBody>
      </p:sp>
    </p:spTree>
    <p:extLst>
      <p:ext uri="{BB962C8B-B14F-4D97-AF65-F5344CB8AC3E}">
        <p14:creationId xmlns:p14="http://schemas.microsoft.com/office/powerpoint/2010/main" val="3108253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92879" y="0"/>
            <a:ext cx="5785153" cy="6858000"/>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564411" y="2298106"/>
            <a:ext cx="4627589" cy="1077218"/>
          </a:xfrm>
          <a:prstGeom prst="rect">
            <a:avLst/>
          </a:prstGeom>
          <a:noFill/>
        </p:spPr>
        <p:txBody>
          <a:bodyPr wrap="square" rtlCol="0">
            <a:spAutoFit/>
          </a:bodyPr>
          <a:lstStyle/>
          <a:p>
            <a:pPr algn="ctr"/>
            <a:r>
              <a:rPr lang="en-US" sz="3200" b="1" dirty="0" err="1">
                <a:solidFill>
                  <a:schemeClr val="bg1"/>
                </a:solidFill>
              </a:rPr>
              <a:t>Papildus</a:t>
            </a:r>
            <a:r>
              <a:rPr lang="en-US" sz="3200" b="1" dirty="0">
                <a:solidFill>
                  <a:schemeClr val="bg1"/>
                </a:solidFill>
              </a:rPr>
              <a:t> </a:t>
            </a:r>
          </a:p>
          <a:p>
            <a:pPr algn="ctr"/>
            <a:r>
              <a:rPr lang="en-US" sz="3200" b="1" dirty="0" err="1">
                <a:solidFill>
                  <a:schemeClr val="bg1"/>
                </a:solidFill>
              </a:rPr>
              <a:t>paveiktais</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376488" y="1441434"/>
            <a:ext cx="6959906" cy="3746883"/>
            <a:chOff x="-83212" y="-548734"/>
            <a:chExt cx="6959906" cy="3746883"/>
          </a:xfrm>
        </p:grpSpPr>
        <p:sp>
          <p:nvSpPr>
            <p:cNvPr id="2" name="Parallelogram 1">
              <a:extLst>
                <a:ext uri="{FF2B5EF4-FFF2-40B4-BE49-F238E27FC236}">
                  <a16:creationId xmlns:a16="http://schemas.microsoft.com/office/drawing/2014/main" id="{3AE8CCAC-11AB-4C8A-A2BD-CB6B37466AE9}"/>
                </a:ext>
              </a:extLst>
            </p:cNvPr>
            <p:cNvSpPr/>
            <p:nvPr/>
          </p:nvSpPr>
          <p:spPr>
            <a:xfrm>
              <a:off x="-83212" y="-548734"/>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352326" y="-218171"/>
              <a:ext cx="6524368" cy="3416320"/>
            </a:xfrm>
            <a:prstGeom prst="rect">
              <a:avLst/>
            </a:prstGeom>
            <a:noFill/>
          </p:spPr>
          <p:txBody>
            <a:bodyPr wrap="square" rtlCol="0">
              <a:spAutoFit/>
            </a:bodyPr>
            <a:lstStyle/>
            <a:p>
              <a:r>
                <a:rPr lang="lv-LV" sz="2400" b="1" dirty="0">
                  <a:solidFill>
                    <a:schemeClr val="accent2"/>
                  </a:solidFill>
                </a:rPr>
                <a:t>Izskatīts TM administratīvās atbildības likuma darba grupā</a:t>
              </a:r>
              <a:r>
                <a:rPr lang="en-US" sz="2400" b="1" dirty="0">
                  <a:solidFill>
                    <a:schemeClr val="accent2"/>
                  </a:solidFill>
                </a:rPr>
                <a:t>:</a:t>
              </a:r>
            </a:p>
            <a:p>
              <a:endParaRPr lang="en-US" sz="2400" b="1" dirty="0">
                <a:solidFill>
                  <a:schemeClr val="accent2"/>
                </a:solidFill>
              </a:endParaRPr>
            </a:p>
            <a:p>
              <a:pPr marL="342900" indent="-342900">
                <a:buFont typeface="Wingdings" panose="05000000000000000000" pitchFamily="2" charset="2"/>
                <a:buChar char="q"/>
              </a:pPr>
              <a:r>
                <a:rPr lang="en-US" b="1" dirty="0" err="1"/>
                <a:t>grozījumi</a:t>
              </a:r>
              <a:r>
                <a:rPr lang="en-US" b="1" dirty="0"/>
                <a:t> 88.pantā - </a:t>
              </a:r>
              <a:r>
                <a:rPr lang="en-US" b="1" dirty="0" err="1"/>
                <a:t>Kompetence</a:t>
              </a:r>
              <a:r>
                <a:rPr lang="en-US" b="1" dirty="0"/>
                <a:t> </a:t>
              </a:r>
              <a:r>
                <a:rPr lang="en-US" b="1" dirty="0" err="1"/>
                <a:t>administratīvo</a:t>
              </a:r>
              <a:r>
                <a:rPr lang="en-US" b="1" dirty="0"/>
                <a:t> </a:t>
              </a:r>
              <a:r>
                <a:rPr lang="en-US" b="1" dirty="0" err="1"/>
                <a:t>pārkāpumu</a:t>
              </a:r>
              <a:r>
                <a:rPr lang="en-US" b="1" dirty="0"/>
                <a:t> </a:t>
              </a:r>
              <a:r>
                <a:rPr lang="en-US" b="1" dirty="0" err="1"/>
                <a:t>procesā</a:t>
              </a:r>
              <a:r>
                <a:rPr lang="en-US" b="1" dirty="0"/>
                <a:t>;</a:t>
              </a:r>
            </a:p>
            <a:p>
              <a:endParaRPr lang="en-US" b="1" dirty="0"/>
            </a:p>
            <a:p>
              <a:pPr marL="342900" indent="-342900">
                <a:buFont typeface="Wingdings" panose="05000000000000000000" pitchFamily="2" charset="2"/>
                <a:buChar char="q"/>
              </a:pPr>
              <a:r>
                <a:rPr lang="en-US" b="1" dirty="0" err="1">
                  <a:ea typeface="Calibri" panose="020F0502020204030204" pitchFamily="34" charset="0"/>
                </a:rPr>
                <a:t>grozījumi</a:t>
              </a:r>
              <a:r>
                <a:rPr lang="en-US" b="1" dirty="0">
                  <a:ea typeface="Calibri" panose="020F0502020204030204" pitchFamily="34" charset="0"/>
                </a:rPr>
                <a:t> 78.pantā – </a:t>
              </a:r>
              <a:r>
                <a:rPr lang="en-US" b="1" dirty="0" err="1">
                  <a:ea typeface="Calibri" panose="020F0502020204030204" pitchFamily="34" charset="0"/>
                </a:rPr>
                <a:t>nikotīna</a:t>
              </a:r>
              <a:r>
                <a:rPr lang="en-US" b="1" dirty="0">
                  <a:ea typeface="Calibri" panose="020F0502020204030204" pitchFamily="34" charset="0"/>
                </a:rPr>
                <a:t> </a:t>
              </a:r>
              <a:r>
                <a:rPr lang="en-US" b="1" dirty="0" err="1">
                  <a:ea typeface="Calibri" panose="020F0502020204030204" pitchFamily="34" charset="0"/>
                </a:rPr>
                <a:t>saturošie</a:t>
              </a:r>
              <a:r>
                <a:rPr lang="en-US" b="1" dirty="0">
                  <a:ea typeface="Calibri" panose="020F0502020204030204" pitchFamily="34" charset="0"/>
                </a:rPr>
                <a:t> </a:t>
              </a:r>
              <a:r>
                <a:rPr lang="en-US" b="1" dirty="0" err="1">
                  <a:ea typeface="Calibri" panose="020F0502020204030204" pitchFamily="34" charset="0"/>
                </a:rPr>
                <a:t>zelējamie</a:t>
              </a:r>
              <a:r>
                <a:rPr lang="en-US" b="1" dirty="0">
                  <a:ea typeface="Calibri" panose="020F0502020204030204" pitchFamily="34" charset="0"/>
                </a:rPr>
                <a:t> </a:t>
              </a:r>
              <a:r>
                <a:rPr lang="en-US" b="1" dirty="0" err="1">
                  <a:ea typeface="Calibri" panose="020F0502020204030204" pitchFamily="34" charset="0"/>
                </a:rPr>
                <a:t>spilventi</a:t>
              </a:r>
              <a:r>
                <a:rPr lang="lv-LV" b="1" dirty="0">
                  <a:ea typeface="Calibri" panose="020F0502020204030204" pitchFamily="34" charset="0"/>
                </a:rPr>
                <a:t>ņ</a:t>
              </a:r>
              <a:r>
                <a:rPr lang="en-US" b="1" dirty="0" err="1">
                  <a:ea typeface="Calibri" panose="020F0502020204030204" pitchFamily="34" charset="0"/>
                </a:rPr>
                <a:t>i</a:t>
              </a:r>
              <a:r>
                <a:rPr lang="en-US" b="1" dirty="0">
                  <a:ea typeface="Calibri" panose="020F0502020204030204" pitchFamily="34" charset="0"/>
                </a:rPr>
                <a:t>;</a:t>
              </a:r>
            </a:p>
            <a:p>
              <a:endParaRPr lang="en-US" b="1" dirty="0">
                <a:ea typeface="Calibri" panose="020F0502020204030204" pitchFamily="34" charset="0"/>
              </a:endParaRPr>
            </a:p>
            <a:p>
              <a:pPr marL="342900" indent="-342900">
                <a:buFont typeface="Wingdings" panose="05000000000000000000" pitchFamily="2" charset="2"/>
                <a:buChar char="q"/>
              </a:pPr>
              <a:endParaRPr lang="en-US" b="1" dirty="0">
                <a:ea typeface="Calibri" panose="020F0502020204030204" pitchFamily="34" charset="0"/>
              </a:endParaRPr>
            </a:p>
            <a:p>
              <a:pPr marL="342900" indent="-342900">
                <a:buFont typeface="Wingdings" panose="05000000000000000000" pitchFamily="2" charset="2"/>
                <a:buChar char="q"/>
              </a:pPr>
              <a:endParaRPr lang="lv-LV" b="1" dirty="0"/>
            </a:p>
          </p:txBody>
        </p:sp>
      </p:grpSp>
    </p:spTree>
    <p:extLst>
      <p:ext uri="{BB962C8B-B14F-4D97-AF65-F5344CB8AC3E}">
        <p14:creationId xmlns:p14="http://schemas.microsoft.com/office/powerpoint/2010/main" val="133990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777" y="0"/>
            <a:ext cx="7621845" cy="5076148"/>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621843"/>
            <a:ext cx="10725664" cy="1938992"/>
          </a:xfrm>
          <a:prstGeom prst="rect">
            <a:avLst/>
          </a:prstGeom>
          <a:noFill/>
        </p:spPr>
        <p:txBody>
          <a:bodyPr wrap="square" rtlCol="0">
            <a:spAutoFit/>
          </a:bodyPr>
          <a:lstStyle/>
          <a:p>
            <a:pPr lvl="0" algn="ctr"/>
            <a:r>
              <a:rPr lang="lv-LV" sz="4000" dirty="0">
                <a:solidFill>
                  <a:prstClr val="white"/>
                </a:solidFill>
              </a:rPr>
              <a:t>Valsts apmaksātu pakalpojumu pilnveide bērniem ar </a:t>
            </a:r>
            <a:r>
              <a:rPr lang="lv-LV" sz="4000" dirty="0" err="1">
                <a:solidFill>
                  <a:prstClr val="white"/>
                </a:solidFill>
              </a:rPr>
              <a:t>autiskā</a:t>
            </a:r>
            <a:r>
              <a:rPr lang="lv-LV" sz="4000" dirty="0">
                <a:solidFill>
                  <a:prstClr val="white"/>
                </a:solidFill>
              </a:rPr>
              <a:t> spektra traucējumiem</a:t>
            </a:r>
          </a:p>
        </p:txBody>
      </p:sp>
    </p:spTree>
    <p:extLst>
      <p:ext uri="{BB962C8B-B14F-4D97-AF65-F5344CB8AC3E}">
        <p14:creationId xmlns:p14="http://schemas.microsoft.com/office/powerpoint/2010/main" val="319799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86250"/>
            <a:ext cx="6264875" cy="8044249"/>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641321" y="4953160"/>
            <a:ext cx="4698231"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p>
          <a:p>
            <a:pPr algn="ctr"/>
            <a:r>
              <a:rPr lang="en-US" sz="3200" b="1" dirty="0" err="1">
                <a:solidFill>
                  <a:schemeClr val="bg1"/>
                </a:solidFill>
              </a:rPr>
              <a:t>uzdevumi</a:t>
            </a:r>
            <a:r>
              <a:rPr lang="en-US" sz="3200" b="1" dirty="0">
                <a:solidFill>
                  <a:schemeClr val="bg1"/>
                </a:solidFill>
              </a:rPr>
              <a:t> un progress (LM)</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592467"/>
            <a:ext cx="7031939" cy="850509"/>
            <a:chOff x="141879" y="250776"/>
            <a:chExt cx="7031939" cy="718640"/>
          </a:xfrm>
        </p:grpSpPr>
        <p:sp>
          <p:nvSpPr>
            <p:cNvPr id="2" name="Parallelogram 1">
              <a:extLst>
                <a:ext uri="{FF2B5EF4-FFF2-40B4-BE49-F238E27FC236}">
                  <a16:creationId xmlns:a16="http://schemas.microsoft.com/office/drawing/2014/main" id="{3AE8CCAC-11AB-4C8A-A2BD-CB6B37466AE9}"/>
                </a:ext>
              </a:extLst>
            </p:cNvPr>
            <p:cNvSpPr/>
            <p:nvPr/>
          </p:nvSpPr>
          <p:spPr>
            <a:xfrm>
              <a:off x="141879" y="250776"/>
              <a:ext cx="2063579" cy="458790"/>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267263"/>
              <a:ext cx="6524368" cy="702153"/>
            </a:xfrm>
            <a:prstGeom prst="rect">
              <a:avLst/>
            </a:prstGeom>
            <a:noFill/>
          </p:spPr>
          <p:txBody>
            <a:bodyPr wrap="square" rtlCol="0">
              <a:spAutoFit/>
            </a:bodyPr>
            <a:lstStyle/>
            <a:p>
              <a:r>
                <a:rPr lang="en-GB" sz="2400" b="1" dirty="0" err="1">
                  <a:solidFill>
                    <a:schemeClr val="accent2"/>
                  </a:solidFill>
                </a:rPr>
                <a:t>Diagnostikas</a:t>
              </a:r>
              <a:r>
                <a:rPr lang="lv-LV" sz="2400" b="1" dirty="0">
                  <a:solidFill>
                    <a:schemeClr val="accent2"/>
                  </a:solidFill>
                </a:rPr>
                <a:t> procesa </a:t>
              </a:r>
              <a:r>
                <a:rPr lang="lv-LV" sz="2400" b="1" dirty="0" err="1">
                  <a:solidFill>
                    <a:schemeClr val="accent2"/>
                  </a:solidFill>
                </a:rPr>
                <a:t>pilnveid</a:t>
              </a:r>
              <a:r>
                <a:rPr lang="en-GB" sz="2400" b="1" dirty="0">
                  <a:solidFill>
                    <a:schemeClr val="accent2"/>
                  </a:solidFill>
                </a:rPr>
                <a:t>e – </a:t>
              </a:r>
              <a:r>
                <a:rPr lang="en-GB" sz="2400" b="1" dirty="0" err="1">
                  <a:solidFill>
                    <a:schemeClr val="accent2"/>
                  </a:solidFill>
                </a:rPr>
                <a:t>atbildīgais</a:t>
              </a:r>
              <a:r>
                <a:rPr lang="en-GB" sz="2400" b="1" dirty="0">
                  <a:solidFill>
                    <a:schemeClr val="accent2"/>
                  </a:solidFill>
                </a:rPr>
                <a:t> VM, IZM, LM – </a:t>
              </a:r>
              <a:r>
                <a:rPr lang="en-GB" sz="2000" b="1" i="1" dirty="0" err="1">
                  <a:solidFill>
                    <a:schemeClr val="accent2">
                      <a:lumMod val="60000"/>
                      <a:lumOff val="40000"/>
                    </a:schemeClr>
                  </a:solidFill>
                </a:rPr>
                <a:t>pabeigts</a:t>
              </a:r>
              <a:endParaRPr lang="lv-LV" sz="2000" b="1" i="1" dirty="0">
                <a:solidFill>
                  <a:schemeClr val="accent2">
                    <a:lumMod val="60000"/>
                    <a:lumOff val="40000"/>
                  </a:schemeClr>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1900272"/>
            <a:ext cx="7306707" cy="910279"/>
            <a:chOff x="141879" y="1443441"/>
            <a:chExt cx="7306707" cy="910279"/>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522723"/>
              <a:ext cx="6799136" cy="830997"/>
            </a:xfrm>
            <a:prstGeom prst="rect">
              <a:avLst/>
            </a:prstGeom>
            <a:noFill/>
          </p:spPr>
          <p:txBody>
            <a:bodyPr wrap="square" rtlCol="0">
              <a:spAutoFit/>
            </a:bodyPr>
            <a:lstStyle/>
            <a:p>
              <a:r>
                <a:rPr lang="en-GB" sz="2400" b="1" dirty="0">
                  <a:solidFill>
                    <a:schemeClr val="accent2"/>
                  </a:solidFill>
                </a:rPr>
                <a:t>A</a:t>
              </a:r>
              <a:r>
                <a:rPr lang="lv-LV" sz="2400" b="1" dirty="0">
                  <a:solidFill>
                    <a:schemeClr val="accent2"/>
                  </a:solidFill>
                </a:rPr>
                <a:t>grīna intervence un atbalst</a:t>
              </a:r>
              <a:r>
                <a:rPr lang="en-GB" sz="2400" b="1" dirty="0">
                  <a:solidFill>
                    <a:schemeClr val="accent2"/>
                  </a:solidFill>
                </a:rPr>
                <a:t>s </a:t>
              </a:r>
              <a:r>
                <a:rPr lang="en-GB" sz="2400" b="1" dirty="0" err="1">
                  <a:solidFill>
                    <a:schemeClr val="accent2"/>
                  </a:solidFill>
                </a:rPr>
                <a:t>atbildīgais</a:t>
              </a:r>
              <a:r>
                <a:rPr lang="en-GB" sz="2400" b="1" dirty="0">
                  <a:solidFill>
                    <a:schemeClr val="accent2"/>
                  </a:solidFill>
                </a:rPr>
                <a:t> IZM - </a:t>
              </a:r>
              <a:r>
                <a:rPr lang="en-GB" sz="2000" b="1" i="1" dirty="0" err="1">
                  <a:solidFill>
                    <a:schemeClr val="accent2">
                      <a:lumMod val="60000"/>
                      <a:lumOff val="40000"/>
                    </a:schemeClr>
                  </a:solidFill>
                </a:rPr>
                <a:t>pabeigts</a:t>
              </a:r>
              <a:endParaRPr lang="en-GB" sz="2000" b="1" i="1" dirty="0">
                <a:solidFill>
                  <a:schemeClr val="accent2">
                    <a:lumMod val="60000"/>
                    <a:lumOff val="40000"/>
                  </a:schemeClr>
                </a:solidFill>
              </a:endParaRPr>
            </a:p>
          </p:txBody>
        </p:sp>
      </p:grpSp>
      <p:grpSp>
        <p:nvGrpSpPr>
          <p:cNvPr id="5" name="Group 4">
            <a:extLst>
              <a:ext uri="{FF2B5EF4-FFF2-40B4-BE49-F238E27FC236}">
                <a16:creationId xmlns:a16="http://schemas.microsoft.com/office/drawing/2014/main" id="{01AFD047-51B0-47CC-9B81-32FA9C1D3339}"/>
              </a:ext>
            </a:extLst>
          </p:cNvPr>
          <p:cNvGrpSpPr/>
          <p:nvPr/>
        </p:nvGrpSpPr>
        <p:grpSpPr>
          <a:xfrm>
            <a:off x="230915" y="2900853"/>
            <a:ext cx="7053249" cy="542977"/>
            <a:chOff x="141879" y="2725704"/>
            <a:chExt cx="7053249" cy="542977"/>
          </a:xfrm>
        </p:grpSpPr>
        <p:sp>
          <p:nvSpPr>
            <p:cNvPr id="18" name="Parallelogram 17">
              <a:extLst>
                <a:ext uri="{FF2B5EF4-FFF2-40B4-BE49-F238E27FC236}">
                  <a16:creationId xmlns:a16="http://schemas.microsoft.com/office/drawing/2014/main" id="{0E283566-E1A4-4378-BC9E-5168DCB54712}"/>
                </a:ext>
              </a:extLst>
            </p:cNvPr>
            <p:cNvSpPr/>
            <p:nvPr/>
          </p:nvSpPr>
          <p:spPr>
            <a:xfrm>
              <a:off x="141879" y="2725704"/>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9" name="TextBox 18">
              <a:extLst>
                <a:ext uri="{FF2B5EF4-FFF2-40B4-BE49-F238E27FC236}">
                  <a16:creationId xmlns:a16="http://schemas.microsoft.com/office/drawing/2014/main" id="{4521B5B3-43A0-4F1F-9112-2F476CC831FF}"/>
                </a:ext>
              </a:extLst>
            </p:cNvPr>
            <p:cNvSpPr txBox="1"/>
            <p:nvPr/>
          </p:nvSpPr>
          <p:spPr>
            <a:xfrm>
              <a:off x="670760" y="2781118"/>
              <a:ext cx="6524368" cy="461665"/>
            </a:xfrm>
            <a:prstGeom prst="rect">
              <a:avLst/>
            </a:prstGeom>
            <a:noFill/>
          </p:spPr>
          <p:txBody>
            <a:bodyPr wrap="square" rtlCol="0">
              <a:spAutoFit/>
            </a:bodyPr>
            <a:lstStyle/>
            <a:p>
              <a:r>
                <a:rPr lang="en-GB" sz="2400" b="1" dirty="0" err="1">
                  <a:solidFill>
                    <a:schemeClr val="accent2"/>
                  </a:solidFill>
                </a:rPr>
                <a:t>Plašāks</a:t>
              </a:r>
              <a:r>
                <a:rPr lang="en-GB" sz="2400" b="1" dirty="0">
                  <a:solidFill>
                    <a:schemeClr val="accent2"/>
                  </a:solidFill>
                </a:rPr>
                <a:t> </a:t>
              </a:r>
              <a:r>
                <a:rPr lang="en-GB" sz="2400" b="1" dirty="0" err="1">
                  <a:solidFill>
                    <a:schemeClr val="accent2"/>
                  </a:solidFill>
                </a:rPr>
                <a:t>pakalpojumu</a:t>
              </a:r>
              <a:r>
                <a:rPr lang="en-GB" sz="2400" b="1" dirty="0">
                  <a:solidFill>
                    <a:schemeClr val="accent2"/>
                  </a:solidFill>
                </a:rPr>
                <a:t> </a:t>
              </a:r>
              <a:r>
                <a:rPr lang="en-GB" sz="2400" b="1" dirty="0" err="1">
                  <a:solidFill>
                    <a:schemeClr val="accent2"/>
                  </a:solidFill>
                </a:rPr>
                <a:t>klāsts</a:t>
              </a:r>
              <a:endParaRPr lang="lv-LV" sz="2400" b="1" dirty="0">
                <a:solidFill>
                  <a:schemeClr val="accent2"/>
                </a:solidFill>
              </a:endParaRPr>
            </a:p>
          </p:txBody>
        </p:sp>
      </p:grpSp>
      <p:grpSp>
        <p:nvGrpSpPr>
          <p:cNvPr id="24" name="Group 23">
            <a:extLst>
              <a:ext uri="{FF2B5EF4-FFF2-40B4-BE49-F238E27FC236}">
                <a16:creationId xmlns:a16="http://schemas.microsoft.com/office/drawing/2014/main" id="{86A0E049-F16B-472A-B1CF-B7FA81F09519}"/>
              </a:ext>
            </a:extLst>
          </p:cNvPr>
          <p:cNvGrpSpPr/>
          <p:nvPr/>
        </p:nvGrpSpPr>
        <p:grpSpPr>
          <a:xfrm>
            <a:off x="296562" y="4030526"/>
            <a:ext cx="7031939" cy="545852"/>
            <a:chOff x="141879" y="1440566"/>
            <a:chExt cx="7031939" cy="545852"/>
          </a:xfrm>
        </p:grpSpPr>
        <p:sp>
          <p:nvSpPr>
            <p:cNvPr id="25" name="Parallelogram 24">
              <a:extLst>
                <a:ext uri="{FF2B5EF4-FFF2-40B4-BE49-F238E27FC236}">
                  <a16:creationId xmlns:a16="http://schemas.microsoft.com/office/drawing/2014/main" id="{4C92C7E7-EF81-4765-A4E1-3ED471262A42}"/>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6" name="TextBox 25">
              <a:extLst>
                <a:ext uri="{FF2B5EF4-FFF2-40B4-BE49-F238E27FC236}">
                  <a16:creationId xmlns:a16="http://schemas.microsoft.com/office/drawing/2014/main" id="{FFA0664A-0E3B-4E0D-9209-26D0227A526B}"/>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Informācijas</a:t>
              </a:r>
              <a:r>
                <a:rPr lang="en-GB" sz="2400" b="1" dirty="0">
                  <a:solidFill>
                    <a:schemeClr val="accent2"/>
                  </a:solidFill>
                </a:rPr>
                <a:t> </a:t>
              </a:r>
              <a:r>
                <a:rPr lang="en-GB" sz="2400" b="1" dirty="0" err="1">
                  <a:solidFill>
                    <a:schemeClr val="accent2"/>
                  </a:solidFill>
                </a:rPr>
                <a:t>aprites</a:t>
              </a:r>
              <a:r>
                <a:rPr lang="en-GB" sz="2400" b="1" dirty="0">
                  <a:solidFill>
                    <a:schemeClr val="accent2"/>
                  </a:solidFill>
                </a:rPr>
                <a:t> </a:t>
              </a:r>
              <a:r>
                <a:rPr lang="en-GB" sz="2400" b="1" dirty="0" err="1">
                  <a:solidFill>
                    <a:schemeClr val="accent2"/>
                  </a:solidFill>
                </a:rPr>
                <a:t>pilnveide</a:t>
              </a:r>
              <a:endParaRPr lang="lv-LV" sz="2400" b="1" dirty="0">
                <a:solidFill>
                  <a:schemeClr val="accent2"/>
                </a:solidFill>
              </a:endParaRPr>
            </a:p>
          </p:txBody>
        </p:sp>
      </p:grpSp>
      <p:grpSp>
        <p:nvGrpSpPr>
          <p:cNvPr id="27" name="Group 26">
            <a:extLst>
              <a:ext uri="{FF2B5EF4-FFF2-40B4-BE49-F238E27FC236}">
                <a16:creationId xmlns:a16="http://schemas.microsoft.com/office/drawing/2014/main" id="{720E6900-266B-4AE3-81DA-35ECDCBCC193}"/>
              </a:ext>
            </a:extLst>
          </p:cNvPr>
          <p:cNvGrpSpPr/>
          <p:nvPr/>
        </p:nvGrpSpPr>
        <p:grpSpPr>
          <a:xfrm>
            <a:off x="296562" y="5078887"/>
            <a:ext cx="7031939" cy="545852"/>
            <a:chOff x="141879" y="1440566"/>
            <a:chExt cx="7031939" cy="545852"/>
          </a:xfrm>
        </p:grpSpPr>
        <p:sp>
          <p:nvSpPr>
            <p:cNvPr id="28" name="Parallelogram 27">
              <a:extLst>
                <a:ext uri="{FF2B5EF4-FFF2-40B4-BE49-F238E27FC236}">
                  <a16:creationId xmlns:a16="http://schemas.microsoft.com/office/drawing/2014/main" id="{EC786C13-B0BF-47FF-9221-44DE35CECC04}"/>
                </a:ext>
              </a:extLst>
            </p:cNvPr>
            <p:cNvSpPr/>
            <p:nvPr/>
          </p:nvSpPr>
          <p:spPr>
            <a:xfrm>
              <a:off x="141879" y="1443441"/>
              <a:ext cx="2063579" cy="542977"/>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id="{AC85DC20-CE0E-460F-93BE-91BCA0F8C444}"/>
                </a:ext>
              </a:extLst>
            </p:cNvPr>
            <p:cNvSpPr txBox="1"/>
            <p:nvPr/>
          </p:nvSpPr>
          <p:spPr>
            <a:xfrm>
              <a:off x="649450" y="1440566"/>
              <a:ext cx="6524368" cy="461665"/>
            </a:xfrm>
            <a:prstGeom prst="rect">
              <a:avLst/>
            </a:prstGeom>
            <a:noFill/>
          </p:spPr>
          <p:txBody>
            <a:bodyPr wrap="square" rtlCol="0">
              <a:spAutoFit/>
            </a:bodyPr>
            <a:lstStyle/>
            <a:p>
              <a:r>
                <a:rPr lang="en-GB" sz="2400" b="1" dirty="0" err="1">
                  <a:solidFill>
                    <a:schemeClr val="accent2"/>
                  </a:solidFill>
                </a:rPr>
                <a:t>Izmai</a:t>
              </a:r>
              <a:r>
                <a:rPr lang="lv-LV" sz="2400" b="1" dirty="0">
                  <a:solidFill>
                    <a:schemeClr val="accent2"/>
                  </a:solidFill>
                </a:rPr>
                <a:t>ņ</a:t>
              </a:r>
              <a:r>
                <a:rPr lang="en-GB" sz="2400" b="1" dirty="0">
                  <a:solidFill>
                    <a:schemeClr val="accent2"/>
                  </a:solidFill>
                </a:rPr>
                <a:t>as </a:t>
              </a:r>
              <a:r>
                <a:rPr lang="en-GB" sz="2400" b="1" dirty="0" err="1">
                  <a:solidFill>
                    <a:schemeClr val="accent2"/>
                  </a:solidFill>
                </a:rPr>
                <a:t>tiesību</a:t>
              </a:r>
              <a:r>
                <a:rPr lang="en-GB" sz="2400" b="1" dirty="0">
                  <a:solidFill>
                    <a:schemeClr val="accent2"/>
                  </a:solidFill>
                </a:rPr>
                <a:t> </a:t>
              </a:r>
              <a:r>
                <a:rPr lang="en-GB" sz="2400" b="1" dirty="0" err="1">
                  <a:solidFill>
                    <a:schemeClr val="accent2"/>
                  </a:solidFill>
                </a:rPr>
                <a:t>aktos</a:t>
              </a:r>
              <a:endParaRPr lang="lv-LV" sz="2400" b="1" dirty="0">
                <a:solidFill>
                  <a:schemeClr val="accent2"/>
                </a:solidFill>
              </a:endParaRPr>
            </a:p>
          </p:txBody>
        </p:sp>
      </p:grpSp>
      <p:sp>
        <p:nvSpPr>
          <p:cNvPr id="6" name="TextBox 5">
            <a:extLst>
              <a:ext uri="{FF2B5EF4-FFF2-40B4-BE49-F238E27FC236}">
                <a16:creationId xmlns:a16="http://schemas.microsoft.com/office/drawing/2014/main" id="{DA57E6AC-7463-4531-9CAD-B06CA00BCC2A}"/>
              </a:ext>
            </a:extLst>
          </p:cNvPr>
          <p:cNvSpPr txBox="1"/>
          <p:nvPr/>
        </p:nvSpPr>
        <p:spPr>
          <a:xfrm>
            <a:off x="7198713" y="196336"/>
            <a:ext cx="3687120" cy="2308324"/>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sanāksmes</a:t>
            </a:r>
            <a:r>
              <a:rPr lang="en-US" b="1" dirty="0"/>
              <a:t>:</a:t>
            </a:r>
          </a:p>
          <a:p>
            <a:pPr marL="285750" indent="-285750">
              <a:buFont typeface="Arial" panose="020B0604020202020204" pitchFamily="34" charset="0"/>
              <a:buChar char="•"/>
            </a:pPr>
            <a:r>
              <a:rPr lang="en-US" b="1" dirty="0"/>
              <a:t>28.09.2021.</a:t>
            </a:r>
          </a:p>
          <a:p>
            <a:pPr marL="285750" indent="-285750">
              <a:buFont typeface="Arial" panose="020B0604020202020204" pitchFamily="34" charset="0"/>
              <a:buChar char="•"/>
            </a:pPr>
            <a:r>
              <a:rPr lang="en-US" b="1" dirty="0"/>
              <a:t>19.10.2021.</a:t>
            </a:r>
          </a:p>
          <a:p>
            <a:pPr marL="285750" indent="-285750">
              <a:buFont typeface="Arial" panose="020B0604020202020204" pitchFamily="34" charset="0"/>
              <a:buChar char="•"/>
            </a:pPr>
            <a:r>
              <a:rPr lang="en-US" b="1" dirty="0"/>
              <a:t>10.11.2021.</a:t>
            </a:r>
          </a:p>
          <a:p>
            <a:pPr marL="285750" indent="-285750">
              <a:buFont typeface="Arial" panose="020B0604020202020204" pitchFamily="34" charset="0"/>
              <a:buChar char="•"/>
            </a:pPr>
            <a:r>
              <a:rPr lang="en-US" b="1" dirty="0"/>
              <a:t>15.12.2021.</a:t>
            </a:r>
          </a:p>
          <a:p>
            <a:pPr marL="285750" indent="-285750">
              <a:buFont typeface="Arial" panose="020B0604020202020204" pitchFamily="34" charset="0"/>
              <a:buChar char="•"/>
            </a:pPr>
            <a:r>
              <a:rPr lang="en-US" b="1" dirty="0"/>
              <a:t>22.02.2022.</a:t>
            </a:r>
          </a:p>
          <a:p>
            <a:pPr marL="285750" indent="-285750">
              <a:buFont typeface="Arial" panose="020B0604020202020204" pitchFamily="34" charset="0"/>
              <a:buChar char="•"/>
            </a:pPr>
            <a:r>
              <a:rPr lang="en-US" b="1" dirty="0"/>
              <a:t>19.04.2022.</a:t>
            </a:r>
          </a:p>
          <a:p>
            <a:pPr marL="285750" indent="-285750">
              <a:buFont typeface="Arial" panose="020B0604020202020204" pitchFamily="34" charset="0"/>
              <a:buChar char="•"/>
            </a:pPr>
            <a:r>
              <a:rPr lang="en-US" b="1" dirty="0"/>
              <a:t>30.05.2022.</a:t>
            </a:r>
            <a:endParaRPr lang="lv-LV" b="1" dirty="0"/>
          </a:p>
        </p:txBody>
      </p:sp>
    </p:spTree>
    <p:extLst>
      <p:ext uri="{BB962C8B-B14F-4D97-AF65-F5344CB8AC3E}">
        <p14:creationId xmlns:p14="http://schemas.microsoft.com/office/powerpoint/2010/main" val="252295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987" y="71864"/>
            <a:ext cx="8482263" cy="5654842"/>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2123658"/>
          </a:xfrm>
          <a:prstGeom prst="rect">
            <a:avLst/>
          </a:prstGeom>
          <a:noFill/>
        </p:spPr>
        <p:txBody>
          <a:bodyPr wrap="square" rtlCol="0">
            <a:spAutoFit/>
          </a:bodyPr>
          <a:lstStyle/>
          <a:p>
            <a:pPr lvl="0" algn="ctr"/>
            <a:r>
              <a:rPr lang="lv-LV" sz="6600" dirty="0" err="1">
                <a:solidFill>
                  <a:prstClr val="white"/>
                </a:solidFill>
              </a:rPr>
              <a:t>Starpinstitucionālā</a:t>
            </a:r>
            <a:r>
              <a:rPr lang="lv-LV" sz="6600" dirty="0">
                <a:solidFill>
                  <a:prstClr val="white"/>
                </a:solidFill>
              </a:rPr>
              <a:t> sadarbība</a:t>
            </a:r>
          </a:p>
        </p:txBody>
      </p:sp>
    </p:spTree>
    <p:extLst>
      <p:ext uri="{BB962C8B-B14F-4D97-AF65-F5344CB8AC3E}">
        <p14:creationId xmlns:p14="http://schemas.microsoft.com/office/powerpoint/2010/main" val="243528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6B1041-2503-4399-8B25-57298ADA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282" y="-679622"/>
            <a:ext cx="5782962" cy="7537622"/>
          </a:xfrm>
          <a:prstGeom prst="parallelogram">
            <a:avLst>
              <a:gd name="adj" fmla="val 28340"/>
            </a:avLst>
          </a:prstGeom>
        </p:spPr>
      </p:pic>
      <p:sp>
        <p:nvSpPr>
          <p:cNvPr id="11" name="Parallelogram 10">
            <a:extLst>
              <a:ext uri="{FF2B5EF4-FFF2-40B4-BE49-F238E27FC236}">
                <a16:creationId xmlns:a16="http://schemas.microsoft.com/office/drawing/2014/main" id="{6D249F83-E00F-40D0-A847-855328D87FC0}"/>
              </a:ext>
            </a:extLst>
          </p:cNvPr>
          <p:cNvSpPr/>
          <p:nvPr/>
        </p:nvSpPr>
        <p:spPr>
          <a:xfrm flipH="1">
            <a:off x="5708352" y="0"/>
            <a:ext cx="8342695" cy="6858001"/>
          </a:xfrm>
          <a:prstGeom prst="parallelogram">
            <a:avLst>
              <a:gd name="adj" fmla="val 51973"/>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 name="TextBox 11">
            <a:extLst>
              <a:ext uri="{FF2B5EF4-FFF2-40B4-BE49-F238E27FC236}">
                <a16:creationId xmlns:a16="http://schemas.microsoft.com/office/drawing/2014/main" id="{8BB50362-C831-44F6-9138-05CD24A7920C}"/>
              </a:ext>
            </a:extLst>
          </p:cNvPr>
          <p:cNvSpPr txBox="1"/>
          <p:nvPr/>
        </p:nvSpPr>
        <p:spPr>
          <a:xfrm>
            <a:off x="7333496" y="5165227"/>
            <a:ext cx="4627589" cy="1569660"/>
          </a:xfrm>
          <a:prstGeom prst="rect">
            <a:avLst/>
          </a:prstGeom>
          <a:noFill/>
        </p:spPr>
        <p:txBody>
          <a:bodyPr wrap="square" rtlCol="0">
            <a:spAutoFit/>
          </a:bodyPr>
          <a:lstStyle/>
          <a:p>
            <a:pPr algn="ctr"/>
            <a:r>
              <a:rPr lang="en-US" sz="3200" b="1" dirty="0" err="1">
                <a:solidFill>
                  <a:schemeClr val="bg1"/>
                </a:solidFill>
              </a:rPr>
              <a:t>Izvirzītie</a:t>
            </a:r>
            <a:r>
              <a:rPr lang="en-US" sz="3200" b="1" dirty="0">
                <a:solidFill>
                  <a:schemeClr val="bg1"/>
                </a:solidFill>
              </a:rPr>
              <a:t> </a:t>
            </a:r>
            <a:r>
              <a:rPr lang="en-US" sz="3200" b="1" dirty="0" err="1">
                <a:solidFill>
                  <a:schemeClr val="bg1"/>
                </a:solidFill>
              </a:rPr>
              <a:t>uzdevumi</a:t>
            </a:r>
            <a:r>
              <a:rPr lang="en-US" sz="3200" b="1" dirty="0">
                <a:solidFill>
                  <a:schemeClr val="bg1"/>
                </a:solidFill>
              </a:rPr>
              <a:t> un progress (VBTAI)</a:t>
            </a:r>
            <a:endParaRPr lang="lv-LV" sz="3200" b="1" dirty="0">
              <a:solidFill>
                <a:schemeClr val="bg1"/>
              </a:solidFill>
            </a:endParaRPr>
          </a:p>
        </p:txBody>
      </p:sp>
      <p:sp>
        <p:nvSpPr>
          <p:cNvPr id="13" name="Rectangle 12">
            <a:extLst>
              <a:ext uri="{FF2B5EF4-FFF2-40B4-BE49-F238E27FC236}">
                <a16:creationId xmlns:a16="http://schemas.microsoft.com/office/drawing/2014/main" id="{FB8A3DDF-3129-4C24-9C91-72274A6181DA}"/>
              </a:ext>
            </a:extLst>
          </p:cNvPr>
          <p:cNvSpPr/>
          <p:nvPr/>
        </p:nvSpPr>
        <p:spPr>
          <a:xfrm>
            <a:off x="296562" y="0"/>
            <a:ext cx="2488787" cy="1989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 name="Group 2">
            <a:extLst>
              <a:ext uri="{FF2B5EF4-FFF2-40B4-BE49-F238E27FC236}">
                <a16:creationId xmlns:a16="http://schemas.microsoft.com/office/drawing/2014/main" id="{3DC57B8F-151A-41A1-824A-AD6E11884D11}"/>
              </a:ext>
            </a:extLst>
          </p:cNvPr>
          <p:cNvGrpSpPr/>
          <p:nvPr/>
        </p:nvGrpSpPr>
        <p:grpSpPr>
          <a:xfrm>
            <a:off x="230915" y="2166954"/>
            <a:ext cx="7031939" cy="830997"/>
            <a:chOff x="141879" y="429611"/>
            <a:chExt cx="7031939" cy="830997"/>
          </a:xfrm>
        </p:grpSpPr>
        <p:sp>
          <p:nvSpPr>
            <p:cNvPr id="2" name="Parallelogram 1">
              <a:extLst>
                <a:ext uri="{FF2B5EF4-FFF2-40B4-BE49-F238E27FC236}">
                  <a16:creationId xmlns:a16="http://schemas.microsoft.com/office/drawing/2014/main" id="{3AE8CCAC-11AB-4C8A-A2BD-CB6B37466AE9}"/>
                </a:ext>
              </a:extLst>
            </p:cNvPr>
            <p:cNvSpPr/>
            <p:nvPr/>
          </p:nvSpPr>
          <p:spPr>
            <a:xfrm>
              <a:off x="141879" y="432486"/>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Box 13">
              <a:extLst>
                <a:ext uri="{FF2B5EF4-FFF2-40B4-BE49-F238E27FC236}">
                  <a16:creationId xmlns:a16="http://schemas.microsoft.com/office/drawing/2014/main" id="{DAD10FE1-B04C-45B0-A2BE-85CD23844259}"/>
                </a:ext>
              </a:extLst>
            </p:cNvPr>
            <p:cNvSpPr txBox="1"/>
            <p:nvPr/>
          </p:nvSpPr>
          <p:spPr>
            <a:xfrm>
              <a:off x="649450" y="429611"/>
              <a:ext cx="6524368" cy="830997"/>
            </a:xfrm>
            <a:prstGeom prst="rect">
              <a:avLst/>
            </a:prstGeom>
            <a:noFill/>
          </p:spPr>
          <p:txBody>
            <a:bodyPr wrap="square" rtlCol="0">
              <a:spAutoFit/>
            </a:bodyPr>
            <a:lstStyle/>
            <a:p>
              <a:r>
                <a:rPr lang="en-GB" sz="2400" b="1" dirty="0" err="1">
                  <a:solidFill>
                    <a:schemeClr val="accent2"/>
                  </a:solidFill>
                </a:rPr>
                <a:t>Definēt</a:t>
              </a:r>
              <a:r>
                <a:rPr lang="en-GB" sz="2400" b="1" dirty="0">
                  <a:solidFill>
                    <a:schemeClr val="accent2"/>
                  </a:solidFill>
                </a:rPr>
                <a:t> </a:t>
              </a:r>
              <a:r>
                <a:rPr lang="en-GB" sz="2400" b="1" dirty="0" err="1">
                  <a:solidFill>
                    <a:schemeClr val="accent2"/>
                  </a:solidFill>
                </a:rPr>
                <a:t>informācijas</a:t>
              </a:r>
              <a:r>
                <a:rPr lang="en-GB" sz="2400" b="1" dirty="0">
                  <a:solidFill>
                    <a:schemeClr val="accent2"/>
                  </a:solidFill>
                </a:rPr>
                <a:t> </a:t>
              </a:r>
              <a:r>
                <a:rPr lang="en-GB" sz="2400" b="1" dirty="0" err="1">
                  <a:solidFill>
                    <a:schemeClr val="accent2"/>
                  </a:solidFill>
                </a:rPr>
                <a:t>apriti</a:t>
              </a:r>
              <a:r>
                <a:rPr lang="en-GB" sz="2400" b="1" dirty="0">
                  <a:solidFill>
                    <a:schemeClr val="accent2"/>
                  </a:solidFill>
                </a:rPr>
                <a:t> no </a:t>
              </a:r>
              <a:r>
                <a:rPr lang="en-GB" sz="2400" b="1" dirty="0" err="1">
                  <a:solidFill>
                    <a:schemeClr val="accent2"/>
                  </a:solidFill>
                </a:rPr>
                <a:t>tiesībsargājošā</a:t>
              </a:r>
              <a:r>
                <a:rPr lang="en-GB" sz="2400" b="1" dirty="0">
                  <a:solidFill>
                    <a:schemeClr val="accent2"/>
                  </a:solidFill>
                </a:rPr>
                <a:t> </a:t>
              </a:r>
              <a:r>
                <a:rPr lang="en-GB" sz="2400" b="1" dirty="0" err="1">
                  <a:solidFill>
                    <a:schemeClr val="accent2"/>
                  </a:solidFill>
                </a:rPr>
                <a:t>uz</a:t>
              </a:r>
              <a:r>
                <a:rPr lang="en-GB" sz="2400" b="1" dirty="0">
                  <a:solidFill>
                    <a:schemeClr val="accent2"/>
                  </a:solidFill>
                </a:rPr>
                <a:t> </a:t>
              </a:r>
              <a:r>
                <a:rPr lang="en-GB" sz="2400" b="1" dirty="0" err="1">
                  <a:solidFill>
                    <a:schemeClr val="accent2"/>
                  </a:solidFill>
                </a:rPr>
                <a:t>sociālo</a:t>
              </a:r>
              <a:r>
                <a:rPr lang="en-GB" sz="2400" b="1" dirty="0">
                  <a:solidFill>
                    <a:schemeClr val="accent2"/>
                  </a:solidFill>
                </a:rPr>
                <a:t> </a:t>
              </a:r>
              <a:r>
                <a:rPr lang="en-GB" sz="2400" b="1" dirty="0" err="1">
                  <a:solidFill>
                    <a:schemeClr val="accent2"/>
                  </a:solidFill>
                </a:rPr>
                <a:t>sektoru</a:t>
              </a:r>
              <a:endParaRPr lang="lv-LV" sz="2400" b="1" dirty="0">
                <a:solidFill>
                  <a:schemeClr val="accent2"/>
                </a:solidFill>
              </a:endParaRPr>
            </a:p>
          </p:txBody>
        </p:sp>
      </p:grpSp>
      <p:grpSp>
        <p:nvGrpSpPr>
          <p:cNvPr id="4" name="Group 3">
            <a:extLst>
              <a:ext uri="{FF2B5EF4-FFF2-40B4-BE49-F238E27FC236}">
                <a16:creationId xmlns:a16="http://schemas.microsoft.com/office/drawing/2014/main" id="{655A2365-9C9F-4ECC-A969-92DFCA91CE26}"/>
              </a:ext>
            </a:extLst>
          </p:cNvPr>
          <p:cNvGrpSpPr/>
          <p:nvPr/>
        </p:nvGrpSpPr>
        <p:grpSpPr>
          <a:xfrm>
            <a:off x="230915" y="4009976"/>
            <a:ext cx="7031939" cy="830997"/>
            <a:chOff x="141879" y="1440566"/>
            <a:chExt cx="7031939" cy="830997"/>
          </a:xfrm>
        </p:grpSpPr>
        <p:sp>
          <p:nvSpPr>
            <p:cNvPr id="10" name="Parallelogram 9">
              <a:extLst>
                <a:ext uri="{FF2B5EF4-FFF2-40B4-BE49-F238E27FC236}">
                  <a16:creationId xmlns:a16="http://schemas.microsoft.com/office/drawing/2014/main" id="{8E412AFC-0A63-493E-9DE9-9563F56E0106}"/>
                </a:ext>
              </a:extLst>
            </p:cNvPr>
            <p:cNvSpPr/>
            <p:nvPr/>
          </p:nvSpPr>
          <p:spPr>
            <a:xfrm>
              <a:off x="141879" y="1443441"/>
              <a:ext cx="2063579" cy="828122"/>
            </a:xfrm>
            <a:prstGeom prst="parallelogram">
              <a:avLst/>
            </a:prstGeom>
            <a:gradFill flip="none" rotWithShape="1">
              <a:gsLst>
                <a:gs pos="0">
                  <a:schemeClr val="accent1">
                    <a:lumMod val="5000"/>
                    <a:lumOff val="95000"/>
                  </a:schemeClr>
                </a:gs>
                <a:gs pos="59000">
                  <a:schemeClr val="accent1">
                    <a:lumMod val="45000"/>
                    <a:lumOff val="55000"/>
                  </a:schemeClr>
                </a:gs>
                <a:gs pos="100000">
                  <a:schemeClr val="accent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TextBox 16">
              <a:extLst>
                <a:ext uri="{FF2B5EF4-FFF2-40B4-BE49-F238E27FC236}">
                  <a16:creationId xmlns:a16="http://schemas.microsoft.com/office/drawing/2014/main" id="{D36B9807-4DB6-4C44-B11D-C523A8CF89E4}"/>
                </a:ext>
              </a:extLst>
            </p:cNvPr>
            <p:cNvSpPr txBox="1"/>
            <p:nvPr/>
          </p:nvSpPr>
          <p:spPr>
            <a:xfrm>
              <a:off x="649450" y="1440566"/>
              <a:ext cx="6524368" cy="830997"/>
            </a:xfrm>
            <a:prstGeom prst="rect">
              <a:avLst/>
            </a:prstGeom>
            <a:noFill/>
          </p:spPr>
          <p:txBody>
            <a:bodyPr wrap="square" rtlCol="0">
              <a:spAutoFit/>
            </a:bodyPr>
            <a:lstStyle/>
            <a:p>
              <a:r>
                <a:rPr lang="en-GB" sz="2400" b="1" dirty="0" err="1">
                  <a:solidFill>
                    <a:schemeClr val="accent2"/>
                  </a:solidFill>
                </a:rPr>
                <a:t>Definēt</a:t>
              </a:r>
              <a:r>
                <a:rPr lang="en-GB" sz="2400" b="1" dirty="0">
                  <a:solidFill>
                    <a:schemeClr val="accent2"/>
                  </a:solidFill>
                </a:rPr>
                <a:t> </a:t>
              </a:r>
              <a:r>
                <a:rPr lang="en-GB" sz="2400" b="1" dirty="0" err="1">
                  <a:solidFill>
                    <a:schemeClr val="accent2"/>
                  </a:solidFill>
                </a:rPr>
                <a:t>ārstniecības</a:t>
              </a:r>
              <a:r>
                <a:rPr lang="en-GB" sz="2400" b="1" dirty="0">
                  <a:solidFill>
                    <a:schemeClr val="accent2"/>
                  </a:solidFill>
                </a:rPr>
                <a:t> </a:t>
              </a:r>
              <a:r>
                <a:rPr lang="en-GB" sz="2400" b="1" dirty="0" err="1">
                  <a:solidFill>
                    <a:schemeClr val="accent2"/>
                  </a:solidFill>
                </a:rPr>
                <a:t>personu</a:t>
              </a:r>
              <a:r>
                <a:rPr lang="en-GB" sz="2400" b="1" dirty="0">
                  <a:solidFill>
                    <a:schemeClr val="accent2"/>
                  </a:solidFill>
                </a:rPr>
                <a:t> </a:t>
              </a:r>
              <a:r>
                <a:rPr lang="en-GB" sz="2400" b="1" dirty="0" err="1">
                  <a:solidFill>
                    <a:schemeClr val="accent2"/>
                  </a:solidFill>
                </a:rPr>
                <a:t>iesaisti</a:t>
              </a:r>
              <a:r>
                <a:rPr lang="en-GB" sz="2400" b="1" dirty="0">
                  <a:solidFill>
                    <a:schemeClr val="accent2"/>
                  </a:solidFill>
                </a:rPr>
                <a:t> </a:t>
              </a:r>
              <a:r>
                <a:rPr lang="en-GB" sz="2400" b="1" dirty="0" err="1">
                  <a:solidFill>
                    <a:schemeClr val="accent2"/>
                  </a:solidFill>
                </a:rPr>
                <a:t>prevencijas</a:t>
              </a:r>
              <a:r>
                <a:rPr lang="en-GB" sz="2400" b="1" dirty="0">
                  <a:solidFill>
                    <a:schemeClr val="accent2"/>
                  </a:solidFill>
                </a:rPr>
                <a:t> </a:t>
              </a:r>
              <a:r>
                <a:rPr lang="en-GB" sz="2400" b="1" dirty="0" err="1">
                  <a:solidFill>
                    <a:schemeClr val="accent2"/>
                  </a:solidFill>
                </a:rPr>
                <a:t>jomā</a:t>
              </a:r>
              <a:r>
                <a:rPr lang="en-GB" sz="2400" b="1" dirty="0">
                  <a:solidFill>
                    <a:schemeClr val="accent2"/>
                  </a:solidFill>
                </a:rPr>
                <a:t> </a:t>
              </a:r>
              <a:endParaRPr lang="lv-LV" sz="2400" b="1" dirty="0">
                <a:solidFill>
                  <a:schemeClr val="accent2"/>
                </a:solidFill>
              </a:endParaRPr>
            </a:p>
          </p:txBody>
        </p:sp>
      </p:grpSp>
      <p:sp>
        <p:nvSpPr>
          <p:cNvPr id="5" name="TextBox 4">
            <a:extLst>
              <a:ext uri="{FF2B5EF4-FFF2-40B4-BE49-F238E27FC236}">
                <a16:creationId xmlns:a16="http://schemas.microsoft.com/office/drawing/2014/main" id="{EC3A93AE-E16A-4ECE-9674-48B1C0B8C3B0}"/>
              </a:ext>
            </a:extLst>
          </p:cNvPr>
          <p:cNvSpPr txBox="1"/>
          <p:nvPr/>
        </p:nvSpPr>
        <p:spPr>
          <a:xfrm>
            <a:off x="7451451" y="235112"/>
            <a:ext cx="3100244" cy="1477328"/>
          </a:xfrm>
          <a:prstGeom prst="rect">
            <a:avLst/>
          </a:prstGeom>
          <a:solidFill>
            <a:schemeClr val="accent1">
              <a:lumMod val="40000"/>
              <a:lumOff val="60000"/>
            </a:schemeClr>
          </a:solidFill>
        </p:spPr>
        <p:txBody>
          <a:bodyPr wrap="square" rtlCol="0">
            <a:spAutoFit/>
          </a:bodyPr>
          <a:lstStyle/>
          <a:p>
            <a:r>
              <a:rPr lang="en-US" b="1" dirty="0" err="1"/>
              <a:t>Darba</a:t>
            </a:r>
            <a:r>
              <a:rPr lang="en-US" b="1" dirty="0"/>
              <a:t> </a:t>
            </a:r>
            <a:r>
              <a:rPr lang="en-US" b="1" dirty="0" err="1"/>
              <a:t>grupas</a:t>
            </a:r>
            <a:r>
              <a:rPr lang="en-US" b="1" dirty="0"/>
              <a:t> </a:t>
            </a:r>
            <a:r>
              <a:rPr lang="en-US" b="1" dirty="0" err="1"/>
              <a:t>sanāksmes</a:t>
            </a:r>
            <a:r>
              <a:rPr lang="en-US" b="1" dirty="0"/>
              <a:t>:</a:t>
            </a:r>
          </a:p>
          <a:p>
            <a:pPr marL="285750" indent="-285750">
              <a:buFont typeface="Arial" panose="020B0604020202020204" pitchFamily="34" charset="0"/>
              <a:buChar char="•"/>
            </a:pPr>
            <a:r>
              <a:rPr lang="en-US" b="1" dirty="0"/>
              <a:t>09.06.2022.</a:t>
            </a:r>
            <a:endParaRPr lang="lv-LV" b="1" dirty="0"/>
          </a:p>
          <a:p>
            <a:pPr marL="285750" indent="-285750">
              <a:buFont typeface="Arial" panose="020B0604020202020204" pitchFamily="34" charset="0"/>
              <a:buChar char="•"/>
            </a:pPr>
            <a:r>
              <a:rPr lang="lv-LV" b="1" dirty="0"/>
              <a:t>21.07.2022.</a:t>
            </a:r>
          </a:p>
          <a:p>
            <a:pPr marL="285750" indent="-285750">
              <a:buFont typeface="Arial" panose="020B0604020202020204" pitchFamily="34" charset="0"/>
              <a:buChar char="•"/>
            </a:pPr>
            <a:r>
              <a:rPr lang="lv-LV" b="1" dirty="0"/>
              <a:t>17.08.2022.</a:t>
            </a:r>
            <a:endParaRPr lang="en-US" b="1" dirty="0"/>
          </a:p>
        </p:txBody>
      </p:sp>
    </p:spTree>
    <p:extLst>
      <p:ext uri="{BB962C8B-B14F-4D97-AF65-F5344CB8AC3E}">
        <p14:creationId xmlns:p14="http://schemas.microsoft.com/office/powerpoint/2010/main" val="181295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D276B7-60F7-413A-9E80-22EA3AD88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587" y="358550"/>
            <a:ext cx="8482263" cy="4750067"/>
          </a:xfrm>
          <a:prstGeom prst="rect">
            <a:avLst/>
          </a:prstGeom>
        </p:spPr>
      </p:pic>
      <p:sp>
        <p:nvSpPr>
          <p:cNvPr id="9" name="Rectangle 8">
            <a:extLst>
              <a:ext uri="{FF2B5EF4-FFF2-40B4-BE49-F238E27FC236}">
                <a16:creationId xmlns:a16="http://schemas.microsoft.com/office/drawing/2014/main" id="{F1B52C56-F331-4B1B-9B2D-B0FB21DB01C3}"/>
              </a:ext>
            </a:extLst>
          </p:cNvPr>
          <p:cNvSpPr/>
          <p:nvPr/>
        </p:nvSpPr>
        <p:spPr>
          <a:xfrm>
            <a:off x="733168" y="4124416"/>
            <a:ext cx="10725664" cy="2755557"/>
          </a:xfrm>
          <a:prstGeom prst="rect">
            <a:avLst/>
          </a:prstGeom>
          <a:gradFill flip="none" rotWithShape="1">
            <a:gsLst>
              <a:gs pos="33000">
                <a:schemeClr val="accent1">
                  <a:alpha val="67000"/>
                </a:schemeClr>
              </a:gs>
              <a:gs pos="66000">
                <a:schemeClr val="accent2">
                  <a:alpha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7200" b="0" i="0" u="none" strike="noStrike" kern="1200" cap="none" spc="0" normalizeH="0" baseline="0" noProof="0" dirty="0">
              <a:ln>
                <a:noFill/>
              </a:ln>
              <a:solidFill>
                <a:prstClr val="white"/>
              </a:solidFill>
              <a:effectLst/>
              <a:uLnTx/>
              <a:uFillTx/>
              <a:latin typeface="Verdana" panose="020B0604030504040204"/>
              <a:ea typeface="+mn-ea"/>
              <a:cs typeface="+mn-cs"/>
            </a:endParaRPr>
          </a:p>
        </p:txBody>
      </p:sp>
      <p:sp>
        <p:nvSpPr>
          <p:cNvPr id="10" name="TextBox 9">
            <a:extLst>
              <a:ext uri="{FF2B5EF4-FFF2-40B4-BE49-F238E27FC236}">
                <a16:creationId xmlns:a16="http://schemas.microsoft.com/office/drawing/2014/main" id="{FB501A57-16FA-4398-9E8D-0030196C8436}"/>
              </a:ext>
            </a:extLst>
          </p:cNvPr>
          <p:cNvSpPr txBox="1"/>
          <p:nvPr/>
        </p:nvSpPr>
        <p:spPr>
          <a:xfrm>
            <a:off x="733168" y="4440365"/>
            <a:ext cx="10725664" cy="1754326"/>
          </a:xfrm>
          <a:prstGeom prst="rect">
            <a:avLst/>
          </a:prstGeom>
          <a:noFill/>
        </p:spPr>
        <p:txBody>
          <a:bodyPr wrap="square" rtlCol="0">
            <a:spAutoFit/>
          </a:bodyPr>
          <a:lstStyle/>
          <a:p>
            <a:pPr lvl="0" algn="ctr"/>
            <a:r>
              <a:rPr lang="lv-LV" sz="5400" b="1" dirty="0">
                <a:solidFill>
                  <a:prstClr val="white"/>
                </a:solidFill>
              </a:rPr>
              <a:t>Vardarbības pret bērnu datu monitorings</a:t>
            </a:r>
          </a:p>
        </p:txBody>
      </p:sp>
    </p:spTree>
    <p:extLst>
      <p:ext uri="{BB962C8B-B14F-4D97-AF65-F5344CB8AC3E}">
        <p14:creationId xmlns:p14="http://schemas.microsoft.com/office/powerpoint/2010/main" val="1519662520"/>
      </p:ext>
    </p:extLst>
  </p:cSld>
  <p:clrMapOvr>
    <a:masterClrMapping/>
  </p:clrMapOvr>
</p:sld>
</file>

<file path=ppt/theme/theme1.xml><?xml version="1.0" encoding="utf-8"?>
<a:theme xmlns:a="http://schemas.openxmlformats.org/drawingml/2006/main" name="Office Theme">
  <a:themeElements>
    <a:clrScheme name="Ministrijas krāsas">
      <a:dk1>
        <a:sysClr val="windowText" lastClr="000000"/>
      </a:dk1>
      <a:lt1>
        <a:sysClr val="window" lastClr="FFFFFF"/>
      </a:lt1>
      <a:dk2>
        <a:srgbClr val="26201E"/>
      </a:dk2>
      <a:lt2>
        <a:srgbClr val="E7E6E6"/>
      </a:lt2>
      <a:accent1>
        <a:srgbClr val="6BA539"/>
      </a:accent1>
      <a:accent2>
        <a:srgbClr val="38572C"/>
      </a:accent2>
      <a:accent3>
        <a:srgbClr val="F7F6F2"/>
      </a:accent3>
      <a:accent4>
        <a:srgbClr val="38572C"/>
      </a:accent4>
      <a:accent5>
        <a:srgbClr val="263B1E"/>
      </a:accent5>
      <a:accent6>
        <a:srgbClr val="6BA539"/>
      </a:accent6>
      <a:hlink>
        <a:srgbClr val="38572C"/>
      </a:hlink>
      <a:folHlink>
        <a:srgbClr val="263B1E"/>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6190</TotalTime>
  <Words>1192</Words>
  <Application>Microsoft Office PowerPoint</Application>
  <PresentationFormat>Platekrāna</PresentationFormat>
  <Paragraphs>195</Paragraphs>
  <Slides>27</Slides>
  <Notes>26</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27</vt:i4>
      </vt:variant>
    </vt:vector>
  </HeadingPairs>
  <TitlesOfParts>
    <vt:vector size="35" baseType="lpstr">
      <vt:lpstr>Arial</vt:lpstr>
      <vt:lpstr>Calibri</vt:lpstr>
      <vt:lpstr>Consolas</vt:lpstr>
      <vt:lpstr>Tahoma</vt:lpstr>
      <vt:lpstr>Times New Roman</vt:lpstr>
      <vt:lpstr>Verdana</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Bērnu un ģimenes politika Latvijā</dc:title>
  <dc:creator>Linda Liepa</dc:creator>
  <cp:lastModifiedBy>Zita Veldze</cp:lastModifiedBy>
  <cp:revision>417</cp:revision>
  <cp:lastPrinted>2018-11-12T09:24:39Z</cp:lastPrinted>
  <dcterms:created xsi:type="dcterms:W3CDTF">2018-05-25T08:49:44Z</dcterms:created>
  <dcterms:modified xsi:type="dcterms:W3CDTF">2022-09-22T07:53:39Z</dcterms:modified>
</cp:coreProperties>
</file>