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10"/>
  </p:notesMasterIdLst>
  <p:sldIdLst>
    <p:sldId id="256" r:id="rId2"/>
    <p:sldId id="257" r:id="rId3"/>
    <p:sldId id="266" r:id="rId4"/>
    <p:sldId id="270" r:id="rId5"/>
    <p:sldId id="274" r:id="rId6"/>
    <p:sldId id="261" r:id="rId7"/>
    <p:sldId id="279" r:id="rId8"/>
    <p:sldId id="27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5D83F-7B2D-4952-84E0-A4A48B68AB2F}" type="datetimeFigureOut">
              <a:rPr lang="lv-LV" smtClean="0"/>
              <a:t>19.06.2023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073D5-B250-4C7A-8998-475ADF67107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859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75C6-9FE8-4AF1-AB7A-3175743958A8}" type="datetimeFigureOut">
              <a:rPr lang="lv-LV" smtClean="0"/>
              <a:t>19.06.2023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E2E5-B8F3-4671-B909-E80B764384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742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75C6-9FE8-4AF1-AB7A-3175743958A8}" type="datetimeFigureOut">
              <a:rPr lang="lv-LV" smtClean="0"/>
              <a:t>19.06.2023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E2E5-B8F3-4671-B909-E80B764384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3575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75C6-9FE8-4AF1-AB7A-3175743958A8}" type="datetimeFigureOut">
              <a:rPr lang="lv-LV" smtClean="0"/>
              <a:t>19.06.2023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E2E5-B8F3-4671-B909-E80B764384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068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75C6-9FE8-4AF1-AB7A-3175743958A8}" type="datetimeFigureOut">
              <a:rPr lang="lv-LV" smtClean="0"/>
              <a:t>19.06.2023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E2E5-B8F3-4671-B909-E80B764384BA}" type="slidenum">
              <a:rPr lang="lv-LV" smtClean="0"/>
              <a:t>‹#›</a:t>
            </a:fld>
            <a:endParaRPr lang="lv-LV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945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75C6-9FE8-4AF1-AB7A-3175743958A8}" type="datetimeFigureOut">
              <a:rPr lang="lv-LV" smtClean="0"/>
              <a:t>19.06.2023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E2E5-B8F3-4671-B909-E80B764384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2002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75C6-9FE8-4AF1-AB7A-3175743958A8}" type="datetimeFigureOut">
              <a:rPr lang="lv-LV" smtClean="0"/>
              <a:t>19.06.2023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E2E5-B8F3-4671-B909-E80B764384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9828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75C6-9FE8-4AF1-AB7A-3175743958A8}" type="datetimeFigureOut">
              <a:rPr lang="lv-LV" smtClean="0"/>
              <a:t>19.06.2023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E2E5-B8F3-4671-B909-E80B764384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0170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75C6-9FE8-4AF1-AB7A-3175743958A8}" type="datetimeFigureOut">
              <a:rPr lang="lv-LV" smtClean="0"/>
              <a:t>19.06.2023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E2E5-B8F3-4671-B909-E80B764384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915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75C6-9FE8-4AF1-AB7A-3175743958A8}" type="datetimeFigureOut">
              <a:rPr lang="lv-LV" smtClean="0"/>
              <a:t>19.06.2023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E2E5-B8F3-4671-B909-E80B764384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030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75C6-9FE8-4AF1-AB7A-3175743958A8}" type="datetimeFigureOut">
              <a:rPr lang="lv-LV" smtClean="0"/>
              <a:t>19.06.2023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E2E5-B8F3-4671-B909-E80B764384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596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75C6-9FE8-4AF1-AB7A-3175743958A8}" type="datetimeFigureOut">
              <a:rPr lang="lv-LV" smtClean="0"/>
              <a:t>19.06.2023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E2E5-B8F3-4671-B909-E80B764384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350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75C6-9FE8-4AF1-AB7A-3175743958A8}" type="datetimeFigureOut">
              <a:rPr lang="lv-LV" smtClean="0"/>
              <a:t>19.06.2023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E2E5-B8F3-4671-B909-E80B764384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727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75C6-9FE8-4AF1-AB7A-3175743958A8}" type="datetimeFigureOut">
              <a:rPr lang="lv-LV" smtClean="0"/>
              <a:t>19.06.2023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E2E5-B8F3-4671-B909-E80B764384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155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75C6-9FE8-4AF1-AB7A-3175743958A8}" type="datetimeFigureOut">
              <a:rPr lang="lv-LV" smtClean="0"/>
              <a:t>19.06.2023</a:t>
            </a:fld>
            <a:endParaRPr lang="lv-LV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E2E5-B8F3-4671-B909-E80B764384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908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75C6-9FE8-4AF1-AB7A-3175743958A8}" type="datetimeFigureOut">
              <a:rPr lang="lv-LV" smtClean="0"/>
              <a:t>19.06.2023</a:t>
            </a:fld>
            <a:endParaRPr lang="lv-LV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E2E5-B8F3-4671-B909-E80B764384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496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75C6-9FE8-4AF1-AB7A-3175743958A8}" type="datetimeFigureOut">
              <a:rPr lang="lv-LV" smtClean="0"/>
              <a:t>19.06.2023</a:t>
            </a:fld>
            <a:endParaRPr lang="lv-LV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E2E5-B8F3-4671-B909-E80B764384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592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75C6-9FE8-4AF1-AB7A-3175743958A8}" type="datetimeFigureOut">
              <a:rPr lang="lv-LV" smtClean="0"/>
              <a:t>19.06.2023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E2E5-B8F3-4671-B909-E80B764384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24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F9F75C6-9FE8-4AF1-AB7A-3175743958A8}" type="datetimeFigureOut">
              <a:rPr lang="lv-LV" smtClean="0"/>
              <a:t>19.06.2023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DE2E5-B8F3-4671-B909-E80B764384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67259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f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BF842-3422-E9F5-DFF9-70BACA54C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0837" y="1325880"/>
            <a:ext cx="3543464" cy="3066507"/>
          </a:xfrm>
        </p:spPr>
        <p:txBody>
          <a:bodyPr>
            <a:normAutofit/>
          </a:bodyPr>
          <a:lstStyle/>
          <a:p>
            <a:r>
              <a:rPr lang="lv-LV" sz="4400">
                <a:solidFill>
                  <a:srgbClr val="EBEBEB"/>
                </a:solidFill>
              </a:rPr>
              <a:t>Terapeitiskā iestāde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38199-0BF9-AD87-91EB-C61ED80BF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3137" y="4588329"/>
            <a:ext cx="3571163" cy="1621508"/>
          </a:xfrm>
        </p:spPr>
        <p:txBody>
          <a:bodyPr>
            <a:normAutofit/>
          </a:bodyPr>
          <a:lstStyle/>
          <a:p>
            <a:r>
              <a:rPr lang="lv-LV" sz="1800">
                <a:solidFill>
                  <a:schemeClr val="tx2">
                    <a:lumMod val="40000"/>
                    <a:lumOff val="60000"/>
                  </a:schemeClr>
                </a:solidFill>
              </a:rPr>
              <a:t>Tieslietu ministrija</a:t>
            </a:r>
          </a:p>
          <a:p>
            <a:r>
              <a:rPr lang="lv-LV" sz="1800">
                <a:solidFill>
                  <a:schemeClr val="tx2">
                    <a:lumMod val="40000"/>
                    <a:lumOff val="60000"/>
                  </a:schemeClr>
                </a:solidFill>
              </a:rPr>
              <a:t>2023</a:t>
            </a:r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house&#10;&#10;Description automatically generated with medium confidence">
            <a:extLst>
              <a:ext uri="{FF2B5EF4-FFF2-40B4-BE49-F238E27FC236}">
                <a16:creationId xmlns:a16="http://schemas.microsoft.com/office/drawing/2014/main" id="{8B34B919-9448-66B8-51EC-92CF9E6F4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9" r="2" b="12476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254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a brick wall&#10;&#10;Description automatically generated">
            <a:extLst>
              <a:ext uri="{FF2B5EF4-FFF2-40B4-BE49-F238E27FC236}">
                <a16:creationId xmlns:a16="http://schemas.microsoft.com/office/drawing/2014/main" id="{0A4C5FC3-4125-2175-8973-6ADBB3022B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5" r="22849" b="-1"/>
          <a:stretch/>
        </p:blipFill>
        <p:spPr>
          <a:xfrm>
            <a:off x="6491740" y="609602"/>
            <a:ext cx="5449889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1988-9F17-09CD-62AE-944724D27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1" y="391886"/>
            <a:ext cx="5660572" cy="58565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lv-LV" dirty="0">
                <a:cs typeface="Times New Roman" panose="02020603050405020304" pitchFamily="18" charset="0"/>
              </a:rPr>
              <a:t>MK ar 2022. gada 14. jūlija rīkojumu Nr.528 «Par sociālās korekcijas izglītības iestādes «Naukšēni» likvidāciju» likvidē SKII «Naukšēni».</a:t>
            </a:r>
          </a:p>
          <a:p>
            <a:pPr algn="just">
              <a:lnSpc>
                <a:spcPct val="90000"/>
              </a:lnSpc>
            </a:pPr>
            <a:endParaRPr lang="lv-LV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lv-LV" dirty="0">
                <a:cs typeface="Times New Roman" panose="02020603050405020304" pitchFamily="18" charset="0"/>
              </a:rPr>
              <a:t>MK uzdod TM izstrādāt grozījumus likumā «Par audzinoša rakstura piespiedu līdzekļu piemērošanu bērniem» par audzinoša rakstura piespiedu līdzekļa – ievietošana sociālās korekcijas izglītības iestādē – piemērošanu un izpildi.</a:t>
            </a:r>
          </a:p>
          <a:p>
            <a:pPr algn="just">
              <a:lnSpc>
                <a:spcPct val="90000"/>
              </a:lnSpc>
            </a:pPr>
            <a:endParaRPr lang="lv-LV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lv-LV" sz="2000" dirty="0"/>
              <a:t>2022. gada 29. septembrī ar Tieslietu ministra rīkojumu Nr. 1-1/267 tika izveidota darba grupa «Par darba grupas izveidi audzinoša rakstura piespiedu līdzekļu piemērošanas pilnveidošanai».</a:t>
            </a:r>
          </a:p>
          <a:p>
            <a:pPr algn="just">
              <a:lnSpc>
                <a:spcPct val="90000"/>
              </a:lnSpc>
            </a:pPr>
            <a:endParaRPr lang="lv-LV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3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0B2B-DA94-7602-10E4-9F632E92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518" y="571500"/>
            <a:ext cx="6249784" cy="1641986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Risinājums</a:t>
            </a:r>
          </a:p>
        </p:txBody>
      </p:sp>
      <p:pic>
        <p:nvPicPr>
          <p:cNvPr id="9" name="Picture 8" descr="A person with glasses and light bulb above his head&#10;&#10;Description automatically generated with low confidence">
            <a:extLst>
              <a:ext uri="{FF2B5EF4-FFF2-40B4-BE49-F238E27FC236}">
                <a16:creationId xmlns:a16="http://schemas.microsoft.com/office/drawing/2014/main" id="{EC8FDDAC-55F1-13AC-61BA-C443FA9713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29044" b="-1"/>
          <a:stretch/>
        </p:blipFill>
        <p:spPr>
          <a:xfrm>
            <a:off x="7548152" y="10"/>
            <a:ext cx="4646658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554089D-779D-46F6-81CB-EA9C1269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FE58C-DEBF-141C-FFBF-B00958FE5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271253"/>
            <a:ext cx="6249784" cy="21374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sz="2400" dirty="0"/>
              <a:t>Tieslietu ministrija piedāvā veidot Terapeitisko iestādi augsta riska pusaudžiem.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2796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8E3D-BB76-5BEE-B469-1624E8FD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256423" cy="1641987"/>
          </a:xfrm>
        </p:spPr>
        <p:txBody>
          <a:bodyPr>
            <a:normAutofit/>
          </a:bodyPr>
          <a:lstStyle/>
          <a:p>
            <a:r>
              <a:rPr lang="lv-LV" dirty="0"/>
              <a:t>Mērķgrupa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8CDB5-500D-635E-3F20-2456EAFE5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724297"/>
            <a:ext cx="6258737" cy="452410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lv-LV" dirty="0"/>
              <a:t>Bērni, kuri: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dirty="0"/>
              <a:t>veikuši noziedzīgus nodarījumus;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dirty="0"/>
              <a:t>apdraud savu vai citu cilvēku veselību vai dzīvību, atrašanās sabiedrībā var radīt kaitējumu;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dirty="0"/>
              <a:t>ir izsmelti visi zemākas intensitātes ietekmēšanas līdzekļi.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dirty="0"/>
              <a:t>sasnieguši 11 g.v.</a:t>
            </a:r>
          </a:p>
          <a:p>
            <a:pPr algn="just"/>
            <a:r>
              <a:rPr lang="lv-LV" b="1" u="sng" dirty="0"/>
              <a:t>Pilotprojektā:</a:t>
            </a:r>
            <a:r>
              <a:rPr lang="lv-LV" dirty="0"/>
              <a:t> ievietošana TI tiks piemērota VPD klientiem, kuriem piemērots audzinoša rakstura piespiedu līdzeklis – </a:t>
            </a:r>
            <a:r>
              <a:rPr lang="lv-LV" u="sng" dirty="0"/>
              <a:t>probācijas novērošana</a:t>
            </a:r>
            <a:r>
              <a:rPr lang="lv-LV" dirty="0"/>
              <a:t>. TI kā probācijas novērošanas pastiprinošs līdzeklis.</a:t>
            </a:r>
          </a:p>
          <a:p>
            <a:pPr algn="just"/>
            <a:r>
              <a:rPr lang="lv-LV" b="1" u="sng" dirty="0"/>
              <a:t>Nākotnē</a:t>
            </a:r>
            <a:r>
              <a:rPr lang="lv-LV" dirty="0"/>
              <a:t> varētu attīstīt kā pastāvīgu audzinoša rakstura piespiedu līdzekli.</a:t>
            </a:r>
          </a:p>
          <a:p>
            <a:endParaRPr lang="lv-LV" dirty="0"/>
          </a:p>
        </p:txBody>
      </p:sp>
      <p:pic>
        <p:nvPicPr>
          <p:cNvPr id="5" name="Picture 4" descr="A person drawing a group of people&#10;&#10;Description automatically generated with low confidence">
            <a:extLst>
              <a:ext uri="{FF2B5EF4-FFF2-40B4-BE49-F238E27FC236}">
                <a16:creationId xmlns:a16="http://schemas.microsoft.com/office/drawing/2014/main" id="{949BA6F3-933B-A805-016E-4011838685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0" r="7836"/>
          <a:stretch/>
        </p:blipFill>
        <p:spPr>
          <a:xfrm>
            <a:off x="7554139" y="544286"/>
            <a:ext cx="3990160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262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64CDF-6DBF-A222-397B-8EA846834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4795482" cy="1641987"/>
          </a:xfrm>
        </p:spPr>
        <p:txBody>
          <a:bodyPr>
            <a:normAutofit/>
          </a:bodyPr>
          <a:lstStyle/>
          <a:p>
            <a:r>
              <a:rPr lang="lv-LV" dirty="0"/>
              <a:t>Iestādes profils</a:t>
            </a:r>
          </a:p>
        </p:txBody>
      </p:sp>
      <p:pic>
        <p:nvPicPr>
          <p:cNvPr id="5" name="Picture 4" descr="A drawing of a house&#10;&#10;Description automatically generated with medium confidence">
            <a:extLst>
              <a:ext uri="{FF2B5EF4-FFF2-40B4-BE49-F238E27FC236}">
                <a16:creationId xmlns:a16="http://schemas.microsoft.com/office/drawing/2014/main" id="{54391796-F63C-7932-7FD4-ABF4A750F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4" r="-1" b="5947"/>
          <a:stretch/>
        </p:blipFill>
        <p:spPr>
          <a:xfrm>
            <a:off x="6475410" y="609601"/>
            <a:ext cx="5449889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A047838-7F9E-43CF-A116-26E7AAA8F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0FD8-A21A-69EA-A6E6-E848422DB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1436914"/>
            <a:ext cx="5622470" cy="481148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lv-LV" sz="1600" dirty="0"/>
              <a:t>Iestāde būs TM resorā.</a:t>
            </a:r>
          </a:p>
          <a:p>
            <a:pPr algn="just">
              <a:lnSpc>
                <a:spcPct val="90000"/>
              </a:lnSpc>
            </a:pPr>
            <a:r>
              <a:rPr lang="lv-LV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Attiecību terapija – iestādes galvenais balsts</a:t>
            </a:r>
            <a:r>
              <a:rPr lang="lv-LV" sz="1600" dirty="0"/>
              <a:t>.</a:t>
            </a:r>
          </a:p>
          <a:p>
            <a:pPr algn="just">
              <a:lnSpc>
                <a:spcPct val="90000"/>
              </a:lnSpc>
            </a:pPr>
            <a:r>
              <a:rPr lang="lv-LV" sz="1600" dirty="0"/>
              <a:t>Iestādē vienlaikus uzturas neliels skaits bērnu (</a:t>
            </a:r>
            <a:r>
              <a:rPr lang="lv-LV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dzīvos dalīti pa 6).</a:t>
            </a:r>
            <a:endParaRPr lang="lv-LV" sz="1600" dirty="0"/>
          </a:p>
          <a:p>
            <a:pPr algn="just">
              <a:lnSpc>
                <a:spcPct val="90000"/>
              </a:lnSpc>
            </a:pPr>
            <a:r>
              <a:rPr lang="lv-LV" sz="1600" dirty="0"/>
              <a:t>Bērniem būs pieejami ārstniecības, izglītības, un sociālās rehabilitācijas pakalpojumi, kuru galvenais mērķis ir sagatavot bērnu tam, lai viņš varētu atgriezties sabiedrībā.</a:t>
            </a:r>
          </a:p>
          <a:p>
            <a:pPr algn="just">
              <a:lnSpc>
                <a:spcPct val="90000"/>
              </a:lnSpc>
            </a:pPr>
            <a:r>
              <a:rPr lang="lv-LV" sz="1600" dirty="0"/>
              <a:t>Iestādē augsta riska pusaudži – jānodrošina augsta līmeņa drošības prasības gan pusaudžiem, gan personālam.</a:t>
            </a:r>
          </a:p>
          <a:p>
            <a:pPr algn="just">
              <a:lnSpc>
                <a:spcPct val="90000"/>
              </a:lnSpc>
            </a:pPr>
            <a:r>
              <a:rPr lang="lv-LV" sz="1600" dirty="0"/>
              <a:t>Personāla apmācības, terapija, zināšanu pēctecība.</a:t>
            </a:r>
          </a:p>
          <a:p>
            <a:pPr algn="just">
              <a:lnSpc>
                <a:spcPct val="90000"/>
              </a:lnSpc>
            </a:pPr>
            <a:r>
              <a:rPr lang="lv-LV" sz="1600" dirty="0"/>
              <a:t>Latvijā sākotnēji būtu izveidojama viena šāda iestāde (perspektīvā tai varētu tikt veidotas filiāles). Iestāde atrastos sasniedzamā attālumā no Rīgas, lai varētu nodrošināt personāla un ekspertu pieejamību.</a:t>
            </a:r>
          </a:p>
          <a:p>
            <a:pPr>
              <a:lnSpc>
                <a:spcPct val="90000"/>
              </a:lnSpc>
            </a:pPr>
            <a:endParaRPr lang="lv-LV" sz="1000" dirty="0"/>
          </a:p>
        </p:txBody>
      </p:sp>
    </p:spTree>
    <p:extLst>
      <p:ext uri="{BB962C8B-B14F-4D97-AF65-F5344CB8AC3E}">
        <p14:creationId xmlns:p14="http://schemas.microsoft.com/office/powerpoint/2010/main" val="261439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house&#10;&#10;Description automatically generated with medium confidence">
            <a:extLst>
              <a:ext uri="{FF2B5EF4-FFF2-40B4-BE49-F238E27FC236}">
                <a16:creationId xmlns:a16="http://schemas.microsoft.com/office/drawing/2014/main" id="{4FC639E9-98F4-3FDD-13EA-56B966EFD7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5" b="263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B9968F-E549-6402-9671-BCCAC02E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lv-LV"/>
              <a:t>Personāls iestādē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61285-6AB4-0955-2C97-7580A62A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 anchor="ctr">
            <a:normAutofit/>
          </a:bodyPr>
          <a:lstStyle/>
          <a:p>
            <a:pPr algn="just"/>
            <a:r>
              <a:rPr lang="lv-LV" dirty="0"/>
              <a:t>Iestādē būtu jābūt:</a:t>
            </a:r>
          </a:p>
          <a:p>
            <a:pPr algn="just"/>
            <a:r>
              <a:rPr lang="lv-LV" dirty="0"/>
              <a:t>1) Terapijas speciālistiem;</a:t>
            </a:r>
          </a:p>
          <a:p>
            <a:pPr algn="just"/>
            <a:r>
              <a:rPr lang="lv-LV" dirty="0"/>
              <a:t>2) Sociālajiem darbiniekiem;</a:t>
            </a:r>
          </a:p>
          <a:p>
            <a:pPr algn="just"/>
            <a:r>
              <a:rPr lang="lv-LV" dirty="0"/>
              <a:t>3) Mentoriem;</a:t>
            </a:r>
          </a:p>
          <a:p>
            <a:pPr algn="just"/>
            <a:r>
              <a:rPr lang="lv-LV" dirty="0"/>
              <a:t>4) Sporta treneriem;</a:t>
            </a:r>
          </a:p>
          <a:p>
            <a:pPr algn="just"/>
            <a:r>
              <a:rPr lang="lv-LV" dirty="0"/>
              <a:t>5) Administratīvajam aparātam (direktors, direkotora vietnieks, jurists, lietvedis, grāmatvedis, apkopēja, saimniecības speciālists). </a:t>
            </a:r>
          </a:p>
          <a:p>
            <a:pPr algn="just"/>
            <a:r>
              <a:rPr lang="lv-LV" dirty="0"/>
              <a:t>No citu valstu pieredzes izriet, ka šādiem bērniem proporcijas pieaugušais pret bērnu ir </a:t>
            </a:r>
            <a:r>
              <a:rPr lang="lv-LV" b="1" dirty="0"/>
              <a:t>vismaz 2:1 vai optimālākā gadījumā 3:1.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124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DBAE-9381-0CA0-6FE4-272B5D15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r>
              <a:rPr lang="lv-LV" dirty="0"/>
              <a:t>Ietekme uz budžetu</a:t>
            </a:r>
          </a:p>
        </p:txBody>
      </p:sp>
      <p:pic>
        <p:nvPicPr>
          <p:cNvPr id="5" name="Picture 4" descr="A picture containing text, banknote, cash, money handling&#10;&#10;Description automatically generated">
            <a:extLst>
              <a:ext uri="{FF2B5EF4-FFF2-40B4-BE49-F238E27FC236}">
                <a16:creationId xmlns:a16="http://schemas.microsoft.com/office/drawing/2014/main" id="{AB9F6390-8BB4-DB7D-CBAF-01A5E76A7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r="11294" b="-1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11A23-64D9-D3E6-6D4A-36F03AD95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3717470" cy="3809998"/>
          </a:xfrm>
        </p:spPr>
        <p:txBody>
          <a:bodyPr>
            <a:normAutofit/>
          </a:bodyPr>
          <a:lstStyle/>
          <a:p>
            <a:pPr algn="just"/>
            <a:r>
              <a:rPr lang="lv-LV" dirty="0"/>
              <a:t>Vienreizējie izdevumi iestādes izveidošanai</a:t>
            </a:r>
          </a:p>
          <a:p>
            <a:pPr marL="0" indent="0" algn="just">
              <a:buNone/>
            </a:pPr>
            <a:r>
              <a:rPr lang="lv-LV" dirty="0"/>
              <a:t> </a:t>
            </a:r>
            <a:r>
              <a:rPr lang="lv-LV" i="1" dirty="0"/>
              <a:t>*atkarīgas no izvēlētā risinājuma (jaunas ēkas būvniecība vai esošās ēkas </a:t>
            </a:r>
            <a:r>
              <a:rPr lang="lv-LV" i="1"/>
              <a:t>pielāgošana).</a:t>
            </a:r>
            <a:endParaRPr lang="lv-LV" i="1" dirty="0"/>
          </a:p>
          <a:p>
            <a:pPr algn="just"/>
            <a:r>
              <a:rPr lang="lv-LV" dirty="0"/>
              <a:t>Gada uzturēšanas izdevumi ~ </a:t>
            </a:r>
            <a:r>
              <a:rPr lang="lv-LV" b="1" dirty="0"/>
              <a:t>2 500 000 </a:t>
            </a:r>
            <a:r>
              <a:rPr lang="lv-LV" b="1" i="1" dirty="0" err="1"/>
              <a:t>euro</a:t>
            </a:r>
            <a:r>
              <a:rPr lang="lv-LV" dirty="0"/>
              <a:t>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547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3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4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5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6" name="Rectangle 21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A pair of hands making a heart shape&#10;&#10;Description automatically generated with medium confidence">
            <a:extLst>
              <a:ext uri="{FF2B5EF4-FFF2-40B4-BE49-F238E27FC236}">
                <a16:creationId xmlns:a16="http://schemas.microsoft.com/office/drawing/2014/main" id="{736A19DB-CF5A-7419-5EBE-3AE444B71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8" y="640081"/>
            <a:ext cx="6709490" cy="3291844"/>
          </a:xfrm>
          <a:prstGeom prst="rect">
            <a:avLst/>
          </a:prstGeom>
          <a:effectLst/>
        </p:spPr>
      </p:pic>
      <p:sp>
        <p:nvSpPr>
          <p:cNvPr id="39" name="Freeform: Shape 2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4016B-648A-998E-28E7-9B3DD06E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1564687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2558</TotalTime>
  <Words>386</Words>
  <Application>Microsoft Office PowerPoint</Application>
  <PresentationFormat>Platekrāna</PresentationFormat>
  <Paragraphs>40</Paragraphs>
  <Slides>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Ion</vt:lpstr>
      <vt:lpstr>Terapeitiskā iestāde</vt:lpstr>
      <vt:lpstr>PowerPoint prezentācija</vt:lpstr>
      <vt:lpstr>Risinājums</vt:lpstr>
      <vt:lpstr>Mērķgrupa</vt:lpstr>
      <vt:lpstr>Iestādes profils</vt:lpstr>
      <vt:lpstr>Personāls iestādē</vt:lpstr>
      <vt:lpstr>Ietekme uz budžetu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Terapeitiskā iest</dc:title>
  <dc:creator>Sintija Peņkovska</dc:creator>
  <cp:lastModifiedBy>Jolanta Laura</cp:lastModifiedBy>
  <cp:revision>45</cp:revision>
  <dcterms:created xsi:type="dcterms:W3CDTF">2023-05-15T07:04:59Z</dcterms:created>
  <dcterms:modified xsi:type="dcterms:W3CDTF">2023-06-19T12:21:43Z</dcterms:modified>
</cp:coreProperties>
</file>