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5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D8646F-6836-2F5F-1680-B3F60FE3E5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4C733DD-709D-4CA5-1F3E-0B33629DE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2D03E7-2314-DEA5-3AF3-72B4B4BA7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B73E9A-FC06-70F3-2398-2498DF196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DEDC00-57C9-DDF4-11B8-EEFE9486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333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20926B-5AF8-F1C9-B73B-B916951E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D066DA8-DE01-BB88-BECF-2E089598A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0B0A7B-5448-BB3F-3871-A86034461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2E7078-F2F6-9B08-3AC5-83A6365F4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F48F36-B081-066B-388D-7287152E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861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ABAEE63-92D2-4404-8AB1-46291B0C5A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CB5C24-A5F4-DA37-0BC4-F966E204F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99BDC9-7317-7865-87CB-63C48376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510B2A-00FB-1B92-C9C9-1CE3A5A7A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BC58758-CDE7-6A88-5DDD-B567C42E7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567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24F630-701E-09DC-42D6-F75430CB8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A47C9B-BA5E-D6B9-05F4-CE5916405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43469C-99E8-9B3F-243F-764D27C12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F8C289-776B-94A5-37D1-E30AE751D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1A3887-3B3D-7D1D-D758-FF6FD2C1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086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B55F7F-2C91-E040-6FEF-7234EE423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724F29-135A-33D4-7626-3D913EC30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0B6F8D-E4E1-4221-9B61-A6664E874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02F968-B368-28B5-8807-FA6052007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E052B3-920F-D2F6-7A0A-116B54D2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82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10BD3E-6958-FC8F-68C5-6E4FBEA8D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30726B-68F0-FBAD-2A0C-473CC92819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11DE687-5923-1CD0-9C0D-0BEE92D63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2D4CA1-4909-0FD4-9552-7CACF9F33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62D2BFA-D1FD-3F1F-75ED-989660190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913E23-BA95-D4AA-F97E-A415ED2FC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158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6FE134-4616-2883-762B-EA3F271B4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3F9B72-E4D5-0334-83D5-3A3AA0379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9BAE90E-398C-47BA-D116-06210C775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A02D973-6EF0-09F8-697C-AF4094D5F0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B8FA500-F7DC-3BBF-5C88-79465F5B3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A660364-60AA-29EC-B31B-DD05FEBD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39640D4-100F-4815-58FB-CF35F4E6E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2D06364-7606-C32B-A16A-24DD4EB0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105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C05098-7312-0B9C-C4EC-824F5F356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AF65109-4041-4915-5F2B-6C6122AA1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A716FC6-1440-301D-A469-98E2B5BE1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9857D7C-D7AE-09CF-1E30-1F4C1571B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648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8252408-267D-EEC3-EA78-081FF8CCF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410A1B9-822C-DF71-962C-593AD1CB8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6B772EF-B4D8-22B5-5217-28B9EEED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1134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35C29F-0A57-6031-8A9A-D85AD7A6D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6CDCF5-65A1-5521-D18C-96934A6CD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E66B7F9-526D-4A61-0695-75D0D10C4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76B7B18-C6CF-7D82-588E-AB52E288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AC01AB-342C-8C63-A120-9DC4AADB9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FCC01D-80D7-1DD5-E023-6C10320AB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823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33B215-30B6-E993-66AE-D9D015D05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BFFA254-2047-7EBB-EBAE-9B49EC2326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8C30CEC-4477-DB60-56B0-9D2C49FF0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3DE7895-9820-5846-F886-6B6573686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0F82-FD63-4B0A-A083-980543E04A63}" type="datetimeFigureOut">
              <a:rPr lang="fi-FI" smtClean="0"/>
              <a:t>15.11.2023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C03717-1C1E-3891-E0D6-0F52C3CD1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D4A19A-98AE-D363-3641-0521930C3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BA8CD-D3D3-47A1-8812-E0DB32E4CDD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06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00D543D-D8C6-00DE-570E-B66C2FBE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8E7C8CB-AAFE-A656-1FA4-6008CF7C0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E99B39-BE65-9720-F8B4-CD4B2AFF73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3FCF0F82-FD63-4B0A-A083-980543E04A63}" type="datetimeFigureOut">
              <a:rPr lang="fi-FI" smtClean="0"/>
              <a:pPr/>
              <a:t>15.11.2023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599BC1-93BF-E607-FF4C-25CFE797AF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C994994-C4D3-DA97-00C5-41D197E3C5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ED2BA8CD-D3D3-47A1-8812-E0DB32E4CDD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639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socdarbs2028@lm.gov.l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1">
            <a:extLst>
              <a:ext uri="{FF2B5EF4-FFF2-40B4-BE49-F238E27FC236}">
                <a16:creationId xmlns:a16="http://schemas.microsoft.com/office/drawing/2014/main" id="{CBC5EE73-0CB8-C762-346E-223F32A78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286" y="1600483"/>
            <a:ext cx="11876314" cy="2761310"/>
          </a:xfrm>
        </p:spPr>
        <p:txBody>
          <a:bodyPr>
            <a:normAutofit fontScale="90000"/>
          </a:bodyPr>
          <a:lstStyle/>
          <a:p>
            <a:r>
              <a:rPr lang="lv-LV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Summer</a:t>
            </a:r>
            <a:r>
              <a:rPr lang="lv-LV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</a:t>
            </a:r>
            <a:br>
              <a:rPr lang="lv-LV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lv-LV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lv-LV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lv-LV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lv-LV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diverse</a:t>
            </a:r>
            <a:r>
              <a:rPr lang="lv-LV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communities</a:t>
            </a:r>
            <a:r>
              <a:rPr lang="lv-LV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b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09.08.2023. – 11.08.2023.</a:t>
            </a:r>
            <a:b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</a:t>
            </a: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Innovations</a:t>
            </a: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solutions</a:t>
            </a: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could</a:t>
            </a: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try</a:t>
            </a: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b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Activities</a:t>
            </a: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small</a:t>
            </a:r>
            <a: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groups</a:t>
            </a:r>
            <a:br>
              <a:rPr lang="lv-LV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Eeva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Mari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Miettinen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Senior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Lecturer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Services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Health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</a:t>
            </a:r>
            <a:b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Joonas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Kiviranta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Leading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community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worker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wellbeing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services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county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lv-LV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lv-LV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Pirkanmaa</a:t>
            </a:r>
            <a:endParaRPr lang="lv-L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F38C83A1-9E0C-2382-85ED-9B17C944A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58892" y="5185568"/>
            <a:ext cx="2074216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">
            <a:extLst>
              <a:ext uri="{FF2B5EF4-FFF2-40B4-BE49-F238E27FC236}">
                <a16:creationId xmlns:a16="http://schemas.microsoft.com/office/drawing/2014/main" id="{9B28A2D4-B67E-69E0-7169-D36782E46EB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953" y="479612"/>
            <a:ext cx="1271122" cy="954741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Virsraksts 1">
            <a:extLst>
              <a:ext uri="{FF2B5EF4-FFF2-40B4-BE49-F238E27FC236}">
                <a16:creationId xmlns:a16="http://schemas.microsoft.com/office/drawing/2014/main" id="{94C07878-4AF5-E70D-CE45-B59613F5C24B}"/>
              </a:ext>
            </a:extLst>
          </p:cNvPr>
          <p:cNvSpPr txBox="1">
            <a:spLocks/>
          </p:cNvSpPr>
          <p:nvPr/>
        </p:nvSpPr>
        <p:spPr>
          <a:xfrm>
            <a:off x="1524000" y="4154214"/>
            <a:ext cx="9144000" cy="175656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European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Union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Cohesion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Policy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Programme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2021-2027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European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Fund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Plus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Measure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4.3.5.4 </a:t>
            </a:r>
          </a:p>
          <a:p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"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modern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lv-LV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 </a:t>
            </a:r>
            <a:br>
              <a:rPr lang="en-GB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190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" name="Right Triangle 27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F60EF77-DA7C-CF94-0AFA-55AD32C25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fi-FI" sz="11500" dirty="0"/>
              <a:t>Session III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DC3533E-B23D-858C-C2FB-D6B8C61359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 fontScale="85000" lnSpcReduction="20000"/>
          </a:bodyPr>
          <a:lstStyle/>
          <a:p>
            <a:pPr algn="l"/>
            <a:r>
              <a:rPr lang="fi-FI" sz="6600" b="1" dirty="0">
                <a:latin typeface="Times New Roman" panose="02020603050405020304" pitchFamily="18" charset="0"/>
                <a:cs typeface="AngsanaUPC" panose="020B0502040204020203" pitchFamily="18" charset="-34"/>
              </a:rPr>
              <a:t>Innovation and </a:t>
            </a:r>
            <a:r>
              <a:rPr lang="fi-FI" sz="6600" b="1" dirty="0" err="1">
                <a:latin typeface="Times New Roman" panose="02020603050405020304" pitchFamily="18" charset="0"/>
                <a:cs typeface="AngsanaUPC" panose="020B0502040204020203" pitchFamily="18" charset="-34"/>
              </a:rPr>
              <a:t>implementation</a:t>
            </a:r>
            <a:endParaRPr lang="fi-FI" sz="6600" b="1" dirty="0">
              <a:latin typeface="Times New Roman" panose="02020603050405020304" pitchFamily="18" charset="0"/>
              <a:cs typeface="AngsanaUPC" panose="020B0502040204020203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4952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656A80-BAA0-CD02-1ED8-F9C9AB47C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21" y="0"/>
            <a:ext cx="10515600" cy="1325563"/>
          </a:xfrm>
        </p:spPr>
        <p:txBody>
          <a:bodyPr/>
          <a:lstStyle/>
          <a:p>
            <a:r>
              <a:rPr lang="fi-FI" dirty="0"/>
              <a:t>Praxis – now we make it work</a:t>
            </a:r>
            <a:endParaRPr lang="fi-FI" dirty="0">
              <a:cs typeface="Times New Roman" panose="02020603050405020304" pitchFamily="18" charset="0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C53A3E-0680-8808-8EDF-711B2473C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24045"/>
            <a:ext cx="11353800" cy="5032375"/>
          </a:xfrm>
        </p:spPr>
        <p:txBody>
          <a:bodyPr>
            <a:normAutofit/>
          </a:bodyPr>
          <a:lstStyle/>
          <a:p>
            <a:r>
              <a:rPr lang="fi-FI" sz="1800" dirty="0">
                <a:latin typeface="Times New Roman" panose="02020603050405020304" pitchFamily="18" charset="0"/>
              </a:rPr>
              <a:t>Divide into 2 big groups. </a:t>
            </a:r>
          </a:p>
          <a:p>
            <a:r>
              <a:rPr lang="fi-FI" sz="1800" dirty="0">
                <a:latin typeface="Times New Roman" panose="02020603050405020304" pitchFamily="18" charset="0"/>
              </a:rPr>
              <a:t>Within these groups, get into smaller groups of about 5 people</a:t>
            </a:r>
          </a:p>
          <a:p>
            <a:pPr marL="0" indent="0">
              <a:buNone/>
            </a:pPr>
            <a:endParaRPr lang="fi-FI" sz="1800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i-FI" sz="1800" dirty="0" err="1">
                <a:latin typeface="Times New Roman" panose="02020603050405020304" pitchFamily="18" charset="0"/>
              </a:rPr>
              <a:t>Choose</a:t>
            </a:r>
            <a:r>
              <a:rPr lang="fi-FI" sz="1800" dirty="0">
                <a:latin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fi-FI" sz="1800" dirty="0">
                <a:latin typeface="Times New Roman" panose="02020603050405020304" pitchFamily="18" charset="0"/>
              </a:rPr>
              <a:t>Social </a:t>
            </a:r>
            <a:r>
              <a:rPr lang="fi-FI" sz="1800" dirty="0" err="1">
                <a:latin typeface="Times New Roman" panose="02020603050405020304" pitchFamily="18" charset="0"/>
              </a:rPr>
              <a:t>problem</a:t>
            </a:r>
            <a:r>
              <a:rPr lang="fi-FI" sz="1800" dirty="0">
                <a:latin typeface="Times New Roman" panose="02020603050405020304" pitchFamily="18" charset="0"/>
              </a:rPr>
              <a:t> / </a:t>
            </a:r>
            <a:r>
              <a:rPr lang="fi-FI" sz="1800" dirty="0" err="1">
                <a:latin typeface="Times New Roman" panose="02020603050405020304" pitchFamily="18" charset="0"/>
              </a:rPr>
              <a:t>phenomenon</a:t>
            </a:r>
            <a:r>
              <a:rPr lang="fi-FI" sz="1800" dirty="0">
                <a:latin typeface="Times New Roman" panose="02020603050405020304" pitchFamily="18" charset="0"/>
              </a:rPr>
              <a:t> / </a:t>
            </a:r>
            <a:r>
              <a:rPr lang="fi-FI" sz="1800" dirty="0" err="1">
                <a:latin typeface="Times New Roman" panose="02020603050405020304" pitchFamily="18" charset="0"/>
              </a:rPr>
              <a:t>structural</a:t>
            </a:r>
            <a:r>
              <a:rPr lang="fi-FI" sz="1800" dirty="0">
                <a:latin typeface="Times New Roman" panose="02020603050405020304" pitchFamily="18" charset="0"/>
              </a:rPr>
              <a:t> </a:t>
            </a:r>
            <a:r>
              <a:rPr lang="fi-FI" sz="1800" dirty="0" err="1">
                <a:latin typeface="Times New Roman" panose="02020603050405020304" pitchFamily="18" charset="0"/>
              </a:rPr>
              <a:t>problem</a:t>
            </a:r>
            <a:endParaRPr lang="fi-FI" sz="18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1800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i-FI" sz="1800" dirty="0">
                <a:latin typeface="Times New Roman" panose="02020603050405020304" pitchFamily="18" charset="0"/>
              </a:rPr>
              <a:t>Make a </a:t>
            </a:r>
            <a:r>
              <a:rPr lang="fi-FI" sz="1800" dirty="0" err="1">
                <a:latin typeface="Times New Roman" panose="02020603050405020304" pitchFamily="18" charset="0"/>
              </a:rPr>
              <a:t>plan</a:t>
            </a:r>
            <a:r>
              <a:rPr lang="fi-FI" sz="1800" dirty="0">
                <a:latin typeface="Times New Roman" panose="02020603050405020304" pitchFamily="18" charset="0"/>
              </a:rPr>
              <a:t> </a:t>
            </a:r>
            <a:r>
              <a:rPr lang="fi-FI" sz="1800" dirty="0" err="1">
                <a:latin typeface="Times New Roman" panose="02020603050405020304" pitchFamily="18" charset="0"/>
              </a:rPr>
              <a:t>which</a:t>
            </a:r>
            <a:r>
              <a:rPr lang="fi-FI" sz="1800" dirty="0">
                <a:latin typeface="Times New Roman" panose="02020603050405020304" pitchFamily="18" charset="0"/>
              </a:rPr>
              <a:t> </a:t>
            </a:r>
            <a:r>
              <a:rPr lang="fi-FI" sz="1800" dirty="0" err="1">
                <a:latin typeface="Times New Roman" panose="02020603050405020304" pitchFamily="18" charset="0"/>
              </a:rPr>
              <a:t>includes</a:t>
            </a:r>
            <a:r>
              <a:rPr lang="fi-FI" sz="1800" dirty="0">
                <a:latin typeface="Times New Roman" panose="02020603050405020304" pitchFamily="18" charset="0"/>
              </a:rPr>
              <a:t>:</a:t>
            </a:r>
          </a:p>
          <a:p>
            <a:pPr marL="571500" indent="-571500">
              <a:buFont typeface="+mj-lt"/>
              <a:buAutoNum type="romanUcPeriod"/>
            </a:pPr>
            <a:r>
              <a:rPr lang="fi-FI" sz="1600" dirty="0">
                <a:latin typeface="Times New Roman" panose="02020603050405020304" pitchFamily="18" charset="0"/>
              </a:rPr>
              <a:t>Target </a:t>
            </a:r>
            <a:r>
              <a:rPr lang="fi-FI" sz="1600" dirty="0" err="1">
                <a:latin typeface="Times New Roman" panose="02020603050405020304" pitchFamily="18" charset="0"/>
              </a:rPr>
              <a:t>group</a:t>
            </a:r>
            <a:r>
              <a:rPr lang="fi-FI" sz="1600" dirty="0">
                <a:latin typeface="Times New Roman" panose="02020603050405020304" pitchFamily="18" charset="0"/>
              </a:rPr>
              <a:t> ( </a:t>
            </a:r>
            <a:r>
              <a:rPr lang="fi-FI" sz="1600" dirty="0" err="1">
                <a:latin typeface="Times New Roman" panose="02020603050405020304" pitchFamily="18" charset="0"/>
              </a:rPr>
              <a:t>who</a:t>
            </a:r>
            <a:r>
              <a:rPr lang="fi-FI" sz="1600" dirty="0">
                <a:latin typeface="Times New Roman" panose="02020603050405020304" pitchFamily="18" charset="0"/>
              </a:rPr>
              <a:t>, </a:t>
            </a:r>
            <a:r>
              <a:rPr lang="fi-FI" sz="1600" dirty="0" err="1">
                <a:latin typeface="Times New Roman" panose="02020603050405020304" pitchFamily="18" charset="0"/>
              </a:rPr>
              <a:t>why</a:t>
            </a:r>
            <a:r>
              <a:rPr lang="fi-FI" sz="1600" dirty="0">
                <a:latin typeface="Times New Roman" panose="02020603050405020304" pitchFamily="18" charset="0"/>
              </a:rPr>
              <a:t>, </a:t>
            </a:r>
            <a:r>
              <a:rPr lang="fi-FI" sz="1600" dirty="0" err="1">
                <a:latin typeface="Times New Roman" panose="02020603050405020304" pitchFamily="18" charset="0"/>
              </a:rPr>
              <a:t>where</a:t>
            </a:r>
            <a:r>
              <a:rPr lang="fi-FI" sz="1600" dirty="0">
                <a:latin typeface="Times New Roman" panose="02020603050405020304" pitchFamily="18" charset="0"/>
              </a:rPr>
              <a:t> )</a:t>
            </a:r>
          </a:p>
          <a:p>
            <a:pPr marL="571500" indent="-571500">
              <a:buFont typeface="+mj-lt"/>
              <a:buAutoNum type="romanUcPeriod"/>
            </a:pPr>
            <a:r>
              <a:rPr lang="fi-FI" sz="1600" dirty="0">
                <a:latin typeface="Times New Roman" panose="02020603050405020304" pitchFamily="18" charset="0"/>
              </a:rPr>
              <a:t>Method ( </a:t>
            </a:r>
            <a:r>
              <a:rPr lang="fi-FI" sz="1600" dirty="0" err="1">
                <a:latin typeface="Times New Roman" panose="02020603050405020304" pitchFamily="18" charset="0"/>
              </a:rPr>
              <a:t>how</a:t>
            </a:r>
            <a:r>
              <a:rPr lang="fi-FI" sz="1600" dirty="0">
                <a:latin typeface="Times New Roman" panose="02020603050405020304" pitchFamily="18" charset="0"/>
              </a:rPr>
              <a:t> )</a:t>
            </a:r>
          </a:p>
          <a:p>
            <a:pPr marL="571500" indent="-571500">
              <a:buFont typeface="+mj-lt"/>
              <a:buAutoNum type="romanUcPeriod"/>
            </a:pPr>
            <a:r>
              <a:rPr lang="fi-FI" sz="1600" dirty="0">
                <a:latin typeface="Times New Roman" panose="02020603050405020304" pitchFamily="18" charset="0"/>
              </a:rPr>
              <a:t>Co-operation partners ( with whom )</a:t>
            </a:r>
          </a:p>
          <a:p>
            <a:pPr marL="571500" indent="-571500">
              <a:buFont typeface="+mj-lt"/>
              <a:buAutoNum type="romanUcPeriod"/>
            </a:pPr>
            <a:r>
              <a:rPr lang="fi-FI" sz="1600" dirty="0" err="1">
                <a:latin typeface="Times New Roman" panose="02020603050405020304" pitchFamily="18" charset="0"/>
              </a:rPr>
              <a:t>Funding</a:t>
            </a:r>
            <a:r>
              <a:rPr lang="fi-FI" sz="1600" dirty="0">
                <a:latin typeface="Times New Roman" panose="02020603050405020304" pitchFamily="18" charset="0"/>
              </a:rPr>
              <a:t> ( </a:t>
            </a:r>
            <a:r>
              <a:rPr lang="fi-FI" sz="1600" dirty="0" err="1">
                <a:latin typeface="Times New Roman" panose="02020603050405020304" pitchFamily="18" charset="0"/>
              </a:rPr>
              <a:t>with</a:t>
            </a:r>
            <a:r>
              <a:rPr lang="fi-FI" sz="1600" dirty="0">
                <a:latin typeface="Times New Roman" panose="02020603050405020304" pitchFamily="18" charset="0"/>
              </a:rPr>
              <a:t> </a:t>
            </a:r>
            <a:r>
              <a:rPr lang="fi-FI" sz="1600" dirty="0" err="1">
                <a:latin typeface="Times New Roman" panose="02020603050405020304" pitchFamily="18" charset="0"/>
              </a:rPr>
              <a:t>what</a:t>
            </a:r>
            <a:r>
              <a:rPr lang="fi-FI" sz="1600" dirty="0">
                <a:latin typeface="Times New Roman" panose="02020603050405020304" pitchFamily="18" charset="0"/>
              </a:rPr>
              <a:t> )</a:t>
            </a:r>
          </a:p>
          <a:p>
            <a:pPr marL="571500" indent="-571500">
              <a:buFont typeface="+mj-lt"/>
              <a:buAutoNum type="romanUcPeriod"/>
            </a:pPr>
            <a:r>
              <a:rPr lang="fi-FI" sz="1600" dirty="0" err="1">
                <a:latin typeface="Times New Roman" panose="02020603050405020304" pitchFamily="18" charset="0"/>
              </a:rPr>
              <a:t>Means</a:t>
            </a:r>
            <a:r>
              <a:rPr lang="fi-FI" sz="1600" dirty="0">
                <a:latin typeface="Times New Roman" panose="02020603050405020304" pitchFamily="18" charset="0"/>
              </a:rPr>
              <a:t> of </a:t>
            </a:r>
            <a:r>
              <a:rPr lang="fi-FI" sz="1600" dirty="0" err="1">
                <a:latin typeface="Times New Roman" panose="02020603050405020304" pitchFamily="18" charset="0"/>
              </a:rPr>
              <a:t>evaluation</a:t>
            </a:r>
            <a:r>
              <a:rPr lang="fi-FI" sz="1600" dirty="0">
                <a:latin typeface="Times New Roman" panose="02020603050405020304" pitchFamily="18" charset="0"/>
              </a:rPr>
              <a:t> ( </a:t>
            </a:r>
            <a:r>
              <a:rPr lang="fi-FI" sz="1600" dirty="0" err="1">
                <a:latin typeface="Times New Roman" panose="02020603050405020304" pitchFamily="18" charset="0"/>
              </a:rPr>
              <a:t>does</a:t>
            </a:r>
            <a:r>
              <a:rPr lang="fi-FI" sz="1600" dirty="0">
                <a:latin typeface="Times New Roman" panose="02020603050405020304" pitchFamily="18" charset="0"/>
              </a:rPr>
              <a:t> it work )</a:t>
            </a:r>
          </a:p>
          <a:p>
            <a:pPr marL="571500" indent="-571500">
              <a:buFont typeface="+mj-lt"/>
              <a:buAutoNum type="romanUcPeriod"/>
            </a:pPr>
            <a:r>
              <a:rPr lang="fi-FI" sz="1600" dirty="0" err="1">
                <a:latin typeface="Times New Roman" panose="02020603050405020304" pitchFamily="18" charset="0"/>
              </a:rPr>
              <a:t>Compact</a:t>
            </a:r>
            <a:r>
              <a:rPr lang="fi-FI" sz="1600" dirty="0">
                <a:latin typeface="Times New Roman" panose="02020603050405020304" pitchFamily="18" charset="0"/>
              </a:rPr>
              <a:t> </a:t>
            </a:r>
            <a:r>
              <a:rPr lang="fi-FI" sz="1600" dirty="0" err="1">
                <a:latin typeface="Times New Roman" panose="02020603050405020304" pitchFamily="18" charset="0"/>
              </a:rPr>
              <a:t>swot-analysis</a:t>
            </a:r>
            <a:r>
              <a:rPr lang="fi-FI" sz="1600" dirty="0">
                <a:latin typeface="Times New Roman" panose="02020603050405020304" pitchFamily="18" charset="0"/>
              </a:rPr>
              <a:t> (</a:t>
            </a:r>
            <a:r>
              <a:rPr lang="en-US" sz="1100" dirty="0">
                <a:effectLst/>
                <a:latin typeface="Times New Roman" panose="02020603050405020304" pitchFamily="18" charset="0"/>
              </a:rPr>
              <a:t>Strengths, Weaknesses, Opportunities, and Threats )</a:t>
            </a:r>
            <a:endParaRPr lang="fi-FI" sz="1600" dirty="0">
              <a:latin typeface="Times New Roman" panose="02020603050405020304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fi-FI" sz="1600" dirty="0" err="1">
                <a:latin typeface="Times New Roman" panose="02020603050405020304" pitchFamily="18" charset="0"/>
              </a:rPr>
              <a:t>Summary</a:t>
            </a:r>
            <a:endParaRPr lang="fi-FI" sz="1600" dirty="0">
              <a:latin typeface="Times New Roman" panose="02020603050405020304" pitchFamily="18" charset="0"/>
            </a:endParaRPr>
          </a:p>
          <a:p>
            <a:pPr marL="571500" indent="-571500">
              <a:buFont typeface="+mj-lt"/>
              <a:buAutoNum type="romanUcPeriod"/>
            </a:pPr>
            <a:endParaRPr lang="fi-FI" sz="1600" dirty="0"/>
          </a:p>
          <a:p>
            <a:pPr marL="571500" indent="-571500">
              <a:buFont typeface="+mj-lt"/>
              <a:buAutoNum type="romanUcPeriod"/>
            </a:pPr>
            <a:endParaRPr lang="fi-FI" sz="2000" dirty="0"/>
          </a:p>
          <a:p>
            <a:pPr marL="571500" indent="-571500">
              <a:buFont typeface="+mj-lt"/>
              <a:buAutoNum type="romanUcPeriod"/>
            </a:pPr>
            <a:endParaRPr lang="fi-FI" dirty="0"/>
          </a:p>
          <a:p>
            <a:pPr>
              <a:buFont typeface="Wingdings" panose="05000000000000000000" pitchFamily="2" charset="2"/>
              <a:buChar char="Ø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228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F1E32E9-5954-6332-A3F4-28331DFA0EEE}"/>
              </a:ext>
            </a:extLst>
          </p:cNvPr>
          <p:cNvCxnSpPr>
            <a:cxnSpLocks/>
          </p:cNvCxnSpPr>
          <p:nvPr/>
        </p:nvCxnSpPr>
        <p:spPr>
          <a:xfrm>
            <a:off x="6000750" y="0"/>
            <a:ext cx="47625" cy="6858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ABB290-7FC3-FA28-57C1-4B325A6577DB}"/>
              </a:ext>
            </a:extLst>
          </p:cNvPr>
          <p:cNvCxnSpPr/>
          <p:nvPr/>
        </p:nvCxnSpPr>
        <p:spPr>
          <a:xfrm flipV="1">
            <a:off x="83756" y="3685630"/>
            <a:ext cx="12268200" cy="6667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122200-D70A-EC13-F572-3D42C4AF67F6}"/>
              </a:ext>
            </a:extLst>
          </p:cNvPr>
          <p:cNvCxnSpPr>
            <a:cxnSpLocks/>
          </p:cNvCxnSpPr>
          <p:nvPr/>
        </p:nvCxnSpPr>
        <p:spPr>
          <a:xfrm>
            <a:off x="9245491" y="3685630"/>
            <a:ext cx="0" cy="317237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D23FED6-DED2-4AB4-5187-EE1824D77FA5}"/>
              </a:ext>
            </a:extLst>
          </p:cNvPr>
          <p:cNvCxnSpPr/>
          <p:nvPr/>
        </p:nvCxnSpPr>
        <p:spPr>
          <a:xfrm>
            <a:off x="6048375" y="5313879"/>
            <a:ext cx="6143625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7BAD8E2-A53F-0CBF-3C7F-8CB47BA32F05}"/>
              </a:ext>
            </a:extLst>
          </p:cNvPr>
          <p:cNvSpPr txBox="1"/>
          <p:nvPr/>
        </p:nvSpPr>
        <p:spPr>
          <a:xfrm>
            <a:off x="8836238" y="5129213"/>
            <a:ext cx="81850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SWOT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FC3344B-0390-05DA-8E79-F25817F23573}"/>
              </a:ext>
            </a:extLst>
          </p:cNvPr>
          <p:cNvSpPr/>
          <p:nvPr/>
        </p:nvSpPr>
        <p:spPr>
          <a:xfrm>
            <a:off x="105103" y="0"/>
            <a:ext cx="3268718" cy="5255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F1953B-58FF-E66F-D4D4-9243EB8D7BD7}"/>
              </a:ext>
            </a:extLst>
          </p:cNvPr>
          <p:cNvSpPr txBox="1"/>
          <p:nvPr/>
        </p:nvSpPr>
        <p:spPr>
          <a:xfrm>
            <a:off x="152728" y="66675"/>
            <a:ext cx="3268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Community</a:t>
            </a: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Work</a:t>
            </a: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Model</a:t>
            </a: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Canvas</a:t>
            </a: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E49324-9599-70AC-CF82-52F9914FCFCB}"/>
              </a:ext>
            </a:extLst>
          </p:cNvPr>
          <p:cNvSpPr txBox="1"/>
          <p:nvPr/>
        </p:nvSpPr>
        <p:spPr>
          <a:xfrm>
            <a:off x="3208946" y="542257"/>
            <a:ext cx="2054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Target </a:t>
            </a: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group</a:t>
            </a: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(</a:t>
            </a: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Who</a:t>
            </a:r>
            <a:r>
              <a:rPr kumimoji="0" lang="fi-FI" sz="1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 </a:t>
            </a: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Why</a:t>
            </a:r>
            <a:r>
              <a:rPr kumimoji="0" lang="fi-FI" sz="1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 </a:t>
            </a: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Where</a:t>
            </a:r>
            <a:r>
              <a:rPr kumimoji="0" lang="fi-FI" sz="1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416D2B-59A4-9312-840F-136669CE5B48}"/>
              </a:ext>
            </a:extLst>
          </p:cNvPr>
          <p:cNvSpPr txBox="1"/>
          <p:nvPr/>
        </p:nvSpPr>
        <p:spPr>
          <a:xfrm>
            <a:off x="152728" y="3768902"/>
            <a:ext cx="205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Methods</a:t>
            </a:r>
            <a:endParaRPr kumimoji="0" lang="fi-FI" sz="14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BDEBE57-6EF1-71DE-EFE8-C7339A43FCD6}"/>
              </a:ext>
            </a:extLst>
          </p:cNvPr>
          <p:cNvSpPr/>
          <p:nvPr/>
        </p:nvSpPr>
        <p:spPr>
          <a:xfrm>
            <a:off x="3041762" y="1143772"/>
            <a:ext cx="2883122" cy="254185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77313DD-AB7D-F106-CDB5-D6D0DF4F0598}"/>
              </a:ext>
            </a:extLst>
          </p:cNvPr>
          <p:cNvSpPr/>
          <p:nvPr/>
        </p:nvSpPr>
        <p:spPr>
          <a:xfrm>
            <a:off x="87696" y="4145153"/>
            <a:ext cx="2854215" cy="264617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74C3B0-4CDC-E2B5-900E-AE61C765DBBB}"/>
              </a:ext>
            </a:extLst>
          </p:cNvPr>
          <p:cNvSpPr txBox="1"/>
          <p:nvPr/>
        </p:nvSpPr>
        <p:spPr>
          <a:xfrm>
            <a:off x="9338441" y="-32266"/>
            <a:ext cx="20544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Core</a:t>
            </a:r>
            <a:r>
              <a:rPr kumimoji="0" lang="fi-FI" sz="1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values</a:t>
            </a:r>
            <a:endParaRPr kumimoji="0" lang="fi-FI" sz="14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C168D7F-2ED1-B3A9-2330-AEA22C452788}"/>
              </a:ext>
            </a:extLst>
          </p:cNvPr>
          <p:cNvSpPr txBox="1"/>
          <p:nvPr/>
        </p:nvSpPr>
        <p:spPr>
          <a:xfrm>
            <a:off x="6024562" y="1715648"/>
            <a:ext cx="22930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Means</a:t>
            </a: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of </a:t>
            </a: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evaluation</a:t>
            </a: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(</a:t>
            </a: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does</a:t>
            </a:r>
            <a:r>
              <a:rPr kumimoji="0" lang="fi-FI" sz="1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it </a:t>
            </a: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work</a:t>
            </a:r>
            <a:r>
              <a:rPr kumimoji="0" lang="fi-FI" sz="1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7714510-D248-5D95-335F-96161F1264B5}"/>
              </a:ext>
            </a:extLst>
          </p:cNvPr>
          <p:cNvSpPr/>
          <p:nvPr/>
        </p:nvSpPr>
        <p:spPr>
          <a:xfrm>
            <a:off x="6041649" y="289857"/>
            <a:ext cx="3097922" cy="14398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DAB2475-4B18-E98A-0A76-CA2BE75B5267}"/>
              </a:ext>
            </a:extLst>
          </p:cNvPr>
          <p:cNvSpPr/>
          <p:nvPr/>
        </p:nvSpPr>
        <p:spPr>
          <a:xfrm>
            <a:off x="6091655" y="2308722"/>
            <a:ext cx="3097922" cy="121920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38B6827-EFE6-7A02-E694-C9ED7C6E4DC7}"/>
              </a:ext>
            </a:extLst>
          </p:cNvPr>
          <p:cNvSpPr txBox="1"/>
          <p:nvPr/>
        </p:nvSpPr>
        <p:spPr>
          <a:xfrm>
            <a:off x="0" y="525517"/>
            <a:ext cx="2471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Basic idea: </a:t>
            </a: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Which</a:t>
            </a: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problem</a:t>
            </a: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to </a:t>
            </a: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tackle</a:t>
            </a: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BCC9AA6-9009-02B5-FCA6-FFD52D5E79DD}"/>
              </a:ext>
            </a:extLst>
          </p:cNvPr>
          <p:cNvSpPr/>
          <p:nvPr/>
        </p:nvSpPr>
        <p:spPr>
          <a:xfrm>
            <a:off x="83756" y="1160369"/>
            <a:ext cx="2841241" cy="25086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9A10DA4-984B-C9D5-E614-72F4E89BA207}"/>
              </a:ext>
            </a:extLst>
          </p:cNvPr>
          <p:cNvSpPr/>
          <p:nvPr/>
        </p:nvSpPr>
        <p:spPr>
          <a:xfrm>
            <a:off x="3041762" y="4175459"/>
            <a:ext cx="2935175" cy="264617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1F6E93-C2C3-CAE1-9075-20029DC428D8}"/>
              </a:ext>
            </a:extLst>
          </p:cNvPr>
          <p:cNvSpPr txBox="1"/>
          <p:nvPr/>
        </p:nvSpPr>
        <p:spPr>
          <a:xfrm>
            <a:off x="3121412" y="3806127"/>
            <a:ext cx="205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Partners</a:t>
            </a:r>
            <a:endParaRPr kumimoji="0" lang="fi-FI" sz="14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6262479F-935C-ECC5-0128-07D25B6E230B}"/>
              </a:ext>
            </a:extLst>
          </p:cNvPr>
          <p:cNvSpPr/>
          <p:nvPr/>
        </p:nvSpPr>
        <p:spPr>
          <a:xfrm>
            <a:off x="9290815" y="329762"/>
            <a:ext cx="2883122" cy="31514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13D04-8C1D-EE38-040A-E46ACB322C20}"/>
              </a:ext>
            </a:extLst>
          </p:cNvPr>
          <p:cNvSpPr txBox="1"/>
          <p:nvPr/>
        </p:nvSpPr>
        <p:spPr>
          <a:xfrm>
            <a:off x="6072188" y="-27011"/>
            <a:ext cx="205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Funding</a:t>
            </a:r>
            <a:endParaRPr kumimoji="0" lang="fi-FI" sz="14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F860839-B912-97CD-23E0-9C87480B9A15}"/>
              </a:ext>
            </a:extLst>
          </p:cNvPr>
          <p:cNvSpPr txBox="1"/>
          <p:nvPr/>
        </p:nvSpPr>
        <p:spPr>
          <a:xfrm>
            <a:off x="6024562" y="3725339"/>
            <a:ext cx="1172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Strengths</a:t>
            </a: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B3ACBF4-0E33-C0DF-9324-60D95B03C5D7}"/>
              </a:ext>
            </a:extLst>
          </p:cNvPr>
          <p:cNvSpPr txBox="1"/>
          <p:nvPr/>
        </p:nvSpPr>
        <p:spPr>
          <a:xfrm>
            <a:off x="11379335" y="5306646"/>
            <a:ext cx="1172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Threats</a:t>
            </a: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1768AE-113B-F518-099F-E0267E76CD6E}"/>
              </a:ext>
            </a:extLst>
          </p:cNvPr>
          <p:cNvSpPr txBox="1"/>
          <p:nvPr/>
        </p:nvSpPr>
        <p:spPr>
          <a:xfrm>
            <a:off x="6047511" y="5306647"/>
            <a:ext cx="12200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Opportunities</a:t>
            </a: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1C0BA80-F42E-0E75-2623-66ACE67249D4}"/>
              </a:ext>
            </a:extLst>
          </p:cNvPr>
          <p:cNvSpPr txBox="1"/>
          <p:nvPr/>
        </p:nvSpPr>
        <p:spPr>
          <a:xfrm>
            <a:off x="11092850" y="3743844"/>
            <a:ext cx="1172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Weaknessess</a:t>
            </a:r>
            <a:endParaRPr kumimoji="0" lang="fi-FI" sz="18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6960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E49BB51-D823-E25F-9C63-774C03F38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9276" y="1975443"/>
            <a:ext cx="10184524" cy="879475"/>
          </a:xfrm>
        </p:spPr>
        <p:txBody>
          <a:bodyPr>
            <a:noAutofit/>
          </a:bodyPr>
          <a:lstStyle/>
          <a:p>
            <a:r>
              <a:rPr lang="lv-LV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lv-LV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8F026122-F764-8D1A-C580-25E3178EE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9538" y="2670946"/>
            <a:ext cx="9144000" cy="1820230"/>
          </a:xfrm>
        </p:spPr>
        <p:txBody>
          <a:bodyPr>
            <a:noAutofit/>
          </a:bodyPr>
          <a:lstStyle/>
          <a:p>
            <a:endParaRPr lang="lv-LV" sz="3200" dirty="0"/>
          </a:p>
          <a:p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lv-LV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socdarbs2028@lm.gov.lv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</a:t>
            </a:r>
            <a:r>
              <a:rPr lang="lv-LV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67021517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Attēls 2">
            <a:extLst>
              <a:ext uri="{FF2B5EF4-FFF2-40B4-BE49-F238E27FC236}">
                <a16:creationId xmlns:a16="http://schemas.microsoft.com/office/drawing/2014/main" id="{27EBC895-8D67-1C1F-9476-16E96A0BC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645" y="5472630"/>
            <a:ext cx="765137" cy="73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Attēls 6">
            <a:extLst>
              <a:ext uri="{FF2B5EF4-FFF2-40B4-BE49-F238E27FC236}">
                <a16:creationId xmlns:a16="http://schemas.microsoft.com/office/drawing/2014/main" id="{8F67EA55-96B8-F604-398E-FC9151D43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598" y="5267843"/>
            <a:ext cx="2209800" cy="1192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4">
            <a:extLst>
              <a:ext uri="{FF2B5EF4-FFF2-40B4-BE49-F238E27FC236}">
                <a16:creationId xmlns:a16="http://schemas.microsoft.com/office/drawing/2014/main" id="{C48C85DC-5F37-3266-1BB1-F7A6ABDFE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 dirty="0">
              <a:latin typeface="Times New Roman" panose="02020603050405020304" pitchFamily="18" charset="0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568C648C-540A-A4E4-7322-D18F4AFCC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 dirty="0">
              <a:latin typeface="Times New Roman" panose="02020603050405020304" pitchFamily="18" charset="0"/>
            </a:endParaRPr>
          </a:p>
        </p:txBody>
      </p:sp>
      <p:sp>
        <p:nvSpPr>
          <p:cNvPr id="15" name="Slaida numura vietturis 4">
            <a:extLst>
              <a:ext uri="{FF2B5EF4-FFF2-40B4-BE49-F238E27FC236}">
                <a16:creationId xmlns:a16="http://schemas.microsoft.com/office/drawing/2014/main" id="{8310A6A3-1D17-8924-18CA-A543ECF11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endParaRPr lang="en-US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90508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239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Wingdings</vt:lpstr>
      <vt:lpstr>Office-teema</vt:lpstr>
      <vt:lpstr>Summer school “Social work in diverse communities” 09.08.2023. – 11.08.2023.  III. Innovations. What solutions could we try? Activities in small groups Eeva – Mari Miettinen – Senior Lecturer, Social Services and Health Care Joonas Kiviranta – Leading community social worker. The wellbeing services county of Pirkanmaa</vt:lpstr>
      <vt:lpstr>Session III</vt:lpstr>
      <vt:lpstr>Praxis – now we make it work</vt:lpstr>
      <vt:lpstr>PowerPoint Presentation</vt:lpstr>
      <vt:lpstr>Project  “Development of professional and modern social work”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III</dc:title>
  <dc:creator>Kiviranta Joonas</dc:creator>
  <cp:lastModifiedBy>Agita Riba</cp:lastModifiedBy>
  <cp:revision>5</cp:revision>
  <dcterms:created xsi:type="dcterms:W3CDTF">2023-08-03T08:03:53Z</dcterms:created>
  <dcterms:modified xsi:type="dcterms:W3CDTF">2023-11-15T13:37:23Z</dcterms:modified>
</cp:coreProperties>
</file>