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2.xml" ContentType="application/vnd.openxmlformats-officedocument.drawingml.chartshapes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3.xml" ContentType="application/vnd.openxmlformats-officedocument.drawingml.chartshapes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9" r:id="rId3"/>
    <p:sldId id="294" r:id="rId4"/>
    <p:sldId id="257" r:id="rId5"/>
    <p:sldId id="258" r:id="rId6"/>
    <p:sldId id="261" r:id="rId7"/>
    <p:sldId id="262" r:id="rId8"/>
    <p:sldId id="286" r:id="rId9"/>
    <p:sldId id="267" r:id="rId10"/>
    <p:sldId id="266" r:id="rId11"/>
    <p:sldId id="268" r:id="rId12"/>
    <p:sldId id="269" r:id="rId13"/>
    <p:sldId id="270" r:id="rId14"/>
    <p:sldId id="271" r:id="rId15"/>
    <p:sldId id="272" r:id="rId16"/>
    <p:sldId id="287" r:id="rId17"/>
    <p:sldId id="274" r:id="rId18"/>
    <p:sldId id="275" r:id="rId19"/>
    <p:sldId id="276" r:id="rId20"/>
    <p:sldId id="278" r:id="rId21"/>
    <p:sldId id="288" r:id="rId22"/>
    <p:sldId id="280" r:id="rId23"/>
    <p:sldId id="281" r:id="rId24"/>
    <p:sldId id="285" r:id="rId25"/>
    <p:sldId id="295" r:id="rId26"/>
    <p:sldId id="300" r:id="rId27"/>
    <p:sldId id="301" r:id="rId28"/>
    <p:sldId id="292" r:id="rId29"/>
    <p:sldId id="293" r:id="rId3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242" userDrawn="1">
          <p15:clr>
            <a:srgbClr val="A4A3A4"/>
          </p15:clr>
        </p15:guide>
        <p15:guide id="5" orient="horz" pos="4088" userDrawn="1">
          <p15:clr>
            <a:srgbClr val="A4A3A4"/>
          </p15:clr>
        </p15:guide>
        <p15:guide id="7" pos="42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is Pavulens" initials="JP" lastIdx="11" clrIdx="0">
    <p:extLst>
      <p:ext uri="{19B8F6BF-5375-455C-9EA6-DF929625EA0E}">
        <p15:presenceInfo xmlns:p15="http://schemas.microsoft.com/office/powerpoint/2012/main" userId="c006029894c3ad87" providerId="Windows Live"/>
      </p:ext>
    </p:extLst>
  </p:cmAuthor>
  <p:cmAuthor id="2" name="Arita Skarnele" initials="AS" lastIdx="7" clrIdx="1">
    <p:extLst>
      <p:ext uri="{19B8F6BF-5375-455C-9EA6-DF929625EA0E}">
        <p15:presenceInfo xmlns:p15="http://schemas.microsoft.com/office/powerpoint/2012/main" userId="S-1-5-21-738795142-1242532775-405837587-110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D00E"/>
    <a:srgbClr val="D59B09"/>
    <a:srgbClr val="FFDE49"/>
    <a:srgbClr val="E9D43B"/>
    <a:srgbClr val="E8E8E8"/>
    <a:srgbClr val="E6E6E6"/>
    <a:srgbClr val="EAEAEA"/>
    <a:srgbClr val="DFE2E2"/>
    <a:srgbClr val="E2E2E2"/>
    <a:srgbClr val="C9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84"/>
      </p:cViewPr>
      <p:guideLst>
        <p:guide pos="7242"/>
        <p:guide orient="horz" pos="4088"/>
        <p:guide pos="4203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2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3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chartUserShapes" Target="../drawings/drawing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50270669291339"/>
          <c:y val="0.11190190384412672"/>
          <c:w val="0.47839579232283463"/>
          <c:h val="0.803168952888765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Bieži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EF0-42ED-99C1-D897873381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Aizliegumi un ierobežojumi</c:v>
                </c:pt>
                <c:pt idx="1">
                  <c:v>Kliegšana</c:v>
                </c:pt>
                <c:pt idx="2">
                  <c:v>“Uzšaušana pa dibenu” ar plaukstu, pļauka, paraušana aiz matiem un/vai auss, iekniebšana</c:v>
                </c:pt>
                <c:pt idx="3">
                  <c:v>Lamāšana un vārdiska pazemošana</c:v>
                </c:pt>
                <c:pt idx="4">
                  <c:v>Pēršana ar siksnu vai citu priekšmetu</c:v>
                </c:pt>
                <c:pt idx="5">
                  <c:v>Ilgstoša klusēšana, ignorēšana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0.12</c:v>
                </c:pt>
                <c:pt idx="1">
                  <c:v>0.15</c:v>
                </c:pt>
                <c:pt idx="2">
                  <c:v>0.09</c:v>
                </c:pt>
                <c:pt idx="3">
                  <c:v>0.1</c:v>
                </c:pt>
                <c:pt idx="4">
                  <c:v>0.06</c:v>
                </c:pt>
                <c:pt idx="5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F0-42ED-99C1-D897873381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Dažreiz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Aizliegumi un ierobežojumi</c:v>
                </c:pt>
                <c:pt idx="1">
                  <c:v>Kliegšana</c:v>
                </c:pt>
                <c:pt idx="2">
                  <c:v>“Uzšaušana pa dibenu” ar plaukstu, pļauka, paraušana aiz matiem un/vai auss, iekniebšana</c:v>
                </c:pt>
                <c:pt idx="3">
                  <c:v>Lamāšana un vārdiska pazemošana</c:v>
                </c:pt>
                <c:pt idx="4">
                  <c:v>Pēršana ar siksnu vai citu priekšmetu</c:v>
                </c:pt>
                <c:pt idx="5">
                  <c:v>Ilgstoša klusēšana, ignorēšana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0.55000000000000004</c:v>
                </c:pt>
                <c:pt idx="1">
                  <c:v>0.45</c:v>
                </c:pt>
                <c:pt idx="2">
                  <c:v>0.37</c:v>
                </c:pt>
                <c:pt idx="3">
                  <c:v>0.28999999999999998</c:v>
                </c:pt>
                <c:pt idx="4">
                  <c:v>0.26</c:v>
                </c:pt>
                <c:pt idx="5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F0-42ED-99C1-D897873381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Vienreiz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Aizliegumi un ierobežojumi</c:v>
                </c:pt>
                <c:pt idx="1">
                  <c:v>Kliegšana</c:v>
                </c:pt>
                <c:pt idx="2">
                  <c:v>“Uzšaušana pa dibenu” ar plaukstu, pļauka, paraušana aiz matiem un/vai auss, iekniebšana</c:v>
                </c:pt>
                <c:pt idx="3">
                  <c:v>Lamāšana un vārdiska pazemošana</c:v>
                </c:pt>
                <c:pt idx="4">
                  <c:v>Pēršana ar siksnu vai citu priekšmetu</c:v>
                </c:pt>
                <c:pt idx="5">
                  <c:v>Ilgstoša klusēšana, ignorēšana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0.09</c:v>
                </c:pt>
                <c:pt idx="1">
                  <c:v>0.11</c:v>
                </c:pt>
                <c:pt idx="2">
                  <c:v>0.16</c:v>
                </c:pt>
                <c:pt idx="3">
                  <c:v>0.08</c:v>
                </c:pt>
                <c:pt idx="4">
                  <c:v>0.15</c:v>
                </c:pt>
                <c:pt idx="5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F0-42ED-99C1-D897873381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Nekad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Aizliegumi un ierobežojumi</c:v>
                </c:pt>
                <c:pt idx="1">
                  <c:v>Kliegšana</c:v>
                </c:pt>
                <c:pt idx="2">
                  <c:v>“Uzšaušana pa dibenu” ar plaukstu, pļauka, paraušana aiz matiem un/vai auss, iekniebšana</c:v>
                </c:pt>
                <c:pt idx="3">
                  <c:v>Lamāšana un vārdiska pazemošana</c:v>
                </c:pt>
                <c:pt idx="4">
                  <c:v>Pēršana ar siksnu vai citu priekšmetu</c:v>
                </c:pt>
                <c:pt idx="5">
                  <c:v>Ilgstoša klusēšana, ignorēšana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0.2</c:v>
                </c:pt>
                <c:pt idx="1">
                  <c:v>0.26</c:v>
                </c:pt>
                <c:pt idx="2">
                  <c:v>0.34</c:v>
                </c:pt>
                <c:pt idx="3">
                  <c:v>0.49</c:v>
                </c:pt>
                <c:pt idx="4">
                  <c:v>0.51</c:v>
                </c:pt>
                <c:pt idx="5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F0-42ED-99C1-D897873381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Grūti pateikt, nevēlos atbildēt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Aizliegumi un ierobežojumi</c:v>
                </c:pt>
                <c:pt idx="1">
                  <c:v>Kliegšana</c:v>
                </c:pt>
                <c:pt idx="2">
                  <c:v>“Uzšaušana pa dibenu” ar plaukstu, pļauka, paraušana aiz matiem un/vai auss, iekniebšana</c:v>
                </c:pt>
                <c:pt idx="3">
                  <c:v>Lamāšana un vārdiska pazemošana</c:v>
                </c:pt>
                <c:pt idx="4">
                  <c:v>Pēršana ar siksnu vai citu priekšmetu</c:v>
                </c:pt>
                <c:pt idx="5">
                  <c:v>Ilgstoša klusēšana, ignorēšana</c:v>
                </c:pt>
              </c:strCache>
            </c:strRef>
          </c:cat>
          <c:val>
            <c:numRef>
              <c:f>Sheet1!$F$2:$F$7</c:f>
              <c:numCache>
                <c:formatCode>0%</c:formatCode>
                <c:ptCount val="6"/>
                <c:pt idx="0">
                  <c:v>0.04</c:v>
                </c:pt>
                <c:pt idx="1">
                  <c:v>0.03</c:v>
                </c:pt>
                <c:pt idx="2">
                  <c:v>0.04</c:v>
                </c:pt>
                <c:pt idx="3">
                  <c:v>0.05</c:v>
                </c:pt>
                <c:pt idx="4">
                  <c:v>0.03</c:v>
                </c:pt>
                <c:pt idx="5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EF0-42ED-99C1-D897873381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971627920688745"/>
          <c:y val="4.3142658923610536E-2"/>
          <c:w val="0.74028372079311255"/>
          <c:h val="5.67917283280772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50270669291339"/>
          <c:y val="0.14779896034396822"/>
          <c:w val="0.47839579232283463"/>
          <c:h val="0.8263179539948397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Notiek retāk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Pēršana ar siksnu vai citu priekšmetu</c:v>
                </c:pt>
                <c:pt idx="1">
                  <c:v>“Uzšaušana pa dibenu” ar plaukstu, pļauka, paraušana aiz matiem, auss, iekniebšana</c:v>
                </c:pt>
                <c:pt idx="2">
                  <c:v>Kliegšana</c:v>
                </c:pt>
                <c:pt idx="3">
                  <c:v>Purināšana, kratīšana</c:v>
                </c:pt>
                <c:pt idx="4">
                  <c:v>Lamāšana, vārdiska pazemošana</c:v>
                </c:pt>
                <c:pt idx="5">
                  <c:v>Nerūpēšanās par bērnu</c:v>
                </c:pt>
                <c:pt idx="6">
                  <c:v>Ilgstoša klusēšana, ignorēšana</c:v>
                </c:pt>
                <c:pt idx="7">
                  <c:v>Seksuāla vardarbība pret bērnu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0.68</c:v>
                </c:pt>
                <c:pt idx="1">
                  <c:v>0.54</c:v>
                </c:pt>
                <c:pt idx="2">
                  <c:v>0.16</c:v>
                </c:pt>
                <c:pt idx="3">
                  <c:v>0.25</c:v>
                </c:pt>
                <c:pt idx="4">
                  <c:v>0.23</c:v>
                </c:pt>
                <c:pt idx="5">
                  <c:v>0.24</c:v>
                </c:pt>
                <c:pt idx="6">
                  <c:v>0.19</c:v>
                </c:pt>
                <c:pt idx="7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5-4841-ACA9-D6CD7853D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Situācija nav mainījusies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Pēršana ar siksnu vai citu priekšmetu</c:v>
                </c:pt>
                <c:pt idx="1">
                  <c:v>“Uzšaušana pa dibenu” ar plaukstu, pļauka, paraušana aiz matiem, auss, iekniebšana</c:v>
                </c:pt>
                <c:pt idx="2">
                  <c:v>Kliegšana</c:v>
                </c:pt>
                <c:pt idx="3">
                  <c:v>Purināšana, kratīšana</c:v>
                </c:pt>
                <c:pt idx="4">
                  <c:v>Lamāšana, vārdiska pazemošana</c:v>
                </c:pt>
                <c:pt idx="5">
                  <c:v>Nerūpēšanās par bērnu</c:v>
                </c:pt>
                <c:pt idx="6">
                  <c:v>Ilgstoša klusēšana, ignorēšana</c:v>
                </c:pt>
                <c:pt idx="7">
                  <c:v>Seksuāla vardarbība pret bērnu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0.12</c:v>
                </c:pt>
                <c:pt idx="1">
                  <c:v>0.22</c:v>
                </c:pt>
                <c:pt idx="2">
                  <c:v>0.41</c:v>
                </c:pt>
                <c:pt idx="3">
                  <c:v>0.3</c:v>
                </c:pt>
                <c:pt idx="4">
                  <c:v>0.32</c:v>
                </c:pt>
                <c:pt idx="5">
                  <c:v>0.25</c:v>
                </c:pt>
                <c:pt idx="6">
                  <c:v>0.28999999999999998</c:v>
                </c:pt>
                <c:pt idx="7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C5-4841-ACA9-D6CD7853D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Notiek biežāk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Pēršana ar siksnu vai citu priekšmetu</c:v>
                </c:pt>
                <c:pt idx="1">
                  <c:v>“Uzšaušana pa dibenu” ar plaukstu, pļauka, paraušana aiz matiem, auss, iekniebšana</c:v>
                </c:pt>
                <c:pt idx="2">
                  <c:v>Kliegšana</c:v>
                </c:pt>
                <c:pt idx="3">
                  <c:v>Purināšana, kratīšana</c:v>
                </c:pt>
                <c:pt idx="4">
                  <c:v>Lamāšana, vārdiska pazemošana</c:v>
                </c:pt>
                <c:pt idx="5">
                  <c:v>Nerūpēšanās par bērnu</c:v>
                </c:pt>
                <c:pt idx="6">
                  <c:v>Ilgstoša klusēšana, ignorēšana</c:v>
                </c:pt>
                <c:pt idx="7">
                  <c:v>Seksuāla vardarbība pret bērnu</c:v>
                </c:pt>
              </c:strCache>
            </c:strRef>
          </c:cat>
          <c:val>
            <c:numRef>
              <c:f>Sheet1!$D$2:$D$9</c:f>
              <c:numCache>
                <c:formatCode>0%</c:formatCode>
                <c:ptCount val="8"/>
                <c:pt idx="0">
                  <c:v>0.03</c:v>
                </c:pt>
                <c:pt idx="1">
                  <c:v>0.05</c:v>
                </c:pt>
                <c:pt idx="2">
                  <c:v>0.3</c:v>
                </c:pt>
                <c:pt idx="3">
                  <c:v>0.15</c:v>
                </c:pt>
                <c:pt idx="4">
                  <c:v>0.25</c:v>
                </c:pt>
                <c:pt idx="5">
                  <c:v>0.34</c:v>
                </c:pt>
                <c:pt idx="6">
                  <c:v>0.16</c:v>
                </c:pt>
                <c:pt idx="7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C5-4841-ACA9-D6CD7853D2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5499207852833889E-3"/>
                  <c:y val="4.6493052310727949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41-4D70-A551-972F1BD50C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Pēršana ar siksnu vai citu priekšmetu</c:v>
                </c:pt>
                <c:pt idx="1">
                  <c:v>“Uzšaušana pa dibenu” ar plaukstu, pļauka, paraušana aiz matiem, auss, iekniebšana</c:v>
                </c:pt>
                <c:pt idx="2">
                  <c:v>Kliegšana</c:v>
                </c:pt>
                <c:pt idx="3">
                  <c:v>Purināšana, kratīšana</c:v>
                </c:pt>
                <c:pt idx="4">
                  <c:v>Lamāšana, vārdiska pazemošana</c:v>
                </c:pt>
                <c:pt idx="5">
                  <c:v>Nerūpēšanās par bērnu</c:v>
                </c:pt>
                <c:pt idx="6">
                  <c:v>Ilgstoša klusēšana, ignorēšana</c:v>
                </c:pt>
                <c:pt idx="7">
                  <c:v>Seksuāla vardarbība pret bērnu</c:v>
                </c:pt>
              </c:strCache>
            </c:strRef>
          </c:cat>
          <c:val>
            <c:numRef>
              <c:f>Sheet1!$E$2:$E$9</c:f>
              <c:numCache>
                <c:formatCode>0%</c:formatCode>
                <c:ptCount val="8"/>
                <c:pt idx="0">
                  <c:v>0.17</c:v>
                </c:pt>
                <c:pt idx="1">
                  <c:v>0.19</c:v>
                </c:pt>
                <c:pt idx="2">
                  <c:v>0.14000000000000001</c:v>
                </c:pt>
                <c:pt idx="3">
                  <c:v>0.31</c:v>
                </c:pt>
                <c:pt idx="4">
                  <c:v>0.2</c:v>
                </c:pt>
                <c:pt idx="5">
                  <c:v>0.18</c:v>
                </c:pt>
                <c:pt idx="6">
                  <c:v>0.36</c:v>
                </c:pt>
                <c:pt idx="7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C5-4841-ACA9-D6CD7853D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3.4285836496023216E-2"/>
          <c:w val="1"/>
          <c:h val="0.160122537088670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65710642819372"/>
          <c:y val="0.14779896034396822"/>
          <c:w val="0.39318788590830839"/>
          <c:h val="0.8263179539948397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Jā, tā ir vardarbība pret bērnu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Vecāki bērnu iesaista seksuālās darbībās</c:v>
                </c:pt>
                <c:pt idx="1">
                  <c:v>Vecāki veic apzinātu bērna vērtību degradēšanu</c:v>
                </c:pt>
                <c:pt idx="2">
                  <c:v>Vecāki lamā un/vai vārdiski pazemo bērnu</c:v>
                </c:pt>
                <c:pt idx="3">
                  <c:v>Vecāki per ar siksnu vai citu priekšmetu </c:v>
                </c:pt>
                <c:pt idx="4">
                  <c:v>Vecāki nenodrošina bērnam pienācīgu veselības aprūpi</c:v>
                </c:pt>
                <c:pt idx="5">
                  <c:v>Vecāki bērnu purina, krata</c:v>
                </c:pt>
                <c:pt idx="6">
                  <c:v>Vecāki nerūpējas par bērna fiziskajām vajadzībām</c:v>
                </c:pt>
                <c:pt idx="7">
                  <c:v>Vecāki draud bērnam ar fizisku sodu</c:v>
                </c:pt>
                <c:pt idx="8">
                  <c:v>Vecāki bērnu ilgstoši ignorē, nesarunājās ar bērnu </c:v>
                </c:pt>
                <c:pt idx="9">
                  <c:v>Vecāki kliedz uz bērnu</c:v>
                </c:pt>
                <c:pt idx="10">
                  <c:v>Vecāki nenodrošina, ka skolas vecuma bērns iegūst izglītību</c:v>
                </c:pt>
                <c:pt idx="11">
                  <c:v>Vecāki “uzšauj pa dibenu” ar plaukstu, iepļaukā un/vai parauj aiz auss</c:v>
                </c:pt>
                <c:pt idx="12">
                  <c:v>Vecāki nerūpējas par bērna emocionālajām vajadzībām</c:v>
                </c:pt>
                <c:pt idx="13">
                  <c:v>Vecāki aizliedz bērnam tikties ar vienaudžiem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4"/>
                <c:pt idx="0">
                  <c:v>0.96</c:v>
                </c:pt>
                <c:pt idx="1">
                  <c:v>0.92</c:v>
                </c:pt>
                <c:pt idx="2">
                  <c:v>0.84</c:v>
                </c:pt>
                <c:pt idx="3">
                  <c:v>0.83</c:v>
                </c:pt>
                <c:pt idx="4">
                  <c:v>0.76</c:v>
                </c:pt>
                <c:pt idx="5">
                  <c:v>0.71</c:v>
                </c:pt>
                <c:pt idx="6">
                  <c:v>0.69</c:v>
                </c:pt>
                <c:pt idx="7">
                  <c:v>0.69</c:v>
                </c:pt>
                <c:pt idx="8">
                  <c:v>0.67</c:v>
                </c:pt>
                <c:pt idx="9">
                  <c:v>0.63</c:v>
                </c:pt>
                <c:pt idx="10">
                  <c:v>0.62</c:v>
                </c:pt>
                <c:pt idx="11">
                  <c:v>0.59</c:v>
                </c:pt>
                <c:pt idx="12">
                  <c:v>0.51</c:v>
                </c:pt>
                <c:pt idx="13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5-4841-ACA9-D6CD7853D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Nē, tā nav vardarbība pret bērnu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Vecāki bērnu iesaista seksuālās darbībās</c:v>
                </c:pt>
                <c:pt idx="1">
                  <c:v>Vecāki veic apzinātu bērna vērtību degradēšanu</c:v>
                </c:pt>
                <c:pt idx="2">
                  <c:v>Vecāki lamā un/vai vārdiski pazemo bērnu</c:v>
                </c:pt>
                <c:pt idx="3">
                  <c:v>Vecāki per ar siksnu vai citu priekšmetu </c:v>
                </c:pt>
                <c:pt idx="4">
                  <c:v>Vecāki nenodrošina bērnam pienācīgu veselības aprūpi</c:v>
                </c:pt>
                <c:pt idx="5">
                  <c:v>Vecāki bērnu purina, krata</c:v>
                </c:pt>
                <c:pt idx="6">
                  <c:v>Vecāki nerūpējas par bērna fiziskajām vajadzībām</c:v>
                </c:pt>
                <c:pt idx="7">
                  <c:v>Vecāki draud bērnam ar fizisku sodu</c:v>
                </c:pt>
                <c:pt idx="8">
                  <c:v>Vecāki bērnu ilgstoši ignorē, nesarunājās ar bērnu </c:v>
                </c:pt>
                <c:pt idx="9">
                  <c:v>Vecāki kliedz uz bērnu</c:v>
                </c:pt>
                <c:pt idx="10">
                  <c:v>Vecāki nenodrošina, ka skolas vecuma bērns iegūst izglītību</c:v>
                </c:pt>
                <c:pt idx="11">
                  <c:v>Vecāki “uzšauj pa dibenu” ar plaukstu, iepļaukā un/vai parauj aiz auss</c:v>
                </c:pt>
                <c:pt idx="12">
                  <c:v>Vecāki nerūpējas par bērna emocionālajām vajadzībām</c:v>
                </c:pt>
                <c:pt idx="13">
                  <c:v>Vecāki aizliedz bērnam tikties ar vienaudžiem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14"/>
                <c:pt idx="0">
                  <c:v>0.01</c:v>
                </c:pt>
                <c:pt idx="1">
                  <c:v>0.02</c:v>
                </c:pt>
                <c:pt idx="2">
                  <c:v>0.09</c:v>
                </c:pt>
                <c:pt idx="3">
                  <c:v>0.08</c:v>
                </c:pt>
                <c:pt idx="4">
                  <c:v>0.11</c:v>
                </c:pt>
                <c:pt idx="5">
                  <c:v>0.15</c:v>
                </c:pt>
                <c:pt idx="6">
                  <c:v>0.16</c:v>
                </c:pt>
                <c:pt idx="7">
                  <c:v>0.2</c:v>
                </c:pt>
                <c:pt idx="8">
                  <c:v>0.16</c:v>
                </c:pt>
                <c:pt idx="9">
                  <c:v>0.22</c:v>
                </c:pt>
                <c:pt idx="10">
                  <c:v>0.19</c:v>
                </c:pt>
                <c:pt idx="11">
                  <c:v>0.25</c:v>
                </c:pt>
                <c:pt idx="12">
                  <c:v>0.25</c:v>
                </c:pt>
                <c:pt idx="13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C5-4841-ACA9-D6CD7853D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Vecāki bērnu iesaista seksuālās darbībās</c:v>
                </c:pt>
                <c:pt idx="1">
                  <c:v>Vecāki veic apzinātu bērna vērtību degradēšanu</c:v>
                </c:pt>
                <c:pt idx="2">
                  <c:v>Vecāki lamā un/vai vārdiski pazemo bērnu</c:v>
                </c:pt>
                <c:pt idx="3">
                  <c:v>Vecāki per ar siksnu vai citu priekšmetu </c:v>
                </c:pt>
                <c:pt idx="4">
                  <c:v>Vecāki nenodrošina bērnam pienācīgu veselības aprūpi</c:v>
                </c:pt>
                <c:pt idx="5">
                  <c:v>Vecāki bērnu purina, krata</c:v>
                </c:pt>
                <c:pt idx="6">
                  <c:v>Vecāki nerūpējas par bērna fiziskajām vajadzībām</c:v>
                </c:pt>
                <c:pt idx="7">
                  <c:v>Vecāki draud bērnam ar fizisku sodu</c:v>
                </c:pt>
                <c:pt idx="8">
                  <c:v>Vecāki bērnu ilgstoši ignorē, nesarunājās ar bērnu </c:v>
                </c:pt>
                <c:pt idx="9">
                  <c:v>Vecāki kliedz uz bērnu</c:v>
                </c:pt>
                <c:pt idx="10">
                  <c:v>Vecāki nenodrošina, ka skolas vecuma bērns iegūst izglītību</c:v>
                </c:pt>
                <c:pt idx="11">
                  <c:v>Vecāki “uzšauj pa dibenu” ar plaukstu, iepļaukā un/vai parauj aiz auss</c:v>
                </c:pt>
                <c:pt idx="12">
                  <c:v>Vecāki nerūpējas par bērna emocionālajām vajadzībām</c:v>
                </c:pt>
                <c:pt idx="13">
                  <c:v>Vecāki aizliedz bērnam tikties ar vienaudžiem</c:v>
                </c:pt>
              </c:strCache>
            </c:strRef>
          </c:cat>
          <c:val>
            <c:numRef>
              <c:f>Sheet1!$D$2:$D$15</c:f>
              <c:numCache>
                <c:formatCode>0%</c:formatCode>
                <c:ptCount val="14"/>
                <c:pt idx="0">
                  <c:v>0.03</c:v>
                </c:pt>
                <c:pt idx="1">
                  <c:v>0.05</c:v>
                </c:pt>
                <c:pt idx="2">
                  <c:v>0.08</c:v>
                </c:pt>
                <c:pt idx="3">
                  <c:v>0.09</c:v>
                </c:pt>
                <c:pt idx="4">
                  <c:v>0.13</c:v>
                </c:pt>
                <c:pt idx="5">
                  <c:v>0.14000000000000001</c:v>
                </c:pt>
                <c:pt idx="6">
                  <c:v>0.15</c:v>
                </c:pt>
                <c:pt idx="7">
                  <c:v>0.11</c:v>
                </c:pt>
                <c:pt idx="8">
                  <c:v>0.17</c:v>
                </c:pt>
                <c:pt idx="9">
                  <c:v>0.16</c:v>
                </c:pt>
                <c:pt idx="10">
                  <c:v>0.18</c:v>
                </c:pt>
                <c:pt idx="11">
                  <c:v>0.16</c:v>
                </c:pt>
                <c:pt idx="12">
                  <c:v>0.25</c:v>
                </c:pt>
                <c:pt idx="13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C5-4841-ACA9-D6CD7853D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030439714199018"/>
          <c:y val="3.4285836496023216E-2"/>
          <c:w val="0.83969560285800982"/>
          <c:h val="0.160122537088670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21649388296302"/>
          <c:y val="0.16006605071134963"/>
          <c:w val="0.40775746454365508"/>
          <c:h val="0.806086382471128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Jā, tā ir vardarbība pret bērnu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Vecāki bērnu iesaista seksuālās darbībās</c:v>
                </c:pt>
                <c:pt idx="1">
                  <c:v>Vecāki veic apzinātu bērna vērtību degradēšanu (iesaista zagšanā, ubagošanā u.tml.)</c:v>
                </c:pt>
                <c:pt idx="2">
                  <c:v>Vecāki lamā un/vai vārdiski pazemo bērnu</c:v>
                </c:pt>
                <c:pt idx="3">
                  <c:v>Vecāki per ar siksnu vai citu priekšmetu </c:v>
                </c:pt>
                <c:pt idx="4">
                  <c:v>Vecāki nenodrošina bērnam pienācīgu veselības aprūpi</c:v>
                </c:pt>
                <c:pt idx="5">
                  <c:v>Vecāki bērnu purina, krata</c:v>
                </c:pt>
                <c:pt idx="6">
                  <c:v>Vecāki draud bērnam ar fizisku sodu</c:v>
                </c:pt>
                <c:pt idx="7">
                  <c:v>Vecāki bērnu ilgstoši ignorē, nesarunājās ar bērnu </c:v>
                </c:pt>
                <c:pt idx="8">
                  <c:v>Vecāki kliedz uz bērnu</c:v>
                </c:pt>
                <c:pt idx="9">
                  <c:v>Vecāki nenodrošina, ka skolas vecuma bērns iegūst izglītību</c:v>
                </c:pt>
                <c:pt idx="10">
                  <c:v>Vecāki “uzšauj pa dibenu” ar plaukstu, iepļaukā un/vai parauj aiz auss, iekniebj</c:v>
                </c:pt>
                <c:pt idx="11">
                  <c:v>Vecāki aizliedz bērnam tikties ar vienaudžiem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0.96</c:v>
                </c:pt>
                <c:pt idx="1">
                  <c:v>0.92</c:v>
                </c:pt>
                <c:pt idx="2">
                  <c:v>0.84</c:v>
                </c:pt>
                <c:pt idx="3">
                  <c:v>0.83</c:v>
                </c:pt>
                <c:pt idx="4">
                  <c:v>0.76</c:v>
                </c:pt>
                <c:pt idx="5">
                  <c:v>0.71</c:v>
                </c:pt>
                <c:pt idx="6">
                  <c:v>0.69</c:v>
                </c:pt>
                <c:pt idx="7">
                  <c:v>0.67</c:v>
                </c:pt>
                <c:pt idx="8">
                  <c:v>0.63</c:v>
                </c:pt>
                <c:pt idx="9">
                  <c:v>0.62</c:v>
                </c:pt>
                <c:pt idx="10">
                  <c:v>0.59</c:v>
                </c:pt>
                <c:pt idx="1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E6-4212-BAA5-80F0AA2B2A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Jā, ir jābūt aizliegtai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Vecāki bērnu iesaista seksuālās darbībās</c:v>
                </c:pt>
                <c:pt idx="1">
                  <c:v>Vecāki veic apzinātu bērna vērtību degradēšanu (iesaista zagšanā, ubagošanā u.tml.)</c:v>
                </c:pt>
                <c:pt idx="2">
                  <c:v>Vecāki lamā un/vai vārdiski pazemo bērnu</c:v>
                </c:pt>
                <c:pt idx="3">
                  <c:v>Vecāki per ar siksnu vai citu priekšmetu </c:v>
                </c:pt>
                <c:pt idx="4">
                  <c:v>Vecāki nenodrošina bērnam pienācīgu veselības aprūpi</c:v>
                </c:pt>
                <c:pt idx="5">
                  <c:v>Vecāki bērnu purina, krata</c:v>
                </c:pt>
                <c:pt idx="6">
                  <c:v>Vecāki draud bērnam ar fizisku sodu</c:v>
                </c:pt>
                <c:pt idx="7">
                  <c:v>Vecāki bērnu ilgstoši ignorē, nesarunājās ar bērnu </c:v>
                </c:pt>
                <c:pt idx="8">
                  <c:v>Vecāki kliedz uz bērnu</c:v>
                </c:pt>
                <c:pt idx="9">
                  <c:v>Vecāki nenodrošina, ka skolas vecuma bērns iegūst izglītību</c:v>
                </c:pt>
                <c:pt idx="10">
                  <c:v>Vecāki “uzšauj pa dibenu” ar plaukstu, iepļaukā un/vai parauj aiz auss, iekniebj</c:v>
                </c:pt>
                <c:pt idx="11">
                  <c:v>Vecāki aizliedz bērnam tikties ar vienaudžiem</c:v>
                </c:pt>
              </c:strCache>
            </c:strRef>
          </c:cat>
          <c:val>
            <c:numRef>
              <c:f>Sheet1!$C$2:$C$13</c:f>
              <c:numCache>
                <c:formatCode>0%</c:formatCode>
                <c:ptCount val="12"/>
                <c:pt idx="0">
                  <c:v>0.92</c:v>
                </c:pt>
                <c:pt idx="1">
                  <c:v>0.9</c:v>
                </c:pt>
                <c:pt idx="2">
                  <c:v>0.42</c:v>
                </c:pt>
                <c:pt idx="3">
                  <c:v>0.56000000000000005</c:v>
                </c:pt>
                <c:pt idx="4">
                  <c:v>0.68</c:v>
                </c:pt>
                <c:pt idx="5">
                  <c:v>0.28999999999999998</c:v>
                </c:pt>
                <c:pt idx="6">
                  <c:v>0.43</c:v>
                </c:pt>
                <c:pt idx="7">
                  <c:v>0.17</c:v>
                </c:pt>
                <c:pt idx="8">
                  <c:v>0.21</c:v>
                </c:pt>
                <c:pt idx="9">
                  <c:v>0.75</c:v>
                </c:pt>
                <c:pt idx="10">
                  <c:v>0.27</c:v>
                </c:pt>
                <c:pt idx="1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E6-4212-BAA5-80F0AA2B2A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axId val="414862208"/>
        <c:axId val="414884256"/>
      </c:barChart>
      <c:catAx>
        <c:axId val="414862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4884256"/>
        <c:crosses val="autoZero"/>
        <c:auto val="1"/>
        <c:lblAlgn val="ctr"/>
        <c:lblOffset val="100"/>
        <c:noMultiLvlLbl val="0"/>
      </c:catAx>
      <c:valAx>
        <c:axId val="414884256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414862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253014284574516"/>
          <c:y val="8.8565941826759087E-2"/>
          <c:w val="0.71963734147020564"/>
          <c:h val="8.28775684556173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65710642819372"/>
          <c:y val="0.14779896034396822"/>
          <c:w val="0.39318788590830839"/>
          <c:h val="0.8263179539948397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Noteikti jā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 vecāks/-ki veic apzinātu bērna vērtību degradēšanu</c:v>
                </c:pt>
                <c:pt idx="1">
                  <c:v>Ja vecāks/-ki nerūpējas par bērna fiziskajām vajadzībām</c:v>
                </c:pt>
                <c:pt idx="2">
                  <c:v>Ja ir aizdomas, ka vecāks/-ki bērnam nenodrošina pienācīgu veselības aprūpi</c:v>
                </c:pt>
                <c:pt idx="3">
                  <c:v>Ja vecāks/-ki nenodrošina iespēju iegūt izglītību skolas vecuma bērnam </c:v>
                </c:pt>
                <c:pt idx="4">
                  <c:v>Ja vecāks/-ki per bērnu ar siksnu vai citiem priekšmetiem </c:v>
                </c:pt>
                <c:pt idx="5">
                  <c:v>Ja vecāks/ki lamā un/vai vārdiski pazemo bērnu </c:v>
                </c:pt>
                <c:pt idx="6">
                  <c:v>Ja vecāks/-ki regulāri draud bērnam ar fizisku sodu</c:v>
                </c:pt>
                <c:pt idx="7">
                  <c:v>Ja vecāks/-ki ilgstoši kliedz uz bērnu </c:v>
                </c:pt>
                <c:pt idx="8">
                  <c:v>Vecāks/-ki bērnu purina, krata </c:v>
                </c:pt>
                <c:pt idx="9">
                  <c:v>Ja vecāks/-ki mēdz bērnam "uzšaut pa dibenu" ar plaukstu, iepļaukāt, paraut aiz matiem un/vai auss, iekniebt </c:v>
                </c:pt>
                <c:pt idx="10">
                  <c:v>Ja ir aizdomas, ka vecāks/-ki mēdz bērnu ilgstoši ignorēt, nesarunāties ar bērnu</c:v>
                </c:pt>
                <c:pt idx="11">
                  <c:v>Ja vecāks/-ki aizliedz bērnam tikties ar vienaudžiem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0.81</c:v>
                </c:pt>
                <c:pt idx="1">
                  <c:v>0.62</c:v>
                </c:pt>
                <c:pt idx="2">
                  <c:v>0.54</c:v>
                </c:pt>
                <c:pt idx="3">
                  <c:v>0.5</c:v>
                </c:pt>
                <c:pt idx="4">
                  <c:v>0.38</c:v>
                </c:pt>
                <c:pt idx="5">
                  <c:v>0.37</c:v>
                </c:pt>
                <c:pt idx="6">
                  <c:v>0.33</c:v>
                </c:pt>
                <c:pt idx="7">
                  <c:v>0.3</c:v>
                </c:pt>
                <c:pt idx="8">
                  <c:v>0.19</c:v>
                </c:pt>
                <c:pt idx="9">
                  <c:v>0.19</c:v>
                </c:pt>
                <c:pt idx="10">
                  <c:v>0.12</c:v>
                </c:pt>
                <c:pt idx="11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5-4841-ACA9-D6CD7853D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Drīzāk jā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 vecāks/-ki veic apzinātu bērna vērtību degradēšanu</c:v>
                </c:pt>
                <c:pt idx="1">
                  <c:v>Ja vecāks/-ki nerūpējas par bērna fiziskajām vajadzībām</c:v>
                </c:pt>
                <c:pt idx="2">
                  <c:v>Ja ir aizdomas, ka vecāks/-ki bērnam nenodrošina pienācīgu veselības aprūpi</c:v>
                </c:pt>
                <c:pt idx="3">
                  <c:v>Ja vecāks/-ki nenodrošina iespēju iegūt izglītību skolas vecuma bērnam </c:v>
                </c:pt>
                <c:pt idx="4">
                  <c:v>Ja vecāks/-ki per bērnu ar siksnu vai citiem priekšmetiem </c:v>
                </c:pt>
                <c:pt idx="5">
                  <c:v>Ja vecāks/ki lamā un/vai vārdiski pazemo bērnu </c:v>
                </c:pt>
                <c:pt idx="6">
                  <c:v>Ja vecāks/-ki regulāri draud bērnam ar fizisku sodu</c:v>
                </c:pt>
                <c:pt idx="7">
                  <c:v>Ja vecāks/-ki ilgstoši kliedz uz bērnu </c:v>
                </c:pt>
                <c:pt idx="8">
                  <c:v>Vecāks/-ki bērnu purina, krata </c:v>
                </c:pt>
                <c:pt idx="9">
                  <c:v>Ja vecāks/-ki mēdz bērnam "uzšaut pa dibenu" ar plaukstu, iepļaukāt, paraut aiz matiem un/vai auss, iekniebt </c:v>
                </c:pt>
                <c:pt idx="10">
                  <c:v>Ja ir aizdomas, ka vecāks/-ki mēdz bērnu ilgstoši ignorēt, nesarunāties ar bērnu</c:v>
                </c:pt>
                <c:pt idx="11">
                  <c:v>Ja vecāks/-ki aizliedz bērnam tikties ar vienaudžiem</c:v>
                </c:pt>
              </c:strCache>
            </c:strRef>
          </c:cat>
          <c:val>
            <c:numRef>
              <c:f>Sheet1!$C$2:$C$13</c:f>
              <c:numCache>
                <c:formatCode>0%</c:formatCode>
                <c:ptCount val="12"/>
                <c:pt idx="0">
                  <c:v>0.14000000000000001</c:v>
                </c:pt>
                <c:pt idx="1">
                  <c:v>0.31</c:v>
                </c:pt>
                <c:pt idx="2">
                  <c:v>0.38</c:v>
                </c:pt>
                <c:pt idx="3">
                  <c:v>0.37</c:v>
                </c:pt>
                <c:pt idx="4">
                  <c:v>0.34</c:v>
                </c:pt>
                <c:pt idx="5">
                  <c:v>0.38</c:v>
                </c:pt>
                <c:pt idx="6">
                  <c:v>0.35</c:v>
                </c:pt>
                <c:pt idx="7">
                  <c:v>0.39</c:v>
                </c:pt>
                <c:pt idx="8">
                  <c:v>0.32</c:v>
                </c:pt>
                <c:pt idx="9">
                  <c:v>0.27</c:v>
                </c:pt>
                <c:pt idx="10">
                  <c:v>0.3</c:v>
                </c:pt>
                <c:pt idx="11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C5-4841-ACA9-D6CD7853D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Drīzāk nē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2627117265664692E-3"/>
                  <c:y val="3.6017670269033989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3F-46DC-91A2-21C5E5D0F7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 vecāks/-ki veic apzinātu bērna vērtību degradēšanu</c:v>
                </c:pt>
                <c:pt idx="1">
                  <c:v>Ja vecāks/-ki nerūpējas par bērna fiziskajām vajadzībām</c:v>
                </c:pt>
                <c:pt idx="2">
                  <c:v>Ja ir aizdomas, ka vecāks/-ki bērnam nenodrošina pienācīgu veselības aprūpi</c:v>
                </c:pt>
                <c:pt idx="3">
                  <c:v>Ja vecāks/-ki nenodrošina iespēju iegūt izglītību skolas vecuma bērnam </c:v>
                </c:pt>
                <c:pt idx="4">
                  <c:v>Ja vecāks/-ki per bērnu ar siksnu vai citiem priekšmetiem </c:v>
                </c:pt>
                <c:pt idx="5">
                  <c:v>Ja vecāks/ki lamā un/vai vārdiski pazemo bērnu </c:v>
                </c:pt>
                <c:pt idx="6">
                  <c:v>Ja vecāks/-ki regulāri draud bērnam ar fizisku sodu</c:v>
                </c:pt>
                <c:pt idx="7">
                  <c:v>Ja vecāks/-ki ilgstoši kliedz uz bērnu </c:v>
                </c:pt>
                <c:pt idx="8">
                  <c:v>Vecāks/-ki bērnu purina, krata </c:v>
                </c:pt>
                <c:pt idx="9">
                  <c:v>Ja vecāks/-ki mēdz bērnam "uzšaut pa dibenu" ar plaukstu, iepļaukāt, paraut aiz matiem un/vai auss, iekniebt </c:v>
                </c:pt>
                <c:pt idx="10">
                  <c:v>Ja ir aizdomas, ka vecāks/-ki mēdz bērnu ilgstoši ignorēt, nesarunāties ar bērnu</c:v>
                </c:pt>
                <c:pt idx="11">
                  <c:v>Ja vecāks/-ki aizliedz bērnam tikties ar vienaudžiem</c:v>
                </c:pt>
              </c:strCache>
            </c:strRef>
          </c:cat>
          <c:val>
            <c:numRef>
              <c:f>Sheet1!$D$2:$D$13</c:f>
              <c:numCache>
                <c:formatCode>0%</c:formatCode>
                <c:ptCount val="12"/>
                <c:pt idx="0">
                  <c:v>0.01</c:v>
                </c:pt>
                <c:pt idx="1">
                  <c:v>0.02</c:v>
                </c:pt>
                <c:pt idx="2">
                  <c:v>0.02</c:v>
                </c:pt>
                <c:pt idx="3">
                  <c:v>0.06</c:v>
                </c:pt>
                <c:pt idx="4">
                  <c:v>0.15</c:v>
                </c:pt>
                <c:pt idx="5">
                  <c:v>0.14000000000000001</c:v>
                </c:pt>
                <c:pt idx="6">
                  <c:v>0.19</c:v>
                </c:pt>
                <c:pt idx="7">
                  <c:v>0.18</c:v>
                </c:pt>
                <c:pt idx="8">
                  <c:v>0.3</c:v>
                </c:pt>
                <c:pt idx="9">
                  <c:v>0.32</c:v>
                </c:pt>
                <c:pt idx="10">
                  <c:v>0.34</c:v>
                </c:pt>
                <c:pt idx="1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C5-4841-ACA9-D6CD7853D2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Noteikti nē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B3F-46DC-91A2-21C5E5D0F7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 vecāks/-ki veic apzinātu bērna vērtību degradēšanu</c:v>
                </c:pt>
                <c:pt idx="1">
                  <c:v>Ja vecāks/-ki nerūpējas par bērna fiziskajām vajadzībām</c:v>
                </c:pt>
                <c:pt idx="2">
                  <c:v>Ja ir aizdomas, ka vecāks/-ki bērnam nenodrošina pienācīgu veselības aprūpi</c:v>
                </c:pt>
                <c:pt idx="3">
                  <c:v>Ja vecāks/-ki nenodrošina iespēju iegūt izglītību skolas vecuma bērnam </c:v>
                </c:pt>
                <c:pt idx="4">
                  <c:v>Ja vecāks/-ki per bērnu ar siksnu vai citiem priekšmetiem </c:v>
                </c:pt>
                <c:pt idx="5">
                  <c:v>Ja vecāks/ki lamā un/vai vārdiski pazemo bērnu </c:v>
                </c:pt>
                <c:pt idx="6">
                  <c:v>Ja vecāks/-ki regulāri draud bērnam ar fizisku sodu</c:v>
                </c:pt>
                <c:pt idx="7">
                  <c:v>Ja vecāks/-ki ilgstoši kliedz uz bērnu </c:v>
                </c:pt>
                <c:pt idx="8">
                  <c:v>Vecāks/-ki bērnu purina, krata </c:v>
                </c:pt>
                <c:pt idx="9">
                  <c:v>Ja vecāks/-ki mēdz bērnam "uzšaut pa dibenu" ar plaukstu, iepļaukāt, paraut aiz matiem un/vai auss, iekniebt </c:v>
                </c:pt>
                <c:pt idx="10">
                  <c:v>Ja ir aizdomas, ka vecāks/-ki mēdz bērnu ilgstoši ignorēt, nesarunāties ar bērnu</c:v>
                </c:pt>
                <c:pt idx="11">
                  <c:v>Ja vecāks/-ki aizliedz bērnam tikties ar vienaudžiem</c:v>
                </c:pt>
              </c:strCache>
            </c:strRef>
          </c:cat>
          <c:val>
            <c:numRef>
              <c:f>Sheet1!$E$2:$E$13</c:f>
              <c:numCache>
                <c:formatCode>0%</c:formatCode>
                <c:ptCount val="12"/>
                <c:pt idx="1">
                  <c:v>0.01</c:v>
                </c:pt>
                <c:pt idx="3">
                  <c:v>0.02</c:v>
                </c:pt>
                <c:pt idx="4">
                  <c:v>0.03</c:v>
                </c:pt>
                <c:pt idx="5">
                  <c:v>0.02</c:v>
                </c:pt>
                <c:pt idx="6">
                  <c:v>0.03</c:v>
                </c:pt>
                <c:pt idx="7">
                  <c:v>0.02</c:v>
                </c:pt>
                <c:pt idx="8">
                  <c:v>0.05</c:v>
                </c:pt>
                <c:pt idx="9">
                  <c:v>0.09</c:v>
                </c:pt>
                <c:pt idx="10">
                  <c:v>7.0000000000000007E-2</c:v>
                </c:pt>
                <c:pt idx="11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3F-46DC-91A2-21C5E5D0F7B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7542372421885536E-3"/>
                  <c:y val="1.800883513871000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B3F-46DC-91A2-21C5E5D0F7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 vecāks/-ki veic apzinātu bērna vērtību degradēšanu</c:v>
                </c:pt>
                <c:pt idx="1">
                  <c:v>Ja vecāks/-ki nerūpējas par bērna fiziskajām vajadzībām</c:v>
                </c:pt>
                <c:pt idx="2">
                  <c:v>Ja ir aizdomas, ka vecāks/-ki bērnam nenodrošina pienācīgu veselības aprūpi</c:v>
                </c:pt>
                <c:pt idx="3">
                  <c:v>Ja vecāks/-ki nenodrošina iespēju iegūt izglītību skolas vecuma bērnam </c:v>
                </c:pt>
                <c:pt idx="4">
                  <c:v>Ja vecāks/-ki per bērnu ar siksnu vai citiem priekšmetiem </c:v>
                </c:pt>
                <c:pt idx="5">
                  <c:v>Ja vecāks/ki lamā un/vai vārdiski pazemo bērnu </c:v>
                </c:pt>
                <c:pt idx="6">
                  <c:v>Ja vecāks/-ki regulāri draud bērnam ar fizisku sodu</c:v>
                </c:pt>
                <c:pt idx="7">
                  <c:v>Ja vecāks/-ki ilgstoši kliedz uz bērnu </c:v>
                </c:pt>
                <c:pt idx="8">
                  <c:v>Vecāks/-ki bērnu purina, krata </c:v>
                </c:pt>
                <c:pt idx="9">
                  <c:v>Ja vecāks/-ki mēdz bērnam "uzšaut pa dibenu" ar plaukstu, iepļaukāt, paraut aiz matiem un/vai auss, iekniebt </c:v>
                </c:pt>
                <c:pt idx="10">
                  <c:v>Ja ir aizdomas, ka vecāks/-ki mēdz bērnu ilgstoši ignorēt, nesarunāties ar bērnu</c:v>
                </c:pt>
                <c:pt idx="11">
                  <c:v>Ja vecāks/-ki aizliedz bērnam tikties ar vienaudžiem</c:v>
                </c:pt>
              </c:strCache>
            </c:strRef>
          </c:cat>
          <c:val>
            <c:numRef>
              <c:f>Sheet1!$F$2:$F$13</c:f>
              <c:numCache>
                <c:formatCode>0%</c:formatCode>
                <c:ptCount val="12"/>
                <c:pt idx="0">
                  <c:v>0.04</c:v>
                </c:pt>
                <c:pt idx="1">
                  <c:v>0.05</c:v>
                </c:pt>
                <c:pt idx="2">
                  <c:v>0.05</c:v>
                </c:pt>
                <c:pt idx="3">
                  <c:v>0.06</c:v>
                </c:pt>
                <c:pt idx="4">
                  <c:v>0.11</c:v>
                </c:pt>
                <c:pt idx="5">
                  <c:v>0.1</c:v>
                </c:pt>
                <c:pt idx="6">
                  <c:v>0.11</c:v>
                </c:pt>
                <c:pt idx="7">
                  <c:v>0.11</c:v>
                </c:pt>
                <c:pt idx="8">
                  <c:v>0.15</c:v>
                </c:pt>
                <c:pt idx="9">
                  <c:v>0.14000000000000001</c:v>
                </c:pt>
                <c:pt idx="10">
                  <c:v>0.17</c:v>
                </c:pt>
                <c:pt idx="1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3F-46DC-91A2-21C5E5D0F7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030439714199018"/>
          <c:y val="3.4285836496023216E-2"/>
          <c:w val="0.83969560285800982"/>
          <c:h val="0.10980581073074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90157657310863"/>
          <c:y val="0.25300666506988329"/>
          <c:w val="0.51988277359063839"/>
          <c:h val="0.7211103167213834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Var rēķināties ar palīdzību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Krīzes centrs</c:v>
                </c:pt>
                <c:pt idx="1">
                  <c:v>Valsts bērnu tiesību aizsardzības inspekcija </c:v>
                </c:pt>
                <c:pt idx="2">
                  <c:v>Bāriņtiesa</c:v>
                </c:pt>
                <c:pt idx="3">
                  <c:v>Policija</c:v>
                </c:pt>
                <c:pt idx="4">
                  <c:v>Sociālais dienests</c:v>
                </c:pt>
                <c:pt idx="5">
                  <c:v>Tiesa </c:v>
                </c:pt>
                <c:pt idx="6">
                  <c:v>Latvijas Republikas Tiesībsargs </c:v>
                </c:pt>
                <c:pt idx="7">
                  <c:v>Bērnudārzs, pirmsskolas izglītības iestāde</c:v>
                </c:pt>
                <c:pt idx="8">
                  <c:v>Skola, izglītības iestāde</c:v>
                </c:pt>
                <c:pt idx="9">
                  <c:v>Nevalstiskās organizācijas </c:v>
                </c:pt>
                <c:pt idx="10">
                  <c:v>Baznīca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0.44</c:v>
                </c:pt>
                <c:pt idx="1">
                  <c:v>0.4</c:v>
                </c:pt>
                <c:pt idx="2">
                  <c:v>0.37</c:v>
                </c:pt>
                <c:pt idx="3">
                  <c:v>0.36</c:v>
                </c:pt>
                <c:pt idx="4">
                  <c:v>0.35</c:v>
                </c:pt>
                <c:pt idx="5">
                  <c:v>0.27</c:v>
                </c:pt>
                <c:pt idx="6">
                  <c:v>0.22</c:v>
                </c:pt>
                <c:pt idx="7">
                  <c:v>0.17</c:v>
                </c:pt>
                <c:pt idx="8">
                  <c:v>0.14000000000000001</c:v>
                </c:pt>
                <c:pt idx="9">
                  <c:v>0.14000000000000001</c:v>
                </c:pt>
                <c:pt idx="10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5-4841-ACA9-D6CD7853D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Visdrīzāk var rēķināties ar palīdzību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Krīzes centrs</c:v>
                </c:pt>
                <c:pt idx="1">
                  <c:v>Valsts bērnu tiesību aizsardzības inspekcija </c:v>
                </c:pt>
                <c:pt idx="2">
                  <c:v>Bāriņtiesa</c:v>
                </c:pt>
                <c:pt idx="3">
                  <c:v>Policija</c:v>
                </c:pt>
                <c:pt idx="4">
                  <c:v>Sociālais dienests</c:v>
                </c:pt>
                <c:pt idx="5">
                  <c:v>Tiesa </c:v>
                </c:pt>
                <c:pt idx="6">
                  <c:v>Latvijas Republikas Tiesībsargs </c:v>
                </c:pt>
                <c:pt idx="7">
                  <c:v>Bērnudārzs, pirmsskolas izglītības iestāde</c:v>
                </c:pt>
                <c:pt idx="8">
                  <c:v>Skola, izglītības iestāde</c:v>
                </c:pt>
                <c:pt idx="9">
                  <c:v>Nevalstiskās organizācijas </c:v>
                </c:pt>
                <c:pt idx="10">
                  <c:v>Baznīca</c:v>
                </c:pt>
              </c:strCache>
            </c:strRef>
          </c:cat>
          <c:val>
            <c:numRef>
              <c:f>Sheet1!$C$2:$C$12</c:f>
              <c:numCache>
                <c:formatCode>0%</c:formatCode>
                <c:ptCount val="11"/>
                <c:pt idx="0">
                  <c:v>0.38</c:v>
                </c:pt>
                <c:pt idx="1">
                  <c:v>0.38</c:v>
                </c:pt>
                <c:pt idx="2">
                  <c:v>0.37</c:v>
                </c:pt>
                <c:pt idx="3">
                  <c:v>0.41</c:v>
                </c:pt>
                <c:pt idx="4">
                  <c:v>0.42</c:v>
                </c:pt>
                <c:pt idx="5">
                  <c:v>0.32</c:v>
                </c:pt>
                <c:pt idx="6">
                  <c:v>0.28999999999999998</c:v>
                </c:pt>
                <c:pt idx="7">
                  <c:v>0.4</c:v>
                </c:pt>
                <c:pt idx="8">
                  <c:v>0.4</c:v>
                </c:pt>
                <c:pt idx="9">
                  <c:v>0.32</c:v>
                </c:pt>
                <c:pt idx="10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C5-4841-ACA9-D6CD7853D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Visdrīzāk nevar rēķināties ar palīdzību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2627117265664692E-3"/>
                  <c:y val="3.6017670269033989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3F-46DC-91A2-21C5E5D0F7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Krīzes centrs</c:v>
                </c:pt>
                <c:pt idx="1">
                  <c:v>Valsts bērnu tiesību aizsardzības inspekcija </c:v>
                </c:pt>
                <c:pt idx="2">
                  <c:v>Bāriņtiesa</c:v>
                </c:pt>
                <c:pt idx="3">
                  <c:v>Policija</c:v>
                </c:pt>
                <c:pt idx="4">
                  <c:v>Sociālais dienests</c:v>
                </c:pt>
                <c:pt idx="5">
                  <c:v>Tiesa </c:v>
                </c:pt>
                <c:pt idx="6">
                  <c:v>Latvijas Republikas Tiesībsargs </c:v>
                </c:pt>
                <c:pt idx="7">
                  <c:v>Bērnudārzs, pirmsskolas izglītības iestāde</c:v>
                </c:pt>
                <c:pt idx="8">
                  <c:v>Skola, izglītības iestāde</c:v>
                </c:pt>
                <c:pt idx="9">
                  <c:v>Nevalstiskās organizācijas </c:v>
                </c:pt>
                <c:pt idx="10">
                  <c:v>Baznīca</c:v>
                </c:pt>
              </c:strCache>
            </c:strRef>
          </c:cat>
          <c:val>
            <c:numRef>
              <c:f>Sheet1!$D$2:$D$12</c:f>
              <c:numCache>
                <c:formatCode>0%</c:formatCode>
                <c:ptCount val="11"/>
                <c:pt idx="0">
                  <c:v>0.06</c:v>
                </c:pt>
                <c:pt idx="1">
                  <c:v>0.09</c:v>
                </c:pt>
                <c:pt idx="2">
                  <c:v>0.1</c:v>
                </c:pt>
                <c:pt idx="3">
                  <c:v>0.12</c:v>
                </c:pt>
                <c:pt idx="4">
                  <c:v>0.12</c:v>
                </c:pt>
                <c:pt idx="5">
                  <c:v>0.14000000000000001</c:v>
                </c:pt>
                <c:pt idx="6">
                  <c:v>0.13</c:v>
                </c:pt>
                <c:pt idx="7">
                  <c:v>0.27</c:v>
                </c:pt>
                <c:pt idx="8">
                  <c:v>0.3</c:v>
                </c:pt>
                <c:pt idx="9">
                  <c:v>0.17</c:v>
                </c:pt>
                <c:pt idx="10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C5-4841-ACA9-D6CD7853D2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Nevar rēķināties ar palīdzību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Krīzes centrs</c:v>
                </c:pt>
                <c:pt idx="1">
                  <c:v>Valsts bērnu tiesību aizsardzības inspekcija </c:v>
                </c:pt>
                <c:pt idx="2">
                  <c:v>Bāriņtiesa</c:v>
                </c:pt>
                <c:pt idx="3">
                  <c:v>Policija</c:v>
                </c:pt>
                <c:pt idx="4">
                  <c:v>Sociālais dienests</c:v>
                </c:pt>
                <c:pt idx="5">
                  <c:v>Tiesa </c:v>
                </c:pt>
                <c:pt idx="6">
                  <c:v>Latvijas Republikas Tiesībsargs </c:v>
                </c:pt>
                <c:pt idx="7">
                  <c:v>Bērnudārzs, pirmsskolas izglītības iestāde</c:v>
                </c:pt>
                <c:pt idx="8">
                  <c:v>Skola, izglītības iestāde</c:v>
                </c:pt>
                <c:pt idx="9">
                  <c:v>Nevalstiskās organizācijas </c:v>
                </c:pt>
                <c:pt idx="10">
                  <c:v>Baznīca</c:v>
                </c:pt>
              </c:strCache>
            </c:strRef>
          </c:cat>
          <c:val>
            <c:numRef>
              <c:f>Sheet1!$E$2:$E$12</c:f>
              <c:numCache>
                <c:formatCode>0%</c:formatCode>
                <c:ptCount val="11"/>
                <c:pt idx="0">
                  <c:v>0.03</c:v>
                </c:pt>
                <c:pt idx="1">
                  <c:v>0.04</c:v>
                </c:pt>
                <c:pt idx="2">
                  <c:v>0.05</c:v>
                </c:pt>
                <c:pt idx="3">
                  <c:v>0.03</c:v>
                </c:pt>
                <c:pt idx="4">
                  <c:v>0.05</c:v>
                </c:pt>
                <c:pt idx="5">
                  <c:v>0.05</c:v>
                </c:pt>
                <c:pt idx="6">
                  <c:v>0.06</c:v>
                </c:pt>
                <c:pt idx="7">
                  <c:v>0.09</c:v>
                </c:pt>
                <c:pt idx="8">
                  <c:v>0.09</c:v>
                </c:pt>
                <c:pt idx="9">
                  <c:v>0.06</c:v>
                </c:pt>
                <c:pt idx="10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3F-46DC-91A2-21C5E5D0F7B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7542372421885536E-3"/>
                  <c:y val="1.800883513871000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B3F-46DC-91A2-21C5E5D0F7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Krīzes centrs</c:v>
                </c:pt>
                <c:pt idx="1">
                  <c:v>Valsts bērnu tiesību aizsardzības inspekcija </c:v>
                </c:pt>
                <c:pt idx="2">
                  <c:v>Bāriņtiesa</c:v>
                </c:pt>
                <c:pt idx="3">
                  <c:v>Policija</c:v>
                </c:pt>
                <c:pt idx="4">
                  <c:v>Sociālais dienests</c:v>
                </c:pt>
                <c:pt idx="5">
                  <c:v>Tiesa </c:v>
                </c:pt>
                <c:pt idx="6">
                  <c:v>Latvijas Republikas Tiesībsargs </c:v>
                </c:pt>
                <c:pt idx="7">
                  <c:v>Bērnudārzs, pirmsskolas izglītības iestāde</c:v>
                </c:pt>
                <c:pt idx="8">
                  <c:v>Skola, izglītības iestāde</c:v>
                </c:pt>
                <c:pt idx="9">
                  <c:v>Nevalstiskās organizācijas </c:v>
                </c:pt>
                <c:pt idx="10">
                  <c:v>Baznīca</c:v>
                </c:pt>
              </c:strCache>
            </c:strRef>
          </c:cat>
          <c:val>
            <c:numRef>
              <c:f>Sheet1!$F$2:$F$12</c:f>
              <c:numCache>
                <c:formatCode>0%</c:formatCode>
                <c:ptCount val="11"/>
                <c:pt idx="0">
                  <c:v>0.1</c:v>
                </c:pt>
                <c:pt idx="1">
                  <c:v>0.1</c:v>
                </c:pt>
                <c:pt idx="2">
                  <c:v>0.11</c:v>
                </c:pt>
                <c:pt idx="3">
                  <c:v>0.09</c:v>
                </c:pt>
                <c:pt idx="4">
                  <c:v>7.0000000000000007E-2</c:v>
                </c:pt>
                <c:pt idx="5">
                  <c:v>0.22</c:v>
                </c:pt>
                <c:pt idx="6">
                  <c:v>0.31</c:v>
                </c:pt>
                <c:pt idx="7">
                  <c:v>7.0000000000000007E-2</c:v>
                </c:pt>
                <c:pt idx="8">
                  <c:v>7.0000000000000007E-2</c:v>
                </c:pt>
                <c:pt idx="9">
                  <c:v>0.32</c:v>
                </c:pt>
                <c:pt idx="10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3F-46DC-91A2-21C5E5D0F7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4123661348530946"/>
          <c:y val="9.6038056270406263E-2"/>
          <c:w val="0.5587633865146906"/>
          <c:h val="0.162409618158668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914288570761232"/>
          <c:y val="0.20955134589029378"/>
          <c:w val="0.51988277359063839"/>
          <c:h val="0.1653396556350545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Ir radušās aizdomas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0.17399999999999999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5-4841-ACA9-D6CD7853D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Ir radušās aizdomas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0.76600000000000001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C5-4841-ACA9-D6CD7853D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nevēlos norādīt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313558632831331E-3"/>
                  <c:y val="2.28766232713773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3F-46DC-91A2-21C5E5D0F7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Ir radušās aizdomas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C5-4841-ACA9-D6CD7853D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178746310243782"/>
          <c:y val="0.17380020638125065"/>
          <c:w val="0.62761931756940947"/>
          <c:h val="8.46474680478242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Iejaucos</c:v>
                </c:pt>
                <c:pt idx="1">
                  <c:v>Neiejaucos</c:v>
                </c:pt>
                <c:pt idx="2">
                  <c:v>Nevēlos norādīt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0.432</c:v>
                </c:pt>
                <c:pt idx="1">
                  <c:v>0.442</c:v>
                </c:pt>
                <c:pt idx="2">
                  <c:v>0.126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0-4E19-8101-1CF4EA5A92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axId val="328009424"/>
        <c:axId val="328028976"/>
      </c:barChart>
      <c:catAx>
        <c:axId val="328009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28028976"/>
        <c:crosses val="autoZero"/>
        <c:auto val="1"/>
        <c:lblAlgn val="ctr"/>
        <c:lblOffset val="100"/>
        <c:noMultiLvlLbl val="0"/>
      </c:catAx>
      <c:valAx>
        <c:axId val="3280289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28009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Noteikti iejauktos</c:v>
                </c:pt>
                <c:pt idx="1">
                  <c:v>Drīzāk iejauktos</c:v>
                </c:pt>
                <c:pt idx="2">
                  <c:v>Drīzāk neiejauktos</c:v>
                </c:pt>
                <c:pt idx="3">
                  <c:v>Noteikti neiejaukots</c:v>
                </c:pt>
                <c:pt idx="4">
                  <c:v>Grūti pateikt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0.23</c:v>
                </c:pt>
                <c:pt idx="1">
                  <c:v>0.48899999999999999</c:v>
                </c:pt>
                <c:pt idx="2">
                  <c:v>0.10199999999999999</c:v>
                </c:pt>
                <c:pt idx="3">
                  <c:v>1.9E-2</c:v>
                </c:pt>
                <c:pt idx="4">
                  <c:v>0.161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C2-409B-BB47-F0BC3E3CB1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axId val="328009424"/>
        <c:axId val="328028976"/>
      </c:barChart>
      <c:catAx>
        <c:axId val="328009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28028976"/>
        <c:crosses val="autoZero"/>
        <c:auto val="1"/>
        <c:lblAlgn val="ctr"/>
        <c:lblOffset val="100"/>
        <c:noMultiLvlLbl val="0"/>
      </c:catAx>
      <c:valAx>
        <c:axId val="3280289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28009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577954501618083"/>
          <c:y val="9.6400215234776265E-2"/>
          <c:w val="0.53351922157159748"/>
          <c:h val="0.825051461240591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Kāda būtu rīcība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Pārrunātu situāciju ar draugu vai paziņu un aicinātu tā vairs nedarīt</c:v>
                </c:pt>
                <c:pt idx="1">
                  <c:v>Informētu sociālo dienestu vai kādu citu iestādi, kas pārstāv bērna intereses</c:v>
                </c:pt>
                <c:pt idx="2">
                  <c:v>Cits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0.81499999999999995</c:v>
                </c:pt>
                <c:pt idx="1">
                  <c:v>0.307</c:v>
                </c:pt>
                <c:pt idx="2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0-4E19-8101-1CF4EA5A928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Kāda bija rīcība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Pārrunātu situāciju ar draugu vai paziņu un aicinātu tā vairs nedarīt</c:v>
                </c:pt>
                <c:pt idx="1">
                  <c:v>Informētu sociālo dienestu vai kādu citu iestādi, kas pārstāv bērna intereses</c:v>
                </c:pt>
                <c:pt idx="2">
                  <c:v>Cits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0.85899999999999999</c:v>
                </c:pt>
                <c:pt idx="1">
                  <c:v>0.22500000000000001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BC-4D98-A8FB-52738BC7D5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axId val="328009424"/>
        <c:axId val="328028976"/>
      </c:barChart>
      <c:catAx>
        <c:axId val="328009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28028976"/>
        <c:crosses val="autoZero"/>
        <c:auto val="1"/>
        <c:lblAlgn val="ctr"/>
        <c:lblOffset val="100"/>
        <c:noMultiLvlLbl val="0"/>
      </c:catAx>
      <c:valAx>
        <c:axId val="3280289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28009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4165937121923993"/>
          <c:y val="2.8735777034818145E-3"/>
          <c:w val="0.3197253915104537"/>
          <c:h val="0.153935046621206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831388248380427"/>
          <c:y val="0.12298451179998114"/>
          <c:w val="0.46184290472735462"/>
          <c:h val="0.8461579240214760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Kāpēc neiejauktos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Jo baidījos, ka citi uzzinās, ka esmu kādam ziņojis/-usi</c:v>
                </c:pt>
                <c:pt idx="1">
                  <c:v>Jo tā ir ģimenes lieta</c:v>
                </c:pt>
                <c:pt idx="2">
                  <c:v>Jo nezināju ko darīt</c:v>
                </c:pt>
                <c:pt idx="3">
                  <c:v>Jo negribēju sabojāt attiecības ar vecākiem</c:v>
                </c:pt>
                <c:pt idx="4">
                  <c:v>Jo baidījos, ka bērna pāridarītājs uzzinās, ka esmu kādam ziņojis/-usi</c:v>
                </c:pt>
                <c:pt idx="5">
                  <c:v>Cits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0.67</c:v>
                </c:pt>
                <c:pt idx="1">
                  <c:v>0.36099999999999999</c:v>
                </c:pt>
                <c:pt idx="2">
                  <c:v>0.104</c:v>
                </c:pt>
                <c:pt idx="3">
                  <c:v>7.9000000000000001E-2</c:v>
                </c:pt>
                <c:pt idx="4">
                  <c:v>4.7E-2</c:v>
                </c:pt>
                <c:pt idx="5">
                  <c:v>5.3999999999999999E-2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C2-409B-BB47-F0BC3E3CB1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Kāpēc neiejaucās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Jo baidījos, ka citi uzzinās, ka esmu kādam ziņojis/-usi</c:v>
                </c:pt>
                <c:pt idx="1">
                  <c:v>Jo tā ir ģimenes lieta</c:v>
                </c:pt>
                <c:pt idx="2">
                  <c:v>Jo nezināju ko darīt</c:v>
                </c:pt>
                <c:pt idx="3">
                  <c:v>Jo negribēju sabojāt attiecības ar vecākiem</c:v>
                </c:pt>
                <c:pt idx="4">
                  <c:v>Jo baidījos, ka bērna pāridarītājs uzzinās, ka esmu kādam ziņojis/-usi</c:v>
                </c:pt>
                <c:pt idx="5">
                  <c:v>Cits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9.5000000000000001E-2</c:v>
                </c:pt>
                <c:pt idx="1">
                  <c:v>0.435</c:v>
                </c:pt>
                <c:pt idx="2">
                  <c:v>0.35599999999999998</c:v>
                </c:pt>
                <c:pt idx="3">
                  <c:v>0.154</c:v>
                </c:pt>
                <c:pt idx="4">
                  <c:v>0.113</c:v>
                </c:pt>
                <c:pt idx="5">
                  <c:v>0.20100000000000001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D3-420B-B176-B15C6BD412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axId val="328009424"/>
        <c:axId val="328028976"/>
      </c:barChart>
      <c:catAx>
        <c:axId val="328009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28028976"/>
        <c:crosses val="autoZero"/>
        <c:auto val="1"/>
        <c:lblAlgn val="ctr"/>
        <c:lblOffset val="100"/>
        <c:noMultiLvlLbl val="0"/>
      </c:catAx>
      <c:valAx>
        <c:axId val="3280289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28009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8403356797837344"/>
          <c:y val="3.019977014759281E-2"/>
          <c:w val="0.3524752277376223"/>
          <c:h val="9.80303066782439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50270669291339"/>
          <c:y val="0.11190190384412672"/>
          <c:w val="0.47839579232283463"/>
          <c:h val="0.803168952888765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Nepareiza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Lamāšana un vārdiska pazemošana (n=469)</c:v>
                </c:pt>
                <c:pt idx="1">
                  <c:v>Pēršana ar siksnu vai citu priekšmetu (n=460)</c:v>
                </c:pt>
                <c:pt idx="2">
                  <c:v>Kliegšana (n=716)</c:v>
                </c:pt>
                <c:pt idx="3">
                  <c:v>“Uzšaušana pa dibenu” ar plaukstu, pļauka, paraušana aiz matiem un/vai auss, iekniebšana (n=625)</c:v>
                </c:pt>
                <c:pt idx="4">
                  <c:v>Ilgstoša klusēšana, ignorēšana (n=409)</c:v>
                </c:pt>
                <c:pt idx="5">
                  <c:v>Aizliegumi un ierobežojumi (n=768)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0.5</c:v>
                </c:pt>
                <c:pt idx="1">
                  <c:v>0.49</c:v>
                </c:pt>
                <c:pt idx="2">
                  <c:v>0.43</c:v>
                </c:pt>
                <c:pt idx="3">
                  <c:v>0.34</c:v>
                </c:pt>
                <c:pt idx="4">
                  <c:v>0.27</c:v>
                </c:pt>
                <c:pt idx="5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5-4841-ACA9-D6CD7853D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Drīzāk nepareiza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Lamāšana un vārdiska pazemošana (n=469)</c:v>
                </c:pt>
                <c:pt idx="1">
                  <c:v>Pēršana ar siksnu vai citu priekšmetu (n=460)</c:v>
                </c:pt>
                <c:pt idx="2">
                  <c:v>Kliegšana (n=716)</c:v>
                </c:pt>
                <c:pt idx="3">
                  <c:v>“Uzšaušana pa dibenu” ar plaukstu, pļauka, paraušana aiz matiem un/vai auss, iekniebšana (n=625)</c:v>
                </c:pt>
                <c:pt idx="4">
                  <c:v>Ilgstoša klusēšana, ignorēšana (n=409)</c:v>
                </c:pt>
                <c:pt idx="5">
                  <c:v>Aizliegumi un ierobežojumi (n=768)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0.37</c:v>
                </c:pt>
                <c:pt idx="1">
                  <c:v>0.28000000000000003</c:v>
                </c:pt>
                <c:pt idx="2">
                  <c:v>0.44</c:v>
                </c:pt>
                <c:pt idx="3">
                  <c:v>0.34</c:v>
                </c:pt>
                <c:pt idx="4">
                  <c:v>0.48</c:v>
                </c:pt>
                <c:pt idx="5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C5-4841-ACA9-D6CD7853D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Drīzāk pareiza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Lamāšana un vārdiska pazemošana (n=469)</c:v>
                </c:pt>
                <c:pt idx="1">
                  <c:v>Pēršana ar siksnu vai citu priekšmetu (n=460)</c:v>
                </c:pt>
                <c:pt idx="2">
                  <c:v>Kliegšana (n=716)</c:v>
                </c:pt>
                <c:pt idx="3">
                  <c:v>“Uzšaušana pa dibenu” ar plaukstu, pļauka, paraušana aiz matiem un/vai auss, iekniebšana (n=625)</c:v>
                </c:pt>
                <c:pt idx="4">
                  <c:v>Ilgstoša klusēšana, ignorēšana (n=409)</c:v>
                </c:pt>
                <c:pt idx="5">
                  <c:v>Aizliegumi un ierobežojumi (n=768)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0.09</c:v>
                </c:pt>
                <c:pt idx="1">
                  <c:v>0.15</c:v>
                </c:pt>
                <c:pt idx="2">
                  <c:v>0.09</c:v>
                </c:pt>
                <c:pt idx="3">
                  <c:v>0.23</c:v>
                </c:pt>
                <c:pt idx="4">
                  <c:v>0.18</c:v>
                </c:pt>
                <c:pt idx="5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C5-4841-ACA9-D6CD7853D2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Pareiza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Lamāšana un vārdiska pazemošana (n=469)</c:v>
                </c:pt>
                <c:pt idx="1">
                  <c:v>Pēršana ar siksnu vai citu priekšmetu (n=460)</c:v>
                </c:pt>
                <c:pt idx="2">
                  <c:v>Kliegšana (n=716)</c:v>
                </c:pt>
                <c:pt idx="3">
                  <c:v>“Uzšaušana pa dibenu” ar plaukstu, pļauka, paraušana aiz matiem un/vai auss, iekniebšana (n=625)</c:v>
                </c:pt>
                <c:pt idx="4">
                  <c:v>Ilgstoša klusēšana, ignorēšana (n=409)</c:v>
                </c:pt>
                <c:pt idx="5">
                  <c:v>Aizliegumi un ierobežojumi (n=768)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0.02</c:v>
                </c:pt>
                <c:pt idx="1">
                  <c:v>0.05</c:v>
                </c:pt>
                <c:pt idx="2">
                  <c:v>0.01</c:v>
                </c:pt>
                <c:pt idx="3">
                  <c:v>0.05</c:v>
                </c:pt>
                <c:pt idx="4">
                  <c:v>0.04</c:v>
                </c:pt>
                <c:pt idx="5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C5-4841-ACA9-D6CD7853D21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Grūti pateikt, nevēlos atbildēt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43942956778411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C5-4841-ACA9-D6CD7853D21B}"/>
                </c:ext>
              </c:extLst>
            </c:dLbl>
            <c:dLbl>
              <c:idx val="1"/>
              <c:layout>
                <c:manualLayout>
                  <c:x val="9.649643479865069E-3"/>
                  <c:y val="2.324652616077647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C5-4841-ACA9-D6CD7853D21B}"/>
                </c:ext>
              </c:extLst>
            </c:dLbl>
            <c:dLbl>
              <c:idx val="2"/>
              <c:layout>
                <c:manualLayout>
                  <c:x val="1.5439429567784111E-2"/>
                  <c:y val="2.324652616077647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C5-4841-ACA9-D6CD7853D21B}"/>
                </c:ext>
              </c:extLst>
            </c:dLbl>
            <c:dLbl>
              <c:idx val="3"/>
              <c:layout>
                <c:manualLayout>
                  <c:x val="1.157957217583794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C5-4841-ACA9-D6CD7853D21B}"/>
                </c:ext>
              </c:extLst>
            </c:dLbl>
            <c:dLbl>
              <c:idx val="4"/>
              <c:layout>
                <c:manualLayout>
                  <c:x val="9.64964347986506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Lamāšana un vārdiska pazemošana (n=469)</c:v>
                </c:pt>
                <c:pt idx="1">
                  <c:v>Pēršana ar siksnu vai citu priekšmetu (n=460)</c:v>
                </c:pt>
                <c:pt idx="2">
                  <c:v>Kliegšana (n=716)</c:v>
                </c:pt>
                <c:pt idx="3">
                  <c:v>“Uzšaušana pa dibenu” ar plaukstu, pļauka, paraušana aiz matiem un/vai auss, iekniebšana (n=625)</c:v>
                </c:pt>
                <c:pt idx="4">
                  <c:v>Ilgstoša klusēšana, ignorēšana (n=409)</c:v>
                </c:pt>
                <c:pt idx="5">
                  <c:v>Aizliegumi un ierobežojumi (n=768)</c:v>
                </c:pt>
              </c:strCache>
            </c:strRef>
          </c:cat>
          <c:val>
            <c:numRef>
              <c:f>Sheet1!$F$2:$F$7</c:f>
              <c:numCache>
                <c:formatCode>0%</c:formatCode>
                <c:ptCount val="6"/>
                <c:pt idx="0">
                  <c:v>0.02</c:v>
                </c:pt>
                <c:pt idx="1">
                  <c:v>0.04</c:v>
                </c:pt>
                <c:pt idx="2">
                  <c:v>0.03</c:v>
                </c:pt>
                <c:pt idx="3">
                  <c:v>0.04</c:v>
                </c:pt>
                <c:pt idx="4">
                  <c:v>0.04</c:v>
                </c:pt>
                <c:pt idx="5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0C5-4841-ACA9-D6CD7853D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2335049602206752E-2"/>
          <c:y val="4.3142658923610536E-2"/>
          <c:w val="0.97766495039779311"/>
          <c:h val="5.67917283280772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Sheet1!$A$2:$A$28</c:f>
              <c:strCache>
                <c:ptCount val="27"/>
                <c:pt idx="0">
                  <c:v>sieviete</c:v>
                </c:pt>
                <c:pt idx="1">
                  <c:v>vīrietis</c:v>
                </c:pt>
                <c:pt idx="3">
                  <c:v>18-29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60-74</c:v>
                </c:pt>
                <c:pt idx="9">
                  <c:v>latvietis (-te)</c:v>
                </c:pt>
                <c:pt idx="10">
                  <c:v>krievs (-iete)</c:v>
                </c:pt>
                <c:pt idx="11">
                  <c:v>cits (-ta)</c:v>
                </c:pt>
                <c:pt idx="13">
                  <c:v>pamatizglītība vai zemāka</c:v>
                </c:pt>
                <c:pt idx="14">
                  <c:v>vidējā vai vidējā profesionālā</c:v>
                </c:pt>
                <c:pt idx="15">
                  <c:v>augstākā izglītība</c:v>
                </c:pt>
                <c:pt idx="17">
                  <c:v>Rīga</c:v>
                </c:pt>
                <c:pt idx="18">
                  <c:v>Pierīga (līdz 50 km no Rīgas)</c:v>
                </c:pt>
                <c:pt idx="19">
                  <c:v>Kurzeme</c:v>
                </c:pt>
                <c:pt idx="20">
                  <c:v>Zemgale</c:v>
                </c:pt>
                <c:pt idx="21">
                  <c:v>Latgale</c:v>
                </c:pt>
                <c:pt idx="22">
                  <c:v>Vidzeme</c:v>
                </c:pt>
                <c:pt idx="24">
                  <c:v>Lielajā pilsētā*</c:v>
                </c:pt>
                <c:pt idx="25">
                  <c:v>Citā pilsētā</c:v>
                </c:pt>
                <c:pt idx="26">
                  <c:v>Ciematā un lauku apvidū</c:v>
                </c:pt>
              </c:strCache>
            </c:strRef>
          </c:cat>
          <c:val>
            <c:numRef>
              <c:f>Sheet1!$B$2:$B$28</c:f>
              <c:numCache>
                <c:formatCode>0%</c:formatCode>
                <c:ptCount val="27"/>
                <c:pt idx="0">
                  <c:v>0.53</c:v>
                </c:pt>
                <c:pt idx="1">
                  <c:v>0.47</c:v>
                </c:pt>
                <c:pt idx="3">
                  <c:v>0.17</c:v>
                </c:pt>
                <c:pt idx="4">
                  <c:v>0.2</c:v>
                </c:pt>
                <c:pt idx="5">
                  <c:v>0.19</c:v>
                </c:pt>
                <c:pt idx="6">
                  <c:v>0.2</c:v>
                </c:pt>
                <c:pt idx="7">
                  <c:v>0.24</c:v>
                </c:pt>
                <c:pt idx="9">
                  <c:v>0.64</c:v>
                </c:pt>
                <c:pt idx="10">
                  <c:v>0.26</c:v>
                </c:pt>
                <c:pt idx="11">
                  <c:v>0.1</c:v>
                </c:pt>
                <c:pt idx="13">
                  <c:v>8.5999999999999993E-2</c:v>
                </c:pt>
                <c:pt idx="14">
                  <c:v>0.629</c:v>
                </c:pt>
                <c:pt idx="15">
                  <c:v>0.28599999999999998</c:v>
                </c:pt>
                <c:pt idx="17">
                  <c:v>0.33</c:v>
                </c:pt>
                <c:pt idx="18">
                  <c:v>0.19</c:v>
                </c:pt>
                <c:pt idx="19">
                  <c:v>0.11899999999999999</c:v>
                </c:pt>
                <c:pt idx="20">
                  <c:v>0.11899999999999999</c:v>
                </c:pt>
                <c:pt idx="21">
                  <c:v>0.14000000000000001</c:v>
                </c:pt>
                <c:pt idx="22">
                  <c:v>0.1</c:v>
                </c:pt>
                <c:pt idx="24">
                  <c:v>0.52500000000000002</c:v>
                </c:pt>
                <c:pt idx="25">
                  <c:v>0.26900000000000002</c:v>
                </c:pt>
                <c:pt idx="26">
                  <c:v>0.20699999999999999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DA-4F39-8CDF-7DA95B2B07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axId val="1966883407"/>
        <c:axId val="1966877167"/>
      </c:barChart>
      <c:catAx>
        <c:axId val="196688340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1966877167"/>
        <c:crosses val="autoZero"/>
        <c:auto val="1"/>
        <c:lblAlgn val="ctr"/>
        <c:lblOffset val="100"/>
        <c:noMultiLvlLbl val="0"/>
      </c:catAx>
      <c:valAx>
        <c:axId val="1966877167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966883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Sheet1!$A$2:$A$25</c:f>
              <c:strCache>
                <c:ptCount val="24"/>
                <c:pt idx="0">
                  <c:v>Līdz EUR 100</c:v>
                </c:pt>
                <c:pt idx="1">
                  <c:v>EUR 101 - 150</c:v>
                </c:pt>
                <c:pt idx="2">
                  <c:v>EUR 151 – 200</c:v>
                </c:pt>
                <c:pt idx="3">
                  <c:v>EUR 201 – 250</c:v>
                </c:pt>
                <c:pt idx="4">
                  <c:v>EUR 251 – 300</c:v>
                </c:pt>
                <c:pt idx="5">
                  <c:v>EUR 301 – 400</c:v>
                </c:pt>
                <c:pt idx="6">
                  <c:v>EUR 401 – 500</c:v>
                </c:pt>
                <c:pt idx="7">
                  <c:v>EUR 501 – 600</c:v>
                </c:pt>
                <c:pt idx="8">
                  <c:v>EUR 601 – 800</c:v>
                </c:pt>
                <c:pt idx="9">
                  <c:v>EUR 801 – 1000</c:v>
                </c:pt>
                <c:pt idx="10">
                  <c:v>EUR 1001 un vairāk</c:v>
                </c:pt>
                <c:pt idx="11">
                  <c:v>nevēlos atbildēt/grūti pateikt</c:v>
                </c:pt>
                <c:pt idx="13">
                  <c:v>strādāju algotu darbu</c:v>
                </c:pt>
                <c:pt idx="14">
                  <c:v>esmu uzņēmējs(-a), īpašnieks(-ce)</c:v>
                </c:pt>
                <c:pt idx="15">
                  <c:v>esmu pašnodarbinātais(-tā)</c:v>
                </c:pt>
                <c:pt idx="16">
                  <c:v>palīdzu ģimenes uzņēmumā</c:v>
                </c:pt>
                <c:pt idx="17">
                  <c:v>piestrādāju gadījuma darbos</c:v>
                </c:pt>
                <c:pt idx="18">
                  <c:v>esmu bērna kopš. atvaļinājumā</c:v>
                </c:pt>
                <c:pt idx="19">
                  <c:v>esmu mājsaimnieks (-ce)</c:v>
                </c:pt>
                <c:pt idx="20">
                  <c:v>esmu bezdarbnieks (-ce)</c:v>
                </c:pt>
                <c:pt idx="21">
                  <c:v>saņemu pensiju (jebkuru)</c:v>
                </c:pt>
                <c:pt idx="22">
                  <c:v>mācos, studēju</c:v>
                </c:pt>
                <c:pt idx="23">
                  <c:v>cita atbilde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24"/>
                <c:pt idx="0">
                  <c:v>1.7000000000000001E-2</c:v>
                </c:pt>
                <c:pt idx="1">
                  <c:v>1.6E-2</c:v>
                </c:pt>
                <c:pt idx="2">
                  <c:v>3.1E-2</c:v>
                </c:pt>
                <c:pt idx="3">
                  <c:v>3.5999999999999997E-2</c:v>
                </c:pt>
                <c:pt idx="4">
                  <c:v>6.4000000000000001E-2</c:v>
                </c:pt>
                <c:pt idx="5">
                  <c:v>9.2999999999999999E-2</c:v>
                </c:pt>
                <c:pt idx="6">
                  <c:v>0.10100000000000001</c:v>
                </c:pt>
                <c:pt idx="7">
                  <c:v>7.1999999999999995E-2</c:v>
                </c:pt>
                <c:pt idx="8">
                  <c:v>0.13</c:v>
                </c:pt>
                <c:pt idx="9">
                  <c:v>7.9000000000000001E-2</c:v>
                </c:pt>
                <c:pt idx="10">
                  <c:v>9.1999999999999998E-2</c:v>
                </c:pt>
                <c:pt idx="11">
                  <c:v>0.26900000000000002</c:v>
                </c:pt>
                <c:pt idx="13">
                  <c:v>0.55700000000000005</c:v>
                </c:pt>
                <c:pt idx="14">
                  <c:v>3.2000000000000001E-2</c:v>
                </c:pt>
                <c:pt idx="15">
                  <c:v>8.3000000000000004E-2</c:v>
                </c:pt>
                <c:pt idx="16">
                  <c:v>6.0000000000000001E-3</c:v>
                </c:pt>
                <c:pt idx="17">
                  <c:v>2.1999999999999999E-2</c:v>
                </c:pt>
                <c:pt idx="18">
                  <c:v>0.02</c:v>
                </c:pt>
                <c:pt idx="19">
                  <c:v>2.5999999999999999E-2</c:v>
                </c:pt>
                <c:pt idx="20">
                  <c:v>7.1999999999999995E-2</c:v>
                </c:pt>
                <c:pt idx="21">
                  <c:v>0.17599999999999999</c:v>
                </c:pt>
                <c:pt idx="22">
                  <c:v>7.9000000000000001E-2</c:v>
                </c:pt>
                <c:pt idx="23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C7-4074-B5B8-D1DAFD0C46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axId val="1966883407"/>
        <c:axId val="1966877167"/>
      </c:barChart>
      <c:catAx>
        <c:axId val="196688340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1966877167"/>
        <c:crosses val="autoZero"/>
        <c:auto val="1"/>
        <c:lblAlgn val="ctr"/>
        <c:lblOffset val="100"/>
        <c:noMultiLvlLbl val="0"/>
      </c:catAx>
      <c:valAx>
        <c:axId val="1966877167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966883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5964849183526777"/>
          <c:y val="2.8129854010688942E-2"/>
          <c:w val="0.4216596742884392"/>
          <c:h val="0.943740291978622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Dzīvoju viens/-a</c:v>
                </c:pt>
                <c:pt idx="1">
                  <c:v>Ar vīru/ sievu</c:v>
                </c:pt>
                <c:pt idx="2">
                  <c:v>Ar pastāvīgu partneri (nereģistrētas attiecības)</c:v>
                </c:pt>
                <c:pt idx="3">
                  <c:v>Ar maniem vai vīra/ sievas vecākiem</c:v>
                </c:pt>
                <c:pt idx="4">
                  <c:v>Ar bērniem līdz 18. g.v.*</c:v>
                </c:pt>
                <c:pt idx="5">
                  <c:v>Ar saviem pilngadīgajiem bērniem</c:v>
                </c:pt>
                <c:pt idx="6">
                  <c:v>Ar citiem radiniekiem</c:v>
                </c:pt>
                <c:pt idx="7">
                  <c:v>Ar citiem cilvēkiem, kas nav radinieki</c:v>
                </c:pt>
                <c:pt idx="9">
                  <c:v>Nav bērnu</c:v>
                </c:pt>
                <c:pt idx="10">
                  <c:v>Viens bērns</c:v>
                </c:pt>
                <c:pt idx="11">
                  <c:v>Divi bērni</c:v>
                </c:pt>
                <c:pt idx="12">
                  <c:v>Trīs bērni</c:v>
                </c:pt>
                <c:pt idx="13">
                  <c:v>Četri bērni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4"/>
                <c:pt idx="0">
                  <c:v>0.14299999999999999</c:v>
                </c:pt>
                <c:pt idx="1">
                  <c:v>0.49199999999999999</c:v>
                </c:pt>
                <c:pt idx="2">
                  <c:v>0.17299999999999999</c:v>
                </c:pt>
                <c:pt idx="3">
                  <c:v>0.125</c:v>
                </c:pt>
                <c:pt idx="4">
                  <c:v>0.25900000000000001</c:v>
                </c:pt>
                <c:pt idx="5">
                  <c:v>0.13900000000000001</c:v>
                </c:pt>
                <c:pt idx="6">
                  <c:v>7.0999999999999994E-2</c:v>
                </c:pt>
                <c:pt idx="7">
                  <c:v>1.2999999999999999E-2</c:v>
                </c:pt>
                <c:pt idx="9">
                  <c:v>0.7422601380864795</c:v>
                </c:pt>
                <c:pt idx="10">
                  <c:v>0.14058681246104562</c:v>
                </c:pt>
                <c:pt idx="11">
                  <c:v>8.5104286523541905E-2</c:v>
                </c:pt>
                <c:pt idx="12">
                  <c:v>2.9948329014993513E-2</c:v>
                </c:pt>
                <c:pt idx="13">
                  <c:v>2.1004339139390864E-3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80-4625-BA51-836C7ED801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axId val="1966883407"/>
        <c:axId val="1966877167"/>
      </c:barChart>
      <c:catAx>
        <c:axId val="196688340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1966877167"/>
        <c:crosses val="autoZero"/>
        <c:auto val="1"/>
        <c:lblAlgn val="ctr"/>
        <c:lblOffset val="100"/>
        <c:noMultiLvlLbl val="0"/>
      </c:catAx>
      <c:valAx>
        <c:axId val="1966877167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966883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50270669291339"/>
          <c:y val="0.21696128427872663"/>
          <c:w val="0.47839579232283463"/>
          <c:h val="0.6981093032014051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Izmantojamas, kad vien vecāks uzskata tās par iedarbīgām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3CA-45CF-A2A5-665909299321}"/>
                </c:ext>
              </c:extLst>
            </c:dLbl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3CA-45CF-A2A5-6659092993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Nepareiza (n=213)</c:v>
                </c:pt>
                <c:pt idx="1">
                  <c:v>Pareiza (n=29)</c:v>
                </c:pt>
                <c:pt idx="3">
                  <c:v>Nepareiza (n=226)</c:v>
                </c:pt>
                <c:pt idx="4">
                  <c:v>Pareiza (n=21)</c:v>
                </c:pt>
                <c:pt idx="6">
                  <c:v>Nepareiza (n=70)</c:v>
                </c:pt>
                <c:pt idx="7">
                  <c:v>Pareiza (n=145)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</c:v>
                </c:pt>
                <c:pt idx="1">
                  <c:v>0.4</c:v>
                </c:pt>
                <c:pt idx="3">
                  <c:v>0.01</c:v>
                </c:pt>
                <c:pt idx="4">
                  <c:v>0.39</c:v>
                </c:pt>
                <c:pt idx="6">
                  <c:v>0.06</c:v>
                </c:pt>
                <c:pt idx="7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CA-45CF-A2A5-6659092993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Nevajadzētu izmantot, bet dažās situācijās ir attaisnojamas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Nepareiza (n=213)</c:v>
                </c:pt>
                <c:pt idx="1">
                  <c:v>Pareiza (n=29)</c:v>
                </c:pt>
                <c:pt idx="3">
                  <c:v>Nepareiza (n=226)</c:v>
                </c:pt>
                <c:pt idx="4">
                  <c:v>Pareiza (n=21)</c:v>
                </c:pt>
                <c:pt idx="6">
                  <c:v>Nepareiza (n=70)</c:v>
                </c:pt>
                <c:pt idx="7">
                  <c:v>Pareiza (n=145)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0.36</c:v>
                </c:pt>
                <c:pt idx="1">
                  <c:v>0.54</c:v>
                </c:pt>
                <c:pt idx="3">
                  <c:v>0.53</c:v>
                </c:pt>
                <c:pt idx="4">
                  <c:v>0.46</c:v>
                </c:pt>
                <c:pt idx="6">
                  <c:v>0.32</c:v>
                </c:pt>
                <c:pt idx="7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CA-45CF-A2A5-66590929932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Nekad nevajadzētu izmantot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Nepareiza (n=213)</c:v>
                </c:pt>
                <c:pt idx="1">
                  <c:v>Pareiza (n=29)</c:v>
                </c:pt>
                <c:pt idx="3">
                  <c:v>Nepareiza (n=226)</c:v>
                </c:pt>
                <c:pt idx="4">
                  <c:v>Pareiza (n=21)</c:v>
                </c:pt>
                <c:pt idx="6">
                  <c:v>Nepareiza (n=70)</c:v>
                </c:pt>
                <c:pt idx="7">
                  <c:v>Pareiza (n=145)</c:v>
                </c:pt>
              </c:strCache>
            </c:strRef>
          </c:cat>
          <c:val>
            <c:numRef>
              <c:f>Sheet1!$D$2:$D$9</c:f>
              <c:numCache>
                <c:formatCode>0%</c:formatCode>
                <c:ptCount val="8"/>
                <c:pt idx="0">
                  <c:v>0.61</c:v>
                </c:pt>
                <c:pt idx="1">
                  <c:v>0.03</c:v>
                </c:pt>
                <c:pt idx="3">
                  <c:v>0.43</c:v>
                </c:pt>
                <c:pt idx="4">
                  <c:v>0.09</c:v>
                </c:pt>
                <c:pt idx="6">
                  <c:v>0.56999999999999995</c:v>
                </c:pt>
                <c:pt idx="7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CA-45CF-A2A5-66590929932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0720174876721375E-2"/>
                  <c:y val="2.3246526155363974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3CA-45CF-A2A5-6659092993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Nepareiza (n=213)</c:v>
                </c:pt>
                <c:pt idx="1">
                  <c:v>Pareiza (n=29)</c:v>
                </c:pt>
                <c:pt idx="3">
                  <c:v>Nepareiza (n=226)</c:v>
                </c:pt>
                <c:pt idx="4">
                  <c:v>Pareiza (n=21)</c:v>
                </c:pt>
                <c:pt idx="6">
                  <c:v>Nepareiza (n=70)</c:v>
                </c:pt>
                <c:pt idx="7">
                  <c:v>Pareiza (n=145)</c:v>
                </c:pt>
              </c:strCache>
            </c:strRef>
          </c:cat>
          <c:val>
            <c:numRef>
              <c:f>Sheet1!$E$2:$E$9</c:f>
              <c:numCache>
                <c:formatCode>0%</c:formatCode>
                <c:ptCount val="8"/>
                <c:pt idx="0">
                  <c:v>0.03</c:v>
                </c:pt>
                <c:pt idx="1">
                  <c:v>0.03</c:v>
                </c:pt>
                <c:pt idx="3">
                  <c:v>0.03</c:v>
                </c:pt>
                <c:pt idx="4">
                  <c:v>0.05</c:v>
                </c:pt>
                <c:pt idx="6">
                  <c:v>0.05</c:v>
                </c:pt>
                <c:pt idx="7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CA-45CF-A2A5-6659092993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2335049602206752E-2"/>
          <c:y val="1.9524292387367092E-2"/>
          <c:w val="0.97766495039779311"/>
          <c:h val="0.185163813856072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E4E-426D-A2D6-B2F1C8377B02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E4E-426D-A2D6-B2F1C8377B02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E4E-426D-A2D6-B2F1C8377B02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E4E-426D-A2D6-B2F1C8377B02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E4E-426D-A2D6-B2F1C8377B02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E4E-426D-A2D6-B2F1C8377B02}"/>
              </c:ext>
            </c:extLst>
          </c:dPt>
          <c:dPt>
            <c:idx val="9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E4E-426D-A2D6-B2F1C8377B02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E4E-426D-A2D6-B2F1C8377B0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līdz 6 g.v. / meitene (n=89)</c:v>
                </c:pt>
                <c:pt idx="1">
                  <c:v>līdz 6 g.v. / zēns (n=96)</c:v>
                </c:pt>
                <c:pt idx="3">
                  <c:v>7 - 10 g.v./ meitene (n=54)</c:v>
                </c:pt>
                <c:pt idx="4">
                  <c:v>7 - 10 g.v./ zēns (n=57)</c:v>
                </c:pt>
                <c:pt idx="6">
                  <c:v>11 - 15 g.v./ meitene (n=70)</c:v>
                </c:pt>
                <c:pt idx="7">
                  <c:v>11 - 15 g.v./ zēns (n=68)</c:v>
                </c:pt>
                <c:pt idx="9">
                  <c:v>16 - 18. g.v./ meitene (n=25)</c:v>
                </c:pt>
                <c:pt idx="10">
                  <c:v>16 - 18. g.v./ zēns (n=20)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0.47</c:v>
                </c:pt>
                <c:pt idx="1">
                  <c:v>0.47</c:v>
                </c:pt>
                <c:pt idx="3">
                  <c:v>0.43</c:v>
                </c:pt>
                <c:pt idx="4">
                  <c:v>0.49</c:v>
                </c:pt>
                <c:pt idx="6">
                  <c:v>0.33</c:v>
                </c:pt>
                <c:pt idx="7">
                  <c:v>0.4</c:v>
                </c:pt>
                <c:pt idx="9">
                  <c:v>0.32</c:v>
                </c:pt>
                <c:pt idx="10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4E-426D-A2D6-B2F1C8377B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9"/>
        <c:overlap val="-27"/>
        <c:axId val="328023568"/>
        <c:axId val="328022736"/>
      </c:barChart>
      <c:catAx>
        <c:axId val="32802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28022736"/>
        <c:crosses val="autoZero"/>
        <c:auto val="1"/>
        <c:lblAlgn val="ctr"/>
        <c:lblOffset val="100"/>
        <c:noMultiLvlLbl val="0"/>
      </c:catAx>
      <c:valAx>
        <c:axId val="328022736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32802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597471773053342"/>
          <c:y val="0.15780282381220051"/>
          <c:w val="0.58869595115705653"/>
          <c:h val="0.806086382471128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Audzināšanas metodes ar fizisku sodīšanu (piemēram, iepļaukāšana, paraušana aiz rokas u.tml.)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Paškontroles zaudēšana</c:v>
                </c:pt>
                <c:pt idx="1">
                  <c:v>Stress un nogurums</c:v>
                </c:pt>
                <c:pt idx="2">
                  <c:v>Bērna temperaments</c:v>
                </c:pt>
                <c:pt idx="3">
                  <c:v>Bezpalīdzība</c:v>
                </c:pt>
                <c:pt idx="4">
                  <c:v>Metodes efektivitāte</c:v>
                </c:pt>
                <c:pt idx="5">
                  <c:v>Radu un/vai draugu atbalsta trūkums</c:v>
                </c:pt>
                <c:pt idx="6">
                  <c:v>Ģimenes tradīcijas</c:v>
                </c:pt>
                <c:pt idx="7">
                  <c:v>Visi tā dara</c:v>
                </c:pt>
                <c:pt idx="8">
                  <c:v>Cits variants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0.51</c:v>
                </c:pt>
                <c:pt idx="1">
                  <c:v>0.44</c:v>
                </c:pt>
                <c:pt idx="2">
                  <c:v>0.3</c:v>
                </c:pt>
                <c:pt idx="3">
                  <c:v>0.28000000000000003</c:v>
                </c:pt>
                <c:pt idx="4">
                  <c:v>0.14000000000000001</c:v>
                </c:pt>
                <c:pt idx="5">
                  <c:v>7.0000000000000007E-2</c:v>
                </c:pt>
                <c:pt idx="6">
                  <c:v>0.06</c:v>
                </c:pt>
                <c:pt idx="7">
                  <c:v>0.06</c:v>
                </c:pt>
                <c:pt idx="8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E6-4212-BAA5-80F0AA2B2A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Audzināšanas metodes bez fiziskas sodīšanas (piemēram, situācijas pārrunāšana, uzmanības novēršana, ignorēšana, kliegšana, aizliegums tikties ar vienaudžiem u.tml.)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Paškontroles zaudēšana</c:v>
                </c:pt>
                <c:pt idx="1">
                  <c:v>Stress un nogurums</c:v>
                </c:pt>
                <c:pt idx="2">
                  <c:v>Bērna temperaments</c:v>
                </c:pt>
                <c:pt idx="3">
                  <c:v>Bezpalīdzība</c:v>
                </c:pt>
                <c:pt idx="4">
                  <c:v>Metodes efektivitāte</c:v>
                </c:pt>
                <c:pt idx="5">
                  <c:v>Radu un/vai draugu atbalsta trūkums</c:v>
                </c:pt>
                <c:pt idx="6">
                  <c:v>Ģimenes tradīcijas</c:v>
                </c:pt>
                <c:pt idx="7">
                  <c:v>Visi tā dara</c:v>
                </c:pt>
                <c:pt idx="8">
                  <c:v>Cits variants</c:v>
                </c:pt>
              </c:strCache>
            </c:strRef>
          </c:cat>
          <c:val>
            <c:numRef>
              <c:f>Sheet1!$C$2:$C$10</c:f>
              <c:numCache>
                <c:formatCode>0%</c:formatCode>
                <c:ptCount val="9"/>
                <c:pt idx="0">
                  <c:v>0.17</c:v>
                </c:pt>
                <c:pt idx="1">
                  <c:v>0.24</c:v>
                </c:pt>
                <c:pt idx="2">
                  <c:v>0.28999999999999998</c:v>
                </c:pt>
                <c:pt idx="3">
                  <c:v>0.17</c:v>
                </c:pt>
                <c:pt idx="4">
                  <c:v>0.55000000000000004</c:v>
                </c:pt>
                <c:pt idx="5">
                  <c:v>0.09</c:v>
                </c:pt>
                <c:pt idx="6">
                  <c:v>0.28999999999999998</c:v>
                </c:pt>
                <c:pt idx="7">
                  <c:v>0.05</c:v>
                </c:pt>
                <c:pt idx="8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E6-4212-BAA5-80F0AA2B2A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axId val="414862208"/>
        <c:axId val="414884256"/>
      </c:barChart>
      <c:catAx>
        <c:axId val="414862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4884256"/>
        <c:crosses val="autoZero"/>
        <c:auto val="1"/>
        <c:lblAlgn val="ctr"/>
        <c:lblOffset val="100"/>
        <c:noMultiLvlLbl val="0"/>
      </c:catAx>
      <c:valAx>
        <c:axId val="414884256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414862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9166586611393246"/>
          <c:y val="0.36920653146397236"/>
          <c:w val="0.4060106313403099"/>
          <c:h val="0.442731426071786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50270669291339"/>
          <c:y val="0.11190190384412672"/>
          <c:w val="0.47839579232283463"/>
          <c:h val="0.803168952888765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 – pilnībā piekrītu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Es vienmēr cenšos vispirms risināt konfliktus bez bērna sodīšanas</c:v>
                </c:pt>
                <c:pt idx="1">
                  <c:v>Es izjūtu sirdsapziņas pārmetumus pēc tam, kad esmu sodījis/-usi bērnu</c:v>
                </c:pt>
                <c:pt idx="2">
                  <c:v>Bērni biežāk saņem sodu, kad esmu noguris/-usi vai stresains/-aina</c:v>
                </c:pt>
                <c:pt idx="3">
                  <c:v>Bērna sodīšana ir pierasta lieta un tā man neizraisa īpašas emocijas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0.74</c:v>
                </c:pt>
                <c:pt idx="1">
                  <c:v>0.48</c:v>
                </c:pt>
                <c:pt idx="2">
                  <c:v>0.14000000000000001</c:v>
                </c:pt>
                <c:pt idx="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5-4841-ACA9-D6CD7853D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 – drīzāk piekrītu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Es vienmēr cenšos vispirms risināt konfliktus bez bērna sodīšanas</c:v>
                </c:pt>
                <c:pt idx="1">
                  <c:v>Es izjūtu sirdsapziņas pārmetumus pēc tam, kad esmu sodījis/-usi bērnu</c:v>
                </c:pt>
                <c:pt idx="2">
                  <c:v>Bērni biežāk saņem sodu, kad esmu noguris/-usi vai stresains/-aina</c:v>
                </c:pt>
                <c:pt idx="3">
                  <c:v>Bērna sodīšana ir pierasta lieta un tā man neizraisa īpašas emocijas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0.22</c:v>
                </c:pt>
                <c:pt idx="1">
                  <c:v>0.36</c:v>
                </c:pt>
                <c:pt idx="2">
                  <c:v>0.39</c:v>
                </c:pt>
                <c:pt idx="3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C5-4841-ACA9-D6CD7853D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 – drīzāk nepiekrītu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Es vienmēr cenšos vispirms risināt konfliktus bez bērna sodīšanas</c:v>
                </c:pt>
                <c:pt idx="1">
                  <c:v>Es izjūtu sirdsapziņas pārmetumus pēc tam, kad esmu sodījis/-usi bērnu</c:v>
                </c:pt>
                <c:pt idx="2">
                  <c:v>Bērni biežāk saņem sodu, kad esmu noguris/-usi vai stresains/-aina</c:v>
                </c:pt>
                <c:pt idx="3">
                  <c:v>Bērna sodīšana ir pierasta lieta un tā man neizraisa īpašas emocijas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0.02</c:v>
                </c:pt>
                <c:pt idx="1">
                  <c:v>0.08</c:v>
                </c:pt>
                <c:pt idx="2">
                  <c:v>0.22</c:v>
                </c:pt>
                <c:pt idx="3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C5-4841-ACA9-D6CD7853D2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 – nemaz nepiekrītu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439429567784111E-2"/>
                  <c:y val="-2.95207635646967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41-4D70-A551-972F1BD50C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Es vienmēr cenšos vispirms risināt konfliktus bez bērna sodīšanas</c:v>
                </c:pt>
                <c:pt idx="1">
                  <c:v>Es izjūtu sirdsapziņas pārmetumus pēc tam, kad esmu sodījis/-usi bērnu</c:v>
                </c:pt>
                <c:pt idx="2">
                  <c:v>Bērni biežāk saņem sodu, kad esmu noguris/-usi vai stresains/-aina</c:v>
                </c:pt>
                <c:pt idx="3">
                  <c:v>Bērna sodīšana ir pierasta lieta un tā man neizraisa īpašas emocijas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0.01</c:v>
                </c:pt>
                <c:pt idx="1">
                  <c:v>0.04</c:v>
                </c:pt>
                <c:pt idx="2">
                  <c:v>0.19</c:v>
                </c:pt>
                <c:pt idx="3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C5-4841-ACA9-D6CD7853D21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C5-4841-ACA9-D6CD7853D21B}"/>
                </c:ext>
              </c:extLst>
            </c:dLbl>
            <c:dLbl>
              <c:idx val="1"/>
              <c:layout>
                <c:manualLayout>
                  <c:x val="9.649643479865069E-3"/>
                  <c:y val="2.324652616077647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C5-4841-ACA9-D6CD7853D21B}"/>
                </c:ext>
              </c:extLst>
            </c:dLbl>
            <c:dLbl>
              <c:idx val="2"/>
              <c:layout>
                <c:manualLayout>
                  <c:x val="7.7197147838920554E-3"/>
                  <c:y val="-2.95184389120800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C5-4841-ACA9-D6CD7853D21B}"/>
                </c:ext>
              </c:extLst>
            </c:dLbl>
            <c:dLbl>
              <c:idx val="3"/>
              <c:layout>
                <c:manualLayout>
                  <c:x val="1.157957217583794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C5-4841-ACA9-D6CD7853D21B}"/>
                </c:ext>
              </c:extLst>
            </c:dLbl>
            <c:dLbl>
              <c:idx val="4"/>
              <c:layout>
                <c:manualLayout>
                  <c:x val="9.64964347986506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Es vienmēr cenšos vispirms risināt konfliktus bez bērna sodīšanas</c:v>
                </c:pt>
                <c:pt idx="1">
                  <c:v>Es izjūtu sirdsapziņas pārmetumus pēc tam, kad esmu sodījis/-usi bērnu</c:v>
                </c:pt>
                <c:pt idx="2">
                  <c:v>Bērni biežāk saņem sodu, kad esmu noguris/-usi vai stresains/-aina</c:v>
                </c:pt>
                <c:pt idx="3">
                  <c:v>Bērna sodīšana ir pierasta lieta un tā man neizraisa īpašas emocijas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0.01</c:v>
                </c:pt>
                <c:pt idx="1">
                  <c:v>0.06</c:v>
                </c:pt>
                <c:pt idx="2">
                  <c:v>0.06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0C5-4841-ACA9-D6CD7853D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4.3142658923610536E-2"/>
          <c:w val="1"/>
          <c:h val="5.67917283280772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50270669291339"/>
          <c:y val="0.21228030289293723"/>
          <c:w val="0.47839579232283463"/>
          <c:h val="0.7618365499551574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Izmantojamas, kad vien vecāks uzskata tās par iedarbīgām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Aizliegumi un ierobežojumi (aizliegumi tikties ar draugiem, aizliegums iet ārā, skatīties TV u.c.)</c:v>
                </c:pt>
                <c:pt idx="1">
                  <c:v>“Uzšaušana pa dibenu” ar plaukstu, pļauka, paraušana aiz matiem un/vai auss, iekniebšana</c:v>
                </c:pt>
                <c:pt idx="2">
                  <c:v>Kliegšana </c:v>
                </c:pt>
                <c:pt idx="3">
                  <c:v>Ilgstoša klusēšana, ignorēšana</c:v>
                </c:pt>
                <c:pt idx="4">
                  <c:v>Pēršana ar siksnu vai citu priekšmetu</c:v>
                </c:pt>
                <c:pt idx="5">
                  <c:v>Lamāšana un vārdiska pazemošana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0.41</c:v>
                </c:pt>
                <c:pt idx="1">
                  <c:v>0.06</c:v>
                </c:pt>
                <c:pt idx="2">
                  <c:v>0.05</c:v>
                </c:pt>
                <c:pt idx="3">
                  <c:v>7.0000000000000007E-2</c:v>
                </c:pt>
                <c:pt idx="4">
                  <c:v>0.03</c:v>
                </c:pt>
                <c:pt idx="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5-4841-ACA9-D6CD7853D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Nevajadzētu izmantot, bet dažās situācijās ir attaisnojamas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Aizliegumi un ierobežojumi (aizliegumi tikties ar draugiem, aizliegums iet ārā, skatīties TV u.c.)</c:v>
                </c:pt>
                <c:pt idx="1">
                  <c:v>“Uzšaušana pa dibenu” ar plaukstu, pļauka, paraušana aiz matiem un/vai auss, iekniebšana</c:v>
                </c:pt>
                <c:pt idx="2">
                  <c:v>Kliegšana </c:v>
                </c:pt>
                <c:pt idx="3">
                  <c:v>Ilgstoša klusēšana, ignorēšana</c:v>
                </c:pt>
                <c:pt idx="4">
                  <c:v>Pēršana ar siksnu vai citu priekšmetu</c:v>
                </c:pt>
                <c:pt idx="5">
                  <c:v>Lamāšana un vārdiska pazemošana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0.45</c:v>
                </c:pt>
                <c:pt idx="1">
                  <c:v>0.49</c:v>
                </c:pt>
                <c:pt idx="2">
                  <c:v>0.39</c:v>
                </c:pt>
                <c:pt idx="3">
                  <c:v>0.31</c:v>
                </c:pt>
                <c:pt idx="4">
                  <c:v>0.2</c:v>
                </c:pt>
                <c:pt idx="5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C5-4841-ACA9-D6CD7853D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Nekad nevajadzētu izmantot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Aizliegumi un ierobežojumi (aizliegumi tikties ar draugiem, aizliegums iet ārā, skatīties TV u.c.)</c:v>
                </c:pt>
                <c:pt idx="1">
                  <c:v>“Uzšaušana pa dibenu” ar plaukstu, pļauka, paraušana aiz matiem un/vai auss, iekniebšana</c:v>
                </c:pt>
                <c:pt idx="2">
                  <c:v>Kliegšana </c:v>
                </c:pt>
                <c:pt idx="3">
                  <c:v>Ilgstoša klusēšana, ignorēšana</c:v>
                </c:pt>
                <c:pt idx="4">
                  <c:v>Pēršana ar siksnu vai citu priekšmetu</c:v>
                </c:pt>
                <c:pt idx="5">
                  <c:v>Lamāšana un vārdiska pazemošana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0.09</c:v>
                </c:pt>
                <c:pt idx="1">
                  <c:v>0.39</c:v>
                </c:pt>
                <c:pt idx="2">
                  <c:v>0.5</c:v>
                </c:pt>
                <c:pt idx="3">
                  <c:v>0.52</c:v>
                </c:pt>
                <c:pt idx="4">
                  <c:v>0.73</c:v>
                </c:pt>
                <c:pt idx="5">
                  <c:v>0.76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C5-4841-ACA9-D6CD7853D2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5499207852833889E-3"/>
                  <c:y val="4.6493052310727949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41-4D70-A551-972F1BD50C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Aizliegumi un ierobežojumi (aizliegumi tikties ar draugiem, aizliegums iet ārā, skatīties TV u.c.)</c:v>
                </c:pt>
                <c:pt idx="1">
                  <c:v>“Uzšaušana pa dibenu” ar plaukstu, pļauka, paraušana aiz matiem un/vai auss, iekniebšana</c:v>
                </c:pt>
                <c:pt idx="2">
                  <c:v>Kliegšana </c:v>
                </c:pt>
                <c:pt idx="3">
                  <c:v>Ilgstoša klusēšana, ignorēšana</c:v>
                </c:pt>
                <c:pt idx="4">
                  <c:v>Pēršana ar siksnu vai citu priekšmetu</c:v>
                </c:pt>
                <c:pt idx="5">
                  <c:v>Lamāšana un vārdiska pazemošana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0.06</c:v>
                </c:pt>
                <c:pt idx="1">
                  <c:v>7.0000000000000007E-2</c:v>
                </c:pt>
                <c:pt idx="2">
                  <c:v>0.06</c:v>
                </c:pt>
                <c:pt idx="3">
                  <c:v>0.1</c:v>
                </c:pt>
                <c:pt idx="4">
                  <c:v>0.05</c:v>
                </c:pt>
                <c:pt idx="5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C5-4841-ACA9-D6CD7853D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3.4285836496023216E-2"/>
          <c:w val="1"/>
          <c:h val="0.160122537088670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50270669291339"/>
          <c:y val="0.21228030289293723"/>
          <c:w val="0.47839579232283463"/>
          <c:h val="0.7618365499551574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Izmantojamas, kad vien vecāks uzskata tās par iedarbīgām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Uzskata par vardarbību (n=675)</c:v>
                </c:pt>
                <c:pt idx="1">
                  <c:v>Neuzskata par vadarbību (n=163)</c:v>
                </c:pt>
                <c:pt idx="3">
                  <c:v>Uzskata par vardarbību (n=592)</c:v>
                </c:pt>
                <c:pt idx="4">
                  <c:v>Neuzskata par vadarbību (n=250)</c:v>
                </c:pt>
                <c:pt idx="6">
                  <c:v>Uzskata par vardarbību (n=629)</c:v>
                </c:pt>
                <c:pt idx="7">
                  <c:v>Neuzskata par vadarbību (n=219)</c:v>
                </c:pt>
                <c:pt idx="9">
                  <c:v>Uzskata par vardarbību (n=354)</c:v>
                </c:pt>
                <c:pt idx="10">
                  <c:v>Neuzskata par vadarbību (n=63)</c:v>
                </c:pt>
                <c:pt idx="12">
                  <c:v>Uzskata par vardarbību (n=366)</c:v>
                </c:pt>
                <c:pt idx="13">
                  <c:v>Neuzskata par vadarbību (n=65)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4"/>
                <c:pt idx="0">
                  <c:v>0.05</c:v>
                </c:pt>
                <c:pt idx="1">
                  <c:v>0.18</c:v>
                </c:pt>
                <c:pt idx="3">
                  <c:v>0.04</c:v>
                </c:pt>
                <c:pt idx="4">
                  <c:v>0.13</c:v>
                </c:pt>
                <c:pt idx="6">
                  <c:v>0.02</c:v>
                </c:pt>
                <c:pt idx="7">
                  <c:v>0.13</c:v>
                </c:pt>
                <c:pt idx="9">
                  <c:v>0.02</c:v>
                </c:pt>
                <c:pt idx="10">
                  <c:v>0.16</c:v>
                </c:pt>
                <c:pt idx="12">
                  <c:v>0.01</c:v>
                </c:pt>
                <c:pt idx="13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5-4841-ACA9-D6CD7853D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Nevajadzētu izmantot, bet dažās situācijās ir attaisnojamas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Uzskata par vardarbību (n=675)</c:v>
                </c:pt>
                <c:pt idx="1">
                  <c:v>Neuzskata par vadarbību (n=163)</c:v>
                </c:pt>
                <c:pt idx="3">
                  <c:v>Uzskata par vardarbību (n=592)</c:v>
                </c:pt>
                <c:pt idx="4">
                  <c:v>Neuzskata par vadarbību (n=250)</c:v>
                </c:pt>
                <c:pt idx="6">
                  <c:v>Uzskata par vardarbību (n=629)</c:v>
                </c:pt>
                <c:pt idx="7">
                  <c:v>Neuzskata par vadarbību (n=219)</c:v>
                </c:pt>
                <c:pt idx="9">
                  <c:v>Uzskata par vardarbību (n=354)</c:v>
                </c:pt>
                <c:pt idx="10">
                  <c:v>Neuzskata par vadarbību (n=63)</c:v>
                </c:pt>
                <c:pt idx="12">
                  <c:v>Uzskata par vardarbību (n=366)</c:v>
                </c:pt>
                <c:pt idx="13">
                  <c:v>Neuzskata par vadarbību (n=65)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14"/>
                <c:pt idx="0">
                  <c:v>0.27</c:v>
                </c:pt>
                <c:pt idx="1">
                  <c:v>0.4</c:v>
                </c:pt>
                <c:pt idx="3">
                  <c:v>0.34</c:v>
                </c:pt>
                <c:pt idx="4">
                  <c:v>0.77</c:v>
                </c:pt>
                <c:pt idx="6">
                  <c:v>0.3</c:v>
                </c:pt>
                <c:pt idx="7">
                  <c:v>0.61</c:v>
                </c:pt>
                <c:pt idx="9">
                  <c:v>0.13</c:v>
                </c:pt>
                <c:pt idx="10">
                  <c:v>0.69</c:v>
                </c:pt>
                <c:pt idx="12">
                  <c:v>0.13</c:v>
                </c:pt>
                <c:pt idx="13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C5-4841-ACA9-D6CD7853D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Nekad nevajadzētu izmantot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Uzskata par vardarbību (n=675)</c:v>
                </c:pt>
                <c:pt idx="1">
                  <c:v>Neuzskata par vadarbību (n=163)</c:v>
                </c:pt>
                <c:pt idx="3">
                  <c:v>Uzskata par vardarbību (n=592)</c:v>
                </c:pt>
                <c:pt idx="4">
                  <c:v>Neuzskata par vadarbību (n=250)</c:v>
                </c:pt>
                <c:pt idx="6">
                  <c:v>Uzskata par vardarbību (n=629)</c:v>
                </c:pt>
                <c:pt idx="7">
                  <c:v>Neuzskata par vadarbību (n=219)</c:v>
                </c:pt>
                <c:pt idx="9">
                  <c:v>Uzskata par vardarbību (n=354)</c:v>
                </c:pt>
                <c:pt idx="10">
                  <c:v>Neuzskata par vadarbību (n=63)</c:v>
                </c:pt>
                <c:pt idx="12">
                  <c:v>Uzskata par vardarbību (n=366)</c:v>
                </c:pt>
                <c:pt idx="13">
                  <c:v>Neuzskata par vadarbību (n=65)</c:v>
                </c:pt>
              </c:strCache>
            </c:strRef>
          </c:cat>
          <c:val>
            <c:numRef>
              <c:f>Sheet1!$D$2:$D$15</c:f>
              <c:numCache>
                <c:formatCode>0%</c:formatCode>
                <c:ptCount val="14"/>
                <c:pt idx="0">
                  <c:v>0.61</c:v>
                </c:pt>
                <c:pt idx="1">
                  <c:v>0.36</c:v>
                </c:pt>
                <c:pt idx="3">
                  <c:v>0.56999999999999995</c:v>
                </c:pt>
                <c:pt idx="4">
                  <c:v>0.06</c:v>
                </c:pt>
                <c:pt idx="6">
                  <c:v>0.64</c:v>
                </c:pt>
                <c:pt idx="7">
                  <c:v>0.24</c:v>
                </c:pt>
                <c:pt idx="9">
                  <c:v>0.83</c:v>
                </c:pt>
                <c:pt idx="10">
                  <c:v>0.1</c:v>
                </c:pt>
                <c:pt idx="12">
                  <c:v>0.84</c:v>
                </c:pt>
                <c:pt idx="13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C5-4841-ACA9-D6CD7853D2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5499207852833889E-3"/>
                  <c:y val="4.6493052310727949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41-4D70-A551-972F1BD50C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Uzskata par vardarbību (n=675)</c:v>
                </c:pt>
                <c:pt idx="1">
                  <c:v>Neuzskata par vadarbību (n=163)</c:v>
                </c:pt>
                <c:pt idx="3">
                  <c:v>Uzskata par vardarbību (n=592)</c:v>
                </c:pt>
                <c:pt idx="4">
                  <c:v>Neuzskata par vadarbību (n=250)</c:v>
                </c:pt>
                <c:pt idx="6">
                  <c:v>Uzskata par vardarbību (n=629)</c:v>
                </c:pt>
                <c:pt idx="7">
                  <c:v>Neuzskata par vadarbību (n=219)</c:v>
                </c:pt>
                <c:pt idx="9">
                  <c:v>Uzskata par vardarbību (n=354)</c:v>
                </c:pt>
                <c:pt idx="10">
                  <c:v>Neuzskata par vadarbību (n=63)</c:v>
                </c:pt>
                <c:pt idx="12">
                  <c:v>Uzskata par vardarbību (n=366)</c:v>
                </c:pt>
                <c:pt idx="13">
                  <c:v>Neuzskata par vadarbību (n=65)</c:v>
                </c:pt>
              </c:strCache>
            </c:strRef>
          </c:cat>
          <c:val>
            <c:numRef>
              <c:f>Sheet1!$E$2:$E$15</c:f>
              <c:numCache>
                <c:formatCode>0%</c:formatCode>
                <c:ptCount val="14"/>
                <c:pt idx="0">
                  <c:v>7.0000000000000007E-2</c:v>
                </c:pt>
                <c:pt idx="1">
                  <c:v>7.0000000000000007E-2</c:v>
                </c:pt>
                <c:pt idx="3">
                  <c:v>0.05</c:v>
                </c:pt>
                <c:pt idx="4">
                  <c:v>0.03</c:v>
                </c:pt>
                <c:pt idx="6">
                  <c:v>0.05</c:v>
                </c:pt>
                <c:pt idx="7">
                  <c:v>0.03</c:v>
                </c:pt>
                <c:pt idx="9">
                  <c:v>0.03</c:v>
                </c:pt>
                <c:pt idx="10">
                  <c:v>0.05</c:v>
                </c:pt>
                <c:pt idx="12">
                  <c:v>0.03</c:v>
                </c:pt>
                <c:pt idx="1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C5-4841-ACA9-D6CD7853D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3.4285836496023216E-2"/>
          <c:w val="1"/>
          <c:h val="0.160122537088670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050270669291339"/>
          <c:y val="0.14779896034396822"/>
          <c:w val="0.47839579232283463"/>
          <c:h val="0.8263179539948397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 – pilnībā piekrītu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1.1579572175838012E-2"/>
                  <c:y val="-1.082500729493981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C5-4841-ACA9-D6CD7853D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Bērniem veidojas psiholoģiskas problēmas, ja viņus vārdiski pazemo</c:v>
                </c:pt>
                <c:pt idx="1">
                  <c:v>Bērnu iepļaukāšana vai pēršana bērniem māca, ka citu sišana ir pieļaujama</c:v>
                </c:pt>
                <c:pt idx="2">
                  <c:v>Bērnam ir labāk dzīvot ar vecākiem, kas izmanto fiziskus sodus nekā bērnu namā</c:v>
                </c:pt>
                <c:pt idx="3">
                  <c:v>Reizēm bērnus ir jāieper vai jāiepļaukā, lai panāktu to, ka viņi ciena vecākus</c:v>
                </c:pt>
                <c:pt idx="4">
                  <c:v>Bērna fiziska sodīšana ir daudz efektīvāka audzināšanas metode par jebkuru metodi</c:v>
                </c:pt>
                <c:pt idx="5">
                  <c:v>Bērnu fiziska sodīšana palīdz bērnam izaugt par krietnāku cilvēku</c:v>
                </c:pt>
                <c:pt idx="6">
                  <c:v>Bērni dzīvē vairāk sasniedz, ja vecāki piemēro fiziskus sodus</c:v>
                </c:pt>
                <c:pt idx="7">
                  <c:v>Ja puikas bērnībā netiks fiziski sodīti, tad nespēs izaugt par īstiem vīriešiem, kas prot pastāvēt par sevi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0.6</c:v>
                </c:pt>
                <c:pt idx="1">
                  <c:v>0.16</c:v>
                </c:pt>
                <c:pt idx="2">
                  <c:v>0.08</c:v>
                </c:pt>
                <c:pt idx="3">
                  <c:v>0.05</c:v>
                </c:pt>
                <c:pt idx="4">
                  <c:v>0.03</c:v>
                </c:pt>
                <c:pt idx="5">
                  <c:v>0.03</c:v>
                </c:pt>
                <c:pt idx="6">
                  <c:v>0.03</c:v>
                </c:pt>
                <c:pt idx="7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5-4841-ACA9-D6CD7853D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 – drīzāk piekrītu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Bērniem veidojas psiholoģiskas problēmas, ja viņus vārdiski pazemo</c:v>
                </c:pt>
                <c:pt idx="1">
                  <c:v>Bērnu iepļaukāšana vai pēršana bērniem māca, ka citu sišana ir pieļaujama</c:v>
                </c:pt>
                <c:pt idx="2">
                  <c:v>Bērnam ir labāk dzīvot ar vecākiem, kas izmanto fiziskus sodus nekā bērnu namā</c:v>
                </c:pt>
                <c:pt idx="3">
                  <c:v>Reizēm bērnus ir jāieper vai jāiepļaukā, lai panāktu to, ka viņi ciena vecākus</c:v>
                </c:pt>
                <c:pt idx="4">
                  <c:v>Bērna fiziska sodīšana ir daudz efektīvāka audzināšanas metode par jebkuru metodi</c:v>
                </c:pt>
                <c:pt idx="5">
                  <c:v>Bērnu fiziska sodīšana palīdz bērnam izaugt par krietnāku cilvēku</c:v>
                </c:pt>
                <c:pt idx="6">
                  <c:v>Bērni dzīvē vairāk sasniedz, ja vecāki piemēro fiziskus sodus</c:v>
                </c:pt>
                <c:pt idx="7">
                  <c:v>Ja puikas bērnībā netiks fiziski sodīti, tad nespēs izaugt par īstiem vīriešiem, kas prot pastāvēt par sevi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0.27</c:v>
                </c:pt>
                <c:pt idx="1">
                  <c:v>0.21</c:v>
                </c:pt>
                <c:pt idx="2">
                  <c:v>0.22</c:v>
                </c:pt>
                <c:pt idx="3">
                  <c:v>0.19</c:v>
                </c:pt>
                <c:pt idx="4">
                  <c:v>0.08</c:v>
                </c:pt>
                <c:pt idx="5">
                  <c:v>0.14000000000000001</c:v>
                </c:pt>
                <c:pt idx="6">
                  <c:v>0.06</c:v>
                </c:pt>
                <c:pt idx="7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C5-4841-ACA9-D6CD7853D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 – drīzāk nepiekrītu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Bērniem veidojas psiholoģiskas problēmas, ja viņus vārdiski pazemo</c:v>
                </c:pt>
                <c:pt idx="1">
                  <c:v>Bērnu iepļaukāšana vai pēršana bērniem māca, ka citu sišana ir pieļaujama</c:v>
                </c:pt>
                <c:pt idx="2">
                  <c:v>Bērnam ir labāk dzīvot ar vecākiem, kas izmanto fiziskus sodus nekā bērnu namā</c:v>
                </c:pt>
                <c:pt idx="3">
                  <c:v>Reizēm bērnus ir jāieper vai jāiepļaukā, lai panāktu to, ka viņi ciena vecākus</c:v>
                </c:pt>
                <c:pt idx="4">
                  <c:v>Bērna fiziska sodīšana ir daudz efektīvāka audzināšanas metode par jebkuru metodi</c:v>
                </c:pt>
                <c:pt idx="5">
                  <c:v>Bērnu fiziska sodīšana palīdz bērnam izaugt par krietnāku cilvēku</c:v>
                </c:pt>
                <c:pt idx="6">
                  <c:v>Bērni dzīvē vairāk sasniedz, ja vecāki piemēro fiziskus sodus</c:v>
                </c:pt>
                <c:pt idx="7">
                  <c:v>Ja puikas bērnībā netiks fiziski sodīti, tad nespēs izaugt par īstiem vīriešiem, kas prot pastāvēt par sevi</c:v>
                </c:pt>
              </c:strCache>
            </c:strRef>
          </c:cat>
          <c:val>
            <c:numRef>
              <c:f>Sheet1!$D$2:$D$9</c:f>
              <c:numCache>
                <c:formatCode>0%</c:formatCode>
                <c:ptCount val="8"/>
                <c:pt idx="0">
                  <c:v>0.06</c:v>
                </c:pt>
                <c:pt idx="1">
                  <c:v>0.19</c:v>
                </c:pt>
                <c:pt idx="2">
                  <c:v>0.2</c:v>
                </c:pt>
                <c:pt idx="3">
                  <c:v>0.28999999999999998</c:v>
                </c:pt>
                <c:pt idx="4">
                  <c:v>0.3</c:v>
                </c:pt>
                <c:pt idx="5">
                  <c:v>0.35</c:v>
                </c:pt>
                <c:pt idx="6">
                  <c:v>0.31</c:v>
                </c:pt>
                <c:pt idx="7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C5-4841-ACA9-D6CD7853D21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 – nemaz nepiekrītu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5499207852833889E-3"/>
                  <c:y val="4.6493052310727949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41-4D70-A551-972F1BD50C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Bērniem veidojas psiholoģiskas problēmas, ja viņus vārdiski pazemo</c:v>
                </c:pt>
                <c:pt idx="1">
                  <c:v>Bērnu iepļaukāšana vai pēršana bērniem māca, ka citu sišana ir pieļaujama</c:v>
                </c:pt>
                <c:pt idx="2">
                  <c:v>Bērnam ir labāk dzīvot ar vecākiem, kas izmanto fiziskus sodus nekā bērnu namā</c:v>
                </c:pt>
                <c:pt idx="3">
                  <c:v>Reizēm bērnus ir jāieper vai jāiepļaukā, lai panāktu to, ka viņi ciena vecākus</c:v>
                </c:pt>
                <c:pt idx="4">
                  <c:v>Bērna fiziska sodīšana ir daudz efektīvāka audzināšanas metode par jebkuru metodi</c:v>
                </c:pt>
                <c:pt idx="5">
                  <c:v>Bērnu fiziska sodīšana palīdz bērnam izaugt par krietnāku cilvēku</c:v>
                </c:pt>
                <c:pt idx="6">
                  <c:v>Bērni dzīvē vairāk sasniedz, ja vecāki piemēro fiziskus sodus</c:v>
                </c:pt>
                <c:pt idx="7">
                  <c:v>Ja puikas bērnībā netiks fiziski sodīti, tad nespēs izaugt par īstiem vīriešiem, kas prot pastāvēt par sevi</c:v>
                </c:pt>
              </c:strCache>
            </c:strRef>
          </c:cat>
          <c:val>
            <c:numRef>
              <c:f>Sheet1!$E$2:$E$9</c:f>
              <c:numCache>
                <c:formatCode>0%</c:formatCode>
                <c:ptCount val="8"/>
                <c:pt idx="0">
                  <c:v>0.04</c:v>
                </c:pt>
                <c:pt idx="1">
                  <c:v>0.37</c:v>
                </c:pt>
                <c:pt idx="2">
                  <c:v>0.24</c:v>
                </c:pt>
                <c:pt idx="3">
                  <c:v>0.4</c:v>
                </c:pt>
                <c:pt idx="4">
                  <c:v>0.52</c:v>
                </c:pt>
                <c:pt idx="5">
                  <c:v>0.42</c:v>
                </c:pt>
                <c:pt idx="6">
                  <c:v>0.47</c:v>
                </c:pt>
                <c:pt idx="7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C5-4841-ACA9-D6CD7853D21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110205742514288E-2"/>
                  <c:y val="2.4628009833604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D7-4A9E-87E0-7616F47F1A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Bērniem veidojas psiholoģiskas problēmas, ja viņus vārdiski pazemo</c:v>
                </c:pt>
                <c:pt idx="1">
                  <c:v>Bērnu iepļaukāšana vai pēršana bērniem māca, ka citu sišana ir pieļaujama</c:v>
                </c:pt>
                <c:pt idx="2">
                  <c:v>Bērnam ir labāk dzīvot ar vecākiem, kas izmanto fiziskus sodus nekā bērnu namā</c:v>
                </c:pt>
                <c:pt idx="3">
                  <c:v>Reizēm bērnus ir jāieper vai jāiepļaukā, lai panāktu to, ka viņi ciena vecākus</c:v>
                </c:pt>
                <c:pt idx="4">
                  <c:v>Bērna fiziska sodīšana ir daudz efektīvāka audzināšanas metode par jebkuru metodi</c:v>
                </c:pt>
                <c:pt idx="5">
                  <c:v>Bērnu fiziska sodīšana palīdz bērnam izaugt par krietnāku cilvēku</c:v>
                </c:pt>
                <c:pt idx="6">
                  <c:v>Bērni dzīvē vairāk sasniedz, ja vecāki piemēro fiziskus sodus</c:v>
                </c:pt>
                <c:pt idx="7">
                  <c:v>Ja puikas bērnībā netiks fiziski sodīti, tad nespēs izaugt par īstiem vīriešiem, kas prot pastāvēt par sevi</c:v>
                </c:pt>
              </c:strCache>
            </c:strRef>
          </c:cat>
          <c:val>
            <c:numRef>
              <c:f>Sheet1!$F$2:$F$9</c:f>
              <c:numCache>
                <c:formatCode>0%</c:formatCode>
                <c:ptCount val="8"/>
                <c:pt idx="0">
                  <c:v>0.04</c:v>
                </c:pt>
                <c:pt idx="1">
                  <c:v>7.0000000000000007E-2</c:v>
                </c:pt>
                <c:pt idx="2">
                  <c:v>0.26</c:v>
                </c:pt>
                <c:pt idx="3">
                  <c:v>7.0000000000000007E-2</c:v>
                </c:pt>
                <c:pt idx="4">
                  <c:v>0.08</c:v>
                </c:pt>
                <c:pt idx="5">
                  <c:v>7.0000000000000007E-2</c:v>
                </c:pt>
                <c:pt idx="6">
                  <c:v>0.14000000000000001</c:v>
                </c:pt>
                <c:pt idx="7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D7-4A9E-87E0-7616F47F1A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6603680"/>
        <c:axId val="416605344"/>
      </c:barChart>
      <c:catAx>
        <c:axId val="4166036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6605344"/>
        <c:crosses val="autoZero"/>
        <c:auto val="1"/>
        <c:lblAlgn val="ctr"/>
        <c:lblOffset val="100"/>
        <c:noMultiLvlLbl val="0"/>
      </c:catAx>
      <c:valAx>
        <c:axId val="4166053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1660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3.4285836496023216E-2"/>
          <c:w val="1"/>
          <c:h val="0.160122537088670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0.07807</cdr:x>
      <cdr:y>0.21899</cdr:y>
    </cdr:from>
    <cdr:to>
      <cdr:x>0.31941</cdr:x>
      <cdr:y>0.4551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4894" y="975750"/>
          <a:ext cx="1715478" cy="105199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u="sng" dirty="0">
              <a:solidFill>
                <a:schemeClr val="tx1">
                  <a:lumMod val="60000"/>
                  <a:lumOff val="40000"/>
                </a:schemeClr>
              </a:solidFill>
              <a:latin typeface="+mn-lt"/>
              <a:cs typeface="Times New Roman" panose="02020603050405020304" pitchFamily="18" charset="0"/>
            </a:rPr>
            <a:t>“Uzšaušana pa dibenu” ar plaukstu, pļauka, paraušana aiz matiem un/vai auss, iekniebšana</a:t>
          </a:r>
        </a:p>
      </cdr:txBody>
    </cdr:sp>
  </cdr:relSizeAnchor>
  <cdr:relSizeAnchor xmlns:cdr="http://schemas.openxmlformats.org/drawingml/2006/chartDrawing">
    <cdr:from>
      <cdr:x>0.07807</cdr:x>
      <cdr:y>0.49725</cdr:y>
    </cdr:from>
    <cdr:to>
      <cdr:x>0.28312</cdr:x>
      <cdr:y>0.60457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554894" y="2215555"/>
          <a:ext cx="1457571" cy="47818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200" u="sng" dirty="0">
              <a:solidFill>
                <a:schemeClr val="tx1">
                  <a:lumMod val="60000"/>
                  <a:lumOff val="40000"/>
                </a:schemeClr>
              </a:solidFill>
              <a:cs typeface="Times New Roman" panose="02020603050405020304" pitchFamily="18" charset="0"/>
            </a:rPr>
            <a:t>Pēršana ar siksnu vai citu priekšmetu</a:t>
          </a:r>
          <a:endParaRPr lang="lv-LV" sz="1200" u="sng" dirty="0">
            <a:solidFill>
              <a:schemeClr val="tx1">
                <a:lumMod val="60000"/>
                <a:lumOff val="40000"/>
              </a:schemeClr>
            </a:solidFill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0.12864</cdr:x>
      <cdr:y>0.75044</cdr:y>
    </cdr:from>
    <cdr:to>
      <cdr:x>0.38538</cdr:x>
      <cdr:y>0.85776</cdr:y>
    </cdr:to>
    <cdr:sp macro="" textlink="">
      <cdr:nvSpPr>
        <cdr:cNvPr id="4" name="TextBox 5"/>
        <cdr:cNvSpPr txBox="1"/>
      </cdr:nvSpPr>
      <cdr:spPr>
        <a:xfrm xmlns:a="http://schemas.openxmlformats.org/drawingml/2006/main">
          <a:off x="914401" y="3343647"/>
          <a:ext cx="1824894" cy="4781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200" u="sng" dirty="0">
              <a:solidFill>
                <a:schemeClr val="tx1">
                  <a:lumMod val="60000"/>
                  <a:lumOff val="40000"/>
                </a:schemeClr>
              </a:solidFill>
              <a:cs typeface="Times New Roman" panose="02020603050405020304" pitchFamily="18" charset="0"/>
            </a:rPr>
            <a:t>Aizliegumi un ierobežojumi</a:t>
          </a:r>
          <a:endParaRPr lang="lv-LV" sz="1200" u="sng" dirty="0">
            <a:solidFill>
              <a:schemeClr val="tx1">
                <a:lumMod val="60000"/>
                <a:lumOff val="40000"/>
              </a:schemeClr>
            </a:solidFill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0.36111</cdr:x>
      <cdr:y>0.01694</cdr:y>
    </cdr:from>
    <cdr:to>
      <cdr:x>0.87269</cdr:x>
      <cdr:y>0.14139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19202" y="36172"/>
          <a:ext cx="1727200" cy="2657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200" dirty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Reālā rīcība situācijās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0.36111</cdr:x>
      <cdr:y>0.01694</cdr:y>
    </cdr:from>
    <cdr:to>
      <cdr:x>1</cdr:x>
      <cdr:y>0.14139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05274" y="45207"/>
          <a:ext cx="2309342" cy="3321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200" dirty="0">
              <a:solidFill>
                <a:schemeClr val="bg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Iespējamā rīcība situācijās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0.07319</cdr:x>
      <cdr:y>0</cdr:y>
    </cdr:from>
    <cdr:to>
      <cdr:x>0.68125</cdr:x>
      <cdr:y>0.05599</cdr:y>
    </cdr:to>
    <cdr:sp macro="" textlink="">
      <cdr:nvSpPr>
        <cdr:cNvPr id="2" name="TextBox 7"/>
        <cdr:cNvSpPr txBox="1"/>
      </cdr:nvSpPr>
      <cdr:spPr>
        <a:xfrm xmlns:a="http://schemas.openxmlformats.org/drawingml/2006/main">
          <a:off x="570069" y="0"/>
          <a:ext cx="4735902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b="1" u="sng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Mājsaimniecības raksturojums (ģimenes stāvoklis):</a:t>
          </a:r>
        </a:p>
      </cdr:txBody>
    </cdr:sp>
  </cdr:relSizeAnchor>
  <cdr:relSizeAnchor xmlns:cdr="http://schemas.openxmlformats.org/drawingml/2006/chartDrawing">
    <cdr:from>
      <cdr:x>0.13785</cdr:x>
      <cdr:y>0.59365</cdr:y>
    </cdr:from>
    <cdr:to>
      <cdr:x>0.68125</cdr:x>
      <cdr:y>0.64964</cdr:y>
    </cdr:to>
    <cdr:sp macro="" textlink="">
      <cdr:nvSpPr>
        <cdr:cNvPr id="3" name="TextBox 8"/>
        <cdr:cNvSpPr txBox="1"/>
      </cdr:nvSpPr>
      <cdr:spPr>
        <a:xfrm xmlns:a="http://schemas.openxmlformats.org/drawingml/2006/main">
          <a:off x="1073670" y="2936868"/>
          <a:ext cx="423230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lv-L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200" b="1" u="sng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Nepilngadīgo bērnu skaits mājsaimniecībā: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A339B-52E7-4C15-ADCA-73F631069740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B33E0-BE62-4947-A134-EC04CE59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18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AA5A1-3BBA-4FC6-8863-B00939B90C92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40F49-FDD9-4FF0-A96D-6124AEC43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8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1892300" y="0"/>
            <a:ext cx="10299700" cy="6864086"/>
          </a:xfrm>
          <a:custGeom>
            <a:avLst/>
            <a:gdLst>
              <a:gd name="connsiteX0" fmla="*/ 0 w 10287000"/>
              <a:gd name="connsiteY0" fmla="*/ 0 h 6858000"/>
              <a:gd name="connsiteX1" fmla="*/ 10287000 w 10287000"/>
              <a:gd name="connsiteY1" fmla="*/ 0 h 6858000"/>
              <a:gd name="connsiteX2" fmla="*/ 10287000 w 10287000"/>
              <a:gd name="connsiteY2" fmla="*/ 6858000 h 6858000"/>
              <a:gd name="connsiteX3" fmla="*/ 0 w 10287000"/>
              <a:gd name="connsiteY3" fmla="*/ 6858000 h 6858000"/>
              <a:gd name="connsiteX4" fmla="*/ 0 w 10287000"/>
              <a:gd name="connsiteY4" fmla="*/ 0 h 6858000"/>
              <a:gd name="connsiteX0" fmla="*/ 0 w 10287000"/>
              <a:gd name="connsiteY0" fmla="*/ 0 h 6858000"/>
              <a:gd name="connsiteX1" fmla="*/ 10287000 w 10287000"/>
              <a:gd name="connsiteY1" fmla="*/ 0 h 6858000"/>
              <a:gd name="connsiteX2" fmla="*/ 10287000 w 10287000"/>
              <a:gd name="connsiteY2" fmla="*/ 6858000 h 6858000"/>
              <a:gd name="connsiteX3" fmla="*/ 2895600 w 10287000"/>
              <a:gd name="connsiteY3" fmla="*/ 6849533 h 6858000"/>
              <a:gd name="connsiteX4" fmla="*/ 0 w 10287000"/>
              <a:gd name="connsiteY4" fmla="*/ 0 h 6858000"/>
              <a:gd name="connsiteX0" fmla="*/ 0 w 10287000"/>
              <a:gd name="connsiteY0" fmla="*/ 8467 h 6866467"/>
              <a:gd name="connsiteX1" fmla="*/ 5486400 w 10287000"/>
              <a:gd name="connsiteY1" fmla="*/ 0 h 6866467"/>
              <a:gd name="connsiteX2" fmla="*/ 10287000 w 10287000"/>
              <a:gd name="connsiteY2" fmla="*/ 6866467 h 6866467"/>
              <a:gd name="connsiteX3" fmla="*/ 2895600 w 10287000"/>
              <a:gd name="connsiteY3" fmla="*/ 6858000 h 6866467"/>
              <a:gd name="connsiteX4" fmla="*/ 0 w 10287000"/>
              <a:gd name="connsiteY4" fmla="*/ 8467 h 6866467"/>
              <a:gd name="connsiteX0" fmla="*/ 0 w 10287000"/>
              <a:gd name="connsiteY0" fmla="*/ 8467 h 6866467"/>
              <a:gd name="connsiteX1" fmla="*/ 5486400 w 10287000"/>
              <a:gd name="connsiteY1" fmla="*/ 0 h 6866467"/>
              <a:gd name="connsiteX2" fmla="*/ 10287000 w 10287000"/>
              <a:gd name="connsiteY2" fmla="*/ 6866467 h 6866467"/>
              <a:gd name="connsiteX3" fmla="*/ 3666067 w 10287000"/>
              <a:gd name="connsiteY3" fmla="*/ 6866467 h 6866467"/>
              <a:gd name="connsiteX4" fmla="*/ 0 w 10287000"/>
              <a:gd name="connsiteY4" fmla="*/ 8467 h 6866467"/>
              <a:gd name="connsiteX0" fmla="*/ 0 w 10287000"/>
              <a:gd name="connsiteY0" fmla="*/ 8467 h 6866467"/>
              <a:gd name="connsiteX1" fmla="*/ 5486400 w 10287000"/>
              <a:gd name="connsiteY1" fmla="*/ 0 h 6866467"/>
              <a:gd name="connsiteX2" fmla="*/ 10287000 w 10287000"/>
              <a:gd name="connsiteY2" fmla="*/ 6866467 h 6866467"/>
              <a:gd name="connsiteX3" fmla="*/ 4783667 w 10287000"/>
              <a:gd name="connsiteY3" fmla="*/ 6866467 h 6866467"/>
              <a:gd name="connsiteX4" fmla="*/ 0 w 10287000"/>
              <a:gd name="connsiteY4" fmla="*/ 8467 h 6866467"/>
              <a:gd name="connsiteX0" fmla="*/ 0 w 10287000"/>
              <a:gd name="connsiteY0" fmla="*/ 8467 h 6866467"/>
              <a:gd name="connsiteX1" fmla="*/ 5486400 w 10287000"/>
              <a:gd name="connsiteY1" fmla="*/ 0 h 6866467"/>
              <a:gd name="connsiteX2" fmla="*/ 10287000 w 10287000"/>
              <a:gd name="connsiteY2" fmla="*/ 6866467 h 6866467"/>
              <a:gd name="connsiteX3" fmla="*/ 4802717 w 10287000"/>
              <a:gd name="connsiteY3" fmla="*/ 6866467 h 6866467"/>
              <a:gd name="connsiteX4" fmla="*/ 0 w 10287000"/>
              <a:gd name="connsiteY4" fmla="*/ 8467 h 6866467"/>
              <a:gd name="connsiteX0" fmla="*/ 0 w 10299700"/>
              <a:gd name="connsiteY0" fmla="*/ 2117 h 6866467"/>
              <a:gd name="connsiteX1" fmla="*/ 5499100 w 10299700"/>
              <a:gd name="connsiteY1" fmla="*/ 0 h 6866467"/>
              <a:gd name="connsiteX2" fmla="*/ 10299700 w 10299700"/>
              <a:gd name="connsiteY2" fmla="*/ 6866467 h 6866467"/>
              <a:gd name="connsiteX3" fmla="*/ 4815417 w 10299700"/>
              <a:gd name="connsiteY3" fmla="*/ 6866467 h 6866467"/>
              <a:gd name="connsiteX4" fmla="*/ 0 w 10299700"/>
              <a:gd name="connsiteY4" fmla="*/ 2117 h 6866467"/>
              <a:gd name="connsiteX0" fmla="*/ 0 w 10299700"/>
              <a:gd name="connsiteY0" fmla="*/ 2117 h 6866467"/>
              <a:gd name="connsiteX1" fmla="*/ 5499100 w 10299700"/>
              <a:gd name="connsiteY1" fmla="*/ 0 h 6866467"/>
              <a:gd name="connsiteX2" fmla="*/ 10299700 w 10299700"/>
              <a:gd name="connsiteY2" fmla="*/ 6866467 h 6866467"/>
              <a:gd name="connsiteX3" fmla="*/ 4815417 w 10299700"/>
              <a:gd name="connsiteY3" fmla="*/ 6861705 h 6866467"/>
              <a:gd name="connsiteX4" fmla="*/ 0 w 10299700"/>
              <a:gd name="connsiteY4" fmla="*/ 2117 h 6866467"/>
              <a:gd name="connsiteX0" fmla="*/ 0 w 10299700"/>
              <a:gd name="connsiteY0" fmla="*/ 2117 h 6864086"/>
              <a:gd name="connsiteX1" fmla="*/ 5499100 w 10299700"/>
              <a:gd name="connsiteY1" fmla="*/ 0 h 6864086"/>
              <a:gd name="connsiteX2" fmla="*/ 10299700 w 10299700"/>
              <a:gd name="connsiteY2" fmla="*/ 6864086 h 6864086"/>
              <a:gd name="connsiteX3" fmla="*/ 4815417 w 10299700"/>
              <a:gd name="connsiteY3" fmla="*/ 6861705 h 6864086"/>
              <a:gd name="connsiteX4" fmla="*/ 0 w 10299700"/>
              <a:gd name="connsiteY4" fmla="*/ 2117 h 6864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99700" h="6864086">
                <a:moveTo>
                  <a:pt x="0" y="2117"/>
                </a:moveTo>
                <a:lnTo>
                  <a:pt x="5499100" y="0"/>
                </a:lnTo>
                <a:lnTo>
                  <a:pt x="10299700" y="6864086"/>
                </a:lnTo>
                <a:lnTo>
                  <a:pt x="4815417" y="6861705"/>
                </a:lnTo>
                <a:lnTo>
                  <a:pt x="0" y="2117"/>
                </a:lnTo>
                <a:close/>
              </a:path>
            </a:pathLst>
          </a:custGeom>
        </p:spPr>
        <p:txBody>
          <a:bodyPr bIns="792000" anchor="ctr"/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N:\Marketing\02_Corporate Design\02_Imagery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5370779"/>
            <a:ext cx="4800600" cy="0"/>
          </a:xfrm>
          <a:prstGeom prst="line">
            <a:avLst/>
          </a:prstGeom>
          <a:ln w="19050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>
          <a:xfrm>
            <a:off x="695325" y="4143375"/>
            <a:ext cx="4105275" cy="1227404"/>
          </a:xfrm>
          <a:prstGeom prst="rect">
            <a:avLst/>
          </a:prstGeom>
        </p:spPr>
        <p:txBody>
          <a:bodyPr lIns="0" tIns="36000" rIns="0" bIns="36000" anchor="b"/>
          <a:lstStyle>
            <a:lvl1pPr algn="r">
              <a:defRPr sz="36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95325" y="5370513"/>
            <a:ext cx="4105275" cy="758825"/>
          </a:xfrm>
          <a:prstGeom prst="rect">
            <a:avLst/>
          </a:prstGeom>
        </p:spPr>
        <p:txBody>
          <a:bodyPr lIns="0" tIns="144000" rIns="0" bIns="0"/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algn="r">
              <a:defRPr sz="1800">
                <a:solidFill>
                  <a:schemeClr val="tx2"/>
                </a:solidFill>
              </a:defRPr>
            </a:lvl2pPr>
            <a:lvl3pPr algn="r">
              <a:defRPr sz="1800">
                <a:solidFill>
                  <a:schemeClr val="tx2"/>
                </a:solidFill>
              </a:defRPr>
            </a:lvl3pPr>
            <a:lvl4pPr algn="r">
              <a:defRPr sz="1800">
                <a:solidFill>
                  <a:schemeClr val="tx2"/>
                </a:solidFill>
              </a:defRPr>
            </a:lvl4pPr>
            <a:lvl5pPr algn="r"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Author, 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5471" y="482349"/>
            <a:ext cx="850958" cy="74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7217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24">
          <p15:clr>
            <a:srgbClr val="FBAE40"/>
          </p15:clr>
        </p15:guide>
        <p15:guide id="2" pos="4656">
          <p15:clr>
            <a:srgbClr val="FBAE40"/>
          </p15:clr>
        </p15:guide>
        <p15:guide id="3" pos="438" userDrawn="1">
          <p15:clr>
            <a:srgbClr val="FBAE40"/>
          </p15:clr>
        </p15:guide>
        <p15:guide id="4" pos="7242" userDrawn="1">
          <p15:clr>
            <a:srgbClr val="FBAE40"/>
          </p15:clr>
        </p15:guide>
        <p15:guide id="5" orient="horz" pos="459" userDrawn="1">
          <p15:clr>
            <a:srgbClr val="FBAE40"/>
          </p15:clr>
        </p15:guide>
        <p15:guide id="6" orient="horz" pos="386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sgf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6" name="Straight Connector 165"/>
          <p:cNvCxnSpPr/>
          <p:nvPr userDrawn="1"/>
        </p:nvCxnSpPr>
        <p:spPr>
          <a:xfrm>
            <a:off x="695325" y="875813"/>
            <a:ext cx="360000" cy="0"/>
          </a:xfrm>
          <a:prstGeom prst="line">
            <a:avLst/>
          </a:prstGeom>
          <a:ln w="19050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NSGraphData.Caption"/>
          <p:cNvSpPr>
            <a:spLocks noGrp="1"/>
          </p:cNvSpPr>
          <p:nvPr>
            <p:ph type="title" hasCustomPrompt="1"/>
          </p:nvPr>
        </p:nvSpPr>
        <p:spPr>
          <a:xfrm>
            <a:off x="695325" y="448733"/>
            <a:ext cx="10800000" cy="408516"/>
          </a:xfrm>
          <a:prstGeom prst="rect">
            <a:avLst/>
          </a:prstGeom>
        </p:spPr>
        <p:txBody>
          <a:bodyPr lIns="0" tIns="36000" rIns="0" bIns="36000" anchor="b"/>
          <a:lstStyle>
            <a:lvl1pPr algn="l">
              <a:lnSpc>
                <a:spcPct val="114000"/>
              </a:lnSpc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NSGraphData.HeaderCaption"/>
          <p:cNvSpPr>
            <a:spLocks noGrp="1"/>
          </p:cNvSpPr>
          <p:nvPr>
            <p:ph type="body" sz="quarter" idx="12" hasCustomPrompt="1"/>
          </p:nvPr>
        </p:nvSpPr>
        <p:spPr>
          <a:xfrm>
            <a:off x="695325" y="142833"/>
            <a:ext cx="10800000" cy="287336"/>
          </a:xfrm>
          <a:prstGeom prst="rect">
            <a:avLst/>
          </a:prstGeom>
        </p:spPr>
        <p:txBody>
          <a:bodyPr lIns="0" rIns="0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5" name="QuestionChart"/>
          <p:cNvSpPr>
            <a:spLocks noGrp="1"/>
          </p:cNvSpPr>
          <p:nvPr>
            <p:ph type="chart" sz="quarter" idx="13" hasCustomPrompt="1"/>
          </p:nvPr>
        </p:nvSpPr>
        <p:spPr>
          <a:xfrm>
            <a:off x="695325" y="1089025"/>
            <a:ext cx="10801350" cy="4679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 dirty="0"/>
              <a:t>Chart</a:t>
            </a:r>
          </a:p>
        </p:txBody>
      </p:sp>
      <p:sp>
        <p:nvSpPr>
          <p:cNvPr id="8" name="Base Label"/>
          <p:cNvSpPr txBox="1"/>
          <p:nvPr userDrawn="1"/>
        </p:nvSpPr>
        <p:spPr>
          <a:xfrm>
            <a:off x="695325" y="5984875"/>
            <a:ext cx="638316" cy="252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BASE: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11" name="NSGraphData.LowBaseWarning"/>
          <p:cNvSpPr>
            <a:spLocks noGrp="1"/>
          </p:cNvSpPr>
          <p:nvPr>
            <p:ph type="body" sz="quarter" idx="16" hasCustomPrompt="1"/>
          </p:nvPr>
        </p:nvSpPr>
        <p:spPr>
          <a:xfrm>
            <a:off x="1333641" y="6237700"/>
            <a:ext cx="2745232" cy="2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Warning if base low</a:t>
            </a:r>
          </a:p>
        </p:txBody>
      </p:sp>
      <p:sp>
        <p:nvSpPr>
          <p:cNvPr id="9" name="NSGraphData.TableCount"/>
          <p:cNvSpPr>
            <a:spLocks noGrp="1"/>
          </p:cNvSpPr>
          <p:nvPr>
            <p:ph type="body" sz="quarter" idx="14" hasCustomPrompt="1"/>
          </p:nvPr>
        </p:nvSpPr>
        <p:spPr>
          <a:xfrm>
            <a:off x="1333641" y="5984875"/>
            <a:ext cx="576262" cy="2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count</a:t>
            </a:r>
            <a:endParaRPr lang="da-DK" dirty="0"/>
          </a:p>
        </p:txBody>
      </p:sp>
      <p:sp>
        <p:nvSpPr>
          <p:cNvPr id="10" name="NSGraphData.Id"/>
          <p:cNvSpPr>
            <a:spLocks noGrp="1"/>
          </p:cNvSpPr>
          <p:nvPr>
            <p:ph type="body" sz="quarter" idx="15" hasCustomPrompt="1"/>
          </p:nvPr>
        </p:nvSpPr>
        <p:spPr>
          <a:xfrm>
            <a:off x="7534886" y="5982186"/>
            <a:ext cx="3960439" cy="2520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QID</a:t>
            </a:r>
          </a:p>
        </p:txBody>
      </p:sp>
    </p:spTree>
    <p:extLst>
      <p:ext uri="{BB962C8B-B14F-4D97-AF65-F5344CB8AC3E}">
        <p14:creationId xmlns:p14="http://schemas.microsoft.com/office/powerpoint/2010/main" val="3136672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  <p15:guide id="2" orient="horz" pos="686">
          <p15:clr>
            <a:srgbClr val="FBAE40"/>
          </p15:clr>
        </p15:guide>
        <p15:guide id="3" pos="438">
          <p15:clr>
            <a:srgbClr val="FBAE40"/>
          </p15:clr>
        </p15:guide>
        <p15:guide id="4" pos="7242">
          <p15:clr>
            <a:srgbClr val="FBAE40"/>
          </p15:clr>
        </p15:guide>
        <p15:guide id="5" orient="horz" pos="3634" userDrawn="1">
          <p15:clr>
            <a:srgbClr val="FBAE40"/>
          </p15:clr>
        </p15:guide>
        <p15:guide id="6" orient="horz" pos="377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1636586" y="1255338"/>
            <a:ext cx="2552524" cy="2547100"/>
          </a:xfrm>
          <a:custGeom>
            <a:avLst/>
            <a:gdLst>
              <a:gd name="connsiteX0" fmla="*/ 0 w 3600450"/>
              <a:gd name="connsiteY0" fmla="*/ 0 h 3600450"/>
              <a:gd name="connsiteX1" fmla="*/ 3600450 w 3600450"/>
              <a:gd name="connsiteY1" fmla="*/ 0 h 3600450"/>
              <a:gd name="connsiteX2" fmla="*/ 3600450 w 3600450"/>
              <a:gd name="connsiteY2" fmla="*/ 3600450 h 3600450"/>
              <a:gd name="connsiteX3" fmla="*/ 0 w 3600450"/>
              <a:gd name="connsiteY3" fmla="*/ 3600450 h 3600450"/>
              <a:gd name="connsiteX4" fmla="*/ 0 w 3600450"/>
              <a:gd name="connsiteY4" fmla="*/ 0 h 3600450"/>
              <a:gd name="connsiteX0" fmla="*/ 0 w 3600450"/>
              <a:gd name="connsiteY0" fmla="*/ 0 h 3600450"/>
              <a:gd name="connsiteX1" fmla="*/ 1849755 w 3600450"/>
              <a:gd name="connsiteY1" fmla="*/ 2857 h 3600450"/>
              <a:gd name="connsiteX2" fmla="*/ 3600450 w 3600450"/>
              <a:gd name="connsiteY2" fmla="*/ 0 h 3600450"/>
              <a:gd name="connsiteX3" fmla="*/ 3600450 w 3600450"/>
              <a:gd name="connsiteY3" fmla="*/ 3600450 h 3600450"/>
              <a:gd name="connsiteX4" fmla="*/ 0 w 3600450"/>
              <a:gd name="connsiteY4" fmla="*/ 3600450 h 3600450"/>
              <a:gd name="connsiteX5" fmla="*/ 0 w 3600450"/>
              <a:gd name="connsiteY5" fmla="*/ 0 h 3600450"/>
              <a:gd name="connsiteX0" fmla="*/ 1905 w 3602355"/>
              <a:gd name="connsiteY0" fmla="*/ 0 h 3600450"/>
              <a:gd name="connsiteX1" fmla="*/ 1851660 w 3602355"/>
              <a:gd name="connsiteY1" fmla="*/ 2857 h 3600450"/>
              <a:gd name="connsiteX2" fmla="*/ 3602355 w 3602355"/>
              <a:gd name="connsiteY2" fmla="*/ 0 h 3600450"/>
              <a:gd name="connsiteX3" fmla="*/ 3602355 w 3602355"/>
              <a:gd name="connsiteY3" fmla="*/ 3600450 h 3600450"/>
              <a:gd name="connsiteX4" fmla="*/ 1905 w 3602355"/>
              <a:gd name="connsiteY4" fmla="*/ 3600450 h 3600450"/>
              <a:gd name="connsiteX5" fmla="*/ 0 w 3602355"/>
              <a:gd name="connsiteY5" fmla="*/ 1793557 h 3600450"/>
              <a:gd name="connsiteX6" fmla="*/ 1905 w 3602355"/>
              <a:gd name="connsiteY6" fmla="*/ 0 h 3600450"/>
              <a:gd name="connsiteX0" fmla="*/ 1905 w 3602355"/>
              <a:gd name="connsiteY0" fmla="*/ 0 h 3600450"/>
              <a:gd name="connsiteX1" fmla="*/ 1851660 w 3602355"/>
              <a:gd name="connsiteY1" fmla="*/ 2857 h 3600450"/>
              <a:gd name="connsiteX2" fmla="*/ 3602355 w 3602355"/>
              <a:gd name="connsiteY2" fmla="*/ 0 h 3600450"/>
              <a:gd name="connsiteX3" fmla="*/ 3602355 w 3602355"/>
              <a:gd name="connsiteY3" fmla="*/ 3600450 h 3600450"/>
              <a:gd name="connsiteX4" fmla="*/ 1836421 w 3602355"/>
              <a:gd name="connsiteY4" fmla="*/ 3599497 h 3600450"/>
              <a:gd name="connsiteX5" fmla="*/ 1905 w 3602355"/>
              <a:gd name="connsiteY5" fmla="*/ 3600450 h 3600450"/>
              <a:gd name="connsiteX6" fmla="*/ 0 w 3602355"/>
              <a:gd name="connsiteY6" fmla="*/ 1793557 h 3600450"/>
              <a:gd name="connsiteX7" fmla="*/ 1905 w 3602355"/>
              <a:gd name="connsiteY7" fmla="*/ 0 h 3600450"/>
              <a:gd name="connsiteX0" fmla="*/ 1905 w 3604261"/>
              <a:gd name="connsiteY0" fmla="*/ 0 h 3600450"/>
              <a:gd name="connsiteX1" fmla="*/ 1851660 w 3604261"/>
              <a:gd name="connsiteY1" fmla="*/ 2857 h 3600450"/>
              <a:gd name="connsiteX2" fmla="*/ 3602355 w 3604261"/>
              <a:gd name="connsiteY2" fmla="*/ 0 h 3600450"/>
              <a:gd name="connsiteX3" fmla="*/ 3604261 w 3604261"/>
              <a:gd name="connsiteY3" fmla="*/ 1801177 h 3600450"/>
              <a:gd name="connsiteX4" fmla="*/ 3602355 w 3604261"/>
              <a:gd name="connsiteY4" fmla="*/ 3600450 h 3600450"/>
              <a:gd name="connsiteX5" fmla="*/ 1836421 w 3604261"/>
              <a:gd name="connsiteY5" fmla="*/ 3599497 h 3600450"/>
              <a:gd name="connsiteX6" fmla="*/ 1905 w 3604261"/>
              <a:gd name="connsiteY6" fmla="*/ 3600450 h 3600450"/>
              <a:gd name="connsiteX7" fmla="*/ 0 w 3604261"/>
              <a:gd name="connsiteY7" fmla="*/ 1793557 h 3600450"/>
              <a:gd name="connsiteX8" fmla="*/ 1905 w 3604261"/>
              <a:gd name="connsiteY8" fmla="*/ 0 h 3600450"/>
              <a:gd name="connsiteX0" fmla="*/ 1905 w 3604261"/>
              <a:gd name="connsiteY0" fmla="*/ 0 h 3600450"/>
              <a:gd name="connsiteX1" fmla="*/ 1851660 w 3604261"/>
              <a:gd name="connsiteY1" fmla="*/ 2857 h 3600450"/>
              <a:gd name="connsiteX2" fmla="*/ 3602355 w 3604261"/>
              <a:gd name="connsiteY2" fmla="*/ 0 h 3600450"/>
              <a:gd name="connsiteX3" fmla="*/ 3604261 w 3604261"/>
              <a:gd name="connsiteY3" fmla="*/ 1801177 h 3600450"/>
              <a:gd name="connsiteX4" fmla="*/ 1836421 w 3604261"/>
              <a:gd name="connsiteY4" fmla="*/ 3599497 h 3600450"/>
              <a:gd name="connsiteX5" fmla="*/ 1905 w 3604261"/>
              <a:gd name="connsiteY5" fmla="*/ 3600450 h 3600450"/>
              <a:gd name="connsiteX6" fmla="*/ 0 w 3604261"/>
              <a:gd name="connsiteY6" fmla="*/ 1793557 h 3600450"/>
              <a:gd name="connsiteX7" fmla="*/ 1905 w 3604261"/>
              <a:gd name="connsiteY7" fmla="*/ 0 h 3600450"/>
              <a:gd name="connsiteX0" fmla="*/ 1905 w 3604261"/>
              <a:gd name="connsiteY0" fmla="*/ 0 h 3599497"/>
              <a:gd name="connsiteX1" fmla="*/ 1851660 w 3604261"/>
              <a:gd name="connsiteY1" fmla="*/ 2857 h 3599497"/>
              <a:gd name="connsiteX2" fmla="*/ 3602355 w 3604261"/>
              <a:gd name="connsiteY2" fmla="*/ 0 h 3599497"/>
              <a:gd name="connsiteX3" fmla="*/ 3604261 w 3604261"/>
              <a:gd name="connsiteY3" fmla="*/ 1801177 h 3599497"/>
              <a:gd name="connsiteX4" fmla="*/ 1836421 w 3604261"/>
              <a:gd name="connsiteY4" fmla="*/ 3599497 h 3599497"/>
              <a:gd name="connsiteX5" fmla="*/ 0 w 3604261"/>
              <a:gd name="connsiteY5" fmla="*/ 1793557 h 3599497"/>
              <a:gd name="connsiteX6" fmla="*/ 1905 w 3604261"/>
              <a:gd name="connsiteY6" fmla="*/ 0 h 3599497"/>
              <a:gd name="connsiteX0" fmla="*/ 0 w 3604261"/>
              <a:gd name="connsiteY0" fmla="*/ 1793557 h 3599497"/>
              <a:gd name="connsiteX1" fmla="*/ 1851660 w 3604261"/>
              <a:gd name="connsiteY1" fmla="*/ 2857 h 3599497"/>
              <a:gd name="connsiteX2" fmla="*/ 3602355 w 3604261"/>
              <a:gd name="connsiteY2" fmla="*/ 0 h 3599497"/>
              <a:gd name="connsiteX3" fmla="*/ 3604261 w 3604261"/>
              <a:gd name="connsiteY3" fmla="*/ 1801177 h 3599497"/>
              <a:gd name="connsiteX4" fmla="*/ 1836421 w 3604261"/>
              <a:gd name="connsiteY4" fmla="*/ 3599497 h 3599497"/>
              <a:gd name="connsiteX5" fmla="*/ 0 w 3604261"/>
              <a:gd name="connsiteY5" fmla="*/ 1793557 h 3599497"/>
              <a:gd name="connsiteX0" fmla="*/ 0 w 3604261"/>
              <a:gd name="connsiteY0" fmla="*/ 1790700 h 3596640"/>
              <a:gd name="connsiteX1" fmla="*/ 1851660 w 3604261"/>
              <a:gd name="connsiteY1" fmla="*/ 0 h 3596640"/>
              <a:gd name="connsiteX2" fmla="*/ 3604261 w 3604261"/>
              <a:gd name="connsiteY2" fmla="*/ 1798320 h 3596640"/>
              <a:gd name="connsiteX3" fmla="*/ 1836421 w 3604261"/>
              <a:gd name="connsiteY3" fmla="*/ 3596640 h 3596640"/>
              <a:gd name="connsiteX4" fmla="*/ 0 w 3604261"/>
              <a:gd name="connsiteY4" fmla="*/ 1790700 h 3596640"/>
              <a:gd name="connsiteX0" fmla="*/ 0 w 3604265"/>
              <a:gd name="connsiteY0" fmla="*/ 1790700 h 3596641"/>
              <a:gd name="connsiteX1" fmla="*/ 1851660 w 3604265"/>
              <a:gd name="connsiteY1" fmla="*/ 0 h 3596641"/>
              <a:gd name="connsiteX2" fmla="*/ 3604261 w 3604265"/>
              <a:gd name="connsiteY2" fmla="*/ 1798320 h 3596641"/>
              <a:gd name="connsiteX3" fmla="*/ 1836421 w 3604265"/>
              <a:gd name="connsiteY3" fmla="*/ 3596640 h 3596641"/>
              <a:gd name="connsiteX4" fmla="*/ 0 w 3604265"/>
              <a:gd name="connsiteY4" fmla="*/ 1790700 h 3596641"/>
              <a:gd name="connsiteX0" fmla="*/ 0 w 3604265"/>
              <a:gd name="connsiteY0" fmla="*/ 1790700 h 3718074"/>
              <a:gd name="connsiteX1" fmla="*/ 1851660 w 3604265"/>
              <a:gd name="connsiteY1" fmla="*/ 0 h 3718074"/>
              <a:gd name="connsiteX2" fmla="*/ 3604261 w 3604265"/>
              <a:gd name="connsiteY2" fmla="*/ 1798320 h 3718074"/>
              <a:gd name="connsiteX3" fmla="*/ 1836421 w 3604265"/>
              <a:gd name="connsiteY3" fmla="*/ 3596640 h 3718074"/>
              <a:gd name="connsiteX4" fmla="*/ 0 w 3604265"/>
              <a:gd name="connsiteY4" fmla="*/ 1790700 h 3718074"/>
              <a:gd name="connsiteX0" fmla="*/ 121833 w 3726098"/>
              <a:gd name="connsiteY0" fmla="*/ 1790701 h 3718075"/>
              <a:gd name="connsiteX1" fmla="*/ 1973493 w 3726098"/>
              <a:gd name="connsiteY1" fmla="*/ 1 h 3718075"/>
              <a:gd name="connsiteX2" fmla="*/ 3726094 w 3726098"/>
              <a:gd name="connsiteY2" fmla="*/ 1798321 h 3718075"/>
              <a:gd name="connsiteX3" fmla="*/ 1958254 w 3726098"/>
              <a:gd name="connsiteY3" fmla="*/ 3596641 h 3718075"/>
              <a:gd name="connsiteX4" fmla="*/ 121833 w 3726098"/>
              <a:gd name="connsiteY4" fmla="*/ 1790701 h 3718075"/>
              <a:gd name="connsiteX0" fmla="*/ 121833 w 3726098"/>
              <a:gd name="connsiteY0" fmla="*/ 1790701 h 3718075"/>
              <a:gd name="connsiteX1" fmla="*/ 1973493 w 3726098"/>
              <a:gd name="connsiteY1" fmla="*/ 1 h 3718075"/>
              <a:gd name="connsiteX2" fmla="*/ 3726094 w 3726098"/>
              <a:gd name="connsiteY2" fmla="*/ 1798321 h 3718075"/>
              <a:gd name="connsiteX3" fmla="*/ 1958254 w 3726098"/>
              <a:gd name="connsiteY3" fmla="*/ 3596641 h 3718075"/>
              <a:gd name="connsiteX4" fmla="*/ 121833 w 3726098"/>
              <a:gd name="connsiteY4" fmla="*/ 1790701 h 3718075"/>
              <a:gd name="connsiteX0" fmla="*/ 62 w 3604327"/>
              <a:gd name="connsiteY0" fmla="*/ 1790762 h 3718136"/>
              <a:gd name="connsiteX1" fmla="*/ 1851722 w 3604327"/>
              <a:gd name="connsiteY1" fmla="*/ 62 h 3718136"/>
              <a:gd name="connsiteX2" fmla="*/ 3604323 w 3604327"/>
              <a:gd name="connsiteY2" fmla="*/ 1798382 h 3718136"/>
              <a:gd name="connsiteX3" fmla="*/ 1836483 w 3604327"/>
              <a:gd name="connsiteY3" fmla="*/ 3596702 h 3718136"/>
              <a:gd name="connsiteX4" fmla="*/ 62 w 3604327"/>
              <a:gd name="connsiteY4" fmla="*/ 1790762 h 3718136"/>
              <a:gd name="connsiteX0" fmla="*/ 62 w 3604327"/>
              <a:gd name="connsiteY0" fmla="*/ 1790762 h 3596702"/>
              <a:gd name="connsiteX1" fmla="*/ 1851722 w 3604327"/>
              <a:gd name="connsiteY1" fmla="*/ 62 h 3596702"/>
              <a:gd name="connsiteX2" fmla="*/ 3604323 w 3604327"/>
              <a:gd name="connsiteY2" fmla="*/ 1798382 h 3596702"/>
              <a:gd name="connsiteX3" fmla="*/ 1836483 w 3604327"/>
              <a:gd name="connsiteY3" fmla="*/ 3596702 h 3596702"/>
              <a:gd name="connsiteX4" fmla="*/ 62 w 3604327"/>
              <a:gd name="connsiteY4" fmla="*/ 1790762 h 3596702"/>
              <a:gd name="connsiteX0" fmla="*/ 4 w 3604269"/>
              <a:gd name="connsiteY0" fmla="*/ 1790702 h 3596642"/>
              <a:gd name="connsiteX1" fmla="*/ 1851664 w 3604269"/>
              <a:gd name="connsiteY1" fmla="*/ 2 h 3596642"/>
              <a:gd name="connsiteX2" fmla="*/ 3604265 w 3604269"/>
              <a:gd name="connsiteY2" fmla="*/ 1798322 h 3596642"/>
              <a:gd name="connsiteX3" fmla="*/ 1836425 w 3604269"/>
              <a:gd name="connsiteY3" fmla="*/ 3596642 h 3596642"/>
              <a:gd name="connsiteX4" fmla="*/ 4 w 3604269"/>
              <a:gd name="connsiteY4" fmla="*/ 1790702 h 3596642"/>
              <a:gd name="connsiteX0" fmla="*/ 5 w 3604272"/>
              <a:gd name="connsiteY0" fmla="*/ 1790702 h 3596642"/>
              <a:gd name="connsiteX1" fmla="*/ 1851665 w 3604272"/>
              <a:gd name="connsiteY1" fmla="*/ 2 h 3596642"/>
              <a:gd name="connsiteX2" fmla="*/ 3604266 w 3604272"/>
              <a:gd name="connsiteY2" fmla="*/ 1798322 h 3596642"/>
              <a:gd name="connsiteX3" fmla="*/ 1836426 w 3604272"/>
              <a:gd name="connsiteY3" fmla="*/ 3596642 h 3596642"/>
              <a:gd name="connsiteX4" fmla="*/ 5 w 3604272"/>
              <a:gd name="connsiteY4" fmla="*/ 1790702 h 3596642"/>
              <a:gd name="connsiteX0" fmla="*/ 5 w 3604290"/>
              <a:gd name="connsiteY0" fmla="*/ 1790702 h 3596642"/>
              <a:gd name="connsiteX1" fmla="*/ 1851665 w 3604290"/>
              <a:gd name="connsiteY1" fmla="*/ 2 h 3596642"/>
              <a:gd name="connsiteX2" fmla="*/ 3604266 w 3604290"/>
              <a:gd name="connsiteY2" fmla="*/ 1798322 h 3596642"/>
              <a:gd name="connsiteX3" fmla="*/ 1836426 w 3604290"/>
              <a:gd name="connsiteY3" fmla="*/ 3596642 h 3596642"/>
              <a:gd name="connsiteX4" fmla="*/ 5 w 3604290"/>
              <a:gd name="connsiteY4" fmla="*/ 1790702 h 3596642"/>
              <a:gd name="connsiteX0" fmla="*/ 5 w 3604289"/>
              <a:gd name="connsiteY0" fmla="*/ 1790702 h 3596642"/>
              <a:gd name="connsiteX1" fmla="*/ 1851665 w 3604289"/>
              <a:gd name="connsiteY1" fmla="*/ 2 h 3596642"/>
              <a:gd name="connsiteX2" fmla="*/ 3604266 w 3604289"/>
              <a:gd name="connsiteY2" fmla="*/ 1798322 h 3596642"/>
              <a:gd name="connsiteX3" fmla="*/ 1836426 w 3604289"/>
              <a:gd name="connsiteY3" fmla="*/ 3596642 h 3596642"/>
              <a:gd name="connsiteX4" fmla="*/ 5 w 3604289"/>
              <a:gd name="connsiteY4" fmla="*/ 1790702 h 3596642"/>
              <a:gd name="connsiteX0" fmla="*/ 5 w 3604266"/>
              <a:gd name="connsiteY0" fmla="*/ 1790702 h 3596642"/>
              <a:gd name="connsiteX1" fmla="*/ 1851665 w 3604266"/>
              <a:gd name="connsiteY1" fmla="*/ 2 h 3596642"/>
              <a:gd name="connsiteX2" fmla="*/ 3604266 w 3604266"/>
              <a:gd name="connsiteY2" fmla="*/ 1798322 h 3596642"/>
              <a:gd name="connsiteX3" fmla="*/ 1836426 w 3604266"/>
              <a:gd name="connsiteY3" fmla="*/ 3596642 h 3596642"/>
              <a:gd name="connsiteX4" fmla="*/ 5 w 3604266"/>
              <a:gd name="connsiteY4" fmla="*/ 1790702 h 3596642"/>
              <a:gd name="connsiteX0" fmla="*/ 40 w 3604301"/>
              <a:gd name="connsiteY0" fmla="*/ 1790702 h 3596642"/>
              <a:gd name="connsiteX1" fmla="*/ 1851700 w 3604301"/>
              <a:gd name="connsiteY1" fmla="*/ 2 h 3596642"/>
              <a:gd name="connsiteX2" fmla="*/ 3604301 w 3604301"/>
              <a:gd name="connsiteY2" fmla="*/ 1798322 h 3596642"/>
              <a:gd name="connsiteX3" fmla="*/ 1836461 w 3604301"/>
              <a:gd name="connsiteY3" fmla="*/ 3596642 h 3596642"/>
              <a:gd name="connsiteX4" fmla="*/ 40 w 3604301"/>
              <a:gd name="connsiteY4" fmla="*/ 1790702 h 359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4301" h="3596642">
                <a:moveTo>
                  <a:pt x="40" y="1790702"/>
                </a:moveTo>
                <a:cubicBezTo>
                  <a:pt x="7025" y="732474"/>
                  <a:pt x="854750" y="-1268"/>
                  <a:pt x="1851700" y="2"/>
                </a:cubicBezTo>
                <a:cubicBezTo>
                  <a:pt x="2848650" y="1272"/>
                  <a:pt x="3603983" y="873127"/>
                  <a:pt x="3604301" y="1798322"/>
                </a:cubicBezTo>
                <a:cubicBezTo>
                  <a:pt x="3604619" y="2723517"/>
                  <a:pt x="2775309" y="3596642"/>
                  <a:pt x="1836461" y="3596642"/>
                </a:cubicBezTo>
                <a:cubicBezTo>
                  <a:pt x="897613" y="3596642"/>
                  <a:pt x="-6945" y="2848930"/>
                  <a:pt x="40" y="1790702"/>
                </a:cubicBezTo>
                <a:close/>
              </a:path>
            </a:pathLst>
          </a:custGeom>
        </p:spPr>
        <p:txBody>
          <a:bodyPr bIns="720000" anchor="ctr"/>
          <a:lstStyle>
            <a:lvl1pPr marL="0" indent="0" algn="ctr">
              <a:buNone/>
              <a:defRPr sz="1050" baseline="0"/>
            </a:lvl1pPr>
          </a:lstStyle>
          <a:p>
            <a:r>
              <a:rPr lang="en-US" dirty="0"/>
              <a:t>Photo of testimonial</a:t>
            </a:r>
          </a:p>
        </p:txBody>
      </p:sp>
      <p:sp>
        <p:nvSpPr>
          <p:cNvPr id="3" name="Oval 2"/>
          <p:cNvSpPr/>
          <p:nvPr userDrawn="1"/>
        </p:nvSpPr>
        <p:spPr>
          <a:xfrm>
            <a:off x="1574372" y="1190412"/>
            <a:ext cx="2676952" cy="2676952"/>
          </a:xfrm>
          <a:prstGeom prst="ellipse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519738" y="728663"/>
            <a:ext cx="5976937" cy="5400675"/>
          </a:xfrm>
          <a:prstGeom prst="rect">
            <a:avLst/>
          </a:prstGeom>
        </p:spPr>
        <p:txBody>
          <a:bodyPr/>
          <a:lstStyle>
            <a:lvl1pPr marL="271463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1pPr>
            <a:lvl2pPr marL="542925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2pPr>
            <a:lvl3pPr marL="803275" indent="-260350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3pPr>
            <a:lvl4pPr marL="1074738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4pPr>
            <a:lvl5pPr marL="1346200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5pPr>
          </a:lstStyle>
          <a:p>
            <a:pPr lvl="0"/>
            <a:r>
              <a:rPr lang="en-US" dirty="0"/>
              <a:t>Describe a reference project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82663" y="4180416"/>
            <a:ext cx="3817937" cy="3428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82663" y="4589990"/>
            <a:ext cx="3817937" cy="3238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solidFill>
                  <a:schemeClr val="tx2"/>
                </a:solidFill>
              </a:defRPr>
            </a:lvl1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Position, Company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1868848" y="5093920"/>
            <a:ext cx="2088000" cy="1044000"/>
          </a:xfrm>
          <a:prstGeom prst="rect">
            <a:avLst/>
          </a:prstGeom>
        </p:spPr>
        <p:txBody>
          <a:bodyPr tIns="0" bIns="540000"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Client’s logo</a:t>
            </a:r>
          </a:p>
        </p:txBody>
      </p:sp>
      <p:cxnSp>
        <p:nvCxnSpPr>
          <p:cNvPr id="12" name="Straight Connector 11"/>
          <p:cNvCxnSpPr>
            <a:stCxn id="3" idx="0"/>
          </p:cNvCxnSpPr>
          <p:nvPr userDrawn="1"/>
        </p:nvCxnSpPr>
        <p:spPr>
          <a:xfrm flipH="1" flipV="1">
            <a:off x="2898774" y="0"/>
            <a:ext cx="0" cy="1190412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H="1" flipV="1">
            <a:off x="2892425" y="6318000"/>
            <a:ext cx="0" cy="54000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093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593">
          <p15:clr>
            <a:srgbClr val="FBAE40"/>
          </p15:clr>
        </p15:guide>
        <p15:guide id="3" pos="1822">
          <p15:clr>
            <a:srgbClr val="FBAE40"/>
          </p15:clr>
        </p15:guide>
        <p15:guide id="4" pos="3477">
          <p15:clr>
            <a:srgbClr val="FBAE40"/>
          </p15:clr>
        </p15:guide>
        <p15:guide id="5" orient="horz" pos="2727">
          <p15:clr>
            <a:srgbClr val="FBAE40"/>
          </p15:clr>
        </p15:guide>
        <p15:guide id="8" pos="7242">
          <p15:clr>
            <a:srgbClr val="FBAE40"/>
          </p15:clr>
        </p15:guide>
        <p15:guide id="9" orient="horz" pos="459">
          <p15:clr>
            <a:srgbClr val="FBAE40"/>
          </p15:clr>
        </p15:guide>
        <p15:guide id="10" orient="horz" pos="3861">
          <p15:clr>
            <a:srgbClr val="FBAE40"/>
          </p15:clr>
        </p15:guide>
        <p15:guide id="12" pos="619">
          <p15:clr>
            <a:srgbClr val="FBAE40"/>
          </p15:clr>
        </p15:guide>
        <p15:guide id="13" pos="302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_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1054947" y="5324145"/>
            <a:ext cx="1155064" cy="1152609"/>
          </a:xfrm>
          <a:custGeom>
            <a:avLst/>
            <a:gdLst>
              <a:gd name="connsiteX0" fmla="*/ 0 w 3600450"/>
              <a:gd name="connsiteY0" fmla="*/ 0 h 3600450"/>
              <a:gd name="connsiteX1" fmla="*/ 3600450 w 3600450"/>
              <a:gd name="connsiteY1" fmla="*/ 0 h 3600450"/>
              <a:gd name="connsiteX2" fmla="*/ 3600450 w 3600450"/>
              <a:gd name="connsiteY2" fmla="*/ 3600450 h 3600450"/>
              <a:gd name="connsiteX3" fmla="*/ 0 w 3600450"/>
              <a:gd name="connsiteY3" fmla="*/ 3600450 h 3600450"/>
              <a:gd name="connsiteX4" fmla="*/ 0 w 3600450"/>
              <a:gd name="connsiteY4" fmla="*/ 0 h 3600450"/>
              <a:gd name="connsiteX0" fmla="*/ 0 w 3600450"/>
              <a:gd name="connsiteY0" fmla="*/ 0 h 3600450"/>
              <a:gd name="connsiteX1" fmla="*/ 1849755 w 3600450"/>
              <a:gd name="connsiteY1" fmla="*/ 2857 h 3600450"/>
              <a:gd name="connsiteX2" fmla="*/ 3600450 w 3600450"/>
              <a:gd name="connsiteY2" fmla="*/ 0 h 3600450"/>
              <a:gd name="connsiteX3" fmla="*/ 3600450 w 3600450"/>
              <a:gd name="connsiteY3" fmla="*/ 3600450 h 3600450"/>
              <a:gd name="connsiteX4" fmla="*/ 0 w 3600450"/>
              <a:gd name="connsiteY4" fmla="*/ 3600450 h 3600450"/>
              <a:gd name="connsiteX5" fmla="*/ 0 w 3600450"/>
              <a:gd name="connsiteY5" fmla="*/ 0 h 3600450"/>
              <a:gd name="connsiteX0" fmla="*/ 1905 w 3602355"/>
              <a:gd name="connsiteY0" fmla="*/ 0 h 3600450"/>
              <a:gd name="connsiteX1" fmla="*/ 1851660 w 3602355"/>
              <a:gd name="connsiteY1" fmla="*/ 2857 h 3600450"/>
              <a:gd name="connsiteX2" fmla="*/ 3602355 w 3602355"/>
              <a:gd name="connsiteY2" fmla="*/ 0 h 3600450"/>
              <a:gd name="connsiteX3" fmla="*/ 3602355 w 3602355"/>
              <a:gd name="connsiteY3" fmla="*/ 3600450 h 3600450"/>
              <a:gd name="connsiteX4" fmla="*/ 1905 w 3602355"/>
              <a:gd name="connsiteY4" fmla="*/ 3600450 h 3600450"/>
              <a:gd name="connsiteX5" fmla="*/ 0 w 3602355"/>
              <a:gd name="connsiteY5" fmla="*/ 1793557 h 3600450"/>
              <a:gd name="connsiteX6" fmla="*/ 1905 w 3602355"/>
              <a:gd name="connsiteY6" fmla="*/ 0 h 3600450"/>
              <a:gd name="connsiteX0" fmla="*/ 1905 w 3602355"/>
              <a:gd name="connsiteY0" fmla="*/ 0 h 3600450"/>
              <a:gd name="connsiteX1" fmla="*/ 1851660 w 3602355"/>
              <a:gd name="connsiteY1" fmla="*/ 2857 h 3600450"/>
              <a:gd name="connsiteX2" fmla="*/ 3602355 w 3602355"/>
              <a:gd name="connsiteY2" fmla="*/ 0 h 3600450"/>
              <a:gd name="connsiteX3" fmla="*/ 3602355 w 3602355"/>
              <a:gd name="connsiteY3" fmla="*/ 3600450 h 3600450"/>
              <a:gd name="connsiteX4" fmla="*/ 1836421 w 3602355"/>
              <a:gd name="connsiteY4" fmla="*/ 3599497 h 3600450"/>
              <a:gd name="connsiteX5" fmla="*/ 1905 w 3602355"/>
              <a:gd name="connsiteY5" fmla="*/ 3600450 h 3600450"/>
              <a:gd name="connsiteX6" fmla="*/ 0 w 3602355"/>
              <a:gd name="connsiteY6" fmla="*/ 1793557 h 3600450"/>
              <a:gd name="connsiteX7" fmla="*/ 1905 w 3602355"/>
              <a:gd name="connsiteY7" fmla="*/ 0 h 3600450"/>
              <a:gd name="connsiteX0" fmla="*/ 1905 w 3604261"/>
              <a:gd name="connsiteY0" fmla="*/ 0 h 3600450"/>
              <a:gd name="connsiteX1" fmla="*/ 1851660 w 3604261"/>
              <a:gd name="connsiteY1" fmla="*/ 2857 h 3600450"/>
              <a:gd name="connsiteX2" fmla="*/ 3602355 w 3604261"/>
              <a:gd name="connsiteY2" fmla="*/ 0 h 3600450"/>
              <a:gd name="connsiteX3" fmla="*/ 3604261 w 3604261"/>
              <a:gd name="connsiteY3" fmla="*/ 1801177 h 3600450"/>
              <a:gd name="connsiteX4" fmla="*/ 3602355 w 3604261"/>
              <a:gd name="connsiteY4" fmla="*/ 3600450 h 3600450"/>
              <a:gd name="connsiteX5" fmla="*/ 1836421 w 3604261"/>
              <a:gd name="connsiteY5" fmla="*/ 3599497 h 3600450"/>
              <a:gd name="connsiteX6" fmla="*/ 1905 w 3604261"/>
              <a:gd name="connsiteY6" fmla="*/ 3600450 h 3600450"/>
              <a:gd name="connsiteX7" fmla="*/ 0 w 3604261"/>
              <a:gd name="connsiteY7" fmla="*/ 1793557 h 3600450"/>
              <a:gd name="connsiteX8" fmla="*/ 1905 w 3604261"/>
              <a:gd name="connsiteY8" fmla="*/ 0 h 3600450"/>
              <a:gd name="connsiteX0" fmla="*/ 1905 w 3604261"/>
              <a:gd name="connsiteY0" fmla="*/ 0 h 3600450"/>
              <a:gd name="connsiteX1" fmla="*/ 1851660 w 3604261"/>
              <a:gd name="connsiteY1" fmla="*/ 2857 h 3600450"/>
              <a:gd name="connsiteX2" fmla="*/ 3602355 w 3604261"/>
              <a:gd name="connsiteY2" fmla="*/ 0 h 3600450"/>
              <a:gd name="connsiteX3" fmla="*/ 3604261 w 3604261"/>
              <a:gd name="connsiteY3" fmla="*/ 1801177 h 3600450"/>
              <a:gd name="connsiteX4" fmla="*/ 1836421 w 3604261"/>
              <a:gd name="connsiteY4" fmla="*/ 3599497 h 3600450"/>
              <a:gd name="connsiteX5" fmla="*/ 1905 w 3604261"/>
              <a:gd name="connsiteY5" fmla="*/ 3600450 h 3600450"/>
              <a:gd name="connsiteX6" fmla="*/ 0 w 3604261"/>
              <a:gd name="connsiteY6" fmla="*/ 1793557 h 3600450"/>
              <a:gd name="connsiteX7" fmla="*/ 1905 w 3604261"/>
              <a:gd name="connsiteY7" fmla="*/ 0 h 3600450"/>
              <a:gd name="connsiteX0" fmla="*/ 1905 w 3604261"/>
              <a:gd name="connsiteY0" fmla="*/ 0 h 3599497"/>
              <a:gd name="connsiteX1" fmla="*/ 1851660 w 3604261"/>
              <a:gd name="connsiteY1" fmla="*/ 2857 h 3599497"/>
              <a:gd name="connsiteX2" fmla="*/ 3602355 w 3604261"/>
              <a:gd name="connsiteY2" fmla="*/ 0 h 3599497"/>
              <a:gd name="connsiteX3" fmla="*/ 3604261 w 3604261"/>
              <a:gd name="connsiteY3" fmla="*/ 1801177 h 3599497"/>
              <a:gd name="connsiteX4" fmla="*/ 1836421 w 3604261"/>
              <a:gd name="connsiteY4" fmla="*/ 3599497 h 3599497"/>
              <a:gd name="connsiteX5" fmla="*/ 0 w 3604261"/>
              <a:gd name="connsiteY5" fmla="*/ 1793557 h 3599497"/>
              <a:gd name="connsiteX6" fmla="*/ 1905 w 3604261"/>
              <a:gd name="connsiteY6" fmla="*/ 0 h 3599497"/>
              <a:gd name="connsiteX0" fmla="*/ 0 w 3604261"/>
              <a:gd name="connsiteY0" fmla="*/ 1793557 h 3599497"/>
              <a:gd name="connsiteX1" fmla="*/ 1851660 w 3604261"/>
              <a:gd name="connsiteY1" fmla="*/ 2857 h 3599497"/>
              <a:gd name="connsiteX2" fmla="*/ 3602355 w 3604261"/>
              <a:gd name="connsiteY2" fmla="*/ 0 h 3599497"/>
              <a:gd name="connsiteX3" fmla="*/ 3604261 w 3604261"/>
              <a:gd name="connsiteY3" fmla="*/ 1801177 h 3599497"/>
              <a:gd name="connsiteX4" fmla="*/ 1836421 w 3604261"/>
              <a:gd name="connsiteY4" fmla="*/ 3599497 h 3599497"/>
              <a:gd name="connsiteX5" fmla="*/ 0 w 3604261"/>
              <a:gd name="connsiteY5" fmla="*/ 1793557 h 3599497"/>
              <a:gd name="connsiteX0" fmla="*/ 0 w 3604261"/>
              <a:gd name="connsiteY0" fmla="*/ 1790700 h 3596640"/>
              <a:gd name="connsiteX1" fmla="*/ 1851660 w 3604261"/>
              <a:gd name="connsiteY1" fmla="*/ 0 h 3596640"/>
              <a:gd name="connsiteX2" fmla="*/ 3604261 w 3604261"/>
              <a:gd name="connsiteY2" fmla="*/ 1798320 h 3596640"/>
              <a:gd name="connsiteX3" fmla="*/ 1836421 w 3604261"/>
              <a:gd name="connsiteY3" fmla="*/ 3596640 h 3596640"/>
              <a:gd name="connsiteX4" fmla="*/ 0 w 3604261"/>
              <a:gd name="connsiteY4" fmla="*/ 1790700 h 3596640"/>
              <a:gd name="connsiteX0" fmla="*/ 0 w 3604265"/>
              <a:gd name="connsiteY0" fmla="*/ 1790700 h 3596641"/>
              <a:gd name="connsiteX1" fmla="*/ 1851660 w 3604265"/>
              <a:gd name="connsiteY1" fmla="*/ 0 h 3596641"/>
              <a:gd name="connsiteX2" fmla="*/ 3604261 w 3604265"/>
              <a:gd name="connsiteY2" fmla="*/ 1798320 h 3596641"/>
              <a:gd name="connsiteX3" fmla="*/ 1836421 w 3604265"/>
              <a:gd name="connsiteY3" fmla="*/ 3596640 h 3596641"/>
              <a:gd name="connsiteX4" fmla="*/ 0 w 3604265"/>
              <a:gd name="connsiteY4" fmla="*/ 1790700 h 3596641"/>
              <a:gd name="connsiteX0" fmla="*/ 0 w 3604265"/>
              <a:gd name="connsiteY0" fmla="*/ 1790700 h 3718074"/>
              <a:gd name="connsiteX1" fmla="*/ 1851660 w 3604265"/>
              <a:gd name="connsiteY1" fmla="*/ 0 h 3718074"/>
              <a:gd name="connsiteX2" fmla="*/ 3604261 w 3604265"/>
              <a:gd name="connsiteY2" fmla="*/ 1798320 h 3718074"/>
              <a:gd name="connsiteX3" fmla="*/ 1836421 w 3604265"/>
              <a:gd name="connsiteY3" fmla="*/ 3596640 h 3718074"/>
              <a:gd name="connsiteX4" fmla="*/ 0 w 3604265"/>
              <a:gd name="connsiteY4" fmla="*/ 1790700 h 3718074"/>
              <a:gd name="connsiteX0" fmla="*/ 121833 w 3726098"/>
              <a:gd name="connsiteY0" fmla="*/ 1790701 h 3718075"/>
              <a:gd name="connsiteX1" fmla="*/ 1973493 w 3726098"/>
              <a:gd name="connsiteY1" fmla="*/ 1 h 3718075"/>
              <a:gd name="connsiteX2" fmla="*/ 3726094 w 3726098"/>
              <a:gd name="connsiteY2" fmla="*/ 1798321 h 3718075"/>
              <a:gd name="connsiteX3" fmla="*/ 1958254 w 3726098"/>
              <a:gd name="connsiteY3" fmla="*/ 3596641 h 3718075"/>
              <a:gd name="connsiteX4" fmla="*/ 121833 w 3726098"/>
              <a:gd name="connsiteY4" fmla="*/ 1790701 h 3718075"/>
              <a:gd name="connsiteX0" fmla="*/ 121833 w 3726098"/>
              <a:gd name="connsiteY0" fmla="*/ 1790701 h 3718075"/>
              <a:gd name="connsiteX1" fmla="*/ 1973493 w 3726098"/>
              <a:gd name="connsiteY1" fmla="*/ 1 h 3718075"/>
              <a:gd name="connsiteX2" fmla="*/ 3726094 w 3726098"/>
              <a:gd name="connsiteY2" fmla="*/ 1798321 h 3718075"/>
              <a:gd name="connsiteX3" fmla="*/ 1958254 w 3726098"/>
              <a:gd name="connsiteY3" fmla="*/ 3596641 h 3718075"/>
              <a:gd name="connsiteX4" fmla="*/ 121833 w 3726098"/>
              <a:gd name="connsiteY4" fmla="*/ 1790701 h 3718075"/>
              <a:gd name="connsiteX0" fmla="*/ 62 w 3604327"/>
              <a:gd name="connsiteY0" fmla="*/ 1790762 h 3718136"/>
              <a:gd name="connsiteX1" fmla="*/ 1851722 w 3604327"/>
              <a:gd name="connsiteY1" fmla="*/ 62 h 3718136"/>
              <a:gd name="connsiteX2" fmla="*/ 3604323 w 3604327"/>
              <a:gd name="connsiteY2" fmla="*/ 1798382 h 3718136"/>
              <a:gd name="connsiteX3" fmla="*/ 1836483 w 3604327"/>
              <a:gd name="connsiteY3" fmla="*/ 3596702 h 3718136"/>
              <a:gd name="connsiteX4" fmla="*/ 62 w 3604327"/>
              <a:gd name="connsiteY4" fmla="*/ 1790762 h 3718136"/>
              <a:gd name="connsiteX0" fmla="*/ 62 w 3604327"/>
              <a:gd name="connsiteY0" fmla="*/ 1790762 h 3596702"/>
              <a:gd name="connsiteX1" fmla="*/ 1851722 w 3604327"/>
              <a:gd name="connsiteY1" fmla="*/ 62 h 3596702"/>
              <a:gd name="connsiteX2" fmla="*/ 3604323 w 3604327"/>
              <a:gd name="connsiteY2" fmla="*/ 1798382 h 3596702"/>
              <a:gd name="connsiteX3" fmla="*/ 1836483 w 3604327"/>
              <a:gd name="connsiteY3" fmla="*/ 3596702 h 3596702"/>
              <a:gd name="connsiteX4" fmla="*/ 62 w 3604327"/>
              <a:gd name="connsiteY4" fmla="*/ 1790762 h 3596702"/>
              <a:gd name="connsiteX0" fmla="*/ 4 w 3604269"/>
              <a:gd name="connsiteY0" fmla="*/ 1790702 h 3596642"/>
              <a:gd name="connsiteX1" fmla="*/ 1851664 w 3604269"/>
              <a:gd name="connsiteY1" fmla="*/ 2 h 3596642"/>
              <a:gd name="connsiteX2" fmla="*/ 3604265 w 3604269"/>
              <a:gd name="connsiteY2" fmla="*/ 1798322 h 3596642"/>
              <a:gd name="connsiteX3" fmla="*/ 1836425 w 3604269"/>
              <a:gd name="connsiteY3" fmla="*/ 3596642 h 3596642"/>
              <a:gd name="connsiteX4" fmla="*/ 4 w 3604269"/>
              <a:gd name="connsiteY4" fmla="*/ 1790702 h 3596642"/>
              <a:gd name="connsiteX0" fmla="*/ 5 w 3604272"/>
              <a:gd name="connsiteY0" fmla="*/ 1790702 h 3596642"/>
              <a:gd name="connsiteX1" fmla="*/ 1851665 w 3604272"/>
              <a:gd name="connsiteY1" fmla="*/ 2 h 3596642"/>
              <a:gd name="connsiteX2" fmla="*/ 3604266 w 3604272"/>
              <a:gd name="connsiteY2" fmla="*/ 1798322 h 3596642"/>
              <a:gd name="connsiteX3" fmla="*/ 1836426 w 3604272"/>
              <a:gd name="connsiteY3" fmla="*/ 3596642 h 3596642"/>
              <a:gd name="connsiteX4" fmla="*/ 5 w 3604272"/>
              <a:gd name="connsiteY4" fmla="*/ 1790702 h 3596642"/>
              <a:gd name="connsiteX0" fmla="*/ 5 w 3604290"/>
              <a:gd name="connsiteY0" fmla="*/ 1790702 h 3596642"/>
              <a:gd name="connsiteX1" fmla="*/ 1851665 w 3604290"/>
              <a:gd name="connsiteY1" fmla="*/ 2 h 3596642"/>
              <a:gd name="connsiteX2" fmla="*/ 3604266 w 3604290"/>
              <a:gd name="connsiteY2" fmla="*/ 1798322 h 3596642"/>
              <a:gd name="connsiteX3" fmla="*/ 1836426 w 3604290"/>
              <a:gd name="connsiteY3" fmla="*/ 3596642 h 3596642"/>
              <a:gd name="connsiteX4" fmla="*/ 5 w 3604290"/>
              <a:gd name="connsiteY4" fmla="*/ 1790702 h 3596642"/>
              <a:gd name="connsiteX0" fmla="*/ 5 w 3604289"/>
              <a:gd name="connsiteY0" fmla="*/ 1790702 h 3596642"/>
              <a:gd name="connsiteX1" fmla="*/ 1851665 w 3604289"/>
              <a:gd name="connsiteY1" fmla="*/ 2 h 3596642"/>
              <a:gd name="connsiteX2" fmla="*/ 3604266 w 3604289"/>
              <a:gd name="connsiteY2" fmla="*/ 1798322 h 3596642"/>
              <a:gd name="connsiteX3" fmla="*/ 1836426 w 3604289"/>
              <a:gd name="connsiteY3" fmla="*/ 3596642 h 3596642"/>
              <a:gd name="connsiteX4" fmla="*/ 5 w 3604289"/>
              <a:gd name="connsiteY4" fmla="*/ 1790702 h 3596642"/>
              <a:gd name="connsiteX0" fmla="*/ 5 w 3604266"/>
              <a:gd name="connsiteY0" fmla="*/ 1790702 h 3596642"/>
              <a:gd name="connsiteX1" fmla="*/ 1851665 w 3604266"/>
              <a:gd name="connsiteY1" fmla="*/ 2 h 3596642"/>
              <a:gd name="connsiteX2" fmla="*/ 3604266 w 3604266"/>
              <a:gd name="connsiteY2" fmla="*/ 1798322 h 3596642"/>
              <a:gd name="connsiteX3" fmla="*/ 1836426 w 3604266"/>
              <a:gd name="connsiteY3" fmla="*/ 3596642 h 3596642"/>
              <a:gd name="connsiteX4" fmla="*/ 5 w 3604266"/>
              <a:gd name="connsiteY4" fmla="*/ 1790702 h 3596642"/>
              <a:gd name="connsiteX0" fmla="*/ 40 w 3604301"/>
              <a:gd name="connsiteY0" fmla="*/ 1790702 h 3596642"/>
              <a:gd name="connsiteX1" fmla="*/ 1851700 w 3604301"/>
              <a:gd name="connsiteY1" fmla="*/ 2 h 3596642"/>
              <a:gd name="connsiteX2" fmla="*/ 3604301 w 3604301"/>
              <a:gd name="connsiteY2" fmla="*/ 1798322 h 3596642"/>
              <a:gd name="connsiteX3" fmla="*/ 1836461 w 3604301"/>
              <a:gd name="connsiteY3" fmla="*/ 3596642 h 3596642"/>
              <a:gd name="connsiteX4" fmla="*/ 40 w 3604301"/>
              <a:gd name="connsiteY4" fmla="*/ 1790702 h 359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4301" h="3596642">
                <a:moveTo>
                  <a:pt x="40" y="1790702"/>
                </a:moveTo>
                <a:cubicBezTo>
                  <a:pt x="7025" y="732474"/>
                  <a:pt x="854750" y="-1268"/>
                  <a:pt x="1851700" y="2"/>
                </a:cubicBezTo>
                <a:cubicBezTo>
                  <a:pt x="2848650" y="1272"/>
                  <a:pt x="3603983" y="873127"/>
                  <a:pt x="3604301" y="1798322"/>
                </a:cubicBezTo>
                <a:cubicBezTo>
                  <a:pt x="3604619" y="2723517"/>
                  <a:pt x="2775309" y="3596642"/>
                  <a:pt x="1836461" y="3596642"/>
                </a:cubicBezTo>
                <a:cubicBezTo>
                  <a:pt x="897613" y="3596642"/>
                  <a:pt x="-6945" y="2848930"/>
                  <a:pt x="40" y="1790702"/>
                </a:cubicBezTo>
                <a:close/>
              </a:path>
            </a:pathLst>
          </a:custGeom>
        </p:spPr>
        <p:txBody>
          <a:bodyPr bIns="720000" anchor="ctr"/>
          <a:lstStyle>
            <a:lvl1pPr marL="0" indent="0" algn="ctr">
              <a:buNone/>
              <a:defRPr sz="1050" baseline="0"/>
            </a:lvl1pPr>
          </a:lstStyle>
          <a:p>
            <a:r>
              <a:rPr lang="en-US" dirty="0"/>
              <a:t>Photo of employee</a:t>
            </a:r>
          </a:p>
        </p:txBody>
      </p:sp>
      <p:sp>
        <p:nvSpPr>
          <p:cNvPr id="3" name="Oval 2"/>
          <p:cNvSpPr/>
          <p:nvPr userDrawn="1"/>
        </p:nvSpPr>
        <p:spPr>
          <a:xfrm>
            <a:off x="1001977" y="5269947"/>
            <a:ext cx="1244070" cy="1244070"/>
          </a:xfrm>
          <a:prstGeom prst="ellipse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640012" y="5269947"/>
            <a:ext cx="3276600" cy="34289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640012" y="5570512"/>
            <a:ext cx="3276601" cy="91805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1200" b="0" baseline="0">
                <a:solidFill>
                  <a:schemeClr val="tx1"/>
                </a:solidFill>
              </a:defRPr>
            </a:lvl1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Position, Telephone, Mobile, Email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8" y="5269947"/>
            <a:ext cx="3817938" cy="34289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NORSTAT SOMETHING AS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6275389" y="5570512"/>
            <a:ext cx="2520949" cy="91805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1200" b="0" baseline="0">
                <a:solidFill>
                  <a:schemeClr val="tx1"/>
                </a:solidFill>
              </a:defRPr>
            </a:lvl1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Street, City, Country</a:t>
            </a:r>
          </a:p>
        </p:txBody>
      </p:sp>
      <p:sp>
        <p:nvSpPr>
          <p:cNvPr id="25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8975727" y="5570512"/>
            <a:ext cx="2517774" cy="91805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1200" b="0" baseline="0">
                <a:solidFill>
                  <a:schemeClr val="tx1"/>
                </a:solidFill>
              </a:defRPr>
            </a:lvl1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info@..., URL, …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4941888"/>
          </a:xfrm>
          <a:prstGeom prst="rect">
            <a:avLst/>
          </a:prstGeom>
          <a:gradFill flip="none" rotWithShape="1">
            <a:gsLst>
              <a:gs pos="64000">
                <a:schemeClr val="tx2"/>
              </a:gs>
              <a:gs pos="6000">
                <a:schemeClr val="bg2"/>
              </a:gs>
            </a:gsLst>
            <a:lin ang="14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12192000" cy="4941888"/>
          </a:xfrm>
          <a:prstGeom prst="rect">
            <a:avLst/>
          </a:prstGeom>
        </p:spPr>
        <p:txBody>
          <a:bodyPr bIns="720000"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N:\Marketing\02_Corporate Design\02_Imagery\Norstat Cities</a:t>
            </a:r>
          </a:p>
        </p:txBody>
      </p:sp>
    </p:spTree>
    <p:extLst>
      <p:ext uri="{BB962C8B-B14F-4D97-AF65-F5344CB8AC3E}">
        <p14:creationId xmlns:p14="http://schemas.microsoft.com/office/powerpoint/2010/main" val="3134979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9" orient="horz" pos="3113" userDrawn="1">
          <p15:clr>
            <a:srgbClr val="FBAE40"/>
          </p15:clr>
        </p15:guide>
        <p15:guide id="12" pos="619" userDrawn="1">
          <p15:clr>
            <a:srgbClr val="FBAE40"/>
          </p15:clr>
        </p15:guide>
        <p15:guide id="14" pos="3953" userDrawn="1">
          <p15:clr>
            <a:srgbClr val="FBAE40"/>
          </p15:clr>
        </p15:guide>
        <p15:guide id="15" pos="5654" userDrawn="1">
          <p15:clr>
            <a:srgbClr val="FBAE40"/>
          </p15:clr>
        </p15:guide>
        <p15:guide id="16" pos="7242" userDrawn="1">
          <p15:clr>
            <a:srgbClr val="FBAE40"/>
          </p15:clr>
        </p15:guide>
        <p15:guide id="17" pos="1663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_Quar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00101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pos="2139">
          <p15:clr>
            <a:srgbClr val="FBAE40"/>
          </p15:clr>
        </p15:guide>
        <p15:guide id="4" pos="5541">
          <p15:clr>
            <a:srgbClr val="FBAE40"/>
          </p15:clr>
        </p15:guide>
        <p15:guide id="5" orient="horz" pos="3861">
          <p15:clr>
            <a:srgbClr val="FBAE40"/>
          </p15:clr>
        </p15:guide>
        <p15:guide id="6" orient="horz" pos="459">
          <p15:clr>
            <a:srgbClr val="FBAE40"/>
          </p15:clr>
        </p15:guide>
        <p15:guide id="7" pos="438">
          <p15:clr>
            <a:srgbClr val="FBAE40"/>
          </p15:clr>
        </p15:guide>
        <p15:guide id="8" pos="724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_Thi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8924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593">
          <p15:clr>
            <a:srgbClr val="FBAE40"/>
          </p15:clr>
        </p15:guide>
        <p15:guide id="3" pos="2706">
          <p15:clr>
            <a:srgbClr val="FBAE40"/>
          </p15:clr>
        </p15:guide>
        <p15:guide id="4" pos="4974">
          <p15:clr>
            <a:srgbClr val="FBAE40"/>
          </p15:clr>
        </p15:guide>
        <p15:guide id="5" orient="horz" pos="2727">
          <p15:clr>
            <a:srgbClr val="FBAE40"/>
          </p15:clr>
        </p15:guide>
        <p15:guide id="6" pos="1572">
          <p15:clr>
            <a:srgbClr val="FBAE40"/>
          </p15:clr>
        </p15:guide>
        <p15:guide id="7" pos="3840">
          <p15:clr>
            <a:srgbClr val="FBAE40"/>
          </p15:clr>
        </p15:guide>
        <p15:guide id="8" pos="6108">
          <p15:clr>
            <a:srgbClr val="FBAE40"/>
          </p15:clr>
        </p15:guide>
        <p15:guide id="9" pos="438">
          <p15:clr>
            <a:srgbClr val="FBAE40"/>
          </p15:clr>
        </p15:guide>
        <p15:guide id="10" pos="7242">
          <p15:clr>
            <a:srgbClr val="FBAE40"/>
          </p15:clr>
        </p15:guide>
        <p15:guide id="11" orient="horz" pos="459">
          <p15:clr>
            <a:srgbClr val="FBAE40"/>
          </p15:clr>
        </p15:guide>
        <p15:guide id="12" orient="horz" pos="386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_Golden Rat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58612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24" userDrawn="1">
          <p15:clr>
            <a:srgbClr val="FBAE40"/>
          </p15:clr>
        </p15:guide>
        <p15:guide id="2" pos="4656" userDrawn="1">
          <p15:clr>
            <a:srgbClr val="FBAE40"/>
          </p15:clr>
        </p15:guide>
        <p15:guide id="3" pos="438" userDrawn="1">
          <p15:clr>
            <a:srgbClr val="FBAE40"/>
          </p15:clr>
        </p15:guide>
        <p15:guide id="4" pos="7242" userDrawn="1">
          <p15:clr>
            <a:srgbClr val="FBAE40"/>
          </p15:clr>
        </p15:guide>
        <p15:guide id="5" orient="horz" pos="3861" userDrawn="1">
          <p15:clr>
            <a:srgbClr val="FBAE40"/>
          </p15:clr>
        </p15:guide>
        <p15:guide id="6" orient="horz" pos="45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96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7258050" y="0"/>
            <a:ext cx="4933950" cy="68961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/>
          <p:cNvSpPr/>
          <p:nvPr userDrawn="1"/>
        </p:nvSpPr>
        <p:spPr>
          <a:xfrm flipH="1">
            <a:off x="2453822" y="0"/>
            <a:ext cx="9608456" cy="6896100"/>
          </a:xfrm>
          <a:prstGeom prst="parallelogram">
            <a:avLst>
              <a:gd name="adj" fmla="val 6940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371192" y="371475"/>
            <a:ext cx="11449333" cy="61912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3"/>
          <p:cNvSpPr>
            <a:spLocks noGrp="1"/>
          </p:cNvSpPr>
          <p:nvPr>
            <p:ph type="title" hasCustomPrompt="1"/>
          </p:nvPr>
        </p:nvSpPr>
        <p:spPr>
          <a:xfrm>
            <a:off x="3940857" y="2162176"/>
            <a:ext cx="4320000" cy="757237"/>
          </a:xfrm>
          <a:prstGeom prst="rect">
            <a:avLst/>
          </a:prstGeom>
        </p:spPr>
        <p:txBody>
          <a:bodyPr lIns="0" tIns="36000" rIns="0" bIns="36000" anchor="b"/>
          <a:lstStyle>
            <a:lvl1pPr algn="ctr">
              <a:defRPr sz="36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Chapter Title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400425" y="2925438"/>
            <a:ext cx="5400000" cy="1556075"/>
          </a:xfrm>
          <a:prstGeom prst="rect">
            <a:avLst/>
          </a:prstGeom>
        </p:spPr>
        <p:txBody>
          <a:bodyPr/>
          <a:lstStyle>
            <a:lvl1pPr marL="0" indent="0" algn="ctr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baseline="0"/>
            </a:lvl1pPr>
            <a:lvl2pPr marL="542925" indent="-271463" algn="ctr" defTabSz="271463">
              <a:lnSpc>
                <a:spcPct val="125000"/>
              </a:lnSpc>
              <a:spcBef>
                <a:spcPts val="0"/>
              </a:spcBef>
              <a:buFontTx/>
              <a:buBlip>
                <a:blip r:embed="rId2"/>
              </a:buBlip>
              <a:defRPr sz="1800"/>
            </a:lvl2pPr>
            <a:lvl3pPr marL="803275" indent="-260350" algn="ctr" defTabSz="271463">
              <a:lnSpc>
                <a:spcPct val="125000"/>
              </a:lnSpc>
              <a:spcBef>
                <a:spcPts val="0"/>
              </a:spcBef>
              <a:buFontTx/>
              <a:buBlip>
                <a:blip r:embed="rId2"/>
              </a:buBlip>
              <a:defRPr sz="1800"/>
            </a:lvl3pPr>
            <a:lvl4pPr marL="1074738" indent="-271463" algn="ctr" defTabSz="271463">
              <a:lnSpc>
                <a:spcPct val="125000"/>
              </a:lnSpc>
              <a:spcBef>
                <a:spcPts val="0"/>
              </a:spcBef>
              <a:buFontTx/>
              <a:buBlip>
                <a:blip r:embed="rId2"/>
              </a:buBlip>
              <a:defRPr sz="1800"/>
            </a:lvl4pPr>
            <a:lvl5pPr marL="1346200" indent="-271463" algn="ctr" defTabSz="271463">
              <a:lnSpc>
                <a:spcPct val="125000"/>
              </a:lnSpc>
              <a:spcBef>
                <a:spcPts val="0"/>
              </a:spcBef>
              <a:buFontTx/>
              <a:buBlip>
                <a:blip r:embed="rId2"/>
              </a:buBlip>
              <a:defRPr sz="1800"/>
            </a:lvl5pPr>
          </a:lstStyle>
          <a:p>
            <a:pPr lvl="0"/>
            <a:r>
              <a:rPr lang="en-US" dirty="0"/>
              <a:t>Please enter a descriptive text</a:t>
            </a:r>
          </a:p>
        </p:txBody>
      </p:sp>
    </p:spTree>
    <p:extLst>
      <p:ext uri="{BB962C8B-B14F-4D97-AF65-F5344CB8AC3E}">
        <p14:creationId xmlns:p14="http://schemas.microsoft.com/office/powerpoint/2010/main" val="3924697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8">
          <p15:clr>
            <a:srgbClr val="FBAE40"/>
          </p15:clr>
        </p15:guide>
        <p15:guide id="2" orient="horz" pos="3861">
          <p15:clr>
            <a:srgbClr val="FBAE40"/>
          </p15:clr>
        </p15:guide>
        <p15:guide id="3" orient="horz" pos="459">
          <p15:clr>
            <a:srgbClr val="FBAE40"/>
          </p15:clr>
        </p15:guide>
        <p15:guide id="4" pos="7242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7391400" cy="6858000"/>
          </a:xfrm>
          <a:prstGeom prst="rect">
            <a:avLst/>
          </a:prstGeom>
        </p:spPr>
        <p:txBody>
          <a:bodyPr bIns="792000"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N:\Marketing\02_Corporate Design\02_Imagery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8112125" y="728663"/>
            <a:ext cx="3384550" cy="1110185"/>
          </a:xfrm>
          <a:prstGeom prst="rect">
            <a:avLst/>
          </a:prstGeom>
        </p:spPr>
        <p:txBody>
          <a:bodyPr lIns="0" rIns="0" anchor="ctr"/>
          <a:lstStyle>
            <a:lvl1pPr algn="ctr">
              <a:defRPr sz="3600" b="0">
                <a:ln>
                  <a:noFill/>
                </a:ln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112125" y="2099511"/>
            <a:ext cx="3384550" cy="4029827"/>
          </a:xfrm>
          <a:prstGeom prst="rect">
            <a:avLst/>
          </a:prstGeom>
        </p:spPr>
        <p:txBody>
          <a:bodyPr/>
          <a:lstStyle>
            <a:lvl1pPr marL="271463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1pPr>
            <a:lvl2pPr marL="542925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2pPr>
            <a:lvl3pPr marL="803275" indent="-260350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3pPr>
            <a:lvl4pPr marL="1074738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4pPr>
            <a:lvl5pPr marL="1346200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9809923" y="0"/>
            <a:ext cx="0" cy="468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9839442" y="6390000"/>
            <a:ext cx="0" cy="468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718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110">
          <p15:clr>
            <a:srgbClr val="FBAE40"/>
          </p15:clr>
        </p15:guide>
        <p15:guide id="2" pos="4656">
          <p15:clr>
            <a:srgbClr val="FBAE40"/>
          </p15:clr>
        </p15:guide>
        <p15:guide id="3" orient="horz" pos="459">
          <p15:clr>
            <a:srgbClr val="FBAE40"/>
          </p15:clr>
        </p15:guide>
        <p15:guide id="4" orient="horz" pos="3861">
          <p15:clr>
            <a:srgbClr val="FBAE40"/>
          </p15:clr>
        </p15:guide>
        <p15:guide id="5" pos="724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800600" y="0"/>
            <a:ext cx="7391400" cy="6858000"/>
          </a:xfrm>
          <a:prstGeom prst="rect">
            <a:avLst/>
          </a:prstGeom>
        </p:spPr>
        <p:txBody>
          <a:bodyPr bIns="792000"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N:\Marketing\02_Corporate Design\02_Imagery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696383" y="728663"/>
            <a:ext cx="3384550" cy="1110185"/>
          </a:xfrm>
          <a:prstGeom prst="rect">
            <a:avLst/>
          </a:prstGeom>
        </p:spPr>
        <p:txBody>
          <a:bodyPr lIns="0" rIns="0" anchor="ctr"/>
          <a:lstStyle>
            <a:lvl1pPr algn="ctr">
              <a:defRPr sz="3600" b="0">
                <a:ln>
                  <a:noFill/>
                </a:ln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96383" y="2099511"/>
            <a:ext cx="3384550" cy="4029827"/>
          </a:xfrm>
          <a:prstGeom prst="rect">
            <a:avLst/>
          </a:prstGeom>
        </p:spPr>
        <p:txBody>
          <a:bodyPr/>
          <a:lstStyle>
            <a:lvl1pPr marL="271463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1pPr>
            <a:lvl2pPr marL="542925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2pPr>
            <a:lvl3pPr marL="803275" indent="-260350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3pPr>
            <a:lvl4pPr marL="1074738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4pPr>
            <a:lvl5pPr marL="1346200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360313" y="0"/>
            <a:ext cx="0" cy="468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389832" y="6390000"/>
            <a:ext cx="0" cy="468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1310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70">
          <p15:clr>
            <a:srgbClr val="FBAE40"/>
          </p15:clr>
        </p15:guide>
        <p15:guide id="2" pos="3024">
          <p15:clr>
            <a:srgbClr val="FBAE40"/>
          </p15:clr>
        </p15:guide>
        <p15:guide id="3" pos="438">
          <p15:clr>
            <a:srgbClr val="FBAE40"/>
          </p15:clr>
        </p15:guide>
        <p15:guide id="4" orient="horz" pos="3861">
          <p15:clr>
            <a:srgbClr val="FBAE40"/>
          </p15:clr>
        </p15:guide>
        <p15:guide id="5" orient="horz" pos="45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6" name="Straight Connector 165"/>
          <p:cNvCxnSpPr/>
          <p:nvPr userDrawn="1"/>
        </p:nvCxnSpPr>
        <p:spPr>
          <a:xfrm>
            <a:off x="695325" y="875813"/>
            <a:ext cx="360000" cy="0"/>
          </a:xfrm>
          <a:prstGeom prst="line">
            <a:avLst/>
          </a:prstGeom>
          <a:ln w="19050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itle 3"/>
          <p:cNvSpPr>
            <a:spLocks noGrp="1"/>
          </p:cNvSpPr>
          <p:nvPr>
            <p:ph type="title" hasCustomPrompt="1"/>
          </p:nvPr>
        </p:nvSpPr>
        <p:spPr>
          <a:xfrm>
            <a:off x="695325" y="448733"/>
            <a:ext cx="10800000" cy="408516"/>
          </a:xfrm>
          <a:prstGeom prst="rect">
            <a:avLst/>
          </a:prstGeom>
        </p:spPr>
        <p:txBody>
          <a:bodyPr lIns="0" tIns="36000" rIns="0" bIns="36000" anchor="b"/>
          <a:lstStyle>
            <a:lvl1pPr algn="l">
              <a:lnSpc>
                <a:spcPct val="114000"/>
              </a:lnSpc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95324" y="1089025"/>
            <a:ext cx="10800000" cy="5400675"/>
          </a:xfrm>
          <a:prstGeom prst="rect">
            <a:avLst/>
          </a:prstGeom>
        </p:spPr>
        <p:txBody>
          <a:bodyPr/>
          <a:lstStyle>
            <a:lvl1pPr marL="271463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1pPr>
            <a:lvl2pPr marL="542925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2pPr>
            <a:lvl3pPr marL="803275" indent="-260350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3pPr>
            <a:lvl4pPr marL="1074738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4pPr>
            <a:lvl5pPr marL="1346200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95325" y="193635"/>
            <a:ext cx="10800000" cy="287336"/>
          </a:xfrm>
          <a:prstGeom prst="rect">
            <a:avLst/>
          </a:prstGeom>
        </p:spPr>
        <p:txBody>
          <a:bodyPr lIns="0" rIns="0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15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orient="horz" pos="686" userDrawn="1">
          <p15:clr>
            <a:srgbClr val="FBAE40"/>
          </p15:clr>
        </p15:guide>
        <p15:guide id="3" pos="438" userDrawn="1">
          <p15:clr>
            <a:srgbClr val="FBAE40"/>
          </p15:clr>
        </p15:guide>
        <p15:guide id="4" pos="724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800600" cy="6858000"/>
          </a:xfrm>
          <a:prstGeom prst="rect">
            <a:avLst/>
          </a:prstGeom>
        </p:spPr>
        <p:txBody>
          <a:bodyPr bIns="792000"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N:\Marketing\02_Corporate Design\02_Imagery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5519738" y="1089025"/>
            <a:ext cx="5976936" cy="5400675"/>
          </a:xfrm>
          <a:prstGeom prst="rect">
            <a:avLst/>
          </a:prstGeom>
        </p:spPr>
        <p:txBody>
          <a:bodyPr/>
          <a:lstStyle>
            <a:lvl1pPr marL="271463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1pPr>
            <a:lvl2pPr marL="542925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2pPr>
            <a:lvl3pPr marL="803275" indent="-260350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3pPr>
            <a:lvl4pPr marL="1074738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4pPr>
            <a:lvl5pPr marL="1346200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518994" y="875813"/>
            <a:ext cx="360000" cy="0"/>
          </a:xfrm>
          <a:prstGeom prst="line">
            <a:avLst/>
          </a:prstGeom>
          <a:ln w="19050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3"/>
          <p:cNvSpPr>
            <a:spLocks noGrp="1"/>
          </p:cNvSpPr>
          <p:nvPr>
            <p:ph type="title" hasCustomPrompt="1"/>
          </p:nvPr>
        </p:nvSpPr>
        <p:spPr>
          <a:xfrm>
            <a:off x="5519737" y="430169"/>
            <a:ext cx="5976937" cy="427080"/>
          </a:xfrm>
          <a:prstGeom prst="rect">
            <a:avLst/>
          </a:prstGeom>
        </p:spPr>
        <p:txBody>
          <a:bodyPr lIns="0" tIns="36000" rIns="0" bIns="36000" anchor="b"/>
          <a:lstStyle>
            <a:lvl1pPr algn="l">
              <a:lnSpc>
                <a:spcPct val="114000"/>
              </a:lnSpc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5519737" y="193635"/>
            <a:ext cx="5975587" cy="287336"/>
          </a:xfrm>
          <a:prstGeom prst="rect">
            <a:avLst/>
          </a:prstGeom>
        </p:spPr>
        <p:txBody>
          <a:bodyPr lIns="0" rIns="0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1102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77" userDrawn="1">
          <p15:clr>
            <a:srgbClr val="FBAE40"/>
          </p15:clr>
        </p15:guide>
        <p15:guide id="2" pos="3024" userDrawn="1">
          <p15:clr>
            <a:srgbClr val="FBAE40"/>
          </p15:clr>
        </p15:guide>
        <p15:guide id="3" orient="horz" pos="686" userDrawn="1">
          <p15:clr>
            <a:srgbClr val="FBAE40"/>
          </p15:clr>
        </p15:guide>
        <p15:guide id="4" orient="horz" pos="4088" userDrawn="1">
          <p15:clr>
            <a:srgbClr val="FBAE40"/>
          </p15:clr>
        </p15:guide>
        <p15:guide id="5" pos="724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7391400" y="0"/>
            <a:ext cx="4800600" cy="6858000"/>
          </a:xfrm>
          <a:prstGeom prst="rect">
            <a:avLst/>
          </a:prstGeom>
        </p:spPr>
        <p:txBody>
          <a:bodyPr bIns="792000"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N:\Marketing\02_Corporate Design\02_Imagery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95325" y="1089025"/>
            <a:ext cx="5976939" cy="5400675"/>
          </a:xfrm>
          <a:prstGeom prst="rect">
            <a:avLst/>
          </a:prstGeom>
        </p:spPr>
        <p:txBody>
          <a:bodyPr/>
          <a:lstStyle>
            <a:lvl1pPr marL="271463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1pPr>
            <a:lvl2pPr marL="542925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2pPr>
            <a:lvl3pPr marL="803275" indent="-260350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3pPr>
            <a:lvl4pPr marL="1074738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4pPr>
            <a:lvl5pPr marL="1346200" indent="-271463" defTabSz="271463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8499" y="875813"/>
            <a:ext cx="360000" cy="0"/>
          </a:xfrm>
          <a:prstGeom prst="line">
            <a:avLst/>
          </a:prstGeom>
          <a:ln w="19050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3"/>
          <p:cNvSpPr>
            <a:spLocks noGrp="1"/>
          </p:cNvSpPr>
          <p:nvPr>
            <p:ph type="title" hasCustomPrompt="1"/>
          </p:nvPr>
        </p:nvSpPr>
        <p:spPr>
          <a:xfrm>
            <a:off x="695325" y="430170"/>
            <a:ext cx="5976939" cy="427080"/>
          </a:xfrm>
          <a:prstGeom prst="rect">
            <a:avLst/>
          </a:prstGeom>
        </p:spPr>
        <p:txBody>
          <a:bodyPr lIns="0" tIns="36000" rIns="0" bIns="36000" anchor="b"/>
          <a:lstStyle>
            <a:lvl1pPr algn="l">
              <a:lnSpc>
                <a:spcPct val="114000"/>
              </a:lnSpc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95325" y="193635"/>
            <a:ext cx="5976939" cy="287336"/>
          </a:xfrm>
          <a:prstGeom prst="rect">
            <a:avLst/>
          </a:prstGeom>
        </p:spPr>
        <p:txBody>
          <a:bodyPr lIns="0" rIns="0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181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203" userDrawn="1">
          <p15:clr>
            <a:srgbClr val="FBAE40"/>
          </p15:clr>
        </p15:guide>
        <p15:guide id="2" pos="4656" userDrawn="1">
          <p15:clr>
            <a:srgbClr val="FBAE40"/>
          </p15:clr>
        </p15:guide>
        <p15:guide id="3" pos="438">
          <p15:clr>
            <a:srgbClr val="FBAE40"/>
          </p15:clr>
        </p15:guide>
        <p15:guide id="4" orient="horz" pos="4088" userDrawn="1">
          <p15:clr>
            <a:srgbClr val="FBAE40"/>
          </p15:clr>
        </p15:guide>
        <p15:guide id="5" orient="horz" pos="68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_F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116388" y="0"/>
            <a:ext cx="3959225" cy="6858000"/>
          </a:xfrm>
          <a:prstGeom prst="rect">
            <a:avLst/>
          </a:prstGeom>
        </p:spPr>
        <p:txBody>
          <a:bodyPr bIns="792000"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N:\Marketing\02_Corporate Design\02_Imagery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95325" y="1799688"/>
            <a:ext cx="2809875" cy="287336"/>
          </a:xfrm>
          <a:prstGeom prst="rect">
            <a:avLst/>
          </a:prstGeom>
        </p:spPr>
        <p:txBody>
          <a:bodyPr lIns="0" rIns="0"/>
          <a:lstStyle>
            <a:lvl1pPr marL="0" indent="0" algn="ctr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Item 1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920262" y="2082799"/>
            <a:ext cx="3600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95325" y="4523838"/>
            <a:ext cx="2809875" cy="287336"/>
          </a:xfrm>
          <a:prstGeom prst="rect">
            <a:avLst/>
          </a:prstGeom>
        </p:spPr>
        <p:txBody>
          <a:bodyPr lIns="0" rIns="0"/>
          <a:lstStyle>
            <a:lvl1pPr marL="0" indent="0" algn="ctr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Item 2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920262" y="4806949"/>
            <a:ext cx="3600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686800" y="1799688"/>
            <a:ext cx="2809875" cy="287336"/>
          </a:xfrm>
          <a:prstGeom prst="rect">
            <a:avLst/>
          </a:prstGeom>
        </p:spPr>
        <p:txBody>
          <a:bodyPr lIns="0" rIns="0"/>
          <a:lstStyle>
            <a:lvl1pPr marL="0" indent="0" algn="ctr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Item 3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9911737" y="2082799"/>
            <a:ext cx="3600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8686800" y="4523838"/>
            <a:ext cx="2809875" cy="287336"/>
          </a:xfrm>
          <a:prstGeom prst="rect">
            <a:avLst/>
          </a:prstGeom>
        </p:spPr>
        <p:txBody>
          <a:bodyPr lIns="0" rIns="0"/>
          <a:lstStyle>
            <a:lvl1pPr marL="0" indent="0" algn="ctr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Item 4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9911737" y="4806949"/>
            <a:ext cx="3600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695324" y="2172230"/>
            <a:ext cx="2809875" cy="114776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4572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2pPr>
            <a:lvl3pPr marL="9144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3pPr>
            <a:lvl4pPr marL="13716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4pPr>
            <a:lvl5pPr marL="18288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21"/>
          </p:nvPr>
        </p:nvSpPr>
        <p:spPr>
          <a:xfrm>
            <a:off x="695324" y="4910667"/>
            <a:ext cx="2809875" cy="114776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4572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2pPr>
            <a:lvl3pPr marL="9144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3pPr>
            <a:lvl4pPr marL="13716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4pPr>
            <a:lvl5pPr marL="18288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22"/>
          </p:nvPr>
        </p:nvSpPr>
        <p:spPr>
          <a:xfrm>
            <a:off x="8686800" y="2182293"/>
            <a:ext cx="2809875" cy="114776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4572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2pPr>
            <a:lvl3pPr marL="9144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3pPr>
            <a:lvl4pPr marL="13716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4pPr>
            <a:lvl5pPr marL="18288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23"/>
          </p:nvPr>
        </p:nvSpPr>
        <p:spPr>
          <a:xfrm>
            <a:off x="8686800" y="4910667"/>
            <a:ext cx="2809875" cy="114776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4572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2pPr>
            <a:lvl3pPr marL="9144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3pPr>
            <a:lvl4pPr marL="13716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4pPr>
            <a:lvl5pPr marL="18288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966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593" userDrawn="1">
          <p15:clr>
            <a:srgbClr val="FBAE40"/>
          </p15:clr>
        </p15:guide>
        <p15:guide id="4" pos="5087" userDrawn="1">
          <p15:clr>
            <a:srgbClr val="FBAE40"/>
          </p15:clr>
        </p15:guide>
        <p15:guide id="5" orient="horz" pos="2160" userDrawn="1">
          <p15:clr>
            <a:srgbClr val="FBAE40"/>
          </p15:clr>
        </p15:guide>
        <p15:guide id="6" pos="438" userDrawn="1">
          <p15:clr>
            <a:srgbClr val="FBAE40"/>
          </p15:clr>
        </p15:guide>
        <p15:guide id="7" pos="2207" userDrawn="1">
          <p15:clr>
            <a:srgbClr val="FBAE40"/>
          </p15:clr>
        </p15:guide>
        <p15:guide id="8" pos="7242" userDrawn="1">
          <p15:clr>
            <a:srgbClr val="FBAE40"/>
          </p15:clr>
        </p15:guide>
        <p15:guide id="11" orient="horz" pos="459">
          <p15:clr>
            <a:srgbClr val="FBAE40"/>
          </p15:clr>
        </p15:guide>
        <p15:guide id="12" orient="horz" pos="3861">
          <p15:clr>
            <a:srgbClr val="FBAE40"/>
          </p15:clr>
        </p15:guide>
        <p15:guide id="13" pos="547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_Th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3429000"/>
          </a:xfrm>
          <a:prstGeom prst="rect">
            <a:avLst/>
          </a:prstGeom>
        </p:spPr>
        <p:txBody>
          <a:bodyPr bIns="792000"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N:\Marketing\02_Corporate Design\02_Imagery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695324" y="4523838"/>
            <a:ext cx="2880000" cy="287336"/>
          </a:xfrm>
          <a:prstGeom prst="rect">
            <a:avLst/>
          </a:prstGeom>
        </p:spPr>
        <p:txBody>
          <a:bodyPr lIns="0" rIns="0"/>
          <a:lstStyle>
            <a:lvl1pPr marL="0" indent="0" algn="ctr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Item 1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955324" y="4806949"/>
            <a:ext cx="3600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656139" y="4523838"/>
            <a:ext cx="2879724" cy="287336"/>
          </a:xfrm>
          <a:prstGeom prst="rect">
            <a:avLst/>
          </a:prstGeom>
        </p:spPr>
        <p:txBody>
          <a:bodyPr lIns="0" rIns="0"/>
          <a:lstStyle>
            <a:lvl1pPr marL="0" indent="0" algn="ctr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Item 2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911527" y="4806949"/>
            <a:ext cx="368949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616678" y="4523838"/>
            <a:ext cx="2880000" cy="287336"/>
          </a:xfrm>
          <a:prstGeom prst="rect">
            <a:avLst/>
          </a:prstGeom>
        </p:spPr>
        <p:txBody>
          <a:bodyPr lIns="0" rIns="0"/>
          <a:lstStyle>
            <a:lvl1pPr marL="0" indent="0" algn="ctr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Item 3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9876678" y="4806949"/>
            <a:ext cx="3600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695324" y="4896380"/>
            <a:ext cx="2880000" cy="114776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4572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2pPr>
            <a:lvl3pPr marL="9144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3pPr>
            <a:lvl4pPr marL="13716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4pPr>
            <a:lvl5pPr marL="18288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21"/>
          </p:nvPr>
        </p:nvSpPr>
        <p:spPr>
          <a:xfrm>
            <a:off x="4656139" y="4896380"/>
            <a:ext cx="2879724" cy="114776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4572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2pPr>
            <a:lvl3pPr marL="9144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3pPr>
            <a:lvl4pPr marL="13716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4pPr>
            <a:lvl5pPr marL="18288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22"/>
          </p:nvPr>
        </p:nvSpPr>
        <p:spPr>
          <a:xfrm>
            <a:off x="8616678" y="4896380"/>
            <a:ext cx="2880000" cy="114776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1pPr>
            <a:lvl2pPr marL="4572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2pPr>
            <a:lvl3pPr marL="9144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3pPr>
            <a:lvl4pPr marL="13716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4pPr>
            <a:lvl5pPr marL="1828800" indent="0" algn="ctr">
              <a:lnSpc>
                <a:spcPct val="114000"/>
              </a:lnSpc>
              <a:spcBef>
                <a:spcPts val="0"/>
              </a:spcBef>
              <a:buNone/>
              <a:defRPr sz="12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0471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593">
          <p15:clr>
            <a:srgbClr val="FBAE40"/>
          </p15:clr>
        </p15:guide>
        <p15:guide id="4" pos="5087">
          <p15:clr>
            <a:srgbClr val="FBAE40"/>
          </p15:clr>
        </p15:guide>
        <p15:guide id="5" orient="horz" pos="2160">
          <p15:clr>
            <a:srgbClr val="FBAE40"/>
          </p15:clr>
        </p15:guide>
        <p15:guide id="6" pos="438">
          <p15:clr>
            <a:srgbClr val="FBAE40"/>
          </p15:clr>
        </p15:guide>
        <p15:guide id="7" pos="2252" userDrawn="1">
          <p15:clr>
            <a:srgbClr val="FBAE40"/>
          </p15:clr>
        </p15:guide>
        <p15:guide id="8" pos="7242">
          <p15:clr>
            <a:srgbClr val="FBAE40"/>
          </p15:clr>
        </p15:guide>
        <p15:guide id="11" orient="horz" pos="459">
          <p15:clr>
            <a:srgbClr val="FBAE40"/>
          </p15:clr>
        </p15:guide>
        <p15:guide id="12" orient="horz" pos="3861">
          <p15:clr>
            <a:srgbClr val="FBAE40"/>
          </p15:clr>
        </p15:guide>
        <p15:guide id="13" pos="5428" userDrawn="1">
          <p15:clr>
            <a:srgbClr val="FBAE40"/>
          </p15:clr>
        </p15:guide>
        <p15:guide id="14" pos="2933" userDrawn="1">
          <p15:clr>
            <a:srgbClr val="FBAE40"/>
          </p15:clr>
        </p15:guide>
        <p15:guide id="15" pos="474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9090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2" r:id="rId3"/>
    <p:sldLayoutId id="2147483653" r:id="rId4"/>
    <p:sldLayoutId id="2147483658" r:id="rId5"/>
    <p:sldLayoutId id="2147483660" r:id="rId6"/>
    <p:sldLayoutId id="2147483661" r:id="rId7"/>
    <p:sldLayoutId id="2147483662" r:id="rId8"/>
    <p:sldLayoutId id="2147483663" r:id="rId9"/>
    <p:sldLayoutId id="2147483665" r:id="rId10"/>
    <p:sldLayoutId id="2147483657" r:id="rId11"/>
    <p:sldLayoutId id="2147483659" r:id="rId12"/>
    <p:sldLayoutId id="2147483649" r:id="rId13"/>
    <p:sldLayoutId id="2147483651" r:id="rId14"/>
    <p:sldLayoutId id="214748365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chart" Target="../charts/char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64157" y="3799427"/>
            <a:ext cx="6518275" cy="1227404"/>
          </a:xfrm>
        </p:spPr>
        <p:txBody>
          <a:bodyPr/>
          <a:lstStyle/>
          <a:p>
            <a:r>
              <a:rPr lang="lv-LV" b="1" dirty="0"/>
              <a:t>Iedzīvotāju aptauja par sabiedrības attieksmes maiņu attiecībā uz vardarbību ģimenē</a:t>
            </a:r>
            <a:br>
              <a:rPr lang="lv-LV" b="1" dirty="0"/>
            </a:b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0040" y="4956714"/>
            <a:ext cx="5873255" cy="1540560"/>
          </a:xfrm>
        </p:spPr>
        <p:txBody>
          <a:bodyPr/>
          <a:lstStyle/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Valsts bērnu tiesību aizsardzības inspekcija</a:t>
            </a:r>
          </a:p>
          <a:p>
            <a:r>
              <a:rPr lang="lv-LV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Eiropas Sociālā fonda līdzfinansētais projekts Nr.9.2.1.3/16/I/001 „Atbalsta sistēmas pilnveide bērniem ar saskarsmes grūtībām, uzvedības traucējumiem un vardarbību ģimenē”</a:t>
            </a:r>
          </a:p>
          <a:p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2020. gada novembris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349274" y="222348"/>
            <a:ext cx="4662805" cy="12039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54597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Nepilngadīgo bērnu vecāku izmantoto audzināšanas metožu izvēles pamatojums</a:t>
            </a:r>
            <a:endParaRPr lang="lv-LV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44557" y="2099511"/>
            <a:ext cx="3736376" cy="4029827"/>
          </a:xfrm>
        </p:spPr>
        <p:txBody>
          <a:bodyPr/>
          <a:lstStyle/>
          <a:p>
            <a:pPr algn="just"/>
            <a:r>
              <a:rPr lang="lv-LV" dirty="0"/>
              <a:t>Audzināšanas metožu bez fiziskas sodīšanas lietošanu vecāki visbiežāk pamato ar šo </a:t>
            </a:r>
            <a:r>
              <a:rPr lang="lv-LV" b="1" dirty="0"/>
              <a:t>metožu efektivitāti</a:t>
            </a:r>
            <a:r>
              <a:rPr lang="lv-LV" dirty="0"/>
              <a:t>.</a:t>
            </a:r>
          </a:p>
          <a:p>
            <a:pPr marL="0" indent="0" algn="just">
              <a:buNone/>
            </a:pPr>
            <a:endParaRPr lang="lv-LV" dirty="0"/>
          </a:p>
          <a:p>
            <a:pPr algn="just"/>
            <a:r>
              <a:rPr lang="lv-LV" dirty="0"/>
              <a:t>Audzināšanas metožu ar  fizisku sodīšanu lietošanu vecāki visbiežāk pamato ar </a:t>
            </a:r>
            <a:r>
              <a:rPr lang="lv-LV" b="1" dirty="0"/>
              <a:t>paškontroles zaudēšanu, stresu un nogurumu</a:t>
            </a:r>
            <a:r>
              <a:rPr lang="lv-LV" dirty="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83754" y="6138333"/>
            <a:ext cx="4611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Bāze1: visi aptaujātie respondenti, kuri izmanto audzināšanas metodes ar fizisku sodīšanu, n=105</a:t>
            </a:r>
          </a:p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Bāze2: visi aptaujātie respondenti, kuri izmanto audzināšanas metodes bez fiziskas sodīšanas, n=255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48031" y="1298705"/>
            <a:ext cx="66769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Lūdzu, norādiet kādi ir galvenie iemesli, kuru dēļ Jūs izvēlaties pielietot zemāk minētās audzināšanas metodes?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833227985"/>
              </p:ext>
            </p:extLst>
          </p:nvPr>
        </p:nvGraphicFramePr>
        <p:xfrm>
          <a:off x="4196862" y="1141046"/>
          <a:ext cx="7369908" cy="4997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9336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Nepilngadīgo bērnu vecāku rīcības pašvērtējums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38539" y="2099511"/>
            <a:ext cx="3842394" cy="4029827"/>
          </a:xfrm>
        </p:spPr>
        <p:txBody>
          <a:bodyPr/>
          <a:lstStyle/>
          <a:p>
            <a:pPr algn="just"/>
            <a:r>
              <a:rPr lang="lv-LV" b="1" dirty="0"/>
              <a:t>74% </a:t>
            </a:r>
            <a:r>
              <a:rPr lang="lv-LV" dirty="0"/>
              <a:t>nepilngadīgo bērnu vecāku “</a:t>
            </a:r>
            <a:r>
              <a:rPr lang="lv-LV" b="1" dirty="0"/>
              <a:t>vienmēr cenšas konfliktus vispirms risināt bez bērna sodīšanas</a:t>
            </a:r>
            <a:r>
              <a:rPr lang="lv-LV" dirty="0"/>
              <a:t>”.</a:t>
            </a:r>
          </a:p>
          <a:p>
            <a:pPr marL="0" indent="0" algn="just">
              <a:buNone/>
            </a:pPr>
            <a:endParaRPr lang="lv-LV" dirty="0"/>
          </a:p>
          <a:p>
            <a:pPr algn="just"/>
            <a:r>
              <a:rPr lang="lv-LV" dirty="0"/>
              <a:t>Gandrīz puse (48%) “</a:t>
            </a:r>
            <a:r>
              <a:rPr lang="lv-LV" b="1" dirty="0"/>
              <a:t>izjūt sirdsapziņas pārmetumus pēc tam, kad ir sodījuši bērnu</a:t>
            </a:r>
            <a:r>
              <a:rPr lang="lv-LV" dirty="0"/>
              <a:t>” 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108688146"/>
              </p:ext>
            </p:extLst>
          </p:nvPr>
        </p:nvGraphicFramePr>
        <p:xfrm>
          <a:off x="4376615" y="2052757"/>
          <a:ext cx="6897077" cy="4301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05969" y="5954365"/>
            <a:ext cx="33313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kuri dzīvo vienā mājsaimniecībā ar saviem nepilngadīgajiem bērniem, n=265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76615" y="1627527"/>
            <a:ext cx="6822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Lūdzu, novērtējiet, cik lielā mērā Jūs piekrītat zemāk redzamajiem apgalvojumiem, domājot par Jūsu personīgo rīcību un uzskatiem par bērnu sodīšanu. </a:t>
            </a:r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53392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Audzināšanas metožu pielietojuma vērtējums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04799" y="2099511"/>
            <a:ext cx="3776133" cy="4029827"/>
          </a:xfrm>
        </p:spPr>
        <p:txBody>
          <a:bodyPr/>
          <a:lstStyle/>
          <a:p>
            <a:pPr lvl="0" algn="just"/>
            <a:r>
              <a:rPr lang="lv-LV" dirty="0"/>
              <a:t>Augstākā tolerance ir pret “</a:t>
            </a:r>
            <a:r>
              <a:rPr lang="lv-LV" b="1" dirty="0"/>
              <a:t>aizliegumu un ierobežojumu</a:t>
            </a:r>
            <a:r>
              <a:rPr lang="lv-LV" dirty="0"/>
              <a:t>” izmantošanu bērnu audzināšanā.</a:t>
            </a:r>
          </a:p>
          <a:p>
            <a:pPr marL="0" lvl="0" indent="0" algn="just">
              <a:buNone/>
            </a:pPr>
            <a:endParaRPr lang="lv-LV" dirty="0"/>
          </a:p>
          <a:p>
            <a:pPr lvl="0" algn="just"/>
            <a:r>
              <a:rPr lang="lv-LV" dirty="0"/>
              <a:t>Otra biežāk akceptētā audzināšanas metode, kuru var lietot atsevišķos gadījumos, ir </a:t>
            </a:r>
            <a:r>
              <a:rPr lang="lv-LV" b="1" dirty="0"/>
              <a:t>““uzšaušana pa dibenu” ar plaukstu, pļauka, paraušana aiz matiem un/vai auss, iekniebšana”.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09179469"/>
              </p:ext>
            </p:extLst>
          </p:nvPr>
        </p:nvGraphicFramePr>
        <p:xfrm>
          <a:off x="4376615" y="2052757"/>
          <a:ext cx="6897077" cy="4301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0" y="6354475"/>
            <a:ext cx="39493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kuri dzīvo vienā mājsaimniecībā ar saviem nepilngadīgajiem bērniem, n=265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76615" y="1627527"/>
            <a:ext cx="6822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Zemāk ir uzskaitītas vairākas audzināšanas metodes, kuras vecāki izmanto, lai disciplinētu savus bērnus. Sakiet, lūdzu, vai, Jūsuprāt, šādas audzināšanas metodes ir:</a:t>
            </a:r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86999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Izpratnes par vardarbību sasaiste ar audzināšanas metožu izvēlni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07108" y="2099511"/>
            <a:ext cx="3873825" cy="4029827"/>
          </a:xfrm>
        </p:spPr>
        <p:txBody>
          <a:bodyPr/>
          <a:lstStyle/>
          <a:p>
            <a:pPr lvl="0" algn="just"/>
            <a:r>
              <a:rPr lang="lv-LV" dirty="0"/>
              <a:t>Audzināšanas metožu izvēlni ietekmē </a:t>
            </a:r>
            <a:r>
              <a:rPr lang="lv-LV" b="1" dirty="0"/>
              <a:t>uzskati par to, vai tās tiek vai netiek uzskatītas par vardarbību pret bērnu.</a:t>
            </a:r>
          </a:p>
          <a:p>
            <a:pPr marL="0" lvl="0" indent="0" algn="just">
              <a:buNone/>
            </a:pPr>
            <a:endParaRPr lang="lv-LV" b="1" dirty="0"/>
          </a:p>
          <a:p>
            <a:pPr lvl="0" algn="just"/>
            <a:r>
              <a:rPr lang="lv-LV" dirty="0"/>
              <a:t>Ja kāda no rīcībām netiek uzskatīta par vardarbību pret bērnu, tad ir lielāka varbūtība, ka tā var tikt pielietota bērnu audzināšanā.</a:t>
            </a:r>
          </a:p>
          <a:p>
            <a:pPr marL="0" lvl="0" indent="0">
              <a:buNone/>
            </a:pPr>
            <a:endParaRPr lang="lv-LV" b="1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319105428"/>
              </p:ext>
            </p:extLst>
          </p:nvPr>
        </p:nvGraphicFramePr>
        <p:xfrm>
          <a:off x="5087815" y="2037128"/>
          <a:ext cx="6897077" cy="4301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78092" y="6354475"/>
            <a:ext cx="360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respondenti, kuri attiecīgo rīcību uzskata par vardarbību/ neuzskata par vardarbību, n= skat. grafikā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76615" y="1627527"/>
            <a:ext cx="6822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Zemāk ir uzskaitītas vairākas audzināšanas metodes, kuras vecāki izmanto, lai disciplinētu savus bērnus. Sakiet, lūdzu, vai, Jūsuprāt, šādas audzināšanas metodes ir: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96860" y="2922953"/>
            <a:ext cx="1781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200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Ilgstoša klusēšana, ignorēšana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06093" y="3508678"/>
            <a:ext cx="2172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200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“Uzšaušana pa dibenu” ar plaukstu, pļauka, paraušana aiz matiem un/vai auss, iekniebšana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06093" y="4461838"/>
            <a:ext cx="21726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200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Kliegšana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6093" y="5054448"/>
            <a:ext cx="2172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Pēršana ar siksnu vai citu priekšmetu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85550" y="5748842"/>
            <a:ext cx="2172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200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Lamāšana un vārdiska pazemošana</a:t>
            </a:r>
          </a:p>
        </p:txBody>
      </p:sp>
      <p:pic>
        <p:nvPicPr>
          <p:cNvPr id="12" name="Picture 11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52712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Uzskati par bērnu audzināšanas metožu pielietošanu un to sekām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78296" y="2099511"/>
            <a:ext cx="3802637" cy="4029827"/>
          </a:xfrm>
        </p:spPr>
        <p:txBody>
          <a:bodyPr/>
          <a:lstStyle/>
          <a:p>
            <a:pPr lvl="0" algn="just"/>
            <a:r>
              <a:rPr lang="lv-LV" dirty="0"/>
              <a:t>Vairums respondentu ir pārliecināti (60% “pilnībā piekrīt”), ka “</a:t>
            </a:r>
            <a:r>
              <a:rPr lang="lv-LV" b="1" dirty="0"/>
              <a:t>bērniem veidojas psiholoģiskas problēmas, ja viņus vārdiski pazemo</a:t>
            </a:r>
            <a:r>
              <a:rPr lang="lv-LV" dirty="0"/>
              <a:t>”.</a:t>
            </a:r>
          </a:p>
          <a:p>
            <a:pPr marL="0" lvl="0" indent="0" algn="just">
              <a:buNone/>
            </a:pPr>
            <a:endParaRPr lang="lv-LV" dirty="0"/>
          </a:p>
          <a:p>
            <a:pPr lvl="0" algn="just"/>
            <a:r>
              <a:rPr lang="lv-LV" dirty="0"/>
              <a:t>Atbalsts apgalvojumiem, kas liecina par audzināšanas metožu </a:t>
            </a:r>
            <a:r>
              <a:rPr lang="lv-LV" b="1" dirty="0"/>
              <a:t>ar</a:t>
            </a:r>
            <a:r>
              <a:rPr lang="lv-LV" dirty="0"/>
              <a:t> </a:t>
            </a:r>
            <a:r>
              <a:rPr lang="lv-LV" b="1" dirty="0"/>
              <a:t>fizisku sodu lietošanas negatīvo ietekmi, ir zemāks</a:t>
            </a:r>
            <a:r>
              <a:rPr lang="lv-LV" dirty="0"/>
              <a:t>. 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188299908"/>
              </p:ext>
            </p:extLst>
          </p:nvPr>
        </p:nvGraphicFramePr>
        <p:xfrm>
          <a:off x="4080933" y="1627527"/>
          <a:ext cx="8001652" cy="4726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70092" y="6354475"/>
            <a:ext cx="3167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n=1005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76615" y="1627527"/>
            <a:ext cx="68228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Cik lielā mērā Jūs piekrītat sekojošiem apgalvojumiem par bērnu audzināšanu kopumā?</a:t>
            </a:r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49259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Vecāku izturēšanās izmaiņas pēdējā desmitgadē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18052" y="2099511"/>
            <a:ext cx="3762881" cy="4029827"/>
          </a:xfrm>
        </p:spPr>
        <p:txBody>
          <a:bodyPr/>
          <a:lstStyle/>
          <a:p>
            <a:pPr lvl="0" algn="just"/>
            <a:r>
              <a:rPr lang="lv-LV" dirty="0"/>
              <a:t>Pēdējo desmit gadu laikā vecāki </a:t>
            </a:r>
            <a:r>
              <a:rPr lang="lv-LV" b="1" dirty="0"/>
              <a:t>retāk izmanto tādas audzināšanas metodes </a:t>
            </a:r>
            <a:r>
              <a:rPr lang="lv-LV" dirty="0"/>
              <a:t>kā “uzšaušanu pa dibenu ar plaukstu, pļaukas iesišanu, paraušanu aiz matiem, auss vai iekniebšanu” un  “pēršanu ar siksnu vai citu priekšmetu”.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916095624"/>
              </p:ext>
            </p:extLst>
          </p:nvPr>
        </p:nvGraphicFramePr>
        <p:xfrm>
          <a:off x="4080933" y="1627527"/>
          <a:ext cx="8001652" cy="4726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70092" y="6354475"/>
            <a:ext cx="3167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n=1005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76615" y="1627527"/>
            <a:ext cx="68228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Cik lielā mērā Jūs piekrītat sekojošiem apgalvojumiem par bērnu audzināšanu kopumā?</a:t>
            </a:r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98360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5754" y="2162176"/>
            <a:ext cx="7065103" cy="757237"/>
          </a:xfrm>
        </p:spPr>
        <p:txBody>
          <a:bodyPr/>
          <a:lstStyle/>
          <a:p>
            <a:pPr algn="just"/>
            <a:r>
              <a:rPr lang="lv-LV" sz="2400" b="1" dirty="0"/>
              <a:t>Priekšstati par vardarbību pret bērnu un institūciju iesaiste tās novēršanā</a:t>
            </a:r>
            <a:endParaRPr lang="lv-LV" sz="2400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8447246" y="377687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25814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55078145"/>
              </p:ext>
            </p:extLst>
          </p:nvPr>
        </p:nvGraphicFramePr>
        <p:xfrm>
          <a:off x="2907324" y="1627526"/>
          <a:ext cx="9222154" cy="5230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6384" y="343772"/>
            <a:ext cx="3384550" cy="1110185"/>
          </a:xfrm>
        </p:spPr>
        <p:txBody>
          <a:bodyPr/>
          <a:lstStyle/>
          <a:p>
            <a:r>
              <a:rPr lang="lv-LV" sz="2000" b="1" dirty="0"/>
              <a:t>Priekšstati par vecāku rīcību kā vardarbību pret bērnu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38540" y="1453957"/>
            <a:ext cx="3842394" cy="4675381"/>
          </a:xfrm>
        </p:spPr>
        <p:txBody>
          <a:bodyPr/>
          <a:lstStyle/>
          <a:p>
            <a:pPr algn="just"/>
            <a:r>
              <a:rPr lang="lv-LV" b="1" dirty="0"/>
              <a:t>“Bērna iesaistīšana seksuālās darbībās”, “bērna vērtību apzināta degradēšana” </a:t>
            </a:r>
            <a:r>
              <a:rPr lang="lv-LV" dirty="0"/>
              <a:t>un</a:t>
            </a:r>
            <a:r>
              <a:rPr lang="lv-LV" sz="1800" dirty="0"/>
              <a:t> </a:t>
            </a:r>
            <a:r>
              <a:rPr lang="lv-LV" sz="1800" b="1" dirty="0"/>
              <a:t>“izglītības un pienācīgas veselības aprūpes nenodrošināšana” ir </a:t>
            </a:r>
            <a:r>
              <a:rPr lang="lv-LV" sz="1800" dirty="0"/>
              <a:t>rīcības</a:t>
            </a:r>
            <a:r>
              <a:rPr lang="lv-LV" sz="1800" b="1" dirty="0"/>
              <a:t>, </a:t>
            </a:r>
            <a:r>
              <a:rPr lang="lv-LV" sz="1800" dirty="0"/>
              <a:t>kas</a:t>
            </a:r>
            <a:r>
              <a:rPr lang="lv-LV" sz="1800" b="1" dirty="0"/>
              <a:t> </a:t>
            </a:r>
            <a:r>
              <a:rPr lang="lv-LV" dirty="0"/>
              <a:t>visbiežāk tiek atpazītas kā</a:t>
            </a:r>
            <a:r>
              <a:rPr lang="lv-LV" b="1" dirty="0"/>
              <a:t> vardarbība pret bērnu.</a:t>
            </a:r>
          </a:p>
          <a:p>
            <a:pPr marL="0" indent="0" algn="just">
              <a:buNone/>
            </a:pPr>
            <a:endParaRPr lang="lv-LV" b="1" dirty="0"/>
          </a:p>
          <a:p>
            <a:pPr algn="just"/>
            <a:r>
              <a:rPr lang="lv-LV" dirty="0"/>
              <a:t>Vairums jeb 84% respondentu uzskata, ka </a:t>
            </a:r>
            <a:r>
              <a:rPr lang="lv-LV" b="1" dirty="0"/>
              <a:t>“lamāšanu un/ vai bērna vārdiska pazemošana” ir vardarbība pret bērnu.</a:t>
            </a:r>
          </a:p>
          <a:p>
            <a:pPr algn="just"/>
            <a:endParaRPr lang="lv-LV" b="1" dirty="0"/>
          </a:p>
          <a:p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8237415" y="6657945"/>
            <a:ext cx="6424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n=1005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76615" y="1627527"/>
            <a:ext cx="6822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Zemāk uzskaitīta dažāda veida vecāku rīcība attiecībā pret bērniem. Kura, Jūsuprāt, ir vardarbība pret bērnu?</a:t>
            </a:r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23323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711910307"/>
              </p:ext>
            </p:extLst>
          </p:nvPr>
        </p:nvGraphicFramePr>
        <p:xfrm>
          <a:off x="4196862" y="1141046"/>
          <a:ext cx="7369908" cy="5611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Priekšstati par vecāku rīcību kā vardarbību pret bērnu un tās aizliegšana ar likumu</a:t>
            </a:r>
            <a:endParaRPr lang="lv-LV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78296" y="2099511"/>
            <a:ext cx="3802637" cy="4029827"/>
          </a:xfrm>
        </p:spPr>
        <p:txBody>
          <a:bodyPr/>
          <a:lstStyle/>
          <a:p>
            <a:pPr lvl="0" algn="just"/>
            <a:r>
              <a:rPr lang="lv-LV" dirty="0"/>
              <a:t>Rīcību, ko vairums respondentu (vairāk kā 90%) uzskata par </a:t>
            </a:r>
            <a:r>
              <a:rPr lang="lv-LV" b="1" dirty="0"/>
              <a:t>vardarbību pret bērnu</a:t>
            </a:r>
            <a:r>
              <a:rPr lang="lv-LV" dirty="0"/>
              <a:t>, vairums arī norāda kā to, kuru </a:t>
            </a:r>
            <a:r>
              <a:rPr lang="lv-LV" b="1" dirty="0"/>
              <a:t>nepieciešams aizliegt ar likumu</a:t>
            </a:r>
            <a:r>
              <a:rPr lang="lv-LV" dirty="0"/>
              <a:t>.</a:t>
            </a:r>
          </a:p>
          <a:p>
            <a:pPr marL="0" lvl="0" indent="0" algn="just">
              <a:buNone/>
            </a:pPr>
            <a:endParaRPr lang="lv-LV" dirty="0"/>
          </a:p>
          <a:p>
            <a:pPr lvl="0" algn="just"/>
            <a:r>
              <a:rPr lang="lv-LV" dirty="0"/>
              <a:t>Lai arī par vardarbību </a:t>
            </a:r>
            <a:r>
              <a:rPr lang="lv-LV" b="1" dirty="0"/>
              <a:t>pret bērnu tiek uzskatītas vairākas vecāku rīcības, tās ne vienmēr būtu jāaizliedz ar likumu.</a:t>
            </a:r>
            <a:r>
              <a:rPr lang="lv-LV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89827" y="1056428"/>
            <a:ext cx="667694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Jautājums1: Zemāk uzskaitīta dažāda veida vecāku rīcība attiecībā pret bērniem. Kura, Jūsuprāt, ir vardarbība pret bērnu?</a:t>
            </a:r>
          </a:p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Jautājums2: Vai šādai vecāku rīcībai, Jūsuprāt, ir jābūt aizliegtai ar likumu?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37415" y="6657945"/>
            <a:ext cx="3602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n=1005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" name="Picture 9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641489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699724077"/>
              </p:ext>
            </p:extLst>
          </p:nvPr>
        </p:nvGraphicFramePr>
        <p:xfrm>
          <a:off x="2907324" y="1305170"/>
          <a:ext cx="9222154" cy="555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Situācijas, kurās nepieciešama valsts iejaukšanās ģimenes dzīvē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63636" y="2122957"/>
            <a:ext cx="3384550" cy="4029827"/>
          </a:xfrm>
        </p:spPr>
        <p:txBody>
          <a:bodyPr/>
          <a:lstStyle/>
          <a:p>
            <a:pPr lvl="0" algn="just"/>
            <a:r>
              <a:rPr lang="lv-LV" sz="1600" dirty="0"/>
              <a:t>Vecāku </a:t>
            </a:r>
            <a:r>
              <a:rPr lang="lv-LV" sz="1600" b="1" dirty="0"/>
              <a:t>nerūpēšanās par bērna vajadzībām </a:t>
            </a:r>
            <a:r>
              <a:rPr lang="lv-LV" sz="1600" dirty="0"/>
              <a:t>vai viņu </a:t>
            </a:r>
            <a:r>
              <a:rPr lang="lv-LV" sz="1600" b="1" dirty="0"/>
              <a:t>vērtību degradēšana </a:t>
            </a:r>
            <a:r>
              <a:rPr lang="lv-LV" sz="1600" dirty="0"/>
              <a:t>ir</a:t>
            </a:r>
            <a:r>
              <a:rPr lang="lv-LV" sz="1600" b="1" dirty="0"/>
              <a:t> </a:t>
            </a:r>
            <a:r>
              <a:rPr lang="lv-LV" sz="1600" dirty="0"/>
              <a:t>situācijas</a:t>
            </a:r>
            <a:r>
              <a:rPr lang="lv-LV" sz="1600" b="1" dirty="0"/>
              <a:t>, </a:t>
            </a:r>
            <a:r>
              <a:rPr lang="lv-LV" sz="1600" dirty="0"/>
              <a:t>kurās </a:t>
            </a:r>
            <a:r>
              <a:rPr lang="lv-LV" sz="1600" b="1" dirty="0"/>
              <a:t>iestādēm būtu jāiejaucas</a:t>
            </a:r>
            <a:r>
              <a:rPr lang="lv-LV" sz="1600" dirty="0"/>
              <a:t>.</a:t>
            </a:r>
          </a:p>
          <a:p>
            <a:pPr marL="0" lvl="0" indent="0" algn="just">
              <a:buNone/>
            </a:pPr>
            <a:endParaRPr lang="lv-LV" sz="1600" dirty="0"/>
          </a:p>
          <a:p>
            <a:pPr lvl="0" algn="just"/>
            <a:r>
              <a:rPr lang="lv-LV" sz="1600" dirty="0"/>
              <a:t>Iestādēm būtu jāiejaucas, kad </a:t>
            </a:r>
            <a:r>
              <a:rPr lang="lv-LV" sz="1600" b="1" dirty="0"/>
              <a:t>vecāki bērnu audzināšanā izmanto “lamāšanu un/ vai vārdisku pazemošanu”, “pēršanu ar siksnu vai citu priekšmetu”, “regulārus draudus bērnam ar fizisku sodu” </a:t>
            </a:r>
            <a:r>
              <a:rPr lang="lv-LV" sz="1600" dirty="0"/>
              <a:t>un </a:t>
            </a:r>
            <a:r>
              <a:rPr lang="lv-LV" sz="1600" b="1" dirty="0"/>
              <a:t>“kliegšanu”.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37415" y="6657945"/>
            <a:ext cx="6424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n=1005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76615" y="1212026"/>
            <a:ext cx="6822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Vai, Jūsuprāt, šādās situācijās valstij būtu jāiejaucas ģimenes dzīvē un ģimenes locekļu attiecībās (piemēram, sociālo dienestu apmeklējums) arī tad, ja neviens no ģimenes locekļiem to neprasa?</a:t>
            </a:r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93327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Aptaujas metodoloģija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b="1" dirty="0"/>
              <a:t>Metode:</a:t>
            </a:r>
          </a:p>
          <a:p>
            <a:pPr marL="271462" lvl="1" indent="0" algn="just">
              <a:buNone/>
            </a:pPr>
            <a:r>
              <a:rPr lang="lv-LV" dirty="0"/>
              <a:t>	Aptaujas datu vākšanai tika izmantota tiešsaistes aptauja, kuras saturs veidots, balstoties uz Valsts bērnu tiesību aizsardzības inspekcijas un SIA “</a:t>
            </a:r>
            <a:r>
              <a:rPr lang="lv-LV" dirty="0" err="1"/>
              <a:t>Norstat</a:t>
            </a:r>
            <a:r>
              <a:rPr lang="lv-LV" dirty="0"/>
              <a:t> Latvija” darba grupas metodiku. </a:t>
            </a:r>
          </a:p>
          <a:p>
            <a:pPr algn="just"/>
            <a:r>
              <a:rPr lang="lv-LV" b="1" dirty="0"/>
              <a:t>Mērķa grupa:</a:t>
            </a:r>
          </a:p>
          <a:p>
            <a:pPr marL="271462" lvl="1" indent="0" algn="just">
              <a:buNone/>
            </a:pPr>
            <a:r>
              <a:rPr lang="lv-LV" dirty="0"/>
              <a:t>Latvijas patstāvīgie iedzīvotāji vecumā no 18 līdz 74 gadiem. </a:t>
            </a:r>
          </a:p>
          <a:p>
            <a:pPr algn="just"/>
            <a:r>
              <a:rPr lang="lv-LV" b="1" dirty="0"/>
              <a:t>Izlase:</a:t>
            </a:r>
          </a:p>
          <a:p>
            <a:pPr marL="271462" lvl="1" indent="0" algn="just">
              <a:buNone/>
            </a:pPr>
            <a:r>
              <a:rPr lang="lv-LV" dirty="0"/>
              <a:t>Aptaujā piedalījās 1005 respondenti, kuri veido Latvijas kopumam reprezentatīvu izlasi (pēc parametriem – vecums, dzimums, reģions, tautība), no kuriem 55% ir saskarsme ar nepilngadīgiem bērniem - ceturtā daļa respondentu dzīvo vienā mājsaimniecībā ar nepilngadīgo, bet 29% mēdz pieskatīt nepilngadīgos.</a:t>
            </a:r>
          </a:p>
          <a:p>
            <a:pPr algn="just"/>
            <a:r>
              <a:rPr lang="lv-LV" b="1" dirty="0"/>
              <a:t>Aptaujas veikšanas laiks:</a:t>
            </a:r>
          </a:p>
          <a:p>
            <a:pPr marL="0" indent="0" algn="just">
              <a:buNone/>
            </a:pPr>
            <a:r>
              <a:rPr lang="lv-LV" dirty="0"/>
              <a:t>	Aptaujas dati tika vākti periodā no 2020. gada 24. septembra līdz 2020. gada 1. oktobrim. </a:t>
            </a:r>
          </a:p>
        </p:txBody>
      </p:sp>
      <p:pic>
        <p:nvPicPr>
          <p:cNvPr id="5" name="Picture 4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25663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216763886"/>
              </p:ext>
            </p:extLst>
          </p:nvPr>
        </p:nvGraphicFramePr>
        <p:xfrm>
          <a:off x="2907324" y="1305170"/>
          <a:ext cx="9222154" cy="555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Iestādes, ar kuru palīdzību bērni var rēķināties vardarbības gadījumā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78296" y="2099511"/>
            <a:ext cx="3617843" cy="4029827"/>
          </a:xfrm>
        </p:spPr>
        <p:txBody>
          <a:bodyPr/>
          <a:lstStyle/>
          <a:p>
            <a:pPr lvl="0" algn="just"/>
            <a:r>
              <a:rPr lang="lv-LV" dirty="0"/>
              <a:t>Bērni, kuri cieš no  vardarbības ģimenē, “</a:t>
            </a:r>
            <a:r>
              <a:rPr lang="lv-LV" b="1" dirty="0"/>
              <a:t>var</a:t>
            </a:r>
            <a:r>
              <a:rPr lang="lv-LV" dirty="0"/>
              <a:t>”</a:t>
            </a:r>
            <a:r>
              <a:rPr lang="lv-LV" b="1" dirty="0"/>
              <a:t> </a:t>
            </a:r>
            <a:r>
              <a:rPr lang="lv-LV" dirty="0"/>
              <a:t>vai</a:t>
            </a:r>
            <a:r>
              <a:rPr lang="lv-LV" b="1" dirty="0"/>
              <a:t> </a:t>
            </a:r>
            <a:r>
              <a:rPr lang="lv-LV" dirty="0"/>
              <a:t>“</a:t>
            </a:r>
            <a:r>
              <a:rPr lang="lv-LV" b="1" dirty="0"/>
              <a:t>visdrīzāk</a:t>
            </a:r>
            <a:r>
              <a:rPr lang="lv-LV" dirty="0"/>
              <a:t> </a:t>
            </a:r>
            <a:r>
              <a:rPr lang="lv-LV" b="1" dirty="0"/>
              <a:t>var</a:t>
            </a:r>
            <a:r>
              <a:rPr lang="lv-LV" dirty="0"/>
              <a:t>”</a:t>
            </a:r>
            <a:r>
              <a:rPr lang="lv-LV" b="1" dirty="0"/>
              <a:t> rēķināties ar krīzes centru</a:t>
            </a:r>
            <a:r>
              <a:rPr lang="lv-LV" dirty="0"/>
              <a:t>, </a:t>
            </a:r>
            <a:r>
              <a:rPr lang="lv-LV" b="1" dirty="0"/>
              <a:t>Valsts bērnu tiesību aizsardzības inspekcijas, bāriņtiesas, policijas </a:t>
            </a:r>
            <a:r>
              <a:rPr lang="lv-LV" dirty="0"/>
              <a:t>un </a:t>
            </a:r>
            <a:r>
              <a:rPr lang="lv-LV" b="1" dirty="0"/>
              <a:t>sociālā dienesta palīdzību</a:t>
            </a:r>
            <a:r>
              <a:rPr lang="lv-LV" dirty="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93169" y="6560681"/>
            <a:ext cx="64242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n=1005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3046" y="1407961"/>
            <a:ext cx="59318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Cik lielā mērā, Jūsuprāt, bērni, kuri cieš no vardarbības ģimenē, var rēķināties ar palīdzību no šīm iestādēm?</a:t>
            </a:r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268562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5754" y="2162176"/>
            <a:ext cx="7065103" cy="757237"/>
          </a:xfrm>
        </p:spPr>
        <p:txBody>
          <a:bodyPr/>
          <a:lstStyle/>
          <a:p>
            <a:pPr algn="l"/>
            <a:r>
              <a:rPr lang="lv-LV" sz="2400" b="1" dirty="0"/>
              <a:t>Rīcība situācijās, kad bērns cieš no vardarbības mājās</a:t>
            </a:r>
            <a:endParaRPr lang="lv-LV" sz="2400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8457185" y="377687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946426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11381939"/>
              </p:ext>
            </p:extLst>
          </p:nvPr>
        </p:nvGraphicFramePr>
        <p:xfrm>
          <a:off x="2938585" y="1283755"/>
          <a:ext cx="9253415" cy="5515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Rīcība situācijās, kad rodas aizdomas par bērnu pakļaušanu fiziskai vardarbībai mājās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96930" y="2099511"/>
            <a:ext cx="4628256" cy="4029827"/>
          </a:xfrm>
        </p:spPr>
        <p:txBody>
          <a:bodyPr/>
          <a:lstStyle/>
          <a:p>
            <a:pPr lvl="0" algn="just"/>
            <a:r>
              <a:rPr lang="lv-LV" b="1" dirty="0"/>
              <a:t>17% respondentu ir bijušas situācijas</a:t>
            </a:r>
            <a:r>
              <a:rPr lang="lv-LV" dirty="0"/>
              <a:t>, kas raisījušas aizdomas par paziņu vai draugu bērnu pakļaušanu fiziskai vardarbībai mājās, no kuriem </a:t>
            </a:r>
            <a:r>
              <a:rPr lang="lv-LV" b="1" dirty="0"/>
              <a:t>43%</a:t>
            </a:r>
            <a:r>
              <a:rPr lang="lv-LV" dirty="0"/>
              <a:t> ir </a:t>
            </a:r>
            <a:r>
              <a:rPr lang="lv-LV" b="1" dirty="0"/>
              <a:t>iesaistījušies</a:t>
            </a:r>
            <a:r>
              <a:rPr lang="lv-LV" dirty="0"/>
              <a:t> šādu situāciju risināšanā.</a:t>
            </a:r>
          </a:p>
          <a:p>
            <a:pPr lvl="0" algn="just"/>
            <a:endParaRPr lang="lv-LV" dirty="0"/>
          </a:p>
          <a:p>
            <a:pPr lvl="0" algn="just"/>
            <a:r>
              <a:rPr lang="lv-LV" b="1" dirty="0"/>
              <a:t>72% respondentu pieļauj, ka</a:t>
            </a:r>
            <a:r>
              <a:rPr lang="lv-LV" dirty="0"/>
              <a:t>, ja nonāktu situācijā, kas radītu aizdomas par paziņu vai draugu bērnu pakļaušanu fiziskai vardarbībai mājās, </a:t>
            </a:r>
            <a:r>
              <a:rPr lang="lv-LV" b="1" dirty="0"/>
              <a:t>viņi iejauktos</a:t>
            </a:r>
            <a:r>
              <a:rPr lang="lv-LV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8658" y="6129338"/>
            <a:ext cx="64242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9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Bāze1: grafiks “ir radušās aizdomas”, visi aptaujātie respondenti 2020, n=1005</a:t>
            </a:r>
          </a:p>
          <a:p>
            <a:r>
              <a:rPr lang="lv-LV" sz="9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Bāze2: grafiks “reālā rīcība situācijās”, visi aptaujātie respondenti, kuriem ir bijušas aizdomas par paziņu vai draugu bērnu pakļaušanu fiziskai vardarbībai mājās, n=175</a:t>
            </a:r>
          </a:p>
          <a:p>
            <a:r>
              <a:rPr lang="lv-LV" sz="9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Bāze3: grafiks “iespējamā rīcība situācijās”, visi aptaujātie respondenti, kuriem nekad nav bijušas aizdomas par paziņu vai draugu bērnu pakļaušanu fiziskai vardarbībai mājās, n=830</a:t>
            </a:r>
          </a:p>
          <a:p>
            <a:endParaRPr lang="lv-LV" sz="9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3046" y="1160792"/>
            <a:ext cx="593187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 1: Vai Jums kādreiz ir radušās aizdomas, ka Jūsu paziņu vai draugu bērns tiek pakļauts fiziskai vardarbībai mājās?</a:t>
            </a:r>
          </a:p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 2: Vai Jūs jebkad esat iejaucies/-kusies šajā (-)s situācijās?</a:t>
            </a:r>
          </a:p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 3: Vai Jūs iejauktos situācijā, ja Jums rastos aizdomas, ka Jūsu paziņu vai draugu bērns tiek pakļauts fiziskai vardarbībai mājās?</a:t>
            </a:r>
          </a:p>
        </p:txBody>
      </p:sp>
      <p:sp>
        <p:nvSpPr>
          <p:cNvPr id="2" name="Down Arrow 1"/>
          <p:cNvSpPr/>
          <p:nvPr/>
        </p:nvSpPr>
        <p:spPr>
          <a:xfrm>
            <a:off x="6580554" y="3180862"/>
            <a:ext cx="85969" cy="271997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Down Arrow 7"/>
          <p:cNvSpPr/>
          <p:nvPr/>
        </p:nvSpPr>
        <p:spPr>
          <a:xfrm>
            <a:off x="10350663" y="3175055"/>
            <a:ext cx="85969" cy="271997"/>
          </a:xfrm>
          <a:prstGeom prst="downArrow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149742633"/>
              </p:ext>
            </p:extLst>
          </p:nvPr>
        </p:nvGraphicFramePr>
        <p:xfrm>
          <a:off x="4978399" y="3575822"/>
          <a:ext cx="3376247" cy="2135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920220467"/>
              </p:ext>
            </p:extLst>
          </p:nvPr>
        </p:nvGraphicFramePr>
        <p:xfrm>
          <a:off x="8163290" y="3566244"/>
          <a:ext cx="3884003" cy="328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3" name="Picture 12"/>
          <p:cNvPicPr/>
          <p:nvPr/>
        </p:nvPicPr>
        <p:blipFill rotWithShape="1">
          <a:blip r:embed="rId5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61256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Rīcība situācijās, kad rodas aizdomas par bērnu pakļaušanu fiziskai vardarbībai mājās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84313" y="2099511"/>
            <a:ext cx="3696620" cy="4029827"/>
          </a:xfrm>
        </p:spPr>
        <p:txBody>
          <a:bodyPr/>
          <a:lstStyle/>
          <a:p>
            <a:r>
              <a:rPr lang="lv-LV" b="1" dirty="0"/>
              <a:t>Lai novērstu </a:t>
            </a:r>
            <a:r>
              <a:rPr lang="lv-LV" dirty="0"/>
              <a:t>situācijas, kurās notiek paziņu vai draugu bērnu pakļaušana fiziskai vardarbībai, vairums respondentu </a:t>
            </a:r>
            <a:r>
              <a:rPr lang="lv-LV" b="1" dirty="0"/>
              <a:t>vispirms runātu ar vardarbības veicēju un aicinātu rīcību pārtraukt</a:t>
            </a:r>
            <a:r>
              <a:rPr lang="lv-LV" dirty="0"/>
              <a:t>.</a:t>
            </a:r>
          </a:p>
          <a:p>
            <a:pPr marL="0" indent="0">
              <a:buNone/>
            </a:pPr>
            <a:endParaRPr lang="lv-LV" dirty="0"/>
          </a:p>
          <a:p>
            <a:pPr lvl="0" algn="just"/>
            <a:r>
              <a:rPr lang="lv-LV" dirty="0"/>
              <a:t>Priekšstats, ka šādas situācijas ir </a:t>
            </a:r>
            <a:r>
              <a:rPr lang="lv-LV" b="1" dirty="0"/>
              <a:t>“ģimenes lieta”, </a:t>
            </a:r>
            <a:r>
              <a:rPr lang="lv-LV" dirty="0"/>
              <a:t>un </a:t>
            </a:r>
            <a:r>
              <a:rPr lang="lv-LV" b="1" dirty="0"/>
              <a:t>“nezināšana, ko darīt” </a:t>
            </a:r>
            <a:r>
              <a:rPr lang="lv-LV" dirty="0"/>
              <a:t>ir visbiežāk minētie </a:t>
            </a:r>
            <a:r>
              <a:rPr lang="lv-LV" b="1" dirty="0"/>
              <a:t>iemesli</a:t>
            </a:r>
            <a:r>
              <a:rPr lang="lv-LV" dirty="0"/>
              <a:t> </a:t>
            </a:r>
            <a:r>
              <a:rPr lang="lv-LV" b="1" dirty="0"/>
              <a:t>iejaukšanās nesekošanai</a:t>
            </a:r>
            <a:r>
              <a:rPr lang="lv-LV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09643" y="6210611"/>
            <a:ext cx="642424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9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Bāze1: grafikos “kāda bija rīcība”, visi aptaujātie, kuri iejaucās, n=76</a:t>
            </a:r>
          </a:p>
          <a:p>
            <a:r>
              <a:rPr lang="lv-LV" sz="9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Bāze2: grafikos “kāpēc neiejaucās”, visi, kuri neiejaucās, n=77</a:t>
            </a:r>
          </a:p>
          <a:p>
            <a:r>
              <a:rPr lang="lv-LV" sz="9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Bāze3: grafikos “kāda būtu rīcība”, visi aptaujātie respondenti, kuri iejauktos, n=596</a:t>
            </a:r>
          </a:p>
          <a:p>
            <a:r>
              <a:rPr lang="lv-LV" sz="9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Bāze4: grafikos “kāda būtu rīcība” un “kāpēc neiejauktos”, visi aptaujātie, kuri neiejauktos, n=100</a:t>
            </a:r>
          </a:p>
          <a:p>
            <a:endParaRPr lang="lv-LV" sz="9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44308" y="1160792"/>
            <a:ext cx="628356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Jautājums1: Lūdzu, norādiet kāda bija Jūsu rīcība?</a:t>
            </a:r>
          </a:p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Jautājums2: Lūdzu, norādiet kāda būtu Jūsu rīcība?</a:t>
            </a:r>
          </a:p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 3: Lūdzu, norādiet galvenos iemeslus, kāpēc Jūs neiejaucāties, ja Jums bija aizdomas, ka Jūsu paziņu vai draugu bērns tiek pakļauts fiziskai vardarbībai mājās?</a:t>
            </a:r>
          </a:p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Jautājums4: Lūdzu, norādiet galvenos iemeslus, kāpēc Jūs neiejauktos?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946342274"/>
              </p:ext>
            </p:extLst>
          </p:nvPr>
        </p:nvGraphicFramePr>
        <p:xfrm>
          <a:off x="3958613" y="2263888"/>
          <a:ext cx="4204677" cy="3174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14127498"/>
              </p:ext>
            </p:extLst>
          </p:nvPr>
        </p:nvGraphicFramePr>
        <p:xfrm>
          <a:off x="8088923" y="2126446"/>
          <a:ext cx="4103077" cy="4731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/>
          <p:cNvPicPr/>
          <p:nvPr/>
        </p:nvPicPr>
        <p:blipFill rotWithShape="1">
          <a:blip r:embed="rId4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44602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8457185" y="407504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9836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 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lv-LV" sz="1600" dirty="0"/>
              <a:t>Analizējot pētījuma datus par iedzīvotāju bērnībā piedzīvoto vardarbību un viņu attieksme pret to var secināt, ka:</a:t>
            </a:r>
          </a:p>
          <a:p>
            <a:pPr algn="just"/>
            <a:r>
              <a:rPr lang="lv-LV" sz="1600" dirty="0"/>
              <a:t>Respondentu bērnībā visbiežāk pieredzētās audzināšanas metodes, kuras izmantojuši pieaugušie ir “</a:t>
            </a:r>
            <a:r>
              <a:rPr lang="lv-LV" sz="1600" b="1" dirty="0"/>
              <a:t>aizliegumi un ierobežojumi</a:t>
            </a:r>
            <a:r>
              <a:rPr lang="lv-LV" sz="1600" dirty="0"/>
              <a:t>”, kuru pielietojumu vairums to piedzīvojušo vērtē kā “pareizu”, vai “drīzāk pareizu”.</a:t>
            </a:r>
          </a:p>
          <a:p>
            <a:pPr algn="just"/>
            <a:r>
              <a:rPr lang="lv-LV" sz="1600" dirty="0"/>
              <a:t>Visbiežāk, kā “nepareiza rīcība” tiek vērtēta bērnībā piedzīvotā </a:t>
            </a:r>
            <a:r>
              <a:rPr lang="lv-LV" sz="1600" b="1" dirty="0"/>
              <a:t>“lamāšana un vārdiskā pazemošana”</a:t>
            </a:r>
            <a:r>
              <a:rPr lang="lv-LV" sz="1600" dirty="0"/>
              <a:t>. Vairums jeb 84% no respondentiem uzskata, ka “lamāšanu un/ vai bērna vārdiska pazemošana” ir vardarbība pret bērnu. </a:t>
            </a:r>
          </a:p>
          <a:p>
            <a:pPr marL="0" indent="0" algn="just">
              <a:buNone/>
            </a:pPr>
            <a:endParaRPr lang="lv-LV" sz="1600" dirty="0"/>
          </a:p>
          <a:p>
            <a:pPr marL="0" indent="0" algn="just">
              <a:buNone/>
            </a:pPr>
            <a:r>
              <a:rPr lang="lv-LV" sz="1600" dirty="0"/>
              <a:t>Pētījuma rezultāti par iedzīvotāju attieksmi pret vardarbīgu izturēšanos pret bērnu liecina, ka:</a:t>
            </a:r>
          </a:p>
          <a:p>
            <a:pPr algn="just"/>
            <a:r>
              <a:rPr lang="lv-LV" sz="1600" dirty="0"/>
              <a:t>Kā vecāku vardarbību pret bērnu vairums respondentu atpazīst </a:t>
            </a:r>
            <a:r>
              <a:rPr lang="lv-LV" sz="1600" b="1" dirty="0"/>
              <a:t>“bērna iesaistīšanu seksuālās darbībās”</a:t>
            </a:r>
            <a:r>
              <a:rPr lang="lv-LV" sz="1600" dirty="0"/>
              <a:t>, </a:t>
            </a:r>
            <a:r>
              <a:rPr lang="lv-LV" sz="1600" b="1" dirty="0"/>
              <a:t>“bērna vērtību apzinātu degradēšanu”</a:t>
            </a:r>
            <a:r>
              <a:rPr lang="lv-LV" sz="1600" dirty="0"/>
              <a:t>, </a:t>
            </a:r>
            <a:r>
              <a:rPr lang="lv-LV" sz="1600" b="1" dirty="0"/>
              <a:t>“izglītības un pienācīgas veselības aprūpes nenodrošināšanu”</a:t>
            </a:r>
            <a:r>
              <a:rPr lang="lv-LV" sz="1600" dirty="0"/>
              <a:t>.</a:t>
            </a:r>
          </a:p>
          <a:p>
            <a:pPr algn="just"/>
            <a:r>
              <a:rPr lang="lv-LV" sz="1600" dirty="0"/>
              <a:t>Salīdzinot ar 2010. gada pētījumu datiem, </a:t>
            </a:r>
            <a:r>
              <a:rPr lang="lv-LV" sz="1600" b="1" dirty="0"/>
              <a:t>samazinās to respondentu skaits, kuri uzskata, ka bērnu “fiziska sodīšana (miesas sodi)” tiek pielietota biežāk</a:t>
            </a:r>
            <a:r>
              <a:rPr lang="lv-LV" sz="1600" dirty="0"/>
              <a:t>*. </a:t>
            </a:r>
          </a:p>
          <a:p>
            <a:pPr algn="just"/>
            <a:r>
              <a:rPr lang="lv-LV" sz="1600" dirty="0"/>
              <a:t>Bērnības </a:t>
            </a:r>
            <a:r>
              <a:rPr lang="lv-LV" sz="1600" b="1" dirty="0"/>
              <a:t>pieredze ietekmē respondentu uzskatus par audzināšanas metožu lietošanu šobrīd</a:t>
            </a:r>
            <a:r>
              <a:rPr lang="lv-LV" sz="1600" dirty="0"/>
              <a:t>. Kā arī attieksmi pret dažādu metožu izmantošanu bērnu audzināšanā </a:t>
            </a:r>
            <a:r>
              <a:rPr lang="lv-LV" sz="1600" b="1" dirty="0"/>
              <a:t>ietekmē priekšstati par to, vai metodes ir uzskatāmas par vardarbību pret bērnu.</a:t>
            </a:r>
          </a:p>
          <a:p>
            <a:pPr algn="just"/>
            <a:r>
              <a:rPr lang="lv-LV" sz="1600" dirty="0"/>
              <a:t>Respondenti par vardarbību </a:t>
            </a:r>
            <a:r>
              <a:rPr lang="lv-LV" sz="1600" b="1" dirty="0"/>
              <a:t>pret bērnu uzskata vairākas vecāku rīcības, taču ne vienmēr piekrīt, ka tās būtu jāaizliedz ar likumu.</a:t>
            </a:r>
            <a:r>
              <a:rPr lang="lv-LV" sz="1600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5324" y="6290589"/>
            <a:ext cx="99073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i="1" dirty="0"/>
              <a:t>* avots: Centrs Dardedze, 2010. Iedzīvotāju attieksme pret vardarbību pret bērniem. Iegūts no: http://www.centrsdardedze.lv/lv/uzzinai/petijumi</a:t>
            </a:r>
          </a:p>
          <a:p>
            <a:r>
              <a:rPr lang="lv-LV" sz="1100" i="1" dirty="0"/>
              <a:t> </a:t>
            </a:r>
          </a:p>
        </p:txBody>
      </p:sp>
      <p:pic>
        <p:nvPicPr>
          <p:cNvPr id="6" name="Picture 5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14855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 II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sz="1600" dirty="0"/>
              <a:t>Analizējot pētījuma datus par iedzīvotāju ikdienas praksi bērnu audzināšanā un attieksmi pret dažādu audzināšanas metožu pielietošanu var secināt, ka:</a:t>
            </a:r>
          </a:p>
          <a:p>
            <a:r>
              <a:rPr lang="lv-LV" sz="1600" dirty="0"/>
              <a:t>Vairums aptaujātie respondenti, audzinot bērnu/-</a:t>
            </a:r>
            <a:r>
              <a:rPr lang="lv-LV" sz="1600" dirty="0" err="1"/>
              <a:t>us</a:t>
            </a:r>
            <a:r>
              <a:rPr lang="lv-LV" sz="1600" dirty="0"/>
              <a:t>, </a:t>
            </a:r>
            <a:r>
              <a:rPr lang="lv-LV" sz="1600" b="1" dirty="0"/>
              <a:t>vispirms lieto metodes, kas pozitīvi disciplinē bērnu</a:t>
            </a:r>
            <a:r>
              <a:rPr lang="lv-LV" sz="1600" dirty="0"/>
              <a:t>, un to izvēli visbiežāk pamato ar šo audzināšanas </a:t>
            </a:r>
            <a:r>
              <a:rPr lang="lv-LV" sz="1600" b="1" dirty="0"/>
              <a:t>metožu efektivitāti</a:t>
            </a:r>
            <a:r>
              <a:rPr lang="lv-LV" sz="1600" dirty="0"/>
              <a:t>. </a:t>
            </a:r>
          </a:p>
          <a:p>
            <a:r>
              <a:rPr lang="lv-LV" sz="1600" dirty="0"/>
              <a:t>Audzināšanas metodes ar </a:t>
            </a:r>
            <a:r>
              <a:rPr lang="lv-LV" sz="1600" b="1" dirty="0"/>
              <a:t>fizisku sodu (piemēram, iepļaukāšana, paraušana aiz rokas u.tml.) ir lietojis 41% </a:t>
            </a:r>
            <a:r>
              <a:rPr lang="lv-LV" sz="1600" dirty="0"/>
              <a:t>vecāku. Visbiežāk vecāki šīs audzināšanas metodes, kad ir </a:t>
            </a:r>
            <a:r>
              <a:rPr lang="lv-LV" sz="1600" b="1" dirty="0"/>
              <a:t>zaudējuši paškontroli, jūtas noguruši </a:t>
            </a:r>
            <a:r>
              <a:rPr lang="lv-LV" sz="1600" dirty="0"/>
              <a:t>un </a:t>
            </a:r>
            <a:r>
              <a:rPr lang="lv-LV" sz="1600" b="1" dirty="0" err="1"/>
              <a:t>stresaini</a:t>
            </a:r>
            <a:r>
              <a:rPr lang="lv-LV" sz="1600" dirty="0"/>
              <a:t>. </a:t>
            </a:r>
          </a:p>
          <a:p>
            <a:r>
              <a:rPr lang="lv-LV" sz="1600" dirty="0"/>
              <a:t>84% respondentu, kuri audzina nepilngadīgus bērnus, atzina, ka “</a:t>
            </a:r>
            <a:r>
              <a:rPr lang="lv-LV" sz="1600" b="1" dirty="0"/>
              <a:t>izjūt sirdsapziņas pārmetumus pēc tam, kad ir sodījuši bērnu</a:t>
            </a:r>
            <a:r>
              <a:rPr lang="lv-LV" sz="1600" dirty="0"/>
              <a:t>”.</a:t>
            </a:r>
          </a:p>
          <a:p>
            <a:endParaRPr lang="lv-LV" sz="1600" dirty="0"/>
          </a:p>
          <a:p>
            <a:pPr marL="0" indent="0">
              <a:buNone/>
            </a:pPr>
            <a:r>
              <a:rPr lang="lv-LV" sz="1600" dirty="0"/>
              <a:t>No pētījumā iegūtajiem datiem par iedzīvotāju saskarsmi ar vardarbību ģimenē un rīcību šādās situācijās var secināt, ka:</a:t>
            </a:r>
          </a:p>
          <a:p>
            <a:r>
              <a:rPr lang="lv-LV" sz="1600" b="1" dirty="0"/>
              <a:t>17% respondentu ir saskārušies ar situācijām</a:t>
            </a:r>
            <a:r>
              <a:rPr lang="lv-LV" sz="1600" dirty="0"/>
              <a:t>, kas radījušas aizdomas par paziņu vai draugu bērnu pakļaušanu fiziskai vardarbībai mājās.</a:t>
            </a:r>
          </a:p>
          <a:p>
            <a:r>
              <a:rPr lang="lv-LV" sz="1600" dirty="0"/>
              <a:t>Lai šādas situācijas novērstu, vairums respondentu </a:t>
            </a:r>
            <a:r>
              <a:rPr lang="lv-LV" sz="1600" b="1" dirty="0"/>
              <a:t>vispirms runātu ar vardarbības veicēju un aicinātu rīcību pārtraukt</a:t>
            </a:r>
            <a:r>
              <a:rPr lang="lv-LV" sz="1600" dirty="0"/>
              <a:t>. </a:t>
            </a:r>
          </a:p>
          <a:p>
            <a:r>
              <a:rPr lang="lv-LV" sz="1600" dirty="0"/>
              <a:t>Visbiežāk respondentu, kuri, lai arī bija radušās aizdomas par bērna pakļaušanu fiziskai vardarbībai ģimenē, tajās </a:t>
            </a:r>
            <a:r>
              <a:rPr lang="lv-LV" sz="1600" b="1" dirty="0"/>
              <a:t>neiejaucās</a:t>
            </a:r>
            <a:r>
              <a:rPr lang="lv-LV" sz="1600" dirty="0"/>
              <a:t>, jo to skaidroja ar </a:t>
            </a:r>
            <a:r>
              <a:rPr lang="lv-LV" sz="1600" b="1" dirty="0"/>
              <a:t>“ģimenes lietu” </a:t>
            </a:r>
            <a:r>
              <a:rPr lang="lv-LV" sz="1600" dirty="0"/>
              <a:t>(44% minējuši šo iemeslu) un </a:t>
            </a:r>
            <a:r>
              <a:rPr lang="lv-LV" sz="1600" b="1" dirty="0"/>
              <a:t>“nezināšanu, ko darīt” </a:t>
            </a:r>
            <a:r>
              <a:rPr lang="lv-LV" sz="1600" dirty="0"/>
              <a:t>(36%). </a:t>
            </a:r>
          </a:p>
        </p:txBody>
      </p:sp>
      <p:pic>
        <p:nvPicPr>
          <p:cNvPr id="5" name="Picture 4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465234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 III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just"/>
            <a:endParaRPr lang="lv-LV" sz="1600" b="1" dirty="0"/>
          </a:p>
          <a:p>
            <a:pPr algn="just"/>
            <a:r>
              <a:rPr lang="lv-LV" sz="1600" dirty="0"/>
              <a:t>Izpētot iedzīvotāju attieksmi pret valsts iestādēm un organizācijām, kas veido atbalsta sistēmu bērniem, kas cieš no vardarbības ģimenē, var secināt, ka bērni, piedzīvojot vardarbību ģimenē, vairumā gadījumu </a:t>
            </a:r>
            <a:r>
              <a:rPr lang="lv-LV" sz="1600" b="1" dirty="0"/>
              <a:t>var rēķināties ar krīzes centru</a:t>
            </a:r>
            <a:r>
              <a:rPr lang="lv-LV" sz="1600" dirty="0"/>
              <a:t>, </a:t>
            </a:r>
            <a:r>
              <a:rPr lang="lv-LV" sz="1600" b="1" dirty="0"/>
              <a:t>Valsts bērnu tiesību aizsardzības inspekcijas</a:t>
            </a:r>
            <a:r>
              <a:rPr lang="lv-LV" sz="1600" dirty="0"/>
              <a:t>, </a:t>
            </a:r>
            <a:r>
              <a:rPr lang="lv-LV" sz="1600" b="1" dirty="0"/>
              <a:t>bāriņtiesas</a:t>
            </a:r>
            <a:r>
              <a:rPr lang="lv-LV" sz="1600" dirty="0"/>
              <a:t>, </a:t>
            </a:r>
            <a:r>
              <a:rPr lang="lv-LV" sz="1600" b="1" dirty="0"/>
              <a:t>policijas</a:t>
            </a:r>
            <a:r>
              <a:rPr lang="lv-LV" sz="1600" dirty="0"/>
              <a:t> un </a:t>
            </a:r>
            <a:r>
              <a:rPr lang="lv-LV" sz="1600" b="1" dirty="0"/>
              <a:t>sociālā dienesta palīdzību</a:t>
            </a:r>
            <a:r>
              <a:rPr lang="lv-LV" sz="1600" dirty="0"/>
              <a:t>. </a:t>
            </a:r>
          </a:p>
          <a:p>
            <a:pPr algn="just"/>
            <a:r>
              <a:rPr lang="lv-LV" sz="1600" dirty="0"/>
              <a:t>Salīdzinot šī pētījuma datus ar 2010. gadā iegūtajiem*, ir </a:t>
            </a:r>
            <a:r>
              <a:rPr lang="lv-LV" sz="1600" b="1" dirty="0"/>
              <a:t>pieaugusi respondentu uzticēšanās tādām valsts iestādēm kā “policija” un “sociālais dienests”.</a:t>
            </a:r>
          </a:p>
          <a:p>
            <a:pPr marL="0" indent="0">
              <a:buNone/>
            </a:pPr>
            <a:endParaRPr lang="lv-LV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95324" y="6290589"/>
            <a:ext cx="99073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i="1" dirty="0"/>
              <a:t>* avots: Centrs Dardedze, 2010. Iedzīvotāju attieksme pret vardarbību pret bērniem. Iegūts no: http://www.centrsdardedze.lv/lv/uzzinai/petijumi</a:t>
            </a:r>
          </a:p>
          <a:p>
            <a:r>
              <a:rPr lang="lv-LV" sz="1100" i="1" dirty="0"/>
              <a:t> </a:t>
            </a:r>
          </a:p>
        </p:txBody>
      </p:sp>
      <p:pic>
        <p:nvPicPr>
          <p:cNvPr id="6" name="Picture 5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328569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Respondentu raksturojums I</a:t>
            </a:r>
          </a:p>
        </p:txBody>
      </p:sp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1123435449"/>
              </p:ext>
            </p:extLst>
          </p:nvPr>
        </p:nvGraphicFramePr>
        <p:xfrm>
          <a:off x="624259" y="1338227"/>
          <a:ext cx="5277679" cy="5242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2876397501"/>
              </p:ext>
            </p:extLst>
          </p:nvPr>
        </p:nvGraphicFramePr>
        <p:xfrm>
          <a:off x="5561913" y="1429308"/>
          <a:ext cx="6816993" cy="5428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67095" y="1250212"/>
            <a:ext cx="23722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Respondenta dzimums: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2211" y="1777666"/>
            <a:ext cx="21589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Respondenta vecums: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04181" y="2892057"/>
            <a:ext cx="2235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Respondenta tautība: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26544" y="3631723"/>
            <a:ext cx="2469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Respondenta izglītība: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25122" y="4362751"/>
            <a:ext cx="31940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Dzīvesvietas reģions: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38444" y="5652350"/>
            <a:ext cx="22860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Dzīvesvietas tips: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24625" y="1270402"/>
            <a:ext cx="3453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Ikmēneša ienākumi uz vienu ģimenes locekli (Neto):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52160" y="4131919"/>
            <a:ext cx="3473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Respondenta nodarbošanās (statuss darba tirgū: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776013" y="6360960"/>
            <a:ext cx="360289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n=1005</a:t>
            </a:r>
          </a:p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*Dzīvesvietas tips – Lielajā pilsētā – Daugavpils, Jelgava, Jēkabpils, Liepāja, Rēzekne, Valmiera, Ventspils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5" name="Picture 14"/>
          <p:cNvPicPr/>
          <p:nvPr/>
        </p:nvPicPr>
        <p:blipFill rotWithShape="1">
          <a:blip r:embed="rId4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113990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Respondentu raksturojums II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46829" y="6257249"/>
            <a:ext cx="36028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n=1005</a:t>
            </a:r>
          </a:p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*Ar bērniem līdz 18 </a:t>
            </a:r>
            <a:r>
              <a:rPr lang="lv-LV" sz="1000" i="1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g.v</a:t>
            </a:r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. (t.sk., adoptētiem, aizbildniecībā esošiem, partnera(-es) bērniem)</a:t>
            </a:r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1654714270"/>
              </p:ext>
            </p:extLst>
          </p:nvPr>
        </p:nvGraphicFramePr>
        <p:xfrm>
          <a:off x="789354" y="1177267"/>
          <a:ext cx="7788620" cy="4947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695325" y="5955323"/>
            <a:ext cx="641106" cy="2969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7" name="Picture 6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34502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Aptaujas mērķis un uzdevumi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b="1" dirty="0"/>
              <a:t>Mērķis:</a:t>
            </a:r>
          </a:p>
          <a:p>
            <a:pPr marL="271462" lvl="1" indent="0">
              <a:buNone/>
            </a:pPr>
            <a:r>
              <a:rPr lang="lv-LV" dirty="0"/>
              <a:t>Aptaujas mērķis bija noskaidrot sabiedrības attieksmi un tās maiņu pret vardarbību ģimenē.</a:t>
            </a:r>
          </a:p>
          <a:p>
            <a:pPr lvl="0"/>
            <a:endParaRPr lang="lv-LV" dirty="0"/>
          </a:p>
          <a:p>
            <a:pPr lvl="0"/>
            <a:r>
              <a:rPr lang="lv-LV" b="1" dirty="0"/>
              <a:t>Uzdevumi: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lv-LV" dirty="0"/>
              <a:t>noskaidrot iedzīvotāju bērnībā piedzīvoto vardarbību un viņu attieksmi pret to;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lv-LV" dirty="0"/>
              <a:t>noskaidrot iedzīvotāju attieksmi pret vardarbīgu izturēšanos pret bērnu;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lv-LV" dirty="0"/>
              <a:t>izpētīt iedzīvotāju ikdienas praksi bērnu audzināšanā un attieksmi pret dažādu audzināšanas metožu pielietošanu;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lv-LV" dirty="0"/>
              <a:t>izzināt iedzīvotāju rīcību, saskaroties ar vardarbību ģimenē;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lv-LV" dirty="0"/>
              <a:t>noskaidrot iedzīvotāju attieksmi pret valsts iestādēm un organizācijām, kas veido atbalsta sistēmu bērniem, kas cieš no vardarbības ģimenē.</a:t>
            </a:r>
          </a:p>
          <a:p>
            <a:endParaRPr lang="lv-LV" dirty="0"/>
          </a:p>
        </p:txBody>
      </p:sp>
      <p:pic>
        <p:nvPicPr>
          <p:cNvPr id="5" name="Picture 4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2708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5754" y="2162176"/>
            <a:ext cx="7065103" cy="757237"/>
          </a:xfrm>
        </p:spPr>
        <p:txBody>
          <a:bodyPr/>
          <a:lstStyle/>
          <a:p>
            <a:pPr algn="just"/>
            <a:r>
              <a:rPr lang="lv-LV" sz="2400" b="1" dirty="0"/>
              <a:t>Bērnības pieredze un pieaugušo izmantoto audzināšanas metožu vērtējums</a:t>
            </a:r>
            <a:endParaRPr lang="lv-LV" sz="2400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8427368" y="397565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62493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130" y="410857"/>
            <a:ext cx="3384550" cy="1110185"/>
          </a:xfrm>
        </p:spPr>
        <p:txBody>
          <a:bodyPr/>
          <a:lstStyle/>
          <a:p>
            <a:r>
              <a:rPr lang="lv-LV" sz="2000" b="1" dirty="0"/>
              <a:t>Bērnības pieredze -  metodes, kuras pieaugušie lietojuši bērnu audzināšanā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9026" y="1521043"/>
            <a:ext cx="4223706" cy="4608296"/>
          </a:xfrm>
        </p:spPr>
        <p:txBody>
          <a:bodyPr/>
          <a:lstStyle/>
          <a:p>
            <a:pPr algn="just"/>
            <a:r>
              <a:rPr lang="lv-LV" sz="1700" b="1" dirty="0"/>
              <a:t>“Aizliegumi un ierobežojumi” </a:t>
            </a:r>
            <a:r>
              <a:rPr lang="lv-LV" sz="1700" dirty="0"/>
              <a:t>ir respondentu bērnībā visbiežāk izmantotā aptaujā pētīto audzināšanas metožu grupa. </a:t>
            </a:r>
          </a:p>
          <a:p>
            <a:pPr algn="just"/>
            <a:r>
              <a:rPr lang="lv-LV" sz="1700" dirty="0"/>
              <a:t>No </a:t>
            </a:r>
            <a:r>
              <a:rPr lang="lv-LV" sz="1700" b="1" dirty="0"/>
              <a:t>audzināšanas metodēm ar mutisku iespaidošanu </a:t>
            </a:r>
            <a:r>
              <a:rPr lang="lv-LV" sz="1700" dirty="0"/>
              <a:t>respondenti bērnībā visbiežāk </a:t>
            </a:r>
            <a:r>
              <a:rPr lang="lv-LV" sz="1700" dirty="0" err="1"/>
              <a:t>saskārušies</a:t>
            </a:r>
            <a:r>
              <a:rPr lang="lv-LV" sz="1700" dirty="0"/>
              <a:t> ar vecāku vai citu mājsaimniecībā dzīvojošo pieaugušo </a:t>
            </a:r>
            <a:r>
              <a:rPr lang="lv-LV" sz="1700" b="1" dirty="0"/>
              <a:t>“kliegšanu”</a:t>
            </a:r>
            <a:r>
              <a:rPr lang="lv-LV" sz="1700" dirty="0"/>
              <a:t>.</a:t>
            </a:r>
          </a:p>
          <a:p>
            <a:pPr algn="just"/>
            <a:r>
              <a:rPr lang="lv-LV" sz="1700" dirty="0"/>
              <a:t>No </a:t>
            </a:r>
            <a:r>
              <a:rPr lang="lv-LV" sz="1700" b="1" dirty="0"/>
              <a:t>audzināšanas metodēm ar fizisku sodu</a:t>
            </a:r>
            <a:r>
              <a:rPr lang="lv-LV" sz="1700" dirty="0"/>
              <a:t> respondenti bērnībā visbiežāk </a:t>
            </a:r>
            <a:r>
              <a:rPr lang="lv-LV" sz="1700" dirty="0" err="1"/>
              <a:t>saskārušies</a:t>
            </a:r>
            <a:r>
              <a:rPr lang="lv-LV" sz="1700" dirty="0"/>
              <a:t> ar </a:t>
            </a:r>
            <a:r>
              <a:rPr lang="lv-LV" sz="1700" b="1" dirty="0"/>
              <a:t>““uzšaušanu pa dibenu” ar plaukstu, iepļaukāšanu, paraušanu aiz matiem un/ vai auss”</a:t>
            </a:r>
            <a:r>
              <a:rPr lang="lv-LV" sz="1700" dirty="0"/>
              <a:t>.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021378363"/>
              </p:ext>
            </p:extLst>
          </p:nvPr>
        </p:nvGraphicFramePr>
        <p:xfrm>
          <a:off x="4382732" y="2052757"/>
          <a:ext cx="6580554" cy="4301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182338" y="5954365"/>
            <a:ext cx="3126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n=1005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08954" y="1627527"/>
            <a:ext cx="554892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Lūdzu, norādiet cik bieži Jūsu audzināšanā vecāki vai kāds cits mājsaimniecībā dzīvojošais pieaugušais izmantoja šīs audzināšanas metodes?</a:t>
            </a:r>
          </a:p>
          <a:p>
            <a:endParaRPr lang="lv-LV" sz="11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" name="Picture 9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83854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6383" y="648147"/>
            <a:ext cx="3384550" cy="1110185"/>
          </a:xfrm>
        </p:spPr>
        <p:txBody>
          <a:bodyPr/>
          <a:lstStyle/>
          <a:p>
            <a:r>
              <a:rPr lang="lv-LV" sz="2000" b="1" dirty="0"/>
              <a:t>Bērnības izmantoto audzināšanas metožu vērtējums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08706" y="2099511"/>
            <a:ext cx="4384432" cy="4029827"/>
          </a:xfrm>
        </p:spPr>
        <p:txBody>
          <a:bodyPr/>
          <a:lstStyle/>
          <a:p>
            <a:pPr algn="just"/>
            <a:r>
              <a:rPr lang="lv-LV" dirty="0"/>
              <a:t>Bērnībā pieredzētie </a:t>
            </a:r>
            <a:r>
              <a:rPr lang="lv-LV" b="1" dirty="0"/>
              <a:t>“aizliegumi un ierobežojumi” visretāk</a:t>
            </a:r>
            <a:r>
              <a:rPr lang="lv-LV" dirty="0"/>
              <a:t> tiek vērtēti kā </a:t>
            </a:r>
            <a:r>
              <a:rPr lang="lv-LV" b="1" dirty="0"/>
              <a:t>“nepareizi”</a:t>
            </a:r>
            <a:r>
              <a:rPr lang="lv-LV" dirty="0"/>
              <a:t>. </a:t>
            </a:r>
          </a:p>
          <a:p>
            <a:pPr algn="just"/>
            <a:r>
              <a:rPr lang="lv-LV" dirty="0"/>
              <a:t>Bērnībā piedzīvotā </a:t>
            </a:r>
            <a:r>
              <a:rPr lang="lv-LV" b="1" dirty="0"/>
              <a:t>“lamāšana un vārdiska pazemošana” visbiežāk</a:t>
            </a:r>
            <a:r>
              <a:rPr lang="lv-LV" dirty="0"/>
              <a:t> tiek vērtēta kā </a:t>
            </a:r>
            <a:r>
              <a:rPr lang="lv-LV" b="1" dirty="0"/>
              <a:t>“nepareiza”</a:t>
            </a:r>
            <a:r>
              <a:rPr lang="lv-LV" dirty="0"/>
              <a:t>. </a:t>
            </a:r>
          </a:p>
          <a:p>
            <a:pPr algn="just"/>
            <a:r>
              <a:rPr lang="lv-LV" dirty="0"/>
              <a:t>Bērnībā piedzīvotā </a:t>
            </a:r>
            <a:r>
              <a:rPr lang="lv-LV" b="1" dirty="0"/>
              <a:t>“pēršana ar siksnu vai citu priekšmetu” biežāk</a:t>
            </a:r>
            <a:r>
              <a:rPr lang="lv-LV" dirty="0"/>
              <a:t> tiek vērtēta kā </a:t>
            </a:r>
            <a:r>
              <a:rPr lang="lv-LV" b="1" dirty="0"/>
              <a:t>“nepareiza” </a:t>
            </a:r>
            <a:r>
              <a:rPr lang="lv-LV" dirty="0"/>
              <a:t>nekā  ““uzšaušana pa dibenu” ar plaukstu, iepļaukāšana, paraušana aiz matiem un/ vai auss”.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386471106"/>
              </p:ext>
            </p:extLst>
          </p:nvPr>
        </p:nvGraphicFramePr>
        <p:xfrm>
          <a:off x="4693138" y="2052757"/>
          <a:ext cx="6580554" cy="4301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182338" y="5954365"/>
            <a:ext cx="43844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tie respondenti, kuru vecāki bērnībā mēdza izmantot šīs audzināšanas metodes, </a:t>
            </a:r>
            <a:r>
              <a:rPr lang="lv-LV" sz="1000" i="1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n=skat</a:t>
            </a:r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. grafikā</a:t>
            </a:r>
          </a:p>
          <a:p>
            <a:endParaRPr lang="lv-LV" sz="1000" i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08954" y="1627527"/>
            <a:ext cx="55489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Cik pareizas Jums šķiet Jūsu audzināšanā izmantotās metodes?</a:t>
            </a:r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80018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b="1" dirty="0"/>
              <a:t>Bērnības pieredzes ietekme uz audzināšanas metožu izmantošanu šobrīd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96383" y="2099511"/>
            <a:ext cx="3762294" cy="4029827"/>
          </a:xfrm>
        </p:spPr>
        <p:txBody>
          <a:bodyPr/>
          <a:lstStyle/>
          <a:p>
            <a:pPr algn="just"/>
            <a:r>
              <a:rPr lang="lv-LV" sz="1800" b="1" dirty="0"/>
              <a:t>Bērnības</a:t>
            </a:r>
            <a:r>
              <a:rPr lang="lv-LV" sz="1800" dirty="0"/>
              <a:t> </a:t>
            </a:r>
            <a:r>
              <a:rPr lang="lv-LV" sz="1800" b="1" dirty="0"/>
              <a:t>pieredze ietekmē respondentu uzskatus par audzināšanas metožu lietošanu šobrīd</a:t>
            </a:r>
            <a:r>
              <a:rPr lang="lv-LV" sz="1800" dirty="0"/>
              <a:t>.   </a:t>
            </a:r>
          </a:p>
          <a:p>
            <a:pPr marL="0" indent="0" algn="just">
              <a:buNone/>
            </a:pPr>
            <a:endParaRPr lang="lv-LV" sz="1800" dirty="0"/>
          </a:p>
          <a:p>
            <a:pPr algn="just"/>
            <a:r>
              <a:rPr lang="lv-LV" dirty="0"/>
              <a:t>Bērnībā piedzīvotās audzināšanas </a:t>
            </a:r>
            <a:r>
              <a:rPr lang="lv-LV" sz="1800" b="1" dirty="0"/>
              <a:t>metodes</a:t>
            </a:r>
            <a:r>
              <a:rPr lang="lv-LV" sz="1800" dirty="0"/>
              <a:t>, kuras tiek uzskatītas par </a:t>
            </a:r>
            <a:r>
              <a:rPr lang="lv-LV" b="1" dirty="0"/>
              <a:t>“</a:t>
            </a:r>
            <a:r>
              <a:rPr lang="lv-LV" sz="1800" b="1" dirty="0"/>
              <a:t>pareizām</a:t>
            </a:r>
            <a:r>
              <a:rPr lang="lv-LV" b="1" dirty="0"/>
              <a:t>”</a:t>
            </a:r>
            <a:r>
              <a:rPr lang="lv-LV" sz="1800" b="1" dirty="0"/>
              <a:t>, biežāk</a:t>
            </a:r>
            <a:r>
              <a:rPr lang="lv-LV" sz="1800" dirty="0"/>
              <a:t> </a:t>
            </a:r>
            <a:r>
              <a:rPr lang="lv-LV" sz="1800" b="1" dirty="0"/>
              <a:t>tiek atbalstītas </a:t>
            </a:r>
            <a:r>
              <a:rPr lang="lv-LV" sz="1800" dirty="0"/>
              <a:t>bērnu audzināšanā. 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787399075"/>
              </p:ext>
            </p:extLst>
          </p:nvPr>
        </p:nvGraphicFramePr>
        <p:xfrm>
          <a:off x="4693137" y="1898869"/>
          <a:ext cx="7108093" cy="4455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026400" y="5954365"/>
            <a:ext cx="35403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respondenti, kuru vecāki bērnībā mēdza izmantot šīs audzināšanas metodes un vērtējuši tās kā “pareizas” vai “nepareizas”, </a:t>
            </a:r>
            <a:r>
              <a:rPr lang="lv-LV" sz="1000" i="1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n=skat</a:t>
            </a:r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. grafikā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48031" y="1298705"/>
            <a:ext cx="667694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Jautājums1: Cik pareizas Jums šķiet Jūsu audzināšanā izmantotās metodes?</a:t>
            </a:r>
          </a:p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 2: Zemāk ir uzskaitītas vairākas audzināšanas metodes, kuras vecāki izmanto, lai disciplinētu savus bērnus. Sakiet, lūdzu, vai, Jūsuprāt, šādas audzināšanas metodes ir:</a:t>
            </a:r>
          </a:p>
        </p:txBody>
      </p:sp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05897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5754" y="2162176"/>
            <a:ext cx="7065103" cy="757237"/>
          </a:xfrm>
        </p:spPr>
        <p:txBody>
          <a:bodyPr/>
          <a:lstStyle/>
          <a:p>
            <a:pPr algn="just"/>
            <a:r>
              <a:rPr lang="lv-LV" sz="2400" b="1" dirty="0"/>
              <a:t>Nepilngadīgo bērnu audzināšanas metodes un to vērtējums</a:t>
            </a:r>
            <a:endParaRPr lang="lv-LV" sz="2400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8355" t="40750" r="18345" b="30182"/>
          <a:stretch/>
        </p:blipFill>
        <p:spPr bwMode="auto">
          <a:xfrm>
            <a:off x="8449700" y="387627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12181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9741" y="291341"/>
            <a:ext cx="3384550" cy="1110185"/>
          </a:xfrm>
        </p:spPr>
        <p:txBody>
          <a:bodyPr/>
          <a:lstStyle/>
          <a:p>
            <a:r>
              <a:rPr lang="lv-LV" sz="2000" b="1" dirty="0"/>
              <a:t>Nepilngadīgo bērnu vecāku izmantotās audzināšanas metodes</a:t>
            </a:r>
            <a:endParaRPr lang="lv-LV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25286" y="1401526"/>
            <a:ext cx="5062331" cy="4727813"/>
          </a:xfrm>
        </p:spPr>
        <p:txBody>
          <a:bodyPr/>
          <a:lstStyle/>
          <a:p>
            <a:pPr lvl="0" algn="just"/>
            <a:r>
              <a:rPr lang="lv-LV" dirty="0"/>
              <a:t>Nepilngadīgo bērnu vecāki vispirms izvēlas lietot </a:t>
            </a:r>
            <a:r>
              <a:rPr lang="lv-LV" b="1" dirty="0"/>
              <a:t>pozitīvās disciplinēšanas metodes</a:t>
            </a:r>
            <a:r>
              <a:rPr lang="lv-LV" dirty="0"/>
              <a:t>.</a:t>
            </a:r>
          </a:p>
          <a:p>
            <a:pPr marL="0" lvl="0" indent="0" algn="just">
              <a:buNone/>
            </a:pPr>
            <a:endParaRPr lang="lv-LV" dirty="0"/>
          </a:p>
          <a:p>
            <a:pPr lvl="0" algn="just"/>
            <a:r>
              <a:rPr lang="lv-LV" dirty="0"/>
              <a:t>No cita veida audzināšanas metodēm nepilngadīgo bērnu vecāki visbiežāk izvēlas “</a:t>
            </a:r>
            <a:r>
              <a:rPr lang="lv-LV" b="1" dirty="0"/>
              <a:t>bērnam piešķirto ierīču lietošanas ierobežošanu</a:t>
            </a:r>
            <a:r>
              <a:rPr lang="lv-LV" dirty="0"/>
              <a:t>”, “</a:t>
            </a:r>
            <a:r>
              <a:rPr lang="lv-LV" b="1" dirty="0"/>
              <a:t>draudēšanu ar sodu, bet tā neīstenošanu</a:t>
            </a:r>
            <a:r>
              <a:rPr lang="lv-LV" dirty="0"/>
              <a:t>” un </a:t>
            </a:r>
            <a:r>
              <a:rPr lang="lv-LV" b="1" dirty="0"/>
              <a:t>kliegšanu</a:t>
            </a:r>
            <a:r>
              <a:rPr lang="lv-LV" dirty="0"/>
              <a:t>”.</a:t>
            </a:r>
          </a:p>
          <a:p>
            <a:pPr marL="0" lvl="0" indent="0" algn="just">
              <a:buNone/>
            </a:pPr>
            <a:endParaRPr lang="lv-LV" dirty="0"/>
          </a:p>
          <a:p>
            <a:pPr lvl="0" algn="just"/>
            <a:r>
              <a:rPr lang="lv-LV" b="1" dirty="0"/>
              <a:t>41%</a:t>
            </a:r>
            <a:r>
              <a:rPr lang="lv-LV" dirty="0"/>
              <a:t> nepilngadīgo vecāku ir </a:t>
            </a:r>
            <a:r>
              <a:rPr lang="lv-LV" b="1" dirty="0"/>
              <a:t>pielietojuši</a:t>
            </a:r>
            <a:r>
              <a:rPr lang="lv-LV" dirty="0"/>
              <a:t> kādu no audzināšanas metodēm ar </a:t>
            </a:r>
            <a:r>
              <a:rPr lang="lv-LV" b="1" dirty="0"/>
              <a:t>fizisku sodu</a:t>
            </a:r>
            <a:r>
              <a:rPr lang="lv-LV" dirty="0"/>
              <a:t>, visbiežāk - “pļaukas iesišanu, iekniebšanu, paraušanu aiz matiem un/ vai auss vai “uzšaušanu pa dibenu” ar plaukstu”.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87617" y="6138333"/>
            <a:ext cx="6333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Bāze: visi aptaujātie respondenti, kuri dzīvo vienā mājsaimniecībā ar saviem nepilngadīgajiem bērniem attiecīgajā vecuma grupā, </a:t>
            </a:r>
            <a:r>
              <a:rPr lang="lv-LV" sz="1000" i="1" dirty="0" err="1">
                <a:solidFill>
                  <a:schemeClr val="tx1">
                    <a:lumMod val="60000"/>
                    <a:lumOff val="40000"/>
                  </a:schemeClr>
                </a:solidFill>
              </a:rPr>
              <a:t>n=skat</a:t>
            </a:r>
            <a:r>
              <a:rPr lang="lv-LV" sz="1000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. grafikā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87617" y="1298705"/>
            <a:ext cx="663735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Jautājums: Lūdzu, norādiet cik bieži Jūs izmantojat kādu no audzināšanas metodēm ar fizisku sodu attiecībā uz savu bērnu? </a:t>
            </a:r>
          </a:p>
          <a:p>
            <a:r>
              <a:rPr lang="lv-LV" sz="14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Grafikā attēlots atbilžu </a:t>
            </a:r>
            <a:r>
              <a:rPr lang="lv-LV" sz="1400" dirty="0"/>
              <a:t>“</a:t>
            </a:r>
            <a:r>
              <a:rPr lang="lv-LV" sz="14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audzināšanas metode ar fizisku sodu</a:t>
            </a:r>
            <a:r>
              <a:rPr lang="lv-LV" sz="1400" dirty="0"/>
              <a:t>”</a:t>
            </a:r>
            <a:r>
              <a:rPr lang="lv-LV" sz="14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izmantota vismaz vienreiz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180280778"/>
              </p:ext>
            </p:extLst>
          </p:nvPr>
        </p:nvGraphicFramePr>
        <p:xfrm>
          <a:off x="5141843" y="1953846"/>
          <a:ext cx="6659388" cy="4184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/>
          <p:cNvPicPr/>
          <p:nvPr/>
        </p:nvPicPr>
        <p:blipFill rotWithShape="1">
          <a:blip r:embed="rId3"/>
          <a:srcRect l="18355" t="40750" r="18345" b="30182"/>
          <a:stretch/>
        </p:blipFill>
        <p:spPr bwMode="auto">
          <a:xfrm>
            <a:off x="8834872" y="0"/>
            <a:ext cx="3357128" cy="8671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37109869"/>
      </p:ext>
    </p:extLst>
  </p:cSld>
  <p:clrMapOvr>
    <a:masterClrMapping/>
  </p:clrMapOvr>
</p:sld>
</file>

<file path=ppt/theme/theme1.xml><?xml version="1.0" encoding="utf-8"?>
<a:theme xmlns:a="http://schemas.openxmlformats.org/drawingml/2006/main" name="Norstat 2018">
  <a:themeElements>
    <a:clrScheme name="Norstat Colors">
      <a:dk1>
        <a:srgbClr val="4A4A4A"/>
      </a:dk1>
      <a:lt1>
        <a:srgbClr val="FFFFFF"/>
      </a:lt1>
      <a:dk2>
        <a:srgbClr val="004E54"/>
      </a:dk2>
      <a:lt2>
        <a:srgbClr val="37A541"/>
      </a:lt2>
      <a:accent1>
        <a:srgbClr val="7B2B7B"/>
      </a:accent1>
      <a:accent2>
        <a:srgbClr val="FFDD00"/>
      </a:accent2>
      <a:accent3>
        <a:srgbClr val="FF8902"/>
      </a:accent3>
      <a:accent4>
        <a:srgbClr val="CC3524"/>
      </a:accent4>
      <a:accent5>
        <a:srgbClr val="B81E82"/>
      </a:accent5>
      <a:accent6>
        <a:srgbClr val="0078C8"/>
      </a:accent6>
      <a:hlink>
        <a:srgbClr val="7B2B7B"/>
      </a:hlink>
      <a:folHlink>
        <a:srgbClr val="FA5247"/>
      </a:folHlink>
    </a:clrScheme>
    <a:fontScheme name="Norsta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AF3DAD-E512-45B4-BD47-9F00ED9E0904}" vid="{4B2346CC-047D-41CC-A7E2-183327111046}"/>
    </a:ext>
  </a:extLst>
</a:theme>
</file>

<file path=ppt/theme/theme2.xml><?xml version="1.0" encoding="utf-8"?>
<a:theme xmlns:a="http://schemas.openxmlformats.org/drawingml/2006/main" name="Office Theme">
  <a:themeElements>
    <a:clrScheme name="Norstat Colors">
      <a:dk1>
        <a:srgbClr val="4A4A4A"/>
      </a:dk1>
      <a:lt1>
        <a:srgbClr val="FFFFFF"/>
      </a:lt1>
      <a:dk2>
        <a:srgbClr val="004E54"/>
      </a:dk2>
      <a:lt2>
        <a:srgbClr val="37A541"/>
      </a:lt2>
      <a:accent1>
        <a:srgbClr val="6C176A"/>
      </a:accent1>
      <a:accent2>
        <a:srgbClr val="D4D500"/>
      </a:accent2>
      <a:accent3>
        <a:srgbClr val="DE9600"/>
      </a:accent3>
      <a:accent4>
        <a:srgbClr val="CC6744"/>
      </a:accent4>
      <a:accent5>
        <a:srgbClr val="B83479"/>
      </a:accent5>
      <a:accent6>
        <a:srgbClr val="0089B0"/>
      </a:accent6>
      <a:hlink>
        <a:srgbClr val="6C176A"/>
      </a:hlink>
      <a:folHlink>
        <a:srgbClr val="FA5247"/>
      </a:folHlink>
    </a:clrScheme>
    <a:fontScheme name="Norsta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Norstat Colors">
      <a:dk1>
        <a:srgbClr val="4A4A4A"/>
      </a:dk1>
      <a:lt1>
        <a:srgbClr val="FFFFFF"/>
      </a:lt1>
      <a:dk2>
        <a:srgbClr val="004E54"/>
      </a:dk2>
      <a:lt2>
        <a:srgbClr val="37A541"/>
      </a:lt2>
      <a:accent1>
        <a:srgbClr val="6C176A"/>
      </a:accent1>
      <a:accent2>
        <a:srgbClr val="D4D500"/>
      </a:accent2>
      <a:accent3>
        <a:srgbClr val="DE9600"/>
      </a:accent3>
      <a:accent4>
        <a:srgbClr val="CC6744"/>
      </a:accent4>
      <a:accent5>
        <a:srgbClr val="B83479"/>
      </a:accent5>
      <a:accent6>
        <a:srgbClr val="0089B0"/>
      </a:accent6>
      <a:hlink>
        <a:srgbClr val="6C176A"/>
      </a:hlink>
      <a:folHlink>
        <a:srgbClr val="FA5247"/>
      </a:folHlink>
    </a:clrScheme>
    <a:fontScheme name="Norsta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Prezentacija_VBTAI_22122020</Template>
  <TotalTime>1120</TotalTime>
  <Words>2817</Words>
  <Application>Microsoft Office PowerPoint</Application>
  <PresentationFormat>Widescreen</PresentationFormat>
  <Paragraphs>201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Arial</vt:lpstr>
      <vt:lpstr>Norstat 2018</vt:lpstr>
      <vt:lpstr>Iedzīvotāju aptauja par sabiedrības attieksmes maiņu attiecībā uz vardarbību ģimenē </vt:lpstr>
      <vt:lpstr>Aptaujas metodoloģija</vt:lpstr>
      <vt:lpstr>Aptaujas mērķis un uzdevumi</vt:lpstr>
      <vt:lpstr>Bērnības pieredze un pieaugušo izmantoto audzināšanas metožu vērtējums</vt:lpstr>
      <vt:lpstr>Bērnības pieredze -  metodes, kuras pieaugušie lietojuši bērnu audzināšanā</vt:lpstr>
      <vt:lpstr>Bērnības izmantoto audzināšanas metožu vērtējums</vt:lpstr>
      <vt:lpstr>Bērnības pieredzes ietekme uz audzināšanas metožu izmantošanu šobrīd</vt:lpstr>
      <vt:lpstr>Nepilngadīgo bērnu audzināšanas metodes un to vērtējums</vt:lpstr>
      <vt:lpstr>Nepilngadīgo bērnu vecāku izmantotās audzināšanas metodes</vt:lpstr>
      <vt:lpstr>Nepilngadīgo bērnu vecāku izmantoto audzināšanas metožu izvēles pamatojums</vt:lpstr>
      <vt:lpstr>Nepilngadīgo bērnu vecāku rīcības pašvērtējums </vt:lpstr>
      <vt:lpstr>Audzināšanas metožu pielietojuma vērtējums</vt:lpstr>
      <vt:lpstr>Izpratnes par vardarbību sasaiste ar audzināšanas metožu izvēlni</vt:lpstr>
      <vt:lpstr>Uzskati par bērnu audzināšanas metožu pielietošanu un to sekām</vt:lpstr>
      <vt:lpstr>Vecāku izturēšanās izmaiņas pēdējā desmitgadē</vt:lpstr>
      <vt:lpstr>Priekšstati par vardarbību pret bērnu un institūciju iesaiste tās novēršanā</vt:lpstr>
      <vt:lpstr>Priekšstati par vecāku rīcību kā vardarbību pret bērnu</vt:lpstr>
      <vt:lpstr>Priekšstati par vecāku rīcību kā vardarbību pret bērnu un tās aizliegšana ar likumu</vt:lpstr>
      <vt:lpstr>Situācijas, kurās nepieciešama valsts iejaukšanās ģimenes dzīvē</vt:lpstr>
      <vt:lpstr>Iestādes, ar kuru palīdzību bērni var rēķināties vardarbības gadījumā</vt:lpstr>
      <vt:lpstr>Rīcība situācijās, kad bērns cieš no vardarbības mājās</vt:lpstr>
      <vt:lpstr>Rīcība situācijās, kad rodas aizdomas par bērnu pakļaušanu fiziskai vardarbībai mājās</vt:lpstr>
      <vt:lpstr>Rīcība situācijās, kad rodas aizdomas par bērnu pakļaušanu fiziskai vardarbībai mājās</vt:lpstr>
      <vt:lpstr>Secinājumi</vt:lpstr>
      <vt:lpstr>Secinājumi I</vt:lpstr>
      <vt:lpstr>Secinājumi II</vt:lpstr>
      <vt:lpstr>Secinājumi III</vt:lpstr>
      <vt:lpstr>Respondentu raksturojums I</vt:lpstr>
      <vt:lpstr>Respondentu raksturojums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Iedzīvotāju aptauja par sabiedrības attieksmes maiņu attiecībā uz vardarbību ģimenē</dc:title>
  <dc:creator>Ieva</dc:creator>
  <cp:lastModifiedBy>Arita Skarnele</cp:lastModifiedBy>
  <cp:revision>159</cp:revision>
  <dcterms:created xsi:type="dcterms:W3CDTF">2020-12-22T06:59:32Z</dcterms:created>
  <dcterms:modified xsi:type="dcterms:W3CDTF">2021-01-25T12:39:09Z</dcterms:modified>
</cp:coreProperties>
</file>