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82" r:id="rId3"/>
    <p:sldId id="420" r:id="rId4"/>
    <p:sldId id="443" r:id="rId5"/>
    <p:sldId id="444" r:id="rId6"/>
    <p:sldId id="446" r:id="rId7"/>
    <p:sldId id="413" r:id="rId8"/>
    <p:sldId id="445" r:id="rId9"/>
    <p:sldId id="433" r:id="rId10"/>
    <p:sldId id="435" r:id="rId11"/>
    <p:sldId id="436" r:id="rId12"/>
    <p:sldId id="437" r:id="rId13"/>
    <p:sldId id="438" r:id="rId14"/>
    <p:sldId id="434" r:id="rId15"/>
    <p:sldId id="442" r:id="rId16"/>
    <p:sldId id="432" r:id="rId17"/>
    <p:sldId id="440" r:id="rId18"/>
    <p:sldId id="441" r:id="rId19"/>
    <p:sldId id="402" r:id="rId20"/>
    <p:sldId id="261" r:id="rId21"/>
    <p:sldId id="422" r:id="rId2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gita Rozentale" initials="SR" lastIdx="2" clrIdx="0">
    <p:extLst>
      <p:ext uri="{19B8F6BF-5375-455C-9EA6-DF929625EA0E}">
        <p15:presenceInfo xmlns:p15="http://schemas.microsoft.com/office/powerpoint/2012/main" userId="S-1-5-21-738795142-1242532775-405837587-59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6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67154" autoAdjust="0"/>
  </p:normalViewPr>
  <p:slideViewPr>
    <p:cSldViewPr snapToGrid="0">
      <p:cViewPr varScale="1">
        <p:scale>
          <a:sx n="86" d="100"/>
          <a:sy n="86" d="100"/>
        </p:scale>
        <p:origin x="1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viktorija.blaua@lm.gov.lv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viktorija.blaua@lm.gov.l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10D9E-28A7-42D2-9C44-23F033CCC412}" type="doc">
      <dgm:prSet loTypeId="urn:microsoft.com/office/officeart/2005/8/layout/hProcess9" loCatId="process" qsTypeId="urn:microsoft.com/office/officeart/2005/8/quickstyle/simple5" qsCatId="simple" csTypeId="urn:microsoft.com/office/officeart/2005/8/colors/accent6_5" csCatId="accent6" phldr="1"/>
      <dgm:spPr/>
    </dgm:pt>
    <dgm:pt modelId="{F937914E-DBCC-44E6-88C7-374915857629}">
      <dgm:prSet phldrT="[Text]" custT="1"/>
      <dgm:spPr/>
      <dgm:t>
        <a:bodyPr/>
        <a:lstStyle/>
        <a:p>
          <a:r>
            <a:rPr lang="lv-LV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Konstatēts, ka IAL un DL </a:t>
          </a:r>
          <a:r>
            <a:rPr lang="lv-LV" sz="1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EISā</a:t>
          </a:r>
          <a:r>
            <a:rPr lang="lv-LV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nav pieejami, vai piegādes būtiski kavējas</a:t>
          </a:r>
        </a:p>
      </dgm:t>
    </dgm:pt>
    <dgm:pt modelId="{48B14492-1C51-4A07-8437-66A377A6DD84}" type="parTrans" cxnId="{B5259E8B-BF09-42D1-AE04-8D36C1AE8218}">
      <dgm:prSet/>
      <dgm:spPr/>
      <dgm:t>
        <a:bodyPr/>
        <a:lstStyle/>
        <a:p>
          <a:endParaRPr lang="lv-LV"/>
        </a:p>
      </dgm:t>
    </dgm:pt>
    <dgm:pt modelId="{843E70FB-82FB-451A-9CE8-92DABF00CB3C}" type="sibTrans" cxnId="{B5259E8B-BF09-42D1-AE04-8D36C1AE8218}">
      <dgm:prSet/>
      <dgm:spPr/>
      <dgm:t>
        <a:bodyPr/>
        <a:lstStyle/>
        <a:p>
          <a:endParaRPr lang="lv-LV"/>
        </a:p>
      </dgm:t>
    </dgm:pt>
    <dgm:pt modelId="{752553BA-9873-4858-846A-6C498C6CA92C}">
      <dgm:prSet phldrT="[Text]" custT="1"/>
      <dgm:spPr/>
      <dgm:t>
        <a:bodyPr/>
        <a:lstStyle/>
        <a:p>
          <a:r>
            <a:rPr lang="lv-LV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IAL un DL saņemšana vidēji 3 d/d laikā</a:t>
          </a:r>
        </a:p>
      </dgm:t>
    </dgm:pt>
    <dgm:pt modelId="{04F77D17-A325-4533-98BE-15C4214C641E}" type="parTrans" cxnId="{66E07A2C-3B23-4177-B296-ECAE020247DD}">
      <dgm:prSet/>
      <dgm:spPr/>
      <dgm:t>
        <a:bodyPr/>
        <a:lstStyle/>
        <a:p>
          <a:endParaRPr lang="lv-LV"/>
        </a:p>
      </dgm:t>
    </dgm:pt>
    <dgm:pt modelId="{04600659-10FE-48E7-8127-6DBC39CF8C62}" type="sibTrans" cxnId="{66E07A2C-3B23-4177-B296-ECAE020247DD}">
      <dgm:prSet/>
      <dgm:spPr/>
      <dgm:t>
        <a:bodyPr/>
        <a:lstStyle/>
        <a:p>
          <a:endParaRPr lang="lv-LV"/>
        </a:p>
      </dgm:t>
    </dgm:pt>
    <dgm:pt modelId="{11F4F4B1-E7FD-4921-A353-0F0B8B42A6B3}">
      <dgm:prSet custT="1"/>
      <dgm:spPr/>
      <dgm:t>
        <a:bodyPr/>
        <a:lstStyle/>
        <a:p>
          <a:r>
            <a:rPr lang="lv-LV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SAC sūta vēstuli LM (</a:t>
          </a:r>
          <a:r>
            <a:rPr lang="lv-LV" sz="1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viktorija.blaua@lm.gov.lv</a:t>
          </a:r>
          <a:r>
            <a:rPr lang="lv-LV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lv-LV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67021564</a:t>
          </a:r>
          <a:r>
            <a:rPr lang="lv-LV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pamatojot nepieciešamību, norādot IAL/ DL veidus un daudzumus, informāciju par piegādes iespējām (var atbraukt pakaļ precei paši vai nepieciešama piegāde), SAC adrese un pilnvarotās personas, kas tiesīga parakstīt PNA - vārds, uzvārds un tālruņa nr.</a:t>
          </a:r>
        </a:p>
      </dgm:t>
    </dgm:pt>
    <dgm:pt modelId="{B653AECB-071F-45B0-8DB7-71111B116E62}" type="parTrans" cxnId="{AC09E08B-CAAE-4BAA-8A16-F91F935D88C9}">
      <dgm:prSet/>
      <dgm:spPr/>
      <dgm:t>
        <a:bodyPr/>
        <a:lstStyle/>
        <a:p>
          <a:endParaRPr lang="lv-LV"/>
        </a:p>
      </dgm:t>
    </dgm:pt>
    <dgm:pt modelId="{2B85BA5D-EC9A-4B5B-AA97-B699AA7B48D2}" type="sibTrans" cxnId="{AC09E08B-CAAE-4BAA-8A16-F91F935D88C9}">
      <dgm:prSet/>
      <dgm:spPr/>
      <dgm:t>
        <a:bodyPr/>
        <a:lstStyle/>
        <a:p>
          <a:endParaRPr lang="lv-LV"/>
        </a:p>
      </dgm:t>
    </dgm:pt>
    <dgm:pt modelId="{59757137-3BFA-4DA7-854E-42203E91811D}">
      <dgm:prSet custT="1"/>
      <dgm:spPr/>
      <dgm:t>
        <a:bodyPr/>
        <a:lstStyle/>
        <a:p>
          <a:r>
            <a:rPr lang="lv-LV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LM pārbauda pamatojuma atbilstību, pieprasījuma apmēra samērīgumu un informē VUGD par iestādei nepieciešamo</a:t>
          </a:r>
        </a:p>
      </dgm:t>
    </dgm:pt>
    <dgm:pt modelId="{748C57E6-508B-4AA7-AC75-559947569DAA}" type="parTrans" cxnId="{2B2356AE-4D1E-4F84-A94A-13C6515495A6}">
      <dgm:prSet/>
      <dgm:spPr/>
      <dgm:t>
        <a:bodyPr/>
        <a:lstStyle/>
        <a:p>
          <a:endParaRPr lang="lv-LV"/>
        </a:p>
      </dgm:t>
    </dgm:pt>
    <dgm:pt modelId="{F9B37CC5-7E2B-4673-B59B-CC1AE0469E8F}" type="sibTrans" cxnId="{2B2356AE-4D1E-4F84-A94A-13C6515495A6}">
      <dgm:prSet/>
      <dgm:spPr/>
      <dgm:t>
        <a:bodyPr/>
        <a:lstStyle/>
        <a:p>
          <a:endParaRPr lang="lv-LV"/>
        </a:p>
      </dgm:t>
    </dgm:pt>
    <dgm:pt modelId="{B67950EB-54CD-4678-AF94-F63311903A1B}">
      <dgm:prSet custT="1"/>
      <dgm:spPr/>
      <dgm:t>
        <a:bodyPr/>
        <a:lstStyle/>
        <a:p>
          <a:r>
            <a:rPr lang="lv-LV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VUGD apstiprina, pārliecinās par nepieciešamo IAL un DL esamību noliktavās, </a:t>
          </a:r>
          <a:r>
            <a:rPr lang="lv-LV" sz="12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pārsūta</a:t>
          </a:r>
          <a:r>
            <a:rPr lang="lv-LV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izsniegšanas pieprasījumu VALIC (noliktava, kur glabājas preces)</a:t>
          </a:r>
        </a:p>
      </dgm:t>
    </dgm:pt>
    <dgm:pt modelId="{B11227FB-A934-4987-8FDC-B9450B472248}" type="parTrans" cxnId="{0B6F8B58-68CD-4B2F-9067-57576CE0B634}">
      <dgm:prSet/>
      <dgm:spPr/>
      <dgm:t>
        <a:bodyPr/>
        <a:lstStyle/>
        <a:p>
          <a:endParaRPr lang="lv-LV"/>
        </a:p>
      </dgm:t>
    </dgm:pt>
    <dgm:pt modelId="{4EDF33AF-1660-4913-80FE-70451BD31FC0}" type="sibTrans" cxnId="{0B6F8B58-68CD-4B2F-9067-57576CE0B634}">
      <dgm:prSet/>
      <dgm:spPr/>
      <dgm:t>
        <a:bodyPr/>
        <a:lstStyle/>
        <a:p>
          <a:endParaRPr lang="lv-LV"/>
        </a:p>
      </dgm:t>
    </dgm:pt>
    <dgm:pt modelId="{63502285-561E-4149-B376-1AC8BBBF1AFE}" type="pres">
      <dgm:prSet presAssocID="{88D10D9E-28A7-42D2-9C44-23F033CCC412}" presName="CompostProcess" presStyleCnt="0">
        <dgm:presLayoutVars>
          <dgm:dir/>
          <dgm:resizeHandles val="exact"/>
        </dgm:presLayoutVars>
      </dgm:prSet>
      <dgm:spPr/>
    </dgm:pt>
    <dgm:pt modelId="{FB099458-6700-4F33-B84D-B4DF32458A5E}" type="pres">
      <dgm:prSet presAssocID="{88D10D9E-28A7-42D2-9C44-23F033CCC412}" presName="arrow" presStyleLbl="bgShp" presStyleIdx="0" presStyleCnt="1"/>
      <dgm:spPr/>
    </dgm:pt>
    <dgm:pt modelId="{DF3F422C-E073-4FB4-8C7E-369CEFE9D3B7}" type="pres">
      <dgm:prSet presAssocID="{88D10D9E-28A7-42D2-9C44-23F033CCC412}" presName="linearProcess" presStyleCnt="0"/>
      <dgm:spPr/>
    </dgm:pt>
    <dgm:pt modelId="{B85B92F5-6FA9-4F8C-A6AF-07D7267EFB32}" type="pres">
      <dgm:prSet presAssocID="{F937914E-DBCC-44E6-88C7-374915857629}" presName="textNode" presStyleLbl="node1" presStyleIdx="0" presStyleCnt="5" custScaleX="89651" custScaleY="172617" custLinFactNeighborX="-10554" custLinFactNeighborY="-4287">
        <dgm:presLayoutVars>
          <dgm:bulletEnabled val="1"/>
        </dgm:presLayoutVars>
      </dgm:prSet>
      <dgm:spPr/>
    </dgm:pt>
    <dgm:pt modelId="{A4A57514-565B-441F-BBEA-2AB4DE4564EF}" type="pres">
      <dgm:prSet presAssocID="{843E70FB-82FB-451A-9CE8-92DABF00CB3C}" presName="sibTrans" presStyleCnt="0"/>
      <dgm:spPr/>
    </dgm:pt>
    <dgm:pt modelId="{E22797AD-C82A-4B1A-9A55-D47C79038175}" type="pres">
      <dgm:prSet presAssocID="{11F4F4B1-E7FD-4921-A353-0F0B8B42A6B3}" presName="textNode" presStyleLbl="node1" presStyleIdx="1" presStyleCnt="5" custScaleX="121403" custScaleY="173782">
        <dgm:presLayoutVars>
          <dgm:bulletEnabled val="1"/>
        </dgm:presLayoutVars>
      </dgm:prSet>
      <dgm:spPr/>
    </dgm:pt>
    <dgm:pt modelId="{9CB7666B-92E3-4569-A371-2BAD7C4FFBAA}" type="pres">
      <dgm:prSet presAssocID="{2B85BA5D-EC9A-4B5B-AA97-B699AA7B48D2}" presName="sibTrans" presStyleCnt="0"/>
      <dgm:spPr/>
    </dgm:pt>
    <dgm:pt modelId="{779AE8A5-FB64-4F20-B643-C916C3ACBE0C}" type="pres">
      <dgm:prSet presAssocID="{59757137-3BFA-4DA7-854E-42203E91811D}" presName="textNode" presStyleLbl="node1" presStyleIdx="2" presStyleCnt="5" custScaleX="74718" custScaleY="171453">
        <dgm:presLayoutVars>
          <dgm:bulletEnabled val="1"/>
        </dgm:presLayoutVars>
      </dgm:prSet>
      <dgm:spPr/>
    </dgm:pt>
    <dgm:pt modelId="{2CE70BE5-2051-4915-A590-AF3897E4B0EA}" type="pres">
      <dgm:prSet presAssocID="{F9B37CC5-7E2B-4673-B59B-CC1AE0469E8F}" presName="sibTrans" presStyleCnt="0"/>
      <dgm:spPr/>
    </dgm:pt>
    <dgm:pt modelId="{C511F40F-5B09-454D-B7D7-B9023F622F5D}" type="pres">
      <dgm:prSet presAssocID="{B67950EB-54CD-4678-AF94-F63311903A1B}" presName="textNode" presStyleLbl="node1" presStyleIdx="3" presStyleCnt="5" custScaleX="62384" custScaleY="171453">
        <dgm:presLayoutVars>
          <dgm:bulletEnabled val="1"/>
        </dgm:presLayoutVars>
      </dgm:prSet>
      <dgm:spPr/>
    </dgm:pt>
    <dgm:pt modelId="{FE1A3EF7-D498-43F6-9367-2035066E7FDD}" type="pres">
      <dgm:prSet presAssocID="{4EDF33AF-1660-4913-80FE-70451BD31FC0}" presName="sibTrans" presStyleCnt="0"/>
      <dgm:spPr/>
    </dgm:pt>
    <dgm:pt modelId="{8C6318B0-20B0-4047-8746-01EBC8CBC02A}" type="pres">
      <dgm:prSet presAssocID="{752553BA-9873-4858-846A-6C498C6CA92C}" presName="textNode" presStyleLbl="node1" presStyleIdx="4" presStyleCnt="5" custScaleX="58527" custScaleY="81876" custLinFactNeighborX="27349">
        <dgm:presLayoutVars>
          <dgm:bulletEnabled val="1"/>
        </dgm:presLayoutVars>
      </dgm:prSet>
      <dgm:spPr/>
    </dgm:pt>
  </dgm:ptLst>
  <dgm:cxnLst>
    <dgm:cxn modelId="{6FD67A0A-CE90-438F-B46D-EA7080B4841F}" type="presOf" srcId="{88D10D9E-28A7-42D2-9C44-23F033CCC412}" destId="{63502285-561E-4149-B376-1AC8BBBF1AFE}" srcOrd="0" destOrd="0" presId="urn:microsoft.com/office/officeart/2005/8/layout/hProcess9"/>
    <dgm:cxn modelId="{66E07A2C-3B23-4177-B296-ECAE020247DD}" srcId="{88D10D9E-28A7-42D2-9C44-23F033CCC412}" destId="{752553BA-9873-4858-846A-6C498C6CA92C}" srcOrd="4" destOrd="0" parTransId="{04F77D17-A325-4533-98BE-15C4214C641E}" sibTransId="{04600659-10FE-48E7-8127-6DBC39CF8C62}"/>
    <dgm:cxn modelId="{0B6F8B58-68CD-4B2F-9067-57576CE0B634}" srcId="{88D10D9E-28A7-42D2-9C44-23F033CCC412}" destId="{B67950EB-54CD-4678-AF94-F63311903A1B}" srcOrd="3" destOrd="0" parTransId="{B11227FB-A934-4987-8FDC-B9450B472248}" sibTransId="{4EDF33AF-1660-4913-80FE-70451BD31FC0}"/>
    <dgm:cxn modelId="{3BB53A5A-6A55-48AF-BC75-121267FCD63A}" type="presOf" srcId="{59757137-3BFA-4DA7-854E-42203E91811D}" destId="{779AE8A5-FB64-4F20-B643-C916C3ACBE0C}" srcOrd="0" destOrd="0" presId="urn:microsoft.com/office/officeart/2005/8/layout/hProcess9"/>
    <dgm:cxn modelId="{A0243989-9961-4B71-A849-79D182D3119E}" type="presOf" srcId="{11F4F4B1-E7FD-4921-A353-0F0B8B42A6B3}" destId="{E22797AD-C82A-4B1A-9A55-D47C79038175}" srcOrd="0" destOrd="0" presId="urn:microsoft.com/office/officeart/2005/8/layout/hProcess9"/>
    <dgm:cxn modelId="{B5259E8B-BF09-42D1-AE04-8D36C1AE8218}" srcId="{88D10D9E-28A7-42D2-9C44-23F033CCC412}" destId="{F937914E-DBCC-44E6-88C7-374915857629}" srcOrd="0" destOrd="0" parTransId="{48B14492-1C51-4A07-8437-66A377A6DD84}" sibTransId="{843E70FB-82FB-451A-9CE8-92DABF00CB3C}"/>
    <dgm:cxn modelId="{AC09E08B-CAAE-4BAA-8A16-F91F935D88C9}" srcId="{88D10D9E-28A7-42D2-9C44-23F033CCC412}" destId="{11F4F4B1-E7FD-4921-A353-0F0B8B42A6B3}" srcOrd="1" destOrd="0" parTransId="{B653AECB-071F-45B0-8DB7-71111B116E62}" sibTransId="{2B85BA5D-EC9A-4B5B-AA97-B699AA7B48D2}"/>
    <dgm:cxn modelId="{EC8CBF99-3626-4A6C-86C4-B8A03F161D40}" type="presOf" srcId="{F937914E-DBCC-44E6-88C7-374915857629}" destId="{B85B92F5-6FA9-4F8C-A6AF-07D7267EFB32}" srcOrd="0" destOrd="0" presId="urn:microsoft.com/office/officeart/2005/8/layout/hProcess9"/>
    <dgm:cxn modelId="{2B2356AE-4D1E-4F84-A94A-13C6515495A6}" srcId="{88D10D9E-28A7-42D2-9C44-23F033CCC412}" destId="{59757137-3BFA-4DA7-854E-42203E91811D}" srcOrd="2" destOrd="0" parTransId="{748C57E6-508B-4AA7-AC75-559947569DAA}" sibTransId="{F9B37CC5-7E2B-4673-B59B-CC1AE0469E8F}"/>
    <dgm:cxn modelId="{3E693BBF-997E-44E2-B9DA-CCBCFAB3D67B}" type="presOf" srcId="{752553BA-9873-4858-846A-6C498C6CA92C}" destId="{8C6318B0-20B0-4047-8746-01EBC8CBC02A}" srcOrd="0" destOrd="0" presId="urn:microsoft.com/office/officeart/2005/8/layout/hProcess9"/>
    <dgm:cxn modelId="{21B296C4-59DF-49FF-90E2-C311E91A275D}" type="presOf" srcId="{B67950EB-54CD-4678-AF94-F63311903A1B}" destId="{C511F40F-5B09-454D-B7D7-B9023F622F5D}" srcOrd="0" destOrd="0" presId="urn:microsoft.com/office/officeart/2005/8/layout/hProcess9"/>
    <dgm:cxn modelId="{867B4AB6-4A27-4958-8FA2-6DDD9D414E30}" type="presParOf" srcId="{63502285-561E-4149-B376-1AC8BBBF1AFE}" destId="{FB099458-6700-4F33-B84D-B4DF32458A5E}" srcOrd="0" destOrd="0" presId="urn:microsoft.com/office/officeart/2005/8/layout/hProcess9"/>
    <dgm:cxn modelId="{BD07CD2E-FBC9-4677-B0B5-550108F99C21}" type="presParOf" srcId="{63502285-561E-4149-B376-1AC8BBBF1AFE}" destId="{DF3F422C-E073-4FB4-8C7E-369CEFE9D3B7}" srcOrd="1" destOrd="0" presId="urn:microsoft.com/office/officeart/2005/8/layout/hProcess9"/>
    <dgm:cxn modelId="{E7C9B18F-9094-44C2-821A-00FBA7F252A5}" type="presParOf" srcId="{DF3F422C-E073-4FB4-8C7E-369CEFE9D3B7}" destId="{B85B92F5-6FA9-4F8C-A6AF-07D7267EFB32}" srcOrd="0" destOrd="0" presId="urn:microsoft.com/office/officeart/2005/8/layout/hProcess9"/>
    <dgm:cxn modelId="{C96D6039-C8B5-4149-8561-705DB0AA2C37}" type="presParOf" srcId="{DF3F422C-E073-4FB4-8C7E-369CEFE9D3B7}" destId="{A4A57514-565B-441F-BBEA-2AB4DE4564EF}" srcOrd="1" destOrd="0" presId="urn:microsoft.com/office/officeart/2005/8/layout/hProcess9"/>
    <dgm:cxn modelId="{36B4738C-AAC7-4E31-BA7E-CFA0314C4212}" type="presParOf" srcId="{DF3F422C-E073-4FB4-8C7E-369CEFE9D3B7}" destId="{E22797AD-C82A-4B1A-9A55-D47C79038175}" srcOrd="2" destOrd="0" presId="urn:microsoft.com/office/officeart/2005/8/layout/hProcess9"/>
    <dgm:cxn modelId="{F4090B39-766C-422B-988B-0EFE6AD2CB6D}" type="presParOf" srcId="{DF3F422C-E073-4FB4-8C7E-369CEFE9D3B7}" destId="{9CB7666B-92E3-4569-A371-2BAD7C4FFBAA}" srcOrd="3" destOrd="0" presId="urn:microsoft.com/office/officeart/2005/8/layout/hProcess9"/>
    <dgm:cxn modelId="{4FA157D9-2282-45C7-89BE-05865492E5BC}" type="presParOf" srcId="{DF3F422C-E073-4FB4-8C7E-369CEFE9D3B7}" destId="{779AE8A5-FB64-4F20-B643-C916C3ACBE0C}" srcOrd="4" destOrd="0" presId="urn:microsoft.com/office/officeart/2005/8/layout/hProcess9"/>
    <dgm:cxn modelId="{93225B3C-FC7B-4C5D-9731-65B427375166}" type="presParOf" srcId="{DF3F422C-E073-4FB4-8C7E-369CEFE9D3B7}" destId="{2CE70BE5-2051-4915-A590-AF3897E4B0EA}" srcOrd="5" destOrd="0" presId="urn:microsoft.com/office/officeart/2005/8/layout/hProcess9"/>
    <dgm:cxn modelId="{FD141517-F075-43F5-A9D0-C768472604E5}" type="presParOf" srcId="{DF3F422C-E073-4FB4-8C7E-369CEFE9D3B7}" destId="{C511F40F-5B09-454D-B7D7-B9023F622F5D}" srcOrd="6" destOrd="0" presId="urn:microsoft.com/office/officeart/2005/8/layout/hProcess9"/>
    <dgm:cxn modelId="{0F3B6AAE-AAFF-48F0-A51B-B8AD53965560}" type="presParOf" srcId="{DF3F422C-E073-4FB4-8C7E-369CEFE9D3B7}" destId="{FE1A3EF7-D498-43F6-9367-2035066E7FDD}" srcOrd="7" destOrd="0" presId="urn:microsoft.com/office/officeart/2005/8/layout/hProcess9"/>
    <dgm:cxn modelId="{E83EDD04-0152-4621-8AB6-F6CE550A450E}" type="presParOf" srcId="{DF3F422C-E073-4FB4-8C7E-369CEFE9D3B7}" destId="{8C6318B0-20B0-4047-8746-01EBC8CBC02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99458-6700-4F33-B84D-B4DF32458A5E}">
      <dsp:nvSpPr>
        <dsp:cNvPr id="0" name=""/>
        <dsp:cNvSpPr/>
      </dsp:nvSpPr>
      <dsp:spPr>
        <a:xfrm>
          <a:off x="617219" y="0"/>
          <a:ext cx="6995158" cy="3738563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5B92F5-6FA9-4F8C-A6AF-07D7267EFB32}">
      <dsp:nvSpPr>
        <dsp:cNvPr id="0" name=""/>
        <dsp:cNvSpPr/>
      </dsp:nvSpPr>
      <dsp:spPr>
        <a:xfrm>
          <a:off x="0" y="514493"/>
          <a:ext cx="1572355" cy="2581358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Konstatēts, ka IAL un DL </a:t>
          </a:r>
          <a:r>
            <a:rPr lang="lv-LV" sz="1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EISā</a:t>
          </a:r>
          <a:r>
            <a:rPr lang="lv-LV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nav pieejami, vai piegādes būtiski kavējas</a:t>
          </a:r>
        </a:p>
      </dsp:txBody>
      <dsp:txXfrm>
        <a:off x="76756" y="591249"/>
        <a:ext cx="1418843" cy="2427846"/>
      </dsp:txXfrm>
    </dsp:sp>
    <dsp:sp modelId="{E22797AD-C82A-4B1A-9A55-D47C79038175}">
      <dsp:nvSpPr>
        <dsp:cNvPr id="0" name=""/>
        <dsp:cNvSpPr/>
      </dsp:nvSpPr>
      <dsp:spPr>
        <a:xfrm>
          <a:off x="1848378" y="569891"/>
          <a:ext cx="2129241" cy="2598779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000"/>
                <a:tint val="100000"/>
                <a:shade val="100000"/>
                <a:satMod val="129999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00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SAC sūta vēstuli LM (</a:t>
          </a:r>
          <a:r>
            <a:rPr lang="lv-LV" sz="1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viktorija.blaua@lm.gov.lv</a:t>
          </a:r>
          <a:r>
            <a:rPr lang="lv-LV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lv-LV" sz="1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67021564</a:t>
          </a:r>
          <a:r>
            <a:rPr lang="lv-LV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pamatojot nepieciešamību, norādot IAL/ DL veidus un daudzumus, informāciju par piegādes iespējām (var atbraukt pakaļ precei paši vai nepieciešama piegāde), SAC adrese un pilnvarotās personas, kas tiesīga parakstīt PNA - vārds, uzvārds un tālruņa nr.</a:t>
          </a:r>
        </a:p>
      </dsp:txBody>
      <dsp:txXfrm>
        <a:off x="1952319" y="673832"/>
        <a:ext cx="1921359" cy="2390897"/>
      </dsp:txXfrm>
    </dsp:sp>
    <dsp:sp modelId="{779AE8A5-FB64-4F20-B643-C916C3ACBE0C}">
      <dsp:nvSpPr>
        <dsp:cNvPr id="0" name=""/>
        <dsp:cNvSpPr/>
      </dsp:nvSpPr>
      <dsp:spPr>
        <a:xfrm>
          <a:off x="4250065" y="587305"/>
          <a:ext cx="1310451" cy="2563951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tint val="100000"/>
                <a:shade val="100000"/>
                <a:satMod val="129999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LM pārbauda pamatojuma atbilstību, pieprasījuma apmēra samērīgumu un informē VUGD par iestādei nepieciešamo</a:t>
          </a:r>
        </a:p>
      </dsp:txBody>
      <dsp:txXfrm>
        <a:off x="4314036" y="651276"/>
        <a:ext cx="1182509" cy="2436009"/>
      </dsp:txXfrm>
    </dsp:sp>
    <dsp:sp modelId="{C511F40F-5B09-454D-B7D7-B9023F622F5D}">
      <dsp:nvSpPr>
        <dsp:cNvPr id="0" name=""/>
        <dsp:cNvSpPr/>
      </dsp:nvSpPr>
      <dsp:spPr>
        <a:xfrm>
          <a:off x="5832961" y="587305"/>
          <a:ext cx="1094129" cy="2563951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000"/>
                <a:tint val="100000"/>
                <a:shade val="100000"/>
                <a:satMod val="129999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00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VUGD apstiprina, pārliecinās par nepieciešamo IAL un DL esamību noliktavās, </a:t>
          </a:r>
          <a:r>
            <a:rPr lang="lv-LV" sz="1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pārsūta</a:t>
          </a:r>
          <a:r>
            <a:rPr lang="lv-LV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izsniegšanas pieprasījumu VALIC (noliktava, kur glabājas preces)</a:t>
          </a:r>
        </a:p>
      </dsp:txBody>
      <dsp:txXfrm>
        <a:off x="5886372" y="640716"/>
        <a:ext cx="987307" cy="2457129"/>
      </dsp:txXfrm>
    </dsp:sp>
    <dsp:sp modelId="{8C6318B0-20B0-4047-8746-01EBC8CBC02A}">
      <dsp:nvSpPr>
        <dsp:cNvPr id="0" name=""/>
        <dsp:cNvSpPr/>
      </dsp:nvSpPr>
      <dsp:spPr>
        <a:xfrm>
          <a:off x="7203114" y="1257084"/>
          <a:ext cx="1026483" cy="1224394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100000"/>
                <a:shade val="100000"/>
                <a:satMod val="129999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IAL un DL saņemšana vidēji 3 d/d laikā</a:t>
          </a:r>
        </a:p>
      </dsp:txBody>
      <dsp:txXfrm>
        <a:off x="7253223" y="1307193"/>
        <a:ext cx="926265" cy="1124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8" name="Shape 4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4491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39C919F-486F-41F0-8A7A-F2942883B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840CA35-BECD-447E-98AD-538683902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8381A98-D7E5-4675-9052-2A095050C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26CAC00-7B42-488F-A53A-35989E1D0BF5}" type="slidenum">
              <a:rPr lang="lv-LV" altLang="lv-LV"/>
              <a:pPr/>
              <a:t>15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228821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39C919F-486F-41F0-8A7A-F2942883B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840CA35-BECD-447E-98AD-538683902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8381A98-D7E5-4675-9052-2A095050C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26CAC00-7B42-488F-A53A-35989E1D0BF5}" type="slidenum">
              <a:rPr lang="lv-LV" altLang="lv-LV"/>
              <a:pPr/>
              <a:t>16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09118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AD02B1D2-12D2-40CF-9916-0D7795AC0E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5DBFFB9B-7558-4C45-B7AE-719DCBD85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FE706E2B-C17E-417D-BEC0-5AE65B3674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E3DCD53-D225-40FD-A065-548F8E05BAC3}" type="slidenum">
              <a:rPr lang="lv-LV" altLang="lv-LV"/>
              <a:pPr/>
              <a:t>17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26866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AD02B1D2-12D2-40CF-9916-0D7795AC0E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5DBFFB9B-7558-4C45-B7AE-719DCBD85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FE706E2B-C17E-417D-BEC0-5AE65B3674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E3DCD53-D225-40FD-A065-548F8E05BAC3}" type="slidenum">
              <a:rPr lang="lv-LV" altLang="lv-LV"/>
              <a:pPr/>
              <a:t>18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838268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AD02B1D2-12D2-40CF-9916-0D7795AC0E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5DBFFB9B-7558-4C45-B7AE-719DCBD85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FE706E2B-C17E-417D-BEC0-5AE65B3674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E3DCD53-D225-40FD-A065-548F8E05BAC3}" type="slidenum">
              <a:rPr lang="lv-LV" altLang="lv-LV"/>
              <a:pPr/>
              <a:t>19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F173E952-7833-4790-B7B9-974AB1D1C5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6EAEFCF6-5890-4947-A40F-275CC65CC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18B1B5BA-49B2-45FD-9D31-8A5B04C441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7BD61C7-C821-4A17-9AD7-FDB3BF36BB03}" type="slidenum">
              <a:rPr lang="lv-LV" altLang="lv-LV"/>
              <a:pPr/>
              <a:t>21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005097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F173E952-7833-4790-B7B9-974AB1D1C5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6EAEFCF6-5890-4947-A40F-275CC65CC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18B1B5BA-49B2-45FD-9D31-8A5B04C441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7BD61C7-C821-4A17-9AD7-FDB3BF36BB03}" type="slidenum">
              <a:rPr lang="lv-LV" altLang="lv-LV"/>
              <a:pPr/>
              <a:t>3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39C919F-486F-41F0-8A7A-F2942883B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840CA35-BECD-447E-98AD-538683902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8381A98-D7E5-4675-9052-2A095050C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26CAC00-7B42-488F-A53A-35989E1D0BF5}" type="slidenum">
              <a:rPr lang="lv-LV" altLang="lv-LV"/>
              <a:pPr/>
              <a:t>7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39C919F-486F-41F0-8A7A-F2942883B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840CA35-BECD-447E-98AD-538683902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8381A98-D7E5-4675-9052-2A095050C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26CAC00-7B42-488F-A53A-35989E1D0BF5}" type="slidenum">
              <a:rPr lang="lv-LV" altLang="lv-LV"/>
              <a:pPr/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369364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39C919F-486F-41F0-8A7A-F2942883B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840CA35-BECD-447E-98AD-538683902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8381A98-D7E5-4675-9052-2A095050C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26CAC00-7B42-488F-A53A-35989E1D0BF5}" type="slidenum">
              <a:rPr lang="lv-LV" altLang="lv-LV"/>
              <a:pPr/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481044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39C919F-486F-41F0-8A7A-F2942883B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840CA35-BECD-447E-98AD-538683902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8381A98-D7E5-4675-9052-2A095050C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26CAC00-7B42-488F-A53A-35989E1D0BF5}" type="slidenum">
              <a:rPr lang="lv-LV" altLang="lv-LV"/>
              <a:pPr/>
              <a:t>10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096114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39C919F-486F-41F0-8A7A-F2942883B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840CA35-BECD-447E-98AD-538683902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8381A98-D7E5-4675-9052-2A095050C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26CAC00-7B42-488F-A53A-35989E1D0BF5}" type="slidenum">
              <a:rPr lang="lv-LV" altLang="lv-LV"/>
              <a:pPr/>
              <a:t>11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083038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39C919F-486F-41F0-8A7A-F2942883B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840CA35-BECD-447E-98AD-538683902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8381A98-D7E5-4675-9052-2A095050C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26CAC00-7B42-488F-A53A-35989E1D0BF5}" type="slidenum">
              <a:rPr lang="lv-LV" altLang="lv-LV"/>
              <a:pPr/>
              <a:t>12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882171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39C919F-486F-41F0-8A7A-F2942883B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840CA35-BECD-447E-98AD-538683902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B8381A98-D7E5-4675-9052-2A095050C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26CAC00-7B42-488F-A53A-35989E1D0BF5}" type="slidenum">
              <a:rPr lang="lv-LV" altLang="lv-LV"/>
              <a:pPr/>
              <a:t>13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7628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29149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42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44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54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56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66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68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78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9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0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90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1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2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02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3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04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14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5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6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26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28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38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9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40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50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1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52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62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3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64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273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74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5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76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7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86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88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98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9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00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0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309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310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1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12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321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322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3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24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333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334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5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36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876" y="0"/>
            <a:ext cx="3778251" cy="416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5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346" name="Title Text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  <a:prstGeom prst="rect">
            <a:avLst/>
          </a:prstGeom>
        </p:spPr>
        <p:txBody>
          <a:bodyPr anchor="t"/>
          <a:lstStyle>
            <a:lvl1pPr algn="ctr">
              <a:defRPr sz="32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34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4724400"/>
            <a:ext cx="7772400" cy="9144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lvl1pPr>
            <a:lvl2pPr marL="590550" indent="-133350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2pPr>
            <a:lvl3pPr marL="1074419" indent="-160019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3pPr>
            <a:lvl4pPr marL="1549400" indent="-177800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4pPr>
            <a:lvl5pPr marL="2006600" indent="-177800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8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85800" y="5761037"/>
            <a:ext cx="7772400" cy="6397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358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9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60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369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370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1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72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0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382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3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84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393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394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5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96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405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406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408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4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6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418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9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420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4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CAA89F6E-9643-4F61-934B-C36A32FC56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0BA100F-8CA9-4320-AE96-6F8BE3E7C8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F968C27-20CD-44FD-9445-618620D53030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146493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A965EA42-8135-4579-A6B7-3276B2776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3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2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2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5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5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11DADE4C-1011-4235-B9A5-DA097D4BDFD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9BEF38D-8B00-4826-B9EB-D92C515A961C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2892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876" y="0"/>
            <a:ext cx="3778251" cy="416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  <a:prstGeom prst="rect">
            <a:avLst/>
          </a:prstGeom>
        </p:spPr>
        <p:txBody>
          <a:bodyPr anchor="t"/>
          <a:lstStyle>
            <a:lvl1pPr algn="ctr">
              <a:defRPr sz="32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4724400"/>
            <a:ext cx="7772400" cy="9144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lvl1pPr>
            <a:lvl2pPr marL="590550" indent="-133350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2pPr>
            <a:lvl3pPr marL="1074419" indent="-160019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3pPr>
            <a:lvl4pPr marL="1549400" indent="-177800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4pPr>
            <a:lvl5pPr marL="2006600" indent="-177800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85800" y="5761037"/>
            <a:ext cx="7772400" cy="6397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06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08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876" y="0"/>
            <a:ext cx="3778251" cy="416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Title Text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  <a:prstGeom prst="rect">
            <a:avLst/>
          </a:prstGeom>
        </p:spPr>
        <p:txBody>
          <a:bodyPr anchor="t"/>
          <a:lstStyle>
            <a:lvl1pPr algn="ctr">
              <a:defRPr sz="32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4724400"/>
            <a:ext cx="7772400" cy="9144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lvl1pPr>
            <a:lvl2pPr marL="590550" indent="-133350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2pPr>
            <a:lvl3pPr marL="1074419" indent="-160019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3pPr>
            <a:lvl4pPr marL="1549400" indent="-177800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4pPr>
            <a:lvl5pPr marL="2006600" indent="-177800" algn="ctr"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85800" y="5761037"/>
            <a:ext cx="7772400" cy="6397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4" y="0"/>
            <a:ext cx="1760538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30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057400" indent="-228600"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32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3581" y="6355079"/>
            <a:ext cx="265619" cy="24384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2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74" r:id="rId22"/>
    <p:sldLayoutId id="2147483675" r:id="rId23"/>
    <p:sldLayoutId id="2147483676" r:id="rId24"/>
    <p:sldLayoutId id="2147483677" r:id="rId25"/>
    <p:sldLayoutId id="2147483678" r:id="rId26"/>
    <p:sldLayoutId id="2147483679" r:id="rId27"/>
    <p:sldLayoutId id="2147483680" r:id="rId28"/>
    <p:sldLayoutId id="2147483681" r:id="rId29"/>
    <p:sldLayoutId id="2147483682" r:id="rId30"/>
    <p:sldLayoutId id="2147483683" r:id="rId31"/>
    <p:sldLayoutId id="2147483684" r:id="rId32"/>
    <p:sldLayoutId id="2147483685" r:id="rId33"/>
    <p:sldLayoutId id="2147483686" r:id="rId34"/>
    <p:sldLayoutId id="2147483687" r:id="rId35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Relationship Id="rId6" Type="http://schemas.openxmlformats.org/officeDocument/2006/relationships/hyperlink" Target="mailto:Viktorija.Blaua@lm.gov.lv" TargetMode="External"/><Relationship Id="rId5" Type="http://schemas.openxmlformats.org/officeDocument/2006/relationships/hyperlink" Target="mailto:covid19@lm.gov.lv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iga.gaigala@vmnvd.gov.l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Viktorija.Blaua@lm.gov.lv" TargetMode="External"/><Relationship Id="rId2" Type="http://schemas.openxmlformats.org/officeDocument/2006/relationships/hyperlink" Target="mailto:covid19@lm.gov.lv" TargetMode="Externa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tKsGQwj7LIt7fK1auh7qTOHwrsnB37vqq4xwx0uzRrU/edit#gid=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Title 1"/>
          <p:cNvSpPr txBox="1">
            <a:spLocks noGrp="1"/>
          </p:cNvSpPr>
          <p:nvPr>
            <p:ph type="title"/>
          </p:nvPr>
        </p:nvSpPr>
        <p:spPr>
          <a:xfrm>
            <a:off x="567871" y="2570922"/>
            <a:ext cx="8414657" cy="21093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3600">
                <a:solidFill>
                  <a:srgbClr val="385724"/>
                </a:solidFill>
              </a:defRPr>
            </a:pPr>
            <a:b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Aktualitātes </a:t>
            </a:r>
            <a:br>
              <a:rPr lang="lv-LV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sociālās aprūpes centru darbā </a:t>
            </a:r>
            <a:endParaRPr sz="4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1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4244830" y="5022574"/>
            <a:ext cx="4670680" cy="1445339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72000"/>
              </a:lnSpc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endParaRPr lang="lv-LV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72000"/>
              </a:lnSpc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rPr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ALDIS DŪDIŅŠ</a:t>
            </a:r>
          </a:p>
          <a:p>
            <a:pPr algn="r">
              <a:lnSpc>
                <a:spcPct val="72000"/>
              </a:lnSpc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 </a:t>
            </a:r>
            <a:r>
              <a:rPr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Sociālo</a:t>
            </a:r>
            <a:r>
              <a:rPr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</a:t>
            </a:r>
            <a:r>
              <a:rPr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departamenta</a:t>
            </a:r>
            <a:r>
              <a:rPr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direktors</a:t>
            </a:r>
            <a:endParaRPr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72000"/>
              </a:lnSpc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 lang="lv-LV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28.01.2021.</a:t>
            </a:r>
            <a:endParaRPr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58F099FC-35F3-4D9C-8FB8-092C83290CF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39FC3D-7DAA-4305-AD37-68A46A3D7435}" type="slidenum">
              <a:rPr lang="en-US" altLang="lv-LV"/>
              <a:pPr/>
              <a:t>10</a:t>
            </a:fld>
            <a:endParaRPr lang="en-US" altLang="lv-LV"/>
          </a:p>
        </p:txBody>
      </p:sp>
      <p:sp>
        <p:nvSpPr>
          <p:cNvPr id="20486" name="Content Placeholder 2">
            <a:extLst>
              <a:ext uri="{FF2B5EF4-FFF2-40B4-BE49-F238E27FC236}">
                <a16:creationId xmlns:a16="http://schemas.microsoft.com/office/drawing/2014/main" id="{9083D9BF-8CAA-48A5-8CE3-A2062E74D36B}"/>
              </a:ext>
            </a:extLst>
          </p:cNvPr>
          <p:cNvSpPr txBox="1">
            <a:spLocks/>
          </p:cNvSpPr>
          <p:nvPr/>
        </p:nvSpPr>
        <p:spPr bwMode="auto">
          <a:xfrm>
            <a:off x="1378226" y="1585520"/>
            <a:ext cx="7308574" cy="9375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lv-LV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Izstrādāt rīcības plānu SAC darbības nodrošināšanai </a:t>
            </a:r>
            <a:r>
              <a:rPr lang="lv-LV" sz="2800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Covid-19</a:t>
            </a:r>
            <a:r>
              <a:rPr lang="lv-LV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 infekcijas gadījumā </a:t>
            </a:r>
            <a:endParaRPr lang="lv-LV" altLang="lv-LV" sz="2500" b="1" dirty="0">
              <a:solidFill>
                <a:schemeClr val="accent5">
                  <a:lumMod val="7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06BA7-AD2C-47C7-96DC-597C9DD9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470" y="228601"/>
            <a:ext cx="6606330" cy="93759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Epidemioloģisko drošības prasību ievērošana SAC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331F24-B249-489D-95A9-851328A50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901902"/>
            <a:ext cx="554784" cy="3048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778AC70-38B7-4009-9E72-9E4CE2C10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3429000"/>
            <a:ext cx="554784" cy="3048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A1B101-869B-4808-AC24-40010880DD96}"/>
              </a:ext>
            </a:extLst>
          </p:cNvPr>
          <p:cNvSpPr/>
          <p:nvPr/>
        </p:nvSpPr>
        <p:spPr>
          <a:xfrm>
            <a:off x="1378226" y="2718023"/>
            <a:ext cx="7251423" cy="1384993"/>
          </a:xfrm>
          <a:prstGeom prst="rect">
            <a:avLst/>
          </a:prstGeom>
          <a:solidFill>
            <a:srgbClr val="FF0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lv-LV" altLang="lv-LV" sz="2800" b="1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Izdot rīkojumu, nosakot atbildīgo personu par epidemioloģiskās drošības prasību ievērošanu SAC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0DC3E3-9ADC-49A7-8609-E4D7D37EFFF6}"/>
              </a:ext>
            </a:extLst>
          </p:cNvPr>
          <p:cNvSpPr/>
          <p:nvPr/>
        </p:nvSpPr>
        <p:spPr>
          <a:xfrm>
            <a:off x="209726" y="4615137"/>
            <a:ext cx="4437776" cy="201426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Gadījumā, ja SAC nevar atrisināt radušos problēmu, tad atbildīgā persona operatīvi </a:t>
            </a: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ne vēlāk kā vienas dienas </a:t>
            </a: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laikā</a:t>
            </a: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informē LM kontaktpersonu 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ar problēmsituāciju un/vai citiem aktuāliem jautājumiem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57ABE95-E143-4F10-BB31-3D7B82A6A5E7}"/>
              </a:ext>
            </a:extLst>
          </p:cNvPr>
          <p:cNvSpPr/>
          <p:nvPr/>
        </p:nvSpPr>
        <p:spPr>
          <a:xfrm>
            <a:off x="3364533" y="4162406"/>
            <a:ext cx="241851" cy="393341"/>
          </a:xfrm>
          <a:prstGeom prst="downArrow">
            <a:avLst/>
          </a:prstGeom>
          <a:solidFill>
            <a:srgbClr val="FF0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E2ABAB3-B778-4752-A76D-A655184B4E4E}"/>
              </a:ext>
            </a:extLst>
          </p:cNvPr>
          <p:cNvSpPr/>
          <p:nvPr/>
        </p:nvSpPr>
        <p:spPr>
          <a:xfrm>
            <a:off x="7765774" y="2425977"/>
            <a:ext cx="1339442" cy="408620"/>
          </a:xfrm>
          <a:prstGeom prst="roundRect">
            <a:avLst>
              <a:gd name="adj" fmla="val 16424"/>
            </a:avLst>
          </a:prstGeom>
          <a:solidFill>
            <a:srgbClr val="FFFFFF"/>
          </a:solidFill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SAC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00D81E-8D77-41C8-B37A-BD34F69D11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0966" y="3675054"/>
            <a:ext cx="1353429" cy="5303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70EB7FC-9F36-4968-9C6D-AAC418510C0B}"/>
              </a:ext>
            </a:extLst>
          </p:cNvPr>
          <p:cNvSpPr/>
          <p:nvPr/>
        </p:nvSpPr>
        <p:spPr>
          <a:xfrm rot="10800000" flipH="1" flipV="1">
            <a:off x="4907560" y="4162406"/>
            <a:ext cx="3779240" cy="2554543"/>
          </a:xfrm>
          <a:prstGeom prst="rect">
            <a:avLst/>
          </a:prstGeom>
          <a:solidFill>
            <a:srgbClr val="FFFFFF"/>
          </a:solidFill>
          <a:ln w="381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LM kontaktpersonas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Dace Rītiņa 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Ingrīda Tikiņa 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000" b="0" i="0" u="sng" strike="noStrike" cap="none" spc="0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  <a:hlinkClick r:id="rId5"/>
              </a:rPr>
              <a:t>covid19@lm.gov.lv</a:t>
            </a:r>
            <a:r>
              <a:rPr kumimoji="0" lang="lv-LV" sz="2000" b="0" i="0" u="sng" strike="noStrike" cap="none" spc="0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80200992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Viktorija Blaua </a:t>
            </a:r>
            <a:r>
              <a:rPr lang="lv-LV" sz="2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(IAL, DL)</a:t>
            </a:r>
            <a:r>
              <a:rPr lang="lv-LV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Viktorija.Blaua@lm.gov.lv</a:t>
            </a:r>
            <a:r>
              <a:rPr lang="lv-LV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67021564</a:t>
            </a:r>
          </a:p>
        </p:txBody>
      </p:sp>
    </p:spTree>
    <p:extLst>
      <p:ext uri="{BB962C8B-B14F-4D97-AF65-F5344CB8AC3E}">
        <p14:creationId xmlns:p14="http://schemas.microsoft.com/office/powerpoint/2010/main" val="3513470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58F099FC-35F3-4D9C-8FB8-092C83290CF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39FC3D-7DAA-4305-AD37-68A46A3D7435}" type="slidenum">
              <a:rPr lang="en-US" altLang="lv-LV"/>
              <a:pPr/>
              <a:t>11</a:t>
            </a:fld>
            <a:endParaRPr lang="en-US" altLang="lv-LV"/>
          </a:p>
        </p:txBody>
      </p:sp>
      <p:sp>
        <p:nvSpPr>
          <p:cNvPr id="20486" name="Content Placeholder 2">
            <a:extLst>
              <a:ext uri="{FF2B5EF4-FFF2-40B4-BE49-F238E27FC236}">
                <a16:creationId xmlns:a16="http://schemas.microsoft.com/office/drawing/2014/main" id="{9083D9BF-8CAA-48A5-8CE3-A2062E74D36B}"/>
              </a:ext>
            </a:extLst>
          </p:cNvPr>
          <p:cNvSpPr txBox="1">
            <a:spLocks/>
          </p:cNvSpPr>
          <p:nvPr/>
        </p:nvSpPr>
        <p:spPr bwMode="auto">
          <a:xfrm>
            <a:off x="1378226" y="1585519"/>
            <a:ext cx="7308574" cy="1528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Ieteikumi SAC klientu veselības stāvokļa novērtēšanai un reaģēšanai uz stāvokļa pasliktināšanos (veidlapa slimnīcām)</a:t>
            </a:r>
            <a:endParaRPr lang="lv-LV" altLang="lv-LV" sz="2500" b="1" dirty="0">
              <a:solidFill>
                <a:schemeClr val="accent5">
                  <a:lumMod val="7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06BA7-AD2C-47C7-96DC-597C9DD9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470" y="228601"/>
            <a:ext cx="6606330" cy="93759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Epidemioloģisko drošības prasību ievērošana SAC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331F24-B249-489D-95A9-851328A50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2191843"/>
            <a:ext cx="554784" cy="3048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778AC70-38B7-4009-9E72-9E4CE2C10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4361332"/>
            <a:ext cx="554784" cy="3048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A1B101-869B-4808-AC24-40010880DD96}"/>
              </a:ext>
            </a:extLst>
          </p:cNvPr>
          <p:cNvSpPr/>
          <p:nvPr/>
        </p:nvSpPr>
        <p:spPr>
          <a:xfrm>
            <a:off x="1378226" y="3327927"/>
            <a:ext cx="7251423" cy="2246767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lv-LV" alt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Pasākumi SAC atkritumu savākšanai, nodrošinot, ka atkritumu apsaimniekotāji pieņem atkritumus, lai izvairītos no epidemioloģiskās drošības prasību pārkāpumiem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F52A669-E5F6-4492-A990-E33B143E403A}"/>
              </a:ext>
            </a:extLst>
          </p:cNvPr>
          <p:cNvSpPr/>
          <p:nvPr/>
        </p:nvSpPr>
        <p:spPr>
          <a:xfrm>
            <a:off x="7513983" y="2726351"/>
            <a:ext cx="1325217" cy="5107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VI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960FAD-7DA6-41C2-AF1D-56AFDA2B7022}"/>
              </a:ext>
            </a:extLst>
          </p:cNvPr>
          <p:cNvSpPr/>
          <p:nvPr/>
        </p:nvSpPr>
        <p:spPr>
          <a:xfrm>
            <a:off x="7374984" y="4543107"/>
            <a:ext cx="1563757" cy="91939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VARAM, LVĢMC</a:t>
            </a:r>
          </a:p>
        </p:txBody>
      </p:sp>
    </p:spTree>
    <p:extLst>
      <p:ext uri="{BB962C8B-B14F-4D97-AF65-F5344CB8AC3E}">
        <p14:creationId xmlns:p14="http://schemas.microsoft.com/office/powerpoint/2010/main" val="2090964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58F099FC-35F3-4D9C-8FB8-092C83290CF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39FC3D-7DAA-4305-AD37-68A46A3D7435}" type="slidenum">
              <a:rPr lang="en-US" altLang="lv-LV"/>
              <a:pPr/>
              <a:t>12</a:t>
            </a:fld>
            <a:endParaRPr lang="en-US" altLang="lv-LV"/>
          </a:p>
        </p:txBody>
      </p:sp>
      <p:sp>
        <p:nvSpPr>
          <p:cNvPr id="20486" name="Content Placeholder 2">
            <a:extLst>
              <a:ext uri="{FF2B5EF4-FFF2-40B4-BE49-F238E27FC236}">
                <a16:creationId xmlns:a16="http://schemas.microsoft.com/office/drawing/2014/main" id="{9083D9BF-8CAA-48A5-8CE3-A2062E74D36B}"/>
              </a:ext>
            </a:extLst>
          </p:cNvPr>
          <p:cNvSpPr txBox="1">
            <a:spLocks/>
          </p:cNvSpPr>
          <p:nvPr/>
        </p:nvSpPr>
        <p:spPr bwMode="auto">
          <a:xfrm>
            <a:off x="967409" y="1585520"/>
            <a:ext cx="7964555" cy="866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Publiskais iepirkums </a:t>
            </a:r>
            <a:r>
              <a:rPr lang="lv-LV" sz="28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Covid-19</a:t>
            </a: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antigēna </a:t>
            </a:r>
            <a:r>
              <a:rPr lang="lv-LV" sz="28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eksprestesta</a:t>
            </a: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iegādei, piegādei un testu lietotāju apmācībai </a:t>
            </a:r>
            <a:endParaRPr lang="lv-LV" altLang="lv-LV" sz="2500" b="1" dirty="0">
              <a:solidFill>
                <a:schemeClr val="accent5">
                  <a:lumMod val="7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06BA7-AD2C-47C7-96DC-597C9DD9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470" y="228601"/>
            <a:ext cx="6606330" cy="93759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Preventīvie pasākumi infekcijas izplatības mazināšanai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331F24-B249-489D-95A9-851328A50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56" y="1866173"/>
            <a:ext cx="554784" cy="3048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778AC70-38B7-4009-9E72-9E4CE2C10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56" y="3124174"/>
            <a:ext cx="554784" cy="3048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A1B101-869B-4808-AC24-40010880DD96}"/>
              </a:ext>
            </a:extLst>
          </p:cNvPr>
          <p:cNvSpPr/>
          <p:nvPr/>
        </p:nvSpPr>
        <p:spPr>
          <a:xfrm>
            <a:off x="967409" y="2990892"/>
            <a:ext cx="5724939" cy="523218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lv-LV" altLang="lv-LV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Eksprestestu</a:t>
            </a:r>
            <a:r>
              <a:rPr lang="lv-LV" alt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piegāde un sadale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9E054D-5C85-4CEE-A970-7AB808CB4CBA}"/>
              </a:ext>
            </a:extLst>
          </p:cNvPr>
          <p:cNvSpPr/>
          <p:nvPr/>
        </p:nvSpPr>
        <p:spPr>
          <a:xfrm>
            <a:off x="6997147" y="2965618"/>
            <a:ext cx="1378227" cy="4086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VUGD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3C2E33-CA2D-412D-8E77-9AEFBC50B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56" y="3789355"/>
            <a:ext cx="554784" cy="30482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22C654E-4DF3-407C-8CDE-746348CACE5B}"/>
              </a:ext>
            </a:extLst>
          </p:cNvPr>
          <p:cNvSpPr/>
          <p:nvPr/>
        </p:nvSpPr>
        <p:spPr>
          <a:xfrm>
            <a:off x="1084193" y="3513799"/>
            <a:ext cx="7847771" cy="954105"/>
          </a:xfrm>
          <a:prstGeom prst="rect">
            <a:avLst/>
          </a:prstGeom>
          <a:solidFill>
            <a:srgbClr val="FF0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lv-LV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Noteikt kontaktpersonu un kārtību regulāras </a:t>
            </a:r>
            <a:r>
              <a:rPr lang="lv-LV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eksprestestēšanas</a:t>
            </a:r>
            <a:r>
              <a:rPr lang="lv-LV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nodrošināšanai SAC </a:t>
            </a:r>
            <a:endParaRPr kumimoji="0" lang="lv-LV" sz="27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95BD07-A3A4-4B17-A663-CB345D7EE3CB}"/>
              </a:ext>
            </a:extLst>
          </p:cNvPr>
          <p:cNvSpPr/>
          <p:nvPr/>
        </p:nvSpPr>
        <p:spPr>
          <a:xfrm>
            <a:off x="1084193" y="5633856"/>
            <a:ext cx="7847771" cy="954105"/>
          </a:xfrm>
          <a:prstGeom prst="rect">
            <a:avLst/>
          </a:prstGeom>
          <a:solidFill>
            <a:srgbClr val="FF0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7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Veikt SAC darbinieku un klientu </a:t>
            </a:r>
            <a:r>
              <a:rPr kumimoji="0" lang="lv-LV" sz="2700" b="1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ekprestestēšanu</a:t>
            </a:r>
            <a:r>
              <a:rPr kumimoji="0" lang="lv-LV" sz="27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atbilstoši SAC apstiprinātajai kārtībai 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9FD25D8-71A7-4AB7-B2A2-39458DD94128}"/>
              </a:ext>
            </a:extLst>
          </p:cNvPr>
          <p:cNvSpPr/>
          <p:nvPr/>
        </p:nvSpPr>
        <p:spPr>
          <a:xfrm>
            <a:off x="4572000" y="4685967"/>
            <a:ext cx="430032" cy="586513"/>
          </a:xfrm>
          <a:prstGeom prst="downArrow">
            <a:avLst/>
          </a:prstGeom>
          <a:solidFill>
            <a:srgbClr val="FF0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B4E0B9-1F13-40A9-AE27-9217E84F38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9378" y="2430908"/>
            <a:ext cx="1024217" cy="4999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C01374-2587-4CF8-B809-B3B88E2325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8659" y="4359065"/>
            <a:ext cx="1353429" cy="5303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6F6418-6EB2-4648-A4DC-EAD1457A46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2215" y="6398387"/>
            <a:ext cx="1353429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45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58F099FC-35F3-4D9C-8FB8-092C83290CF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39FC3D-7DAA-4305-AD37-68A46A3D7435}" type="slidenum">
              <a:rPr lang="en-US" altLang="lv-LV"/>
              <a:pPr/>
              <a:t>13</a:t>
            </a:fld>
            <a:endParaRPr lang="en-US" altLang="lv-LV"/>
          </a:p>
        </p:txBody>
      </p:sp>
      <p:sp>
        <p:nvSpPr>
          <p:cNvPr id="20486" name="Content Placeholder 2">
            <a:extLst>
              <a:ext uri="{FF2B5EF4-FFF2-40B4-BE49-F238E27FC236}">
                <a16:creationId xmlns:a16="http://schemas.microsoft.com/office/drawing/2014/main" id="{9083D9BF-8CAA-48A5-8CE3-A2062E74D36B}"/>
              </a:ext>
            </a:extLst>
          </p:cNvPr>
          <p:cNvSpPr txBox="1">
            <a:spLocks/>
          </p:cNvSpPr>
          <p:nvPr/>
        </p:nvSpPr>
        <p:spPr bwMode="auto">
          <a:xfrm>
            <a:off x="967409" y="1585520"/>
            <a:ext cx="7580243" cy="866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Publiskais iepirkums pulsa</a:t>
            </a:r>
            <a:r>
              <a:rPr lang="lv-LV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lv-LV" sz="28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oksimetru</a:t>
            </a:r>
            <a:r>
              <a:rPr lang="lv-LV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lv-LV" sz="2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iegādei un piegādei</a:t>
            </a:r>
            <a:endParaRPr lang="lv-LV" altLang="lv-LV" sz="2500" b="1" dirty="0">
              <a:solidFill>
                <a:schemeClr val="accent5">
                  <a:lumMod val="7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06BA7-AD2C-47C7-96DC-597C9DD9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470" y="228601"/>
            <a:ext cx="6606330" cy="93759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Preventīvie pasākumi infekcijas izplatības mazināšanai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331F24-B249-489D-95A9-851328A50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56" y="1866173"/>
            <a:ext cx="554784" cy="3048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778AC70-38B7-4009-9E72-9E4CE2C10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56" y="3205318"/>
            <a:ext cx="554784" cy="3048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A1B101-869B-4808-AC24-40010880DD96}"/>
              </a:ext>
            </a:extLst>
          </p:cNvPr>
          <p:cNvSpPr/>
          <p:nvPr/>
        </p:nvSpPr>
        <p:spPr>
          <a:xfrm>
            <a:off x="967408" y="2880679"/>
            <a:ext cx="7328452" cy="954105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lv-LV" altLang="lv-LV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Izdevumu kompensēšana SAC par IAL un dezinfekcijas līdzekļiem 50% apmērā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5DAD9A5-3928-49E6-A236-BEAC2E5BA357}"/>
              </a:ext>
            </a:extLst>
          </p:cNvPr>
          <p:cNvSpPr/>
          <p:nvPr/>
        </p:nvSpPr>
        <p:spPr>
          <a:xfrm>
            <a:off x="7156173" y="2125755"/>
            <a:ext cx="1530626" cy="4086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VALIC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9E054D-5C85-4CEE-A970-7AB808CB4CBA}"/>
              </a:ext>
            </a:extLst>
          </p:cNvPr>
          <p:cNvSpPr/>
          <p:nvPr/>
        </p:nvSpPr>
        <p:spPr>
          <a:xfrm>
            <a:off x="7055140" y="3503733"/>
            <a:ext cx="1631659" cy="4086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lv-LV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VARAM, LM </a:t>
            </a:r>
            <a:endParaRPr kumimoji="0" lang="lv-LV" sz="1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3C2E33-CA2D-412D-8E77-9AEFBC50B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33" y="5441986"/>
            <a:ext cx="554784" cy="30482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895BD07-A3A4-4B17-A663-CB345D7EE3CB}"/>
              </a:ext>
            </a:extLst>
          </p:cNvPr>
          <p:cNvSpPr/>
          <p:nvPr/>
        </p:nvSpPr>
        <p:spPr>
          <a:xfrm>
            <a:off x="967409" y="5117347"/>
            <a:ext cx="7580243" cy="954105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lv-LV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Apzināt risinājumus nelielu/pārnēsājamu skābekļa aparātu nodrošināšanai  SAC</a:t>
            </a:r>
            <a:endParaRPr kumimoji="0" lang="lv-LV" sz="2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8CB2535-8BC5-4C58-8173-1CC8AC352AB7}"/>
              </a:ext>
            </a:extLst>
          </p:cNvPr>
          <p:cNvSpPr/>
          <p:nvPr/>
        </p:nvSpPr>
        <p:spPr>
          <a:xfrm>
            <a:off x="7156173" y="5991519"/>
            <a:ext cx="1534821" cy="500715"/>
          </a:xfrm>
          <a:prstGeom prst="roundRect">
            <a:avLst>
              <a:gd name="adj" fmla="val 35618"/>
            </a:avLst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LM, VM</a:t>
            </a:r>
          </a:p>
        </p:txBody>
      </p:sp>
    </p:spTree>
    <p:extLst>
      <p:ext uri="{BB962C8B-B14F-4D97-AF65-F5344CB8AC3E}">
        <p14:creationId xmlns:p14="http://schemas.microsoft.com/office/powerpoint/2010/main" val="170766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5E8F-5525-48EA-9121-C652E4E1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674" y="304803"/>
            <a:ext cx="7193280" cy="642719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IAL un DL saņemšanas iespējas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34A2A0D-ECB3-4269-AFE6-CF8EB0A9AAD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6678617"/>
              </p:ext>
            </p:extLst>
          </p:nvPr>
        </p:nvGraphicFramePr>
        <p:xfrm>
          <a:off x="457201" y="2171915"/>
          <a:ext cx="8229598" cy="373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736401-CAED-41E5-A8DF-432F8910A71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87523" y="1098959"/>
            <a:ext cx="6799276" cy="107295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Situācijās, kad IAL un DL nav iespējams iegādāties PIL noteiktajā kārtībā un institūcijā veidojas krīzes situācija*</a:t>
            </a:r>
          </a:p>
          <a:p>
            <a:pPr algn="ctr"/>
            <a:r>
              <a:rPr lang="lv-LV" sz="1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*IAL un DL nav nopērkami </a:t>
            </a:r>
            <a:r>
              <a:rPr lang="lv-LV" sz="16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EISā</a:t>
            </a:r>
            <a:r>
              <a:rPr lang="lv-LV" sz="16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vai to piegādes būtiski kavējas un tas apdraud SAC klientus un darbiniekus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7AACFB-9DB8-4206-B001-11BBAE3B26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150" y="6157519"/>
            <a:ext cx="1552482" cy="30551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lv-LV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Pieejamie IAL un DL veidi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D94993-4D44-4A5A-A933-AA0DBED38A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24296" y="5910479"/>
            <a:ext cx="7193281" cy="800312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Ķirurģiskā maska Tips I (EN 14683) vai ekvivalents, Respirators bez vārsta FFP2 vai ekvivalents, Respirators ar vārstu FFP2 vai ekvivalents, Medicīniskie vienreiz lietojamie cimdi – nesterili, nepūderēti (pāri), Medicīniskie vienreiz lietojamie cimdi - sterili, nepūderēti (pāri), Medicīniskais kombinezons -aizsargtērps, elastīgs, ar kapuci, vienreizlietojams, Virsvalks/halāts ar garām piedurknēm, ūdens necaurlaidīgs, vienreizlietojams, Medicīniskās </a:t>
            </a:r>
            <a:r>
              <a:rPr lang="lv-LV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bahilas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garās, vienreizlietojamas (pāri), Ķirurģiskā cepurīte, vienreizlietojama, Sejas ekrāns daudzreiz lietojams, dezinficējams, Aizsargbrilles daudzreiz lietojamas, dezinficējamas, Dezinfekcijas līdzeklis virsmām (litri), Dezinfekcijas līdzeklis rokām (litri)</a:t>
            </a:r>
          </a:p>
        </p:txBody>
      </p:sp>
    </p:spTree>
    <p:extLst>
      <p:ext uri="{BB962C8B-B14F-4D97-AF65-F5344CB8AC3E}">
        <p14:creationId xmlns:p14="http://schemas.microsoft.com/office/powerpoint/2010/main" val="4264132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58F099FC-35F3-4D9C-8FB8-092C83290CF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39FC3D-7DAA-4305-AD37-68A46A3D7435}" type="slidenum">
              <a:rPr lang="en-US" altLang="lv-LV"/>
              <a:pPr/>
              <a:t>15</a:t>
            </a:fld>
            <a:endParaRPr lang="en-US" altLang="lv-LV"/>
          </a:p>
        </p:txBody>
      </p:sp>
      <p:sp>
        <p:nvSpPr>
          <p:cNvPr id="20486" name="Content Placeholder 2">
            <a:extLst>
              <a:ext uri="{FF2B5EF4-FFF2-40B4-BE49-F238E27FC236}">
                <a16:creationId xmlns:a16="http://schemas.microsoft.com/office/drawing/2014/main" id="{9083D9BF-8CAA-48A5-8CE3-A2062E74D36B}"/>
              </a:ext>
            </a:extLst>
          </p:cNvPr>
          <p:cNvSpPr txBox="1">
            <a:spLocks/>
          </p:cNvSpPr>
          <p:nvPr/>
        </p:nvSpPr>
        <p:spPr bwMode="auto">
          <a:xfrm>
            <a:off x="1378226" y="1585519"/>
            <a:ext cx="7308574" cy="1630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lv-LV" sz="24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Izdevumu kompensēšana SAC par izmaksātajām piemaksām par ar </a:t>
            </a:r>
            <a:r>
              <a:rPr lang="lv-LV" sz="24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Covid-19</a:t>
            </a:r>
            <a:r>
              <a:rPr lang="lv-LV" sz="24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inficētu personu un šo personu kontaktpersonu aprūpi līdz 50% apmērā no darbiniekam noteiktās mēnešalgas</a:t>
            </a:r>
            <a:endParaRPr lang="lv-LV" altLang="lv-LV" sz="2400" b="1" dirty="0">
              <a:solidFill>
                <a:schemeClr val="accent5">
                  <a:lumMod val="7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06BA7-AD2C-47C7-96DC-597C9DD9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470" y="228601"/>
            <a:ext cx="6606330" cy="685799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Atbalsts SAC personālam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331F24-B249-489D-95A9-851328A50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93" y="2095802"/>
            <a:ext cx="554784" cy="3048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778AC70-38B7-4009-9E72-9E4CE2C10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93" y="3853158"/>
            <a:ext cx="554784" cy="3048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A1B101-869B-4808-AC24-40010880DD96}"/>
              </a:ext>
            </a:extLst>
          </p:cNvPr>
          <p:cNvSpPr/>
          <p:nvPr/>
        </p:nvSpPr>
        <p:spPr>
          <a:xfrm>
            <a:off x="1378226" y="3851147"/>
            <a:ext cx="7251423" cy="1200327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lv-LV" altLang="lv-LV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Bruņoto spēku, ja SAC masveidā trūkst darbinieku, kā arī brīvprātīgo no NVO, izglītības iestādēm piesaistīšana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F52A669-E5F6-4492-A990-E33B143E403A}"/>
              </a:ext>
            </a:extLst>
          </p:cNvPr>
          <p:cNvSpPr/>
          <p:nvPr/>
        </p:nvSpPr>
        <p:spPr>
          <a:xfrm>
            <a:off x="7513983" y="2726351"/>
            <a:ext cx="1325217" cy="5107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lv-LV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</a:t>
            </a:r>
            <a:endParaRPr kumimoji="0" lang="lv-LV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960FAD-7DA6-41C2-AF1D-56AFDA2B7022}"/>
              </a:ext>
            </a:extLst>
          </p:cNvPr>
          <p:cNvSpPr/>
          <p:nvPr/>
        </p:nvSpPr>
        <p:spPr>
          <a:xfrm>
            <a:off x="7374984" y="4747418"/>
            <a:ext cx="1563757" cy="5107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LM, </a:t>
            </a:r>
            <a:r>
              <a:rPr kumimoji="0" lang="lv-LV" sz="2400" b="1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AiM</a:t>
            </a:r>
            <a:endParaRPr kumimoji="0" lang="lv-LV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9A3DE9-1472-4311-AEDC-4E075A6CE97F}"/>
              </a:ext>
            </a:extLst>
          </p:cNvPr>
          <p:cNvSpPr/>
          <p:nvPr/>
        </p:nvSpPr>
        <p:spPr>
          <a:xfrm>
            <a:off x="1302026" y="5550015"/>
            <a:ext cx="7460974" cy="1200327"/>
          </a:xfrm>
          <a:prstGeom prst="rect">
            <a:avLst/>
          </a:prstGeom>
          <a:solidFill>
            <a:srgbClr val="FF0000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Nodrošināt psiholoģisko un emocionālo atbalstu SAC darbiniekiem trauksmes un psiholoģisk</a:t>
            </a:r>
            <a:r>
              <a:rPr lang="lv-LV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ās spriedzes gadījumā</a:t>
            </a:r>
            <a:endParaRPr kumimoji="0" lang="lv-LV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449FEE-AB46-4FCB-845B-D8162B597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93" y="5997765"/>
            <a:ext cx="554784" cy="3048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433D62-5F9F-45C2-B50F-CDB4D44906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4985" y="6324600"/>
            <a:ext cx="1492428" cy="56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16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58F099FC-35F3-4D9C-8FB8-092C83290CF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39FC3D-7DAA-4305-AD37-68A46A3D7435}" type="slidenum">
              <a:rPr lang="en-US" altLang="lv-LV"/>
              <a:pPr/>
              <a:t>16</a:t>
            </a:fld>
            <a:endParaRPr lang="en-US" altLang="lv-LV"/>
          </a:p>
        </p:txBody>
      </p:sp>
      <p:sp>
        <p:nvSpPr>
          <p:cNvPr id="20485" name="Content Placeholder 8">
            <a:extLst>
              <a:ext uri="{FF2B5EF4-FFF2-40B4-BE49-F238E27FC236}">
                <a16:creationId xmlns:a16="http://schemas.microsoft.com/office/drawing/2014/main" id="{577238AA-0452-4995-A833-D5DB10D50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95" y="1752304"/>
            <a:ext cx="2520053" cy="3257018"/>
          </a:xfrm>
        </p:spPr>
        <p:txBody>
          <a:bodyPr anchor="ctr">
            <a:normAutofit/>
          </a:bodyPr>
          <a:lstStyle/>
          <a:p>
            <a:pPr algn="ctr"/>
            <a:r>
              <a:rPr lang="lv-LV" altLang="lv-LV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Ilgstošas sociālās aprūpes institūcijas pienākumi </a:t>
            </a:r>
          </a:p>
        </p:txBody>
      </p:sp>
      <p:sp>
        <p:nvSpPr>
          <p:cNvPr id="20486" name="Content Placeholder 2">
            <a:extLst>
              <a:ext uri="{FF2B5EF4-FFF2-40B4-BE49-F238E27FC236}">
                <a16:creationId xmlns:a16="http://schemas.microsoft.com/office/drawing/2014/main" id="{9083D9BF-8CAA-48A5-8CE3-A2062E74D36B}"/>
              </a:ext>
            </a:extLst>
          </p:cNvPr>
          <p:cNvSpPr txBox="1">
            <a:spLocks/>
          </p:cNvSpPr>
          <p:nvPr/>
        </p:nvSpPr>
        <p:spPr bwMode="auto">
          <a:xfrm>
            <a:off x="3525077" y="1752304"/>
            <a:ext cx="5409027" cy="16766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algn="just"/>
            <a:r>
              <a:rPr lang="lv-LV" altLang="lv-LV" sz="2400" b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Noteikta kārtība, kādā SAC tiek nodrošināta vakcinācija </a:t>
            </a:r>
          </a:p>
          <a:p>
            <a:pPr marL="342900" indent="-342900" algn="just"/>
            <a:r>
              <a:rPr lang="lv-LV" altLang="lv-LV" sz="2400" b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Noteikta par vakcināciju SAC atbildīgā kontaktpersona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06BA7-AD2C-47C7-96DC-597C9DD9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470" y="188845"/>
            <a:ext cx="6606330" cy="1002392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br>
              <a:rPr lang="lv-LV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Vakcinācijas process SAC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331F24-B249-489D-95A9-851328A50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948" y="2270632"/>
            <a:ext cx="554784" cy="304826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142B9FF-CAA5-45F5-B54E-754C7E44B400}"/>
              </a:ext>
            </a:extLst>
          </p:cNvPr>
          <p:cNvSpPr/>
          <p:nvPr/>
        </p:nvSpPr>
        <p:spPr>
          <a:xfrm>
            <a:off x="6694536" y="986093"/>
            <a:ext cx="2305879" cy="71508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Plānots uzsākt 2021.gada februārī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718318-EE92-4169-9C53-ED4A35A88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948" y="3938893"/>
            <a:ext cx="554784" cy="30482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F9D7EF6-F886-4210-BF48-17CD78052B9A}"/>
              </a:ext>
            </a:extLst>
          </p:cNvPr>
          <p:cNvSpPr/>
          <p:nvPr/>
        </p:nvSpPr>
        <p:spPr>
          <a:xfrm>
            <a:off x="1338469" y="5203134"/>
            <a:ext cx="2091703" cy="908861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Izbraukuma vakcinācija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A53B15B-7D47-4E81-B372-FAFB36D4117C}"/>
              </a:ext>
            </a:extLst>
          </p:cNvPr>
          <p:cNvSpPr txBox="1">
            <a:spLocks/>
          </p:cNvSpPr>
          <p:nvPr/>
        </p:nvSpPr>
        <p:spPr bwMode="auto">
          <a:xfrm rot="10800000" flipV="1">
            <a:off x="3525077" y="3756156"/>
            <a:ext cx="5409027" cy="256844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/>
            <a:r>
              <a:rPr lang="lv-LV" altLang="lv-LV" sz="2400" b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Vakcinējamo personu saraksts </a:t>
            </a:r>
          </a:p>
          <a:p>
            <a:pPr marL="342900" indent="-342900"/>
            <a:r>
              <a:rPr lang="lv-LV" altLang="lv-LV" sz="2400" b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Atbilstoši iekārtota vakcinācijas vieta SAC</a:t>
            </a:r>
          </a:p>
          <a:p>
            <a:pPr marL="342900" indent="-342900"/>
            <a:r>
              <a:rPr lang="lv-LV" altLang="lv-LV" sz="2400" b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Organizēta vakcinējamo plūsma </a:t>
            </a:r>
          </a:p>
          <a:p>
            <a:pPr marL="342900" indent="-342900"/>
            <a:r>
              <a:rPr lang="lv-LV" altLang="lv-LV" sz="2400" b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Citu izbraukuma vakcinācijas komandas norādījumu izpilde</a:t>
            </a:r>
          </a:p>
        </p:txBody>
      </p:sp>
    </p:spTree>
    <p:extLst>
      <p:ext uri="{BB962C8B-B14F-4D97-AF65-F5344CB8AC3E}">
        <p14:creationId xmlns:p14="http://schemas.microsoft.com/office/powerpoint/2010/main" val="4254867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Slide Number Placeholder 8">
            <a:extLst>
              <a:ext uri="{FF2B5EF4-FFF2-40B4-BE49-F238E27FC236}">
                <a16:creationId xmlns:a16="http://schemas.microsoft.com/office/drawing/2014/main" id="{649A7020-723E-48EE-B899-A6A904F255DC}"/>
              </a:ext>
            </a:extLst>
          </p:cNvPr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423275" y="6324600"/>
            <a:ext cx="4159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D36ECD6-B060-4ADF-9A7B-E5AECAAE618B}" type="slidenum">
              <a:rPr lang="en-US" altLang="lv-LV"/>
              <a:pPr/>
              <a:t>17</a:t>
            </a:fld>
            <a:endParaRPr lang="en-US" altLang="lv-LV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502407-69C8-42E1-A289-85C8915C8A09}"/>
              </a:ext>
            </a:extLst>
          </p:cNvPr>
          <p:cNvCxnSpPr>
            <a:cxnSpLocks/>
          </p:cNvCxnSpPr>
          <p:nvPr/>
        </p:nvCxnSpPr>
        <p:spPr>
          <a:xfrm>
            <a:off x="359117" y="1425796"/>
            <a:ext cx="0" cy="5203604"/>
          </a:xfrm>
          <a:prstGeom prst="line">
            <a:avLst/>
          </a:prstGeom>
          <a:ln w="69850">
            <a:solidFill>
              <a:srgbClr val="6BA5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5" name="Title 1">
            <a:extLst>
              <a:ext uri="{FF2B5EF4-FFF2-40B4-BE49-F238E27FC236}">
                <a16:creationId xmlns:a16="http://schemas.microsoft.com/office/drawing/2014/main" id="{C2ECFCAA-02BD-44CD-ABA8-BEE9BDB6E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356" y="362643"/>
            <a:ext cx="6081022" cy="627443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altLang="lv-LV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Vakcinācijas</a:t>
            </a:r>
            <a:r>
              <a:rPr lang="en-GB" altLang="lv-LV" sz="3200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process </a:t>
            </a:r>
            <a:r>
              <a:rPr lang="lv-LV" altLang="lv-LV" sz="3200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SAC</a:t>
            </a:r>
            <a:endParaRPr lang="en-GB" altLang="lv-LV" sz="3200" dirty="0">
              <a:solidFill>
                <a:schemeClr val="bg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5066" name="Text Placeholder 7">
            <a:extLst>
              <a:ext uri="{FF2B5EF4-FFF2-40B4-BE49-F238E27FC236}">
                <a16:creationId xmlns:a16="http://schemas.microsoft.com/office/drawing/2014/main" id="{57AE0E7C-E4DA-4D83-B669-1FC63526E78E}"/>
              </a:ext>
            </a:extLst>
          </p:cNvPr>
          <p:cNvSpPr txBox="1">
            <a:spLocks/>
          </p:cNvSpPr>
          <p:nvPr/>
        </p:nvSpPr>
        <p:spPr bwMode="auto">
          <a:xfrm>
            <a:off x="1431577" y="1493022"/>
            <a:ext cx="7586519" cy="108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lv-LV" altLang="lv-LV" sz="20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5067" name="Text Placeholder 7">
            <a:extLst>
              <a:ext uri="{FF2B5EF4-FFF2-40B4-BE49-F238E27FC236}">
                <a16:creationId xmlns:a16="http://schemas.microsoft.com/office/drawing/2014/main" id="{86C44664-5EDA-4592-87E4-1B7BFF203716}"/>
              </a:ext>
            </a:extLst>
          </p:cNvPr>
          <p:cNvSpPr txBox="1">
            <a:spLocks/>
          </p:cNvSpPr>
          <p:nvPr/>
        </p:nvSpPr>
        <p:spPr bwMode="auto">
          <a:xfrm>
            <a:off x="4238778" y="4427286"/>
            <a:ext cx="467518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lv-LV" sz="1800" b="1" dirty="0">
              <a:solidFill>
                <a:srgbClr val="6BA539"/>
              </a:solidFill>
              <a:latin typeface="Verdana" panose="020B0604030504040204" pitchFamily="34" charset="0"/>
            </a:endParaRPr>
          </a:p>
        </p:txBody>
      </p:sp>
      <p:sp>
        <p:nvSpPr>
          <p:cNvPr id="45074" name="Text Placeholder 7">
            <a:extLst>
              <a:ext uri="{FF2B5EF4-FFF2-40B4-BE49-F238E27FC236}">
                <a16:creationId xmlns:a16="http://schemas.microsoft.com/office/drawing/2014/main" id="{C83CD0D7-73C0-4D85-BC60-5A8A2B968585}"/>
              </a:ext>
            </a:extLst>
          </p:cNvPr>
          <p:cNvSpPr txBox="1">
            <a:spLocks/>
          </p:cNvSpPr>
          <p:nvPr/>
        </p:nvSpPr>
        <p:spPr bwMode="auto">
          <a:xfrm>
            <a:off x="1367638" y="2425148"/>
            <a:ext cx="7816459" cy="83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GB" altLang="lv-LV" sz="20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7D1E72-CDF4-4E47-818F-A83C0AA7B2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65576" y="5877262"/>
            <a:ext cx="7607157" cy="410664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lv-LV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i-FI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zdrukāti vakcinējamo personu saraksti</a:t>
            </a:r>
            <a:endParaRPr lang="lv-LV" sz="1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A74615-6525-44A3-A221-05E596614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777" y="3171523"/>
            <a:ext cx="554784" cy="30482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8979312-6D17-41AF-BCA5-C91FEF943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076" y="5409087"/>
            <a:ext cx="554784" cy="30482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1A11AFA-3AB7-4F3C-890E-F1AC780CAE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076" y="5941991"/>
            <a:ext cx="554784" cy="304826"/>
          </a:xfrm>
          <a:prstGeom prst="rect">
            <a:avLst/>
          </a:prstGeom>
        </p:spPr>
      </p:pic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80C335DB-F8C5-4F77-B9C8-F10C537346F3}"/>
              </a:ext>
            </a:extLst>
          </p:cNvPr>
          <p:cNvSpPr txBox="1">
            <a:spLocks/>
          </p:cNvSpPr>
          <p:nvPr/>
        </p:nvSpPr>
        <p:spPr bwMode="auto">
          <a:xfrm rot="10800000" flipV="1">
            <a:off x="1265576" y="1471864"/>
            <a:ext cx="7584802" cy="367604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1800" b="1" u="sng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Prasības telpām: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Telpa ar vēdināšanas iespēju, vēlams ar izbūvētu izlietni telpā.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Minimālā  telpas platība – 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20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kvadrātmetri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galdi – vakcinācijas aprīkojumam, datortehnikai un dokumentiem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krēsli vakcinācijas telpā, 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krēsli ārpus vakcinācijas telpas klientu novērošanai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 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atkritumu tvertnes, vēlams ledusskapis, elektrības pievads (220V)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Telpā </a:t>
            </a:r>
            <a:r>
              <a:rPr lang="lv-LV" altLang="lv-LV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nedrīkst būt 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mīkstais grīdas segums, grīdām jābūt viegli dezinficējamām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Ārpus vakcinācijas telpas ir jābūt iespējai </a:t>
            </a:r>
            <a:r>
              <a:rPr lang="lv-LV" altLang="lv-LV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nodrošināt epidemioloģisko prasību izpildi,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piemēram, personu distancēšanos u.c.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5AE8410-A37E-4F73-92A6-BDFD0CA7DFE6}"/>
              </a:ext>
            </a:extLst>
          </p:cNvPr>
          <p:cNvSpPr txBox="1">
            <a:spLocks/>
          </p:cNvSpPr>
          <p:nvPr/>
        </p:nvSpPr>
        <p:spPr bwMode="auto">
          <a:xfrm rot="10800000" flipV="1">
            <a:off x="1265576" y="5259897"/>
            <a:ext cx="7607157" cy="45401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P</a:t>
            </a:r>
            <a:r>
              <a:rPr lang="en-GB" altLang="lv-LV" sz="18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ersonāls</a:t>
            </a: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en-GB" altLang="lv-LV" sz="18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kurš</a:t>
            </a: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GB" altLang="lv-LV" sz="18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koordinēs</a:t>
            </a: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GB" altLang="lv-LV" sz="18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vakcinējamo</a:t>
            </a: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GB" altLang="lv-LV" sz="18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personu</a:t>
            </a:r>
            <a:r>
              <a:rPr lang="en-GB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GB" altLang="lv-LV" sz="18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plūsmu</a:t>
            </a:r>
            <a:endParaRPr lang="en-GB" altLang="lv-LV" sz="18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40A634-B6AB-4E7D-A01D-07C942FEAF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447" y="6099097"/>
            <a:ext cx="1493649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3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Slide Number Placeholder 8">
            <a:extLst>
              <a:ext uri="{FF2B5EF4-FFF2-40B4-BE49-F238E27FC236}">
                <a16:creationId xmlns:a16="http://schemas.microsoft.com/office/drawing/2014/main" id="{649A7020-723E-48EE-B899-A6A904F255DC}"/>
              </a:ext>
            </a:extLst>
          </p:cNvPr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423275" y="6324600"/>
            <a:ext cx="4159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D36ECD6-B060-4ADF-9A7B-E5AECAAE618B}" type="slidenum">
              <a:rPr lang="en-US" altLang="lv-LV"/>
              <a:pPr/>
              <a:t>18</a:t>
            </a:fld>
            <a:endParaRPr lang="en-US" altLang="lv-LV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502407-69C8-42E1-A289-85C8915C8A09}"/>
              </a:ext>
            </a:extLst>
          </p:cNvPr>
          <p:cNvCxnSpPr>
            <a:cxnSpLocks/>
          </p:cNvCxnSpPr>
          <p:nvPr/>
        </p:nvCxnSpPr>
        <p:spPr>
          <a:xfrm>
            <a:off x="359117" y="1425796"/>
            <a:ext cx="0" cy="5203604"/>
          </a:xfrm>
          <a:prstGeom prst="line">
            <a:avLst/>
          </a:prstGeom>
          <a:ln w="69850">
            <a:solidFill>
              <a:srgbClr val="6BA5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5" name="Title 1">
            <a:extLst>
              <a:ext uri="{FF2B5EF4-FFF2-40B4-BE49-F238E27FC236}">
                <a16:creationId xmlns:a16="http://schemas.microsoft.com/office/drawing/2014/main" id="{C2ECFCAA-02BD-44CD-ABA8-BEE9BDB6E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365" y="372992"/>
            <a:ext cx="6081022" cy="906427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lv-LV" altLang="lv-LV" sz="3200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Vakcinācijas nodrošināšanai SAC nepieciešams</a:t>
            </a:r>
            <a:endParaRPr lang="en-GB" altLang="lv-LV" sz="3200" dirty="0">
              <a:solidFill>
                <a:schemeClr val="bg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5066" name="Text Placeholder 7">
            <a:extLst>
              <a:ext uri="{FF2B5EF4-FFF2-40B4-BE49-F238E27FC236}">
                <a16:creationId xmlns:a16="http://schemas.microsoft.com/office/drawing/2014/main" id="{57AE0E7C-E4DA-4D83-B669-1FC63526E78E}"/>
              </a:ext>
            </a:extLst>
          </p:cNvPr>
          <p:cNvSpPr txBox="1">
            <a:spLocks/>
          </p:cNvSpPr>
          <p:nvPr/>
        </p:nvSpPr>
        <p:spPr bwMode="auto">
          <a:xfrm>
            <a:off x="1431577" y="1493022"/>
            <a:ext cx="7586519" cy="108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lv-LV" altLang="lv-LV" sz="20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5067" name="Text Placeholder 7">
            <a:extLst>
              <a:ext uri="{FF2B5EF4-FFF2-40B4-BE49-F238E27FC236}">
                <a16:creationId xmlns:a16="http://schemas.microsoft.com/office/drawing/2014/main" id="{86C44664-5EDA-4592-87E4-1B7BFF203716}"/>
              </a:ext>
            </a:extLst>
          </p:cNvPr>
          <p:cNvSpPr txBox="1">
            <a:spLocks/>
          </p:cNvSpPr>
          <p:nvPr/>
        </p:nvSpPr>
        <p:spPr bwMode="auto">
          <a:xfrm>
            <a:off x="4238778" y="4427286"/>
            <a:ext cx="467518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lv-LV" sz="1800" b="1" dirty="0">
              <a:solidFill>
                <a:srgbClr val="6BA539"/>
              </a:solidFill>
              <a:latin typeface="Verdana" panose="020B0604030504040204" pitchFamily="34" charset="0"/>
            </a:endParaRPr>
          </a:p>
        </p:txBody>
      </p:sp>
      <p:sp>
        <p:nvSpPr>
          <p:cNvPr id="45074" name="Text Placeholder 7">
            <a:extLst>
              <a:ext uri="{FF2B5EF4-FFF2-40B4-BE49-F238E27FC236}">
                <a16:creationId xmlns:a16="http://schemas.microsoft.com/office/drawing/2014/main" id="{C83CD0D7-73C0-4D85-BC60-5A8A2B968585}"/>
              </a:ext>
            </a:extLst>
          </p:cNvPr>
          <p:cNvSpPr txBox="1">
            <a:spLocks/>
          </p:cNvSpPr>
          <p:nvPr/>
        </p:nvSpPr>
        <p:spPr bwMode="auto">
          <a:xfrm>
            <a:off x="1367639" y="2425148"/>
            <a:ext cx="7816459" cy="83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GB" altLang="lv-LV" sz="20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7D1E72-CDF4-4E47-818F-A83C0AA7B2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37628" y="4102218"/>
            <a:ext cx="7607157" cy="2527182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lv-LV" altLang="lv-LV" sz="2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 rodas jautājumi, kurus neizdodas atrisināt sadarbībā ar </a:t>
            </a:r>
            <a:r>
              <a:rPr lang="lv-LV" altLang="lv-LV" sz="21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lv-LV" altLang="lv-LV" sz="2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vakcinācijas pakalpojumu sniedzēju, kopā ar plānoto pakalpojumu sniedzēju rakstīt: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lv-LV" altLang="lv-LV" sz="2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Līga Gaigala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lv-LV" altLang="lv-LV" sz="2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Nacionālais veselības dienests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lv-LV" altLang="lv-LV" sz="2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Vadošais eksperts veselības aprūpes jautājumos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lv-LV" sz="21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liga.gaigala@vmnvd.gov.lv</a:t>
            </a:r>
            <a:endParaRPr lang="lv-LV" sz="2100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lv-LV" altLang="lv-LV" sz="2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tālrunis: +371 67686325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endParaRPr lang="lv-LV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lv-LV" sz="1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A74615-6525-44A3-A221-05E5966148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029" y="1880197"/>
            <a:ext cx="554784" cy="30482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8979312-6D17-41AF-BCA5-C91FEF9435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97" y="3372033"/>
            <a:ext cx="554784" cy="30482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1A11AFA-3AB7-4F3C-890E-F1AC780CAE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672" y="4896152"/>
            <a:ext cx="554784" cy="304826"/>
          </a:xfrm>
          <a:prstGeom prst="rect">
            <a:avLst/>
          </a:prstGeom>
        </p:spPr>
      </p:pic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80C335DB-F8C5-4F77-B9C8-F10C537346F3}"/>
              </a:ext>
            </a:extLst>
          </p:cNvPr>
          <p:cNvSpPr txBox="1">
            <a:spLocks/>
          </p:cNvSpPr>
          <p:nvPr/>
        </p:nvSpPr>
        <p:spPr bwMode="auto">
          <a:xfrm rot="10800000" flipV="1">
            <a:off x="1257383" y="2750215"/>
            <a:ext cx="7567646" cy="1091141"/>
          </a:xfrm>
          <a:prstGeom prst="rect">
            <a:avLst/>
          </a:prstGeom>
          <a:solidFill>
            <a:srgbClr val="FF0000"/>
          </a:solidFill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Pēc vakcinācijas pakalpojuma sniedzēja pieprasījuma nodrošināt informāciju par vakcinējamo personu skaitu SAC 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5AE8410-A37E-4F73-92A6-BDFD0CA7DFE6}"/>
              </a:ext>
            </a:extLst>
          </p:cNvPr>
          <p:cNvSpPr txBox="1">
            <a:spLocks/>
          </p:cNvSpPr>
          <p:nvPr/>
        </p:nvSpPr>
        <p:spPr bwMode="auto">
          <a:xfrm rot="10800000" flipV="1">
            <a:off x="1177724" y="1637545"/>
            <a:ext cx="7607157" cy="75454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Katram SAC ir noteikts 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konkrēts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lv-LV" altLang="lv-LV" sz="1800" b="1" dirty="0" err="1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Covid-19</a:t>
            </a:r>
            <a:r>
              <a:rPr lang="lv-LV" altLang="lv-LV" sz="1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 vakcinācijas pakalpojuma sniedzējs </a:t>
            </a:r>
            <a:endParaRPr lang="en-GB" altLang="lv-LV" sz="18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EAD7F6C-EA8D-4AD0-9C60-F4F7DCADA34B}"/>
              </a:ext>
            </a:extLst>
          </p:cNvPr>
          <p:cNvSpPr/>
          <p:nvPr/>
        </p:nvSpPr>
        <p:spPr>
          <a:xfrm>
            <a:off x="7764673" y="3324214"/>
            <a:ext cx="1342239" cy="683833"/>
          </a:xfrm>
          <a:prstGeom prst="roundRect">
            <a:avLst>
              <a:gd name="adj" fmla="val 10265"/>
            </a:avLst>
          </a:prstGeom>
          <a:solidFill>
            <a:srgbClr val="FFFFFF"/>
          </a:solidFill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Līdz 03.02.2021</a:t>
            </a:r>
            <a:r>
              <a:rPr kumimoji="0" lang="lv-LV" sz="18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C22182-4835-4BCB-9860-AD3A878FAB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0243" y="3592652"/>
            <a:ext cx="1353429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67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Slide Number Placeholder 8">
            <a:extLst>
              <a:ext uri="{FF2B5EF4-FFF2-40B4-BE49-F238E27FC236}">
                <a16:creationId xmlns:a16="http://schemas.microsoft.com/office/drawing/2014/main" id="{649A7020-723E-48EE-B899-A6A904F255DC}"/>
              </a:ext>
            </a:extLst>
          </p:cNvPr>
          <p:cNvSpPr>
            <a:spLocks noGrp="1" noChangeArrowheads="1"/>
          </p:cNvSpPr>
          <p:nvPr>
            <p:ph type="sldNum" sz="quarter" idx="18"/>
          </p:nvPr>
        </p:nvSpPr>
        <p:spPr bwMode="auto">
          <a:xfrm>
            <a:off x="8423275" y="6324600"/>
            <a:ext cx="4159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D36ECD6-B060-4ADF-9A7B-E5AECAAE618B}" type="slidenum">
              <a:rPr lang="en-US" altLang="lv-LV"/>
              <a:pPr/>
              <a:t>19</a:t>
            </a:fld>
            <a:endParaRPr lang="en-US" altLang="lv-LV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502407-69C8-42E1-A289-85C8915C8A09}"/>
              </a:ext>
            </a:extLst>
          </p:cNvPr>
          <p:cNvCxnSpPr>
            <a:cxnSpLocks/>
          </p:cNvCxnSpPr>
          <p:nvPr/>
        </p:nvCxnSpPr>
        <p:spPr>
          <a:xfrm>
            <a:off x="359117" y="1425796"/>
            <a:ext cx="0" cy="5203604"/>
          </a:xfrm>
          <a:prstGeom prst="line">
            <a:avLst/>
          </a:prstGeom>
          <a:ln w="69850">
            <a:solidFill>
              <a:srgbClr val="6BA5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5" name="Title 1">
            <a:extLst>
              <a:ext uri="{FF2B5EF4-FFF2-40B4-BE49-F238E27FC236}">
                <a16:creationId xmlns:a16="http://schemas.microsoft.com/office/drawing/2014/main" id="{C2ECFCAA-02BD-44CD-ABA8-BEE9BDB6E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365" y="372992"/>
            <a:ext cx="6081022" cy="906427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v-LV" altLang="lv-LV" sz="3200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Izejas pasākumu īstenošana</a:t>
            </a:r>
            <a:endParaRPr lang="en-GB" altLang="lv-LV" sz="3200" dirty="0">
              <a:solidFill>
                <a:schemeClr val="bg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5066" name="Text Placeholder 7">
            <a:extLst>
              <a:ext uri="{FF2B5EF4-FFF2-40B4-BE49-F238E27FC236}">
                <a16:creationId xmlns:a16="http://schemas.microsoft.com/office/drawing/2014/main" id="{57AE0E7C-E4DA-4D83-B669-1FC63526E78E}"/>
              </a:ext>
            </a:extLst>
          </p:cNvPr>
          <p:cNvSpPr txBox="1">
            <a:spLocks/>
          </p:cNvSpPr>
          <p:nvPr/>
        </p:nvSpPr>
        <p:spPr bwMode="auto">
          <a:xfrm>
            <a:off x="1431577" y="1493022"/>
            <a:ext cx="7586519" cy="822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lv-LV" sz="27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Masveida SAC darbinieku un klientu vakcinācija</a:t>
            </a:r>
          </a:p>
        </p:txBody>
      </p:sp>
      <p:sp>
        <p:nvSpPr>
          <p:cNvPr id="45067" name="Text Placeholder 7">
            <a:extLst>
              <a:ext uri="{FF2B5EF4-FFF2-40B4-BE49-F238E27FC236}">
                <a16:creationId xmlns:a16="http://schemas.microsoft.com/office/drawing/2014/main" id="{86C44664-5EDA-4592-87E4-1B7BFF203716}"/>
              </a:ext>
            </a:extLst>
          </p:cNvPr>
          <p:cNvSpPr txBox="1">
            <a:spLocks/>
          </p:cNvSpPr>
          <p:nvPr/>
        </p:nvSpPr>
        <p:spPr bwMode="auto">
          <a:xfrm>
            <a:off x="4238778" y="4427286"/>
            <a:ext cx="4675187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lv-LV" sz="1800" b="1" dirty="0">
              <a:solidFill>
                <a:srgbClr val="6BA539"/>
              </a:solidFill>
              <a:latin typeface="Verdana" panose="020B0604030504040204" pitchFamily="34" charset="0"/>
            </a:endParaRPr>
          </a:p>
        </p:txBody>
      </p:sp>
      <p:sp>
        <p:nvSpPr>
          <p:cNvPr id="45074" name="Text Placeholder 7">
            <a:extLst>
              <a:ext uri="{FF2B5EF4-FFF2-40B4-BE49-F238E27FC236}">
                <a16:creationId xmlns:a16="http://schemas.microsoft.com/office/drawing/2014/main" id="{C83CD0D7-73C0-4D85-BC60-5A8A2B968585}"/>
              </a:ext>
            </a:extLst>
          </p:cNvPr>
          <p:cNvSpPr txBox="1">
            <a:spLocks/>
          </p:cNvSpPr>
          <p:nvPr/>
        </p:nvSpPr>
        <p:spPr bwMode="auto">
          <a:xfrm>
            <a:off x="1367638" y="2425148"/>
            <a:ext cx="7816459" cy="1087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27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SAC pilnveides vai būvniecības projektu iekļaušana valsts aizdevumu programmā </a:t>
            </a:r>
            <a:r>
              <a:rPr lang="lv-LV" altLang="lv-LV" sz="2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(VARAM) </a:t>
            </a:r>
            <a:endParaRPr lang="en-GB" altLang="lv-LV" sz="28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7D1E72-CDF4-4E47-818F-A83C0AA7B2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A74615-6525-44A3-A221-05E596614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86" y="1643134"/>
            <a:ext cx="554784" cy="30482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5CF6B26-95E1-405D-B1B4-324056BEF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86" y="2775270"/>
            <a:ext cx="554784" cy="30482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8979312-6D17-41AF-BCA5-C91FEF943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06" y="4212232"/>
            <a:ext cx="554784" cy="30482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1A11AFA-3AB7-4F3C-890E-F1AC780CAE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86" y="5549483"/>
            <a:ext cx="554784" cy="304826"/>
          </a:xfrm>
          <a:prstGeom prst="rect">
            <a:avLst/>
          </a:prstGeom>
        </p:spPr>
      </p:pic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80C335DB-F8C5-4F77-B9C8-F10C537346F3}"/>
              </a:ext>
            </a:extLst>
          </p:cNvPr>
          <p:cNvSpPr txBox="1">
            <a:spLocks/>
          </p:cNvSpPr>
          <p:nvPr/>
        </p:nvSpPr>
        <p:spPr bwMode="auto">
          <a:xfrm rot="10800000" flipV="1">
            <a:off x="1391478" y="3622247"/>
            <a:ext cx="7752520" cy="13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27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ANM plānā paredzēto pasākumu īstenošana SAC pielāgošanai epidemioloģiskā apdraudējuma situācijai  un ĢVPP attīstībai pašvaldībās </a:t>
            </a:r>
            <a:endParaRPr lang="en-GB" altLang="lv-LV" sz="27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5AE8410-A37E-4F73-92A6-BDFD0CA7DFE6}"/>
              </a:ext>
            </a:extLst>
          </p:cNvPr>
          <p:cNvSpPr txBox="1">
            <a:spLocks/>
          </p:cNvSpPr>
          <p:nvPr/>
        </p:nvSpPr>
        <p:spPr bwMode="auto">
          <a:xfrm rot="10800000" flipV="1">
            <a:off x="1391478" y="5221357"/>
            <a:ext cx="7761660" cy="83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lv-LV" altLang="lv-LV" sz="2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Nodrošināts atlīdzības palielinājums 100% apmērā SAC darbiniekiem  (no 2022.gada)</a:t>
            </a:r>
            <a:endParaRPr lang="en-GB" altLang="lv-LV" sz="28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236438" y="872456"/>
            <a:ext cx="4718809" cy="57758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287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īcības virzieni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endParaRPr lang="lv-LV" sz="2200" b="1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lv-LV" sz="2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Operatīvo jautājumu risināšana</a:t>
            </a:r>
          </a:p>
          <a:p>
            <a:pPr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lv-LV" sz="2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Situācijas monitorings un kontrole</a:t>
            </a:r>
          </a:p>
          <a:p>
            <a:pPr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lv-LV" sz="2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Epidemioloģisko drošības prasību ievērošana</a:t>
            </a:r>
          </a:p>
          <a:p>
            <a:pPr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lv-LV" sz="2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Infekcijas izplatības </a:t>
            </a:r>
            <a:r>
              <a:rPr lang="lv-LV" sz="22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prevencija</a:t>
            </a:r>
            <a:endParaRPr lang="lv-LV" sz="22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lv-LV" sz="2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Atbalsts ilgstošas sociālās aprūpes institūciju darbiniekiem</a:t>
            </a:r>
          </a:p>
          <a:p>
            <a:pPr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lv-LV" sz="2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Komunikācija ar klientu tuviniekiem un institūcijām</a:t>
            </a:r>
          </a:p>
          <a:p>
            <a:pPr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lv-LV" sz="2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Izejas pasākumi</a:t>
            </a:r>
          </a:p>
          <a:p>
            <a:pPr algn="just">
              <a:lnSpc>
                <a:spcPct val="107000"/>
              </a:lnSpc>
              <a:spcAft>
                <a:spcPts val="400"/>
              </a:spcAft>
            </a:pPr>
            <a:r>
              <a:rPr lang="lv-LV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716D8F-4B76-4813-86E3-577B33DA9892}"/>
              </a:ext>
            </a:extLst>
          </p:cNvPr>
          <p:cNvSpPr txBox="1">
            <a:spLocks/>
          </p:cNvSpPr>
          <p:nvPr/>
        </p:nvSpPr>
        <p:spPr>
          <a:xfrm>
            <a:off x="1862356" y="318042"/>
            <a:ext cx="6858000" cy="843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385724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algn="ctr" hangingPunct="1"/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219BBC-D732-421D-BEC7-0095634A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444614" y="1524000"/>
            <a:ext cx="3154264" cy="5124274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MĒRĶIS </a:t>
            </a:r>
            <a:b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ĪSTERMIŅA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novērst SAC klientu un darbinieku veselības apdraudējumu </a:t>
            </a:r>
            <a:r>
              <a:rPr lang="lv-LV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lv-LV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infekcijas izplatības laikā</a:t>
            </a:r>
            <a:br>
              <a:rPr lang="lv-LV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VIDĒJĀ TERMIŅA</a:t>
            </a:r>
            <a:br>
              <a:rPr lang="lv-LV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veicināt SAC noturību un nepārtrauktību, pielāgojot SAC epidemioloģiskā apdraudējuma situācijai un attīstot ĢVPP pieejamību pašvaldībās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lang="lv-LV" dirty="0"/>
            </a:br>
            <a:br>
              <a:rPr lang="lv-LV" dirty="0"/>
            </a:br>
            <a:br>
              <a:rPr lang="lv-LV" dirty="0"/>
            </a:br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0A8116-8740-4232-AB00-1C5E36409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549" y="3933724"/>
            <a:ext cx="554784" cy="30482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15A6532-3B61-4AF4-819C-08FBA02FF902}"/>
              </a:ext>
            </a:extLst>
          </p:cNvPr>
          <p:cNvSpPr txBox="1">
            <a:spLocks/>
          </p:cNvSpPr>
          <p:nvPr/>
        </p:nvSpPr>
        <p:spPr>
          <a:xfrm>
            <a:off x="2097247" y="209726"/>
            <a:ext cx="6858000" cy="84379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lnSpcReduction="10000"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marL="6858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marL="11430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marL="16002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>
              <a:spcBef>
                <a:spcPts val="1200"/>
              </a:spcBef>
            </a:pPr>
            <a:r>
              <a:rPr lang="lv-LV" altLang="lv-LV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Rīcības plāns </a:t>
            </a:r>
            <a:r>
              <a:rPr lang="lv-LV" altLang="lv-LV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Covid</a:t>
            </a:r>
            <a:r>
              <a:rPr lang="lv-LV" altLang="lv-LV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-19 ierobežošanai SAC                    (apstiprināts MK 26.01.2021. sēdē)</a:t>
            </a:r>
          </a:p>
        </p:txBody>
      </p:sp>
    </p:spTree>
    <p:extLst>
      <p:ext uri="{BB962C8B-B14F-4D97-AF65-F5344CB8AC3E}">
        <p14:creationId xmlns:p14="http://schemas.microsoft.com/office/powerpoint/2010/main" val="150189391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Title 1"/>
          <p:cNvSpPr txBox="1">
            <a:spLocks noGrp="1"/>
          </p:cNvSpPr>
          <p:nvPr>
            <p:ph type="title"/>
          </p:nvPr>
        </p:nvSpPr>
        <p:spPr>
          <a:xfrm>
            <a:off x="1929468" y="422945"/>
            <a:ext cx="6757332" cy="64245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>
            <a:lvl1pPr defTabSz="886968">
              <a:defRPr sz="3104">
                <a:solidFill>
                  <a:srgbClr val="FF2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ctr"/>
            <a:r>
              <a:rPr lang="lv-LV" sz="2800" dirty="0">
                <a:solidFill>
                  <a:schemeClr val="bg1"/>
                </a:solidFill>
              </a:rPr>
              <a:t>LM kontaktpersonas 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56CDCA-FE90-405C-BFAA-608FD4BA1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9460" y="1426129"/>
            <a:ext cx="7607645" cy="3431098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2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Dace Rītiņa</a:t>
            </a:r>
            <a:r>
              <a:rPr lang="lv-LV" sz="2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2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Metodiskās vadības un kontroles departamenta vecākā referente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2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Ingrīda Tikiņa</a:t>
            </a:r>
            <a:r>
              <a:rPr lang="lv-LV" sz="2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2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Sociālo pakalpojumu departamenta vecākā referente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covid19@lm.gov.lv</a:t>
            </a:r>
            <a:endParaRPr lang="lv-LV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80200992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2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Viktorija Blaua </a:t>
            </a:r>
            <a:r>
              <a:rPr lang="lv-LV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(IAL, DL)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2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Sociālo pakalpojumu departamenta vecākā eksperte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Viktorija.Blaua@lm.gov.lv</a:t>
            </a:r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67021564</a:t>
            </a:r>
          </a:p>
          <a:p>
            <a:pPr algn="ctr">
              <a:lnSpc>
                <a:spcPct val="100000"/>
              </a:lnSpc>
            </a:pPr>
            <a:r>
              <a:rPr lang="lv-LV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 ir izveidots saraksts ar SAC kontaktpersonām,                        kuru e-pasti un norādītie telefoni tiks izmantoti operatīvai saziņai ar SAC </a:t>
            </a:r>
          </a:p>
          <a:p>
            <a:endParaRPr lang="lv-LV" sz="2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AA8BE7-723F-4968-BB18-959D53648A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5076" y="5654699"/>
            <a:ext cx="2475191" cy="7803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E22C8C-3C6E-422C-AD46-313279FC8C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3552" y="6246005"/>
            <a:ext cx="135342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36261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2214E0E8-8803-4AEF-9A3A-A1BABCE0B4BB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393113" y="6324600"/>
            <a:ext cx="446087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D6F0D56-8437-4B3C-AA4F-AF50509036F2}" type="slidenum">
              <a:rPr lang="en-US" altLang="lv-LV"/>
              <a:pPr/>
              <a:t>21</a:t>
            </a:fld>
            <a:endParaRPr lang="en-US" altLang="lv-LV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288F6C-1938-46DF-87C2-047982710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580" y="228600"/>
            <a:ext cx="6690220" cy="1036638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lv-LV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v-LV" sz="2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nformācijas sniegšana par </a:t>
            </a:r>
            <a:r>
              <a:rPr lang="lv-LV" sz="27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lv-LV" sz="2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epidemioloģisko prasību neievērošan</a:t>
            </a:r>
            <a:r>
              <a:rPr lang="lv-LV" sz="27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endParaRPr lang="en-GB" altLang="lv-LV" sz="2700" dirty="0">
              <a:solidFill>
                <a:schemeClr val="bg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6C6434-CCE6-449E-8543-1E5798EE66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8958" y="1610686"/>
            <a:ext cx="7894155" cy="4498699"/>
          </a:xfrm>
        </p:spPr>
      </p:pic>
    </p:spTree>
    <p:extLst>
      <p:ext uri="{BB962C8B-B14F-4D97-AF65-F5344CB8AC3E}">
        <p14:creationId xmlns:p14="http://schemas.microsoft.com/office/powerpoint/2010/main" val="136166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2214E0E8-8803-4AEF-9A3A-A1BABCE0B4BB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393113" y="6324600"/>
            <a:ext cx="446087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D6F0D56-8437-4B3C-AA4F-AF50509036F2}" type="slidenum">
              <a:rPr lang="en-US" altLang="lv-LV"/>
              <a:pPr/>
              <a:t>3</a:t>
            </a:fld>
            <a:endParaRPr lang="en-US" altLang="lv-LV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79C22FBA-0E84-4C07-9A3C-0FC5A590E7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647098"/>
              </p:ext>
            </p:extLst>
          </p:nvPr>
        </p:nvGraphicFramePr>
        <p:xfrm>
          <a:off x="176169" y="1090569"/>
          <a:ext cx="8804319" cy="5732151"/>
        </p:xfrm>
        <a:graphic>
          <a:graphicData uri="http://schemas.openxmlformats.org/drawingml/2006/table">
            <a:tbl>
              <a:tblPr/>
              <a:tblGrid>
                <a:gridCol w="2860719">
                  <a:extLst>
                    <a:ext uri="{9D8B030D-6E8A-4147-A177-3AD203B41FA5}">
                      <a16:colId xmlns:a16="http://schemas.microsoft.com/office/drawing/2014/main" val="3261051622"/>
                    </a:ext>
                  </a:extLst>
                </a:gridCol>
                <a:gridCol w="3189287">
                  <a:extLst>
                    <a:ext uri="{9D8B030D-6E8A-4147-A177-3AD203B41FA5}">
                      <a16:colId xmlns:a16="http://schemas.microsoft.com/office/drawing/2014/main" val="2403461946"/>
                    </a:ext>
                  </a:extLst>
                </a:gridCol>
                <a:gridCol w="2754313">
                  <a:extLst>
                    <a:ext uri="{9D8B030D-6E8A-4147-A177-3AD203B41FA5}">
                      <a16:colId xmlns:a16="http://schemas.microsoft.com/office/drawing/2014/main" val="2126335631"/>
                    </a:ext>
                  </a:extLst>
                </a:gridCol>
              </a:tblGrid>
              <a:tr h="2711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Covid-19</a:t>
                      </a:r>
                      <a:r>
                        <a:rPr kumimoji="0" lang="lv-LV" altLang="lv-LV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skāris 80 SAC - 13 valsts un 68 pašvaldību un privātos 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Augsta inficēšanās ar </a:t>
                      </a:r>
                      <a:r>
                        <a:rPr kumimoji="0" lang="lv-LV" altLang="lv-LV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Covid-19</a:t>
                      </a:r>
                      <a:r>
                        <a:rPr kumimoji="0" lang="lv-LV" altLang="lv-LV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SAC darbinieku vidū 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No visiem valstī reģistrētajiem </a:t>
                      </a:r>
                      <a:r>
                        <a:rPr kumimoji="0" lang="lv-LV" altLang="lv-LV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Covid-19</a:t>
                      </a:r>
                      <a:r>
                        <a:rPr kumimoji="0" lang="lv-LV" altLang="lv-LV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reģistrētajiem gadījumiem 10% ir SAC klienti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306633"/>
                  </a:ext>
                </a:extLst>
              </a:tr>
              <a:tr h="30203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lv-LV" sz="2200" b="0" i="0" u="none" strike="noStrike" cap="none" spc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  <a:sym typeface="Calibri"/>
                        </a:rPr>
                        <a:t>Ne vienmēr SAC tiek nodrošināta epidemioloģisko prasību ievērošana</a:t>
                      </a:r>
                      <a:endParaRPr kumimoji="0" lang="lv-LV" altLang="lv-LV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27" marB="45727" anchor="ctr" horzOverflow="overflow">
                    <a:lnL>
                      <a:noFill/>
                    </a:lnL>
                    <a:lnR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Galvenie </a:t>
                      </a:r>
                      <a:r>
                        <a:rPr kumimoji="0" lang="lv-LV" altLang="lv-LV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Covid-19,</a:t>
                      </a:r>
                      <a:r>
                        <a:rPr kumimoji="0" lang="lv-LV" altLang="lv-LV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izplatīšanās riski SAC ir blīva apdzīvotība, neatbilstošs telpu plānojums, t.sk. izolācijas telpu un sanitāro mezglu trūkums, kā arī ierobežots personāla skaits 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5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3352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7924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2496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706813" indent="-49213" defTabSz="9382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7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Daļa SAC darbinieku strādā vairākās darba vietās gan zemās atlīdzības dēļ, gan lai saglabātu sertifikāciju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6BA5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894550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EE288F6C-1938-46DF-87C2-047982710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936" y="164494"/>
            <a:ext cx="6690220" cy="80024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lv-LV" altLang="lv-LV" sz="2800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Esošā situācija</a:t>
            </a:r>
            <a:endParaRPr lang="en-GB" altLang="lv-LV" b="0" dirty="0">
              <a:solidFill>
                <a:schemeClr val="bg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2D4932C-0BB7-4DB2-A264-FF435965019C}"/>
              </a:ext>
            </a:extLst>
          </p:cNvPr>
          <p:cNvSpPr/>
          <p:nvPr/>
        </p:nvSpPr>
        <p:spPr>
          <a:xfrm>
            <a:off x="7071919" y="786698"/>
            <a:ext cx="1655759" cy="408620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18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22.01.2021.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C46D1EE9-FD04-48E3-991F-26974A11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008" y="122067"/>
            <a:ext cx="6507332" cy="1035614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lv-LV" sz="3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lv-LV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saslimušo, mirušo un izveseļojušos klientu skaitu SAC</a:t>
            </a:r>
            <a:br>
              <a:rPr lang="lv-LV" dirty="0"/>
            </a:br>
            <a:br>
              <a:rPr lang="lv-LV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AE55E331-8E28-447C-BE1E-FA7FD9667BCA}"/>
              </a:ext>
            </a:extLst>
          </p:cNvPr>
          <p:cNvSpPr/>
          <p:nvPr/>
        </p:nvSpPr>
        <p:spPr>
          <a:xfrm>
            <a:off x="7859750" y="557665"/>
            <a:ext cx="159797" cy="87271"/>
          </a:xfrm>
          <a:prstGeom prst="star5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EDB7327B-0583-4535-9D68-6584C157DD16}"/>
              </a:ext>
            </a:extLst>
          </p:cNvPr>
          <p:cNvSpPr/>
          <p:nvPr/>
        </p:nvSpPr>
        <p:spPr>
          <a:xfrm>
            <a:off x="6814352" y="6441490"/>
            <a:ext cx="124287" cy="142043"/>
          </a:xfrm>
          <a:prstGeom prst="star5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86BB896-7EA0-4953-A2E6-7B86A7BFEF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20395" y="6431133"/>
            <a:ext cx="2064799" cy="304800"/>
          </a:xfrm>
        </p:spPr>
        <p:txBody>
          <a:bodyPr>
            <a:normAutofit fontScale="92500"/>
          </a:bodyPr>
          <a:lstStyle/>
          <a:p>
            <a:r>
              <a:rPr lang="lv-LV" i="1" dirty="0"/>
              <a:t>      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 SAC, izņemot VSAC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D6E140-D776-4511-B9E7-892E9D10F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54" y="1374368"/>
            <a:ext cx="8730546" cy="48902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6E9418-A0A0-488E-ABCB-A925805BC9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3551" y="914138"/>
            <a:ext cx="1670449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5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926FCCC6-56BF-4F9C-8D32-EBDD74A0617F}"/>
              </a:ext>
            </a:extLst>
          </p:cNvPr>
          <p:cNvSpPr txBox="1">
            <a:spLocks/>
          </p:cNvSpPr>
          <p:nvPr/>
        </p:nvSpPr>
        <p:spPr>
          <a:xfrm>
            <a:off x="2077375" y="116706"/>
            <a:ext cx="6563557" cy="117350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t">
            <a:normAutofit fontScale="25000" lnSpcReduction="20000"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algn="ctr" hangingPunct="1"/>
            <a:endParaRPr lang="lv-LV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1"/>
            <a:r>
              <a:rPr lang="lv-LV" sz="1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lv-LV" sz="1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saslimušo, mirušo un izveseļojušos klientu skaitu SAC </a:t>
            </a:r>
            <a:br>
              <a:rPr lang="lv-LV" sz="4000" dirty="0"/>
            </a:br>
            <a:br>
              <a:rPr lang="lv-LV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34385144-68DF-414A-9C3E-CB2C335F6FD9}"/>
              </a:ext>
            </a:extLst>
          </p:cNvPr>
          <p:cNvSpPr/>
          <p:nvPr/>
        </p:nvSpPr>
        <p:spPr>
          <a:xfrm flipV="1">
            <a:off x="7803473" y="620873"/>
            <a:ext cx="79898" cy="82587"/>
          </a:xfrm>
          <a:prstGeom prst="star5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332C062-D648-424E-856A-47443D6955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27558" y="6436494"/>
            <a:ext cx="2064799" cy="304800"/>
          </a:xfrm>
        </p:spPr>
        <p:txBody>
          <a:bodyPr>
            <a:normAutofit fontScale="92500"/>
          </a:bodyPr>
          <a:lstStyle/>
          <a:p>
            <a:r>
              <a:rPr lang="lv-LV" i="1" dirty="0"/>
              <a:t>      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 SAC, izņemot VSAC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38C89E62-39B6-4B41-B8CF-711062F4CA28}"/>
              </a:ext>
            </a:extLst>
          </p:cNvPr>
          <p:cNvSpPr/>
          <p:nvPr/>
        </p:nvSpPr>
        <p:spPr>
          <a:xfrm flipV="1">
            <a:off x="6499935" y="6436494"/>
            <a:ext cx="79898" cy="82587"/>
          </a:xfrm>
          <a:prstGeom prst="star5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9C3BFD-2F77-4B3B-B497-978589B40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33" y="1742068"/>
            <a:ext cx="7910724" cy="44722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DB8981-4B2D-4E99-BE50-6682F7FD4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261" y="1068177"/>
            <a:ext cx="1670449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47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5F3BDC4F-7C00-418E-A225-B9163763B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578" y="228600"/>
            <a:ext cx="6661864" cy="912304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lv-LV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 par SAC   darbiniekiem, kuriem diagnosticēts Covid-19 un  kontaktpersonu statuss</a:t>
            </a:r>
            <a:br>
              <a:rPr lang="lv-LV" sz="2000" dirty="0"/>
            </a:br>
            <a:br>
              <a:rPr lang="lv-LV" sz="20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20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32CF0A0C-0B4F-4220-84E7-522C6041A62F}"/>
              </a:ext>
            </a:extLst>
          </p:cNvPr>
          <p:cNvSpPr/>
          <p:nvPr/>
        </p:nvSpPr>
        <p:spPr>
          <a:xfrm flipH="1" flipV="1">
            <a:off x="4505739" y="260974"/>
            <a:ext cx="132521" cy="133166"/>
          </a:xfrm>
          <a:prstGeom prst="star5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0F963B-9E18-4AAE-8209-19EF938B9AF4}"/>
              </a:ext>
            </a:extLst>
          </p:cNvPr>
          <p:cNvSpPr txBox="1">
            <a:spLocks/>
          </p:cNvSpPr>
          <p:nvPr/>
        </p:nvSpPr>
        <p:spPr>
          <a:xfrm>
            <a:off x="6327558" y="6324600"/>
            <a:ext cx="2296325" cy="416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92500"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000" b="0" i="0" u="none" strike="noStrike" cap="none" spc="0" baseline="0">
                <a:solidFill>
                  <a:srgbClr val="000000"/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lv-LV" i="1" dirty="0"/>
              <a:t>      </a:t>
            </a:r>
            <a:r>
              <a:rPr lang="lv-LV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 SAC, izņemot VSAC</a:t>
            </a: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1BC82A31-C966-4C0B-9F01-6F3F4087403E}"/>
              </a:ext>
            </a:extLst>
          </p:cNvPr>
          <p:cNvSpPr/>
          <p:nvPr/>
        </p:nvSpPr>
        <p:spPr>
          <a:xfrm flipH="1" flipV="1">
            <a:off x="6456509" y="6324600"/>
            <a:ext cx="125766" cy="90997"/>
          </a:xfrm>
          <a:prstGeom prst="star5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B5DA6F-EA41-4730-805F-8B6D0B7D7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727" y="1635921"/>
            <a:ext cx="7680156" cy="43629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035ED7-43B5-4394-8239-272272A09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371" y="1053795"/>
            <a:ext cx="1670449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36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58F099FC-35F3-4D9C-8FB8-092C83290CF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39FC3D-7DAA-4305-AD37-68A46A3D7435}" type="slidenum">
              <a:rPr lang="en-US" altLang="lv-LV"/>
              <a:pPr/>
              <a:t>7</a:t>
            </a:fld>
            <a:endParaRPr lang="en-US" altLang="lv-LV"/>
          </a:p>
        </p:txBody>
      </p:sp>
      <p:sp>
        <p:nvSpPr>
          <p:cNvPr id="20485" name="Content Placeholder 8">
            <a:extLst>
              <a:ext uri="{FF2B5EF4-FFF2-40B4-BE49-F238E27FC236}">
                <a16:creationId xmlns:a16="http://schemas.microsoft.com/office/drawing/2014/main" id="{577238AA-0452-4995-A833-D5DB10D50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92" y="1935660"/>
            <a:ext cx="8104608" cy="1191348"/>
          </a:xfr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lv-LV" altLang="lv-LV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Starpinstitūciju sadarbības koordinatori operatīva informācijas apmaiņa, priekšlikumi nepilnību novēršanai </a:t>
            </a:r>
          </a:p>
        </p:txBody>
      </p:sp>
      <p:sp>
        <p:nvSpPr>
          <p:cNvPr id="20486" name="Content Placeholder 2">
            <a:extLst>
              <a:ext uri="{FF2B5EF4-FFF2-40B4-BE49-F238E27FC236}">
                <a16:creationId xmlns:a16="http://schemas.microsoft.com/office/drawing/2014/main" id="{9083D9BF-8CAA-48A5-8CE3-A2062E74D36B}"/>
              </a:ext>
            </a:extLst>
          </p:cNvPr>
          <p:cNvSpPr txBox="1">
            <a:spLocks/>
          </p:cNvSpPr>
          <p:nvPr/>
        </p:nvSpPr>
        <p:spPr bwMode="auto">
          <a:xfrm>
            <a:off x="734592" y="3286539"/>
            <a:ext cx="8247154" cy="15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endParaRPr lang="lv-LV" altLang="lv-LV" sz="2200" b="1" dirty="0">
              <a:solidFill>
                <a:schemeClr val="accent5">
                  <a:lumMod val="7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lv-LV" altLang="lv-LV" sz="2200" b="1" dirty="0">
                <a:solidFill>
                  <a:schemeClr val="accent5">
                    <a:lumMod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Regulāras sanāksmes ar SAC direktoriem par aktuālajiem un praktiskajiem jautājumiem </a:t>
            </a:r>
            <a:r>
              <a:rPr lang="lv-LV" altLang="lv-LV" sz="2200" b="1" dirty="0" err="1">
                <a:solidFill>
                  <a:schemeClr val="accent5">
                    <a:lumMod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Covid-19</a:t>
            </a:r>
            <a:r>
              <a:rPr lang="lv-LV" altLang="lv-LV" sz="2200" b="1" dirty="0">
                <a:solidFill>
                  <a:schemeClr val="accent5">
                    <a:lumMod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ierobežošanas pasākumu nodrošināšanā, vadlīniju un rekomendāciju praktiskā ieviešanā</a:t>
            </a:r>
          </a:p>
          <a:p>
            <a:pPr algn="ctr">
              <a:buNone/>
            </a:pPr>
            <a:endParaRPr lang="lv-LV" altLang="lv-LV" sz="2500" b="1" dirty="0">
              <a:solidFill>
                <a:schemeClr val="accent5">
                  <a:lumMod val="7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06BA7-AD2C-47C7-96DC-597C9DD9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470" y="228600"/>
            <a:ext cx="6606330" cy="120591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br>
              <a:rPr lang="lv-LV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Operatīvo jautājumu risināšana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331F24-B249-489D-95A9-851328A50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7" y="2193883"/>
            <a:ext cx="554784" cy="3048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778AC70-38B7-4009-9E72-9E4CE2C10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9" y="3806532"/>
            <a:ext cx="611020" cy="3076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F2896F-01C8-4B47-B080-074E9EC93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7" y="5123660"/>
            <a:ext cx="611020" cy="307672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C63F65-B845-44B9-A02D-56CF8642FEB7}"/>
              </a:ext>
            </a:extLst>
          </p:cNvPr>
          <p:cNvSpPr txBox="1">
            <a:spLocks/>
          </p:cNvSpPr>
          <p:nvPr/>
        </p:nvSpPr>
        <p:spPr bwMode="auto">
          <a:xfrm>
            <a:off x="734592" y="4675114"/>
            <a:ext cx="8399554" cy="179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endParaRPr lang="lv-LV" altLang="lv-LV" sz="2200" b="1" dirty="0">
              <a:solidFill>
                <a:schemeClr val="accent5">
                  <a:lumMod val="7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lv-LV" altLang="lv-LV" sz="2200" b="1" dirty="0">
                <a:solidFill>
                  <a:schemeClr val="accent5">
                    <a:lumMod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SAC darbinieku un brīvprātīgā darba veicēju apmācības epidemioloģiskās situācijas kontekstā darba pienākumu pilnvērtīgai veikšanai</a:t>
            </a:r>
          </a:p>
          <a:p>
            <a:pPr algn="ctr">
              <a:buNone/>
            </a:pPr>
            <a:endParaRPr lang="lv-LV" altLang="lv-LV" sz="2500" b="1" dirty="0">
              <a:solidFill>
                <a:schemeClr val="accent5">
                  <a:lumMod val="7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15EA434-1204-4088-B2CC-124ED3BBFCE8}"/>
              </a:ext>
            </a:extLst>
          </p:cNvPr>
          <p:cNvSpPr/>
          <p:nvPr/>
        </p:nvSpPr>
        <p:spPr>
          <a:xfrm>
            <a:off x="6560190" y="2558617"/>
            <a:ext cx="2352801" cy="85129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lv-LV" altLang="lv-LV" sz="2200" b="1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LM, VM, VARAM, LPS, VI</a:t>
            </a:r>
            <a:endParaRPr kumimoji="0" lang="lv-LV" sz="22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51BE4F0-D367-4EF6-A178-2C16BE6A3479}"/>
              </a:ext>
            </a:extLst>
          </p:cNvPr>
          <p:cNvSpPr/>
          <p:nvPr/>
        </p:nvSpPr>
        <p:spPr>
          <a:xfrm>
            <a:off x="6803472" y="6060929"/>
            <a:ext cx="2109520" cy="5107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LM, VM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58F099FC-35F3-4D9C-8FB8-092C83290CF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39FC3D-7DAA-4305-AD37-68A46A3D7435}" type="slidenum">
              <a:rPr lang="en-US" altLang="lv-LV"/>
              <a:pPr/>
              <a:t>8</a:t>
            </a:fld>
            <a:endParaRPr lang="en-US" altLang="lv-LV"/>
          </a:p>
        </p:txBody>
      </p:sp>
      <p:sp>
        <p:nvSpPr>
          <p:cNvPr id="20485" name="Content Placeholder 8">
            <a:extLst>
              <a:ext uri="{FF2B5EF4-FFF2-40B4-BE49-F238E27FC236}">
                <a16:creationId xmlns:a16="http://schemas.microsoft.com/office/drawing/2014/main" id="{577238AA-0452-4995-A833-D5DB10D50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9" y="1729378"/>
            <a:ext cx="8495251" cy="1159596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algn="ctr"/>
            <a:r>
              <a:rPr lang="lv-LV" altLang="lv-LV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Informācijas par inficēšanās gadījumiem SAC regulāra sniegšana LM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06BA7-AD2C-47C7-96DC-597C9DD9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590" y="188843"/>
            <a:ext cx="6606209" cy="1245673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br>
              <a:rPr lang="lv-LV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Situācijas SAC monitorings un kontrole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EC2AB60-B5C1-4CC6-ACD4-0BE07559996B}"/>
              </a:ext>
            </a:extLst>
          </p:cNvPr>
          <p:cNvSpPr txBox="1">
            <a:spLocks/>
          </p:cNvSpPr>
          <p:nvPr/>
        </p:nvSpPr>
        <p:spPr>
          <a:xfrm>
            <a:off x="186432" y="4051884"/>
            <a:ext cx="8848511" cy="2122414"/>
          </a:xfrm>
          <a:prstGeom prst="rect">
            <a:avLst/>
          </a:prstGeom>
          <a:ln w="12700">
            <a:solidFill>
              <a:srgbClr val="FF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lv-LV" altLang="lv-LV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Kur</a:t>
            </a:r>
            <a:r>
              <a:rPr lang="lv-LV" altLang="lv-LV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:</a:t>
            </a:r>
            <a:r>
              <a:rPr lang="lv-LV" sz="2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lv-LV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://docs.google.com/spreadsheets/d/1tKsGQwj7LIt7fK1auh7qTOHwrsnB37vqq4xwx0uzRrU/edit#gid=0</a:t>
            </a:r>
            <a:endParaRPr lang="lv-LV" altLang="lv-LV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hangingPunct="1"/>
            <a:r>
              <a:rPr lang="lv-LV" altLang="lv-LV" sz="22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Cik bieži: </a:t>
            </a:r>
            <a:r>
              <a:rPr lang="lv-LV" altLang="lv-LV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katru dienu līdz plkst.13:00</a:t>
            </a:r>
          </a:p>
          <a:p>
            <a:pPr hangingPunct="1"/>
            <a:r>
              <a:rPr lang="lv-LV" altLang="lv-LV" sz="2200" b="1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Kas: </a:t>
            </a:r>
            <a:r>
              <a:rPr lang="lv-LV" altLang="lv-LV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SAC vadītājs vai cita vadītāja deleģēta persona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12C51FAA-B7E8-4D31-B2B6-0905939B8EF9}"/>
              </a:ext>
            </a:extLst>
          </p:cNvPr>
          <p:cNvSpPr/>
          <p:nvPr/>
        </p:nvSpPr>
        <p:spPr>
          <a:xfrm>
            <a:off x="4446165" y="3183836"/>
            <a:ext cx="394283" cy="713064"/>
          </a:xfrm>
          <a:prstGeom prst="downArrow">
            <a:avLst/>
          </a:prstGeom>
          <a:solidFill>
            <a:srgbClr val="FF0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spc="0" normalizeH="0" baseline="0">
              <a:ln>
                <a:noFill/>
              </a:ln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4E0FFF8-7A22-48F1-81F2-7AFAEB4CBFC2}"/>
              </a:ext>
            </a:extLst>
          </p:cNvPr>
          <p:cNvSpPr/>
          <p:nvPr/>
        </p:nvSpPr>
        <p:spPr>
          <a:xfrm>
            <a:off x="7499758" y="2630656"/>
            <a:ext cx="1339442" cy="408620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325876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58F099FC-35F3-4D9C-8FB8-092C83290CF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39FC3D-7DAA-4305-AD37-68A46A3D7435}" type="slidenum">
              <a:rPr lang="en-US" altLang="lv-LV"/>
              <a:pPr/>
              <a:t>9</a:t>
            </a:fld>
            <a:endParaRPr lang="en-US" altLang="lv-LV"/>
          </a:p>
        </p:txBody>
      </p:sp>
      <p:sp>
        <p:nvSpPr>
          <p:cNvPr id="20486" name="Content Placeholder 2">
            <a:extLst>
              <a:ext uri="{FF2B5EF4-FFF2-40B4-BE49-F238E27FC236}">
                <a16:creationId xmlns:a16="http://schemas.microsoft.com/office/drawing/2014/main" id="{9083D9BF-8CAA-48A5-8CE3-A2062E74D36B}"/>
              </a:ext>
            </a:extLst>
          </p:cNvPr>
          <p:cNvSpPr txBox="1">
            <a:spLocks/>
          </p:cNvSpPr>
          <p:nvPr/>
        </p:nvSpPr>
        <p:spPr bwMode="auto">
          <a:xfrm>
            <a:off x="4256088" y="1625276"/>
            <a:ext cx="4373562" cy="489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endParaRPr lang="lv-LV" altLang="lv-LV" sz="1600" dirty="0">
              <a:latin typeface="Verdana" panose="020B0604030504040204" pitchFamily="34" charset="0"/>
            </a:endParaRPr>
          </a:p>
          <a:p>
            <a:pPr algn="ctr">
              <a:buNone/>
            </a:pPr>
            <a:endParaRPr lang="lv-LV" altLang="lv-LV" sz="2400" b="1" dirty="0">
              <a:solidFill>
                <a:schemeClr val="accent5">
                  <a:lumMod val="7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lv-LV" altLang="lv-LV" sz="2500" b="1" dirty="0">
              <a:solidFill>
                <a:schemeClr val="accent5">
                  <a:lumMod val="7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C06BA7-AD2C-47C7-96DC-597C9DD9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470" y="228601"/>
            <a:ext cx="6606330" cy="120591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br>
              <a:rPr lang="lv-LV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Situācijas SAC monitorings un kontrole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331F24-B249-489D-95A9-851328A50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04" y="2255073"/>
            <a:ext cx="554784" cy="3048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778AC70-38B7-4009-9E72-9E4CE2C10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04" y="3626292"/>
            <a:ext cx="554784" cy="3048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D7B4020-19D5-46D6-A5FB-21C0B6B78283}"/>
              </a:ext>
            </a:extLst>
          </p:cNvPr>
          <p:cNvSpPr/>
          <p:nvPr/>
        </p:nvSpPr>
        <p:spPr>
          <a:xfrm>
            <a:off x="1431235" y="1738054"/>
            <a:ext cx="7255565" cy="1292660"/>
          </a:xfrm>
          <a:prstGeom prst="rect">
            <a:avLst/>
          </a:prstGeom>
          <a:solidFill>
            <a:srgbClr val="FF0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Nodrošināt visaptverošu un koordinētu siekalu un </a:t>
            </a:r>
            <a:r>
              <a:rPr kumimoji="0" lang="lv-LV" sz="2600" b="1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nazofaringeālo</a:t>
            </a:r>
            <a:r>
              <a:rPr kumimoji="0" lang="lv-LV" sz="2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testu veikšanu  atbilstoši algoritmam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F2B1CD-A0DF-4EEF-8769-D12FBD0CCDB2}"/>
              </a:ext>
            </a:extLst>
          </p:cNvPr>
          <p:cNvSpPr/>
          <p:nvPr/>
        </p:nvSpPr>
        <p:spPr>
          <a:xfrm>
            <a:off x="1431235" y="3332431"/>
            <a:ext cx="7255565" cy="892550"/>
          </a:xfrm>
          <a:prstGeom prst="rect">
            <a:avLst/>
          </a:prstGeom>
          <a:solidFill>
            <a:srgbClr val="FF0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Noslēgt līgumus ar test</a:t>
            </a:r>
            <a:r>
              <a:rPr lang="lv-LV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ēšanas laboratorijām par operatīvu rutīnas testu rezultātu saņemšanu </a:t>
            </a:r>
            <a:endParaRPr kumimoji="0" lang="lv-LV" sz="26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262B0-561E-4DC9-A8E7-B6140586B24F}"/>
              </a:ext>
            </a:extLst>
          </p:cNvPr>
          <p:cNvSpPr/>
          <p:nvPr/>
        </p:nvSpPr>
        <p:spPr>
          <a:xfrm>
            <a:off x="1404730" y="4496930"/>
            <a:ext cx="7282070" cy="2092879"/>
          </a:xfrm>
          <a:prstGeom prst="rect">
            <a:avLst/>
          </a:prstGeom>
          <a:solidFill>
            <a:srgbClr val="FFFFFF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lv-LV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lv-LV" sz="2600" b="1" i="0" u="none" strike="noStrike" cap="none" spc="0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tbilstoši izvērtējumam par epidemioloģiskās situācijas nodrošināšanu SAC tiks veiktas pastiprinātas kontroles, piemērojot principu «konsultē vispirms» un pie atkārtotiem pārk</a:t>
            </a:r>
            <a:r>
              <a:rPr lang="lv-LV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āpumiem piemērojot sodus </a:t>
            </a:r>
            <a:endParaRPr kumimoji="0" lang="lv-LV" sz="2600" b="1" i="0" u="none" strike="noStrike" cap="none" spc="0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2E796E-E254-454D-8223-46E9F0C4E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04" y="5239553"/>
            <a:ext cx="554784" cy="304826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5F5941E-B730-4ED1-97D8-F97EA4EAE18A}"/>
              </a:ext>
            </a:extLst>
          </p:cNvPr>
          <p:cNvSpPr/>
          <p:nvPr/>
        </p:nvSpPr>
        <p:spPr>
          <a:xfrm>
            <a:off x="7659362" y="6273992"/>
            <a:ext cx="1244680" cy="51077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r>
              <a:rPr lang="lv-LV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endParaRPr kumimoji="0" lang="lv-LV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855AC6B-CAD6-47EC-BD8E-18E5F062D39A}"/>
              </a:ext>
            </a:extLst>
          </p:cNvPr>
          <p:cNvSpPr/>
          <p:nvPr/>
        </p:nvSpPr>
        <p:spPr>
          <a:xfrm>
            <a:off x="7564600" y="2789474"/>
            <a:ext cx="1339442" cy="408620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SAC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BD1C261-7238-45D2-A304-444070885FA7}"/>
              </a:ext>
            </a:extLst>
          </p:cNvPr>
          <p:cNvSpPr/>
          <p:nvPr/>
        </p:nvSpPr>
        <p:spPr>
          <a:xfrm>
            <a:off x="7564600" y="4132543"/>
            <a:ext cx="1339442" cy="408620"/>
          </a:xfrm>
          <a:prstGeom prst="roundRect">
            <a:avLst>
              <a:gd name="adj" fmla="val 16424"/>
            </a:avLst>
          </a:prstGeom>
          <a:solidFill>
            <a:srgbClr val="FFFFFF"/>
          </a:solidFill>
          <a:ln w="127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SAC</a:t>
            </a:r>
          </a:p>
        </p:txBody>
      </p:sp>
    </p:spTree>
    <p:extLst>
      <p:ext uri="{BB962C8B-B14F-4D97-AF65-F5344CB8AC3E}">
        <p14:creationId xmlns:p14="http://schemas.microsoft.com/office/powerpoint/2010/main" val="2259196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3510</TotalTime>
  <Words>1337</Words>
  <Application>Microsoft Office PowerPoint</Application>
  <PresentationFormat>On-screen Show (4:3)</PresentationFormat>
  <Paragraphs>180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MS PGothic</vt:lpstr>
      <vt:lpstr>Arial</vt:lpstr>
      <vt:lpstr>Calibri</vt:lpstr>
      <vt:lpstr>Calibri Light</vt:lpstr>
      <vt:lpstr>Tahoma</vt:lpstr>
      <vt:lpstr>Tahoma Bold</vt:lpstr>
      <vt:lpstr>Times New Roman</vt:lpstr>
      <vt:lpstr>Verdana</vt:lpstr>
      <vt:lpstr>Wingdings</vt:lpstr>
      <vt:lpstr>Office Theme</vt:lpstr>
      <vt:lpstr> Aktualitātes  sociālās aprūpes centru darbā </vt:lpstr>
      <vt:lpstr>MĒRĶIS   ĪSTERMIŅA novērst SAC klientu un darbinieku veselības apdraudējumu Covid-19 infekcijas izplatības laikā  VIDĒJĀ TERMIŅA veicināt SAC noturību un nepārtrauktību, pielāgojot SAC epidemioloģiskā apdraudējuma situācijai un attīstot ĢVPP pieejamību pašvaldībās     </vt:lpstr>
      <vt:lpstr>Esošā situācija</vt:lpstr>
      <vt:lpstr>Info par saslimušo, mirušo un izveseļojušos klientu skaitu SAC  </vt:lpstr>
      <vt:lpstr>PowerPoint Presentation</vt:lpstr>
      <vt:lpstr>Info par SAC   darbiniekiem, kuriem diagnosticēts Covid-19 un  kontaktpersonu statuss  </vt:lpstr>
      <vt:lpstr> Operatīvo jautājumu risināšana</vt:lpstr>
      <vt:lpstr> Situācijas SAC monitorings un kontrole</vt:lpstr>
      <vt:lpstr> Situācijas SAC monitorings un kontrole</vt:lpstr>
      <vt:lpstr>Epidemioloģisko drošības prasību ievērošana SAC</vt:lpstr>
      <vt:lpstr>Epidemioloģisko drošības prasību ievērošana SAC</vt:lpstr>
      <vt:lpstr>Preventīvie pasākumi infekcijas izplatības mazināšanai</vt:lpstr>
      <vt:lpstr>Preventīvie pasākumi infekcijas izplatības mazināšanai</vt:lpstr>
      <vt:lpstr>IAL un DL saņemšanas iespējas</vt:lpstr>
      <vt:lpstr>Atbalsts SAC personālam </vt:lpstr>
      <vt:lpstr> Vakcinācijas process SAC</vt:lpstr>
      <vt:lpstr>Vakcinācijas process SAC</vt:lpstr>
      <vt:lpstr>Vakcinācijas nodrošināšanai SAC nepieciešams</vt:lpstr>
      <vt:lpstr>Izejas pasākumu īstenošana</vt:lpstr>
      <vt:lpstr>LM kontaktpersonas </vt:lpstr>
      <vt:lpstr>Informācijas sniegšana par Covid-19 epidemioloģisko prasību neievērošanu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Priekšlikumi sociālo pakalpojumu groza noteikšanai</dc:title>
  <dc:creator>Kristīne Lasmane</dc:creator>
  <cp:lastModifiedBy>Aldis Dudins</cp:lastModifiedBy>
  <cp:revision>183</cp:revision>
  <dcterms:modified xsi:type="dcterms:W3CDTF">2021-01-28T14:10:08Z</dcterms:modified>
</cp:coreProperties>
</file>