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5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2" r:id="rId3"/>
    <p:sldId id="281" r:id="rId4"/>
    <p:sldId id="298" r:id="rId5"/>
    <p:sldId id="300" r:id="rId6"/>
    <p:sldId id="293" r:id="rId7"/>
    <p:sldId id="295" r:id="rId8"/>
    <p:sldId id="285" r:id="rId9"/>
    <p:sldId id="294" r:id="rId10"/>
    <p:sldId id="299" r:id="rId11"/>
    <p:sldId id="291" r:id="rId12"/>
    <p:sldId id="292" r:id="rId13"/>
    <p:sldId id="289" r:id="rId14"/>
    <p:sldId id="260" r:id="rId15"/>
    <p:sldId id="264" r:id="rId16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2723"/>
    <a:srgbClr val="404040"/>
    <a:srgbClr val="64A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89" autoAdjust="0"/>
    <p:restoredTop sz="86057" autoAdjust="0"/>
  </p:normalViewPr>
  <p:slideViewPr>
    <p:cSldViewPr>
      <p:cViewPr varScale="1">
        <p:scale>
          <a:sx n="113" d="100"/>
          <a:sy n="113" d="100"/>
        </p:scale>
        <p:origin x="-17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0529407623575381"/>
          <c:y val="6.5476105965466096E-3"/>
          <c:w val="0.58370562003003468"/>
          <c:h val="0.9511235642051884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-4.6598639455782314E-3"/>
                  <c:y val="-2.73785019690963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659863945578231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6598639455782314E-3"/>
                  <c:y val="-2.73785019690963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9591836734693877E-3"/>
                  <c:y val="-2.73785019690963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659863945578231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659863945578231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659863945578231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823129251700680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4.523809523809523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4.5238095238095237E-3"/>
                  <c:y val="-2.73785019690963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6.224489795918429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9.655444855107397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4.1151106111736034E-4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Sheet11!$A$8:$A$20</c:f>
              <c:strCache>
                <c:ptCount val="13"/>
                <c:pt idx="0">
                  <c:v>nepietiekami ienākumi</c:v>
                </c:pt>
                <c:pt idx="1">
                  <c:v>nestabilitāte ienākumos</c:v>
                </c:pt>
                <c:pt idx="2">
                  <c:v>nestabila valsts/pašvaldības atbalsta politika</c:v>
                </c:pt>
                <c:pt idx="3">
                  <c:v>nestabilitāte darbā</c:v>
                </c:pt>
                <c:pt idx="4">
                  <c:v>nepiemērots mājoklis</c:v>
                </c:pt>
                <c:pt idx="5">
                  <c:v>nav stabilu partnerattiecību</c:v>
                </c:pt>
                <c:pt idx="6">
                  <c:v>problēmas ar savu veselību</c:v>
                </c:pt>
                <c:pt idx="7">
                  <c:v>nav piemērota partnera</c:v>
                </c:pt>
                <c:pt idx="8">
                  <c:v>grūti tikt galā ar jau esošajiem bērniem</c:v>
                </c:pt>
                <c:pt idx="9">
                  <c:v>nav gatavs tik lielai atbildībai</c:v>
                </c:pt>
                <c:pt idx="10">
                  <c:v>partneris nevēlas</c:v>
                </c:pt>
                <c:pt idx="11">
                  <c:v>karjeras plāni nākotnē</c:v>
                </c:pt>
                <c:pt idx="12">
                  <c:v>problēmas ar partnera veselību</c:v>
                </c:pt>
              </c:strCache>
            </c:strRef>
          </c:cat>
          <c:val>
            <c:numRef>
              <c:f>Sheet11!$B$8:$B$20</c:f>
              <c:numCache>
                <c:formatCode>0%</c:formatCode>
                <c:ptCount val="13"/>
                <c:pt idx="0">
                  <c:v>0.46</c:v>
                </c:pt>
                <c:pt idx="1">
                  <c:v>0.4</c:v>
                </c:pt>
                <c:pt idx="2">
                  <c:v>0.39</c:v>
                </c:pt>
                <c:pt idx="3">
                  <c:v>0.25</c:v>
                </c:pt>
                <c:pt idx="4">
                  <c:v>0.19</c:v>
                </c:pt>
                <c:pt idx="5">
                  <c:v>0.13</c:v>
                </c:pt>
                <c:pt idx="6">
                  <c:v>0.11</c:v>
                </c:pt>
                <c:pt idx="7">
                  <c:v>0.08</c:v>
                </c:pt>
                <c:pt idx="8">
                  <c:v>0.08</c:v>
                </c:pt>
                <c:pt idx="9">
                  <c:v>0.08</c:v>
                </c:pt>
                <c:pt idx="10">
                  <c:v>0.06</c:v>
                </c:pt>
                <c:pt idx="11">
                  <c:v>0.04</c:v>
                </c:pt>
                <c:pt idx="12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498045312"/>
        <c:axId val="498046848"/>
      </c:barChart>
      <c:catAx>
        <c:axId val="4980453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Calibri" panose="020F0502020204030204" pitchFamily="34" charset="0"/>
              </a:defRPr>
            </a:pPr>
            <a:endParaRPr lang="lv-LV"/>
          </a:p>
        </c:txPr>
        <c:crossAx val="498046848"/>
        <c:crosses val="autoZero"/>
        <c:auto val="1"/>
        <c:lblAlgn val="ctr"/>
        <c:lblOffset val="100"/>
        <c:noMultiLvlLbl val="0"/>
      </c:catAx>
      <c:valAx>
        <c:axId val="49804684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9804531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Calibri" panose="020F0502020204030204" pitchFamily="34" charset="0"/>
        </a:defRPr>
      </a:pPr>
      <a:endParaRPr lang="lv-LV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615BF6-AFC5-4D99-B38B-31A320CD20EE}" type="doc">
      <dgm:prSet loTypeId="urn:microsoft.com/office/officeart/2008/layout/HorizontalMultiLevelHierarchy" loCatId="hierarchy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lv-LV"/>
        </a:p>
      </dgm:t>
    </dgm:pt>
    <dgm:pt modelId="{D2E901D2-B078-494D-B545-ACA82D285C62}">
      <dgm:prSet phldrT="[Teksts]" custT="1"/>
      <dgm:spPr/>
      <dgm:t>
        <a:bodyPr/>
        <a:lstStyle/>
        <a:p>
          <a:r>
            <a:rPr lang="lv-LV" sz="2800" dirty="0">
              <a:latin typeface="+mj-lt"/>
              <a:cs typeface="Times New Roman" panose="02020603050405020304" pitchFamily="18" charset="0"/>
            </a:rPr>
            <a:t>2017. gads</a:t>
          </a:r>
        </a:p>
      </dgm:t>
    </dgm:pt>
    <dgm:pt modelId="{B7EF00C1-3C89-45D0-B131-9278359CF850}" type="parTrans" cxnId="{A564420A-81C9-45A4-AF01-F62ADE6FEE61}">
      <dgm:prSet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CEF6D030-57E3-434B-A856-5DFD23AB8EAB}" type="sibTrans" cxnId="{A564420A-81C9-45A4-AF01-F62ADE6FEE61}">
      <dgm:prSet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246F8CDA-4BDE-47A5-8239-1AEE5A954B49}">
      <dgm:prSet phldrT="[Teksts]" custT="1"/>
      <dgm:spPr/>
      <dgm:t>
        <a:bodyPr/>
        <a:lstStyle/>
        <a:p>
          <a:r>
            <a:rPr lang="lv-LV" sz="1400" b="1" dirty="0">
              <a:latin typeface="+mj-lt"/>
              <a:cs typeface="Times New Roman" panose="02020603050405020304" pitchFamily="18" charset="0"/>
            </a:rPr>
            <a:t>1. Priekšlikumi ar ilgtermiņa fiskālo ietekmi (pamatgrupa)</a:t>
          </a:r>
        </a:p>
      </dgm:t>
    </dgm:pt>
    <dgm:pt modelId="{F74EAC65-4210-4BF6-93F2-B017B6754C70}" type="parTrans" cxnId="{B94A1278-6ECD-4EB6-B0BA-3F5779E2C27A}">
      <dgm:prSet custT="1"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4CD9F257-7EBC-4012-9A4E-3F8E7DCC4621}" type="sibTrans" cxnId="{B94A1278-6ECD-4EB6-B0BA-3F5779E2C27A}">
      <dgm:prSet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B21F1DFC-05D6-4AF7-805E-3E4B5A47AAB1}">
      <dgm:prSet phldrT="[Teksts]" custT="1"/>
      <dgm:spPr/>
      <dgm:t>
        <a:bodyPr/>
        <a:lstStyle/>
        <a:p>
          <a:r>
            <a:rPr lang="lv-LV" sz="1400">
              <a:latin typeface="+mj-lt"/>
              <a:cs typeface="Times New Roman" panose="02020603050405020304" pitchFamily="18" charset="0"/>
            </a:rPr>
            <a:t>2018. gads</a:t>
          </a:r>
        </a:p>
      </dgm:t>
    </dgm:pt>
    <dgm:pt modelId="{734A9F65-D65D-4841-867A-F0B01FA89896}" type="parTrans" cxnId="{9D41EA06-662B-4B3B-9B34-2C1BA0535AB2}">
      <dgm:prSet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03BE6D12-3DFA-48FA-95C5-A99864BC8876}" type="sibTrans" cxnId="{9D41EA06-662B-4B3B-9B34-2C1BA0535AB2}">
      <dgm:prSet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4C5EE3F9-37D7-4B91-AFAC-A880B79D6FC0}">
      <dgm:prSet custT="1"/>
      <dgm:spPr/>
      <dgm:t>
        <a:bodyPr/>
        <a:lstStyle/>
        <a:p>
          <a:r>
            <a:rPr lang="lv-LV" sz="1400" b="1" dirty="0">
              <a:latin typeface="+mj-lt"/>
              <a:cs typeface="Times New Roman" panose="02020603050405020304" pitchFamily="18" charset="0"/>
            </a:rPr>
            <a:t>2. Priekšlikumi ar īstermiņa fiskālo ietekmi</a:t>
          </a:r>
        </a:p>
      </dgm:t>
    </dgm:pt>
    <dgm:pt modelId="{7D12C902-290B-4465-A45D-05278F2033C9}" type="parTrans" cxnId="{1DEAFDD7-F782-46D2-A6AB-9EF3D877C68A}">
      <dgm:prSet custT="1"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E5B80D09-A096-49A0-8B0B-52BD5D636318}" type="sibTrans" cxnId="{1DEAFDD7-F782-46D2-A6AB-9EF3D877C68A}">
      <dgm:prSet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594BF6FD-05F1-4360-BFBC-84D86C794428}">
      <dgm:prSet custT="1"/>
      <dgm:spPr/>
      <dgm:t>
        <a:bodyPr/>
        <a:lstStyle/>
        <a:p>
          <a:r>
            <a:rPr lang="lv-LV" sz="1400" b="1" dirty="0">
              <a:latin typeface="+mj-lt"/>
              <a:cs typeface="Times New Roman" panose="02020603050405020304" pitchFamily="18" charset="0"/>
            </a:rPr>
            <a:t>3. Priekšlikumi sistēmiskiem grozījumiem un uzlabojumiem ģimeņu atbalsta politikas pilnveidošanai (ar nosacītu/ bez ietekmes uz budžetu)</a:t>
          </a:r>
        </a:p>
      </dgm:t>
    </dgm:pt>
    <dgm:pt modelId="{5F9E45F6-9777-4C3A-B719-28F1AC1A9BB1}" type="parTrans" cxnId="{F1758680-2E40-401C-A132-2D0181531C59}">
      <dgm:prSet custT="1"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AE006BAE-4DDC-45EC-B89E-C90BA684429E}" type="sibTrans" cxnId="{F1758680-2E40-401C-A132-2D0181531C59}">
      <dgm:prSet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FE2F1CD4-39EB-4C4D-8859-919E236ED701}">
      <dgm:prSet phldrT="[Teksts]" custT="1"/>
      <dgm:spPr/>
      <dgm:t>
        <a:bodyPr/>
        <a:lstStyle/>
        <a:p>
          <a:r>
            <a:rPr lang="lv-LV" sz="1400">
              <a:latin typeface="+mj-lt"/>
              <a:cs typeface="Times New Roman" panose="02020603050405020304" pitchFamily="18" charset="0"/>
            </a:rPr>
            <a:t>1. Priekšlikumi ar ilgtermiņa fiskālo ietekmi (pamatgrupa)</a:t>
          </a:r>
        </a:p>
      </dgm:t>
    </dgm:pt>
    <dgm:pt modelId="{6ECF619E-8E03-4CF8-8D16-EEB832A17D2D}" type="parTrans" cxnId="{B7D8D70C-ACC9-4392-8DF8-A0D9227F557B}">
      <dgm:prSet custT="1"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0D892A40-4DEF-40F5-99EB-82E35A040FEE}" type="sibTrans" cxnId="{B7D8D70C-ACC9-4392-8DF8-A0D9227F557B}">
      <dgm:prSet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6280628B-08B2-48BC-8654-11A116E1C4C5}">
      <dgm:prSet custT="1"/>
      <dgm:spPr/>
      <dgm:t>
        <a:bodyPr/>
        <a:lstStyle/>
        <a:p>
          <a:r>
            <a:rPr lang="lv-LV" sz="1400">
              <a:latin typeface="+mj-lt"/>
              <a:cs typeface="Times New Roman" panose="02020603050405020304" pitchFamily="18" charset="0"/>
            </a:rPr>
            <a:t>2. Priekšlikumi ar īstermiņa fiskālo ietekmi</a:t>
          </a:r>
        </a:p>
      </dgm:t>
    </dgm:pt>
    <dgm:pt modelId="{299C732F-005B-4EEA-84F3-C003B988E6D8}" type="parTrans" cxnId="{F1551CDC-F7E0-4CAB-BFD3-25B95466E9E5}">
      <dgm:prSet custT="1"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786771E6-4FCE-41DF-9B6C-8CD4BFE99389}" type="sibTrans" cxnId="{F1551CDC-F7E0-4CAB-BFD3-25B95466E9E5}">
      <dgm:prSet/>
      <dgm:spPr/>
      <dgm:t>
        <a:bodyPr/>
        <a:lstStyle/>
        <a:p>
          <a:endParaRPr lang="lv-LV" sz="1400">
            <a:latin typeface="+mj-lt"/>
            <a:cs typeface="Times New Roman" panose="02020603050405020304" pitchFamily="18" charset="0"/>
          </a:endParaRPr>
        </a:p>
      </dgm:t>
    </dgm:pt>
    <dgm:pt modelId="{18424719-B9F8-488E-83A1-167D903EEF75}" type="pres">
      <dgm:prSet presAssocID="{A3615BF6-AFC5-4D99-B38B-31A320CD20E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446ED535-95A3-43E8-900B-5DC61AA90D3A}" type="pres">
      <dgm:prSet presAssocID="{D2E901D2-B078-494D-B545-ACA82D285C62}" presName="root1" presStyleCnt="0"/>
      <dgm:spPr/>
      <dgm:t>
        <a:bodyPr/>
        <a:lstStyle/>
        <a:p>
          <a:endParaRPr lang="lv-LV"/>
        </a:p>
      </dgm:t>
    </dgm:pt>
    <dgm:pt modelId="{89D1D462-3796-428F-91B8-ACC08FED7E0F}" type="pres">
      <dgm:prSet presAssocID="{D2E901D2-B078-494D-B545-ACA82D285C62}" presName="LevelOneTextNod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CA53D43B-E6C0-4971-B147-E504289DA9C4}" type="pres">
      <dgm:prSet presAssocID="{D2E901D2-B078-494D-B545-ACA82D285C62}" presName="level2hierChild" presStyleCnt="0"/>
      <dgm:spPr/>
      <dgm:t>
        <a:bodyPr/>
        <a:lstStyle/>
        <a:p>
          <a:endParaRPr lang="lv-LV"/>
        </a:p>
      </dgm:t>
    </dgm:pt>
    <dgm:pt modelId="{93D2833C-BB16-4C8E-AC51-C8BB57EA8554}" type="pres">
      <dgm:prSet presAssocID="{F74EAC65-4210-4BF6-93F2-B017B6754C70}" presName="conn2-1" presStyleLbl="parChTrans1D2" presStyleIdx="0" presStyleCnt="5"/>
      <dgm:spPr/>
      <dgm:t>
        <a:bodyPr/>
        <a:lstStyle/>
        <a:p>
          <a:endParaRPr lang="lv-LV"/>
        </a:p>
      </dgm:t>
    </dgm:pt>
    <dgm:pt modelId="{E51D381B-1C94-4D30-92CA-7AC9F72C19BE}" type="pres">
      <dgm:prSet presAssocID="{F74EAC65-4210-4BF6-93F2-B017B6754C70}" presName="connTx" presStyleLbl="parChTrans1D2" presStyleIdx="0" presStyleCnt="5"/>
      <dgm:spPr/>
      <dgm:t>
        <a:bodyPr/>
        <a:lstStyle/>
        <a:p>
          <a:endParaRPr lang="lv-LV"/>
        </a:p>
      </dgm:t>
    </dgm:pt>
    <dgm:pt modelId="{56D246F8-4653-4AC7-9A9F-D46BA24478A1}" type="pres">
      <dgm:prSet presAssocID="{246F8CDA-4BDE-47A5-8239-1AEE5A954B49}" presName="root2" presStyleCnt="0"/>
      <dgm:spPr/>
      <dgm:t>
        <a:bodyPr/>
        <a:lstStyle/>
        <a:p>
          <a:endParaRPr lang="lv-LV"/>
        </a:p>
      </dgm:t>
    </dgm:pt>
    <dgm:pt modelId="{30FE6BC7-365B-4017-B018-97D948D126DD}" type="pres">
      <dgm:prSet presAssocID="{246F8CDA-4BDE-47A5-8239-1AEE5A954B49}" presName="LevelTwoTextNode" presStyleLbl="node2" presStyleIdx="0" presStyleCnt="5" custScaleX="296016" custScaleY="145640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D3633997-AF8F-4FA9-B866-DE26D8E67A04}" type="pres">
      <dgm:prSet presAssocID="{246F8CDA-4BDE-47A5-8239-1AEE5A954B49}" presName="level3hierChild" presStyleCnt="0"/>
      <dgm:spPr/>
      <dgm:t>
        <a:bodyPr/>
        <a:lstStyle/>
        <a:p>
          <a:endParaRPr lang="lv-LV"/>
        </a:p>
      </dgm:t>
    </dgm:pt>
    <dgm:pt modelId="{E061B302-A3EB-4AB6-8047-8F77BD84735F}" type="pres">
      <dgm:prSet presAssocID="{7D12C902-290B-4465-A45D-05278F2033C9}" presName="conn2-1" presStyleLbl="parChTrans1D2" presStyleIdx="1" presStyleCnt="5"/>
      <dgm:spPr/>
      <dgm:t>
        <a:bodyPr/>
        <a:lstStyle/>
        <a:p>
          <a:endParaRPr lang="lv-LV"/>
        </a:p>
      </dgm:t>
    </dgm:pt>
    <dgm:pt modelId="{B45B044D-3334-43D6-A509-13DDB7966D5F}" type="pres">
      <dgm:prSet presAssocID="{7D12C902-290B-4465-A45D-05278F2033C9}" presName="connTx" presStyleLbl="parChTrans1D2" presStyleIdx="1" presStyleCnt="5"/>
      <dgm:spPr/>
      <dgm:t>
        <a:bodyPr/>
        <a:lstStyle/>
        <a:p>
          <a:endParaRPr lang="lv-LV"/>
        </a:p>
      </dgm:t>
    </dgm:pt>
    <dgm:pt modelId="{0D814520-C7DB-4A17-97A6-58A0FA6CD927}" type="pres">
      <dgm:prSet presAssocID="{4C5EE3F9-37D7-4B91-AFAC-A880B79D6FC0}" presName="root2" presStyleCnt="0"/>
      <dgm:spPr/>
      <dgm:t>
        <a:bodyPr/>
        <a:lstStyle/>
        <a:p>
          <a:endParaRPr lang="lv-LV"/>
        </a:p>
      </dgm:t>
    </dgm:pt>
    <dgm:pt modelId="{5C9A9734-5EC9-4785-8CA4-C9F4F6E28FBC}" type="pres">
      <dgm:prSet presAssocID="{4C5EE3F9-37D7-4B91-AFAC-A880B79D6FC0}" presName="LevelTwoTextNode" presStyleLbl="node2" presStyleIdx="1" presStyleCnt="5" custScaleX="296016" custScaleY="145640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E52CEE25-A5B7-44C2-AAB3-9C897ECC89CE}" type="pres">
      <dgm:prSet presAssocID="{4C5EE3F9-37D7-4B91-AFAC-A880B79D6FC0}" presName="level3hierChild" presStyleCnt="0"/>
      <dgm:spPr/>
      <dgm:t>
        <a:bodyPr/>
        <a:lstStyle/>
        <a:p>
          <a:endParaRPr lang="lv-LV"/>
        </a:p>
      </dgm:t>
    </dgm:pt>
    <dgm:pt modelId="{D8FA019B-97BE-47FD-875A-7286BBC0181B}" type="pres">
      <dgm:prSet presAssocID="{5F9E45F6-9777-4C3A-B719-28F1AC1A9BB1}" presName="conn2-1" presStyleLbl="parChTrans1D2" presStyleIdx="2" presStyleCnt="5"/>
      <dgm:spPr/>
      <dgm:t>
        <a:bodyPr/>
        <a:lstStyle/>
        <a:p>
          <a:endParaRPr lang="lv-LV"/>
        </a:p>
      </dgm:t>
    </dgm:pt>
    <dgm:pt modelId="{E77154B7-4A73-4C73-978B-E959AEC43BF8}" type="pres">
      <dgm:prSet presAssocID="{5F9E45F6-9777-4C3A-B719-28F1AC1A9BB1}" presName="connTx" presStyleLbl="parChTrans1D2" presStyleIdx="2" presStyleCnt="5"/>
      <dgm:spPr/>
      <dgm:t>
        <a:bodyPr/>
        <a:lstStyle/>
        <a:p>
          <a:endParaRPr lang="lv-LV"/>
        </a:p>
      </dgm:t>
    </dgm:pt>
    <dgm:pt modelId="{EACB41DB-3478-4B56-9873-0811B435DA42}" type="pres">
      <dgm:prSet presAssocID="{594BF6FD-05F1-4360-BFBC-84D86C794428}" presName="root2" presStyleCnt="0"/>
      <dgm:spPr/>
      <dgm:t>
        <a:bodyPr/>
        <a:lstStyle/>
        <a:p>
          <a:endParaRPr lang="lv-LV"/>
        </a:p>
      </dgm:t>
    </dgm:pt>
    <dgm:pt modelId="{B44E69F0-FF58-401E-8FF2-080951476E57}" type="pres">
      <dgm:prSet presAssocID="{594BF6FD-05F1-4360-BFBC-84D86C794428}" presName="LevelTwoTextNode" presStyleLbl="node2" presStyleIdx="2" presStyleCnt="5" custScaleX="296016" custScaleY="229003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3F564818-8CF1-4145-A1AE-960353DDEEF7}" type="pres">
      <dgm:prSet presAssocID="{594BF6FD-05F1-4360-BFBC-84D86C794428}" presName="level3hierChild" presStyleCnt="0"/>
      <dgm:spPr/>
      <dgm:t>
        <a:bodyPr/>
        <a:lstStyle/>
        <a:p>
          <a:endParaRPr lang="lv-LV"/>
        </a:p>
      </dgm:t>
    </dgm:pt>
    <dgm:pt modelId="{25F17D05-425E-41DF-9F97-DED48821C36F}" type="pres">
      <dgm:prSet presAssocID="{B21F1DFC-05D6-4AF7-805E-3E4B5A47AAB1}" presName="root1" presStyleCnt="0"/>
      <dgm:spPr/>
      <dgm:t>
        <a:bodyPr/>
        <a:lstStyle/>
        <a:p>
          <a:endParaRPr lang="lv-LV"/>
        </a:p>
      </dgm:t>
    </dgm:pt>
    <dgm:pt modelId="{61415C1A-5DCC-452B-9E41-B74E9575A6BC}" type="pres">
      <dgm:prSet presAssocID="{B21F1DFC-05D6-4AF7-805E-3E4B5A47AAB1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6AB0083E-96AE-4D4A-99E1-E947F4FFE2A2}" type="pres">
      <dgm:prSet presAssocID="{B21F1DFC-05D6-4AF7-805E-3E4B5A47AAB1}" presName="level2hierChild" presStyleCnt="0"/>
      <dgm:spPr/>
      <dgm:t>
        <a:bodyPr/>
        <a:lstStyle/>
        <a:p>
          <a:endParaRPr lang="lv-LV"/>
        </a:p>
      </dgm:t>
    </dgm:pt>
    <dgm:pt modelId="{17FDB7AE-CAD8-4092-BE24-3E66C7764033}" type="pres">
      <dgm:prSet presAssocID="{6ECF619E-8E03-4CF8-8D16-EEB832A17D2D}" presName="conn2-1" presStyleLbl="parChTrans1D2" presStyleIdx="3" presStyleCnt="5"/>
      <dgm:spPr/>
      <dgm:t>
        <a:bodyPr/>
        <a:lstStyle/>
        <a:p>
          <a:endParaRPr lang="lv-LV"/>
        </a:p>
      </dgm:t>
    </dgm:pt>
    <dgm:pt modelId="{EA467B76-7DF3-4D0B-8123-4D34E9ED6747}" type="pres">
      <dgm:prSet presAssocID="{6ECF619E-8E03-4CF8-8D16-EEB832A17D2D}" presName="connTx" presStyleLbl="parChTrans1D2" presStyleIdx="3" presStyleCnt="5"/>
      <dgm:spPr/>
      <dgm:t>
        <a:bodyPr/>
        <a:lstStyle/>
        <a:p>
          <a:endParaRPr lang="lv-LV"/>
        </a:p>
      </dgm:t>
    </dgm:pt>
    <dgm:pt modelId="{841E2D50-1D1B-4ED8-A972-AD31A0971D4A}" type="pres">
      <dgm:prSet presAssocID="{FE2F1CD4-39EB-4C4D-8859-919E236ED701}" presName="root2" presStyleCnt="0"/>
      <dgm:spPr/>
      <dgm:t>
        <a:bodyPr/>
        <a:lstStyle/>
        <a:p>
          <a:endParaRPr lang="lv-LV"/>
        </a:p>
      </dgm:t>
    </dgm:pt>
    <dgm:pt modelId="{95113316-4C16-4463-B656-50E0BB1C407D}" type="pres">
      <dgm:prSet presAssocID="{FE2F1CD4-39EB-4C4D-8859-919E236ED701}" presName="LevelTwoTextNode" presStyleLbl="node2" presStyleIdx="3" presStyleCnt="5" custScaleX="296016" custScaleY="145640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67B3BBF1-4D49-42C3-86EB-E109F7A3C8C2}" type="pres">
      <dgm:prSet presAssocID="{FE2F1CD4-39EB-4C4D-8859-919E236ED701}" presName="level3hierChild" presStyleCnt="0"/>
      <dgm:spPr/>
      <dgm:t>
        <a:bodyPr/>
        <a:lstStyle/>
        <a:p>
          <a:endParaRPr lang="lv-LV"/>
        </a:p>
      </dgm:t>
    </dgm:pt>
    <dgm:pt modelId="{55BF93A6-CA82-4816-9088-A0F3C2117185}" type="pres">
      <dgm:prSet presAssocID="{299C732F-005B-4EEA-84F3-C003B988E6D8}" presName="conn2-1" presStyleLbl="parChTrans1D2" presStyleIdx="4" presStyleCnt="5"/>
      <dgm:spPr/>
      <dgm:t>
        <a:bodyPr/>
        <a:lstStyle/>
        <a:p>
          <a:endParaRPr lang="lv-LV"/>
        </a:p>
      </dgm:t>
    </dgm:pt>
    <dgm:pt modelId="{F99517A0-C9FD-4EBE-AC60-FAF53D7D4C46}" type="pres">
      <dgm:prSet presAssocID="{299C732F-005B-4EEA-84F3-C003B988E6D8}" presName="connTx" presStyleLbl="parChTrans1D2" presStyleIdx="4" presStyleCnt="5"/>
      <dgm:spPr/>
      <dgm:t>
        <a:bodyPr/>
        <a:lstStyle/>
        <a:p>
          <a:endParaRPr lang="lv-LV"/>
        </a:p>
      </dgm:t>
    </dgm:pt>
    <dgm:pt modelId="{B50A9421-F465-4A21-BDCC-1491B6507236}" type="pres">
      <dgm:prSet presAssocID="{6280628B-08B2-48BC-8654-11A116E1C4C5}" presName="root2" presStyleCnt="0"/>
      <dgm:spPr/>
      <dgm:t>
        <a:bodyPr/>
        <a:lstStyle/>
        <a:p>
          <a:endParaRPr lang="lv-LV"/>
        </a:p>
      </dgm:t>
    </dgm:pt>
    <dgm:pt modelId="{6F34E24D-5D26-46AC-BC23-DE66FC5E7BFD}" type="pres">
      <dgm:prSet presAssocID="{6280628B-08B2-48BC-8654-11A116E1C4C5}" presName="LevelTwoTextNode" presStyleLbl="node2" presStyleIdx="4" presStyleCnt="5" custScaleX="296016" custScaleY="145640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FC97C4C8-D855-45FB-8D67-3BC7B5A11603}" type="pres">
      <dgm:prSet presAssocID="{6280628B-08B2-48BC-8654-11A116E1C4C5}" presName="level3hierChild" presStyleCnt="0"/>
      <dgm:spPr/>
      <dgm:t>
        <a:bodyPr/>
        <a:lstStyle/>
        <a:p>
          <a:endParaRPr lang="lv-LV"/>
        </a:p>
      </dgm:t>
    </dgm:pt>
  </dgm:ptLst>
  <dgm:cxnLst>
    <dgm:cxn modelId="{B7D8D70C-ACC9-4392-8DF8-A0D9227F557B}" srcId="{B21F1DFC-05D6-4AF7-805E-3E4B5A47AAB1}" destId="{FE2F1CD4-39EB-4C4D-8859-919E236ED701}" srcOrd="0" destOrd="0" parTransId="{6ECF619E-8E03-4CF8-8D16-EEB832A17D2D}" sibTransId="{0D892A40-4DEF-40F5-99EB-82E35A040FEE}"/>
    <dgm:cxn modelId="{77BF25EE-91B7-474E-91B4-61F5493E7B0C}" type="presOf" srcId="{A3615BF6-AFC5-4D99-B38B-31A320CD20EE}" destId="{18424719-B9F8-488E-83A1-167D903EEF75}" srcOrd="0" destOrd="0" presId="urn:microsoft.com/office/officeart/2008/layout/HorizontalMultiLevelHierarchy"/>
    <dgm:cxn modelId="{B4CA6635-BD80-43A7-AE00-44D40FEA4E5E}" type="presOf" srcId="{7D12C902-290B-4465-A45D-05278F2033C9}" destId="{E061B302-A3EB-4AB6-8047-8F77BD84735F}" srcOrd="0" destOrd="0" presId="urn:microsoft.com/office/officeart/2008/layout/HorizontalMultiLevelHierarchy"/>
    <dgm:cxn modelId="{A8E90A8C-89DD-4C14-B03F-0A18F9614699}" type="presOf" srcId="{7D12C902-290B-4465-A45D-05278F2033C9}" destId="{B45B044D-3334-43D6-A509-13DDB7966D5F}" srcOrd="1" destOrd="0" presId="urn:microsoft.com/office/officeart/2008/layout/HorizontalMultiLevelHierarchy"/>
    <dgm:cxn modelId="{A564420A-81C9-45A4-AF01-F62ADE6FEE61}" srcId="{A3615BF6-AFC5-4D99-B38B-31A320CD20EE}" destId="{D2E901D2-B078-494D-B545-ACA82D285C62}" srcOrd="0" destOrd="0" parTransId="{B7EF00C1-3C89-45D0-B131-9278359CF850}" sibTransId="{CEF6D030-57E3-434B-A856-5DFD23AB8EAB}"/>
    <dgm:cxn modelId="{EE67A8B9-425D-4D2D-B10F-EC047EE71553}" type="presOf" srcId="{246F8CDA-4BDE-47A5-8239-1AEE5A954B49}" destId="{30FE6BC7-365B-4017-B018-97D948D126DD}" srcOrd="0" destOrd="0" presId="urn:microsoft.com/office/officeart/2008/layout/HorizontalMultiLevelHierarchy"/>
    <dgm:cxn modelId="{3F653409-3340-45EA-B953-3647057697F6}" type="presOf" srcId="{5F9E45F6-9777-4C3A-B719-28F1AC1A9BB1}" destId="{D8FA019B-97BE-47FD-875A-7286BBC0181B}" srcOrd="0" destOrd="0" presId="urn:microsoft.com/office/officeart/2008/layout/HorizontalMultiLevelHierarchy"/>
    <dgm:cxn modelId="{BEF6FED0-06ED-413D-91BA-C41F19A40065}" type="presOf" srcId="{FE2F1CD4-39EB-4C4D-8859-919E236ED701}" destId="{95113316-4C16-4463-B656-50E0BB1C407D}" srcOrd="0" destOrd="0" presId="urn:microsoft.com/office/officeart/2008/layout/HorizontalMultiLevelHierarchy"/>
    <dgm:cxn modelId="{2A10F165-0121-47ED-A01C-8297A80AB0FB}" type="presOf" srcId="{F74EAC65-4210-4BF6-93F2-B017B6754C70}" destId="{E51D381B-1C94-4D30-92CA-7AC9F72C19BE}" srcOrd="1" destOrd="0" presId="urn:microsoft.com/office/officeart/2008/layout/HorizontalMultiLevelHierarchy"/>
    <dgm:cxn modelId="{06822149-39DE-4E83-B01E-E97C3BB4B96E}" type="presOf" srcId="{B21F1DFC-05D6-4AF7-805E-3E4B5A47AAB1}" destId="{61415C1A-5DCC-452B-9E41-B74E9575A6BC}" srcOrd="0" destOrd="0" presId="urn:microsoft.com/office/officeart/2008/layout/HorizontalMultiLevelHierarchy"/>
    <dgm:cxn modelId="{C9A726E5-E0BF-42E4-9C52-0A0B11B328B4}" type="presOf" srcId="{D2E901D2-B078-494D-B545-ACA82D285C62}" destId="{89D1D462-3796-428F-91B8-ACC08FED7E0F}" srcOrd="0" destOrd="0" presId="urn:microsoft.com/office/officeart/2008/layout/HorizontalMultiLevelHierarchy"/>
    <dgm:cxn modelId="{F1551CDC-F7E0-4CAB-BFD3-25B95466E9E5}" srcId="{B21F1DFC-05D6-4AF7-805E-3E4B5A47AAB1}" destId="{6280628B-08B2-48BC-8654-11A116E1C4C5}" srcOrd="1" destOrd="0" parTransId="{299C732F-005B-4EEA-84F3-C003B988E6D8}" sibTransId="{786771E6-4FCE-41DF-9B6C-8CD4BFE99389}"/>
    <dgm:cxn modelId="{E5A13147-88A9-4AD8-B1A3-A1523665BC0D}" type="presOf" srcId="{6ECF619E-8E03-4CF8-8D16-EEB832A17D2D}" destId="{EA467B76-7DF3-4D0B-8123-4D34E9ED6747}" srcOrd="1" destOrd="0" presId="urn:microsoft.com/office/officeart/2008/layout/HorizontalMultiLevelHierarchy"/>
    <dgm:cxn modelId="{E476F2C8-92A2-4057-B7E5-5C89467BA3D9}" type="presOf" srcId="{6280628B-08B2-48BC-8654-11A116E1C4C5}" destId="{6F34E24D-5D26-46AC-BC23-DE66FC5E7BFD}" srcOrd="0" destOrd="0" presId="urn:microsoft.com/office/officeart/2008/layout/HorizontalMultiLevelHierarchy"/>
    <dgm:cxn modelId="{5304D83C-E3A2-4FB5-AAAD-0CCCDC92DD6C}" type="presOf" srcId="{5F9E45F6-9777-4C3A-B719-28F1AC1A9BB1}" destId="{E77154B7-4A73-4C73-978B-E959AEC43BF8}" srcOrd="1" destOrd="0" presId="urn:microsoft.com/office/officeart/2008/layout/HorizontalMultiLevelHierarchy"/>
    <dgm:cxn modelId="{B6E1209B-030C-432E-9EED-D5117426BE6A}" type="presOf" srcId="{F74EAC65-4210-4BF6-93F2-B017B6754C70}" destId="{93D2833C-BB16-4C8E-AC51-C8BB57EA8554}" srcOrd="0" destOrd="0" presId="urn:microsoft.com/office/officeart/2008/layout/HorizontalMultiLevelHierarchy"/>
    <dgm:cxn modelId="{F1758680-2E40-401C-A132-2D0181531C59}" srcId="{D2E901D2-B078-494D-B545-ACA82D285C62}" destId="{594BF6FD-05F1-4360-BFBC-84D86C794428}" srcOrd="2" destOrd="0" parTransId="{5F9E45F6-9777-4C3A-B719-28F1AC1A9BB1}" sibTransId="{AE006BAE-4DDC-45EC-B89E-C90BA684429E}"/>
    <dgm:cxn modelId="{8103D369-40F9-401A-B2A9-87BF1FD1C354}" type="presOf" srcId="{594BF6FD-05F1-4360-BFBC-84D86C794428}" destId="{B44E69F0-FF58-401E-8FF2-080951476E57}" srcOrd="0" destOrd="0" presId="urn:microsoft.com/office/officeart/2008/layout/HorizontalMultiLevelHierarchy"/>
    <dgm:cxn modelId="{0BFDA81A-3BEE-4D7C-B913-367CA5B6926E}" type="presOf" srcId="{299C732F-005B-4EEA-84F3-C003B988E6D8}" destId="{F99517A0-C9FD-4EBE-AC60-FAF53D7D4C46}" srcOrd="1" destOrd="0" presId="urn:microsoft.com/office/officeart/2008/layout/HorizontalMultiLevelHierarchy"/>
    <dgm:cxn modelId="{9D41EA06-662B-4B3B-9B34-2C1BA0535AB2}" srcId="{A3615BF6-AFC5-4D99-B38B-31A320CD20EE}" destId="{B21F1DFC-05D6-4AF7-805E-3E4B5A47AAB1}" srcOrd="1" destOrd="0" parTransId="{734A9F65-D65D-4841-867A-F0B01FA89896}" sibTransId="{03BE6D12-3DFA-48FA-95C5-A99864BC8876}"/>
    <dgm:cxn modelId="{1DEAFDD7-F782-46D2-A6AB-9EF3D877C68A}" srcId="{D2E901D2-B078-494D-B545-ACA82D285C62}" destId="{4C5EE3F9-37D7-4B91-AFAC-A880B79D6FC0}" srcOrd="1" destOrd="0" parTransId="{7D12C902-290B-4465-A45D-05278F2033C9}" sibTransId="{E5B80D09-A096-49A0-8B0B-52BD5D636318}"/>
    <dgm:cxn modelId="{56BE69D3-8992-4F42-8601-1FF6E7D5080F}" type="presOf" srcId="{4C5EE3F9-37D7-4B91-AFAC-A880B79D6FC0}" destId="{5C9A9734-5EC9-4785-8CA4-C9F4F6E28FBC}" srcOrd="0" destOrd="0" presId="urn:microsoft.com/office/officeart/2008/layout/HorizontalMultiLevelHierarchy"/>
    <dgm:cxn modelId="{B94A1278-6ECD-4EB6-B0BA-3F5779E2C27A}" srcId="{D2E901D2-B078-494D-B545-ACA82D285C62}" destId="{246F8CDA-4BDE-47A5-8239-1AEE5A954B49}" srcOrd="0" destOrd="0" parTransId="{F74EAC65-4210-4BF6-93F2-B017B6754C70}" sibTransId="{4CD9F257-7EBC-4012-9A4E-3F8E7DCC4621}"/>
    <dgm:cxn modelId="{6C8C139D-6799-4E0F-BBCD-C49A6EF7A53A}" type="presOf" srcId="{6ECF619E-8E03-4CF8-8D16-EEB832A17D2D}" destId="{17FDB7AE-CAD8-4092-BE24-3E66C7764033}" srcOrd="0" destOrd="0" presId="urn:microsoft.com/office/officeart/2008/layout/HorizontalMultiLevelHierarchy"/>
    <dgm:cxn modelId="{70AA0BFB-F42C-41F4-9F56-DCA337D22284}" type="presOf" srcId="{299C732F-005B-4EEA-84F3-C003B988E6D8}" destId="{55BF93A6-CA82-4816-9088-A0F3C2117185}" srcOrd="0" destOrd="0" presId="urn:microsoft.com/office/officeart/2008/layout/HorizontalMultiLevelHierarchy"/>
    <dgm:cxn modelId="{C3705D3A-4E18-48C3-9CE2-38BF49B2FE9F}" type="presParOf" srcId="{18424719-B9F8-488E-83A1-167D903EEF75}" destId="{446ED535-95A3-43E8-900B-5DC61AA90D3A}" srcOrd="0" destOrd="0" presId="urn:microsoft.com/office/officeart/2008/layout/HorizontalMultiLevelHierarchy"/>
    <dgm:cxn modelId="{9B3EC7D9-E9C8-431E-91B5-EEF8740EA516}" type="presParOf" srcId="{446ED535-95A3-43E8-900B-5DC61AA90D3A}" destId="{89D1D462-3796-428F-91B8-ACC08FED7E0F}" srcOrd="0" destOrd="0" presId="urn:microsoft.com/office/officeart/2008/layout/HorizontalMultiLevelHierarchy"/>
    <dgm:cxn modelId="{5D14D25F-991A-4506-A9B7-5AB8428FB625}" type="presParOf" srcId="{446ED535-95A3-43E8-900B-5DC61AA90D3A}" destId="{CA53D43B-E6C0-4971-B147-E504289DA9C4}" srcOrd="1" destOrd="0" presId="urn:microsoft.com/office/officeart/2008/layout/HorizontalMultiLevelHierarchy"/>
    <dgm:cxn modelId="{24455373-942B-4AA8-9398-53629D868B8B}" type="presParOf" srcId="{CA53D43B-E6C0-4971-B147-E504289DA9C4}" destId="{93D2833C-BB16-4C8E-AC51-C8BB57EA8554}" srcOrd="0" destOrd="0" presId="urn:microsoft.com/office/officeart/2008/layout/HorizontalMultiLevelHierarchy"/>
    <dgm:cxn modelId="{84CD735F-14D4-41DB-9132-F47B993E8231}" type="presParOf" srcId="{93D2833C-BB16-4C8E-AC51-C8BB57EA8554}" destId="{E51D381B-1C94-4D30-92CA-7AC9F72C19BE}" srcOrd="0" destOrd="0" presId="urn:microsoft.com/office/officeart/2008/layout/HorizontalMultiLevelHierarchy"/>
    <dgm:cxn modelId="{9E6503EB-E893-413E-8449-0F333EBD70B0}" type="presParOf" srcId="{CA53D43B-E6C0-4971-B147-E504289DA9C4}" destId="{56D246F8-4653-4AC7-9A9F-D46BA24478A1}" srcOrd="1" destOrd="0" presId="urn:microsoft.com/office/officeart/2008/layout/HorizontalMultiLevelHierarchy"/>
    <dgm:cxn modelId="{328EB153-C1DF-4FE4-93CC-4756612F0171}" type="presParOf" srcId="{56D246F8-4653-4AC7-9A9F-D46BA24478A1}" destId="{30FE6BC7-365B-4017-B018-97D948D126DD}" srcOrd="0" destOrd="0" presId="urn:microsoft.com/office/officeart/2008/layout/HorizontalMultiLevelHierarchy"/>
    <dgm:cxn modelId="{8B609558-2283-4349-8A6D-B84F5B29E14F}" type="presParOf" srcId="{56D246F8-4653-4AC7-9A9F-D46BA24478A1}" destId="{D3633997-AF8F-4FA9-B866-DE26D8E67A04}" srcOrd="1" destOrd="0" presId="urn:microsoft.com/office/officeart/2008/layout/HorizontalMultiLevelHierarchy"/>
    <dgm:cxn modelId="{6FC968A2-A81E-492F-A7E1-D098E393374B}" type="presParOf" srcId="{CA53D43B-E6C0-4971-B147-E504289DA9C4}" destId="{E061B302-A3EB-4AB6-8047-8F77BD84735F}" srcOrd="2" destOrd="0" presId="urn:microsoft.com/office/officeart/2008/layout/HorizontalMultiLevelHierarchy"/>
    <dgm:cxn modelId="{8D74FDD5-464A-4522-9E10-32C60511783F}" type="presParOf" srcId="{E061B302-A3EB-4AB6-8047-8F77BD84735F}" destId="{B45B044D-3334-43D6-A509-13DDB7966D5F}" srcOrd="0" destOrd="0" presId="urn:microsoft.com/office/officeart/2008/layout/HorizontalMultiLevelHierarchy"/>
    <dgm:cxn modelId="{D2A61C5E-F370-4F4C-9E7B-C8FF1140D9D1}" type="presParOf" srcId="{CA53D43B-E6C0-4971-B147-E504289DA9C4}" destId="{0D814520-C7DB-4A17-97A6-58A0FA6CD927}" srcOrd="3" destOrd="0" presId="urn:microsoft.com/office/officeart/2008/layout/HorizontalMultiLevelHierarchy"/>
    <dgm:cxn modelId="{0F6A0ECA-840D-4B03-A5D4-681EC4780606}" type="presParOf" srcId="{0D814520-C7DB-4A17-97A6-58A0FA6CD927}" destId="{5C9A9734-5EC9-4785-8CA4-C9F4F6E28FBC}" srcOrd="0" destOrd="0" presId="urn:microsoft.com/office/officeart/2008/layout/HorizontalMultiLevelHierarchy"/>
    <dgm:cxn modelId="{485BC566-8EDC-4BF6-B69B-BD2F3518D731}" type="presParOf" srcId="{0D814520-C7DB-4A17-97A6-58A0FA6CD927}" destId="{E52CEE25-A5B7-44C2-AAB3-9C897ECC89CE}" srcOrd="1" destOrd="0" presId="urn:microsoft.com/office/officeart/2008/layout/HorizontalMultiLevelHierarchy"/>
    <dgm:cxn modelId="{A2DE6974-F0B9-404E-9BAA-E4E0DAF51BC1}" type="presParOf" srcId="{CA53D43B-E6C0-4971-B147-E504289DA9C4}" destId="{D8FA019B-97BE-47FD-875A-7286BBC0181B}" srcOrd="4" destOrd="0" presId="urn:microsoft.com/office/officeart/2008/layout/HorizontalMultiLevelHierarchy"/>
    <dgm:cxn modelId="{9D364601-EAF2-4BEF-B25F-AF0F8FCE7597}" type="presParOf" srcId="{D8FA019B-97BE-47FD-875A-7286BBC0181B}" destId="{E77154B7-4A73-4C73-978B-E959AEC43BF8}" srcOrd="0" destOrd="0" presId="urn:microsoft.com/office/officeart/2008/layout/HorizontalMultiLevelHierarchy"/>
    <dgm:cxn modelId="{523779B0-3278-4043-8A47-D98DDB5AFBE7}" type="presParOf" srcId="{CA53D43B-E6C0-4971-B147-E504289DA9C4}" destId="{EACB41DB-3478-4B56-9873-0811B435DA42}" srcOrd="5" destOrd="0" presId="urn:microsoft.com/office/officeart/2008/layout/HorizontalMultiLevelHierarchy"/>
    <dgm:cxn modelId="{B06089B1-8806-417E-8A98-0DFE5363478E}" type="presParOf" srcId="{EACB41DB-3478-4B56-9873-0811B435DA42}" destId="{B44E69F0-FF58-401E-8FF2-080951476E57}" srcOrd="0" destOrd="0" presId="urn:microsoft.com/office/officeart/2008/layout/HorizontalMultiLevelHierarchy"/>
    <dgm:cxn modelId="{1B67A9C0-4E59-4C62-A8E9-68A0ECA77EA8}" type="presParOf" srcId="{EACB41DB-3478-4B56-9873-0811B435DA42}" destId="{3F564818-8CF1-4145-A1AE-960353DDEEF7}" srcOrd="1" destOrd="0" presId="urn:microsoft.com/office/officeart/2008/layout/HorizontalMultiLevelHierarchy"/>
    <dgm:cxn modelId="{4983E63D-864A-497C-87FF-8E75EBD28251}" type="presParOf" srcId="{18424719-B9F8-488E-83A1-167D903EEF75}" destId="{25F17D05-425E-41DF-9F97-DED48821C36F}" srcOrd="1" destOrd="0" presId="urn:microsoft.com/office/officeart/2008/layout/HorizontalMultiLevelHierarchy"/>
    <dgm:cxn modelId="{DD2F6A93-8F2F-4BE4-8F8F-04A1D465EFE0}" type="presParOf" srcId="{25F17D05-425E-41DF-9F97-DED48821C36F}" destId="{61415C1A-5DCC-452B-9E41-B74E9575A6BC}" srcOrd="0" destOrd="0" presId="urn:microsoft.com/office/officeart/2008/layout/HorizontalMultiLevelHierarchy"/>
    <dgm:cxn modelId="{8342025E-840D-4AB4-86DD-BF3D69BCF74C}" type="presParOf" srcId="{25F17D05-425E-41DF-9F97-DED48821C36F}" destId="{6AB0083E-96AE-4D4A-99E1-E947F4FFE2A2}" srcOrd="1" destOrd="0" presId="urn:microsoft.com/office/officeart/2008/layout/HorizontalMultiLevelHierarchy"/>
    <dgm:cxn modelId="{588566CC-CEFA-4007-AF0B-23455C134D7D}" type="presParOf" srcId="{6AB0083E-96AE-4D4A-99E1-E947F4FFE2A2}" destId="{17FDB7AE-CAD8-4092-BE24-3E66C7764033}" srcOrd="0" destOrd="0" presId="urn:microsoft.com/office/officeart/2008/layout/HorizontalMultiLevelHierarchy"/>
    <dgm:cxn modelId="{C112F1E9-9526-4E8B-B121-4E5B76031309}" type="presParOf" srcId="{17FDB7AE-CAD8-4092-BE24-3E66C7764033}" destId="{EA467B76-7DF3-4D0B-8123-4D34E9ED6747}" srcOrd="0" destOrd="0" presId="urn:microsoft.com/office/officeart/2008/layout/HorizontalMultiLevelHierarchy"/>
    <dgm:cxn modelId="{CF1E356F-5047-418C-A29C-5ACB4114A23A}" type="presParOf" srcId="{6AB0083E-96AE-4D4A-99E1-E947F4FFE2A2}" destId="{841E2D50-1D1B-4ED8-A972-AD31A0971D4A}" srcOrd="1" destOrd="0" presId="urn:microsoft.com/office/officeart/2008/layout/HorizontalMultiLevelHierarchy"/>
    <dgm:cxn modelId="{5858A11B-D4B0-4272-90D4-B0AB36009855}" type="presParOf" srcId="{841E2D50-1D1B-4ED8-A972-AD31A0971D4A}" destId="{95113316-4C16-4463-B656-50E0BB1C407D}" srcOrd="0" destOrd="0" presId="urn:microsoft.com/office/officeart/2008/layout/HorizontalMultiLevelHierarchy"/>
    <dgm:cxn modelId="{D6CC940E-6C55-4CEC-9A90-B54CE6CB7489}" type="presParOf" srcId="{841E2D50-1D1B-4ED8-A972-AD31A0971D4A}" destId="{67B3BBF1-4D49-42C3-86EB-E109F7A3C8C2}" srcOrd="1" destOrd="0" presId="urn:microsoft.com/office/officeart/2008/layout/HorizontalMultiLevelHierarchy"/>
    <dgm:cxn modelId="{0DBB7F72-B06D-4A8A-91DB-417CCAFAACDB}" type="presParOf" srcId="{6AB0083E-96AE-4D4A-99E1-E947F4FFE2A2}" destId="{55BF93A6-CA82-4816-9088-A0F3C2117185}" srcOrd="2" destOrd="0" presId="urn:microsoft.com/office/officeart/2008/layout/HorizontalMultiLevelHierarchy"/>
    <dgm:cxn modelId="{768DA028-CE23-4C1A-AB97-B780D853BC9A}" type="presParOf" srcId="{55BF93A6-CA82-4816-9088-A0F3C2117185}" destId="{F99517A0-C9FD-4EBE-AC60-FAF53D7D4C46}" srcOrd="0" destOrd="0" presId="urn:microsoft.com/office/officeart/2008/layout/HorizontalMultiLevelHierarchy"/>
    <dgm:cxn modelId="{8F1EFABD-F416-4CB6-A639-09ED7A55647D}" type="presParOf" srcId="{6AB0083E-96AE-4D4A-99E1-E947F4FFE2A2}" destId="{B50A9421-F465-4A21-BDCC-1491B6507236}" srcOrd="3" destOrd="0" presId="urn:microsoft.com/office/officeart/2008/layout/HorizontalMultiLevelHierarchy"/>
    <dgm:cxn modelId="{96D63047-8EFA-4BA5-A8AA-D35F13864D87}" type="presParOf" srcId="{B50A9421-F465-4A21-BDCC-1491B6507236}" destId="{6F34E24D-5D26-46AC-BC23-DE66FC5E7BFD}" srcOrd="0" destOrd="0" presId="urn:microsoft.com/office/officeart/2008/layout/HorizontalMultiLevelHierarchy"/>
    <dgm:cxn modelId="{BE869237-3C08-40EC-99C0-7C01413A8B1A}" type="presParOf" srcId="{B50A9421-F465-4A21-BDCC-1491B6507236}" destId="{FC97C4C8-D855-45FB-8D67-3BC7B5A1160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F93A6-CA82-4816-9088-A0F3C2117185}">
      <dsp:nvSpPr>
        <dsp:cNvPr id="0" name=""/>
        <dsp:cNvSpPr/>
      </dsp:nvSpPr>
      <dsp:spPr>
        <a:xfrm>
          <a:off x="1555431" y="4106408"/>
          <a:ext cx="321789" cy="418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0894" y="0"/>
              </a:lnTo>
              <a:lnTo>
                <a:pt x="160894" y="418521"/>
              </a:lnTo>
              <a:lnTo>
                <a:pt x="321789" y="41852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400" kern="1200">
            <a:latin typeface="+mj-lt"/>
            <a:cs typeface="Times New Roman" panose="02020603050405020304" pitchFamily="18" charset="0"/>
          </a:endParaRPr>
        </a:p>
      </dsp:txBody>
      <dsp:txXfrm>
        <a:off x="1703128" y="4302471"/>
        <a:ext cx="26396" cy="26396"/>
      </dsp:txXfrm>
    </dsp:sp>
    <dsp:sp modelId="{17FDB7AE-CAD8-4092-BE24-3E66C7764033}">
      <dsp:nvSpPr>
        <dsp:cNvPr id="0" name=""/>
        <dsp:cNvSpPr/>
      </dsp:nvSpPr>
      <dsp:spPr>
        <a:xfrm>
          <a:off x="1555431" y="3687886"/>
          <a:ext cx="321789" cy="418521"/>
        </a:xfrm>
        <a:custGeom>
          <a:avLst/>
          <a:gdLst/>
          <a:ahLst/>
          <a:cxnLst/>
          <a:rect l="0" t="0" r="0" b="0"/>
          <a:pathLst>
            <a:path>
              <a:moveTo>
                <a:pt x="0" y="418521"/>
              </a:moveTo>
              <a:lnTo>
                <a:pt x="160894" y="418521"/>
              </a:lnTo>
              <a:lnTo>
                <a:pt x="160894" y="0"/>
              </a:lnTo>
              <a:lnTo>
                <a:pt x="321789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400" kern="1200">
            <a:latin typeface="+mj-lt"/>
            <a:cs typeface="Times New Roman" panose="02020603050405020304" pitchFamily="18" charset="0"/>
          </a:endParaRPr>
        </a:p>
      </dsp:txBody>
      <dsp:txXfrm>
        <a:off x="1703128" y="3883949"/>
        <a:ext cx="26396" cy="26396"/>
      </dsp:txXfrm>
    </dsp:sp>
    <dsp:sp modelId="{D8FA019B-97BE-47FD-875A-7286BBC0181B}">
      <dsp:nvSpPr>
        <dsp:cNvPr id="0" name=""/>
        <dsp:cNvSpPr/>
      </dsp:nvSpPr>
      <dsp:spPr>
        <a:xfrm>
          <a:off x="1555431" y="1402027"/>
          <a:ext cx="321789" cy="837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0894" y="0"/>
              </a:lnTo>
              <a:lnTo>
                <a:pt x="160894" y="837043"/>
              </a:lnTo>
              <a:lnTo>
                <a:pt x="321789" y="83704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400" kern="1200">
            <a:latin typeface="+mj-lt"/>
            <a:cs typeface="Times New Roman" panose="02020603050405020304" pitchFamily="18" charset="0"/>
          </a:endParaRPr>
        </a:p>
      </dsp:txBody>
      <dsp:txXfrm>
        <a:off x="1693907" y="1798130"/>
        <a:ext cx="44838" cy="44838"/>
      </dsp:txXfrm>
    </dsp:sp>
    <dsp:sp modelId="{E061B302-A3EB-4AB6-8047-8F77BD84735F}">
      <dsp:nvSpPr>
        <dsp:cNvPr id="0" name=""/>
        <dsp:cNvSpPr/>
      </dsp:nvSpPr>
      <dsp:spPr>
        <a:xfrm>
          <a:off x="1555431" y="1197566"/>
          <a:ext cx="321789" cy="204461"/>
        </a:xfrm>
        <a:custGeom>
          <a:avLst/>
          <a:gdLst/>
          <a:ahLst/>
          <a:cxnLst/>
          <a:rect l="0" t="0" r="0" b="0"/>
          <a:pathLst>
            <a:path>
              <a:moveTo>
                <a:pt x="0" y="204461"/>
              </a:moveTo>
              <a:lnTo>
                <a:pt x="160894" y="204461"/>
              </a:lnTo>
              <a:lnTo>
                <a:pt x="160894" y="0"/>
              </a:lnTo>
              <a:lnTo>
                <a:pt x="321789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400" kern="1200">
            <a:latin typeface="+mj-lt"/>
            <a:cs typeface="Times New Roman" panose="02020603050405020304" pitchFamily="18" charset="0"/>
          </a:endParaRPr>
        </a:p>
      </dsp:txBody>
      <dsp:txXfrm>
        <a:off x="1706795" y="1290266"/>
        <a:ext cx="19062" cy="19062"/>
      </dsp:txXfrm>
    </dsp:sp>
    <dsp:sp modelId="{93D2833C-BB16-4C8E-AC51-C8BB57EA8554}">
      <dsp:nvSpPr>
        <dsp:cNvPr id="0" name=""/>
        <dsp:cNvSpPr/>
      </dsp:nvSpPr>
      <dsp:spPr>
        <a:xfrm>
          <a:off x="1555431" y="360522"/>
          <a:ext cx="321789" cy="1041505"/>
        </a:xfrm>
        <a:custGeom>
          <a:avLst/>
          <a:gdLst/>
          <a:ahLst/>
          <a:cxnLst/>
          <a:rect l="0" t="0" r="0" b="0"/>
          <a:pathLst>
            <a:path>
              <a:moveTo>
                <a:pt x="0" y="1041505"/>
              </a:moveTo>
              <a:lnTo>
                <a:pt x="160894" y="1041505"/>
              </a:lnTo>
              <a:lnTo>
                <a:pt x="160894" y="0"/>
              </a:lnTo>
              <a:lnTo>
                <a:pt x="321789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400" kern="1200">
            <a:latin typeface="+mj-lt"/>
            <a:cs typeface="Times New Roman" panose="02020603050405020304" pitchFamily="18" charset="0"/>
          </a:endParaRPr>
        </a:p>
      </dsp:txBody>
      <dsp:txXfrm>
        <a:off x="1689074" y="854023"/>
        <a:ext cx="54504" cy="54504"/>
      </dsp:txXfrm>
    </dsp:sp>
    <dsp:sp modelId="{89D1D462-3796-428F-91B8-ACC08FED7E0F}">
      <dsp:nvSpPr>
        <dsp:cNvPr id="0" name=""/>
        <dsp:cNvSpPr/>
      </dsp:nvSpPr>
      <dsp:spPr>
        <a:xfrm rot="16200000">
          <a:off x="19291" y="1156761"/>
          <a:ext cx="2581747" cy="4905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>
              <a:latin typeface="+mj-lt"/>
              <a:cs typeface="Times New Roman" panose="02020603050405020304" pitchFamily="18" charset="0"/>
            </a:rPr>
            <a:t>2017. gads</a:t>
          </a:r>
        </a:p>
      </dsp:txBody>
      <dsp:txXfrm>
        <a:off x="19291" y="1156761"/>
        <a:ext cx="2581747" cy="490532"/>
      </dsp:txXfrm>
    </dsp:sp>
    <dsp:sp modelId="{30FE6BC7-365B-4017-B018-97D948D126DD}">
      <dsp:nvSpPr>
        <dsp:cNvPr id="0" name=""/>
        <dsp:cNvSpPr/>
      </dsp:nvSpPr>
      <dsp:spPr>
        <a:xfrm>
          <a:off x="1877220" y="3317"/>
          <a:ext cx="4762735" cy="71441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>
              <a:latin typeface="+mj-lt"/>
              <a:cs typeface="Times New Roman" panose="02020603050405020304" pitchFamily="18" charset="0"/>
            </a:rPr>
            <a:t>1. Priekšlikumi ar ilgtermiņa fiskālo ietekmi (pamatgrupa)</a:t>
          </a:r>
        </a:p>
      </dsp:txBody>
      <dsp:txXfrm>
        <a:off x="1877220" y="3317"/>
        <a:ext cx="4762735" cy="714410"/>
      </dsp:txXfrm>
    </dsp:sp>
    <dsp:sp modelId="{5C9A9734-5EC9-4785-8CA4-C9F4F6E28FBC}">
      <dsp:nvSpPr>
        <dsp:cNvPr id="0" name=""/>
        <dsp:cNvSpPr/>
      </dsp:nvSpPr>
      <dsp:spPr>
        <a:xfrm>
          <a:off x="1877220" y="840361"/>
          <a:ext cx="4762735" cy="71441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>
              <a:latin typeface="+mj-lt"/>
              <a:cs typeface="Times New Roman" panose="02020603050405020304" pitchFamily="18" charset="0"/>
            </a:rPr>
            <a:t>2. Priekšlikumi ar īstermiņa fiskālo ietekmi</a:t>
          </a:r>
        </a:p>
      </dsp:txBody>
      <dsp:txXfrm>
        <a:off x="1877220" y="840361"/>
        <a:ext cx="4762735" cy="714410"/>
      </dsp:txXfrm>
    </dsp:sp>
    <dsp:sp modelId="{B44E69F0-FF58-401E-8FF2-080951476E57}">
      <dsp:nvSpPr>
        <dsp:cNvPr id="0" name=""/>
        <dsp:cNvSpPr/>
      </dsp:nvSpPr>
      <dsp:spPr>
        <a:xfrm>
          <a:off x="1877220" y="1677405"/>
          <a:ext cx="4762735" cy="11233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>
              <a:latin typeface="+mj-lt"/>
              <a:cs typeface="Times New Roman" panose="02020603050405020304" pitchFamily="18" charset="0"/>
            </a:rPr>
            <a:t>3. Priekšlikumi sistēmiskiem grozījumiem un uzlabojumiem ģimeņu atbalsta politikas pilnveidošanai (ar nosacītu/ bez ietekmes uz budžetu)</a:t>
          </a:r>
        </a:p>
      </dsp:txBody>
      <dsp:txXfrm>
        <a:off x="1877220" y="1677405"/>
        <a:ext cx="4762735" cy="1123333"/>
      </dsp:txXfrm>
    </dsp:sp>
    <dsp:sp modelId="{61415C1A-5DCC-452B-9E41-B74E9575A6BC}">
      <dsp:nvSpPr>
        <dsp:cNvPr id="0" name=""/>
        <dsp:cNvSpPr/>
      </dsp:nvSpPr>
      <dsp:spPr>
        <a:xfrm rot="16200000">
          <a:off x="19291" y="3861142"/>
          <a:ext cx="2581747" cy="4905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>
              <a:latin typeface="+mj-lt"/>
              <a:cs typeface="Times New Roman" panose="02020603050405020304" pitchFamily="18" charset="0"/>
            </a:rPr>
            <a:t>2018. gads</a:t>
          </a:r>
        </a:p>
      </dsp:txBody>
      <dsp:txXfrm>
        <a:off x="19291" y="3861142"/>
        <a:ext cx="2581747" cy="490532"/>
      </dsp:txXfrm>
    </dsp:sp>
    <dsp:sp modelId="{95113316-4C16-4463-B656-50E0BB1C407D}">
      <dsp:nvSpPr>
        <dsp:cNvPr id="0" name=""/>
        <dsp:cNvSpPr/>
      </dsp:nvSpPr>
      <dsp:spPr>
        <a:xfrm>
          <a:off x="1877220" y="3330681"/>
          <a:ext cx="4762735" cy="71441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>
              <a:latin typeface="+mj-lt"/>
              <a:cs typeface="Times New Roman" panose="02020603050405020304" pitchFamily="18" charset="0"/>
            </a:rPr>
            <a:t>1. Priekšlikumi ar ilgtermiņa fiskālo ietekmi (pamatgrupa)</a:t>
          </a:r>
        </a:p>
      </dsp:txBody>
      <dsp:txXfrm>
        <a:off x="1877220" y="3330681"/>
        <a:ext cx="4762735" cy="714410"/>
      </dsp:txXfrm>
    </dsp:sp>
    <dsp:sp modelId="{6F34E24D-5D26-46AC-BC23-DE66FC5E7BFD}">
      <dsp:nvSpPr>
        <dsp:cNvPr id="0" name=""/>
        <dsp:cNvSpPr/>
      </dsp:nvSpPr>
      <dsp:spPr>
        <a:xfrm>
          <a:off x="1877220" y="4167725"/>
          <a:ext cx="4762735" cy="71441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>
              <a:latin typeface="+mj-lt"/>
              <a:cs typeface="Times New Roman" panose="02020603050405020304" pitchFamily="18" charset="0"/>
            </a:rPr>
            <a:t>2. Priekšlikumi ar īstermiņa fiskālo ietekmi</a:t>
          </a:r>
        </a:p>
      </dsp:txBody>
      <dsp:txXfrm>
        <a:off x="1877220" y="4167725"/>
        <a:ext cx="4762735" cy="714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DFF47-BE9B-4980-86B2-C968BD983FAA}" type="datetimeFigureOut">
              <a:rPr lang="lv-LV" smtClean="0"/>
              <a:t>2016.06.22.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ED1C6-0433-4FAD-8BBF-1F8B2DC899C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4641989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5864C-5CCF-46D2-A821-6826EAF9A0D1}" type="datetimeFigureOut">
              <a:rPr lang="lv-LV" smtClean="0"/>
              <a:t>2016.06.22.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B26E5-60E5-4AE1-AB1F-42182C0E2F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370453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09475B1-8DDB-487C-A3C6-685B222D49A2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7B26E5-60E5-4AE1-AB1F-42182C0E2FC3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6341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130E63C-962C-4C47-94D4-C72C82ACD7D0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7B26E5-60E5-4AE1-AB1F-42182C0E2FC3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7503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130E63C-962C-4C47-94D4-C72C82ACD7D0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7B26E5-60E5-4AE1-AB1F-42182C0E2FC3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7503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130E63C-962C-4C47-94D4-C72C82ACD7D0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7B26E5-60E5-4AE1-AB1F-42182C0E2FC3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7503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130E63C-962C-4C47-94D4-C72C82ACD7D0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7B26E5-60E5-4AE1-AB1F-42182C0E2FC3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7503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840506-5CB8-4F92-83DE-9C25D678723E}" type="slidenum">
              <a:rPr lang="en-US">
                <a:latin typeface="Arial" pitchFamily="34" charset="0"/>
              </a:rPr>
              <a:pPr/>
              <a:t>13</a:t>
            </a:fld>
            <a:endParaRPr lang="en-US" dirty="0">
              <a:latin typeface="Arial" pitchFamily="34" charset="0"/>
            </a:endParaRPr>
          </a:p>
        </p:txBody>
      </p:sp>
      <p:sp>
        <p:nvSpPr>
          <p:cNvPr id="598018" name="Rectangle 7"/>
          <p:cNvSpPr txBox="1">
            <a:spLocks noGrp="1" noChangeArrowheads="1"/>
          </p:cNvSpPr>
          <p:nvPr/>
        </p:nvSpPr>
        <p:spPr bwMode="auto">
          <a:xfrm>
            <a:off x="3818493" y="9376424"/>
            <a:ext cx="2917271" cy="489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22" tIns="47065" rIns="94122" bIns="47065" anchor="b"/>
          <a:lstStyle/>
          <a:p>
            <a:pPr algn="r" defTabSz="940725"/>
            <a:fld id="{A235A4CC-E2CE-4470-B826-91DC4465D83D}" type="slidenum">
              <a:rPr lang="en-US" sz="1300">
                <a:latin typeface="Arial" pitchFamily="34" charset="0"/>
                <a:cs typeface="Arial" pitchFamily="34" charset="0"/>
              </a:rPr>
              <a:pPr algn="r" defTabSz="940725"/>
              <a:t>13</a:t>
            </a:fld>
            <a:endParaRPr lang="en-U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8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598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102" y="4686499"/>
            <a:ext cx="4939560" cy="4439841"/>
          </a:xfrm>
        </p:spPr>
        <p:txBody>
          <a:bodyPr lIns="94122" tIns="47065" rIns="94122" bIns="4706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458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7FBAFAC-F275-4C17-A159-FDF2EB9A5FE6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7B26E5-60E5-4AE1-AB1F-42182C0E2FC3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689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201F3-C349-447E-B4E3-3E4B9CA9C110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7020272" y="188640"/>
            <a:ext cx="1820416" cy="32395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lv-LV" sz="800" cap="none" dirty="0" smtClean="0">
                <a:solidFill>
                  <a:srgbClr val="404040"/>
                </a:solidFill>
              </a:rPr>
              <a:t>Sadarbības platforma </a:t>
            </a:r>
            <a:br>
              <a:rPr lang="lv-LV" sz="800" cap="none" dirty="0" smtClean="0">
                <a:solidFill>
                  <a:srgbClr val="404040"/>
                </a:solidFill>
              </a:rPr>
            </a:br>
            <a:r>
              <a:rPr lang="lv-LV" sz="800" cap="none" dirty="0" smtClean="0">
                <a:solidFill>
                  <a:srgbClr val="404040"/>
                </a:solidFill>
              </a:rPr>
              <a:t>«Demogrāfisko lietu centrs»</a:t>
            </a:r>
            <a:endParaRPr lang="lv-LV" sz="800" cap="none" dirty="0">
              <a:solidFill>
                <a:srgbClr val="40404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79C63-2AC7-4FC1-965E-D470AC2D7BEC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68FC-90A0-4DF9-82A3-70199C417B96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  <a:lvl6pPr>
              <a:defRPr>
                <a:latin typeface="Arial" pitchFamily="34" charset="0"/>
                <a:cs typeface="Arial" pitchFamily="34" charset="0"/>
              </a:defRPr>
            </a:lvl6pPr>
            <a:lvl7pPr>
              <a:defRPr>
                <a:latin typeface="Arial" pitchFamily="34" charset="0"/>
                <a:cs typeface="Arial" pitchFamily="34" charset="0"/>
              </a:defRPr>
            </a:lvl7pPr>
            <a:lvl8pPr>
              <a:defRPr>
                <a:latin typeface="Arial" pitchFamily="34" charset="0"/>
                <a:cs typeface="Arial" pitchFamily="34" charset="0"/>
              </a:defRPr>
            </a:lvl8pPr>
            <a:lvl9pPr>
              <a:defRPr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</p:txBody>
      </p:sp>
      <p:sp>
        <p:nvSpPr>
          <p:cNvPr id="6" name="Textplatzhalter 6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23850" y="6453188"/>
            <a:ext cx="8496300" cy="144462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800" baseline="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800">
                <a:solidFill>
                  <a:schemeClr val="bg2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800">
                <a:solidFill>
                  <a:schemeClr val="bg2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2"/>
                </a:solidFill>
              </a:defRPr>
            </a:lvl4pPr>
            <a:lvl5pPr marL="0" indent="0">
              <a:spcBef>
                <a:spcPts val="300"/>
              </a:spcBef>
              <a:spcAft>
                <a:spcPts val="0"/>
              </a:spcAft>
              <a:buNone/>
              <a:defRPr sz="900" b="0">
                <a:solidFill>
                  <a:schemeClr val="bg2"/>
                </a:solidFill>
              </a:defRPr>
            </a:lvl5pPr>
            <a:lvl6pPr marL="0" indent="0">
              <a:spcBef>
                <a:spcPts val="0"/>
              </a:spcBef>
              <a:buFont typeface="Arial" pitchFamily="34" charset="0"/>
              <a:buNone/>
              <a:defRPr sz="800">
                <a:solidFill>
                  <a:schemeClr val="bg2"/>
                </a:solidFill>
              </a:defRPr>
            </a:lvl6pPr>
            <a:lvl7pPr marL="0" indent="0">
              <a:spcBef>
                <a:spcPts val="0"/>
              </a:spcBef>
              <a:buFont typeface="Arial" pitchFamily="34" charset="0"/>
              <a:buNone/>
              <a:defRPr sz="800">
                <a:solidFill>
                  <a:schemeClr val="bg2"/>
                </a:solidFill>
              </a:defRPr>
            </a:lvl7pPr>
            <a:lvl8pPr marL="0" indent="0">
              <a:spcBef>
                <a:spcPts val="0"/>
              </a:spcBef>
              <a:buFont typeface="Arial" pitchFamily="34" charset="0"/>
              <a:buNone/>
              <a:defRPr sz="800">
                <a:solidFill>
                  <a:schemeClr val="bg2"/>
                </a:solidFill>
              </a:defRPr>
            </a:lvl8pPr>
            <a:lvl9pPr marL="0" indent="0">
              <a:spcBef>
                <a:spcPts val="0"/>
              </a:spcBef>
              <a:buFont typeface="Arial" pitchFamily="34" charset="0"/>
              <a:buNone/>
              <a:defRPr sz="8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 smtClean="0"/>
              <a:t>[Source information]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dirty="0" smtClean="0"/>
              <a:t>Click to add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4896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958C-F04A-4607-88A6-AAFDB10A77FD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B946-B87D-48CB-AD32-AB1B7875568C}" type="datetime1">
              <a:rPr lang="lv-LV" smtClean="0"/>
              <a:t>2016.06.22.</a:t>
            </a:fld>
            <a:endParaRPr lang="lv-LV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08B0-FF23-4979-906E-C6F02EA3DFA5}" type="datetime1">
              <a:rPr lang="lv-LV" smtClean="0"/>
              <a:t>2016.06.22.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372-A624-4A81-A33C-95E0E67A36BB}" type="datetime1">
              <a:rPr lang="lv-LV" smtClean="0"/>
              <a:t>2016.06.22.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AC35F-C689-49BE-BCD5-122BB57AFC3D}" type="datetime1">
              <a:rPr lang="lv-LV" smtClean="0"/>
              <a:t>2016.06.22.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7FC7-57E6-42CB-ABBB-DAADCD589567}" type="datetime1">
              <a:rPr lang="lv-LV" smtClean="0"/>
              <a:t>2016.06.22.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7BD2-9A8C-4033-A838-CF0FD60C5FE4}" type="datetime1">
              <a:rPr lang="lv-LV" smtClean="0"/>
              <a:t>2016.06.22.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BD9E-D374-4632-AAF1-2C7B2772D175}" type="datetime1">
              <a:rPr lang="lv-LV" smtClean="0"/>
              <a:t>2016.06.22.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69B9FA8-D5F8-44C1-8FB2-FD1132CCEEB9}" type="datetime1">
              <a:rPr lang="lv-LV" smtClean="0"/>
              <a:t>2016.06.22.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B0071AE-DCA3-41B5-BEE4-E390F0C2B3E0}" type="slidenum">
              <a:rPr lang="lv-LV" smtClean="0"/>
              <a:t>‹#›</a:t>
            </a:fld>
            <a:endParaRPr lang="lv-LV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7020272" y="188640"/>
            <a:ext cx="1820416" cy="32395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lv-LV" sz="800" cap="none" dirty="0" smtClean="0">
                <a:solidFill>
                  <a:srgbClr val="404040"/>
                </a:solidFill>
              </a:rPr>
              <a:t>Sadarbības platforma </a:t>
            </a:r>
            <a:br>
              <a:rPr lang="lv-LV" sz="800" cap="none" dirty="0" smtClean="0">
                <a:solidFill>
                  <a:srgbClr val="404040"/>
                </a:solidFill>
              </a:rPr>
            </a:br>
            <a:r>
              <a:rPr lang="lv-LV" sz="800" cap="none" dirty="0" smtClean="0">
                <a:solidFill>
                  <a:srgbClr val="404040"/>
                </a:solidFill>
              </a:rPr>
              <a:t>«Demogrāfisko lietu centrs»</a:t>
            </a:r>
            <a:endParaRPr lang="lv-LV" sz="800" cap="none" dirty="0">
              <a:solidFill>
                <a:srgbClr val="40404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1.xml"/><Relationship Id="rId13" Type="http://schemas.openxmlformats.org/officeDocument/2006/relationships/tags" Target="../tags/tag26.xml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12" Type="http://schemas.openxmlformats.org/officeDocument/2006/relationships/tags" Target="../tags/tag25.xml"/><Relationship Id="rId17" Type="http://schemas.openxmlformats.org/officeDocument/2006/relationships/notesSlide" Target="../notesSlides/notesSlide5.xml"/><Relationship Id="rId2" Type="http://schemas.openxmlformats.org/officeDocument/2006/relationships/tags" Target="../tags/tag15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11" Type="http://schemas.openxmlformats.org/officeDocument/2006/relationships/tags" Target="../tags/tag24.xml"/><Relationship Id="rId5" Type="http://schemas.openxmlformats.org/officeDocument/2006/relationships/tags" Target="../tags/tag18.xml"/><Relationship Id="rId15" Type="http://schemas.openxmlformats.org/officeDocument/2006/relationships/tags" Target="../tags/tag28.xml"/><Relationship Id="rId10" Type="http://schemas.openxmlformats.org/officeDocument/2006/relationships/tags" Target="../tags/tag23.xml"/><Relationship Id="rId4" Type="http://schemas.openxmlformats.org/officeDocument/2006/relationships/tags" Target="../tags/tag17.xml"/><Relationship Id="rId9" Type="http://schemas.openxmlformats.org/officeDocument/2006/relationships/tags" Target="../tags/tag22.xml"/><Relationship Id="rId14" Type="http://schemas.openxmlformats.org/officeDocument/2006/relationships/tags" Target="../tags/tag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image" Target="../media/image7.pn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6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Excel_97-2003_Worksheet1.xls"/><Relationship Id="rId11" Type="http://schemas.openxmlformats.org/officeDocument/2006/relationships/hyperlink" Target="http://www.saeima.lv/lv/aktualitates/saeimas-zinas/21803-saeima-uzsak-darbu-pie-demografiskas-atveselosanas-cela-kartes-veidosanas" TargetMode="Externa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7.png"/><Relationship Id="rId9" Type="http://schemas.openxmlformats.org/officeDocument/2006/relationships/oleObject" Target="../embeddings/Microsoft_Excel_97-2003_Worksheet2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65313"/>
            <a:ext cx="8335888" cy="2595735"/>
          </a:xfrm>
        </p:spPr>
        <p:txBody>
          <a:bodyPr/>
          <a:lstStyle/>
          <a:p>
            <a:r>
              <a:rPr lang="lv-LV" sz="1800" dirty="0" smtClean="0">
                <a:solidFill>
                  <a:srgbClr val="8C2723"/>
                </a:solidFill>
              </a:rPr>
              <a:t>Konceptuālais </a:t>
            </a:r>
            <a:r>
              <a:rPr lang="lv-LV" sz="1800" dirty="0">
                <a:solidFill>
                  <a:srgbClr val="8C2723"/>
                </a:solidFill>
              </a:rPr>
              <a:t>ziņojums</a:t>
            </a:r>
            <a:br>
              <a:rPr lang="lv-LV" sz="1800" dirty="0">
                <a:solidFill>
                  <a:srgbClr val="8C2723"/>
                </a:solidFill>
              </a:rPr>
            </a:br>
            <a:r>
              <a:rPr lang="lv-LV" sz="1800" dirty="0">
                <a:solidFill>
                  <a:srgbClr val="8C2723"/>
                </a:solidFill>
              </a:rPr>
              <a:t>“Par</a:t>
            </a:r>
            <a:r>
              <a:rPr lang="lv-LV" sz="2800" dirty="0">
                <a:solidFill>
                  <a:srgbClr val="8C2723"/>
                </a:solidFill>
              </a:rPr>
              <a:t> </a:t>
            </a:r>
            <a:r>
              <a:rPr lang="lv-LV" sz="1800" dirty="0">
                <a:solidFill>
                  <a:srgbClr val="8C2723"/>
                </a:solidFill>
              </a:rPr>
              <a:t>Sadarbības platformas “Demogrāfisko lietu centrs” </a:t>
            </a:r>
            <a:r>
              <a:rPr lang="lv-LV" sz="2400" dirty="0">
                <a:solidFill>
                  <a:srgbClr val="8C2723"/>
                </a:solidFill>
              </a:rPr>
              <a:t>priekšlikumiem ģimeņu ar bērniem atbalstam </a:t>
            </a:r>
            <a:r>
              <a:rPr lang="lv-LV" sz="2400" dirty="0" smtClean="0">
                <a:solidFill>
                  <a:srgbClr val="8C2723"/>
                </a:solidFill>
              </a:rPr>
              <a:t>2017</a:t>
            </a:r>
            <a:r>
              <a:rPr lang="lv-LV" sz="2400" dirty="0">
                <a:solidFill>
                  <a:srgbClr val="8C2723"/>
                </a:solidFill>
              </a:rPr>
              <a:t>. –2018. gadā</a:t>
            </a:r>
            <a:r>
              <a:rPr lang="lv-LV" sz="2400" dirty="0" smtClean="0">
                <a:solidFill>
                  <a:srgbClr val="8C2723"/>
                </a:solidFill>
              </a:rPr>
              <a:t>”</a:t>
            </a:r>
            <a:endParaRPr lang="lv-LV" sz="2400" dirty="0">
              <a:solidFill>
                <a:srgbClr val="8C272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717032"/>
            <a:ext cx="6858000" cy="360040"/>
          </a:xfrm>
        </p:spPr>
        <p:txBody>
          <a:bodyPr>
            <a:noAutofit/>
          </a:bodyPr>
          <a:lstStyle/>
          <a:p>
            <a:r>
              <a:rPr lang="lv-LV" cap="none" smtClean="0">
                <a:solidFill>
                  <a:srgbClr val="404040"/>
                </a:solidFill>
              </a:rPr>
              <a:t>Demogrāfisko lietu padome</a:t>
            </a:r>
            <a:endParaRPr lang="lv-LV" cap="none" dirty="0">
              <a:solidFill>
                <a:srgbClr val="40404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1560" y="4077072"/>
            <a:ext cx="3429000" cy="304800"/>
          </a:xfrm>
        </p:spPr>
        <p:txBody>
          <a:bodyPr/>
          <a:lstStyle/>
          <a:p>
            <a:r>
              <a:rPr lang="lv-LV" b="1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2016. gada 21. jūnijā</a:t>
            </a:r>
            <a:endParaRPr lang="lv-LV" b="1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5364088" y="5373216"/>
            <a:ext cx="3429000" cy="880864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defPPr>
              <a:defRPr lang="lv-LV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lv-LV" sz="1600" b="1" dirty="0" smtClean="0">
                <a:solidFill>
                  <a:srgbClr val="404040"/>
                </a:solidFill>
                <a:latin typeface="+mj-lt"/>
              </a:rPr>
              <a:t>Imants Parādnieks</a:t>
            </a:r>
          </a:p>
          <a:p>
            <a:pPr algn="r">
              <a:spcBef>
                <a:spcPts val="600"/>
              </a:spcBef>
            </a:pPr>
            <a:r>
              <a:rPr lang="lv-LV" sz="11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Demogrāfisko lietu centra vadītājs </a:t>
            </a:r>
          </a:p>
          <a:p>
            <a:pPr algn="r"/>
            <a:r>
              <a:rPr lang="lv-LV" sz="11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Saeimas </a:t>
            </a:r>
            <a:r>
              <a:rPr lang="lv-LV" sz="11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Budžeta un finanšu (nodokļu) komisijas Demogrāfijas lietu apakškomisijas priekšsēdētājs</a:t>
            </a:r>
          </a:p>
        </p:txBody>
      </p:sp>
    </p:spTree>
    <p:extLst>
      <p:ext uri="{BB962C8B-B14F-4D97-AF65-F5344CB8AC3E}">
        <p14:creationId xmlns:p14="http://schemas.microsoft.com/office/powerpoint/2010/main" val="97566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415" y="260648"/>
            <a:ext cx="6281464" cy="576064"/>
          </a:xfrm>
        </p:spPr>
        <p:txBody>
          <a:bodyPr>
            <a:noAutofit/>
          </a:bodyPr>
          <a:lstStyle/>
          <a:p>
            <a:r>
              <a:rPr lang="lv-LV" sz="2400" dirty="0" smtClean="0"/>
              <a:t>Visas ģimenes ar bērniem</a:t>
            </a:r>
            <a:endParaRPr lang="lv-LV" sz="2400" dirty="0"/>
          </a:p>
        </p:txBody>
      </p:sp>
      <p:sp>
        <p:nvSpPr>
          <p:cNvPr id="22" name="AutoShape 14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3135616" y="3286978"/>
            <a:ext cx="5612848" cy="455007"/>
          </a:xfrm>
          <a:prstGeom prst="rect">
            <a:avLst/>
          </a:prstGeom>
          <a:solidFill>
            <a:schemeClr val="bg1"/>
          </a:solidFill>
          <a:ln w="9525"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lv-LV" sz="1200" dirty="0" smtClean="0">
                <a:solidFill>
                  <a:srgbClr val="404040"/>
                </a:solidFill>
                <a:latin typeface="Arial" pitchFamily="34" charset="0"/>
              </a:rPr>
              <a:t>Palielināta </a:t>
            </a:r>
            <a:r>
              <a:rPr lang="lv-LV" sz="1200" dirty="0">
                <a:solidFill>
                  <a:srgbClr val="404040"/>
                </a:solidFill>
                <a:latin typeface="Arial" pitchFamily="34" charset="0"/>
              </a:rPr>
              <a:t>summa attaisnotajiem izdevumiem par bērnu izglītību un </a:t>
            </a:r>
            <a:r>
              <a:rPr lang="lv-LV" sz="1200" dirty="0" smtClean="0">
                <a:solidFill>
                  <a:srgbClr val="404040"/>
                </a:solidFill>
                <a:latin typeface="Arial" pitchFamily="34" charset="0"/>
              </a:rPr>
              <a:t>ārstniecības </a:t>
            </a:r>
            <a:r>
              <a:rPr lang="lv-LV" sz="1200" dirty="0">
                <a:solidFill>
                  <a:srgbClr val="404040"/>
                </a:solidFill>
                <a:latin typeface="Arial" pitchFamily="34" charset="0"/>
              </a:rPr>
              <a:t>izdevumiem (no 215 līdz 430 </a:t>
            </a:r>
            <a:r>
              <a:rPr lang="lv-LV" sz="1200" dirty="0" err="1" smtClean="0">
                <a:solidFill>
                  <a:srgbClr val="404040"/>
                </a:solidFill>
                <a:latin typeface="Arial" pitchFamily="34" charset="0"/>
              </a:rPr>
              <a:t>euro</a:t>
            </a:r>
            <a:r>
              <a:rPr lang="lv-LV" sz="1200" dirty="0" smtClean="0">
                <a:solidFill>
                  <a:srgbClr val="404040"/>
                </a:solidFill>
                <a:latin typeface="Arial" pitchFamily="34" charset="0"/>
              </a:rPr>
              <a:t>)</a:t>
            </a:r>
          </a:p>
        </p:txBody>
      </p:sp>
      <p:sp>
        <p:nvSpPr>
          <p:cNvPr id="24" name="AutoShape 14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3119244" y="5229200"/>
            <a:ext cx="5629220" cy="504615"/>
          </a:xfrm>
          <a:prstGeom prst="rect">
            <a:avLst/>
          </a:prstGeom>
          <a:solidFill>
            <a:schemeClr val="bg1"/>
          </a:solidFill>
          <a:ln w="9525"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6800" rIns="36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  <a:buClr>
                <a:srgbClr val="000000"/>
              </a:buClr>
            </a:pPr>
            <a:r>
              <a:rPr lang="lv-LV" sz="1200" dirty="0" smtClean="0">
                <a:solidFill>
                  <a:srgbClr val="404040"/>
                </a:solidFill>
                <a:ea typeface="Calibri"/>
                <a:cs typeface="Times New Roman"/>
              </a:rPr>
              <a:t>Primārie </a:t>
            </a:r>
            <a:r>
              <a:rPr lang="lv-LV" sz="1200" dirty="0">
                <a:solidFill>
                  <a:srgbClr val="404040"/>
                </a:solidFill>
                <a:ea typeface="Calibri"/>
                <a:cs typeface="Times New Roman"/>
              </a:rPr>
              <a:t>atbalsta mehānismi ģimenes un darba dzīves saskaņošanai – PII pieejamības veicināšanai un kvalitātes </a:t>
            </a:r>
            <a:r>
              <a:rPr lang="lv-LV" sz="1200" dirty="0" smtClean="0">
                <a:solidFill>
                  <a:srgbClr val="404040"/>
                </a:solidFill>
                <a:ea typeface="Calibri"/>
                <a:cs typeface="Times New Roman"/>
              </a:rPr>
              <a:t>uzlabošanai</a:t>
            </a:r>
            <a:endParaRPr lang="lv-LV" sz="1200" dirty="0">
              <a:solidFill>
                <a:srgbClr val="404040"/>
              </a:solidFill>
              <a:ea typeface="Calibri"/>
              <a:cs typeface="Times New Roman"/>
            </a:endParaRPr>
          </a:p>
        </p:txBody>
      </p:sp>
      <p:sp>
        <p:nvSpPr>
          <p:cNvPr id="25" name="AutoShape 14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424042" y="6381328"/>
            <a:ext cx="8324422" cy="353939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r>
              <a:rPr lang="lv-LV" sz="1400" dirty="0" smtClean="0">
                <a:solidFill>
                  <a:schemeClr val="bg1"/>
                </a:solidFill>
                <a:ea typeface="Calibri"/>
                <a:cs typeface="Times New Roman"/>
              </a:rPr>
              <a:t>Tautas </a:t>
            </a:r>
            <a:r>
              <a:rPr lang="lv-LV" sz="1400" dirty="0">
                <a:solidFill>
                  <a:schemeClr val="bg1"/>
                </a:solidFill>
                <a:ea typeface="Calibri"/>
                <a:cs typeface="Times New Roman"/>
              </a:rPr>
              <a:t>ataudzes fonda izveidošana SIF </a:t>
            </a:r>
            <a:r>
              <a:rPr lang="lv-LV" sz="1400" dirty="0" smtClean="0">
                <a:solidFill>
                  <a:schemeClr val="bg1"/>
                </a:solidFill>
                <a:ea typeface="Calibri"/>
                <a:cs typeface="Times New Roman"/>
              </a:rPr>
              <a:t>pilnveidošanas ietvaros</a:t>
            </a:r>
            <a:endParaRPr lang="lv-LV" sz="14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sp>
        <p:nvSpPr>
          <p:cNvPr id="26" name="AutoShape 14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135616" y="4601333"/>
            <a:ext cx="5612848" cy="479851"/>
          </a:xfrm>
          <a:prstGeom prst="rect">
            <a:avLst/>
          </a:prstGeom>
          <a:solidFill>
            <a:schemeClr val="bg1"/>
          </a:solidFill>
          <a:ln w="9525"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6800" rIns="36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lv-LV" sz="1200" dirty="0" smtClean="0">
                <a:solidFill>
                  <a:srgbClr val="404040"/>
                </a:solidFill>
                <a:latin typeface="Arial" pitchFamily="34" charset="0"/>
              </a:rPr>
              <a:t>Mājokļa </a:t>
            </a:r>
            <a:r>
              <a:rPr lang="lv-LV" sz="1200" dirty="0">
                <a:solidFill>
                  <a:srgbClr val="404040"/>
                </a:solidFill>
                <a:latin typeface="Arial" pitchFamily="34" charset="0"/>
              </a:rPr>
              <a:t>programmu turpmāka darbība un </a:t>
            </a:r>
            <a:r>
              <a:rPr lang="lv-LV" sz="1200" dirty="0" smtClean="0">
                <a:solidFill>
                  <a:srgbClr val="404040"/>
                </a:solidFill>
                <a:latin typeface="Arial" pitchFamily="34" charset="0"/>
              </a:rPr>
              <a:t>attīstība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926361" y="908720"/>
            <a:ext cx="38835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dirty="0" smtClean="0">
                <a:solidFill>
                  <a:srgbClr val="8C2723"/>
                </a:solidFill>
                <a:latin typeface="+mj-lt"/>
              </a:rPr>
              <a:t>DLC PRIEKŠLIKUMI, 2017.g.</a:t>
            </a:r>
            <a:endParaRPr lang="lv-LV" dirty="0">
              <a:solidFill>
                <a:srgbClr val="8C2723"/>
              </a:solidFill>
              <a:latin typeface="+mj-lt"/>
            </a:endParaRPr>
          </a:p>
        </p:txBody>
      </p:sp>
      <p:sp>
        <p:nvSpPr>
          <p:cNvPr id="34" name="AutoShape 14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34410" y="4601334"/>
            <a:ext cx="2160000" cy="47985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lv-LV" sz="1400" dirty="0" smtClean="0">
                <a:solidFill>
                  <a:schemeClr val="bg1"/>
                </a:solidFill>
                <a:ea typeface="Calibri"/>
                <a:cs typeface="Times New Roman"/>
              </a:rPr>
              <a:t>Ģimenei nepiemērots mājoklis</a:t>
            </a:r>
            <a:endParaRPr lang="lv-LV" sz="14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sp>
        <p:nvSpPr>
          <p:cNvPr id="35" name="AutoShape 14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3135616" y="3944734"/>
            <a:ext cx="5641944" cy="479851"/>
          </a:xfrm>
          <a:prstGeom prst="rect">
            <a:avLst/>
          </a:prstGeom>
          <a:solidFill>
            <a:schemeClr val="bg1"/>
          </a:solidFill>
          <a:ln w="9525"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6800" rIns="36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lv-LV" sz="1200" dirty="0" smtClean="0">
                <a:solidFill>
                  <a:srgbClr val="404040"/>
                </a:solidFill>
                <a:latin typeface="Arial" pitchFamily="34" charset="0"/>
              </a:rPr>
              <a:t>“Ģimenei </a:t>
            </a:r>
            <a:r>
              <a:rPr lang="lv-LV" sz="1200" dirty="0">
                <a:solidFill>
                  <a:srgbClr val="404040"/>
                </a:solidFill>
                <a:latin typeface="Arial" pitchFamily="34" charset="0"/>
              </a:rPr>
              <a:t>draudzīga pašvaldība” uzsākšana un </a:t>
            </a:r>
            <a:r>
              <a:rPr lang="lv-LV" sz="1200" dirty="0" smtClean="0">
                <a:solidFill>
                  <a:srgbClr val="404040"/>
                </a:solidFill>
                <a:latin typeface="Arial" pitchFamily="34" charset="0"/>
              </a:rPr>
              <a:t>attīstība</a:t>
            </a:r>
          </a:p>
        </p:txBody>
      </p:sp>
      <p:sp>
        <p:nvSpPr>
          <p:cNvPr id="36" name="AutoShape 14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450735" y="3946336"/>
            <a:ext cx="2160000" cy="47985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lv-LV" sz="1400" dirty="0" smtClean="0">
                <a:solidFill>
                  <a:schemeClr val="bg1"/>
                </a:solidFill>
                <a:ea typeface="Calibri"/>
                <a:cs typeface="Times New Roman"/>
              </a:rPr>
              <a:t>Ļoti atšķirīgs pašvaldību atbalsts ģimenēm</a:t>
            </a:r>
            <a:endParaRPr lang="lv-LV" sz="14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sp>
        <p:nvSpPr>
          <p:cNvPr id="38" name="AutoShape 14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424041" y="5217715"/>
            <a:ext cx="2160000" cy="65955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lv-LV" sz="1400" dirty="0" smtClean="0">
                <a:solidFill>
                  <a:schemeClr val="bg1"/>
                </a:solidFill>
                <a:ea typeface="Calibri"/>
                <a:cs typeface="Times New Roman"/>
              </a:rPr>
              <a:t>Ierobežotas iespējas ģimenes un darba dzīves saskaņošanai</a:t>
            </a:r>
            <a:endParaRPr lang="lv-LV" sz="14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sp>
        <p:nvSpPr>
          <p:cNvPr id="43" name="AutoShape 14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454463" y="3193924"/>
            <a:ext cx="2160000" cy="65388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lv-LV" sz="1400" dirty="0" smtClean="0">
                <a:solidFill>
                  <a:schemeClr val="bg1"/>
                </a:solidFill>
                <a:ea typeface="Calibri"/>
                <a:cs typeface="Times New Roman"/>
              </a:rPr>
              <a:t>Vienlīdzīgu iespēju nodrošināšana</a:t>
            </a:r>
            <a:endParaRPr lang="lv-LV" sz="14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sp>
        <p:nvSpPr>
          <p:cNvPr id="44" name="AutoShape 14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3119244" y="5947985"/>
            <a:ext cx="5629220" cy="361335"/>
          </a:xfrm>
          <a:prstGeom prst="rect">
            <a:avLst/>
          </a:prstGeom>
          <a:solidFill>
            <a:schemeClr val="bg1"/>
          </a:solidFill>
          <a:ln w="9525"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  <a:buClr>
                <a:srgbClr val="000000"/>
              </a:buClr>
            </a:pPr>
            <a:r>
              <a:rPr lang="lv-LV" sz="1200" dirty="0" smtClean="0">
                <a:solidFill>
                  <a:srgbClr val="404040"/>
                </a:solidFill>
              </a:rPr>
              <a:t>Primāri </a:t>
            </a:r>
            <a:r>
              <a:rPr lang="lv-LV" sz="1200" dirty="0">
                <a:solidFill>
                  <a:srgbClr val="404040"/>
                </a:solidFill>
              </a:rPr>
              <a:t>pasākumi </a:t>
            </a:r>
            <a:r>
              <a:rPr lang="lv-LV" sz="1200" u="sng" dirty="0">
                <a:solidFill>
                  <a:srgbClr val="404040"/>
                </a:solidFill>
              </a:rPr>
              <a:t>ģimenes </a:t>
            </a:r>
            <a:r>
              <a:rPr lang="lv-LV" sz="1200" u="sng" dirty="0" smtClean="0">
                <a:solidFill>
                  <a:srgbClr val="404040"/>
                </a:solidFill>
              </a:rPr>
              <a:t>stabilitātes un ģimenes vērtības</a:t>
            </a:r>
            <a:r>
              <a:rPr lang="lv-LV" sz="1200" dirty="0" smtClean="0">
                <a:solidFill>
                  <a:srgbClr val="404040"/>
                </a:solidFill>
              </a:rPr>
              <a:t> </a:t>
            </a:r>
            <a:r>
              <a:rPr lang="lv-LV" sz="1200" dirty="0">
                <a:solidFill>
                  <a:srgbClr val="404040"/>
                </a:solidFill>
              </a:rPr>
              <a:t>stiprināšanai – </a:t>
            </a:r>
            <a:r>
              <a:rPr lang="lv-LV" sz="1200" dirty="0" smtClean="0">
                <a:solidFill>
                  <a:srgbClr val="404040"/>
                </a:solidFill>
              </a:rPr>
              <a:t>informatīvas aktivitātes</a:t>
            </a:r>
            <a:endParaRPr lang="lv-LV" sz="1200" dirty="0">
              <a:solidFill>
                <a:srgbClr val="404040"/>
              </a:solidFill>
              <a:ea typeface="Calibri"/>
              <a:cs typeface="Times New Roman"/>
            </a:endParaRPr>
          </a:p>
        </p:txBody>
      </p:sp>
      <p:grpSp>
        <p:nvGrpSpPr>
          <p:cNvPr id="45" name="Gruppieren 71"/>
          <p:cNvGrpSpPr/>
          <p:nvPr/>
        </p:nvGrpSpPr>
        <p:grpSpPr bwMode="gray">
          <a:xfrm rot="16200000">
            <a:off x="2571344" y="3448764"/>
            <a:ext cx="432623" cy="144207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46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47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48" name="Gruppieren 71"/>
          <p:cNvGrpSpPr/>
          <p:nvPr/>
        </p:nvGrpSpPr>
        <p:grpSpPr bwMode="gray">
          <a:xfrm rot="16200000">
            <a:off x="2564168" y="4065764"/>
            <a:ext cx="432623" cy="144207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49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50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51" name="Gruppieren 71"/>
          <p:cNvGrpSpPr/>
          <p:nvPr/>
        </p:nvGrpSpPr>
        <p:grpSpPr bwMode="gray">
          <a:xfrm rot="16200000">
            <a:off x="2545232" y="4787124"/>
            <a:ext cx="432623" cy="144207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52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53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54" name="Gruppieren 71"/>
          <p:cNvGrpSpPr/>
          <p:nvPr/>
        </p:nvGrpSpPr>
        <p:grpSpPr bwMode="gray">
          <a:xfrm rot="16200000">
            <a:off x="2555584" y="5433916"/>
            <a:ext cx="432623" cy="144207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55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56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57" name="AutoShape 14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412470" y="5939517"/>
            <a:ext cx="2160000" cy="3960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lv-LV" sz="1400" dirty="0" smtClean="0">
                <a:solidFill>
                  <a:schemeClr val="bg1"/>
                </a:solidFill>
                <a:ea typeface="Calibri"/>
                <a:cs typeface="Times New Roman"/>
              </a:rPr>
              <a:t>Ģimenes stabilitāte un sabiedrības vērtības</a:t>
            </a:r>
            <a:endParaRPr lang="lv-LV" sz="14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pSp>
        <p:nvGrpSpPr>
          <p:cNvPr id="58" name="Gruppieren 71"/>
          <p:cNvGrpSpPr/>
          <p:nvPr/>
        </p:nvGrpSpPr>
        <p:grpSpPr bwMode="gray">
          <a:xfrm rot="16200000">
            <a:off x="2555584" y="6020905"/>
            <a:ext cx="432623" cy="144207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59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60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56287" y="1180203"/>
            <a:ext cx="8498365" cy="1956439"/>
            <a:chOff x="456287" y="1180203"/>
            <a:chExt cx="8498365" cy="1956439"/>
          </a:xfrm>
        </p:grpSpPr>
        <p:sp>
          <p:nvSpPr>
            <p:cNvPr id="20" name="AutoShape 1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gray">
            <a:xfrm>
              <a:off x="3119244" y="1372208"/>
              <a:ext cx="5629220" cy="7200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C2723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9388" indent="-179388">
                <a:spcBef>
                  <a:spcPts val="300"/>
                </a:spcBef>
                <a:buFont typeface="Arial" panose="020B0604020202020204" pitchFamily="34" charset="0"/>
                <a:buChar char="•"/>
              </a:pPr>
              <a:r>
                <a:rPr lang="lv-LV" sz="1100" dirty="0" smtClean="0">
                  <a:solidFill>
                    <a:srgbClr val="8C2723"/>
                  </a:solidFill>
                </a:rPr>
                <a:t>Soc. </a:t>
              </a:r>
              <a:r>
                <a:rPr lang="lv-LV" sz="1100" dirty="0">
                  <a:solidFill>
                    <a:srgbClr val="8C2723"/>
                  </a:solidFill>
                </a:rPr>
                <a:t>apdrošināšanas iemaksu veikšana pensiju kapitālā </a:t>
              </a:r>
              <a:r>
                <a:rPr lang="lv-LV" sz="1100" dirty="0" smtClean="0">
                  <a:solidFill>
                    <a:srgbClr val="8C2723"/>
                  </a:solidFill>
                </a:rPr>
                <a:t>BKA laikā vismaz no BKP</a:t>
              </a:r>
              <a:endParaRPr lang="lv-LV" sz="1100" dirty="0">
                <a:solidFill>
                  <a:srgbClr val="8C2723"/>
                </a:solidFill>
              </a:endParaRPr>
            </a:p>
            <a:p>
              <a:pPr marL="179388" indent="-179388">
                <a:spcBef>
                  <a:spcPts val="300"/>
                </a:spcBef>
                <a:buFont typeface="Arial" panose="020B0604020202020204" pitchFamily="34" charset="0"/>
                <a:buChar char="•"/>
              </a:pPr>
              <a:r>
                <a:rPr lang="lv-LV" sz="1100" dirty="0" smtClean="0">
                  <a:solidFill>
                    <a:srgbClr val="8C2723"/>
                  </a:solidFill>
                  <a:latin typeface="Arial" pitchFamily="34" charset="0"/>
                </a:rPr>
                <a:t>BKP </a:t>
              </a:r>
              <a:r>
                <a:rPr lang="lv-LV" sz="1100" dirty="0">
                  <a:solidFill>
                    <a:srgbClr val="8C2723"/>
                  </a:solidFill>
                  <a:latin typeface="Arial" pitchFamily="34" charset="0"/>
                </a:rPr>
                <a:t>tuvināšanās MIL (no 171 uz 180 </a:t>
              </a:r>
              <a:r>
                <a:rPr lang="lv-LV" sz="1100" dirty="0" err="1">
                  <a:solidFill>
                    <a:srgbClr val="8C2723"/>
                  </a:solidFill>
                  <a:latin typeface="Arial" pitchFamily="34" charset="0"/>
                </a:rPr>
                <a:t>euro</a:t>
              </a:r>
              <a:r>
                <a:rPr lang="lv-LV" sz="1100" dirty="0">
                  <a:solidFill>
                    <a:srgbClr val="8C2723"/>
                  </a:solidFill>
                  <a:latin typeface="Arial" pitchFamily="34" charset="0"/>
                </a:rPr>
                <a:t>, 2017. g</a:t>
              </a:r>
              <a:r>
                <a:rPr lang="lv-LV" sz="1100" dirty="0" smtClean="0">
                  <a:solidFill>
                    <a:srgbClr val="8C2723"/>
                  </a:solidFill>
                  <a:latin typeface="Arial" pitchFamily="34" charset="0"/>
                </a:rPr>
                <a:t>.)</a:t>
              </a:r>
            </a:p>
            <a:p>
              <a:pPr marL="179388" indent="-179388">
                <a:spcBef>
                  <a:spcPts val="300"/>
                </a:spcBef>
                <a:buClr>
                  <a:srgbClr val="000000"/>
                </a:buClr>
                <a:buFont typeface="Arial" panose="020B0604020202020204" pitchFamily="34" charset="0"/>
                <a:buChar char="•"/>
              </a:pPr>
              <a:r>
                <a:rPr lang="lv-LV" sz="1100" dirty="0" smtClean="0">
                  <a:solidFill>
                    <a:srgbClr val="404040"/>
                  </a:solidFill>
                  <a:ea typeface="Calibri"/>
                  <a:cs typeface="Times New Roman"/>
                </a:rPr>
                <a:t>Izmaiņas </a:t>
              </a:r>
              <a:r>
                <a:rPr lang="lv-LV" sz="1100" dirty="0">
                  <a:solidFill>
                    <a:srgbClr val="404040"/>
                  </a:solidFill>
                  <a:ea typeface="Calibri"/>
                  <a:cs typeface="Times New Roman"/>
                </a:rPr>
                <a:t>Vecāku pabalsta aprēķināšanas nosacījumos </a:t>
              </a:r>
              <a:endParaRPr lang="lv-LV" sz="1100" dirty="0" smtClean="0">
                <a:solidFill>
                  <a:srgbClr val="404040"/>
                </a:solidFill>
                <a:ea typeface="Calibri"/>
                <a:cs typeface="Times New Roman"/>
              </a:endParaRPr>
            </a:p>
          </p:txBody>
        </p:sp>
        <p:sp>
          <p:nvSpPr>
            <p:cNvPr id="21" name="AutoShap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gray">
            <a:xfrm>
              <a:off x="3120108" y="2204863"/>
              <a:ext cx="5628356" cy="4006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C2723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lv-LV" sz="1100" dirty="0" smtClean="0">
                  <a:solidFill>
                    <a:srgbClr val="8C2723"/>
                  </a:solidFill>
                </a:rPr>
                <a:t>IIN </a:t>
              </a:r>
              <a:r>
                <a:rPr lang="lv-LV" sz="1100" dirty="0">
                  <a:solidFill>
                    <a:srgbClr val="8C2723"/>
                  </a:solidFill>
                </a:rPr>
                <a:t>atvieglojumu atjaunošanu par nestrādājošu laulāto, kas aprūpē mazus </a:t>
              </a:r>
              <a:r>
                <a:rPr lang="lv-LV" sz="1100" dirty="0" smtClean="0">
                  <a:solidFill>
                    <a:srgbClr val="8C2723"/>
                  </a:solidFill>
                </a:rPr>
                <a:t>bērnus</a:t>
              </a:r>
            </a:p>
          </p:txBody>
        </p:sp>
        <p:grpSp>
          <p:nvGrpSpPr>
            <p:cNvPr id="30" name="Gruppieren 71"/>
            <p:cNvGrpSpPr/>
            <p:nvPr/>
          </p:nvGrpSpPr>
          <p:grpSpPr bwMode="gray">
            <a:xfrm rot="16200000">
              <a:off x="2505252" y="1758879"/>
              <a:ext cx="575820" cy="144207"/>
              <a:chOff x="3996010" y="5285415"/>
              <a:chExt cx="648000" cy="216000"/>
            </a:xfrm>
            <a:solidFill>
              <a:srgbClr val="8C2723"/>
            </a:solidFill>
          </p:grpSpPr>
          <p:sp>
            <p:nvSpPr>
              <p:cNvPr id="31" name="Pfeil nach unten 70"/>
              <p:cNvSpPr/>
              <p:nvPr/>
            </p:nvSpPr>
            <p:spPr bwMode="gray">
              <a:xfrm>
                <a:off x="3996010" y="5285415"/>
                <a:ext cx="648000" cy="216000"/>
              </a:xfrm>
              <a:prstGeom prst="downArrow">
                <a:avLst>
                  <a:gd name="adj1" fmla="val 100000"/>
                  <a:gd name="adj2" fmla="val 100000"/>
                </a:avLst>
              </a:prstGeom>
              <a:grpFill/>
              <a:ln w="9525">
                <a:solidFill>
                  <a:srgbClr val="8C272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indent="0" algn="ctr"/>
                <a:endParaRPr lang="en-US" sz="1600" dirty="0" smtClean="0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32" name="Pfeil nach unten 69"/>
              <p:cNvSpPr/>
              <p:nvPr/>
            </p:nvSpPr>
            <p:spPr bwMode="gray">
              <a:xfrm>
                <a:off x="4104010" y="5301260"/>
                <a:ext cx="432000" cy="144000"/>
              </a:xfrm>
              <a:prstGeom prst="downArrow">
                <a:avLst>
                  <a:gd name="adj1" fmla="val 100000"/>
                  <a:gd name="adj2" fmla="val 100000"/>
                </a:avLst>
              </a:prstGeom>
              <a:grpFill/>
              <a:ln w="9525">
                <a:solidFill>
                  <a:srgbClr val="8C272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indent="0" algn="ctr"/>
                <a:endParaRPr lang="en-US" sz="1600" dirty="0" smtClean="0">
                  <a:solidFill>
                    <a:schemeClr val="tx1"/>
                  </a:solidFill>
                  <a:latin typeface="+mj-lt"/>
                </a:endParaRPr>
              </a:p>
            </p:txBody>
          </p:sp>
        </p:grpSp>
        <p:sp>
          <p:nvSpPr>
            <p:cNvPr id="39" name="AutoShape 14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gray">
            <a:xfrm>
              <a:off x="456287" y="1438400"/>
              <a:ext cx="2160000" cy="65388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6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lv-LV" sz="1400" dirty="0" smtClean="0">
                  <a:solidFill>
                    <a:schemeClr val="bg1"/>
                  </a:solidFill>
                  <a:ea typeface="Calibri"/>
                  <a:cs typeface="Times New Roman"/>
                </a:rPr>
                <a:t>Sistēmiskas nepilnības atbalstam  ģimenēm ar bērniem</a:t>
              </a:r>
              <a:endParaRPr lang="lv-LV" sz="1400" dirty="0">
                <a:solidFill>
                  <a:schemeClr val="bg1"/>
                </a:solidFill>
                <a:ea typeface="Calibri"/>
                <a:cs typeface="Times New Roman"/>
              </a:endParaRPr>
            </a:p>
          </p:txBody>
        </p:sp>
        <p:sp>
          <p:nvSpPr>
            <p:cNvPr id="41" name="AutoShape 1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gray">
            <a:xfrm>
              <a:off x="3135616" y="2708920"/>
              <a:ext cx="5612848" cy="42772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C2723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46800" rIns="72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300"/>
                </a:spcBef>
              </a:pPr>
              <a:r>
                <a:rPr lang="lv-LV" sz="1200" dirty="0" smtClean="0">
                  <a:solidFill>
                    <a:srgbClr val="404040"/>
                  </a:solidFill>
                  <a:latin typeface="Arial" pitchFamily="34" charset="0"/>
                </a:rPr>
                <a:t>Iespēja </a:t>
              </a:r>
              <a:r>
                <a:rPr lang="lv-LV" sz="1200" dirty="0">
                  <a:solidFill>
                    <a:srgbClr val="404040"/>
                  </a:solidFill>
                  <a:latin typeface="Arial" pitchFamily="34" charset="0"/>
                </a:rPr>
                <a:t>ĢVP saņemt arodskolu stipendiju saņēmēju </a:t>
              </a:r>
              <a:r>
                <a:rPr lang="lv-LV" sz="1200" dirty="0" smtClean="0">
                  <a:solidFill>
                    <a:srgbClr val="404040"/>
                  </a:solidFill>
                  <a:latin typeface="Arial" pitchFamily="34" charset="0"/>
                </a:rPr>
                <a:t>vecākiem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7926559" y="1180203"/>
              <a:ext cx="1028093" cy="24198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8C2723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36000" tIns="36000" rIns="36000" bIns="36000">
              <a:spAutoFit/>
            </a:bodyPr>
            <a:lstStyle/>
            <a:p>
              <a:r>
                <a:rPr lang="lv-LV" sz="1100" b="1" dirty="0" smtClean="0">
                  <a:solidFill>
                    <a:srgbClr val="8C2723"/>
                  </a:solidFill>
                  <a:latin typeface="+mj-lt"/>
                </a:rPr>
                <a:t>0,6 </a:t>
              </a:r>
              <a:r>
                <a:rPr lang="lv-LV" sz="1100" b="1" dirty="0" err="1" smtClean="0">
                  <a:solidFill>
                    <a:srgbClr val="8C2723"/>
                  </a:solidFill>
                  <a:latin typeface="+mj-lt"/>
                </a:rPr>
                <a:t>mlj</a:t>
              </a:r>
              <a:r>
                <a:rPr lang="lv-LV" sz="1100" b="1" dirty="0" smtClean="0">
                  <a:solidFill>
                    <a:srgbClr val="8C2723"/>
                  </a:solidFill>
                  <a:latin typeface="+mj-lt"/>
                </a:rPr>
                <a:t>. </a:t>
              </a:r>
              <a:r>
                <a:rPr lang="lv-LV" sz="1100" b="1" dirty="0" err="1" smtClean="0">
                  <a:solidFill>
                    <a:srgbClr val="8C2723"/>
                  </a:solidFill>
                  <a:latin typeface="+mj-lt"/>
                </a:rPr>
                <a:t>euro</a:t>
              </a:r>
              <a:endParaRPr lang="lv-LV" sz="1100" b="1" dirty="0">
                <a:latin typeface="+mj-lt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282194" y="1988840"/>
              <a:ext cx="1605355" cy="318924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8C2723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lIns="36000" tIns="36000" rIns="36000" bIns="36000">
              <a:spAutoFit/>
            </a:bodyPr>
            <a:lstStyle/>
            <a:p>
              <a:r>
                <a:rPr lang="lv-LV" sz="900" b="1" dirty="0" smtClean="0">
                  <a:solidFill>
                    <a:srgbClr val="8C2723"/>
                  </a:solidFill>
                  <a:latin typeface="+mj-lt"/>
                </a:rPr>
                <a:t>5,38 </a:t>
              </a:r>
              <a:r>
                <a:rPr lang="lv-LV" sz="900" b="1" dirty="0" err="1" smtClean="0">
                  <a:solidFill>
                    <a:srgbClr val="8C2723"/>
                  </a:solidFill>
                  <a:latin typeface="+mj-lt"/>
                </a:rPr>
                <a:t>mlj.euro</a:t>
              </a:r>
              <a:r>
                <a:rPr lang="lv-LV" sz="900" b="1" dirty="0" smtClean="0">
                  <a:solidFill>
                    <a:srgbClr val="8C2723"/>
                  </a:solidFill>
                  <a:latin typeface="+mj-lt"/>
                </a:rPr>
                <a:t> </a:t>
              </a:r>
              <a:r>
                <a:rPr lang="lv-LV" sz="700" b="1" dirty="0" smtClean="0">
                  <a:solidFill>
                    <a:srgbClr val="8C2723"/>
                  </a:solidFill>
                  <a:latin typeface="+mj-lt"/>
                </a:rPr>
                <a:t>(t.sk. 1,08 milj. valsts budžets)</a:t>
              </a:r>
              <a:endParaRPr lang="lv-LV" sz="700" b="1" dirty="0">
                <a:latin typeface="+mj-lt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754463" y="1618952"/>
              <a:ext cx="1055462" cy="226591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8C2723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lIns="36000" tIns="36000" rIns="36000" bIns="36000">
              <a:spAutoFit/>
            </a:bodyPr>
            <a:lstStyle/>
            <a:p>
              <a:r>
                <a:rPr lang="lv-LV" sz="1000" b="1" dirty="0" smtClean="0">
                  <a:solidFill>
                    <a:srgbClr val="8C2723"/>
                  </a:solidFill>
                  <a:latin typeface="+mj-lt"/>
                </a:rPr>
                <a:t>2,1 </a:t>
              </a:r>
              <a:r>
                <a:rPr lang="lv-LV" sz="1000" b="1" dirty="0" err="1" smtClean="0">
                  <a:solidFill>
                    <a:srgbClr val="8C2723"/>
                  </a:solidFill>
                  <a:latin typeface="+mj-lt"/>
                </a:rPr>
                <a:t>mlj.euro</a:t>
              </a:r>
              <a:endParaRPr lang="lv-LV" sz="1000" b="1" dirty="0">
                <a:latin typeface="+mj-lt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728094" y="2809485"/>
              <a:ext cx="1055462" cy="226591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8C2723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lIns="36000" tIns="36000" rIns="36000" bIns="36000">
              <a:spAutoFit/>
            </a:bodyPr>
            <a:lstStyle/>
            <a:p>
              <a:r>
                <a:rPr lang="lv-LV" sz="1000" b="1" dirty="0" smtClean="0">
                  <a:solidFill>
                    <a:srgbClr val="404040"/>
                  </a:solidFill>
                  <a:latin typeface="+mj-lt"/>
                </a:rPr>
                <a:t>1,6 </a:t>
              </a:r>
              <a:r>
                <a:rPr lang="lv-LV" sz="1000" b="1" dirty="0" err="1" smtClean="0">
                  <a:solidFill>
                    <a:srgbClr val="404040"/>
                  </a:solidFill>
                  <a:latin typeface="+mj-lt"/>
                </a:rPr>
                <a:t>mlj.euro</a:t>
              </a:r>
              <a:endParaRPr lang="lv-LV" sz="1000" b="1" dirty="0">
                <a:solidFill>
                  <a:srgbClr val="404040"/>
                </a:solidFill>
                <a:latin typeface="+mj-lt"/>
              </a:endParaRPr>
            </a:p>
          </p:txBody>
        </p:sp>
      </p:grpSp>
      <p:sp>
        <p:nvSpPr>
          <p:cNvPr id="65" name="Rectangle 64"/>
          <p:cNvSpPr/>
          <p:nvPr/>
        </p:nvSpPr>
        <p:spPr>
          <a:xfrm>
            <a:off x="7869373" y="4071363"/>
            <a:ext cx="1055462" cy="226591"/>
          </a:xfrm>
          <a:prstGeom prst="rect">
            <a:avLst/>
          </a:prstGeom>
          <a:solidFill>
            <a:srgbClr val="FFFFFF"/>
          </a:solidFill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36000" tIns="36000" rIns="36000" bIns="36000">
            <a:spAutoFit/>
          </a:bodyPr>
          <a:lstStyle/>
          <a:p>
            <a:r>
              <a:rPr lang="lv-LV" sz="1000" b="1" dirty="0" smtClean="0">
                <a:solidFill>
                  <a:srgbClr val="404040"/>
                </a:solidFill>
                <a:latin typeface="+mj-lt"/>
              </a:rPr>
              <a:t>0,1 </a:t>
            </a:r>
            <a:r>
              <a:rPr lang="lv-LV" sz="1000" b="1" dirty="0" err="1" smtClean="0">
                <a:solidFill>
                  <a:srgbClr val="404040"/>
                </a:solidFill>
                <a:latin typeface="+mj-lt"/>
              </a:rPr>
              <a:t>mlj.euro</a:t>
            </a:r>
            <a:endParaRPr lang="lv-LV" sz="1000" b="1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875719" y="6123920"/>
            <a:ext cx="1055462" cy="226591"/>
          </a:xfrm>
          <a:prstGeom prst="rect">
            <a:avLst/>
          </a:prstGeom>
          <a:solidFill>
            <a:srgbClr val="FFFFFF"/>
          </a:solidFill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36000" tIns="36000" rIns="36000" bIns="36000">
            <a:spAutoFit/>
          </a:bodyPr>
          <a:lstStyle/>
          <a:p>
            <a:r>
              <a:rPr lang="lv-LV" sz="1000" b="1" dirty="0" smtClean="0">
                <a:solidFill>
                  <a:srgbClr val="404040"/>
                </a:solidFill>
                <a:latin typeface="+mj-lt"/>
              </a:rPr>
              <a:t>0,2 </a:t>
            </a:r>
            <a:r>
              <a:rPr lang="lv-LV" sz="1000" b="1" dirty="0" err="1" smtClean="0">
                <a:solidFill>
                  <a:srgbClr val="404040"/>
                </a:solidFill>
                <a:latin typeface="+mj-lt"/>
              </a:rPr>
              <a:t>mlj.euro</a:t>
            </a:r>
            <a:endParaRPr lang="lv-LV" sz="1000" b="1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832087" y="3551779"/>
            <a:ext cx="1055462" cy="226591"/>
          </a:xfrm>
          <a:prstGeom prst="rect">
            <a:avLst/>
          </a:prstGeom>
          <a:solidFill>
            <a:srgbClr val="FFFFFF"/>
          </a:solidFill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36000" tIns="36000" rIns="36000" bIns="36000">
            <a:spAutoFit/>
          </a:bodyPr>
          <a:lstStyle/>
          <a:p>
            <a:r>
              <a:rPr lang="lv-LV" sz="1000" b="1" dirty="0" smtClean="0">
                <a:solidFill>
                  <a:srgbClr val="404040"/>
                </a:solidFill>
                <a:latin typeface="+mj-lt"/>
              </a:rPr>
              <a:t>0,9 </a:t>
            </a:r>
            <a:r>
              <a:rPr lang="lv-LV" sz="1000" b="1" dirty="0" err="1" smtClean="0">
                <a:solidFill>
                  <a:srgbClr val="404040"/>
                </a:solidFill>
                <a:latin typeface="+mj-lt"/>
              </a:rPr>
              <a:t>mlj.euro</a:t>
            </a:r>
            <a:endParaRPr lang="lv-LV" sz="1000" b="1" dirty="0">
              <a:solidFill>
                <a:srgbClr val="40404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792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5" grpId="0" animBg="1"/>
      <p:bldP spid="26" grpId="0" animBg="1"/>
      <p:bldP spid="34" grpId="0" animBg="1"/>
      <p:bldP spid="35" grpId="0" animBg="1"/>
      <p:bldP spid="36" grpId="0" animBg="1"/>
      <p:bldP spid="38" grpId="0" animBg="1"/>
      <p:bldP spid="43" grpId="0" animBg="1"/>
      <p:bldP spid="44" grpId="0" animBg="1"/>
      <p:bldP spid="57" grpId="0" animBg="1"/>
      <p:bldP spid="65" grpId="0" animBg="1"/>
      <p:bldP spid="67" grpId="0" animBg="1"/>
      <p:bldP spid="8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unde Klammer links 60"/>
          <p:cNvSpPr/>
          <p:nvPr/>
        </p:nvSpPr>
        <p:spPr bwMode="gray">
          <a:xfrm rot="10800000" flipV="1">
            <a:off x="7221988" y="1411448"/>
            <a:ext cx="302340" cy="2953656"/>
          </a:xfrm>
          <a:prstGeom prst="leftBracke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5791200" cy="683994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rgbClr val="404040"/>
                </a:solidFill>
              </a:rPr>
              <a:t>DLC priekšlikumi </a:t>
            </a:r>
            <a:r>
              <a:rPr lang="lv-LV" sz="3200" dirty="0" smtClean="0">
                <a:solidFill>
                  <a:srgbClr val="404040"/>
                </a:solidFill>
                <a:latin typeface="+mn-lt"/>
              </a:rPr>
              <a:t>(I)</a:t>
            </a:r>
            <a:endParaRPr lang="lv-LV" sz="3200" dirty="0">
              <a:solidFill>
                <a:srgbClr val="404040"/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11</a:t>
            </a:fld>
            <a:endParaRPr lang="lv-LV"/>
          </a:p>
        </p:txBody>
      </p:sp>
      <p:sp>
        <p:nvSpPr>
          <p:cNvPr id="17" name="Rectangle 33"/>
          <p:cNvSpPr>
            <a:spLocks noChangeArrowheads="1"/>
          </p:cNvSpPr>
          <p:nvPr/>
        </p:nvSpPr>
        <p:spPr bwMode="gray">
          <a:xfrm rot="-5400000">
            <a:off x="-2423198" y="3584221"/>
            <a:ext cx="5773394" cy="396884"/>
          </a:xfrm>
          <a:prstGeom prst="rect">
            <a:avLst/>
          </a:prstGeom>
          <a:solidFill>
            <a:srgbClr val="8C2723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540000" bIns="7200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lv-LV" dirty="0" smtClean="0">
                <a:solidFill>
                  <a:schemeClr val="bg1"/>
                </a:solidFill>
                <a:latin typeface="+mj-lt"/>
              </a:rPr>
              <a:t>2017. gads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Line 30"/>
          <p:cNvSpPr>
            <a:spLocks noChangeShapeType="1"/>
          </p:cNvSpPr>
          <p:nvPr/>
        </p:nvSpPr>
        <p:spPr bwMode="gray">
          <a:xfrm rot="5400000">
            <a:off x="283498" y="1159440"/>
            <a:ext cx="360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  <p:sp>
        <p:nvSpPr>
          <p:cNvPr id="24" name="Line 30"/>
          <p:cNvSpPr>
            <a:spLocks noChangeShapeType="1"/>
          </p:cNvSpPr>
          <p:nvPr/>
        </p:nvSpPr>
        <p:spPr bwMode="gray">
          <a:xfrm rot="16200000" flipV="1">
            <a:off x="-1264693" y="4653136"/>
            <a:ext cx="3456384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  <p:sp>
        <p:nvSpPr>
          <p:cNvPr id="31" name="AutoShape 14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755577" y="1516867"/>
            <a:ext cx="6552727" cy="2704221"/>
          </a:xfrm>
          <a:prstGeom prst="rect">
            <a:avLst/>
          </a:prstGeom>
          <a:solidFill>
            <a:schemeClr val="bg1"/>
          </a:solidFill>
          <a:ln w="9525"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6800" rIns="9144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Bef>
                <a:spcPts val="300"/>
              </a:spcBef>
            </a:pPr>
            <a:r>
              <a:rPr lang="lv-LV" sz="1400" dirty="0" smtClean="0">
                <a:solidFill>
                  <a:srgbClr val="8C2723"/>
                </a:solidFill>
                <a:latin typeface="+mj-lt"/>
              </a:rPr>
              <a:t>TOP 6</a:t>
            </a:r>
          </a:p>
          <a:p>
            <a:pPr marL="342900" indent="-342900" algn="just">
              <a:spcBef>
                <a:spcPts val="300"/>
              </a:spcBef>
              <a:buFont typeface="+mj-lt"/>
              <a:buAutoNum type="arabicPeriod"/>
            </a:pPr>
            <a:r>
              <a:rPr lang="lv-LV" sz="1400" dirty="0" smtClean="0">
                <a:solidFill>
                  <a:srgbClr val="8C2723"/>
                </a:solidFill>
              </a:rPr>
              <a:t>Īstenot LM JPI adopcijas </a:t>
            </a:r>
            <a:r>
              <a:rPr lang="lv-LV" sz="1400" dirty="0">
                <a:solidFill>
                  <a:srgbClr val="8C2723"/>
                </a:solidFill>
              </a:rPr>
              <a:t>un ģimeniska veida </a:t>
            </a:r>
            <a:r>
              <a:rPr lang="lv-LV" sz="1400" b="1" dirty="0">
                <a:solidFill>
                  <a:srgbClr val="8C2723"/>
                </a:solidFill>
              </a:rPr>
              <a:t>ārpusģimenes </a:t>
            </a:r>
            <a:r>
              <a:rPr lang="lv-LV" sz="1400" dirty="0" smtClean="0">
                <a:solidFill>
                  <a:srgbClr val="8C2723"/>
                </a:solidFill>
              </a:rPr>
              <a:t>aprūpes sistēmas pilnveidošanai </a:t>
            </a:r>
          </a:p>
          <a:p>
            <a:pPr marL="342900" indent="-342900" algn="just">
              <a:spcBef>
                <a:spcPts val="300"/>
              </a:spcBef>
              <a:buFont typeface="+mj-lt"/>
              <a:buAutoNum type="arabicPeriod"/>
            </a:pPr>
            <a:r>
              <a:rPr lang="lv-LV" sz="1400" b="1" dirty="0" smtClean="0">
                <a:solidFill>
                  <a:srgbClr val="8C2723"/>
                </a:solidFill>
              </a:rPr>
              <a:t>AZG</a:t>
            </a:r>
            <a:r>
              <a:rPr lang="lv-LV" sz="1400" dirty="0" smtClean="0">
                <a:solidFill>
                  <a:srgbClr val="8C2723"/>
                </a:solidFill>
              </a:rPr>
              <a:t> </a:t>
            </a:r>
            <a:r>
              <a:rPr lang="lv-LV" sz="1400" dirty="0">
                <a:solidFill>
                  <a:srgbClr val="8C2723"/>
                </a:solidFill>
              </a:rPr>
              <a:t>palielināšana vismaz līdz valstī noteiktajam uzturlīdzekļu apmēram</a:t>
            </a:r>
          </a:p>
          <a:p>
            <a:pPr marL="342900" indent="-342900" algn="just">
              <a:spcBef>
                <a:spcPts val="300"/>
              </a:spcBef>
              <a:buFont typeface="+mj-lt"/>
              <a:buAutoNum type="arabicPeriod"/>
            </a:pPr>
            <a:r>
              <a:rPr lang="lv-LV" sz="1400" b="1" dirty="0">
                <a:solidFill>
                  <a:srgbClr val="8C2723"/>
                </a:solidFill>
              </a:rPr>
              <a:t>ĢVP</a:t>
            </a:r>
            <a:r>
              <a:rPr lang="lv-LV" sz="1400" dirty="0">
                <a:solidFill>
                  <a:srgbClr val="8C2723"/>
                </a:solidFill>
              </a:rPr>
              <a:t> palielināšana līdz 50 </a:t>
            </a:r>
            <a:r>
              <a:rPr lang="lv-LV" sz="1400" i="1" dirty="0" err="1">
                <a:solidFill>
                  <a:srgbClr val="8C2723"/>
                </a:solidFill>
              </a:rPr>
              <a:t>euro</a:t>
            </a:r>
            <a:r>
              <a:rPr lang="lv-LV" sz="1400" dirty="0">
                <a:solidFill>
                  <a:srgbClr val="8C2723"/>
                </a:solidFill>
              </a:rPr>
              <a:t> par 4. un nākamajiem bērniem</a:t>
            </a:r>
          </a:p>
          <a:p>
            <a:pPr marL="342900" indent="-342900" algn="just">
              <a:spcBef>
                <a:spcPts val="300"/>
              </a:spcBef>
              <a:buFont typeface="+mj-lt"/>
              <a:buAutoNum type="arabicPeriod"/>
            </a:pPr>
            <a:r>
              <a:rPr lang="lv-LV" sz="1400" dirty="0" smtClean="0">
                <a:solidFill>
                  <a:srgbClr val="8C2723"/>
                </a:solidFill>
              </a:rPr>
              <a:t>Daudzbērnu </a:t>
            </a:r>
            <a:r>
              <a:rPr lang="lv-LV" sz="1400" dirty="0">
                <a:solidFill>
                  <a:srgbClr val="8C2723"/>
                </a:solidFill>
              </a:rPr>
              <a:t>ģimenes kā jauna pasažieru </a:t>
            </a:r>
            <a:r>
              <a:rPr lang="lv-LV" sz="1400" dirty="0" smtClean="0">
                <a:solidFill>
                  <a:srgbClr val="8C2723"/>
                </a:solidFill>
              </a:rPr>
              <a:t>kategorija braukšanas </a:t>
            </a:r>
            <a:r>
              <a:rPr lang="lv-LV" sz="1400" dirty="0">
                <a:solidFill>
                  <a:srgbClr val="8C2723"/>
                </a:solidFill>
              </a:rPr>
              <a:t>maksas </a:t>
            </a:r>
            <a:r>
              <a:rPr lang="lv-LV" sz="1400" dirty="0" smtClean="0">
                <a:solidFill>
                  <a:srgbClr val="8C2723"/>
                </a:solidFill>
              </a:rPr>
              <a:t>atvieglojumiem </a:t>
            </a:r>
            <a:r>
              <a:rPr lang="lv-LV" sz="1400" b="1" dirty="0">
                <a:solidFill>
                  <a:srgbClr val="8C2723"/>
                </a:solidFill>
              </a:rPr>
              <a:t>starppilsētu sabiedriskajā transportā</a:t>
            </a:r>
            <a:endParaRPr lang="lv-LV" sz="1400" b="1" dirty="0">
              <a:solidFill>
                <a:srgbClr val="8C2723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spcBef>
                <a:spcPts val="300"/>
              </a:spcBef>
              <a:buFont typeface="+mj-lt"/>
              <a:buAutoNum type="arabicPeriod"/>
            </a:pPr>
            <a:r>
              <a:rPr lang="lv-LV" sz="1400" dirty="0" smtClean="0">
                <a:solidFill>
                  <a:srgbClr val="8C2723"/>
                </a:solidFill>
              </a:rPr>
              <a:t>Sociālās </a:t>
            </a:r>
            <a:r>
              <a:rPr lang="lv-LV" sz="1400" dirty="0">
                <a:solidFill>
                  <a:srgbClr val="8C2723"/>
                </a:solidFill>
              </a:rPr>
              <a:t>apdrošināšanas iemaksu veikšana pensiju kapitālā bērna kopšanas </a:t>
            </a:r>
            <a:r>
              <a:rPr lang="lv-LV" sz="1400" dirty="0" smtClean="0">
                <a:solidFill>
                  <a:srgbClr val="8C2723"/>
                </a:solidFill>
              </a:rPr>
              <a:t>atvaļinājuma laikā vismaz no BKP</a:t>
            </a:r>
            <a:endParaRPr lang="lv-LV" sz="1400" dirty="0">
              <a:solidFill>
                <a:srgbClr val="7030A0"/>
              </a:solidFill>
            </a:endParaRPr>
          </a:p>
          <a:p>
            <a:pPr marL="342900" indent="-342900" algn="just">
              <a:spcBef>
                <a:spcPts val="300"/>
              </a:spcBef>
              <a:buFont typeface="+mj-lt"/>
              <a:buAutoNum type="arabicPeriod"/>
            </a:pPr>
            <a:r>
              <a:rPr lang="lv-LV" sz="1400" b="1" dirty="0">
                <a:solidFill>
                  <a:srgbClr val="8C2723"/>
                </a:solidFill>
              </a:rPr>
              <a:t>IIN atvieglojumu </a:t>
            </a:r>
            <a:r>
              <a:rPr lang="lv-LV" sz="1400" dirty="0" smtClean="0">
                <a:solidFill>
                  <a:srgbClr val="8C2723"/>
                </a:solidFill>
              </a:rPr>
              <a:t>atjaunošana </a:t>
            </a:r>
            <a:r>
              <a:rPr lang="lv-LV" sz="1400" dirty="0">
                <a:solidFill>
                  <a:srgbClr val="8C2723"/>
                </a:solidFill>
              </a:rPr>
              <a:t>par nestrādājošu laulāto, kas aprūpē mazus </a:t>
            </a:r>
            <a:r>
              <a:rPr lang="lv-LV" sz="1400" dirty="0" smtClean="0">
                <a:solidFill>
                  <a:srgbClr val="8C2723"/>
                </a:solidFill>
              </a:rPr>
              <a:t>bērnus</a:t>
            </a:r>
          </a:p>
        </p:txBody>
      </p:sp>
      <p:sp>
        <p:nvSpPr>
          <p:cNvPr id="33" name="AutoShape 14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3131841" y="7173416"/>
            <a:ext cx="5544616" cy="1296144"/>
          </a:xfrm>
          <a:prstGeom prst="rect">
            <a:avLst/>
          </a:prstGeom>
          <a:solidFill>
            <a:schemeClr val="bg1"/>
          </a:solidFill>
          <a:ln w="9525"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6800" rIns="9144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</a:rPr>
              <a:t>Third point</a:t>
            </a:r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" name="AutoShape 14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755577" y="888263"/>
            <a:ext cx="7380000" cy="360000"/>
          </a:xfrm>
          <a:prstGeom prst="rect">
            <a:avLst/>
          </a:prstGeom>
          <a:solidFill>
            <a:srgbClr val="8C2723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6800" rIns="36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lv-LV" sz="1400" dirty="0">
                <a:solidFill>
                  <a:schemeClr val="bg1"/>
                </a:solidFill>
                <a:latin typeface="Arial" pitchFamily="34" charset="0"/>
              </a:rPr>
              <a:t>1. Priekšlikumi ar ilgtermiņa fiskālo ietekmi (pamatgrupa)</a:t>
            </a:r>
          </a:p>
        </p:txBody>
      </p:sp>
      <p:sp>
        <p:nvSpPr>
          <p:cNvPr id="38" name="AutoShape 14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755576" y="4485159"/>
            <a:ext cx="6552727" cy="1680145"/>
          </a:xfrm>
          <a:prstGeom prst="rect">
            <a:avLst/>
          </a:prstGeom>
          <a:solidFill>
            <a:schemeClr val="bg1"/>
          </a:solidFill>
          <a:ln w="9525"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6800" rIns="9144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Bef>
                <a:spcPts val="300"/>
              </a:spcBef>
            </a:pPr>
            <a:r>
              <a:rPr lang="lv-LV" sz="1400" dirty="0" smtClean="0">
                <a:solidFill>
                  <a:srgbClr val="404040"/>
                </a:solidFill>
                <a:latin typeface="Arial" pitchFamily="34" charset="0"/>
              </a:rPr>
              <a:t>7.  BKP </a:t>
            </a:r>
            <a:r>
              <a:rPr lang="lv-LV" sz="1400" dirty="0">
                <a:solidFill>
                  <a:srgbClr val="404040"/>
                </a:solidFill>
                <a:latin typeface="Arial" pitchFamily="34" charset="0"/>
              </a:rPr>
              <a:t>tuvināšanās MIL (no 171 uz 180 </a:t>
            </a:r>
            <a:r>
              <a:rPr lang="lv-LV" sz="1400" dirty="0" err="1">
                <a:solidFill>
                  <a:srgbClr val="404040"/>
                </a:solidFill>
                <a:latin typeface="Arial" pitchFamily="34" charset="0"/>
              </a:rPr>
              <a:t>euro</a:t>
            </a:r>
            <a:r>
              <a:rPr lang="lv-LV" sz="1400" dirty="0">
                <a:solidFill>
                  <a:srgbClr val="404040"/>
                </a:solidFill>
                <a:latin typeface="Arial" pitchFamily="34" charset="0"/>
              </a:rPr>
              <a:t>, 2017. g</a:t>
            </a:r>
            <a:r>
              <a:rPr lang="lv-LV" sz="1400" dirty="0" smtClean="0">
                <a:solidFill>
                  <a:srgbClr val="404040"/>
                </a:solidFill>
                <a:latin typeface="Arial" pitchFamily="34" charset="0"/>
              </a:rPr>
              <a:t>.)</a:t>
            </a:r>
          </a:p>
          <a:p>
            <a:pPr algn="just">
              <a:spcBef>
                <a:spcPts val="300"/>
              </a:spcBef>
            </a:pPr>
            <a:r>
              <a:rPr lang="lv-LV" sz="1400" dirty="0" smtClean="0">
                <a:solidFill>
                  <a:srgbClr val="404040"/>
                </a:solidFill>
                <a:latin typeface="Arial" pitchFamily="34" charset="0"/>
              </a:rPr>
              <a:t>8.  Iespēja </a:t>
            </a:r>
            <a:r>
              <a:rPr lang="lv-LV" sz="1400" dirty="0">
                <a:solidFill>
                  <a:srgbClr val="404040"/>
                </a:solidFill>
                <a:latin typeface="Arial" pitchFamily="34" charset="0"/>
              </a:rPr>
              <a:t>ĢVP saņemt arodskolu stipendiju saņēmēju </a:t>
            </a:r>
            <a:r>
              <a:rPr lang="lv-LV" sz="1400" dirty="0" smtClean="0">
                <a:solidFill>
                  <a:srgbClr val="404040"/>
                </a:solidFill>
                <a:latin typeface="Arial" pitchFamily="34" charset="0"/>
              </a:rPr>
              <a:t>vecākiem</a:t>
            </a:r>
          </a:p>
          <a:p>
            <a:pPr algn="just">
              <a:spcBef>
                <a:spcPts val="300"/>
              </a:spcBef>
            </a:pPr>
            <a:r>
              <a:rPr lang="lv-LV" sz="1400" dirty="0" smtClean="0">
                <a:solidFill>
                  <a:srgbClr val="404040"/>
                </a:solidFill>
                <a:latin typeface="Arial" pitchFamily="34" charset="0"/>
              </a:rPr>
              <a:t>9.  Palielināta </a:t>
            </a:r>
            <a:r>
              <a:rPr lang="lv-LV" sz="1400" dirty="0">
                <a:solidFill>
                  <a:srgbClr val="404040"/>
                </a:solidFill>
                <a:latin typeface="Arial" pitchFamily="34" charset="0"/>
              </a:rPr>
              <a:t>summa attaisnotajiem izdevumiem par bērnu izglītību un </a:t>
            </a:r>
            <a:endParaRPr lang="lv-LV" sz="1400" dirty="0" smtClean="0">
              <a:solidFill>
                <a:srgbClr val="404040"/>
              </a:solidFill>
              <a:latin typeface="Arial" pitchFamily="34" charset="0"/>
            </a:endParaRPr>
          </a:p>
          <a:p>
            <a:pPr algn="just"/>
            <a:r>
              <a:rPr lang="lv-LV" sz="1400" dirty="0" smtClean="0">
                <a:solidFill>
                  <a:srgbClr val="404040"/>
                </a:solidFill>
                <a:latin typeface="Arial" pitchFamily="34" charset="0"/>
              </a:rPr>
              <a:t>     ārstniecības izdevumiem (no 215 </a:t>
            </a:r>
            <a:r>
              <a:rPr lang="lv-LV" sz="1400" dirty="0">
                <a:solidFill>
                  <a:srgbClr val="404040"/>
                </a:solidFill>
                <a:latin typeface="Arial" pitchFamily="34" charset="0"/>
              </a:rPr>
              <a:t>līdz 430 </a:t>
            </a:r>
            <a:r>
              <a:rPr lang="lv-LV" sz="1400" dirty="0" err="1" smtClean="0">
                <a:solidFill>
                  <a:srgbClr val="404040"/>
                </a:solidFill>
                <a:latin typeface="Arial" pitchFamily="34" charset="0"/>
              </a:rPr>
              <a:t>euro</a:t>
            </a:r>
            <a:r>
              <a:rPr lang="lv-LV" sz="1400" dirty="0" smtClean="0">
                <a:solidFill>
                  <a:srgbClr val="404040"/>
                </a:solidFill>
                <a:latin typeface="Arial" pitchFamily="34" charset="0"/>
              </a:rPr>
              <a:t>)</a:t>
            </a:r>
          </a:p>
          <a:p>
            <a:pPr algn="just">
              <a:spcBef>
                <a:spcPts val="300"/>
              </a:spcBef>
            </a:pPr>
            <a:r>
              <a:rPr lang="lv-LV" sz="1400" dirty="0" smtClean="0">
                <a:solidFill>
                  <a:srgbClr val="404040"/>
                </a:solidFill>
                <a:latin typeface="Arial" pitchFamily="34" charset="0"/>
              </a:rPr>
              <a:t>0. Mājokļa </a:t>
            </a:r>
            <a:r>
              <a:rPr lang="lv-LV" sz="1400" dirty="0">
                <a:solidFill>
                  <a:srgbClr val="404040"/>
                </a:solidFill>
                <a:latin typeface="Arial" pitchFamily="34" charset="0"/>
              </a:rPr>
              <a:t>programmu turpmāka darbība un </a:t>
            </a:r>
            <a:r>
              <a:rPr lang="lv-LV" sz="1400" dirty="0" smtClean="0">
                <a:solidFill>
                  <a:srgbClr val="404040"/>
                </a:solidFill>
                <a:latin typeface="Arial" pitchFamily="34" charset="0"/>
              </a:rPr>
              <a:t>attīstība</a:t>
            </a:r>
            <a:endParaRPr lang="en-US" sz="1400" dirty="0">
              <a:solidFill>
                <a:srgbClr val="404040"/>
              </a:solidFill>
              <a:latin typeface="Arial" pitchFamily="34" charset="0"/>
            </a:endParaRPr>
          </a:p>
        </p:txBody>
      </p:sp>
      <p:sp>
        <p:nvSpPr>
          <p:cNvPr id="39" name="Striped Right Arrow 38"/>
          <p:cNvSpPr/>
          <p:nvPr/>
        </p:nvSpPr>
        <p:spPr>
          <a:xfrm>
            <a:off x="5220072" y="6165304"/>
            <a:ext cx="3090813" cy="627381"/>
          </a:xfrm>
          <a:prstGeom prst="stripedRightArrow">
            <a:avLst>
              <a:gd name="adj1" fmla="val 47216"/>
              <a:gd name="adj2" fmla="val 33296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lv-LV" dirty="0" smtClean="0"/>
              <a:t>Turpinājums, 2017.</a:t>
            </a:r>
            <a:endParaRPr lang="lv-LV" dirty="0"/>
          </a:p>
        </p:txBody>
      </p:sp>
      <p:sp>
        <p:nvSpPr>
          <p:cNvPr id="40" name="Runde Klammer links 60"/>
          <p:cNvSpPr/>
          <p:nvPr/>
        </p:nvSpPr>
        <p:spPr bwMode="gray">
          <a:xfrm rot="10800000" flipV="1">
            <a:off x="8014076" y="1339440"/>
            <a:ext cx="302340" cy="4762712"/>
          </a:xfrm>
          <a:prstGeom prst="leftBracke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39993" y="2509445"/>
            <a:ext cx="904415" cy="430887"/>
          </a:xfrm>
          <a:prstGeom prst="rect">
            <a:avLst/>
          </a:prstGeom>
          <a:solidFill>
            <a:srgbClr val="FFFFFF"/>
          </a:solidFill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lv-LV" sz="1100" b="1" dirty="0" smtClean="0">
                <a:solidFill>
                  <a:srgbClr val="8C2723"/>
                </a:solidFill>
                <a:latin typeface="+mj-lt"/>
              </a:rPr>
              <a:t>20,96 </a:t>
            </a:r>
          </a:p>
          <a:p>
            <a:pPr algn="ctr"/>
            <a:r>
              <a:rPr lang="lv-LV" sz="1100" b="1" dirty="0" smtClean="0">
                <a:solidFill>
                  <a:srgbClr val="8C2723"/>
                </a:solidFill>
                <a:latin typeface="+mj-lt"/>
              </a:rPr>
              <a:t>milj. </a:t>
            </a:r>
            <a:r>
              <a:rPr lang="lv-LV" sz="1100" b="1" dirty="0" err="1" smtClean="0">
                <a:solidFill>
                  <a:srgbClr val="8C2723"/>
                </a:solidFill>
                <a:latin typeface="+mj-lt"/>
              </a:rPr>
              <a:t>euro</a:t>
            </a:r>
            <a:endParaRPr lang="lv-LV" sz="1100" b="1" dirty="0">
              <a:latin typeface="+mj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858677" y="3758733"/>
            <a:ext cx="904415" cy="430887"/>
          </a:xfrm>
          <a:prstGeom prst="rect">
            <a:avLst/>
          </a:prstGeom>
          <a:solidFill>
            <a:srgbClr val="FFFFFF"/>
          </a:solidFill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lv-LV" sz="1100" b="1" dirty="0" smtClean="0">
                <a:solidFill>
                  <a:srgbClr val="8C2723"/>
                </a:solidFill>
                <a:latin typeface="+mj-lt"/>
              </a:rPr>
              <a:t>24,66 </a:t>
            </a:r>
          </a:p>
          <a:p>
            <a:pPr algn="ctr"/>
            <a:r>
              <a:rPr lang="lv-LV" sz="1100" b="1" dirty="0" smtClean="0">
                <a:solidFill>
                  <a:srgbClr val="8C2723"/>
                </a:solidFill>
                <a:latin typeface="+mj-lt"/>
              </a:rPr>
              <a:t>milj. </a:t>
            </a:r>
            <a:r>
              <a:rPr lang="lv-LV" sz="1100" b="1" dirty="0" err="1" smtClean="0">
                <a:solidFill>
                  <a:srgbClr val="8C2723"/>
                </a:solidFill>
                <a:latin typeface="+mj-lt"/>
              </a:rPr>
              <a:t>euro</a:t>
            </a:r>
            <a:endParaRPr lang="lv-LV" sz="1100" b="1" dirty="0">
              <a:latin typeface="+mj-lt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292080" y="404664"/>
            <a:ext cx="1990731" cy="1558511"/>
            <a:chOff x="5476875" y="1616075"/>
            <a:chExt cx="3219450" cy="3606800"/>
          </a:xfrm>
        </p:grpSpPr>
        <p:grpSp>
          <p:nvGrpSpPr>
            <p:cNvPr id="44" name="Gruppieren 24"/>
            <p:cNvGrpSpPr>
              <a:grpSpLocks/>
            </p:cNvGrpSpPr>
            <p:nvPr/>
          </p:nvGrpSpPr>
          <p:grpSpPr bwMode="auto">
            <a:xfrm>
              <a:off x="5476875" y="1924049"/>
              <a:ext cx="3219450" cy="3298826"/>
              <a:chOff x="5476565" y="1923510"/>
              <a:chExt cx="3219764" cy="3298903"/>
            </a:xfrm>
          </p:grpSpPr>
          <p:pic>
            <p:nvPicPr>
              <p:cNvPr id="49" name="Picture 8" descr="C:\Users\Mike\Desktop\schatten.png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5476565" y="1928243"/>
                <a:ext cx="3219764" cy="3294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0" name="Freeform 6"/>
              <p:cNvSpPr>
                <a:spLocks/>
              </p:cNvSpPr>
              <p:nvPr/>
            </p:nvSpPr>
            <p:spPr bwMode="auto">
              <a:xfrm>
                <a:off x="5587176" y="1923510"/>
                <a:ext cx="2795643" cy="28905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9" y="1"/>
                  </a:cxn>
                  <a:cxn ang="0">
                    <a:pos x="1209" y="760"/>
                  </a:cxn>
                  <a:cxn ang="0">
                    <a:pos x="1191" y="1025"/>
                  </a:cxn>
                  <a:cxn ang="0">
                    <a:pos x="1164" y="1125"/>
                  </a:cxn>
                  <a:cxn ang="0">
                    <a:pos x="1142" y="1125"/>
                  </a:cxn>
                  <a:cxn ang="0">
                    <a:pos x="842" y="1208"/>
                  </a:cxn>
                  <a:cxn ang="0">
                    <a:pos x="0" y="1230"/>
                  </a:cxn>
                  <a:cxn ang="0">
                    <a:pos x="0" y="0"/>
                  </a:cxn>
                </a:cxnLst>
                <a:rect l="0" t="0" r="r" b="b"/>
                <a:pathLst>
                  <a:path w="1209" h="1250">
                    <a:moveTo>
                      <a:pt x="0" y="0"/>
                    </a:moveTo>
                    <a:cubicBezTo>
                      <a:pt x="1209" y="1"/>
                      <a:pt x="1209" y="1"/>
                      <a:pt x="1209" y="1"/>
                    </a:cubicBezTo>
                    <a:cubicBezTo>
                      <a:pt x="1209" y="1"/>
                      <a:pt x="1209" y="653"/>
                      <a:pt x="1209" y="760"/>
                    </a:cubicBezTo>
                    <a:cubicBezTo>
                      <a:pt x="1209" y="868"/>
                      <a:pt x="1208" y="943"/>
                      <a:pt x="1191" y="1025"/>
                    </a:cubicBezTo>
                    <a:cubicBezTo>
                      <a:pt x="1173" y="1107"/>
                      <a:pt x="1164" y="1125"/>
                      <a:pt x="1164" y="1125"/>
                    </a:cubicBezTo>
                    <a:cubicBezTo>
                      <a:pt x="1164" y="1125"/>
                      <a:pt x="1152" y="1122"/>
                      <a:pt x="1142" y="1125"/>
                    </a:cubicBezTo>
                    <a:cubicBezTo>
                      <a:pt x="1131" y="1128"/>
                      <a:pt x="1077" y="1165"/>
                      <a:pt x="842" y="1208"/>
                    </a:cubicBezTo>
                    <a:cubicBezTo>
                      <a:pt x="608" y="1250"/>
                      <a:pt x="262" y="1236"/>
                      <a:pt x="0" y="123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D2D07A"/>
                  </a:gs>
                  <a:gs pos="70000">
                    <a:srgbClr val="F1F17B"/>
                  </a:gs>
                  <a:gs pos="100000">
                    <a:srgbClr val="F8F6A8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de-DE" sz="1600">
                  <a:latin typeface="Tahoma" charset="0"/>
                </a:endParaRPr>
              </a:p>
            </p:txBody>
          </p:sp>
        </p:grpSp>
        <p:grpSp>
          <p:nvGrpSpPr>
            <p:cNvPr id="45" name="Group 22" descr="© INSCALE GmbH, 14.06.2010"/>
            <p:cNvGrpSpPr>
              <a:grpSpLocks/>
            </p:cNvGrpSpPr>
            <p:nvPr/>
          </p:nvGrpSpPr>
          <p:grpSpPr bwMode="auto">
            <a:xfrm>
              <a:off x="6975475" y="1616075"/>
              <a:ext cx="701675" cy="676275"/>
              <a:chOff x="2603" y="538"/>
              <a:chExt cx="804" cy="775"/>
            </a:xfrm>
          </p:grpSpPr>
          <p:sp>
            <p:nvSpPr>
              <p:cNvPr id="47" name="Freeform 23"/>
              <p:cNvSpPr>
                <a:spLocks/>
              </p:cNvSpPr>
              <p:nvPr/>
            </p:nvSpPr>
            <p:spPr bwMode="auto">
              <a:xfrm>
                <a:off x="2738" y="1023"/>
                <a:ext cx="669" cy="290"/>
              </a:xfrm>
              <a:custGeom>
                <a:avLst/>
                <a:gdLst>
                  <a:gd name="T0" fmla="*/ 492 w 669"/>
                  <a:gd name="T1" fmla="*/ 0 h 290"/>
                  <a:gd name="T2" fmla="*/ 195 w 669"/>
                  <a:gd name="T3" fmla="*/ 78 h 290"/>
                  <a:gd name="T4" fmla="*/ 245 w 669"/>
                  <a:gd name="T5" fmla="*/ 148 h 290"/>
                  <a:gd name="T6" fmla="*/ 5 w 669"/>
                  <a:gd name="T7" fmla="*/ 261 h 290"/>
                  <a:gd name="T8" fmla="*/ 48 w 669"/>
                  <a:gd name="T9" fmla="*/ 272 h 290"/>
                  <a:gd name="T10" fmla="*/ 294 w 669"/>
                  <a:gd name="T11" fmla="*/ 154 h 290"/>
                  <a:gd name="T12" fmla="*/ 327 w 669"/>
                  <a:gd name="T13" fmla="*/ 155 h 290"/>
                  <a:gd name="T14" fmla="*/ 624 w 669"/>
                  <a:gd name="T15" fmla="*/ 78 h 290"/>
                  <a:gd name="T16" fmla="*/ 492 w 669"/>
                  <a:gd name="T17" fmla="*/ 0 h 29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69"/>
                  <a:gd name="T28" fmla="*/ 0 h 290"/>
                  <a:gd name="T29" fmla="*/ 669 w 669"/>
                  <a:gd name="T30" fmla="*/ 290 h 29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69" h="290">
                    <a:moveTo>
                      <a:pt x="492" y="0"/>
                    </a:moveTo>
                    <a:cubicBezTo>
                      <a:pt x="373" y="0"/>
                      <a:pt x="240" y="35"/>
                      <a:pt x="195" y="78"/>
                    </a:cubicBezTo>
                    <a:cubicBezTo>
                      <a:pt x="162" y="109"/>
                      <a:pt x="184" y="136"/>
                      <a:pt x="245" y="148"/>
                    </a:cubicBezTo>
                    <a:cubicBezTo>
                      <a:pt x="5" y="261"/>
                      <a:pt x="5" y="261"/>
                      <a:pt x="5" y="261"/>
                    </a:cubicBezTo>
                    <a:cubicBezTo>
                      <a:pt x="9" y="284"/>
                      <a:pt x="0" y="290"/>
                      <a:pt x="48" y="272"/>
                    </a:cubicBezTo>
                    <a:cubicBezTo>
                      <a:pt x="294" y="154"/>
                      <a:pt x="294" y="154"/>
                      <a:pt x="294" y="154"/>
                    </a:cubicBezTo>
                    <a:cubicBezTo>
                      <a:pt x="304" y="155"/>
                      <a:pt x="315" y="155"/>
                      <a:pt x="327" y="155"/>
                    </a:cubicBezTo>
                    <a:cubicBezTo>
                      <a:pt x="445" y="155"/>
                      <a:pt x="578" y="120"/>
                      <a:pt x="624" y="78"/>
                    </a:cubicBezTo>
                    <a:cubicBezTo>
                      <a:pt x="669" y="35"/>
                      <a:pt x="610" y="0"/>
                      <a:pt x="492" y="0"/>
                    </a:cubicBezTo>
                    <a:close/>
                  </a:path>
                </a:pathLst>
              </a:custGeom>
              <a:solidFill>
                <a:schemeClr val="tx1">
                  <a:alpha val="50195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lv-LV" sz="1600"/>
              </a:p>
            </p:txBody>
          </p:sp>
          <p:pic>
            <p:nvPicPr>
              <p:cNvPr id="48" name="Picture 24" descr="rot"/>
              <p:cNvPicPr>
                <a:picLocks noChangeAspect="1" noChangeArrowheads="1"/>
              </p:cNvPicPr>
              <p:nvPr/>
            </p:nvPicPr>
            <p:blipFill>
              <a:blip r:embed="rId7"/>
              <a:srcRect b="16612"/>
              <a:stretch>
                <a:fillRect/>
              </a:stretch>
            </p:blipFill>
            <p:spPr bwMode="auto">
              <a:xfrm>
                <a:off x="2603" y="538"/>
                <a:ext cx="469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46" name="Rectangle 16" descr="© INSCALE GmbH, 26.05.2010&#10;http://www.presentationload.com/"/>
            <p:cNvSpPr>
              <a:spLocks noChangeArrowheads="1"/>
            </p:cNvSpPr>
            <p:nvPr/>
          </p:nvSpPr>
          <p:spPr bwMode="auto">
            <a:xfrm>
              <a:off x="5619490" y="2566871"/>
              <a:ext cx="2797175" cy="73740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36000" tIns="36000" rIns="36000" bIns="36000">
              <a:spAutoFit/>
            </a:bodyPr>
            <a:lstStyle/>
            <a:p>
              <a:pPr algn="ctr">
                <a:lnSpc>
                  <a:spcPct val="95000"/>
                </a:lnSpc>
                <a:spcAft>
                  <a:spcPts val="800"/>
                </a:spcAft>
                <a:defRPr/>
              </a:pPr>
              <a:r>
                <a:rPr lang="lv-LV" sz="1100" b="1" noProof="1" smtClean="0">
                  <a:solidFill>
                    <a:srgbClr val="404040"/>
                  </a:solidFill>
                  <a:latin typeface="+mj-lt"/>
                </a:rPr>
                <a:t>Priekšlikumi - sakārtoti prioritārā secībā</a:t>
              </a:r>
              <a:endParaRPr lang="en-US" sz="1100" b="1" noProof="1">
                <a:solidFill>
                  <a:srgbClr val="404040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431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5791200" cy="683994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rgbClr val="404040"/>
                </a:solidFill>
              </a:rPr>
              <a:t>DLC </a:t>
            </a:r>
            <a:r>
              <a:rPr lang="lv-LV" sz="3200" dirty="0" smtClean="0">
                <a:solidFill>
                  <a:srgbClr val="404040"/>
                </a:solidFill>
              </a:rPr>
              <a:t>priekšlikumi </a:t>
            </a:r>
            <a:r>
              <a:rPr lang="lv-LV" sz="3200" dirty="0" smtClean="0">
                <a:solidFill>
                  <a:srgbClr val="404040"/>
                </a:solidFill>
                <a:latin typeface="+mn-lt"/>
              </a:rPr>
              <a:t>(II)</a:t>
            </a:r>
            <a:endParaRPr lang="lv-LV" sz="3200" dirty="0">
              <a:solidFill>
                <a:srgbClr val="404040"/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12</a:t>
            </a:fld>
            <a:endParaRPr lang="lv-LV"/>
          </a:p>
        </p:txBody>
      </p:sp>
      <p:sp>
        <p:nvSpPr>
          <p:cNvPr id="17" name="Rectangle 33"/>
          <p:cNvSpPr>
            <a:spLocks noChangeArrowheads="1"/>
          </p:cNvSpPr>
          <p:nvPr/>
        </p:nvSpPr>
        <p:spPr bwMode="gray">
          <a:xfrm rot="-5400000">
            <a:off x="-2423198" y="3584221"/>
            <a:ext cx="5773394" cy="396884"/>
          </a:xfrm>
          <a:prstGeom prst="rect">
            <a:avLst/>
          </a:prstGeom>
          <a:solidFill>
            <a:srgbClr val="8C2723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540000" bIns="7200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lv-LV" dirty="0" smtClean="0">
                <a:solidFill>
                  <a:schemeClr val="bg1"/>
                </a:solidFill>
                <a:latin typeface="+mj-lt"/>
              </a:rPr>
              <a:t>2017. gads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Line 30"/>
          <p:cNvSpPr>
            <a:spLocks noChangeShapeType="1"/>
          </p:cNvSpPr>
          <p:nvPr/>
        </p:nvSpPr>
        <p:spPr bwMode="gray">
          <a:xfrm rot="5400000">
            <a:off x="283498" y="1159440"/>
            <a:ext cx="360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  <p:sp>
        <p:nvSpPr>
          <p:cNvPr id="24" name="Line 30"/>
          <p:cNvSpPr>
            <a:spLocks noChangeShapeType="1"/>
          </p:cNvSpPr>
          <p:nvPr/>
        </p:nvSpPr>
        <p:spPr bwMode="gray">
          <a:xfrm rot="16200000" flipV="1">
            <a:off x="-1264693" y="4653136"/>
            <a:ext cx="3456384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Arial" pitchFamily="34" charset="0"/>
            </a:endParaRPr>
          </a:p>
        </p:txBody>
      </p:sp>
      <p:sp>
        <p:nvSpPr>
          <p:cNvPr id="32" name="AutoShape 14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827584" y="1372578"/>
            <a:ext cx="7077659" cy="1912406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6800" rIns="9144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algn="just">
              <a:spcBef>
                <a:spcPts val="6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dirty="0" smtClean="0">
                <a:solidFill>
                  <a:srgbClr val="404040"/>
                </a:solidFill>
              </a:rPr>
              <a:t>Pierādījumos </a:t>
            </a:r>
            <a:r>
              <a:rPr lang="lv-LV" sz="1200" dirty="0">
                <a:solidFill>
                  <a:srgbClr val="404040"/>
                </a:solidFill>
              </a:rPr>
              <a:t>balstītas ģimenes atbalsta politikas </a:t>
            </a:r>
            <a:r>
              <a:rPr lang="lv-LV" sz="1200" dirty="0" smtClean="0">
                <a:solidFill>
                  <a:srgbClr val="404040"/>
                </a:solidFill>
              </a:rPr>
              <a:t>īstenošanai īstenot PKC </a:t>
            </a:r>
            <a:r>
              <a:rPr lang="lv-LV" sz="1200" dirty="0">
                <a:solidFill>
                  <a:srgbClr val="404040"/>
                </a:solidFill>
              </a:rPr>
              <a:t>JPI </a:t>
            </a:r>
            <a:r>
              <a:rPr lang="lv-LV" sz="1200" b="1" dirty="0">
                <a:solidFill>
                  <a:srgbClr val="404040"/>
                </a:solidFill>
              </a:rPr>
              <a:t>pētījumam par viena vecāka un daudzbērnu ģimeņu situāciju Latvijā</a:t>
            </a:r>
            <a:r>
              <a:rPr lang="lv-LV" sz="1200" dirty="0">
                <a:solidFill>
                  <a:srgbClr val="404040"/>
                </a:solidFill>
              </a:rPr>
              <a:t>, t.sk., atbalsta mehānismiem nabadzības riska </a:t>
            </a:r>
            <a:r>
              <a:rPr lang="lv-LV" sz="1200" dirty="0" smtClean="0">
                <a:solidFill>
                  <a:srgbClr val="404040"/>
                </a:solidFill>
              </a:rPr>
              <a:t>mazināšanai</a:t>
            </a:r>
          </a:p>
          <a:p>
            <a:pPr marL="285750" indent="-285750" algn="just">
              <a:spcBef>
                <a:spcPts val="6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dirty="0" smtClean="0">
                <a:solidFill>
                  <a:srgbClr val="404040"/>
                </a:solidFill>
              </a:rPr>
              <a:t>Programmas </a:t>
            </a:r>
            <a:r>
              <a:rPr lang="lv-LV" sz="1200" dirty="0">
                <a:solidFill>
                  <a:srgbClr val="404040"/>
                </a:solidFill>
              </a:rPr>
              <a:t>“</a:t>
            </a:r>
            <a:r>
              <a:rPr lang="lv-LV" sz="1200" b="1" dirty="0">
                <a:solidFill>
                  <a:srgbClr val="404040"/>
                </a:solidFill>
              </a:rPr>
              <a:t>Ģimenei draudzīga pašvaldība</a:t>
            </a:r>
            <a:r>
              <a:rPr lang="lv-LV" sz="1200" dirty="0">
                <a:solidFill>
                  <a:srgbClr val="404040"/>
                </a:solidFill>
              </a:rPr>
              <a:t>” attīstība</a:t>
            </a:r>
            <a:endParaRPr lang="lv-LV" sz="1200" dirty="0">
              <a:solidFill>
                <a:srgbClr val="404040"/>
              </a:solidFill>
              <a:latin typeface="Calibri"/>
              <a:ea typeface="Calibri"/>
              <a:cs typeface="Times New Roman"/>
            </a:endParaRPr>
          </a:p>
          <a:p>
            <a:pPr marL="285750" indent="-285750" algn="just">
              <a:spcBef>
                <a:spcPts val="6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b="1" dirty="0">
                <a:solidFill>
                  <a:srgbClr val="404040"/>
                </a:solidFill>
              </a:rPr>
              <a:t>Primāri pasākumi </a:t>
            </a:r>
            <a:r>
              <a:rPr lang="lv-LV" sz="1200" b="1" u="sng" dirty="0">
                <a:solidFill>
                  <a:srgbClr val="404040"/>
                </a:solidFill>
              </a:rPr>
              <a:t>ģimenes stabilitātes</a:t>
            </a:r>
            <a:r>
              <a:rPr lang="lv-LV" sz="1200" b="1" dirty="0">
                <a:solidFill>
                  <a:srgbClr val="404040"/>
                </a:solidFill>
              </a:rPr>
              <a:t> stiprināšanai </a:t>
            </a:r>
            <a:r>
              <a:rPr lang="lv-LV" sz="1200" dirty="0">
                <a:solidFill>
                  <a:srgbClr val="404040"/>
                </a:solidFill>
              </a:rPr>
              <a:t>– </a:t>
            </a:r>
            <a:r>
              <a:rPr lang="lv-LV" sz="1200" dirty="0" err="1" smtClean="0">
                <a:solidFill>
                  <a:srgbClr val="404040"/>
                </a:solidFill>
              </a:rPr>
              <a:t>inform</a:t>
            </a:r>
            <a:r>
              <a:rPr lang="lv-LV" sz="1200" dirty="0" smtClean="0">
                <a:solidFill>
                  <a:srgbClr val="404040"/>
                </a:solidFill>
              </a:rPr>
              <a:t>. </a:t>
            </a:r>
            <a:r>
              <a:rPr lang="lv-LV" sz="1200" dirty="0">
                <a:solidFill>
                  <a:srgbClr val="404040"/>
                </a:solidFill>
              </a:rPr>
              <a:t>aktivitātes par atbalsta iespējām, ko sniedz valsts un pašvaldības vecākiem, vecāku tiesībām un pienākumiem</a:t>
            </a:r>
            <a:endParaRPr lang="lv-LV" sz="1200" dirty="0">
              <a:solidFill>
                <a:srgbClr val="404040"/>
              </a:solidFill>
              <a:latin typeface="Calibri"/>
              <a:ea typeface="Calibri"/>
              <a:cs typeface="Times New Roman"/>
            </a:endParaRPr>
          </a:p>
          <a:p>
            <a:pPr marL="285750" indent="-285750" algn="just">
              <a:spcBef>
                <a:spcPts val="6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b="1" dirty="0">
                <a:solidFill>
                  <a:srgbClr val="404040"/>
                </a:solidFill>
              </a:rPr>
              <a:t>Primāri pasākumi </a:t>
            </a:r>
            <a:r>
              <a:rPr lang="lv-LV" sz="1200" b="1" u="sng" dirty="0">
                <a:solidFill>
                  <a:srgbClr val="404040"/>
                </a:solidFill>
              </a:rPr>
              <a:t>ģimenes vērtības </a:t>
            </a:r>
            <a:r>
              <a:rPr lang="lv-LV" sz="1200" b="1" dirty="0">
                <a:solidFill>
                  <a:srgbClr val="404040"/>
                </a:solidFill>
              </a:rPr>
              <a:t>stiprināšanai sabiedrībā </a:t>
            </a:r>
            <a:r>
              <a:rPr lang="lv-LV" sz="1200" dirty="0">
                <a:solidFill>
                  <a:srgbClr val="404040"/>
                </a:solidFill>
              </a:rPr>
              <a:t>– </a:t>
            </a:r>
            <a:r>
              <a:rPr lang="lv-LV" sz="1200" dirty="0" err="1" smtClean="0">
                <a:solidFill>
                  <a:srgbClr val="404040"/>
                </a:solidFill>
              </a:rPr>
              <a:t>inform</a:t>
            </a:r>
            <a:r>
              <a:rPr lang="lv-LV" sz="1200" dirty="0" smtClean="0">
                <a:solidFill>
                  <a:srgbClr val="404040"/>
                </a:solidFill>
              </a:rPr>
              <a:t>. </a:t>
            </a:r>
            <a:r>
              <a:rPr lang="lv-LV" sz="1200" dirty="0">
                <a:solidFill>
                  <a:srgbClr val="404040"/>
                </a:solidFill>
              </a:rPr>
              <a:t>aktivitātes par laulības tiesiskajām priekšrocībām salīdzinājumā ar nereģistrētu </a:t>
            </a:r>
            <a:r>
              <a:rPr lang="lv-LV" sz="1200" dirty="0" smtClean="0">
                <a:solidFill>
                  <a:srgbClr val="404040"/>
                </a:solidFill>
              </a:rPr>
              <a:t>kopdzīvi</a:t>
            </a:r>
            <a:endParaRPr lang="lv-LV" sz="1200" dirty="0">
              <a:solidFill>
                <a:srgbClr val="40404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35" name="AutoShape 14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827583" y="928426"/>
            <a:ext cx="7380000" cy="360000"/>
          </a:xfrm>
          <a:prstGeom prst="rect">
            <a:avLst/>
          </a:prstGeom>
          <a:solidFill>
            <a:srgbClr val="8C2723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6800" rIns="36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lv-LV" sz="1400" dirty="0">
                <a:solidFill>
                  <a:schemeClr val="bg1"/>
                </a:solidFill>
                <a:latin typeface="Arial" pitchFamily="34" charset="0"/>
              </a:rPr>
              <a:t>2. Priekšlikumi ar īstermiņa fiskālo ietekmi</a:t>
            </a:r>
          </a:p>
        </p:txBody>
      </p:sp>
      <p:sp>
        <p:nvSpPr>
          <p:cNvPr id="36" name="AutoShape 14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845996" y="3494631"/>
            <a:ext cx="7380000" cy="510433"/>
          </a:xfrm>
          <a:prstGeom prst="rect">
            <a:avLst/>
          </a:prstGeom>
          <a:solidFill>
            <a:srgbClr val="8C2723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6800" rIns="36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lv-LV" sz="1400" dirty="0">
                <a:solidFill>
                  <a:schemeClr val="bg1"/>
                </a:solidFill>
                <a:latin typeface="Arial" pitchFamily="34" charset="0"/>
              </a:rPr>
              <a:t>3. Priekšlikumi sistēmiskiem grozījumiem un uzlabojumiem ģimeņu atbalsta politikas pilnveidošanai </a:t>
            </a:r>
            <a:r>
              <a:rPr lang="lv-LV" sz="1200" dirty="0">
                <a:solidFill>
                  <a:schemeClr val="bg1"/>
                </a:solidFill>
                <a:latin typeface="Arial" pitchFamily="34" charset="0"/>
              </a:rPr>
              <a:t>(ar nosacītu/ bez ietekmes uz budžetu)</a:t>
            </a:r>
          </a:p>
        </p:txBody>
      </p:sp>
      <p:sp>
        <p:nvSpPr>
          <p:cNvPr id="14" name="AutoShape 14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858094" y="4149080"/>
            <a:ext cx="7047150" cy="252028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6800" rIns="9144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indent="-228600" algn="just">
              <a:spcBef>
                <a:spcPts val="3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b="1" dirty="0" smtClean="0">
                <a:solidFill>
                  <a:srgbClr val="404040"/>
                </a:solidFill>
                <a:ea typeface="Calibri"/>
                <a:cs typeface="Times New Roman"/>
              </a:rPr>
              <a:t>Tautas </a:t>
            </a:r>
            <a:r>
              <a:rPr lang="lv-LV" sz="1200" b="1" dirty="0">
                <a:solidFill>
                  <a:srgbClr val="404040"/>
                </a:solidFill>
                <a:ea typeface="Calibri"/>
                <a:cs typeface="Times New Roman"/>
              </a:rPr>
              <a:t>ataudzes fonda </a:t>
            </a:r>
            <a:r>
              <a:rPr lang="lv-LV" sz="1200" dirty="0">
                <a:solidFill>
                  <a:srgbClr val="404040"/>
                </a:solidFill>
                <a:ea typeface="Calibri"/>
                <a:cs typeface="Times New Roman"/>
              </a:rPr>
              <a:t>izveidošana </a:t>
            </a:r>
            <a:r>
              <a:rPr lang="lv-LV" sz="1200" dirty="0" smtClean="0">
                <a:solidFill>
                  <a:srgbClr val="404040"/>
                </a:solidFill>
                <a:ea typeface="Calibri"/>
                <a:cs typeface="Times New Roman"/>
              </a:rPr>
              <a:t>SIF pilnveidošanas ietvaros</a:t>
            </a:r>
            <a:endParaRPr lang="lv-LV" sz="1200" dirty="0">
              <a:solidFill>
                <a:srgbClr val="404040"/>
              </a:solidFill>
              <a:ea typeface="Calibri"/>
              <a:cs typeface="Times New Roman"/>
            </a:endParaRPr>
          </a:p>
          <a:p>
            <a:pPr marL="285750" indent="-285750" algn="just">
              <a:spcBef>
                <a:spcPts val="3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b="1" dirty="0">
                <a:solidFill>
                  <a:srgbClr val="404040"/>
                </a:solidFill>
                <a:ea typeface="Calibri"/>
                <a:cs typeface="Times New Roman"/>
              </a:rPr>
              <a:t>Atbalsts paternitātes noteikšanai </a:t>
            </a:r>
            <a:endParaRPr lang="lv-LV" sz="1200" b="1" dirty="0" smtClean="0">
              <a:solidFill>
                <a:srgbClr val="404040"/>
              </a:solidFill>
              <a:ea typeface="Calibri"/>
              <a:cs typeface="Times New Roman"/>
            </a:endParaRPr>
          </a:p>
          <a:p>
            <a:pPr marL="285750" indent="-285750" algn="just">
              <a:spcBef>
                <a:spcPts val="3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dirty="0" smtClean="0">
                <a:solidFill>
                  <a:srgbClr val="404040"/>
                </a:solidFill>
                <a:ea typeface="Calibri"/>
                <a:cs typeface="Times New Roman"/>
              </a:rPr>
              <a:t>Izmaiņas </a:t>
            </a:r>
            <a:r>
              <a:rPr lang="lv-LV" sz="1200" b="1" dirty="0">
                <a:solidFill>
                  <a:srgbClr val="404040"/>
                </a:solidFill>
                <a:ea typeface="Calibri"/>
                <a:cs typeface="Times New Roman"/>
              </a:rPr>
              <a:t>Vecāku pabalsta aprēķināšanas nosacījumos </a:t>
            </a:r>
            <a:r>
              <a:rPr lang="lv-LV" sz="1200" dirty="0">
                <a:solidFill>
                  <a:srgbClr val="404040"/>
                </a:solidFill>
                <a:ea typeface="Calibri"/>
                <a:cs typeface="Times New Roman"/>
              </a:rPr>
              <a:t>– VP tiek aprēķināts arī tad, ja darba tiesiskās attiecības ir bijušas uz pirmsdzemdību atvaļinājuma iestāšanās brīdi, bet beigušās pirms atvaļinājums beidzies</a:t>
            </a:r>
          </a:p>
          <a:p>
            <a:pPr marL="285750" indent="-285750" algn="just">
              <a:spcBef>
                <a:spcPts val="3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dirty="0">
                <a:solidFill>
                  <a:srgbClr val="404040"/>
                </a:solidFill>
                <a:ea typeface="Calibri"/>
                <a:cs typeface="Times New Roman"/>
              </a:rPr>
              <a:t>Grozīts normatīvais regulējums, lai paplašinātajai </a:t>
            </a:r>
            <a:r>
              <a:rPr lang="lv-LV" sz="1200" b="1" dirty="0">
                <a:solidFill>
                  <a:srgbClr val="404040"/>
                </a:solidFill>
                <a:ea typeface="Calibri"/>
                <a:cs typeface="Times New Roman"/>
              </a:rPr>
              <a:t>daudzbērnu ģimeņu </a:t>
            </a:r>
            <a:r>
              <a:rPr lang="lv-LV" sz="1200" b="1" dirty="0" smtClean="0">
                <a:solidFill>
                  <a:srgbClr val="404040"/>
                </a:solidFill>
                <a:ea typeface="Calibri"/>
                <a:cs typeface="Times New Roman"/>
              </a:rPr>
              <a:t>definīcijai </a:t>
            </a:r>
            <a:r>
              <a:rPr lang="lv-LV" sz="1200" dirty="0" smtClean="0">
                <a:solidFill>
                  <a:srgbClr val="404040"/>
                </a:solidFill>
                <a:ea typeface="Calibri"/>
                <a:cs typeface="Times New Roman"/>
              </a:rPr>
              <a:t>atbilstošās ģimenes saņemtu </a:t>
            </a:r>
            <a:r>
              <a:rPr lang="lv-LV" sz="1200" b="1" dirty="0">
                <a:solidFill>
                  <a:srgbClr val="404040"/>
                </a:solidFill>
                <a:ea typeface="Calibri"/>
                <a:cs typeface="Times New Roman"/>
              </a:rPr>
              <a:t>transportlīdzekļa ekspluatācijas nodokļa </a:t>
            </a:r>
            <a:r>
              <a:rPr lang="lv-LV" sz="1200" b="1" dirty="0" smtClean="0">
                <a:solidFill>
                  <a:srgbClr val="404040"/>
                </a:solidFill>
                <a:ea typeface="Calibri"/>
                <a:cs typeface="Times New Roman"/>
              </a:rPr>
              <a:t>atlaides</a:t>
            </a:r>
            <a:endParaRPr lang="lv-LV" sz="1200" dirty="0">
              <a:solidFill>
                <a:srgbClr val="404040"/>
              </a:solidFill>
              <a:ea typeface="Calibri"/>
              <a:cs typeface="Times New Roman"/>
            </a:endParaRPr>
          </a:p>
          <a:p>
            <a:pPr marL="285750" indent="-285750" algn="just">
              <a:spcBef>
                <a:spcPts val="3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dirty="0">
                <a:solidFill>
                  <a:srgbClr val="404040"/>
                </a:solidFill>
                <a:ea typeface="Calibri"/>
                <a:cs typeface="Times New Roman"/>
              </a:rPr>
              <a:t>Primārie atbalsta mehānismi ģimenes un darba dzīves saskaņošanai – </a:t>
            </a:r>
            <a:r>
              <a:rPr lang="lv-LV" sz="1200" b="1" dirty="0" smtClean="0">
                <a:solidFill>
                  <a:srgbClr val="404040"/>
                </a:solidFill>
                <a:ea typeface="Calibri"/>
                <a:cs typeface="Times New Roman"/>
              </a:rPr>
              <a:t>PII pieejamības </a:t>
            </a:r>
            <a:r>
              <a:rPr lang="lv-LV" sz="1200" b="1" dirty="0">
                <a:solidFill>
                  <a:srgbClr val="404040"/>
                </a:solidFill>
                <a:ea typeface="Calibri"/>
                <a:cs typeface="Times New Roman"/>
              </a:rPr>
              <a:t>veicināšanai un kvalitātes uzlabošanai</a:t>
            </a:r>
          </a:p>
          <a:p>
            <a:pPr marL="285750" indent="-285750" algn="just">
              <a:spcBef>
                <a:spcPts val="3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b="1" dirty="0">
                <a:solidFill>
                  <a:srgbClr val="404040"/>
                </a:solidFill>
                <a:ea typeface="Calibri"/>
                <a:cs typeface="Times New Roman"/>
              </a:rPr>
              <a:t>“Goda ģimenes” programmas paplašināšana</a:t>
            </a:r>
            <a:r>
              <a:rPr lang="lv-LV" sz="1200" dirty="0">
                <a:solidFill>
                  <a:srgbClr val="404040"/>
                </a:solidFill>
                <a:ea typeface="Calibri"/>
                <a:cs typeface="Times New Roman"/>
              </a:rPr>
              <a:t> - atlaides kultūras </a:t>
            </a:r>
            <a:r>
              <a:rPr lang="lv-LV" sz="1200" dirty="0" smtClean="0">
                <a:solidFill>
                  <a:srgbClr val="404040"/>
                </a:solidFill>
                <a:ea typeface="Calibri"/>
                <a:cs typeface="Times New Roman"/>
              </a:rPr>
              <a:t>iestādēs</a:t>
            </a:r>
          </a:p>
          <a:p>
            <a:pPr marL="285750" indent="-285750" algn="just">
              <a:spcBef>
                <a:spcPts val="30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lv-LV" sz="1200" dirty="0" smtClean="0">
                <a:solidFill>
                  <a:srgbClr val="404040"/>
                </a:solidFill>
                <a:ea typeface="Calibri"/>
                <a:cs typeface="Times New Roman"/>
              </a:rPr>
              <a:t>Normatīvā </a:t>
            </a:r>
            <a:r>
              <a:rPr lang="lv-LV" sz="1200" dirty="0">
                <a:solidFill>
                  <a:srgbClr val="404040"/>
                </a:solidFill>
                <a:ea typeface="Calibri"/>
                <a:cs typeface="Times New Roman"/>
              </a:rPr>
              <a:t>regulējuma, kas saistīts ar personu apliecinoša dokumenta izsniegšanu, mainot uzvārdu pie laulību slēgšanas, sakārtošana</a:t>
            </a:r>
            <a:r>
              <a:rPr lang="lv-LV" sz="1200" dirty="0" smtClean="0">
                <a:solidFill>
                  <a:srgbClr val="404040"/>
                </a:solidFill>
                <a:ea typeface="Calibri"/>
                <a:cs typeface="Times New Roman"/>
              </a:rPr>
              <a:t>.</a:t>
            </a:r>
            <a:endParaRPr lang="lv-LV" sz="1200" dirty="0">
              <a:solidFill>
                <a:srgbClr val="404040"/>
              </a:solidFill>
              <a:ea typeface="Calibri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884368" y="1160418"/>
            <a:ext cx="930832" cy="430887"/>
          </a:xfrm>
          <a:prstGeom prst="rect">
            <a:avLst/>
          </a:prstGeom>
          <a:solidFill>
            <a:srgbClr val="FFFFFF"/>
          </a:solidFill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lv-LV" sz="1100" b="1" dirty="0" smtClean="0">
                <a:solidFill>
                  <a:srgbClr val="8C2723"/>
                </a:solidFill>
                <a:latin typeface="+mj-lt"/>
              </a:rPr>
              <a:t>0,387</a:t>
            </a:r>
          </a:p>
          <a:p>
            <a:pPr algn="ctr"/>
            <a:r>
              <a:rPr lang="lv-LV" sz="1100" b="1" dirty="0" smtClean="0">
                <a:solidFill>
                  <a:srgbClr val="8C2723"/>
                </a:solidFill>
                <a:latin typeface="+mj-lt"/>
              </a:rPr>
              <a:t>milj. </a:t>
            </a:r>
            <a:r>
              <a:rPr lang="lv-LV" sz="1100" b="1" dirty="0" err="1" smtClean="0">
                <a:solidFill>
                  <a:srgbClr val="8C2723"/>
                </a:solidFill>
                <a:latin typeface="+mj-lt"/>
              </a:rPr>
              <a:t>euro</a:t>
            </a:r>
            <a:endParaRPr lang="lv-LV" sz="1100" b="1" dirty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55375" y="3884576"/>
            <a:ext cx="904415" cy="430887"/>
          </a:xfrm>
          <a:prstGeom prst="rect">
            <a:avLst/>
          </a:prstGeom>
          <a:solidFill>
            <a:srgbClr val="FFFFFF"/>
          </a:solidFill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lv-LV" sz="1100" b="1" dirty="0" smtClean="0">
                <a:solidFill>
                  <a:srgbClr val="8C2723"/>
                </a:solidFill>
                <a:latin typeface="+mj-lt"/>
              </a:rPr>
              <a:t>0,312 </a:t>
            </a:r>
          </a:p>
          <a:p>
            <a:pPr algn="ctr"/>
            <a:r>
              <a:rPr lang="lv-LV" sz="1100" b="1" dirty="0" smtClean="0">
                <a:solidFill>
                  <a:srgbClr val="8C2723"/>
                </a:solidFill>
                <a:latin typeface="+mj-lt"/>
              </a:rPr>
              <a:t>milj. </a:t>
            </a:r>
            <a:r>
              <a:rPr lang="lv-LV" sz="1100" b="1" dirty="0" err="1" smtClean="0">
                <a:solidFill>
                  <a:srgbClr val="8C2723"/>
                </a:solidFill>
                <a:latin typeface="+mj-lt"/>
              </a:rPr>
              <a:t>euro</a:t>
            </a:r>
            <a:endParaRPr lang="lv-LV" sz="11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4183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7" name="Rectangle 5"/>
          <p:cNvSpPr>
            <a:spLocks noChangeArrowheads="1"/>
          </p:cNvSpPr>
          <p:nvPr/>
        </p:nvSpPr>
        <p:spPr bwMode="gray">
          <a:xfrm>
            <a:off x="647513" y="2312087"/>
            <a:ext cx="7453461" cy="57600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4000" tIns="46800" rIns="90000" bIns="46800" anchor="ctr"/>
          <a:lstStyle/>
          <a:p>
            <a:pPr>
              <a:spcAft>
                <a:spcPct val="20000"/>
              </a:spcAft>
            </a:pPr>
            <a:r>
              <a:rPr lang="es-ES" noProof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Finanšu stabilitātes nodevas celšana un mērķa </a:t>
            </a:r>
            <a:r>
              <a:rPr lang="es-ES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pārdēvēšana</a:t>
            </a:r>
            <a:r>
              <a:rPr lang="lv-LV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Aft>
                <a:spcPct val="20000"/>
              </a:spcAft>
            </a:pPr>
            <a:r>
              <a:rPr lang="lv-LV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(+3,5 milj. euro)</a:t>
            </a:r>
            <a:r>
              <a:rPr lang="es-ES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noProof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uppieren 14"/>
          <p:cNvGrpSpPr/>
          <p:nvPr/>
        </p:nvGrpSpPr>
        <p:grpSpPr bwMode="gray">
          <a:xfrm>
            <a:off x="251510" y="2196844"/>
            <a:ext cx="792000" cy="792000"/>
            <a:chOff x="251520" y="1628870"/>
            <a:chExt cx="864000" cy="864000"/>
          </a:xfrm>
        </p:grpSpPr>
        <p:sp>
          <p:nvSpPr>
            <p:cNvPr id="14" name="Ellipse 13"/>
            <p:cNvSpPr/>
            <p:nvPr/>
          </p:nvSpPr>
          <p:spPr bwMode="gray">
            <a:xfrm>
              <a:off x="251520" y="1628870"/>
              <a:ext cx="864000" cy="864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err="1" smtClean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grpSp>
          <p:nvGrpSpPr>
            <p:cNvPr id="40" name="Group 25"/>
            <p:cNvGrpSpPr>
              <a:grpSpLocks/>
            </p:cNvGrpSpPr>
            <p:nvPr>
              <p:custDataLst>
                <p:tags r:id="rId4"/>
              </p:custDataLst>
            </p:nvPr>
          </p:nvGrpSpPr>
          <p:grpSpPr bwMode="gray">
            <a:xfrm>
              <a:off x="359523" y="1745022"/>
              <a:ext cx="627623" cy="627623"/>
              <a:chOff x="2835" y="1211"/>
              <a:chExt cx="308" cy="308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1" name="Oval 26"/>
              <p:cNvSpPr>
                <a:spLocks noChangeArrowheads="1"/>
              </p:cNvSpPr>
              <p:nvPr/>
            </p:nvSpPr>
            <p:spPr bwMode="gray">
              <a:xfrm>
                <a:off x="2835" y="1211"/>
                <a:ext cx="308" cy="308"/>
              </a:xfrm>
              <a:prstGeom prst="ellipse">
                <a:avLst/>
              </a:prstGeom>
              <a:noFill/>
              <a:ln w="12700" algn="ctr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lIns="72000" tIns="72000" rIns="72000" bIns="72000" anchor="ctr"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42" name="Freeform 27"/>
              <p:cNvSpPr>
                <a:spLocks/>
              </p:cNvSpPr>
              <p:nvPr/>
            </p:nvSpPr>
            <p:spPr bwMode="gray">
              <a:xfrm>
                <a:off x="2908" y="1280"/>
                <a:ext cx="172" cy="162"/>
              </a:xfrm>
              <a:custGeom>
                <a:avLst/>
                <a:gdLst/>
                <a:ahLst/>
                <a:cxnLst>
                  <a:cxn ang="0">
                    <a:pos x="333" y="0"/>
                  </a:cxn>
                  <a:cxn ang="0">
                    <a:pos x="342" y="12"/>
                  </a:cxn>
                  <a:cxn ang="0">
                    <a:pos x="224" y="135"/>
                  </a:cxn>
                  <a:cxn ang="0">
                    <a:pos x="126" y="290"/>
                  </a:cxn>
                  <a:cxn ang="0">
                    <a:pos x="108" y="302"/>
                  </a:cxn>
                  <a:cxn ang="0">
                    <a:pos x="77" y="326"/>
                  </a:cxn>
                  <a:cxn ang="0">
                    <a:pos x="63" y="287"/>
                  </a:cxn>
                  <a:cxn ang="0">
                    <a:pos x="56" y="271"/>
                  </a:cxn>
                  <a:cxn ang="0">
                    <a:pos x="28" y="220"/>
                  </a:cxn>
                  <a:cxn ang="0">
                    <a:pos x="0" y="198"/>
                  </a:cxn>
                  <a:cxn ang="0">
                    <a:pos x="49" y="170"/>
                  </a:cxn>
                  <a:cxn ang="0">
                    <a:pos x="91" y="222"/>
                  </a:cxn>
                  <a:cxn ang="0">
                    <a:pos x="98" y="239"/>
                  </a:cxn>
                  <a:cxn ang="0">
                    <a:pos x="205" y="102"/>
                  </a:cxn>
                  <a:cxn ang="0">
                    <a:pos x="333" y="0"/>
                  </a:cxn>
                </a:cxnLst>
                <a:rect l="0" t="0" r="r" b="b"/>
                <a:pathLst>
                  <a:path w="342" h="326">
                    <a:moveTo>
                      <a:pt x="333" y="0"/>
                    </a:moveTo>
                    <a:cubicBezTo>
                      <a:pt x="342" y="12"/>
                      <a:pt x="342" y="12"/>
                      <a:pt x="342" y="12"/>
                    </a:cubicBezTo>
                    <a:cubicBezTo>
                      <a:pt x="307" y="39"/>
                      <a:pt x="268" y="79"/>
                      <a:pt x="224" y="135"/>
                    </a:cubicBezTo>
                    <a:cubicBezTo>
                      <a:pt x="181" y="190"/>
                      <a:pt x="149" y="242"/>
                      <a:pt x="126" y="290"/>
                    </a:cubicBezTo>
                    <a:cubicBezTo>
                      <a:pt x="108" y="302"/>
                      <a:pt x="108" y="302"/>
                      <a:pt x="108" y="302"/>
                    </a:cubicBezTo>
                    <a:cubicBezTo>
                      <a:pt x="92" y="313"/>
                      <a:pt x="82" y="320"/>
                      <a:pt x="77" y="326"/>
                    </a:cubicBezTo>
                    <a:cubicBezTo>
                      <a:pt x="75" y="318"/>
                      <a:pt x="70" y="305"/>
                      <a:pt x="63" y="287"/>
                    </a:cubicBezTo>
                    <a:cubicBezTo>
                      <a:pt x="56" y="271"/>
                      <a:pt x="56" y="271"/>
                      <a:pt x="56" y="271"/>
                    </a:cubicBezTo>
                    <a:cubicBezTo>
                      <a:pt x="46" y="248"/>
                      <a:pt x="37" y="231"/>
                      <a:pt x="28" y="220"/>
                    </a:cubicBezTo>
                    <a:cubicBezTo>
                      <a:pt x="20" y="209"/>
                      <a:pt x="10" y="202"/>
                      <a:pt x="0" y="198"/>
                    </a:cubicBezTo>
                    <a:cubicBezTo>
                      <a:pt x="18" y="179"/>
                      <a:pt x="34" y="170"/>
                      <a:pt x="49" y="170"/>
                    </a:cubicBezTo>
                    <a:cubicBezTo>
                      <a:pt x="61" y="170"/>
                      <a:pt x="75" y="187"/>
                      <a:pt x="91" y="222"/>
                    </a:cubicBezTo>
                    <a:cubicBezTo>
                      <a:pt x="98" y="239"/>
                      <a:pt x="98" y="239"/>
                      <a:pt x="98" y="239"/>
                    </a:cubicBezTo>
                    <a:cubicBezTo>
                      <a:pt x="126" y="192"/>
                      <a:pt x="162" y="146"/>
                      <a:pt x="205" y="102"/>
                    </a:cubicBezTo>
                    <a:cubicBezTo>
                      <a:pt x="249" y="57"/>
                      <a:pt x="292" y="23"/>
                      <a:pt x="3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</p:grpSp>
      </p:grpSp>
      <p:sp>
        <p:nvSpPr>
          <p:cNvPr id="171" name="Rectangle 5"/>
          <p:cNvSpPr>
            <a:spLocks noChangeArrowheads="1"/>
          </p:cNvSpPr>
          <p:nvPr/>
        </p:nvSpPr>
        <p:spPr bwMode="gray">
          <a:xfrm>
            <a:off x="647513" y="3144233"/>
            <a:ext cx="7452879" cy="57600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4000" tIns="46800" rIns="90000" bIns="46800" anchor="ctr"/>
          <a:lstStyle/>
          <a:p>
            <a:pPr>
              <a:spcAft>
                <a:spcPct val="20000"/>
              </a:spcAft>
            </a:pPr>
            <a:r>
              <a:rPr lang="en-US" noProof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UIN papildlikme </a:t>
            </a:r>
            <a:r>
              <a:rPr lang="en-US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kredītiestādēm</a:t>
            </a:r>
            <a:r>
              <a:rPr lang="lv-LV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noProof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kurām nerezidentu finanšu darījumu apjoms </a:t>
            </a:r>
            <a:r>
              <a:rPr lang="en-US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pārsniedz</a:t>
            </a:r>
            <a:r>
              <a:rPr lang="lv-LV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piem.</a:t>
            </a:r>
            <a:r>
              <a:rPr lang="lv-LV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</a:t>
            </a:r>
            <a:r>
              <a:rPr lang="en-US" noProof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% no kopējiem darījumiem</a:t>
            </a:r>
          </a:p>
        </p:txBody>
      </p:sp>
      <p:grpSp>
        <p:nvGrpSpPr>
          <p:cNvPr id="172" name="Gruppieren 171"/>
          <p:cNvGrpSpPr/>
          <p:nvPr/>
        </p:nvGrpSpPr>
        <p:grpSpPr bwMode="gray">
          <a:xfrm>
            <a:off x="251069" y="3028990"/>
            <a:ext cx="792000" cy="792000"/>
            <a:chOff x="251520" y="1628870"/>
            <a:chExt cx="864000" cy="864000"/>
          </a:xfrm>
        </p:grpSpPr>
        <p:sp>
          <p:nvSpPr>
            <p:cNvPr id="173" name="Ellipse 172"/>
            <p:cNvSpPr/>
            <p:nvPr/>
          </p:nvSpPr>
          <p:spPr bwMode="gray">
            <a:xfrm>
              <a:off x="251520" y="1628870"/>
              <a:ext cx="864000" cy="864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err="1" smtClean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grpSp>
          <p:nvGrpSpPr>
            <p:cNvPr id="174" name="Group 25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gray">
            <a:xfrm>
              <a:off x="359523" y="1745022"/>
              <a:ext cx="627623" cy="627623"/>
              <a:chOff x="2835" y="1211"/>
              <a:chExt cx="308" cy="308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75" name="Oval 26"/>
              <p:cNvSpPr>
                <a:spLocks noChangeArrowheads="1"/>
              </p:cNvSpPr>
              <p:nvPr/>
            </p:nvSpPr>
            <p:spPr bwMode="gray">
              <a:xfrm>
                <a:off x="2835" y="1211"/>
                <a:ext cx="308" cy="308"/>
              </a:xfrm>
              <a:prstGeom prst="ellipse">
                <a:avLst/>
              </a:prstGeom>
              <a:noFill/>
              <a:ln w="12700" algn="ctr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lIns="72000" tIns="72000" rIns="72000" bIns="72000" anchor="ctr"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176" name="Freeform 27"/>
              <p:cNvSpPr>
                <a:spLocks/>
              </p:cNvSpPr>
              <p:nvPr/>
            </p:nvSpPr>
            <p:spPr bwMode="gray">
              <a:xfrm>
                <a:off x="2908" y="1280"/>
                <a:ext cx="172" cy="162"/>
              </a:xfrm>
              <a:custGeom>
                <a:avLst/>
                <a:gdLst/>
                <a:ahLst/>
                <a:cxnLst>
                  <a:cxn ang="0">
                    <a:pos x="333" y="0"/>
                  </a:cxn>
                  <a:cxn ang="0">
                    <a:pos x="342" y="12"/>
                  </a:cxn>
                  <a:cxn ang="0">
                    <a:pos x="224" y="135"/>
                  </a:cxn>
                  <a:cxn ang="0">
                    <a:pos x="126" y="290"/>
                  </a:cxn>
                  <a:cxn ang="0">
                    <a:pos x="108" y="302"/>
                  </a:cxn>
                  <a:cxn ang="0">
                    <a:pos x="77" y="326"/>
                  </a:cxn>
                  <a:cxn ang="0">
                    <a:pos x="63" y="287"/>
                  </a:cxn>
                  <a:cxn ang="0">
                    <a:pos x="56" y="271"/>
                  </a:cxn>
                  <a:cxn ang="0">
                    <a:pos x="28" y="220"/>
                  </a:cxn>
                  <a:cxn ang="0">
                    <a:pos x="0" y="198"/>
                  </a:cxn>
                  <a:cxn ang="0">
                    <a:pos x="49" y="170"/>
                  </a:cxn>
                  <a:cxn ang="0">
                    <a:pos x="91" y="222"/>
                  </a:cxn>
                  <a:cxn ang="0">
                    <a:pos x="98" y="239"/>
                  </a:cxn>
                  <a:cxn ang="0">
                    <a:pos x="205" y="102"/>
                  </a:cxn>
                  <a:cxn ang="0">
                    <a:pos x="333" y="0"/>
                  </a:cxn>
                </a:cxnLst>
                <a:rect l="0" t="0" r="r" b="b"/>
                <a:pathLst>
                  <a:path w="342" h="326">
                    <a:moveTo>
                      <a:pt x="333" y="0"/>
                    </a:moveTo>
                    <a:cubicBezTo>
                      <a:pt x="342" y="12"/>
                      <a:pt x="342" y="12"/>
                      <a:pt x="342" y="12"/>
                    </a:cubicBezTo>
                    <a:cubicBezTo>
                      <a:pt x="307" y="39"/>
                      <a:pt x="268" y="79"/>
                      <a:pt x="224" y="135"/>
                    </a:cubicBezTo>
                    <a:cubicBezTo>
                      <a:pt x="181" y="190"/>
                      <a:pt x="149" y="242"/>
                      <a:pt x="126" y="290"/>
                    </a:cubicBezTo>
                    <a:cubicBezTo>
                      <a:pt x="108" y="302"/>
                      <a:pt x="108" y="302"/>
                      <a:pt x="108" y="302"/>
                    </a:cubicBezTo>
                    <a:cubicBezTo>
                      <a:pt x="92" y="313"/>
                      <a:pt x="82" y="320"/>
                      <a:pt x="77" y="326"/>
                    </a:cubicBezTo>
                    <a:cubicBezTo>
                      <a:pt x="75" y="318"/>
                      <a:pt x="70" y="305"/>
                      <a:pt x="63" y="287"/>
                    </a:cubicBezTo>
                    <a:cubicBezTo>
                      <a:pt x="56" y="271"/>
                      <a:pt x="56" y="271"/>
                      <a:pt x="56" y="271"/>
                    </a:cubicBezTo>
                    <a:cubicBezTo>
                      <a:pt x="46" y="248"/>
                      <a:pt x="37" y="231"/>
                      <a:pt x="28" y="220"/>
                    </a:cubicBezTo>
                    <a:cubicBezTo>
                      <a:pt x="20" y="209"/>
                      <a:pt x="10" y="202"/>
                      <a:pt x="0" y="198"/>
                    </a:cubicBezTo>
                    <a:cubicBezTo>
                      <a:pt x="18" y="179"/>
                      <a:pt x="34" y="170"/>
                      <a:pt x="49" y="170"/>
                    </a:cubicBezTo>
                    <a:cubicBezTo>
                      <a:pt x="61" y="170"/>
                      <a:pt x="75" y="187"/>
                      <a:pt x="91" y="222"/>
                    </a:cubicBezTo>
                    <a:cubicBezTo>
                      <a:pt x="98" y="239"/>
                      <a:pt x="98" y="239"/>
                      <a:pt x="98" y="239"/>
                    </a:cubicBezTo>
                    <a:cubicBezTo>
                      <a:pt x="126" y="192"/>
                      <a:pt x="162" y="146"/>
                      <a:pt x="205" y="102"/>
                    </a:cubicBezTo>
                    <a:cubicBezTo>
                      <a:pt x="249" y="57"/>
                      <a:pt x="292" y="23"/>
                      <a:pt x="3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</p:grpSp>
      </p:grpSp>
      <p:sp>
        <p:nvSpPr>
          <p:cNvPr id="177" name="Rectangle 5"/>
          <p:cNvSpPr>
            <a:spLocks noChangeArrowheads="1"/>
          </p:cNvSpPr>
          <p:nvPr/>
        </p:nvSpPr>
        <p:spPr bwMode="gray">
          <a:xfrm>
            <a:off x="647513" y="3969136"/>
            <a:ext cx="7452879" cy="57600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4000" tIns="46800" rIns="90000" bIns="46800" anchor="ctr"/>
          <a:lstStyle/>
          <a:p>
            <a:pPr>
              <a:spcAft>
                <a:spcPct val="20000"/>
              </a:spcAft>
            </a:pPr>
            <a:r>
              <a:rPr lang="lv-LV" noProof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Termiņuzturēšanās atļauju pagarināšanas maksa</a:t>
            </a:r>
          </a:p>
        </p:txBody>
      </p:sp>
      <p:grpSp>
        <p:nvGrpSpPr>
          <p:cNvPr id="178" name="Gruppieren 177"/>
          <p:cNvGrpSpPr/>
          <p:nvPr/>
        </p:nvGrpSpPr>
        <p:grpSpPr bwMode="gray">
          <a:xfrm>
            <a:off x="250628" y="3861136"/>
            <a:ext cx="792000" cy="792000"/>
            <a:chOff x="251520" y="1628870"/>
            <a:chExt cx="864000" cy="864000"/>
          </a:xfrm>
        </p:grpSpPr>
        <p:sp>
          <p:nvSpPr>
            <p:cNvPr id="179" name="Ellipse 178"/>
            <p:cNvSpPr/>
            <p:nvPr/>
          </p:nvSpPr>
          <p:spPr bwMode="gray">
            <a:xfrm>
              <a:off x="251520" y="1628870"/>
              <a:ext cx="864000" cy="864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err="1" smtClean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grpSp>
          <p:nvGrpSpPr>
            <p:cNvPr id="180" name="Group 25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gray">
            <a:xfrm>
              <a:off x="359523" y="1745022"/>
              <a:ext cx="627623" cy="627623"/>
              <a:chOff x="2835" y="1211"/>
              <a:chExt cx="308" cy="308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81" name="Oval 26"/>
              <p:cNvSpPr>
                <a:spLocks noChangeArrowheads="1"/>
              </p:cNvSpPr>
              <p:nvPr/>
            </p:nvSpPr>
            <p:spPr bwMode="gray">
              <a:xfrm>
                <a:off x="2835" y="1211"/>
                <a:ext cx="308" cy="308"/>
              </a:xfrm>
              <a:prstGeom prst="ellipse">
                <a:avLst/>
              </a:prstGeom>
              <a:noFill/>
              <a:ln w="12700" algn="ctr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lIns="72000" tIns="72000" rIns="72000" bIns="72000" anchor="ctr"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182" name="Freeform 27"/>
              <p:cNvSpPr>
                <a:spLocks/>
              </p:cNvSpPr>
              <p:nvPr/>
            </p:nvSpPr>
            <p:spPr bwMode="gray">
              <a:xfrm>
                <a:off x="2908" y="1280"/>
                <a:ext cx="172" cy="162"/>
              </a:xfrm>
              <a:custGeom>
                <a:avLst/>
                <a:gdLst/>
                <a:ahLst/>
                <a:cxnLst>
                  <a:cxn ang="0">
                    <a:pos x="333" y="0"/>
                  </a:cxn>
                  <a:cxn ang="0">
                    <a:pos x="342" y="12"/>
                  </a:cxn>
                  <a:cxn ang="0">
                    <a:pos x="224" y="135"/>
                  </a:cxn>
                  <a:cxn ang="0">
                    <a:pos x="126" y="290"/>
                  </a:cxn>
                  <a:cxn ang="0">
                    <a:pos x="108" y="302"/>
                  </a:cxn>
                  <a:cxn ang="0">
                    <a:pos x="77" y="326"/>
                  </a:cxn>
                  <a:cxn ang="0">
                    <a:pos x="63" y="287"/>
                  </a:cxn>
                  <a:cxn ang="0">
                    <a:pos x="56" y="271"/>
                  </a:cxn>
                  <a:cxn ang="0">
                    <a:pos x="28" y="220"/>
                  </a:cxn>
                  <a:cxn ang="0">
                    <a:pos x="0" y="198"/>
                  </a:cxn>
                  <a:cxn ang="0">
                    <a:pos x="49" y="170"/>
                  </a:cxn>
                  <a:cxn ang="0">
                    <a:pos x="91" y="222"/>
                  </a:cxn>
                  <a:cxn ang="0">
                    <a:pos x="98" y="239"/>
                  </a:cxn>
                  <a:cxn ang="0">
                    <a:pos x="205" y="102"/>
                  </a:cxn>
                  <a:cxn ang="0">
                    <a:pos x="333" y="0"/>
                  </a:cxn>
                </a:cxnLst>
                <a:rect l="0" t="0" r="r" b="b"/>
                <a:pathLst>
                  <a:path w="342" h="326">
                    <a:moveTo>
                      <a:pt x="333" y="0"/>
                    </a:moveTo>
                    <a:cubicBezTo>
                      <a:pt x="342" y="12"/>
                      <a:pt x="342" y="12"/>
                      <a:pt x="342" y="12"/>
                    </a:cubicBezTo>
                    <a:cubicBezTo>
                      <a:pt x="307" y="39"/>
                      <a:pt x="268" y="79"/>
                      <a:pt x="224" y="135"/>
                    </a:cubicBezTo>
                    <a:cubicBezTo>
                      <a:pt x="181" y="190"/>
                      <a:pt x="149" y="242"/>
                      <a:pt x="126" y="290"/>
                    </a:cubicBezTo>
                    <a:cubicBezTo>
                      <a:pt x="108" y="302"/>
                      <a:pt x="108" y="302"/>
                      <a:pt x="108" y="302"/>
                    </a:cubicBezTo>
                    <a:cubicBezTo>
                      <a:pt x="92" y="313"/>
                      <a:pt x="82" y="320"/>
                      <a:pt x="77" y="326"/>
                    </a:cubicBezTo>
                    <a:cubicBezTo>
                      <a:pt x="75" y="318"/>
                      <a:pt x="70" y="305"/>
                      <a:pt x="63" y="287"/>
                    </a:cubicBezTo>
                    <a:cubicBezTo>
                      <a:pt x="56" y="271"/>
                      <a:pt x="56" y="271"/>
                      <a:pt x="56" y="271"/>
                    </a:cubicBezTo>
                    <a:cubicBezTo>
                      <a:pt x="46" y="248"/>
                      <a:pt x="37" y="231"/>
                      <a:pt x="28" y="220"/>
                    </a:cubicBezTo>
                    <a:cubicBezTo>
                      <a:pt x="20" y="209"/>
                      <a:pt x="10" y="202"/>
                      <a:pt x="0" y="198"/>
                    </a:cubicBezTo>
                    <a:cubicBezTo>
                      <a:pt x="18" y="179"/>
                      <a:pt x="34" y="170"/>
                      <a:pt x="49" y="170"/>
                    </a:cubicBezTo>
                    <a:cubicBezTo>
                      <a:pt x="61" y="170"/>
                      <a:pt x="75" y="187"/>
                      <a:pt x="91" y="222"/>
                    </a:cubicBezTo>
                    <a:cubicBezTo>
                      <a:pt x="98" y="239"/>
                      <a:pt x="98" y="239"/>
                      <a:pt x="98" y="239"/>
                    </a:cubicBezTo>
                    <a:cubicBezTo>
                      <a:pt x="126" y="192"/>
                      <a:pt x="162" y="146"/>
                      <a:pt x="205" y="102"/>
                    </a:cubicBezTo>
                    <a:cubicBezTo>
                      <a:pt x="249" y="57"/>
                      <a:pt x="292" y="23"/>
                      <a:pt x="3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</p:grpSp>
      </p:grpSp>
      <p:sp>
        <p:nvSpPr>
          <p:cNvPr id="43" name="Title 1"/>
          <p:cNvSpPr>
            <a:spLocks noGrp="1"/>
          </p:cNvSpPr>
          <p:nvPr>
            <p:ph type="title"/>
          </p:nvPr>
        </p:nvSpPr>
        <p:spPr>
          <a:xfrm>
            <a:off x="249305" y="188640"/>
            <a:ext cx="7399701" cy="972026"/>
          </a:xfrm>
        </p:spPr>
        <p:txBody>
          <a:bodyPr>
            <a:noAutofit/>
          </a:bodyPr>
          <a:lstStyle/>
          <a:p>
            <a:r>
              <a:rPr lang="lv-LV" sz="2800" dirty="0" smtClean="0">
                <a:latin typeface="+mj-lt"/>
              </a:rPr>
              <a:t>DLC vadītāja priekšlikumi </a:t>
            </a:r>
            <a:r>
              <a:rPr lang="lv-LV" sz="2400" dirty="0" smtClean="0">
                <a:latin typeface="+mj-lt"/>
              </a:rPr>
              <a:t>indikatīviem papildus finanšu avotiem</a:t>
            </a:r>
            <a:endParaRPr lang="lv-LV" sz="2400" dirty="0">
              <a:latin typeface="+mj-lt"/>
            </a:endParaRP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gray">
          <a:xfrm>
            <a:off x="648405" y="4833232"/>
            <a:ext cx="7452879" cy="57600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4000" tIns="46800" rIns="90000" bIns="46800" anchor="ctr"/>
          <a:lstStyle/>
          <a:p>
            <a:pPr>
              <a:spcAft>
                <a:spcPct val="20000"/>
              </a:spcAft>
            </a:pPr>
            <a:r>
              <a:rPr lang="lv-LV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Citi</a:t>
            </a:r>
            <a:endParaRPr lang="lv-LV" noProof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5" name="Gruppieren 177"/>
          <p:cNvGrpSpPr/>
          <p:nvPr/>
        </p:nvGrpSpPr>
        <p:grpSpPr bwMode="gray">
          <a:xfrm>
            <a:off x="251520" y="4725232"/>
            <a:ext cx="792000" cy="792000"/>
            <a:chOff x="251520" y="1628870"/>
            <a:chExt cx="864000" cy="864000"/>
          </a:xfrm>
        </p:grpSpPr>
        <p:sp>
          <p:nvSpPr>
            <p:cNvPr id="46" name="Ellipse 178"/>
            <p:cNvSpPr/>
            <p:nvPr/>
          </p:nvSpPr>
          <p:spPr bwMode="gray">
            <a:xfrm>
              <a:off x="251520" y="1628870"/>
              <a:ext cx="864000" cy="864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err="1" smtClean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grpSp>
          <p:nvGrpSpPr>
            <p:cNvPr id="47" name="Group 25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gray">
            <a:xfrm>
              <a:off x="359523" y="1745022"/>
              <a:ext cx="627623" cy="627623"/>
              <a:chOff x="2835" y="1211"/>
              <a:chExt cx="308" cy="308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8" name="Oval 26"/>
              <p:cNvSpPr>
                <a:spLocks noChangeArrowheads="1"/>
              </p:cNvSpPr>
              <p:nvPr/>
            </p:nvSpPr>
            <p:spPr bwMode="gray">
              <a:xfrm>
                <a:off x="2835" y="1211"/>
                <a:ext cx="308" cy="308"/>
              </a:xfrm>
              <a:prstGeom prst="ellipse">
                <a:avLst/>
              </a:prstGeom>
              <a:noFill/>
              <a:ln w="12700" algn="ctr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lIns="72000" tIns="72000" rIns="72000" bIns="72000" anchor="ctr"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gray">
              <a:xfrm>
                <a:off x="2908" y="1280"/>
                <a:ext cx="172" cy="162"/>
              </a:xfrm>
              <a:custGeom>
                <a:avLst/>
                <a:gdLst/>
                <a:ahLst/>
                <a:cxnLst>
                  <a:cxn ang="0">
                    <a:pos x="333" y="0"/>
                  </a:cxn>
                  <a:cxn ang="0">
                    <a:pos x="342" y="12"/>
                  </a:cxn>
                  <a:cxn ang="0">
                    <a:pos x="224" y="135"/>
                  </a:cxn>
                  <a:cxn ang="0">
                    <a:pos x="126" y="290"/>
                  </a:cxn>
                  <a:cxn ang="0">
                    <a:pos x="108" y="302"/>
                  </a:cxn>
                  <a:cxn ang="0">
                    <a:pos x="77" y="326"/>
                  </a:cxn>
                  <a:cxn ang="0">
                    <a:pos x="63" y="287"/>
                  </a:cxn>
                  <a:cxn ang="0">
                    <a:pos x="56" y="271"/>
                  </a:cxn>
                  <a:cxn ang="0">
                    <a:pos x="28" y="220"/>
                  </a:cxn>
                  <a:cxn ang="0">
                    <a:pos x="0" y="198"/>
                  </a:cxn>
                  <a:cxn ang="0">
                    <a:pos x="49" y="170"/>
                  </a:cxn>
                  <a:cxn ang="0">
                    <a:pos x="91" y="222"/>
                  </a:cxn>
                  <a:cxn ang="0">
                    <a:pos x="98" y="239"/>
                  </a:cxn>
                  <a:cxn ang="0">
                    <a:pos x="205" y="102"/>
                  </a:cxn>
                  <a:cxn ang="0">
                    <a:pos x="333" y="0"/>
                  </a:cxn>
                </a:cxnLst>
                <a:rect l="0" t="0" r="r" b="b"/>
                <a:pathLst>
                  <a:path w="342" h="326">
                    <a:moveTo>
                      <a:pt x="333" y="0"/>
                    </a:moveTo>
                    <a:cubicBezTo>
                      <a:pt x="342" y="12"/>
                      <a:pt x="342" y="12"/>
                      <a:pt x="342" y="12"/>
                    </a:cubicBezTo>
                    <a:cubicBezTo>
                      <a:pt x="307" y="39"/>
                      <a:pt x="268" y="79"/>
                      <a:pt x="224" y="135"/>
                    </a:cubicBezTo>
                    <a:cubicBezTo>
                      <a:pt x="181" y="190"/>
                      <a:pt x="149" y="242"/>
                      <a:pt x="126" y="290"/>
                    </a:cubicBezTo>
                    <a:cubicBezTo>
                      <a:pt x="108" y="302"/>
                      <a:pt x="108" y="302"/>
                      <a:pt x="108" y="302"/>
                    </a:cubicBezTo>
                    <a:cubicBezTo>
                      <a:pt x="92" y="313"/>
                      <a:pt x="82" y="320"/>
                      <a:pt x="77" y="326"/>
                    </a:cubicBezTo>
                    <a:cubicBezTo>
                      <a:pt x="75" y="318"/>
                      <a:pt x="70" y="305"/>
                      <a:pt x="63" y="287"/>
                    </a:cubicBezTo>
                    <a:cubicBezTo>
                      <a:pt x="56" y="271"/>
                      <a:pt x="56" y="271"/>
                      <a:pt x="56" y="271"/>
                    </a:cubicBezTo>
                    <a:cubicBezTo>
                      <a:pt x="46" y="248"/>
                      <a:pt x="37" y="231"/>
                      <a:pt x="28" y="220"/>
                    </a:cubicBezTo>
                    <a:cubicBezTo>
                      <a:pt x="20" y="209"/>
                      <a:pt x="10" y="202"/>
                      <a:pt x="0" y="198"/>
                    </a:cubicBezTo>
                    <a:cubicBezTo>
                      <a:pt x="18" y="179"/>
                      <a:pt x="34" y="170"/>
                      <a:pt x="49" y="170"/>
                    </a:cubicBezTo>
                    <a:cubicBezTo>
                      <a:pt x="61" y="170"/>
                      <a:pt x="75" y="187"/>
                      <a:pt x="91" y="222"/>
                    </a:cubicBezTo>
                    <a:cubicBezTo>
                      <a:pt x="98" y="239"/>
                      <a:pt x="98" y="239"/>
                      <a:pt x="98" y="239"/>
                    </a:cubicBezTo>
                    <a:cubicBezTo>
                      <a:pt x="126" y="192"/>
                      <a:pt x="162" y="146"/>
                      <a:pt x="205" y="102"/>
                    </a:cubicBezTo>
                    <a:cubicBezTo>
                      <a:pt x="249" y="57"/>
                      <a:pt x="292" y="23"/>
                      <a:pt x="3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</p:grpSp>
      </p:grpSp>
      <p:sp>
        <p:nvSpPr>
          <p:cNvPr id="3" name="Rectangle 2"/>
          <p:cNvSpPr/>
          <p:nvPr/>
        </p:nvSpPr>
        <p:spPr>
          <a:xfrm>
            <a:off x="318578" y="1700808"/>
            <a:ext cx="6746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noProof="1" smtClean="0">
                <a:solidFill>
                  <a:srgbClr val="64A02D"/>
                </a:solidFill>
                <a:latin typeface="+mj-lt"/>
                <a:cs typeface="Arial" pitchFamily="34" charset="0"/>
              </a:rPr>
              <a:t>Turpmākām diskusijām ar atbildīgajām institūcijām:</a:t>
            </a:r>
            <a:endParaRPr lang="lv-LV" dirty="0">
              <a:solidFill>
                <a:srgbClr val="64A02D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35031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116042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rgbClr val="404040"/>
                </a:solidFill>
              </a:rPr>
              <a:t>Latvijas simtgades dimensijas</a:t>
            </a:r>
            <a:endParaRPr lang="lv-LV" sz="3200" dirty="0">
              <a:solidFill>
                <a:srgbClr val="40404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27661"/>
            <a:ext cx="961380" cy="499105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334368" y="2860590"/>
            <a:ext cx="8424936" cy="1078940"/>
          </a:xfrm>
          <a:prstGeom prst="rect">
            <a:avLst/>
          </a:prstGeom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395536" y="4067780"/>
            <a:ext cx="1954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b="1" dirty="0"/>
              <a:t>#</a:t>
            </a:r>
            <a:r>
              <a:rPr lang="lv-LV" b="1" dirty="0">
                <a:solidFill>
                  <a:srgbClr val="64A02D"/>
                </a:solidFill>
              </a:rPr>
              <a:t>EsEsmuLatvija</a:t>
            </a:r>
            <a:endParaRPr lang="lv-LV" dirty="0">
              <a:solidFill>
                <a:srgbClr val="64A0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39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440160"/>
          </a:xfrm>
        </p:spPr>
        <p:txBody>
          <a:bodyPr/>
          <a:lstStyle/>
          <a:p>
            <a:pPr algn="ctr"/>
            <a:r>
              <a:rPr lang="lv-LV" sz="1400" dirty="0" smtClean="0">
                <a:solidFill>
                  <a:srgbClr val="8C2723"/>
                </a:solidFill>
              </a:rPr>
              <a:t>Konceptuālais </a:t>
            </a:r>
            <a:r>
              <a:rPr lang="lv-LV" sz="1400" dirty="0">
                <a:solidFill>
                  <a:srgbClr val="8C2723"/>
                </a:solidFill>
              </a:rPr>
              <a:t>ziņojums</a:t>
            </a:r>
            <a:br>
              <a:rPr lang="lv-LV" sz="1400" dirty="0">
                <a:solidFill>
                  <a:srgbClr val="8C2723"/>
                </a:solidFill>
              </a:rPr>
            </a:br>
            <a:r>
              <a:rPr lang="lv-LV" sz="1400" dirty="0">
                <a:solidFill>
                  <a:srgbClr val="8C2723"/>
                </a:solidFill>
              </a:rPr>
              <a:t>“Par Sadarbības platformas “Demogrāfisko lietu centrs” priekšlikumiem ģimeņu ar bērniem atbalstam </a:t>
            </a:r>
            <a:r>
              <a:rPr lang="lv-LV" sz="1400" dirty="0" smtClean="0">
                <a:solidFill>
                  <a:srgbClr val="8C2723"/>
                </a:solidFill>
              </a:rPr>
              <a:t/>
            </a:r>
            <a:br>
              <a:rPr lang="lv-LV" sz="1400" dirty="0" smtClean="0">
                <a:solidFill>
                  <a:srgbClr val="8C2723"/>
                </a:solidFill>
              </a:rPr>
            </a:br>
            <a:r>
              <a:rPr lang="lv-LV" sz="1400" dirty="0" smtClean="0">
                <a:solidFill>
                  <a:srgbClr val="8C2723"/>
                </a:solidFill>
              </a:rPr>
              <a:t>2017</a:t>
            </a:r>
            <a:r>
              <a:rPr lang="lv-LV" sz="1400" dirty="0">
                <a:solidFill>
                  <a:srgbClr val="8C2723"/>
                </a:solidFill>
              </a:rPr>
              <a:t>. –2018. gadā</a:t>
            </a:r>
            <a:r>
              <a:rPr lang="lv-LV" sz="1400" dirty="0" smtClean="0">
                <a:solidFill>
                  <a:srgbClr val="8C2723"/>
                </a:solidFill>
              </a:rPr>
              <a:t>”</a:t>
            </a:r>
            <a:endParaRPr lang="lv-LV" sz="1400" dirty="0">
              <a:solidFill>
                <a:srgbClr val="8C2723"/>
              </a:solidFill>
            </a:endParaRP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1043608" y="3458935"/>
            <a:ext cx="6984776" cy="880864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defPPr>
              <a:defRPr lang="lv-LV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b="1" dirty="0" smtClean="0">
                <a:solidFill>
                  <a:srgbClr val="404040"/>
                </a:solidFill>
                <a:latin typeface="+mj-lt"/>
              </a:rPr>
              <a:t>Imants Parādnieks</a:t>
            </a:r>
          </a:p>
          <a:p>
            <a:pPr algn="ctr">
              <a:spcBef>
                <a:spcPts val="600"/>
              </a:spcBef>
            </a:pPr>
            <a:r>
              <a:rPr lang="lv-LV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Demogrāfisko lietu centra vadītājs </a:t>
            </a:r>
          </a:p>
          <a:p>
            <a:pPr algn="ctr"/>
            <a:r>
              <a:rPr lang="lv-LV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Saeimas </a:t>
            </a:r>
            <a:r>
              <a:rPr lang="lv-LV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Budžeta un finanšu (nodokļu) komisijas Demogrāfijas lietu apakškomisijas priekšsēdētājs</a:t>
            </a:r>
          </a:p>
        </p:txBody>
      </p:sp>
    </p:spTree>
    <p:extLst>
      <p:ext uri="{BB962C8B-B14F-4D97-AF65-F5344CB8AC3E}">
        <p14:creationId xmlns:p14="http://schemas.microsoft.com/office/powerpoint/2010/main" val="207213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24726"/>
            <a:ext cx="5791200" cy="683994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rgbClr val="404040"/>
                </a:solidFill>
              </a:rPr>
              <a:t>Ģimenes Latvijā</a:t>
            </a:r>
            <a:endParaRPr lang="lv-LV" sz="3200" dirty="0">
              <a:solidFill>
                <a:srgbClr val="4040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2</a:t>
            </a:fld>
            <a:endParaRPr lang="lv-LV"/>
          </a:p>
        </p:txBody>
      </p:sp>
      <p:pic>
        <p:nvPicPr>
          <p:cNvPr id="22" name="Picture 3" descr="N:\Demo Lietu Centrs\Sadarbibas platforma DLC\1.InfoZiņojums\DLCKoncZin_KOPA FINAL\DLC_Prezentacija_Padomei_21062016\download.png"/>
          <p:cNvPicPr>
            <a:picLocks noChangeAspect="1" noChangeArrowheads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950485"/>
            <a:ext cx="1945205" cy="109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Eingekerbter Richtungspfeil 13"/>
          <p:cNvSpPr/>
          <p:nvPr>
            <p:custDataLst>
              <p:tags r:id="rId1"/>
            </p:custDataLst>
          </p:nvPr>
        </p:nvSpPr>
        <p:spPr bwMode="gray">
          <a:xfrm>
            <a:off x="331522" y="1211072"/>
            <a:ext cx="2448272" cy="720000"/>
          </a:xfrm>
          <a:custGeom>
            <a:avLst/>
            <a:gdLst>
              <a:gd name="connsiteX0" fmla="*/ 0 w 2880000"/>
              <a:gd name="connsiteY0" fmla="*/ 0 h 720000"/>
              <a:gd name="connsiteX1" fmla="*/ 2736014 w 2880000"/>
              <a:gd name="connsiteY1" fmla="*/ 0 h 720000"/>
              <a:gd name="connsiteX2" fmla="*/ 2880000 w 2880000"/>
              <a:gd name="connsiteY2" fmla="*/ 360000 h 720000"/>
              <a:gd name="connsiteX3" fmla="*/ 2736014 w 2880000"/>
              <a:gd name="connsiteY3" fmla="*/ 720000 h 720000"/>
              <a:gd name="connsiteX4" fmla="*/ 0 w 2880000"/>
              <a:gd name="connsiteY4" fmla="*/ 720000 h 720000"/>
              <a:gd name="connsiteX5" fmla="*/ 143986 w 2880000"/>
              <a:gd name="connsiteY5" fmla="*/ 360000 h 720000"/>
              <a:gd name="connsiteX6" fmla="*/ 0 w 2880000"/>
              <a:gd name="connsiteY6" fmla="*/ 0 h 720000"/>
              <a:gd name="connsiteX0" fmla="*/ 0 w 2880000"/>
              <a:gd name="connsiteY0" fmla="*/ 0 h 720000"/>
              <a:gd name="connsiteX1" fmla="*/ 2736014 w 2880000"/>
              <a:gd name="connsiteY1" fmla="*/ 0 h 720000"/>
              <a:gd name="connsiteX2" fmla="*/ 2880000 w 2880000"/>
              <a:gd name="connsiteY2" fmla="*/ 360000 h 720000"/>
              <a:gd name="connsiteX3" fmla="*/ 2736014 w 2880000"/>
              <a:gd name="connsiteY3" fmla="*/ 720000 h 720000"/>
              <a:gd name="connsiteX4" fmla="*/ 0 w 2880000"/>
              <a:gd name="connsiteY4" fmla="*/ 720000 h 720000"/>
              <a:gd name="connsiteX5" fmla="*/ 0 w 2880000"/>
              <a:gd name="connsiteY5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80000" h="720000">
                <a:moveTo>
                  <a:pt x="0" y="0"/>
                </a:moveTo>
                <a:lnTo>
                  <a:pt x="2736014" y="0"/>
                </a:lnTo>
                <a:lnTo>
                  <a:pt x="2880000" y="360000"/>
                </a:lnTo>
                <a:lnTo>
                  <a:pt x="2736014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lv-LV" sz="1600" b="1" dirty="0">
                <a:solidFill>
                  <a:schemeClr val="bg1"/>
                </a:solidFill>
                <a:latin typeface="+mj-lt"/>
              </a:rPr>
              <a:t>2000. </a:t>
            </a:r>
            <a:r>
              <a:rPr lang="lv-LV" sz="1600" b="1" dirty="0" smtClean="0">
                <a:solidFill>
                  <a:schemeClr val="bg1"/>
                </a:solidFill>
                <a:latin typeface="+mj-lt"/>
              </a:rPr>
              <a:t>gads</a:t>
            </a:r>
            <a:endParaRPr lang="lv-LV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8" name="Eingekerbter Richtungspfeil 14"/>
          <p:cNvSpPr/>
          <p:nvPr>
            <p:custDataLst>
              <p:tags r:id="rId2"/>
            </p:custDataLst>
          </p:nvPr>
        </p:nvSpPr>
        <p:spPr bwMode="gray">
          <a:xfrm>
            <a:off x="2778276" y="1211172"/>
            <a:ext cx="2484000" cy="720000"/>
          </a:xfrm>
          <a:prstGeom prst="chevron">
            <a:avLst>
              <a:gd name="adj" fmla="val 19998"/>
            </a:avLst>
          </a:prstGeom>
          <a:solidFill>
            <a:srgbClr val="8C2723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lv-LV" sz="1600" b="1" dirty="0">
                <a:solidFill>
                  <a:schemeClr val="bg1"/>
                </a:solidFill>
                <a:latin typeface="+mj-lt"/>
              </a:rPr>
              <a:t>2015. </a:t>
            </a:r>
            <a:r>
              <a:rPr lang="lv-LV" sz="1600" b="1" dirty="0" smtClean="0">
                <a:solidFill>
                  <a:schemeClr val="bg1"/>
                </a:solidFill>
                <a:latin typeface="+mj-lt"/>
              </a:rPr>
              <a:t>gads</a:t>
            </a:r>
            <a:endParaRPr lang="lv-LV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9" name="Eingekerbter Richtungspfeil 15"/>
          <p:cNvSpPr/>
          <p:nvPr>
            <p:custDataLst>
              <p:tags r:id="rId3"/>
            </p:custDataLst>
          </p:nvPr>
        </p:nvSpPr>
        <p:spPr bwMode="gray">
          <a:xfrm>
            <a:off x="5226548" y="1206899"/>
            <a:ext cx="2448272" cy="720000"/>
          </a:xfrm>
          <a:prstGeom prst="chevron">
            <a:avLst>
              <a:gd name="adj" fmla="val 19998"/>
            </a:avLst>
          </a:prstGeom>
          <a:solidFill>
            <a:schemeClr val="accent3"/>
          </a:solidFill>
          <a:ln w="9525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lv-LV" sz="1600" b="1" dirty="0">
                <a:solidFill>
                  <a:schemeClr val="bg1"/>
                </a:solidFill>
                <a:latin typeface="+mj-lt"/>
              </a:rPr>
              <a:t>2030. gads</a:t>
            </a:r>
          </a:p>
        </p:txBody>
      </p:sp>
      <p:sp>
        <p:nvSpPr>
          <p:cNvPr id="40" name="Inhaltsplatzhalter 7"/>
          <p:cNvSpPr txBox="1">
            <a:spLocks/>
          </p:cNvSpPr>
          <p:nvPr>
            <p:custDataLst>
              <p:tags r:id="rId4"/>
            </p:custDataLst>
          </p:nvPr>
        </p:nvSpPr>
        <p:spPr bwMode="gray">
          <a:xfrm>
            <a:off x="331871" y="1912022"/>
            <a:ext cx="2325858" cy="1434753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defPPr>
              <a:defRPr lang="en-US"/>
            </a:defPPr>
            <a:lvl1pPr indent="0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/>
            </a:lvl1pPr>
            <a:lvl2pPr marL="0" lvl="1" indent="0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/>
            </a:lvl2pPr>
            <a:lvl3pPr marL="180975" lvl="2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3pPr>
            <a:lvl4pPr marL="361950" lvl="3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4pPr>
            <a:lvl5pPr marL="542925" lvl="4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/>
            </a:lvl5pPr>
            <a:lvl6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6pPr>
            <a:lvl7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7pPr>
            <a:lvl8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8pPr>
            <a:lvl9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9pPr>
          </a:lstStyle>
          <a:p>
            <a:pPr marL="180975" indent="-180975">
              <a:buFont typeface="Arial" panose="020B0604020202020204" pitchFamily="34" charset="0"/>
              <a:buChar char="•"/>
            </a:pPr>
            <a:r>
              <a:rPr lang="lv-LV" sz="1300" dirty="0" smtClean="0">
                <a:solidFill>
                  <a:srgbClr val="404040"/>
                </a:solidFill>
                <a:latin typeface="+mj-lt"/>
              </a:rPr>
              <a:t>Iedzīvotāji - 2,38 milj.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lv-LV" sz="1300" dirty="0" smtClean="0">
                <a:solidFill>
                  <a:srgbClr val="404040"/>
                </a:solidFill>
                <a:latin typeface="+mj-lt"/>
              </a:rPr>
              <a:t>Ģimenes - 624 tūkst.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lv-LV" sz="1300" dirty="0" smtClean="0">
                <a:solidFill>
                  <a:srgbClr val="404040"/>
                </a:solidFill>
                <a:latin typeface="+mj-lt"/>
              </a:rPr>
              <a:t>Bērni - 520 tūkst.</a:t>
            </a:r>
            <a:endParaRPr lang="lv-LV" sz="1300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41" name="Inhaltsplatzhalter 7"/>
          <p:cNvSpPr txBox="1">
            <a:spLocks/>
          </p:cNvSpPr>
          <p:nvPr>
            <p:custDataLst>
              <p:tags r:id="rId5"/>
            </p:custDataLst>
          </p:nvPr>
        </p:nvSpPr>
        <p:spPr bwMode="gray">
          <a:xfrm>
            <a:off x="2780252" y="1912121"/>
            <a:ext cx="2325858" cy="1434753"/>
          </a:xfrm>
          <a:prstGeom prst="rect">
            <a:avLst/>
          </a:prstGeom>
          <a:solidFill>
            <a:schemeClr val="bg1"/>
          </a:solidFill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36000" bIns="46800" anchor="ctr" anchorCtr="0"/>
          <a:lstStyle>
            <a:defPPr>
              <a:defRPr lang="en-US"/>
            </a:defPPr>
            <a:lvl1pPr indent="0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/>
            </a:lvl1pPr>
            <a:lvl2pPr marL="0" lvl="1" indent="0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/>
            </a:lvl2pPr>
            <a:lvl3pPr marL="180975" lvl="2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3pPr>
            <a:lvl4pPr marL="361950" lvl="3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4pPr>
            <a:lvl5pPr marL="542925" lvl="4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/>
            </a:lvl5pPr>
            <a:lvl6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6pPr>
            <a:lvl7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7pPr>
            <a:lvl8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8pPr>
            <a:lvl9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9pPr>
          </a:lstStyle>
          <a:p>
            <a:pPr marL="180975" indent="-180975">
              <a:buFont typeface="Arial" panose="020B0604020202020204" pitchFamily="34" charset="0"/>
              <a:buChar char="•"/>
            </a:pPr>
            <a:r>
              <a:rPr lang="lv-LV" sz="1300" dirty="0" smtClean="0">
                <a:solidFill>
                  <a:srgbClr val="404040"/>
                </a:solidFill>
                <a:latin typeface="+mj-lt"/>
              </a:rPr>
              <a:t> Iedzīvotāji - 1,98 milj.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lv-LV" sz="1300" dirty="0" smtClean="0">
                <a:solidFill>
                  <a:srgbClr val="404040"/>
                </a:solidFill>
                <a:latin typeface="+mj-lt"/>
              </a:rPr>
              <a:t> Ģimenes - 565 tūkst.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lv-LV" sz="1300" dirty="0" smtClean="0">
                <a:solidFill>
                  <a:srgbClr val="404040"/>
                </a:solidFill>
                <a:latin typeface="+mj-lt"/>
              </a:rPr>
              <a:t> Bērni - 348 tūkst.</a:t>
            </a:r>
            <a:endParaRPr lang="lv-LV" sz="1300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42" name="Inhaltsplatzhalter 7"/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5226927" y="1922239"/>
            <a:ext cx="2325858" cy="1434753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defPPr>
              <a:defRPr lang="en-US"/>
            </a:defPPr>
            <a:lvl1pPr indent="0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/>
            </a:lvl1pPr>
            <a:lvl2pPr marL="0" lvl="1" indent="0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/>
            </a:lvl2pPr>
            <a:lvl3pPr marL="180975" lvl="2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3pPr>
            <a:lvl4pPr marL="361950" lvl="3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4pPr>
            <a:lvl5pPr marL="542925" lvl="4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/>
            </a:lvl5pPr>
            <a:lvl6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6pPr>
            <a:lvl7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7pPr>
            <a:lvl8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8pPr>
            <a:lvl9pPr marL="714375" indent="-1809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/>
            </a:lvl9pPr>
          </a:lstStyle>
          <a:p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Prognoze*: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Iedzīvotāji - 1,64 milj.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Ģimenes - 442 tūkst.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lv-LV" sz="13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Bērni - 290 tūkst.</a:t>
            </a:r>
            <a:endParaRPr lang="lv-LV" sz="13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3" name="Freeform 13"/>
          <p:cNvSpPr>
            <a:spLocks noChangeAspect="1" noEditPoints="1"/>
          </p:cNvSpPr>
          <p:nvPr/>
        </p:nvSpPr>
        <p:spPr bwMode="auto">
          <a:xfrm>
            <a:off x="7897592" y="2049949"/>
            <a:ext cx="543608" cy="855446"/>
          </a:xfrm>
          <a:custGeom>
            <a:avLst/>
            <a:gdLst/>
            <a:ahLst/>
            <a:cxnLst>
              <a:cxn ang="0">
                <a:pos x="90" y="291"/>
              </a:cxn>
              <a:cxn ang="0">
                <a:pos x="90" y="282"/>
              </a:cxn>
              <a:cxn ang="0">
                <a:pos x="90" y="277"/>
              </a:cxn>
              <a:cxn ang="0">
                <a:pos x="102" y="233"/>
              </a:cxn>
              <a:cxn ang="0">
                <a:pos x="148" y="186"/>
              </a:cxn>
              <a:cxn ang="0">
                <a:pos x="174" y="163"/>
              </a:cxn>
              <a:cxn ang="0">
                <a:pos x="189" y="144"/>
              </a:cxn>
              <a:cxn ang="0">
                <a:pos x="196" y="125"/>
              </a:cxn>
              <a:cxn ang="0">
                <a:pos x="198" y="107"/>
              </a:cxn>
              <a:cxn ang="0">
                <a:pos x="179" y="70"/>
              </a:cxn>
              <a:cxn ang="0">
                <a:pos x="124" y="60"/>
              </a:cxn>
              <a:cxn ang="0">
                <a:pos x="88" y="62"/>
              </a:cxn>
              <a:cxn ang="0">
                <a:pos x="48" y="68"/>
              </a:cxn>
              <a:cxn ang="0">
                <a:pos x="35" y="70"/>
              </a:cxn>
              <a:cxn ang="0">
                <a:pos x="26" y="71"/>
              </a:cxn>
              <a:cxn ang="0">
                <a:pos x="10" y="65"/>
              </a:cxn>
              <a:cxn ang="0">
                <a:pos x="2" y="51"/>
              </a:cxn>
              <a:cxn ang="0">
                <a:pos x="0" y="35"/>
              </a:cxn>
              <a:cxn ang="0">
                <a:pos x="8" y="19"/>
              </a:cxn>
              <a:cxn ang="0">
                <a:pos x="30" y="10"/>
              </a:cxn>
              <a:cxn ang="0">
                <a:pos x="76" y="2"/>
              </a:cxn>
              <a:cxn ang="0">
                <a:pos x="124" y="0"/>
              </a:cxn>
              <a:cxn ang="0">
                <a:pos x="238" y="27"/>
              </a:cxn>
              <a:cxn ang="0">
                <a:pos x="273" y="105"/>
              </a:cxn>
              <a:cxn ang="0">
                <a:pos x="269" y="139"/>
              </a:cxn>
              <a:cxn ang="0">
                <a:pos x="256" y="168"/>
              </a:cxn>
              <a:cxn ang="0">
                <a:pos x="230" y="197"/>
              </a:cxn>
              <a:cxn ang="0">
                <a:pos x="191" y="229"/>
              </a:cxn>
              <a:cxn ang="0">
                <a:pos x="166" y="255"/>
              </a:cxn>
              <a:cxn ang="0">
                <a:pos x="158" y="285"/>
              </a:cxn>
              <a:cxn ang="0">
                <a:pos x="157" y="292"/>
              </a:cxn>
              <a:cxn ang="0">
                <a:pos x="153" y="307"/>
              </a:cxn>
              <a:cxn ang="0">
                <a:pos x="142" y="313"/>
              </a:cxn>
              <a:cxn ang="0">
                <a:pos x="123" y="315"/>
              </a:cxn>
              <a:cxn ang="0">
                <a:pos x="98" y="311"/>
              </a:cxn>
              <a:cxn ang="0">
                <a:pos x="90" y="291"/>
              </a:cxn>
              <a:cxn ang="0">
                <a:pos x="85" y="387"/>
              </a:cxn>
              <a:cxn ang="0">
                <a:pos x="96" y="362"/>
              </a:cxn>
              <a:cxn ang="0">
                <a:pos x="124" y="355"/>
              </a:cxn>
              <a:cxn ang="0">
                <a:pos x="152" y="362"/>
              </a:cxn>
              <a:cxn ang="0">
                <a:pos x="164" y="387"/>
              </a:cxn>
              <a:cxn ang="0">
                <a:pos x="164" y="399"/>
              </a:cxn>
              <a:cxn ang="0">
                <a:pos x="152" y="423"/>
              </a:cxn>
              <a:cxn ang="0">
                <a:pos x="124" y="430"/>
              </a:cxn>
              <a:cxn ang="0">
                <a:pos x="96" y="423"/>
              </a:cxn>
              <a:cxn ang="0">
                <a:pos x="85" y="399"/>
              </a:cxn>
              <a:cxn ang="0">
                <a:pos x="85" y="387"/>
              </a:cxn>
            </a:cxnLst>
            <a:rect l="0" t="0" r="r" b="b"/>
            <a:pathLst>
              <a:path w="273" h="430">
                <a:moveTo>
                  <a:pt x="90" y="291"/>
                </a:moveTo>
                <a:cubicBezTo>
                  <a:pt x="90" y="287"/>
                  <a:pt x="90" y="285"/>
                  <a:pt x="90" y="282"/>
                </a:cubicBezTo>
                <a:cubicBezTo>
                  <a:pt x="90" y="280"/>
                  <a:pt x="90" y="278"/>
                  <a:pt x="90" y="277"/>
                </a:cubicBezTo>
                <a:cubicBezTo>
                  <a:pt x="90" y="261"/>
                  <a:pt x="94" y="246"/>
                  <a:pt x="102" y="233"/>
                </a:cubicBezTo>
                <a:cubicBezTo>
                  <a:pt x="111" y="219"/>
                  <a:pt x="126" y="204"/>
                  <a:pt x="148" y="186"/>
                </a:cubicBezTo>
                <a:cubicBezTo>
                  <a:pt x="158" y="178"/>
                  <a:pt x="167" y="170"/>
                  <a:pt x="174" y="163"/>
                </a:cubicBezTo>
                <a:cubicBezTo>
                  <a:pt x="180" y="156"/>
                  <a:pt x="185" y="150"/>
                  <a:pt x="189" y="144"/>
                </a:cubicBezTo>
                <a:cubicBezTo>
                  <a:pt x="193" y="137"/>
                  <a:pt x="195" y="131"/>
                  <a:pt x="196" y="125"/>
                </a:cubicBezTo>
                <a:cubicBezTo>
                  <a:pt x="197" y="120"/>
                  <a:pt x="198" y="113"/>
                  <a:pt x="198" y="107"/>
                </a:cubicBezTo>
                <a:cubicBezTo>
                  <a:pt x="198" y="89"/>
                  <a:pt x="192" y="76"/>
                  <a:pt x="179" y="70"/>
                </a:cubicBezTo>
                <a:cubicBezTo>
                  <a:pt x="166" y="63"/>
                  <a:pt x="148" y="60"/>
                  <a:pt x="124" y="60"/>
                </a:cubicBezTo>
                <a:cubicBezTo>
                  <a:pt x="113" y="60"/>
                  <a:pt x="101" y="61"/>
                  <a:pt x="88" y="62"/>
                </a:cubicBezTo>
                <a:cubicBezTo>
                  <a:pt x="74" y="64"/>
                  <a:pt x="61" y="66"/>
                  <a:pt x="48" y="68"/>
                </a:cubicBezTo>
                <a:cubicBezTo>
                  <a:pt x="43" y="69"/>
                  <a:pt x="39" y="70"/>
                  <a:pt x="35" y="70"/>
                </a:cubicBezTo>
                <a:cubicBezTo>
                  <a:pt x="31" y="71"/>
                  <a:pt x="29" y="71"/>
                  <a:pt x="26" y="71"/>
                </a:cubicBezTo>
                <a:cubicBezTo>
                  <a:pt x="19" y="71"/>
                  <a:pt x="13" y="69"/>
                  <a:pt x="10" y="65"/>
                </a:cubicBezTo>
                <a:cubicBezTo>
                  <a:pt x="6" y="61"/>
                  <a:pt x="4" y="56"/>
                  <a:pt x="2" y="51"/>
                </a:cubicBezTo>
                <a:cubicBezTo>
                  <a:pt x="1" y="46"/>
                  <a:pt x="0" y="41"/>
                  <a:pt x="0" y="35"/>
                </a:cubicBezTo>
                <a:cubicBezTo>
                  <a:pt x="0" y="29"/>
                  <a:pt x="3" y="23"/>
                  <a:pt x="8" y="19"/>
                </a:cubicBezTo>
                <a:cubicBezTo>
                  <a:pt x="13" y="15"/>
                  <a:pt x="21" y="12"/>
                  <a:pt x="30" y="10"/>
                </a:cubicBezTo>
                <a:cubicBezTo>
                  <a:pt x="44" y="7"/>
                  <a:pt x="60" y="4"/>
                  <a:pt x="76" y="2"/>
                </a:cubicBezTo>
                <a:cubicBezTo>
                  <a:pt x="92" y="1"/>
                  <a:pt x="108" y="0"/>
                  <a:pt x="124" y="0"/>
                </a:cubicBezTo>
                <a:cubicBezTo>
                  <a:pt x="176" y="0"/>
                  <a:pt x="214" y="9"/>
                  <a:pt x="238" y="27"/>
                </a:cubicBezTo>
                <a:cubicBezTo>
                  <a:pt x="261" y="46"/>
                  <a:pt x="273" y="72"/>
                  <a:pt x="273" y="105"/>
                </a:cubicBezTo>
                <a:cubicBezTo>
                  <a:pt x="273" y="117"/>
                  <a:pt x="272" y="129"/>
                  <a:pt x="269" y="139"/>
                </a:cubicBezTo>
                <a:cubicBezTo>
                  <a:pt x="266" y="149"/>
                  <a:pt x="262" y="158"/>
                  <a:pt x="256" y="168"/>
                </a:cubicBezTo>
                <a:cubicBezTo>
                  <a:pt x="249" y="178"/>
                  <a:pt x="241" y="187"/>
                  <a:pt x="230" y="197"/>
                </a:cubicBezTo>
                <a:cubicBezTo>
                  <a:pt x="220" y="207"/>
                  <a:pt x="207" y="218"/>
                  <a:pt x="191" y="229"/>
                </a:cubicBezTo>
                <a:cubicBezTo>
                  <a:pt x="179" y="238"/>
                  <a:pt x="171" y="246"/>
                  <a:pt x="166" y="255"/>
                </a:cubicBezTo>
                <a:cubicBezTo>
                  <a:pt x="162" y="264"/>
                  <a:pt x="159" y="274"/>
                  <a:pt x="158" y="285"/>
                </a:cubicBezTo>
                <a:cubicBezTo>
                  <a:pt x="157" y="292"/>
                  <a:pt x="157" y="292"/>
                  <a:pt x="157" y="292"/>
                </a:cubicBezTo>
                <a:cubicBezTo>
                  <a:pt x="157" y="299"/>
                  <a:pt x="156" y="304"/>
                  <a:pt x="153" y="307"/>
                </a:cubicBezTo>
                <a:cubicBezTo>
                  <a:pt x="151" y="310"/>
                  <a:pt x="147" y="312"/>
                  <a:pt x="142" y="313"/>
                </a:cubicBezTo>
                <a:cubicBezTo>
                  <a:pt x="137" y="315"/>
                  <a:pt x="130" y="315"/>
                  <a:pt x="123" y="315"/>
                </a:cubicBezTo>
                <a:cubicBezTo>
                  <a:pt x="111" y="315"/>
                  <a:pt x="103" y="314"/>
                  <a:pt x="98" y="311"/>
                </a:cubicBezTo>
                <a:cubicBezTo>
                  <a:pt x="94" y="307"/>
                  <a:pt x="91" y="301"/>
                  <a:pt x="90" y="291"/>
                </a:cubicBezTo>
                <a:close/>
                <a:moveTo>
                  <a:pt x="85" y="387"/>
                </a:moveTo>
                <a:cubicBezTo>
                  <a:pt x="85" y="375"/>
                  <a:pt x="88" y="367"/>
                  <a:pt x="96" y="362"/>
                </a:cubicBezTo>
                <a:cubicBezTo>
                  <a:pt x="103" y="358"/>
                  <a:pt x="113" y="355"/>
                  <a:pt x="124" y="355"/>
                </a:cubicBezTo>
                <a:cubicBezTo>
                  <a:pt x="135" y="355"/>
                  <a:pt x="145" y="358"/>
                  <a:pt x="152" y="362"/>
                </a:cubicBezTo>
                <a:cubicBezTo>
                  <a:pt x="160" y="367"/>
                  <a:pt x="164" y="375"/>
                  <a:pt x="164" y="387"/>
                </a:cubicBezTo>
                <a:cubicBezTo>
                  <a:pt x="164" y="399"/>
                  <a:pt x="164" y="399"/>
                  <a:pt x="164" y="399"/>
                </a:cubicBezTo>
                <a:cubicBezTo>
                  <a:pt x="164" y="410"/>
                  <a:pt x="160" y="418"/>
                  <a:pt x="152" y="423"/>
                </a:cubicBezTo>
                <a:cubicBezTo>
                  <a:pt x="145" y="428"/>
                  <a:pt x="135" y="430"/>
                  <a:pt x="124" y="430"/>
                </a:cubicBezTo>
                <a:cubicBezTo>
                  <a:pt x="113" y="430"/>
                  <a:pt x="103" y="428"/>
                  <a:pt x="96" y="423"/>
                </a:cubicBezTo>
                <a:cubicBezTo>
                  <a:pt x="88" y="418"/>
                  <a:pt x="85" y="410"/>
                  <a:pt x="85" y="399"/>
                </a:cubicBezTo>
                <a:lnTo>
                  <a:pt x="85" y="387"/>
                </a:lnTo>
                <a:close/>
              </a:path>
            </a:pathLst>
          </a:custGeom>
          <a:solidFill>
            <a:srgbClr val="8C2723"/>
          </a:soli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4" name="Gruppieren 71"/>
          <p:cNvGrpSpPr/>
          <p:nvPr/>
        </p:nvGrpSpPr>
        <p:grpSpPr bwMode="gray">
          <a:xfrm>
            <a:off x="3791905" y="3573016"/>
            <a:ext cx="575820" cy="191940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45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46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49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360205" y="4094637"/>
            <a:ext cx="3572086" cy="2190601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lIns="90000" tIns="46800" rIns="90000" bIns="46800" anchor="ctr" anchorCtr="0"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rgbClr val="404040"/>
                </a:solidFill>
                <a:latin typeface="Arial" pitchFamily="34" charset="0"/>
              </a:rPr>
              <a:t>jau 4. gadu pēc kārtas  - </a:t>
            </a: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dzimstības </a:t>
            </a: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pieaugums</a:t>
            </a:r>
            <a:endParaRPr lang="lv-LV" sz="1100" b="1" dirty="0">
              <a:solidFill>
                <a:srgbClr val="404040"/>
              </a:solidFill>
              <a:latin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palielinās </a:t>
            </a: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2</a:t>
            </a: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. un 3. bērnu īpatsvars </a:t>
            </a:r>
            <a:r>
              <a:rPr lang="lv-LV" sz="1100" dirty="0">
                <a:solidFill>
                  <a:srgbClr val="404040"/>
                </a:solidFill>
                <a:latin typeface="Arial" pitchFamily="34" charset="0"/>
              </a:rPr>
              <a:t>jaundzimušo </a:t>
            </a:r>
            <a:r>
              <a:rPr lang="lv-LV" sz="1100" dirty="0" smtClean="0">
                <a:solidFill>
                  <a:srgbClr val="404040"/>
                </a:solidFill>
                <a:latin typeface="Arial" pitchFamily="34" charset="0"/>
              </a:rPr>
              <a:t>kopskaitā</a:t>
            </a:r>
            <a:endParaRPr lang="lv-LV" sz="1100" dirty="0">
              <a:solidFill>
                <a:srgbClr val="404040"/>
              </a:solidFill>
              <a:latin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rgbClr val="404040"/>
                </a:solidFill>
                <a:latin typeface="Arial" pitchFamily="34" charset="0"/>
              </a:rPr>
              <a:t>samazinās </a:t>
            </a: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abortu, </a:t>
            </a: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t.sk. </a:t>
            </a: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mākslīgo abortu skaits</a:t>
            </a:r>
            <a:r>
              <a:rPr lang="lv-LV" sz="1100" dirty="0">
                <a:solidFill>
                  <a:srgbClr val="404040"/>
                </a:solidFill>
                <a:latin typeface="Arial" pitchFamily="34" charset="0"/>
              </a:rPr>
              <a:t>;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pieaug summārā </a:t>
            </a: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dzimstības koeficienta rādītāji </a:t>
            </a:r>
            <a:r>
              <a:rPr lang="lv-LV" sz="1100" dirty="0" smtClean="0">
                <a:solidFill>
                  <a:srgbClr val="404040"/>
                </a:solidFill>
                <a:latin typeface="Arial" pitchFamily="34" charset="0"/>
              </a:rPr>
              <a:t>- </a:t>
            </a:r>
            <a:r>
              <a:rPr lang="lv-LV" sz="1100" dirty="0">
                <a:solidFill>
                  <a:srgbClr val="404040"/>
                </a:solidFill>
                <a:latin typeface="Arial" pitchFamily="34" charset="0"/>
              </a:rPr>
              <a:t>šī rādītāja pieauguma tendenču kontekstā LV līdere Eiropā (2015. gadā – 1,71 </a:t>
            </a:r>
            <a:r>
              <a:rPr lang="lv-LV" sz="1100" dirty="0" smtClean="0">
                <a:solidFill>
                  <a:srgbClr val="404040"/>
                </a:solidFill>
                <a:latin typeface="Arial" pitchFamily="34" charset="0"/>
              </a:rPr>
              <a:t>)</a:t>
            </a:r>
            <a:endParaRPr lang="lv-LV" sz="1100" dirty="0">
              <a:solidFill>
                <a:srgbClr val="404040"/>
              </a:solidFill>
              <a:latin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pieaug noslēgto laulību skaits </a:t>
            </a:r>
            <a:r>
              <a:rPr lang="lv-LV" sz="1100" dirty="0">
                <a:solidFill>
                  <a:srgbClr val="404040"/>
                </a:solidFill>
                <a:latin typeface="Arial" pitchFamily="34" charset="0"/>
              </a:rPr>
              <a:t>un samazinās šķirto laulību </a:t>
            </a:r>
            <a:r>
              <a:rPr lang="lv-LV" sz="1100" dirty="0" smtClean="0">
                <a:solidFill>
                  <a:srgbClr val="404040"/>
                </a:solidFill>
                <a:latin typeface="Arial" pitchFamily="34" charset="0"/>
              </a:rPr>
              <a:t>skaits</a:t>
            </a:r>
            <a:endParaRPr lang="lv-LV" sz="1100" dirty="0">
              <a:solidFill>
                <a:srgbClr val="404040"/>
              </a:solidFill>
              <a:latin typeface="Arial" pitchFamily="34" charset="0"/>
            </a:endParaRPr>
          </a:p>
        </p:txBody>
      </p:sp>
      <p:sp>
        <p:nvSpPr>
          <p:cNvPr id="50" name="Rectangle 62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4230662" y="4094636"/>
            <a:ext cx="4249009" cy="2190602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lIns="90000" tIns="46800" rIns="90000" bIns="46800" anchor="ctr" anchorCtr="0"/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dzimstība</a:t>
            </a:r>
            <a:r>
              <a:rPr lang="lv-LV" sz="1100" dirty="0" smtClean="0">
                <a:solidFill>
                  <a:srgbClr val="404040"/>
                </a:solidFill>
                <a:latin typeface="Arial" pitchFamily="34" charset="0"/>
              </a:rPr>
              <a:t> - nav </a:t>
            </a:r>
            <a:r>
              <a:rPr lang="lv-LV" sz="1100" dirty="0">
                <a:solidFill>
                  <a:srgbClr val="404040"/>
                </a:solidFill>
                <a:latin typeface="Arial" pitchFamily="34" charset="0"/>
              </a:rPr>
              <a:t>sasniegusi pirmskrīzes </a:t>
            </a:r>
            <a:r>
              <a:rPr lang="lv-LV" sz="1100" dirty="0" smtClean="0">
                <a:solidFill>
                  <a:srgbClr val="404040"/>
                </a:solidFill>
                <a:latin typeface="Arial" pitchFamily="34" charset="0"/>
              </a:rPr>
              <a:t>līmeni, </a:t>
            </a: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nepietiekama paaudžu </a:t>
            </a: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nomaiņai </a:t>
            </a:r>
            <a:endParaRPr lang="lv-LV" sz="1100" b="1" dirty="0" smtClean="0">
              <a:solidFill>
                <a:srgbClr val="404040"/>
              </a:solidFill>
              <a:latin typeface="Arial" pitchFamily="34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dabiskais </a:t>
            </a: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pieaugums </a:t>
            </a: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– negatīvs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migrācijas </a:t>
            </a: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saldo </a:t>
            </a: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 - negatīvs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izmaiņas </a:t>
            </a:r>
            <a:r>
              <a:rPr lang="lv-LV" sz="1100" b="1" dirty="0">
                <a:solidFill>
                  <a:srgbClr val="404040"/>
                </a:solidFill>
                <a:latin typeface="Arial" pitchFamily="34" charset="0"/>
              </a:rPr>
              <a:t>iedzīvotāju vecumstruktūrā </a:t>
            </a:r>
            <a:r>
              <a:rPr lang="lv-LV" sz="1100" dirty="0">
                <a:solidFill>
                  <a:srgbClr val="404040"/>
                </a:solidFill>
                <a:latin typeface="Arial" pitchFamily="34" charset="0"/>
              </a:rPr>
              <a:t>– būtiski </a:t>
            </a:r>
            <a:r>
              <a:rPr lang="lv-LV" sz="1100" dirty="0" smtClean="0">
                <a:solidFill>
                  <a:srgbClr val="404040"/>
                </a:solidFill>
                <a:latin typeface="Arial" pitchFamily="34" charset="0"/>
              </a:rPr>
              <a:t>samazinās </a:t>
            </a:r>
            <a:r>
              <a:rPr lang="lv-LV" sz="1100" dirty="0">
                <a:solidFill>
                  <a:srgbClr val="404040"/>
                </a:solidFill>
                <a:latin typeface="Arial" pitchFamily="34" charset="0"/>
              </a:rPr>
              <a:t>vecuma kohortai 15–34 g. </a:t>
            </a:r>
            <a:r>
              <a:rPr lang="lv-LV" sz="1100" dirty="0" smtClean="0">
                <a:solidFill>
                  <a:srgbClr val="404040"/>
                </a:solidFill>
                <a:latin typeface="Arial" pitchFamily="34" charset="0"/>
              </a:rPr>
              <a:t>v.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b="1" dirty="0" smtClean="0">
                <a:solidFill>
                  <a:srgbClr val="404040"/>
                </a:solidFill>
                <a:latin typeface="Arial" pitchFamily="34" charset="0"/>
              </a:rPr>
              <a:t>izmaiņas ģimeņu struktūrā</a:t>
            </a:r>
            <a:r>
              <a:rPr lang="lv-LV" sz="1100" dirty="0" smtClean="0">
                <a:solidFill>
                  <a:srgbClr val="404040"/>
                </a:solidFill>
                <a:latin typeface="Arial" pitchFamily="34" charset="0"/>
              </a:rPr>
              <a:t> -  augsts viena pieaugušā ģimeņu īpatsvars, vairāk laulātu pāru bez bērniem, kopumā puse ģimeņu – audzina tikai 1 bērnu</a:t>
            </a:r>
            <a:endParaRPr lang="lv-LV" sz="1100" dirty="0">
              <a:solidFill>
                <a:srgbClr val="404040"/>
              </a:solidFill>
              <a:latin typeface="Arial" pitchFamily="34" charset="0"/>
            </a:endParaRPr>
          </a:p>
        </p:txBody>
      </p:sp>
      <p:sp>
        <p:nvSpPr>
          <p:cNvPr id="51" name="Freeform 171"/>
          <p:cNvSpPr>
            <a:spLocks/>
          </p:cNvSpPr>
          <p:nvPr>
            <p:custDataLst>
              <p:tags r:id="rId9"/>
            </p:custDataLst>
          </p:nvPr>
        </p:nvSpPr>
        <p:spPr bwMode="gray">
          <a:xfrm>
            <a:off x="204873" y="3899465"/>
            <a:ext cx="338296" cy="390342"/>
          </a:xfrm>
          <a:custGeom>
            <a:avLst/>
            <a:gdLst>
              <a:gd name="T0" fmla="*/ 145 w 548"/>
              <a:gd name="T1" fmla="*/ 235 h 633"/>
              <a:gd name="T2" fmla="*/ 74 w 548"/>
              <a:gd name="T3" fmla="*/ 245 h 633"/>
              <a:gd name="T4" fmla="*/ 44 w 548"/>
              <a:gd name="T5" fmla="*/ 255 h 633"/>
              <a:gd name="T6" fmla="*/ 24 w 548"/>
              <a:gd name="T7" fmla="*/ 267 h 633"/>
              <a:gd name="T8" fmla="*/ 9 w 548"/>
              <a:gd name="T9" fmla="*/ 282 h 633"/>
              <a:gd name="T10" fmla="*/ 1 w 548"/>
              <a:gd name="T11" fmla="*/ 300 h 633"/>
              <a:gd name="T12" fmla="*/ 1 w 548"/>
              <a:gd name="T13" fmla="*/ 317 h 633"/>
              <a:gd name="T14" fmla="*/ 7 w 548"/>
              <a:gd name="T15" fmla="*/ 338 h 633"/>
              <a:gd name="T16" fmla="*/ 27 w 548"/>
              <a:gd name="T17" fmla="*/ 364 h 633"/>
              <a:gd name="T18" fmla="*/ 38 w 548"/>
              <a:gd name="T19" fmla="*/ 392 h 633"/>
              <a:gd name="T20" fmla="*/ 21 w 548"/>
              <a:gd name="T21" fmla="*/ 421 h 633"/>
              <a:gd name="T22" fmla="*/ 17 w 548"/>
              <a:gd name="T23" fmla="*/ 442 h 633"/>
              <a:gd name="T24" fmla="*/ 20 w 548"/>
              <a:gd name="T25" fmla="*/ 455 h 633"/>
              <a:gd name="T26" fmla="*/ 31 w 548"/>
              <a:gd name="T27" fmla="*/ 465 h 633"/>
              <a:gd name="T28" fmla="*/ 65 w 548"/>
              <a:gd name="T29" fmla="*/ 485 h 633"/>
              <a:gd name="T30" fmla="*/ 55 w 548"/>
              <a:gd name="T31" fmla="*/ 508 h 633"/>
              <a:gd name="T32" fmla="*/ 55 w 548"/>
              <a:gd name="T33" fmla="*/ 526 h 633"/>
              <a:gd name="T34" fmla="*/ 64 w 548"/>
              <a:gd name="T35" fmla="*/ 539 h 633"/>
              <a:gd name="T36" fmla="*/ 91 w 548"/>
              <a:gd name="T37" fmla="*/ 554 h 633"/>
              <a:gd name="T38" fmla="*/ 113 w 548"/>
              <a:gd name="T39" fmla="*/ 558 h 633"/>
              <a:gd name="T40" fmla="*/ 127 w 548"/>
              <a:gd name="T41" fmla="*/ 553 h 633"/>
              <a:gd name="T42" fmla="*/ 123 w 548"/>
              <a:gd name="T43" fmla="*/ 570 h 633"/>
              <a:gd name="T44" fmla="*/ 121 w 548"/>
              <a:gd name="T45" fmla="*/ 593 h 633"/>
              <a:gd name="T46" fmla="*/ 133 w 548"/>
              <a:gd name="T47" fmla="*/ 614 h 633"/>
              <a:gd name="T48" fmla="*/ 159 w 548"/>
              <a:gd name="T49" fmla="*/ 625 h 633"/>
              <a:gd name="T50" fmla="*/ 211 w 548"/>
              <a:gd name="T51" fmla="*/ 633 h 633"/>
              <a:gd name="T52" fmla="*/ 248 w 548"/>
              <a:gd name="T53" fmla="*/ 632 h 633"/>
              <a:gd name="T54" fmla="*/ 297 w 548"/>
              <a:gd name="T55" fmla="*/ 625 h 633"/>
              <a:gd name="T56" fmla="*/ 347 w 548"/>
              <a:gd name="T57" fmla="*/ 605 h 633"/>
              <a:gd name="T58" fmla="*/ 487 w 548"/>
              <a:gd name="T59" fmla="*/ 536 h 633"/>
              <a:gd name="T60" fmla="*/ 527 w 548"/>
              <a:gd name="T61" fmla="*/ 516 h 633"/>
              <a:gd name="T62" fmla="*/ 538 w 548"/>
              <a:gd name="T63" fmla="*/ 502 h 633"/>
              <a:gd name="T64" fmla="*/ 544 w 548"/>
              <a:gd name="T65" fmla="*/ 475 h 633"/>
              <a:gd name="T66" fmla="*/ 547 w 548"/>
              <a:gd name="T67" fmla="*/ 345 h 633"/>
              <a:gd name="T68" fmla="*/ 540 w 548"/>
              <a:gd name="T69" fmla="*/ 310 h 633"/>
              <a:gd name="T70" fmla="*/ 527 w 548"/>
              <a:gd name="T71" fmla="*/ 293 h 633"/>
              <a:gd name="T72" fmla="*/ 508 w 548"/>
              <a:gd name="T73" fmla="*/ 291 h 633"/>
              <a:gd name="T74" fmla="*/ 458 w 548"/>
              <a:gd name="T75" fmla="*/ 292 h 633"/>
              <a:gd name="T76" fmla="*/ 431 w 548"/>
              <a:gd name="T77" fmla="*/ 287 h 633"/>
              <a:gd name="T78" fmla="*/ 402 w 548"/>
              <a:gd name="T79" fmla="*/ 272 h 633"/>
              <a:gd name="T80" fmla="*/ 365 w 548"/>
              <a:gd name="T81" fmla="*/ 246 h 633"/>
              <a:gd name="T82" fmla="*/ 341 w 548"/>
              <a:gd name="T83" fmla="*/ 222 h 633"/>
              <a:gd name="T84" fmla="*/ 315 w 548"/>
              <a:gd name="T85" fmla="*/ 181 h 633"/>
              <a:gd name="T86" fmla="*/ 297 w 548"/>
              <a:gd name="T87" fmla="*/ 137 h 633"/>
              <a:gd name="T88" fmla="*/ 286 w 548"/>
              <a:gd name="T89" fmla="*/ 83 h 633"/>
              <a:gd name="T90" fmla="*/ 276 w 548"/>
              <a:gd name="T91" fmla="*/ 37 h 633"/>
              <a:gd name="T92" fmla="*/ 260 w 548"/>
              <a:gd name="T93" fmla="*/ 11 h 633"/>
              <a:gd name="T94" fmla="*/ 242 w 548"/>
              <a:gd name="T95" fmla="*/ 1 h 633"/>
              <a:gd name="T96" fmla="*/ 222 w 548"/>
              <a:gd name="T97" fmla="*/ 4 h 633"/>
              <a:gd name="T98" fmla="*/ 197 w 548"/>
              <a:gd name="T99" fmla="*/ 20 h 633"/>
              <a:gd name="T100" fmla="*/ 177 w 548"/>
              <a:gd name="T101" fmla="*/ 44 h 633"/>
              <a:gd name="T102" fmla="*/ 164 w 548"/>
              <a:gd name="T103" fmla="*/ 74 h 633"/>
              <a:gd name="T104" fmla="*/ 165 w 548"/>
              <a:gd name="T105" fmla="*/ 120 h 633"/>
              <a:gd name="T106" fmla="*/ 186 w 548"/>
              <a:gd name="T107" fmla="*/ 198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48" h="633">
                <a:moveTo>
                  <a:pt x="200" y="236"/>
                </a:moveTo>
                <a:lnTo>
                  <a:pt x="173" y="235"/>
                </a:lnTo>
                <a:lnTo>
                  <a:pt x="159" y="235"/>
                </a:lnTo>
                <a:lnTo>
                  <a:pt x="145" y="235"/>
                </a:lnTo>
                <a:lnTo>
                  <a:pt x="116" y="237"/>
                </a:lnTo>
                <a:lnTo>
                  <a:pt x="102" y="239"/>
                </a:lnTo>
                <a:lnTo>
                  <a:pt x="88" y="242"/>
                </a:lnTo>
                <a:lnTo>
                  <a:pt x="74" y="245"/>
                </a:lnTo>
                <a:lnTo>
                  <a:pt x="61" y="249"/>
                </a:lnTo>
                <a:lnTo>
                  <a:pt x="55" y="251"/>
                </a:lnTo>
                <a:lnTo>
                  <a:pt x="49" y="253"/>
                </a:lnTo>
                <a:lnTo>
                  <a:pt x="44" y="255"/>
                </a:lnTo>
                <a:lnTo>
                  <a:pt x="38" y="258"/>
                </a:lnTo>
                <a:lnTo>
                  <a:pt x="33" y="261"/>
                </a:lnTo>
                <a:lnTo>
                  <a:pt x="28" y="264"/>
                </a:lnTo>
                <a:lnTo>
                  <a:pt x="24" y="267"/>
                </a:lnTo>
                <a:lnTo>
                  <a:pt x="19" y="271"/>
                </a:lnTo>
                <a:lnTo>
                  <a:pt x="16" y="274"/>
                </a:lnTo>
                <a:lnTo>
                  <a:pt x="12" y="278"/>
                </a:lnTo>
                <a:lnTo>
                  <a:pt x="9" y="282"/>
                </a:lnTo>
                <a:lnTo>
                  <a:pt x="6" y="287"/>
                </a:lnTo>
                <a:lnTo>
                  <a:pt x="4" y="291"/>
                </a:lnTo>
                <a:lnTo>
                  <a:pt x="2" y="296"/>
                </a:lnTo>
                <a:lnTo>
                  <a:pt x="1" y="300"/>
                </a:lnTo>
                <a:lnTo>
                  <a:pt x="0" y="304"/>
                </a:lnTo>
                <a:lnTo>
                  <a:pt x="0" y="309"/>
                </a:lnTo>
                <a:lnTo>
                  <a:pt x="0" y="313"/>
                </a:lnTo>
                <a:lnTo>
                  <a:pt x="1" y="317"/>
                </a:lnTo>
                <a:lnTo>
                  <a:pt x="1" y="322"/>
                </a:lnTo>
                <a:lnTo>
                  <a:pt x="2" y="326"/>
                </a:lnTo>
                <a:lnTo>
                  <a:pt x="4" y="330"/>
                </a:lnTo>
                <a:lnTo>
                  <a:pt x="7" y="338"/>
                </a:lnTo>
                <a:lnTo>
                  <a:pt x="12" y="345"/>
                </a:lnTo>
                <a:lnTo>
                  <a:pt x="16" y="352"/>
                </a:lnTo>
                <a:lnTo>
                  <a:pt x="21" y="359"/>
                </a:lnTo>
                <a:lnTo>
                  <a:pt x="27" y="364"/>
                </a:lnTo>
                <a:lnTo>
                  <a:pt x="36" y="374"/>
                </a:lnTo>
                <a:lnTo>
                  <a:pt x="43" y="380"/>
                </a:lnTo>
                <a:lnTo>
                  <a:pt x="46" y="382"/>
                </a:lnTo>
                <a:lnTo>
                  <a:pt x="38" y="392"/>
                </a:lnTo>
                <a:lnTo>
                  <a:pt x="31" y="402"/>
                </a:lnTo>
                <a:lnTo>
                  <a:pt x="28" y="408"/>
                </a:lnTo>
                <a:lnTo>
                  <a:pt x="24" y="414"/>
                </a:lnTo>
                <a:lnTo>
                  <a:pt x="21" y="421"/>
                </a:lnTo>
                <a:lnTo>
                  <a:pt x="20" y="425"/>
                </a:lnTo>
                <a:lnTo>
                  <a:pt x="19" y="428"/>
                </a:lnTo>
                <a:lnTo>
                  <a:pt x="18" y="435"/>
                </a:lnTo>
                <a:lnTo>
                  <a:pt x="17" y="442"/>
                </a:lnTo>
                <a:lnTo>
                  <a:pt x="17" y="445"/>
                </a:lnTo>
                <a:lnTo>
                  <a:pt x="18" y="448"/>
                </a:lnTo>
                <a:lnTo>
                  <a:pt x="19" y="452"/>
                </a:lnTo>
                <a:lnTo>
                  <a:pt x="20" y="455"/>
                </a:lnTo>
                <a:lnTo>
                  <a:pt x="22" y="457"/>
                </a:lnTo>
                <a:lnTo>
                  <a:pt x="25" y="460"/>
                </a:lnTo>
                <a:lnTo>
                  <a:pt x="27" y="463"/>
                </a:lnTo>
                <a:lnTo>
                  <a:pt x="31" y="465"/>
                </a:lnTo>
                <a:lnTo>
                  <a:pt x="47" y="475"/>
                </a:lnTo>
                <a:lnTo>
                  <a:pt x="58" y="482"/>
                </a:lnTo>
                <a:lnTo>
                  <a:pt x="64" y="485"/>
                </a:lnTo>
                <a:lnTo>
                  <a:pt x="65" y="485"/>
                </a:lnTo>
                <a:lnTo>
                  <a:pt x="64" y="490"/>
                </a:lnTo>
                <a:lnTo>
                  <a:pt x="60" y="496"/>
                </a:lnTo>
                <a:lnTo>
                  <a:pt x="57" y="504"/>
                </a:lnTo>
                <a:lnTo>
                  <a:pt x="55" y="508"/>
                </a:lnTo>
                <a:lnTo>
                  <a:pt x="54" y="512"/>
                </a:lnTo>
                <a:lnTo>
                  <a:pt x="54" y="517"/>
                </a:lnTo>
                <a:lnTo>
                  <a:pt x="54" y="521"/>
                </a:lnTo>
                <a:lnTo>
                  <a:pt x="55" y="526"/>
                </a:lnTo>
                <a:lnTo>
                  <a:pt x="57" y="530"/>
                </a:lnTo>
                <a:lnTo>
                  <a:pt x="60" y="535"/>
                </a:lnTo>
                <a:lnTo>
                  <a:pt x="62" y="537"/>
                </a:lnTo>
                <a:lnTo>
                  <a:pt x="64" y="539"/>
                </a:lnTo>
                <a:lnTo>
                  <a:pt x="69" y="543"/>
                </a:lnTo>
                <a:lnTo>
                  <a:pt x="76" y="547"/>
                </a:lnTo>
                <a:lnTo>
                  <a:pt x="84" y="551"/>
                </a:lnTo>
                <a:lnTo>
                  <a:pt x="91" y="554"/>
                </a:lnTo>
                <a:lnTo>
                  <a:pt x="98" y="556"/>
                </a:lnTo>
                <a:lnTo>
                  <a:pt x="103" y="557"/>
                </a:lnTo>
                <a:lnTo>
                  <a:pt x="108" y="558"/>
                </a:lnTo>
                <a:lnTo>
                  <a:pt x="113" y="558"/>
                </a:lnTo>
                <a:lnTo>
                  <a:pt x="116" y="558"/>
                </a:lnTo>
                <a:lnTo>
                  <a:pt x="119" y="557"/>
                </a:lnTo>
                <a:lnTo>
                  <a:pt x="124" y="555"/>
                </a:lnTo>
                <a:lnTo>
                  <a:pt x="127" y="553"/>
                </a:lnTo>
                <a:lnTo>
                  <a:pt x="129" y="552"/>
                </a:lnTo>
                <a:lnTo>
                  <a:pt x="129" y="551"/>
                </a:lnTo>
                <a:lnTo>
                  <a:pt x="126" y="560"/>
                </a:lnTo>
                <a:lnTo>
                  <a:pt x="123" y="570"/>
                </a:lnTo>
                <a:lnTo>
                  <a:pt x="122" y="575"/>
                </a:lnTo>
                <a:lnTo>
                  <a:pt x="121" y="581"/>
                </a:lnTo>
                <a:lnTo>
                  <a:pt x="121" y="587"/>
                </a:lnTo>
                <a:lnTo>
                  <a:pt x="121" y="593"/>
                </a:lnTo>
                <a:lnTo>
                  <a:pt x="122" y="599"/>
                </a:lnTo>
                <a:lnTo>
                  <a:pt x="125" y="604"/>
                </a:lnTo>
                <a:lnTo>
                  <a:pt x="128" y="610"/>
                </a:lnTo>
                <a:lnTo>
                  <a:pt x="133" y="614"/>
                </a:lnTo>
                <a:lnTo>
                  <a:pt x="136" y="616"/>
                </a:lnTo>
                <a:lnTo>
                  <a:pt x="139" y="618"/>
                </a:lnTo>
                <a:lnTo>
                  <a:pt x="147" y="621"/>
                </a:lnTo>
                <a:lnTo>
                  <a:pt x="159" y="625"/>
                </a:lnTo>
                <a:lnTo>
                  <a:pt x="170" y="627"/>
                </a:lnTo>
                <a:lnTo>
                  <a:pt x="191" y="631"/>
                </a:lnTo>
                <a:lnTo>
                  <a:pt x="201" y="632"/>
                </a:lnTo>
                <a:lnTo>
                  <a:pt x="211" y="633"/>
                </a:lnTo>
                <a:lnTo>
                  <a:pt x="221" y="633"/>
                </a:lnTo>
                <a:lnTo>
                  <a:pt x="230" y="633"/>
                </a:lnTo>
                <a:lnTo>
                  <a:pt x="239" y="633"/>
                </a:lnTo>
                <a:lnTo>
                  <a:pt x="248" y="632"/>
                </a:lnTo>
                <a:lnTo>
                  <a:pt x="257" y="631"/>
                </a:lnTo>
                <a:lnTo>
                  <a:pt x="265" y="630"/>
                </a:lnTo>
                <a:lnTo>
                  <a:pt x="281" y="628"/>
                </a:lnTo>
                <a:lnTo>
                  <a:pt x="297" y="625"/>
                </a:lnTo>
                <a:lnTo>
                  <a:pt x="306" y="622"/>
                </a:lnTo>
                <a:lnTo>
                  <a:pt x="317" y="618"/>
                </a:lnTo>
                <a:lnTo>
                  <a:pt x="332" y="612"/>
                </a:lnTo>
                <a:lnTo>
                  <a:pt x="347" y="605"/>
                </a:lnTo>
                <a:lnTo>
                  <a:pt x="383" y="588"/>
                </a:lnTo>
                <a:lnTo>
                  <a:pt x="421" y="570"/>
                </a:lnTo>
                <a:lnTo>
                  <a:pt x="456" y="552"/>
                </a:lnTo>
                <a:lnTo>
                  <a:pt x="487" y="536"/>
                </a:lnTo>
                <a:lnTo>
                  <a:pt x="515" y="521"/>
                </a:lnTo>
                <a:lnTo>
                  <a:pt x="520" y="520"/>
                </a:lnTo>
                <a:lnTo>
                  <a:pt x="525" y="518"/>
                </a:lnTo>
                <a:lnTo>
                  <a:pt x="527" y="516"/>
                </a:lnTo>
                <a:lnTo>
                  <a:pt x="530" y="514"/>
                </a:lnTo>
                <a:lnTo>
                  <a:pt x="533" y="511"/>
                </a:lnTo>
                <a:lnTo>
                  <a:pt x="536" y="507"/>
                </a:lnTo>
                <a:lnTo>
                  <a:pt x="538" y="502"/>
                </a:lnTo>
                <a:lnTo>
                  <a:pt x="540" y="497"/>
                </a:lnTo>
                <a:lnTo>
                  <a:pt x="542" y="491"/>
                </a:lnTo>
                <a:lnTo>
                  <a:pt x="544" y="483"/>
                </a:lnTo>
                <a:lnTo>
                  <a:pt x="544" y="475"/>
                </a:lnTo>
                <a:lnTo>
                  <a:pt x="545" y="465"/>
                </a:lnTo>
                <a:lnTo>
                  <a:pt x="544" y="418"/>
                </a:lnTo>
                <a:lnTo>
                  <a:pt x="546" y="376"/>
                </a:lnTo>
                <a:lnTo>
                  <a:pt x="547" y="345"/>
                </a:lnTo>
                <a:lnTo>
                  <a:pt x="548" y="333"/>
                </a:lnTo>
                <a:lnTo>
                  <a:pt x="546" y="325"/>
                </a:lnTo>
                <a:lnTo>
                  <a:pt x="543" y="318"/>
                </a:lnTo>
                <a:lnTo>
                  <a:pt x="540" y="310"/>
                </a:lnTo>
                <a:lnTo>
                  <a:pt x="538" y="306"/>
                </a:lnTo>
                <a:lnTo>
                  <a:pt x="535" y="302"/>
                </a:lnTo>
                <a:lnTo>
                  <a:pt x="530" y="295"/>
                </a:lnTo>
                <a:lnTo>
                  <a:pt x="527" y="293"/>
                </a:lnTo>
                <a:lnTo>
                  <a:pt x="524" y="291"/>
                </a:lnTo>
                <a:lnTo>
                  <a:pt x="520" y="290"/>
                </a:lnTo>
                <a:lnTo>
                  <a:pt x="517" y="290"/>
                </a:lnTo>
                <a:lnTo>
                  <a:pt x="508" y="291"/>
                </a:lnTo>
                <a:lnTo>
                  <a:pt x="497" y="292"/>
                </a:lnTo>
                <a:lnTo>
                  <a:pt x="484" y="293"/>
                </a:lnTo>
                <a:lnTo>
                  <a:pt x="471" y="293"/>
                </a:lnTo>
                <a:lnTo>
                  <a:pt x="458" y="292"/>
                </a:lnTo>
                <a:lnTo>
                  <a:pt x="446" y="291"/>
                </a:lnTo>
                <a:lnTo>
                  <a:pt x="440" y="290"/>
                </a:lnTo>
                <a:lnTo>
                  <a:pt x="436" y="288"/>
                </a:lnTo>
                <a:lnTo>
                  <a:pt x="431" y="287"/>
                </a:lnTo>
                <a:lnTo>
                  <a:pt x="428" y="285"/>
                </a:lnTo>
                <a:lnTo>
                  <a:pt x="418" y="280"/>
                </a:lnTo>
                <a:lnTo>
                  <a:pt x="411" y="277"/>
                </a:lnTo>
                <a:lnTo>
                  <a:pt x="402" y="272"/>
                </a:lnTo>
                <a:lnTo>
                  <a:pt x="392" y="266"/>
                </a:lnTo>
                <a:lnTo>
                  <a:pt x="382" y="259"/>
                </a:lnTo>
                <a:lnTo>
                  <a:pt x="370" y="250"/>
                </a:lnTo>
                <a:lnTo>
                  <a:pt x="365" y="246"/>
                </a:lnTo>
                <a:lnTo>
                  <a:pt x="359" y="240"/>
                </a:lnTo>
                <a:lnTo>
                  <a:pt x="353" y="235"/>
                </a:lnTo>
                <a:lnTo>
                  <a:pt x="347" y="228"/>
                </a:lnTo>
                <a:lnTo>
                  <a:pt x="341" y="222"/>
                </a:lnTo>
                <a:lnTo>
                  <a:pt x="336" y="215"/>
                </a:lnTo>
                <a:lnTo>
                  <a:pt x="330" y="207"/>
                </a:lnTo>
                <a:lnTo>
                  <a:pt x="325" y="199"/>
                </a:lnTo>
                <a:lnTo>
                  <a:pt x="315" y="181"/>
                </a:lnTo>
                <a:lnTo>
                  <a:pt x="310" y="171"/>
                </a:lnTo>
                <a:lnTo>
                  <a:pt x="305" y="160"/>
                </a:lnTo>
                <a:lnTo>
                  <a:pt x="301" y="149"/>
                </a:lnTo>
                <a:lnTo>
                  <a:pt x="297" y="137"/>
                </a:lnTo>
                <a:lnTo>
                  <a:pt x="294" y="125"/>
                </a:lnTo>
                <a:lnTo>
                  <a:pt x="291" y="112"/>
                </a:lnTo>
                <a:lnTo>
                  <a:pt x="288" y="98"/>
                </a:lnTo>
                <a:lnTo>
                  <a:pt x="286" y="83"/>
                </a:lnTo>
                <a:lnTo>
                  <a:pt x="284" y="70"/>
                </a:lnTo>
                <a:lnTo>
                  <a:pt x="282" y="58"/>
                </a:lnTo>
                <a:lnTo>
                  <a:pt x="279" y="47"/>
                </a:lnTo>
                <a:lnTo>
                  <a:pt x="276" y="37"/>
                </a:lnTo>
                <a:lnTo>
                  <a:pt x="272" y="29"/>
                </a:lnTo>
                <a:lnTo>
                  <a:pt x="269" y="22"/>
                </a:lnTo>
                <a:lnTo>
                  <a:pt x="265" y="16"/>
                </a:lnTo>
                <a:lnTo>
                  <a:pt x="260" y="11"/>
                </a:lnTo>
                <a:lnTo>
                  <a:pt x="256" y="7"/>
                </a:lnTo>
                <a:lnTo>
                  <a:pt x="251" y="4"/>
                </a:lnTo>
                <a:lnTo>
                  <a:pt x="247" y="2"/>
                </a:lnTo>
                <a:lnTo>
                  <a:pt x="242" y="1"/>
                </a:lnTo>
                <a:lnTo>
                  <a:pt x="237" y="0"/>
                </a:lnTo>
                <a:lnTo>
                  <a:pt x="232" y="1"/>
                </a:lnTo>
                <a:lnTo>
                  <a:pt x="227" y="2"/>
                </a:lnTo>
                <a:lnTo>
                  <a:pt x="222" y="4"/>
                </a:lnTo>
                <a:lnTo>
                  <a:pt x="217" y="6"/>
                </a:lnTo>
                <a:lnTo>
                  <a:pt x="212" y="9"/>
                </a:lnTo>
                <a:lnTo>
                  <a:pt x="202" y="16"/>
                </a:lnTo>
                <a:lnTo>
                  <a:pt x="197" y="20"/>
                </a:lnTo>
                <a:lnTo>
                  <a:pt x="193" y="24"/>
                </a:lnTo>
                <a:lnTo>
                  <a:pt x="189" y="29"/>
                </a:lnTo>
                <a:lnTo>
                  <a:pt x="185" y="34"/>
                </a:lnTo>
                <a:lnTo>
                  <a:pt x="177" y="44"/>
                </a:lnTo>
                <a:lnTo>
                  <a:pt x="171" y="54"/>
                </a:lnTo>
                <a:lnTo>
                  <a:pt x="167" y="65"/>
                </a:lnTo>
                <a:lnTo>
                  <a:pt x="165" y="70"/>
                </a:lnTo>
                <a:lnTo>
                  <a:pt x="164" y="74"/>
                </a:lnTo>
                <a:lnTo>
                  <a:pt x="163" y="84"/>
                </a:lnTo>
                <a:lnTo>
                  <a:pt x="163" y="95"/>
                </a:lnTo>
                <a:lnTo>
                  <a:pt x="164" y="108"/>
                </a:lnTo>
                <a:lnTo>
                  <a:pt x="165" y="120"/>
                </a:lnTo>
                <a:lnTo>
                  <a:pt x="168" y="134"/>
                </a:lnTo>
                <a:lnTo>
                  <a:pt x="171" y="147"/>
                </a:lnTo>
                <a:lnTo>
                  <a:pt x="178" y="174"/>
                </a:lnTo>
                <a:lnTo>
                  <a:pt x="186" y="198"/>
                </a:lnTo>
                <a:lnTo>
                  <a:pt x="193" y="218"/>
                </a:lnTo>
                <a:lnTo>
                  <a:pt x="200" y="236"/>
                </a:lnTo>
                <a:close/>
              </a:path>
            </a:pathLst>
          </a:custGeom>
          <a:solidFill>
            <a:srgbClr val="8C2723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52" name="Freeform 172"/>
          <p:cNvSpPr>
            <a:spLocks/>
          </p:cNvSpPr>
          <p:nvPr>
            <p:custDataLst>
              <p:tags r:id="rId10"/>
            </p:custDataLst>
          </p:nvPr>
        </p:nvSpPr>
        <p:spPr bwMode="gray">
          <a:xfrm flipV="1">
            <a:off x="4117838" y="3972640"/>
            <a:ext cx="340465" cy="392511"/>
          </a:xfrm>
          <a:custGeom>
            <a:avLst/>
            <a:gdLst>
              <a:gd name="T0" fmla="*/ 145 w 548"/>
              <a:gd name="T1" fmla="*/ 235 h 633"/>
              <a:gd name="T2" fmla="*/ 74 w 548"/>
              <a:gd name="T3" fmla="*/ 245 h 633"/>
              <a:gd name="T4" fmla="*/ 44 w 548"/>
              <a:gd name="T5" fmla="*/ 255 h 633"/>
              <a:gd name="T6" fmla="*/ 24 w 548"/>
              <a:gd name="T7" fmla="*/ 267 h 633"/>
              <a:gd name="T8" fmla="*/ 9 w 548"/>
              <a:gd name="T9" fmla="*/ 282 h 633"/>
              <a:gd name="T10" fmla="*/ 1 w 548"/>
              <a:gd name="T11" fmla="*/ 300 h 633"/>
              <a:gd name="T12" fmla="*/ 1 w 548"/>
              <a:gd name="T13" fmla="*/ 317 h 633"/>
              <a:gd name="T14" fmla="*/ 7 w 548"/>
              <a:gd name="T15" fmla="*/ 338 h 633"/>
              <a:gd name="T16" fmla="*/ 27 w 548"/>
              <a:gd name="T17" fmla="*/ 364 h 633"/>
              <a:gd name="T18" fmla="*/ 38 w 548"/>
              <a:gd name="T19" fmla="*/ 392 h 633"/>
              <a:gd name="T20" fmla="*/ 21 w 548"/>
              <a:gd name="T21" fmla="*/ 421 h 633"/>
              <a:gd name="T22" fmla="*/ 17 w 548"/>
              <a:gd name="T23" fmla="*/ 442 h 633"/>
              <a:gd name="T24" fmla="*/ 20 w 548"/>
              <a:gd name="T25" fmla="*/ 455 h 633"/>
              <a:gd name="T26" fmla="*/ 31 w 548"/>
              <a:gd name="T27" fmla="*/ 465 h 633"/>
              <a:gd name="T28" fmla="*/ 65 w 548"/>
              <a:gd name="T29" fmla="*/ 485 h 633"/>
              <a:gd name="T30" fmla="*/ 55 w 548"/>
              <a:gd name="T31" fmla="*/ 508 h 633"/>
              <a:gd name="T32" fmla="*/ 55 w 548"/>
              <a:gd name="T33" fmla="*/ 526 h 633"/>
              <a:gd name="T34" fmla="*/ 64 w 548"/>
              <a:gd name="T35" fmla="*/ 539 h 633"/>
              <a:gd name="T36" fmla="*/ 91 w 548"/>
              <a:gd name="T37" fmla="*/ 554 h 633"/>
              <a:gd name="T38" fmla="*/ 113 w 548"/>
              <a:gd name="T39" fmla="*/ 558 h 633"/>
              <a:gd name="T40" fmla="*/ 127 w 548"/>
              <a:gd name="T41" fmla="*/ 553 h 633"/>
              <a:gd name="T42" fmla="*/ 123 w 548"/>
              <a:gd name="T43" fmla="*/ 570 h 633"/>
              <a:gd name="T44" fmla="*/ 121 w 548"/>
              <a:gd name="T45" fmla="*/ 593 h 633"/>
              <a:gd name="T46" fmla="*/ 133 w 548"/>
              <a:gd name="T47" fmla="*/ 614 h 633"/>
              <a:gd name="T48" fmla="*/ 159 w 548"/>
              <a:gd name="T49" fmla="*/ 625 h 633"/>
              <a:gd name="T50" fmla="*/ 211 w 548"/>
              <a:gd name="T51" fmla="*/ 633 h 633"/>
              <a:gd name="T52" fmla="*/ 248 w 548"/>
              <a:gd name="T53" fmla="*/ 632 h 633"/>
              <a:gd name="T54" fmla="*/ 297 w 548"/>
              <a:gd name="T55" fmla="*/ 625 h 633"/>
              <a:gd name="T56" fmla="*/ 347 w 548"/>
              <a:gd name="T57" fmla="*/ 605 h 633"/>
              <a:gd name="T58" fmla="*/ 487 w 548"/>
              <a:gd name="T59" fmla="*/ 536 h 633"/>
              <a:gd name="T60" fmla="*/ 527 w 548"/>
              <a:gd name="T61" fmla="*/ 516 h 633"/>
              <a:gd name="T62" fmla="*/ 538 w 548"/>
              <a:gd name="T63" fmla="*/ 502 h 633"/>
              <a:gd name="T64" fmla="*/ 544 w 548"/>
              <a:gd name="T65" fmla="*/ 475 h 633"/>
              <a:gd name="T66" fmla="*/ 547 w 548"/>
              <a:gd name="T67" fmla="*/ 345 h 633"/>
              <a:gd name="T68" fmla="*/ 540 w 548"/>
              <a:gd name="T69" fmla="*/ 310 h 633"/>
              <a:gd name="T70" fmla="*/ 527 w 548"/>
              <a:gd name="T71" fmla="*/ 293 h 633"/>
              <a:gd name="T72" fmla="*/ 508 w 548"/>
              <a:gd name="T73" fmla="*/ 291 h 633"/>
              <a:gd name="T74" fmla="*/ 458 w 548"/>
              <a:gd name="T75" fmla="*/ 292 h 633"/>
              <a:gd name="T76" fmla="*/ 431 w 548"/>
              <a:gd name="T77" fmla="*/ 287 h 633"/>
              <a:gd name="T78" fmla="*/ 402 w 548"/>
              <a:gd name="T79" fmla="*/ 272 h 633"/>
              <a:gd name="T80" fmla="*/ 365 w 548"/>
              <a:gd name="T81" fmla="*/ 246 h 633"/>
              <a:gd name="T82" fmla="*/ 341 w 548"/>
              <a:gd name="T83" fmla="*/ 222 h 633"/>
              <a:gd name="T84" fmla="*/ 315 w 548"/>
              <a:gd name="T85" fmla="*/ 181 h 633"/>
              <a:gd name="T86" fmla="*/ 297 w 548"/>
              <a:gd name="T87" fmla="*/ 137 h 633"/>
              <a:gd name="T88" fmla="*/ 286 w 548"/>
              <a:gd name="T89" fmla="*/ 83 h 633"/>
              <a:gd name="T90" fmla="*/ 276 w 548"/>
              <a:gd name="T91" fmla="*/ 37 h 633"/>
              <a:gd name="T92" fmla="*/ 260 w 548"/>
              <a:gd name="T93" fmla="*/ 11 h 633"/>
              <a:gd name="T94" fmla="*/ 242 w 548"/>
              <a:gd name="T95" fmla="*/ 1 h 633"/>
              <a:gd name="T96" fmla="*/ 222 w 548"/>
              <a:gd name="T97" fmla="*/ 4 h 633"/>
              <a:gd name="T98" fmla="*/ 197 w 548"/>
              <a:gd name="T99" fmla="*/ 20 h 633"/>
              <a:gd name="T100" fmla="*/ 177 w 548"/>
              <a:gd name="T101" fmla="*/ 44 h 633"/>
              <a:gd name="T102" fmla="*/ 164 w 548"/>
              <a:gd name="T103" fmla="*/ 74 h 633"/>
              <a:gd name="T104" fmla="*/ 165 w 548"/>
              <a:gd name="T105" fmla="*/ 120 h 633"/>
              <a:gd name="T106" fmla="*/ 186 w 548"/>
              <a:gd name="T107" fmla="*/ 198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48" h="633">
                <a:moveTo>
                  <a:pt x="200" y="236"/>
                </a:moveTo>
                <a:lnTo>
                  <a:pt x="173" y="235"/>
                </a:lnTo>
                <a:lnTo>
                  <a:pt x="159" y="235"/>
                </a:lnTo>
                <a:lnTo>
                  <a:pt x="145" y="235"/>
                </a:lnTo>
                <a:lnTo>
                  <a:pt x="116" y="237"/>
                </a:lnTo>
                <a:lnTo>
                  <a:pt x="102" y="239"/>
                </a:lnTo>
                <a:lnTo>
                  <a:pt x="88" y="242"/>
                </a:lnTo>
                <a:lnTo>
                  <a:pt x="74" y="245"/>
                </a:lnTo>
                <a:lnTo>
                  <a:pt x="61" y="249"/>
                </a:lnTo>
                <a:lnTo>
                  <a:pt x="55" y="251"/>
                </a:lnTo>
                <a:lnTo>
                  <a:pt x="49" y="253"/>
                </a:lnTo>
                <a:lnTo>
                  <a:pt x="44" y="255"/>
                </a:lnTo>
                <a:lnTo>
                  <a:pt x="38" y="258"/>
                </a:lnTo>
                <a:lnTo>
                  <a:pt x="33" y="261"/>
                </a:lnTo>
                <a:lnTo>
                  <a:pt x="28" y="264"/>
                </a:lnTo>
                <a:lnTo>
                  <a:pt x="24" y="267"/>
                </a:lnTo>
                <a:lnTo>
                  <a:pt x="19" y="271"/>
                </a:lnTo>
                <a:lnTo>
                  <a:pt x="16" y="274"/>
                </a:lnTo>
                <a:lnTo>
                  <a:pt x="12" y="278"/>
                </a:lnTo>
                <a:lnTo>
                  <a:pt x="9" y="282"/>
                </a:lnTo>
                <a:lnTo>
                  <a:pt x="6" y="287"/>
                </a:lnTo>
                <a:lnTo>
                  <a:pt x="4" y="291"/>
                </a:lnTo>
                <a:lnTo>
                  <a:pt x="2" y="296"/>
                </a:lnTo>
                <a:lnTo>
                  <a:pt x="1" y="300"/>
                </a:lnTo>
                <a:lnTo>
                  <a:pt x="0" y="304"/>
                </a:lnTo>
                <a:lnTo>
                  <a:pt x="0" y="309"/>
                </a:lnTo>
                <a:lnTo>
                  <a:pt x="0" y="313"/>
                </a:lnTo>
                <a:lnTo>
                  <a:pt x="1" y="317"/>
                </a:lnTo>
                <a:lnTo>
                  <a:pt x="1" y="322"/>
                </a:lnTo>
                <a:lnTo>
                  <a:pt x="2" y="326"/>
                </a:lnTo>
                <a:lnTo>
                  <a:pt x="4" y="330"/>
                </a:lnTo>
                <a:lnTo>
                  <a:pt x="7" y="338"/>
                </a:lnTo>
                <a:lnTo>
                  <a:pt x="12" y="345"/>
                </a:lnTo>
                <a:lnTo>
                  <a:pt x="16" y="352"/>
                </a:lnTo>
                <a:lnTo>
                  <a:pt x="21" y="359"/>
                </a:lnTo>
                <a:lnTo>
                  <a:pt x="27" y="364"/>
                </a:lnTo>
                <a:lnTo>
                  <a:pt x="36" y="374"/>
                </a:lnTo>
                <a:lnTo>
                  <a:pt x="43" y="380"/>
                </a:lnTo>
                <a:lnTo>
                  <a:pt x="46" y="382"/>
                </a:lnTo>
                <a:lnTo>
                  <a:pt x="38" y="392"/>
                </a:lnTo>
                <a:lnTo>
                  <a:pt x="31" y="402"/>
                </a:lnTo>
                <a:lnTo>
                  <a:pt x="28" y="408"/>
                </a:lnTo>
                <a:lnTo>
                  <a:pt x="24" y="414"/>
                </a:lnTo>
                <a:lnTo>
                  <a:pt x="21" y="421"/>
                </a:lnTo>
                <a:lnTo>
                  <a:pt x="20" y="425"/>
                </a:lnTo>
                <a:lnTo>
                  <a:pt x="19" y="428"/>
                </a:lnTo>
                <a:lnTo>
                  <a:pt x="18" y="435"/>
                </a:lnTo>
                <a:lnTo>
                  <a:pt x="17" y="442"/>
                </a:lnTo>
                <a:lnTo>
                  <a:pt x="17" y="445"/>
                </a:lnTo>
                <a:lnTo>
                  <a:pt x="18" y="448"/>
                </a:lnTo>
                <a:lnTo>
                  <a:pt x="19" y="452"/>
                </a:lnTo>
                <a:lnTo>
                  <a:pt x="20" y="455"/>
                </a:lnTo>
                <a:lnTo>
                  <a:pt x="22" y="457"/>
                </a:lnTo>
                <a:lnTo>
                  <a:pt x="25" y="460"/>
                </a:lnTo>
                <a:lnTo>
                  <a:pt x="27" y="463"/>
                </a:lnTo>
                <a:lnTo>
                  <a:pt x="31" y="465"/>
                </a:lnTo>
                <a:lnTo>
                  <a:pt x="47" y="475"/>
                </a:lnTo>
                <a:lnTo>
                  <a:pt x="58" y="482"/>
                </a:lnTo>
                <a:lnTo>
                  <a:pt x="64" y="485"/>
                </a:lnTo>
                <a:lnTo>
                  <a:pt x="65" y="485"/>
                </a:lnTo>
                <a:lnTo>
                  <a:pt x="64" y="490"/>
                </a:lnTo>
                <a:lnTo>
                  <a:pt x="60" y="496"/>
                </a:lnTo>
                <a:lnTo>
                  <a:pt x="57" y="504"/>
                </a:lnTo>
                <a:lnTo>
                  <a:pt x="55" y="508"/>
                </a:lnTo>
                <a:lnTo>
                  <a:pt x="54" y="512"/>
                </a:lnTo>
                <a:lnTo>
                  <a:pt x="54" y="517"/>
                </a:lnTo>
                <a:lnTo>
                  <a:pt x="54" y="521"/>
                </a:lnTo>
                <a:lnTo>
                  <a:pt x="55" y="526"/>
                </a:lnTo>
                <a:lnTo>
                  <a:pt x="57" y="530"/>
                </a:lnTo>
                <a:lnTo>
                  <a:pt x="60" y="535"/>
                </a:lnTo>
                <a:lnTo>
                  <a:pt x="62" y="537"/>
                </a:lnTo>
                <a:lnTo>
                  <a:pt x="64" y="539"/>
                </a:lnTo>
                <a:lnTo>
                  <a:pt x="69" y="543"/>
                </a:lnTo>
                <a:lnTo>
                  <a:pt x="76" y="547"/>
                </a:lnTo>
                <a:lnTo>
                  <a:pt x="84" y="551"/>
                </a:lnTo>
                <a:lnTo>
                  <a:pt x="91" y="554"/>
                </a:lnTo>
                <a:lnTo>
                  <a:pt x="98" y="556"/>
                </a:lnTo>
                <a:lnTo>
                  <a:pt x="103" y="557"/>
                </a:lnTo>
                <a:lnTo>
                  <a:pt x="108" y="558"/>
                </a:lnTo>
                <a:lnTo>
                  <a:pt x="113" y="558"/>
                </a:lnTo>
                <a:lnTo>
                  <a:pt x="116" y="558"/>
                </a:lnTo>
                <a:lnTo>
                  <a:pt x="119" y="557"/>
                </a:lnTo>
                <a:lnTo>
                  <a:pt x="124" y="555"/>
                </a:lnTo>
                <a:lnTo>
                  <a:pt x="127" y="553"/>
                </a:lnTo>
                <a:lnTo>
                  <a:pt x="129" y="552"/>
                </a:lnTo>
                <a:lnTo>
                  <a:pt x="129" y="551"/>
                </a:lnTo>
                <a:lnTo>
                  <a:pt x="126" y="560"/>
                </a:lnTo>
                <a:lnTo>
                  <a:pt x="123" y="570"/>
                </a:lnTo>
                <a:lnTo>
                  <a:pt x="122" y="575"/>
                </a:lnTo>
                <a:lnTo>
                  <a:pt x="121" y="581"/>
                </a:lnTo>
                <a:lnTo>
                  <a:pt x="121" y="587"/>
                </a:lnTo>
                <a:lnTo>
                  <a:pt x="121" y="593"/>
                </a:lnTo>
                <a:lnTo>
                  <a:pt x="122" y="599"/>
                </a:lnTo>
                <a:lnTo>
                  <a:pt x="125" y="604"/>
                </a:lnTo>
                <a:lnTo>
                  <a:pt x="128" y="610"/>
                </a:lnTo>
                <a:lnTo>
                  <a:pt x="133" y="614"/>
                </a:lnTo>
                <a:lnTo>
                  <a:pt x="136" y="616"/>
                </a:lnTo>
                <a:lnTo>
                  <a:pt x="139" y="618"/>
                </a:lnTo>
                <a:lnTo>
                  <a:pt x="147" y="621"/>
                </a:lnTo>
                <a:lnTo>
                  <a:pt x="159" y="625"/>
                </a:lnTo>
                <a:lnTo>
                  <a:pt x="170" y="627"/>
                </a:lnTo>
                <a:lnTo>
                  <a:pt x="191" y="631"/>
                </a:lnTo>
                <a:lnTo>
                  <a:pt x="201" y="632"/>
                </a:lnTo>
                <a:lnTo>
                  <a:pt x="211" y="633"/>
                </a:lnTo>
                <a:lnTo>
                  <a:pt x="221" y="633"/>
                </a:lnTo>
                <a:lnTo>
                  <a:pt x="230" y="633"/>
                </a:lnTo>
                <a:lnTo>
                  <a:pt x="239" y="633"/>
                </a:lnTo>
                <a:lnTo>
                  <a:pt x="248" y="632"/>
                </a:lnTo>
                <a:lnTo>
                  <a:pt x="257" y="631"/>
                </a:lnTo>
                <a:lnTo>
                  <a:pt x="265" y="630"/>
                </a:lnTo>
                <a:lnTo>
                  <a:pt x="281" y="628"/>
                </a:lnTo>
                <a:lnTo>
                  <a:pt x="297" y="625"/>
                </a:lnTo>
                <a:lnTo>
                  <a:pt x="306" y="622"/>
                </a:lnTo>
                <a:lnTo>
                  <a:pt x="317" y="618"/>
                </a:lnTo>
                <a:lnTo>
                  <a:pt x="332" y="612"/>
                </a:lnTo>
                <a:lnTo>
                  <a:pt x="347" y="605"/>
                </a:lnTo>
                <a:lnTo>
                  <a:pt x="383" y="588"/>
                </a:lnTo>
                <a:lnTo>
                  <a:pt x="421" y="570"/>
                </a:lnTo>
                <a:lnTo>
                  <a:pt x="456" y="552"/>
                </a:lnTo>
                <a:lnTo>
                  <a:pt x="487" y="536"/>
                </a:lnTo>
                <a:lnTo>
                  <a:pt x="515" y="521"/>
                </a:lnTo>
                <a:lnTo>
                  <a:pt x="520" y="520"/>
                </a:lnTo>
                <a:lnTo>
                  <a:pt x="525" y="518"/>
                </a:lnTo>
                <a:lnTo>
                  <a:pt x="527" y="516"/>
                </a:lnTo>
                <a:lnTo>
                  <a:pt x="530" y="514"/>
                </a:lnTo>
                <a:lnTo>
                  <a:pt x="533" y="511"/>
                </a:lnTo>
                <a:lnTo>
                  <a:pt x="536" y="507"/>
                </a:lnTo>
                <a:lnTo>
                  <a:pt x="538" y="502"/>
                </a:lnTo>
                <a:lnTo>
                  <a:pt x="540" y="497"/>
                </a:lnTo>
                <a:lnTo>
                  <a:pt x="542" y="491"/>
                </a:lnTo>
                <a:lnTo>
                  <a:pt x="544" y="483"/>
                </a:lnTo>
                <a:lnTo>
                  <a:pt x="544" y="475"/>
                </a:lnTo>
                <a:lnTo>
                  <a:pt x="545" y="465"/>
                </a:lnTo>
                <a:lnTo>
                  <a:pt x="544" y="418"/>
                </a:lnTo>
                <a:lnTo>
                  <a:pt x="546" y="376"/>
                </a:lnTo>
                <a:lnTo>
                  <a:pt x="547" y="345"/>
                </a:lnTo>
                <a:lnTo>
                  <a:pt x="548" y="333"/>
                </a:lnTo>
                <a:lnTo>
                  <a:pt x="546" y="325"/>
                </a:lnTo>
                <a:lnTo>
                  <a:pt x="543" y="318"/>
                </a:lnTo>
                <a:lnTo>
                  <a:pt x="540" y="310"/>
                </a:lnTo>
                <a:lnTo>
                  <a:pt x="538" y="306"/>
                </a:lnTo>
                <a:lnTo>
                  <a:pt x="535" y="302"/>
                </a:lnTo>
                <a:lnTo>
                  <a:pt x="530" y="295"/>
                </a:lnTo>
                <a:lnTo>
                  <a:pt x="527" y="293"/>
                </a:lnTo>
                <a:lnTo>
                  <a:pt x="524" y="291"/>
                </a:lnTo>
                <a:lnTo>
                  <a:pt x="520" y="290"/>
                </a:lnTo>
                <a:lnTo>
                  <a:pt x="517" y="290"/>
                </a:lnTo>
                <a:lnTo>
                  <a:pt x="508" y="291"/>
                </a:lnTo>
                <a:lnTo>
                  <a:pt x="497" y="292"/>
                </a:lnTo>
                <a:lnTo>
                  <a:pt x="484" y="293"/>
                </a:lnTo>
                <a:lnTo>
                  <a:pt x="471" y="293"/>
                </a:lnTo>
                <a:lnTo>
                  <a:pt x="458" y="292"/>
                </a:lnTo>
                <a:lnTo>
                  <a:pt x="446" y="291"/>
                </a:lnTo>
                <a:lnTo>
                  <a:pt x="440" y="290"/>
                </a:lnTo>
                <a:lnTo>
                  <a:pt x="436" y="288"/>
                </a:lnTo>
                <a:lnTo>
                  <a:pt x="431" y="287"/>
                </a:lnTo>
                <a:lnTo>
                  <a:pt x="428" y="285"/>
                </a:lnTo>
                <a:lnTo>
                  <a:pt x="418" y="280"/>
                </a:lnTo>
                <a:lnTo>
                  <a:pt x="411" y="277"/>
                </a:lnTo>
                <a:lnTo>
                  <a:pt x="402" y="272"/>
                </a:lnTo>
                <a:lnTo>
                  <a:pt x="392" y="266"/>
                </a:lnTo>
                <a:lnTo>
                  <a:pt x="382" y="259"/>
                </a:lnTo>
                <a:lnTo>
                  <a:pt x="370" y="250"/>
                </a:lnTo>
                <a:lnTo>
                  <a:pt x="365" y="246"/>
                </a:lnTo>
                <a:lnTo>
                  <a:pt x="359" y="240"/>
                </a:lnTo>
                <a:lnTo>
                  <a:pt x="353" y="235"/>
                </a:lnTo>
                <a:lnTo>
                  <a:pt x="347" y="228"/>
                </a:lnTo>
                <a:lnTo>
                  <a:pt x="341" y="222"/>
                </a:lnTo>
                <a:lnTo>
                  <a:pt x="336" y="215"/>
                </a:lnTo>
                <a:lnTo>
                  <a:pt x="330" y="207"/>
                </a:lnTo>
                <a:lnTo>
                  <a:pt x="325" y="199"/>
                </a:lnTo>
                <a:lnTo>
                  <a:pt x="315" y="181"/>
                </a:lnTo>
                <a:lnTo>
                  <a:pt x="310" y="171"/>
                </a:lnTo>
                <a:lnTo>
                  <a:pt x="305" y="160"/>
                </a:lnTo>
                <a:lnTo>
                  <a:pt x="301" y="149"/>
                </a:lnTo>
                <a:lnTo>
                  <a:pt x="297" y="137"/>
                </a:lnTo>
                <a:lnTo>
                  <a:pt x="294" y="125"/>
                </a:lnTo>
                <a:lnTo>
                  <a:pt x="291" y="112"/>
                </a:lnTo>
                <a:lnTo>
                  <a:pt x="288" y="98"/>
                </a:lnTo>
                <a:lnTo>
                  <a:pt x="286" y="83"/>
                </a:lnTo>
                <a:lnTo>
                  <a:pt x="284" y="70"/>
                </a:lnTo>
                <a:lnTo>
                  <a:pt x="282" y="58"/>
                </a:lnTo>
                <a:lnTo>
                  <a:pt x="279" y="47"/>
                </a:lnTo>
                <a:lnTo>
                  <a:pt x="276" y="37"/>
                </a:lnTo>
                <a:lnTo>
                  <a:pt x="272" y="29"/>
                </a:lnTo>
                <a:lnTo>
                  <a:pt x="269" y="22"/>
                </a:lnTo>
                <a:lnTo>
                  <a:pt x="265" y="16"/>
                </a:lnTo>
                <a:lnTo>
                  <a:pt x="260" y="11"/>
                </a:lnTo>
                <a:lnTo>
                  <a:pt x="256" y="7"/>
                </a:lnTo>
                <a:lnTo>
                  <a:pt x="251" y="4"/>
                </a:lnTo>
                <a:lnTo>
                  <a:pt x="247" y="2"/>
                </a:lnTo>
                <a:lnTo>
                  <a:pt x="242" y="1"/>
                </a:lnTo>
                <a:lnTo>
                  <a:pt x="237" y="0"/>
                </a:lnTo>
                <a:lnTo>
                  <a:pt x="232" y="1"/>
                </a:lnTo>
                <a:lnTo>
                  <a:pt x="227" y="2"/>
                </a:lnTo>
                <a:lnTo>
                  <a:pt x="222" y="4"/>
                </a:lnTo>
                <a:lnTo>
                  <a:pt x="217" y="6"/>
                </a:lnTo>
                <a:lnTo>
                  <a:pt x="212" y="9"/>
                </a:lnTo>
                <a:lnTo>
                  <a:pt x="202" y="16"/>
                </a:lnTo>
                <a:lnTo>
                  <a:pt x="197" y="20"/>
                </a:lnTo>
                <a:lnTo>
                  <a:pt x="193" y="24"/>
                </a:lnTo>
                <a:lnTo>
                  <a:pt x="189" y="29"/>
                </a:lnTo>
                <a:lnTo>
                  <a:pt x="185" y="34"/>
                </a:lnTo>
                <a:lnTo>
                  <a:pt x="177" y="44"/>
                </a:lnTo>
                <a:lnTo>
                  <a:pt x="171" y="54"/>
                </a:lnTo>
                <a:lnTo>
                  <a:pt x="167" y="65"/>
                </a:lnTo>
                <a:lnTo>
                  <a:pt x="165" y="70"/>
                </a:lnTo>
                <a:lnTo>
                  <a:pt x="164" y="74"/>
                </a:lnTo>
                <a:lnTo>
                  <a:pt x="163" y="84"/>
                </a:lnTo>
                <a:lnTo>
                  <a:pt x="163" y="95"/>
                </a:lnTo>
                <a:lnTo>
                  <a:pt x="164" y="108"/>
                </a:lnTo>
                <a:lnTo>
                  <a:pt x="165" y="120"/>
                </a:lnTo>
                <a:lnTo>
                  <a:pt x="168" y="134"/>
                </a:lnTo>
                <a:lnTo>
                  <a:pt x="171" y="147"/>
                </a:lnTo>
                <a:lnTo>
                  <a:pt x="178" y="174"/>
                </a:lnTo>
                <a:lnTo>
                  <a:pt x="186" y="198"/>
                </a:lnTo>
                <a:lnTo>
                  <a:pt x="193" y="218"/>
                </a:lnTo>
                <a:lnTo>
                  <a:pt x="200" y="236"/>
                </a:lnTo>
                <a:close/>
              </a:path>
            </a:pathLst>
          </a:custGeom>
          <a:solidFill>
            <a:srgbClr val="8C2723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29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40750"/>
            <a:ext cx="5791200" cy="683994"/>
          </a:xfrm>
        </p:spPr>
        <p:txBody>
          <a:bodyPr>
            <a:noAutofit/>
          </a:bodyPr>
          <a:lstStyle/>
          <a:p>
            <a:r>
              <a:rPr lang="lv-LV" sz="3200" dirty="0" smtClean="0">
                <a:solidFill>
                  <a:srgbClr val="404040"/>
                </a:solidFill>
              </a:rPr>
              <a:t>Tautas ataudzi kavējošie faktori</a:t>
            </a:r>
            <a:endParaRPr lang="lv-LV" sz="3200" dirty="0">
              <a:solidFill>
                <a:srgbClr val="4040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3</a:t>
            </a:fld>
            <a:endParaRPr lang="lv-LV"/>
          </a:p>
        </p:txBody>
      </p:sp>
      <p:pic>
        <p:nvPicPr>
          <p:cNvPr id="6" name="Picture 3" descr="N:\Demo Lietu Centrs\Sadarbibas platforma DLC\1.InfoZiņojums\DLCKoncZin_KOPA FINAL\DLC_Prezentacija_Padomei_21062016\downloa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93" y="1196752"/>
            <a:ext cx="2139725" cy="1209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228473"/>
              </p:ext>
            </p:extLst>
          </p:nvPr>
        </p:nvGraphicFramePr>
        <p:xfrm>
          <a:off x="1115616" y="1981389"/>
          <a:ext cx="7272808" cy="2887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Rectangle 2"/>
          <p:cNvSpPr/>
          <p:nvPr/>
        </p:nvSpPr>
        <p:spPr>
          <a:xfrm>
            <a:off x="604317" y="1628800"/>
            <a:ext cx="66247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altLang="lv-LV" sz="1400" b="1" dirty="0">
                <a:solidFill>
                  <a:srgbClr val="8C2723"/>
                </a:solidFill>
                <a:latin typeface="+mj-lt"/>
              </a:rPr>
              <a:t>Apstākļi, </a:t>
            </a:r>
            <a:r>
              <a:rPr lang="lv-LV" altLang="lv-LV" sz="1400" b="1" dirty="0" smtClean="0">
                <a:solidFill>
                  <a:srgbClr val="8C2723"/>
                </a:solidFill>
                <a:latin typeface="+mj-lt"/>
              </a:rPr>
              <a:t>kas </a:t>
            </a:r>
            <a:r>
              <a:rPr lang="lv-LV" altLang="lv-LV" sz="1400" b="1" dirty="0">
                <a:solidFill>
                  <a:srgbClr val="8C2723"/>
                </a:solidFill>
                <a:latin typeface="+mj-lt"/>
              </a:rPr>
              <a:t>traucē sasniegt vēlamo bērnu skaitu</a:t>
            </a:r>
          </a:p>
        </p:txBody>
      </p:sp>
      <p:sp>
        <p:nvSpPr>
          <p:cNvPr id="9" name="TextBox 30"/>
          <p:cNvSpPr txBox="1">
            <a:spLocks noChangeArrowheads="1"/>
          </p:cNvSpPr>
          <p:nvPr/>
        </p:nvSpPr>
        <p:spPr bwMode="auto">
          <a:xfrm>
            <a:off x="5508104" y="3076946"/>
            <a:ext cx="317747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lv-LV" altLang="lv-LV" sz="800" dirty="0">
                <a:solidFill>
                  <a:srgbClr val="404040"/>
                </a:solidFill>
                <a:cs typeface="Tahoma" pitchFamily="34" charset="0"/>
              </a:rPr>
              <a:t>Datu avots: Tautas ataudzi ietekmējošo faktoru izvērtējums, 2013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09557" y="4725144"/>
            <a:ext cx="3798887" cy="360040"/>
          </a:xfrm>
        </p:spPr>
        <p:txBody>
          <a:bodyPr>
            <a:normAutofit/>
          </a:bodyPr>
          <a:lstStyle/>
          <a:p>
            <a:pPr marL="285750" indent="-285750"/>
            <a:r>
              <a:rPr lang="lv-LV" altLang="lv-LV" sz="1400" dirty="0" smtClean="0">
                <a:solidFill>
                  <a:srgbClr val="404040"/>
                </a:solidFill>
                <a:latin typeface="Arial Black" panose="020B0A04020102020204" pitchFamily="34" charset="0"/>
              </a:rPr>
              <a:t>Kā arī: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608" y="2001540"/>
            <a:ext cx="6696744" cy="1067419"/>
          </a:xfrm>
          <a:prstGeom prst="rect">
            <a:avLst/>
          </a:prstGeom>
          <a:solidFill>
            <a:schemeClr val="bg1">
              <a:lumMod val="75000"/>
              <a:alpha val="20000"/>
            </a:schemeClr>
          </a:solidFill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v-LV"/>
          </a:p>
        </p:txBody>
      </p:sp>
      <p:grpSp>
        <p:nvGrpSpPr>
          <p:cNvPr id="30" name="Gruppieren 14"/>
          <p:cNvGrpSpPr/>
          <p:nvPr/>
        </p:nvGrpSpPr>
        <p:grpSpPr bwMode="gray">
          <a:xfrm>
            <a:off x="108386" y="5085184"/>
            <a:ext cx="540946" cy="540946"/>
            <a:chOff x="251520" y="1628870"/>
            <a:chExt cx="864000" cy="864000"/>
          </a:xfrm>
        </p:grpSpPr>
        <p:sp>
          <p:nvSpPr>
            <p:cNvPr id="31" name="Ellipse 13"/>
            <p:cNvSpPr/>
            <p:nvPr/>
          </p:nvSpPr>
          <p:spPr bwMode="gray">
            <a:xfrm>
              <a:off x="251520" y="1628870"/>
              <a:ext cx="864000" cy="864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err="1" smtClean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grpSp>
          <p:nvGrpSpPr>
            <p:cNvPr id="32" name="Group 25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gray">
            <a:xfrm>
              <a:off x="359523" y="1745022"/>
              <a:ext cx="627623" cy="627623"/>
              <a:chOff x="2835" y="1211"/>
              <a:chExt cx="308" cy="308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3" name="Oval 26"/>
              <p:cNvSpPr>
                <a:spLocks noChangeArrowheads="1"/>
              </p:cNvSpPr>
              <p:nvPr/>
            </p:nvSpPr>
            <p:spPr bwMode="gray">
              <a:xfrm>
                <a:off x="2835" y="1211"/>
                <a:ext cx="308" cy="308"/>
              </a:xfrm>
              <a:prstGeom prst="ellipse">
                <a:avLst/>
              </a:prstGeom>
              <a:noFill/>
              <a:ln w="12700" algn="ctr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lIns="72000" tIns="72000" rIns="72000" bIns="72000" anchor="ctr"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4" name="Freeform 27"/>
              <p:cNvSpPr>
                <a:spLocks/>
              </p:cNvSpPr>
              <p:nvPr/>
            </p:nvSpPr>
            <p:spPr bwMode="gray">
              <a:xfrm>
                <a:off x="2908" y="1280"/>
                <a:ext cx="172" cy="162"/>
              </a:xfrm>
              <a:custGeom>
                <a:avLst/>
                <a:gdLst/>
                <a:ahLst/>
                <a:cxnLst>
                  <a:cxn ang="0">
                    <a:pos x="333" y="0"/>
                  </a:cxn>
                  <a:cxn ang="0">
                    <a:pos x="342" y="12"/>
                  </a:cxn>
                  <a:cxn ang="0">
                    <a:pos x="224" y="135"/>
                  </a:cxn>
                  <a:cxn ang="0">
                    <a:pos x="126" y="290"/>
                  </a:cxn>
                  <a:cxn ang="0">
                    <a:pos x="108" y="302"/>
                  </a:cxn>
                  <a:cxn ang="0">
                    <a:pos x="77" y="326"/>
                  </a:cxn>
                  <a:cxn ang="0">
                    <a:pos x="63" y="287"/>
                  </a:cxn>
                  <a:cxn ang="0">
                    <a:pos x="56" y="271"/>
                  </a:cxn>
                  <a:cxn ang="0">
                    <a:pos x="28" y="220"/>
                  </a:cxn>
                  <a:cxn ang="0">
                    <a:pos x="0" y="198"/>
                  </a:cxn>
                  <a:cxn ang="0">
                    <a:pos x="49" y="170"/>
                  </a:cxn>
                  <a:cxn ang="0">
                    <a:pos x="91" y="222"/>
                  </a:cxn>
                  <a:cxn ang="0">
                    <a:pos x="98" y="239"/>
                  </a:cxn>
                  <a:cxn ang="0">
                    <a:pos x="205" y="102"/>
                  </a:cxn>
                  <a:cxn ang="0">
                    <a:pos x="333" y="0"/>
                  </a:cxn>
                </a:cxnLst>
                <a:rect l="0" t="0" r="r" b="b"/>
                <a:pathLst>
                  <a:path w="342" h="326">
                    <a:moveTo>
                      <a:pt x="333" y="0"/>
                    </a:moveTo>
                    <a:cubicBezTo>
                      <a:pt x="342" y="12"/>
                      <a:pt x="342" y="12"/>
                      <a:pt x="342" y="12"/>
                    </a:cubicBezTo>
                    <a:cubicBezTo>
                      <a:pt x="307" y="39"/>
                      <a:pt x="268" y="79"/>
                      <a:pt x="224" y="135"/>
                    </a:cubicBezTo>
                    <a:cubicBezTo>
                      <a:pt x="181" y="190"/>
                      <a:pt x="149" y="242"/>
                      <a:pt x="126" y="290"/>
                    </a:cubicBezTo>
                    <a:cubicBezTo>
                      <a:pt x="108" y="302"/>
                      <a:pt x="108" y="302"/>
                      <a:pt x="108" y="302"/>
                    </a:cubicBezTo>
                    <a:cubicBezTo>
                      <a:pt x="92" y="313"/>
                      <a:pt x="82" y="320"/>
                      <a:pt x="77" y="326"/>
                    </a:cubicBezTo>
                    <a:cubicBezTo>
                      <a:pt x="75" y="318"/>
                      <a:pt x="70" y="305"/>
                      <a:pt x="63" y="287"/>
                    </a:cubicBezTo>
                    <a:cubicBezTo>
                      <a:pt x="56" y="271"/>
                      <a:pt x="56" y="271"/>
                      <a:pt x="56" y="271"/>
                    </a:cubicBezTo>
                    <a:cubicBezTo>
                      <a:pt x="46" y="248"/>
                      <a:pt x="37" y="231"/>
                      <a:pt x="28" y="220"/>
                    </a:cubicBezTo>
                    <a:cubicBezTo>
                      <a:pt x="20" y="209"/>
                      <a:pt x="10" y="202"/>
                      <a:pt x="0" y="198"/>
                    </a:cubicBezTo>
                    <a:cubicBezTo>
                      <a:pt x="18" y="179"/>
                      <a:pt x="34" y="170"/>
                      <a:pt x="49" y="170"/>
                    </a:cubicBezTo>
                    <a:cubicBezTo>
                      <a:pt x="61" y="170"/>
                      <a:pt x="75" y="187"/>
                      <a:pt x="91" y="222"/>
                    </a:cubicBezTo>
                    <a:cubicBezTo>
                      <a:pt x="98" y="239"/>
                      <a:pt x="98" y="239"/>
                      <a:pt x="98" y="239"/>
                    </a:cubicBezTo>
                    <a:cubicBezTo>
                      <a:pt x="126" y="192"/>
                      <a:pt x="162" y="146"/>
                      <a:pt x="205" y="102"/>
                    </a:cubicBezTo>
                    <a:cubicBezTo>
                      <a:pt x="249" y="57"/>
                      <a:pt x="292" y="23"/>
                      <a:pt x="3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</p:grpSp>
      </p:grpSp>
      <p:grpSp>
        <p:nvGrpSpPr>
          <p:cNvPr id="35" name="Gruppieren 171"/>
          <p:cNvGrpSpPr/>
          <p:nvPr/>
        </p:nvGrpSpPr>
        <p:grpSpPr bwMode="gray">
          <a:xfrm>
            <a:off x="107945" y="5624358"/>
            <a:ext cx="540946" cy="540946"/>
            <a:chOff x="251520" y="1628870"/>
            <a:chExt cx="864000" cy="864000"/>
          </a:xfrm>
        </p:grpSpPr>
        <p:sp>
          <p:nvSpPr>
            <p:cNvPr id="36" name="Ellipse 172"/>
            <p:cNvSpPr/>
            <p:nvPr/>
          </p:nvSpPr>
          <p:spPr bwMode="gray">
            <a:xfrm>
              <a:off x="251520" y="1628870"/>
              <a:ext cx="864000" cy="864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err="1" smtClean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grpSp>
          <p:nvGrpSpPr>
            <p:cNvPr id="37" name="Group 25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gray">
            <a:xfrm>
              <a:off x="359523" y="1745022"/>
              <a:ext cx="627623" cy="627623"/>
              <a:chOff x="2835" y="1211"/>
              <a:chExt cx="308" cy="308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8" name="Oval 26"/>
              <p:cNvSpPr>
                <a:spLocks noChangeArrowheads="1"/>
              </p:cNvSpPr>
              <p:nvPr/>
            </p:nvSpPr>
            <p:spPr bwMode="gray">
              <a:xfrm>
                <a:off x="2835" y="1211"/>
                <a:ext cx="308" cy="308"/>
              </a:xfrm>
              <a:prstGeom prst="ellipse">
                <a:avLst/>
              </a:prstGeom>
              <a:noFill/>
              <a:ln w="12700" algn="ctr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lIns="72000" tIns="72000" rIns="72000" bIns="72000" anchor="ctr"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9" name="Freeform 27"/>
              <p:cNvSpPr>
                <a:spLocks/>
              </p:cNvSpPr>
              <p:nvPr/>
            </p:nvSpPr>
            <p:spPr bwMode="gray">
              <a:xfrm>
                <a:off x="2908" y="1280"/>
                <a:ext cx="172" cy="162"/>
              </a:xfrm>
              <a:custGeom>
                <a:avLst/>
                <a:gdLst/>
                <a:ahLst/>
                <a:cxnLst>
                  <a:cxn ang="0">
                    <a:pos x="333" y="0"/>
                  </a:cxn>
                  <a:cxn ang="0">
                    <a:pos x="342" y="12"/>
                  </a:cxn>
                  <a:cxn ang="0">
                    <a:pos x="224" y="135"/>
                  </a:cxn>
                  <a:cxn ang="0">
                    <a:pos x="126" y="290"/>
                  </a:cxn>
                  <a:cxn ang="0">
                    <a:pos x="108" y="302"/>
                  </a:cxn>
                  <a:cxn ang="0">
                    <a:pos x="77" y="326"/>
                  </a:cxn>
                  <a:cxn ang="0">
                    <a:pos x="63" y="287"/>
                  </a:cxn>
                  <a:cxn ang="0">
                    <a:pos x="56" y="271"/>
                  </a:cxn>
                  <a:cxn ang="0">
                    <a:pos x="28" y="220"/>
                  </a:cxn>
                  <a:cxn ang="0">
                    <a:pos x="0" y="198"/>
                  </a:cxn>
                  <a:cxn ang="0">
                    <a:pos x="49" y="170"/>
                  </a:cxn>
                  <a:cxn ang="0">
                    <a:pos x="91" y="222"/>
                  </a:cxn>
                  <a:cxn ang="0">
                    <a:pos x="98" y="239"/>
                  </a:cxn>
                  <a:cxn ang="0">
                    <a:pos x="205" y="102"/>
                  </a:cxn>
                  <a:cxn ang="0">
                    <a:pos x="333" y="0"/>
                  </a:cxn>
                </a:cxnLst>
                <a:rect l="0" t="0" r="r" b="b"/>
                <a:pathLst>
                  <a:path w="342" h="326">
                    <a:moveTo>
                      <a:pt x="333" y="0"/>
                    </a:moveTo>
                    <a:cubicBezTo>
                      <a:pt x="342" y="12"/>
                      <a:pt x="342" y="12"/>
                      <a:pt x="342" y="12"/>
                    </a:cubicBezTo>
                    <a:cubicBezTo>
                      <a:pt x="307" y="39"/>
                      <a:pt x="268" y="79"/>
                      <a:pt x="224" y="135"/>
                    </a:cubicBezTo>
                    <a:cubicBezTo>
                      <a:pt x="181" y="190"/>
                      <a:pt x="149" y="242"/>
                      <a:pt x="126" y="290"/>
                    </a:cubicBezTo>
                    <a:cubicBezTo>
                      <a:pt x="108" y="302"/>
                      <a:pt x="108" y="302"/>
                      <a:pt x="108" y="302"/>
                    </a:cubicBezTo>
                    <a:cubicBezTo>
                      <a:pt x="92" y="313"/>
                      <a:pt x="82" y="320"/>
                      <a:pt x="77" y="326"/>
                    </a:cubicBezTo>
                    <a:cubicBezTo>
                      <a:pt x="75" y="318"/>
                      <a:pt x="70" y="305"/>
                      <a:pt x="63" y="287"/>
                    </a:cubicBezTo>
                    <a:cubicBezTo>
                      <a:pt x="56" y="271"/>
                      <a:pt x="56" y="271"/>
                      <a:pt x="56" y="271"/>
                    </a:cubicBezTo>
                    <a:cubicBezTo>
                      <a:pt x="46" y="248"/>
                      <a:pt x="37" y="231"/>
                      <a:pt x="28" y="220"/>
                    </a:cubicBezTo>
                    <a:cubicBezTo>
                      <a:pt x="20" y="209"/>
                      <a:pt x="10" y="202"/>
                      <a:pt x="0" y="198"/>
                    </a:cubicBezTo>
                    <a:cubicBezTo>
                      <a:pt x="18" y="179"/>
                      <a:pt x="34" y="170"/>
                      <a:pt x="49" y="170"/>
                    </a:cubicBezTo>
                    <a:cubicBezTo>
                      <a:pt x="61" y="170"/>
                      <a:pt x="75" y="187"/>
                      <a:pt x="91" y="222"/>
                    </a:cubicBezTo>
                    <a:cubicBezTo>
                      <a:pt x="98" y="239"/>
                      <a:pt x="98" y="239"/>
                      <a:pt x="98" y="239"/>
                    </a:cubicBezTo>
                    <a:cubicBezTo>
                      <a:pt x="126" y="192"/>
                      <a:pt x="162" y="146"/>
                      <a:pt x="205" y="102"/>
                    </a:cubicBezTo>
                    <a:cubicBezTo>
                      <a:pt x="249" y="57"/>
                      <a:pt x="292" y="23"/>
                      <a:pt x="3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</p:grpSp>
      </p:grpSp>
      <p:grpSp>
        <p:nvGrpSpPr>
          <p:cNvPr id="40" name="Gruppieren 177"/>
          <p:cNvGrpSpPr/>
          <p:nvPr/>
        </p:nvGrpSpPr>
        <p:grpSpPr bwMode="gray">
          <a:xfrm>
            <a:off x="107504" y="6200422"/>
            <a:ext cx="540946" cy="540946"/>
            <a:chOff x="251520" y="1628870"/>
            <a:chExt cx="864000" cy="864000"/>
          </a:xfrm>
        </p:grpSpPr>
        <p:sp>
          <p:nvSpPr>
            <p:cNvPr id="41" name="Ellipse 178"/>
            <p:cNvSpPr/>
            <p:nvPr/>
          </p:nvSpPr>
          <p:spPr bwMode="gray">
            <a:xfrm>
              <a:off x="251520" y="1628870"/>
              <a:ext cx="864000" cy="864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err="1" smtClean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grpSp>
          <p:nvGrpSpPr>
            <p:cNvPr id="42" name="Group 25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gray">
            <a:xfrm>
              <a:off x="359523" y="1745022"/>
              <a:ext cx="627623" cy="627623"/>
              <a:chOff x="2835" y="1211"/>
              <a:chExt cx="308" cy="308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3" name="Oval 26"/>
              <p:cNvSpPr>
                <a:spLocks noChangeArrowheads="1"/>
              </p:cNvSpPr>
              <p:nvPr/>
            </p:nvSpPr>
            <p:spPr bwMode="gray">
              <a:xfrm>
                <a:off x="2835" y="1211"/>
                <a:ext cx="308" cy="308"/>
              </a:xfrm>
              <a:prstGeom prst="ellipse">
                <a:avLst/>
              </a:prstGeom>
              <a:noFill/>
              <a:ln w="12700" algn="ctr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lIns="72000" tIns="72000" rIns="72000" bIns="72000" anchor="ctr"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44" name="Freeform 27"/>
              <p:cNvSpPr>
                <a:spLocks/>
              </p:cNvSpPr>
              <p:nvPr/>
            </p:nvSpPr>
            <p:spPr bwMode="gray">
              <a:xfrm>
                <a:off x="2908" y="1280"/>
                <a:ext cx="172" cy="162"/>
              </a:xfrm>
              <a:custGeom>
                <a:avLst/>
                <a:gdLst/>
                <a:ahLst/>
                <a:cxnLst>
                  <a:cxn ang="0">
                    <a:pos x="333" y="0"/>
                  </a:cxn>
                  <a:cxn ang="0">
                    <a:pos x="342" y="12"/>
                  </a:cxn>
                  <a:cxn ang="0">
                    <a:pos x="224" y="135"/>
                  </a:cxn>
                  <a:cxn ang="0">
                    <a:pos x="126" y="290"/>
                  </a:cxn>
                  <a:cxn ang="0">
                    <a:pos x="108" y="302"/>
                  </a:cxn>
                  <a:cxn ang="0">
                    <a:pos x="77" y="326"/>
                  </a:cxn>
                  <a:cxn ang="0">
                    <a:pos x="63" y="287"/>
                  </a:cxn>
                  <a:cxn ang="0">
                    <a:pos x="56" y="271"/>
                  </a:cxn>
                  <a:cxn ang="0">
                    <a:pos x="28" y="220"/>
                  </a:cxn>
                  <a:cxn ang="0">
                    <a:pos x="0" y="198"/>
                  </a:cxn>
                  <a:cxn ang="0">
                    <a:pos x="49" y="170"/>
                  </a:cxn>
                  <a:cxn ang="0">
                    <a:pos x="91" y="222"/>
                  </a:cxn>
                  <a:cxn ang="0">
                    <a:pos x="98" y="239"/>
                  </a:cxn>
                  <a:cxn ang="0">
                    <a:pos x="205" y="102"/>
                  </a:cxn>
                  <a:cxn ang="0">
                    <a:pos x="333" y="0"/>
                  </a:cxn>
                </a:cxnLst>
                <a:rect l="0" t="0" r="r" b="b"/>
                <a:pathLst>
                  <a:path w="342" h="326">
                    <a:moveTo>
                      <a:pt x="333" y="0"/>
                    </a:moveTo>
                    <a:cubicBezTo>
                      <a:pt x="342" y="12"/>
                      <a:pt x="342" y="12"/>
                      <a:pt x="342" y="12"/>
                    </a:cubicBezTo>
                    <a:cubicBezTo>
                      <a:pt x="307" y="39"/>
                      <a:pt x="268" y="79"/>
                      <a:pt x="224" y="135"/>
                    </a:cubicBezTo>
                    <a:cubicBezTo>
                      <a:pt x="181" y="190"/>
                      <a:pt x="149" y="242"/>
                      <a:pt x="126" y="290"/>
                    </a:cubicBezTo>
                    <a:cubicBezTo>
                      <a:pt x="108" y="302"/>
                      <a:pt x="108" y="302"/>
                      <a:pt x="108" y="302"/>
                    </a:cubicBezTo>
                    <a:cubicBezTo>
                      <a:pt x="92" y="313"/>
                      <a:pt x="82" y="320"/>
                      <a:pt x="77" y="326"/>
                    </a:cubicBezTo>
                    <a:cubicBezTo>
                      <a:pt x="75" y="318"/>
                      <a:pt x="70" y="305"/>
                      <a:pt x="63" y="287"/>
                    </a:cubicBezTo>
                    <a:cubicBezTo>
                      <a:pt x="56" y="271"/>
                      <a:pt x="56" y="271"/>
                      <a:pt x="56" y="271"/>
                    </a:cubicBezTo>
                    <a:cubicBezTo>
                      <a:pt x="46" y="248"/>
                      <a:pt x="37" y="231"/>
                      <a:pt x="28" y="220"/>
                    </a:cubicBezTo>
                    <a:cubicBezTo>
                      <a:pt x="20" y="209"/>
                      <a:pt x="10" y="202"/>
                      <a:pt x="0" y="198"/>
                    </a:cubicBezTo>
                    <a:cubicBezTo>
                      <a:pt x="18" y="179"/>
                      <a:pt x="34" y="170"/>
                      <a:pt x="49" y="170"/>
                    </a:cubicBezTo>
                    <a:cubicBezTo>
                      <a:pt x="61" y="170"/>
                      <a:pt x="75" y="187"/>
                      <a:pt x="91" y="222"/>
                    </a:cubicBezTo>
                    <a:cubicBezTo>
                      <a:pt x="98" y="239"/>
                      <a:pt x="98" y="239"/>
                      <a:pt x="98" y="239"/>
                    </a:cubicBezTo>
                    <a:cubicBezTo>
                      <a:pt x="126" y="192"/>
                      <a:pt x="162" y="146"/>
                      <a:pt x="205" y="102"/>
                    </a:cubicBezTo>
                    <a:cubicBezTo>
                      <a:pt x="249" y="57"/>
                      <a:pt x="292" y="23"/>
                      <a:pt x="3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Arial" pitchFamily="34" charset="0"/>
                </a:endParaRPr>
              </a:p>
            </p:txBody>
          </p:sp>
        </p:grpSp>
      </p:grpSp>
      <p:sp>
        <p:nvSpPr>
          <p:cNvPr id="45" name="Rectangle 44"/>
          <p:cNvSpPr>
            <a:spLocks noChangeArrowheads="1"/>
          </p:cNvSpPr>
          <p:nvPr/>
        </p:nvSpPr>
        <p:spPr bwMode="gray">
          <a:xfrm>
            <a:off x="689377" y="6237312"/>
            <a:ext cx="4026639" cy="4760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72000" tIns="46800" rIns="90000" bIns="46800" anchor="ctr"/>
          <a:lstStyle/>
          <a:p>
            <a:r>
              <a:rPr lang="lv-LV" altLang="lv-LV" sz="1400" dirty="0" err="1" smtClean="0">
                <a:solidFill>
                  <a:srgbClr val="404040"/>
                </a:solidFill>
              </a:rPr>
              <a:t>Vērtībuzskatu</a:t>
            </a:r>
            <a:r>
              <a:rPr lang="lv-LV" altLang="lv-LV" sz="1400" dirty="0" smtClean="0">
                <a:solidFill>
                  <a:srgbClr val="404040"/>
                </a:solidFill>
              </a:rPr>
              <a:t> maiņa sabiedrībā </a:t>
            </a:r>
          </a:p>
          <a:p>
            <a:r>
              <a:rPr lang="lv-LV" altLang="lv-LV" sz="1400" dirty="0" smtClean="0">
                <a:solidFill>
                  <a:srgbClr val="404040"/>
                </a:solidFill>
              </a:rPr>
              <a:t>(mazinās vēlamo bērnu skaits)</a:t>
            </a:r>
          </a:p>
        </p:txBody>
      </p:sp>
      <p:sp>
        <p:nvSpPr>
          <p:cNvPr id="46" name="Rectangle 5"/>
          <p:cNvSpPr>
            <a:spLocks noChangeArrowheads="1"/>
          </p:cNvSpPr>
          <p:nvPr/>
        </p:nvSpPr>
        <p:spPr bwMode="gray">
          <a:xfrm>
            <a:off x="628119" y="5157192"/>
            <a:ext cx="6754246" cy="4760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72000" tIns="46800" rIns="90000" bIns="46800" anchor="ctr"/>
          <a:lstStyle/>
          <a:p>
            <a:pPr>
              <a:spcAft>
                <a:spcPct val="20000"/>
              </a:spcAft>
            </a:pPr>
            <a:r>
              <a:rPr lang="lv-LV" sz="1400" noProof="1" smtClean="0">
                <a:solidFill>
                  <a:srgbClr val="404040"/>
                </a:solidFill>
                <a:latin typeface="Arial" pitchFamily="34" charset="0"/>
                <a:cs typeface="Arial" pitchFamily="34" charset="0"/>
              </a:rPr>
              <a:t>Īpaši augsts nabadzības risks bērniem, kurus audzina viens pieaugušais</a:t>
            </a:r>
            <a:endParaRPr lang="en-US" sz="1400" noProof="1">
              <a:solidFill>
                <a:srgbClr val="40404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5"/>
          <p:cNvSpPr>
            <a:spLocks noChangeArrowheads="1"/>
          </p:cNvSpPr>
          <p:nvPr/>
        </p:nvSpPr>
        <p:spPr bwMode="gray">
          <a:xfrm>
            <a:off x="685621" y="5696366"/>
            <a:ext cx="6753719" cy="4760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72000" tIns="46800" rIns="90000" bIns="46800" anchor="ctr"/>
          <a:lstStyle/>
          <a:p>
            <a:pPr>
              <a:spcAft>
                <a:spcPct val="20000"/>
              </a:spcAft>
            </a:pPr>
            <a:r>
              <a:rPr lang="en-US" sz="1400" noProof="1">
                <a:solidFill>
                  <a:srgbClr val="404040"/>
                </a:solidFill>
                <a:latin typeface="Arial" pitchFamily="34" charset="0"/>
                <a:cs typeface="Arial" pitchFamily="34" charset="0"/>
              </a:rPr>
              <a:t>Demogrāfiskā «bedre» - zems fertilā vecumā esošo sieviešu īpatsvars</a:t>
            </a:r>
          </a:p>
        </p:txBody>
      </p:sp>
      <p:sp>
        <p:nvSpPr>
          <p:cNvPr id="7" name="Striped Right Arrow 6"/>
          <p:cNvSpPr/>
          <p:nvPr/>
        </p:nvSpPr>
        <p:spPr>
          <a:xfrm>
            <a:off x="3923928" y="6093296"/>
            <a:ext cx="3090813" cy="627381"/>
          </a:xfrm>
          <a:prstGeom prst="stripedRightArrow">
            <a:avLst>
              <a:gd name="adj1" fmla="val 47216"/>
              <a:gd name="adj2" fmla="val 33296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Rectangle 3"/>
          <p:cNvSpPr/>
          <p:nvPr/>
        </p:nvSpPr>
        <p:spPr>
          <a:xfrm>
            <a:off x="4893349" y="6237312"/>
            <a:ext cx="14982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altLang="lv-LV" sz="1600" dirty="0" smtClean="0">
                <a:solidFill>
                  <a:schemeClr val="bg1"/>
                </a:solidFill>
                <a:latin typeface="+mj-lt"/>
              </a:rPr>
              <a:t>Vai tiešām?</a:t>
            </a:r>
            <a:endParaRPr lang="lv-LV" sz="1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175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45" grpId="0"/>
      <p:bldP spid="46" grpId="0"/>
      <p:bldP spid="47" grpId="0"/>
      <p:bldP spid="7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72026"/>
          </a:xfrm>
        </p:spPr>
        <p:txBody>
          <a:bodyPr>
            <a:normAutofit/>
          </a:bodyPr>
          <a:lstStyle/>
          <a:p>
            <a:r>
              <a:rPr lang="lv-LV" sz="2800" dirty="0" smtClean="0">
                <a:solidFill>
                  <a:srgbClr val="404040"/>
                </a:solidFill>
              </a:rPr>
              <a:t>Vēlamais bērnu skaits iedzīvotāju skatījumā</a:t>
            </a:r>
            <a:endParaRPr lang="lv-LV" sz="2800" dirty="0">
              <a:solidFill>
                <a:srgbClr val="4040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4</a:t>
            </a:fld>
            <a:endParaRPr lang="lv-LV"/>
          </a:p>
        </p:txBody>
      </p:sp>
      <p:grpSp>
        <p:nvGrpSpPr>
          <p:cNvPr id="7" name="Group 6"/>
          <p:cNvGrpSpPr/>
          <p:nvPr/>
        </p:nvGrpSpPr>
        <p:grpSpPr>
          <a:xfrm rot="450069">
            <a:off x="5853627" y="2338994"/>
            <a:ext cx="2180108" cy="1910075"/>
            <a:chOff x="5476875" y="1650979"/>
            <a:chExt cx="3219450" cy="3571896"/>
          </a:xfrm>
        </p:grpSpPr>
        <p:grpSp>
          <p:nvGrpSpPr>
            <p:cNvPr id="8" name="Gruppieren 24"/>
            <p:cNvGrpSpPr>
              <a:grpSpLocks/>
            </p:cNvGrpSpPr>
            <p:nvPr/>
          </p:nvGrpSpPr>
          <p:grpSpPr bwMode="auto">
            <a:xfrm>
              <a:off x="5476875" y="1924050"/>
              <a:ext cx="3219450" cy="3298825"/>
              <a:chOff x="5476565" y="1923511"/>
              <a:chExt cx="3219764" cy="3298902"/>
            </a:xfrm>
          </p:grpSpPr>
          <p:pic>
            <p:nvPicPr>
              <p:cNvPr id="13" name="Picture 8" descr="C:\Users\Mike\Desktop\schatten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476565" y="1928243"/>
                <a:ext cx="3219764" cy="3294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4" name="Freeform 6"/>
              <p:cNvSpPr>
                <a:spLocks/>
              </p:cNvSpPr>
              <p:nvPr/>
            </p:nvSpPr>
            <p:spPr bwMode="auto">
              <a:xfrm>
                <a:off x="5587176" y="1923511"/>
                <a:ext cx="3024191" cy="28905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9" y="1"/>
                  </a:cxn>
                  <a:cxn ang="0">
                    <a:pos x="1209" y="760"/>
                  </a:cxn>
                  <a:cxn ang="0">
                    <a:pos x="1191" y="1025"/>
                  </a:cxn>
                  <a:cxn ang="0">
                    <a:pos x="1164" y="1125"/>
                  </a:cxn>
                  <a:cxn ang="0">
                    <a:pos x="1142" y="1125"/>
                  </a:cxn>
                  <a:cxn ang="0">
                    <a:pos x="842" y="1208"/>
                  </a:cxn>
                  <a:cxn ang="0">
                    <a:pos x="0" y="1230"/>
                  </a:cxn>
                  <a:cxn ang="0">
                    <a:pos x="0" y="0"/>
                  </a:cxn>
                </a:cxnLst>
                <a:rect l="0" t="0" r="r" b="b"/>
                <a:pathLst>
                  <a:path w="1209" h="1250">
                    <a:moveTo>
                      <a:pt x="0" y="0"/>
                    </a:moveTo>
                    <a:cubicBezTo>
                      <a:pt x="1209" y="1"/>
                      <a:pt x="1209" y="1"/>
                      <a:pt x="1209" y="1"/>
                    </a:cubicBezTo>
                    <a:cubicBezTo>
                      <a:pt x="1209" y="1"/>
                      <a:pt x="1209" y="653"/>
                      <a:pt x="1209" y="760"/>
                    </a:cubicBezTo>
                    <a:cubicBezTo>
                      <a:pt x="1209" y="868"/>
                      <a:pt x="1208" y="943"/>
                      <a:pt x="1191" y="1025"/>
                    </a:cubicBezTo>
                    <a:cubicBezTo>
                      <a:pt x="1173" y="1107"/>
                      <a:pt x="1164" y="1125"/>
                      <a:pt x="1164" y="1125"/>
                    </a:cubicBezTo>
                    <a:cubicBezTo>
                      <a:pt x="1164" y="1125"/>
                      <a:pt x="1152" y="1122"/>
                      <a:pt x="1142" y="1125"/>
                    </a:cubicBezTo>
                    <a:cubicBezTo>
                      <a:pt x="1131" y="1128"/>
                      <a:pt x="1077" y="1165"/>
                      <a:pt x="842" y="1208"/>
                    </a:cubicBezTo>
                    <a:cubicBezTo>
                      <a:pt x="608" y="1250"/>
                      <a:pt x="262" y="1236"/>
                      <a:pt x="0" y="123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D2D07A"/>
                  </a:gs>
                  <a:gs pos="70000">
                    <a:srgbClr val="F1F17B"/>
                  </a:gs>
                  <a:gs pos="100000">
                    <a:srgbClr val="F8F6A8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de-DE">
                  <a:latin typeface="Tahoma" charset="0"/>
                </a:endParaRPr>
              </a:p>
            </p:txBody>
          </p:sp>
        </p:grpSp>
        <p:grpSp>
          <p:nvGrpSpPr>
            <p:cNvPr id="9" name="Group 22" descr="© INSCALE GmbH, 14.06.2010"/>
            <p:cNvGrpSpPr>
              <a:grpSpLocks/>
            </p:cNvGrpSpPr>
            <p:nvPr/>
          </p:nvGrpSpPr>
          <p:grpSpPr bwMode="auto">
            <a:xfrm>
              <a:off x="6975475" y="1650979"/>
              <a:ext cx="701675" cy="670166"/>
              <a:chOff x="2603" y="578"/>
              <a:chExt cx="804" cy="768"/>
            </a:xfrm>
          </p:grpSpPr>
          <p:sp>
            <p:nvSpPr>
              <p:cNvPr id="11" name="Freeform 23"/>
              <p:cNvSpPr>
                <a:spLocks/>
              </p:cNvSpPr>
              <p:nvPr/>
            </p:nvSpPr>
            <p:spPr bwMode="auto">
              <a:xfrm>
                <a:off x="2738" y="1023"/>
                <a:ext cx="669" cy="290"/>
              </a:xfrm>
              <a:custGeom>
                <a:avLst/>
                <a:gdLst>
                  <a:gd name="T0" fmla="*/ 492 w 669"/>
                  <a:gd name="T1" fmla="*/ 0 h 290"/>
                  <a:gd name="T2" fmla="*/ 195 w 669"/>
                  <a:gd name="T3" fmla="*/ 78 h 290"/>
                  <a:gd name="T4" fmla="*/ 245 w 669"/>
                  <a:gd name="T5" fmla="*/ 148 h 290"/>
                  <a:gd name="T6" fmla="*/ 5 w 669"/>
                  <a:gd name="T7" fmla="*/ 261 h 290"/>
                  <a:gd name="T8" fmla="*/ 48 w 669"/>
                  <a:gd name="T9" fmla="*/ 272 h 290"/>
                  <a:gd name="T10" fmla="*/ 294 w 669"/>
                  <a:gd name="T11" fmla="*/ 154 h 290"/>
                  <a:gd name="T12" fmla="*/ 327 w 669"/>
                  <a:gd name="T13" fmla="*/ 155 h 290"/>
                  <a:gd name="T14" fmla="*/ 624 w 669"/>
                  <a:gd name="T15" fmla="*/ 78 h 290"/>
                  <a:gd name="T16" fmla="*/ 492 w 669"/>
                  <a:gd name="T17" fmla="*/ 0 h 29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69"/>
                  <a:gd name="T28" fmla="*/ 0 h 290"/>
                  <a:gd name="T29" fmla="*/ 669 w 669"/>
                  <a:gd name="T30" fmla="*/ 290 h 29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69" h="290">
                    <a:moveTo>
                      <a:pt x="492" y="0"/>
                    </a:moveTo>
                    <a:cubicBezTo>
                      <a:pt x="373" y="0"/>
                      <a:pt x="240" y="35"/>
                      <a:pt x="195" y="78"/>
                    </a:cubicBezTo>
                    <a:cubicBezTo>
                      <a:pt x="162" y="109"/>
                      <a:pt x="184" y="136"/>
                      <a:pt x="245" y="148"/>
                    </a:cubicBezTo>
                    <a:cubicBezTo>
                      <a:pt x="5" y="261"/>
                      <a:pt x="5" y="261"/>
                      <a:pt x="5" y="261"/>
                    </a:cubicBezTo>
                    <a:cubicBezTo>
                      <a:pt x="9" y="284"/>
                      <a:pt x="0" y="290"/>
                      <a:pt x="48" y="272"/>
                    </a:cubicBezTo>
                    <a:cubicBezTo>
                      <a:pt x="294" y="154"/>
                      <a:pt x="294" y="154"/>
                      <a:pt x="294" y="154"/>
                    </a:cubicBezTo>
                    <a:cubicBezTo>
                      <a:pt x="304" y="155"/>
                      <a:pt x="315" y="155"/>
                      <a:pt x="327" y="155"/>
                    </a:cubicBezTo>
                    <a:cubicBezTo>
                      <a:pt x="445" y="155"/>
                      <a:pt x="578" y="120"/>
                      <a:pt x="624" y="78"/>
                    </a:cubicBezTo>
                    <a:cubicBezTo>
                      <a:pt x="669" y="35"/>
                      <a:pt x="610" y="0"/>
                      <a:pt x="492" y="0"/>
                    </a:cubicBezTo>
                    <a:close/>
                  </a:path>
                </a:pathLst>
              </a:custGeom>
              <a:solidFill>
                <a:schemeClr val="tx1">
                  <a:alpha val="50195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lv-LV"/>
              </a:p>
            </p:txBody>
          </p:sp>
          <p:pic>
            <p:nvPicPr>
              <p:cNvPr id="12" name="Picture 24" descr="rot"/>
              <p:cNvPicPr>
                <a:picLocks noChangeAspect="1" noChangeArrowheads="1"/>
              </p:cNvPicPr>
              <p:nvPr/>
            </p:nvPicPr>
            <p:blipFill>
              <a:blip r:embed="rId4"/>
              <a:srcRect b="16612"/>
              <a:stretch>
                <a:fillRect/>
              </a:stretch>
            </p:blipFill>
            <p:spPr bwMode="auto">
              <a:xfrm>
                <a:off x="2603" y="578"/>
                <a:ext cx="469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" name="Rectangle 16" descr="© INSCALE GmbH, 26.05.2010&#10;http://www.presentationload.com/"/>
            <p:cNvSpPr>
              <a:spLocks noChangeArrowheads="1"/>
            </p:cNvSpPr>
            <p:nvPr/>
          </p:nvSpPr>
          <p:spPr bwMode="auto">
            <a:xfrm>
              <a:off x="5619490" y="2151993"/>
              <a:ext cx="3076835" cy="226549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spcBef>
                  <a:spcPts val="600"/>
                </a:spcBef>
                <a:defRPr/>
              </a:pPr>
              <a:endParaRPr lang="lv-LV" sz="100" b="1" noProof="1" smtClean="0">
                <a:solidFill>
                  <a:srgbClr val="404040"/>
                </a:solidFill>
              </a:endParaRPr>
            </a:p>
            <a:p>
              <a:pPr>
                <a:spcBef>
                  <a:spcPts val="600"/>
                </a:spcBef>
                <a:defRPr/>
              </a:pPr>
              <a:endParaRPr lang="lv-LV" sz="300" b="1" noProof="1" smtClean="0">
                <a:solidFill>
                  <a:srgbClr val="8C2723"/>
                </a:solidFill>
                <a:latin typeface="+mj-lt"/>
              </a:endParaRPr>
            </a:p>
            <a:p>
              <a:pPr>
                <a:spcBef>
                  <a:spcPts val="600"/>
                </a:spcBef>
                <a:defRPr/>
              </a:pPr>
              <a:r>
                <a:rPr lang="lv-LV" sz="1000" b="1" noProof="1" smtClean="0">
                  <a:solidFill>
                    <a:srgbClr val="8C2723"/>
                  </a:solidFill>
                  <a:latin typeface="+mj-lt"/>
                </a:rPr>
                <a:t>Summārais </a:t>
              </a:r>
              <a:r>
                <a:rPr lang="lv-LV" sz="1000" b="1" noProof="1">
                  <a:solidFill>
                    <a:srgbClr val="8C2723"/>
                  </a:solidFill>
                  <a:latin typeface="+mj-lt"/>
                </a:rPr>
                <a:t>dzimstības koeficients:</a:t>
              </a:r>
            </a:p>
            <a:p>
              <a:pPr>
                <a:spcBef>
                  <a:spcPts val="600"/>
                </a:spcBef>
                <a:defRPr/>
              </a:pPr>
              <a:r>
                <a:rPr lang="lv-LV" sz="1000" b="1" noProof="1" smtClean="0">
                  <a:solidFill>
                    <a:srgbClr val="404040"/>
                  </a:solidFill>
                </a:rPr>
                <a:t>Latvijas </a:t>
              </a:r>
              <a:r>
                <a:rPr lang="lv-LV" sz="1000" b="1" noProof="1">
                  <a:solidFill>
                    <a:srgbClr val="404040"/>
                  </a:solidFill>
                </a:rPr>
                <a:t>iedzīvotājām Latvijā 1,71</a:t>
              </a:r>
            </a:p>
            <a:p>
              <a:pPr>
                <a:spcBef>
                  <a:spcPts val="600"/>
                </a:spcBef>
                <a:defRPr/>
              </a:pPr>
              <a:r>
                <a:rPr lang="lv-LV" sz="1000" b="1" noProof="1">
                  <a:solidFill>
                    <a:srgbClr val="404040"/>
                  </a:solidFill>
                </a:rPr>
                <a:t>Latvijas valstspiederīgajām Lielbritānijā – 2.51 (2011.g.)</a:t>
              </a:r>
            </a:p>
          </p:txBody>
        </p:sp>
      </p:grpSp>
      <p:graphicFrame>
        <p:nvGraphicFramePr>
          <p:cNvPr id="16" name="Diagramma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2071982"/>
              </p:ext>
            </p:extLst>
          </p:nvPr>
        </p:nvGraphicFramePr>
        <p:xfrm>
          <a:off x="663575" y="1636713"/>
          <a:ext cx="4673600" cy="231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Diagramma" r:id="rId6" imgW="4682134" imgH="2322777" progId="Excel.Chart.8">
                  <p:embed/>
                </p:oleObj>
              </mc:Choice>
              <mc:Fallback>
                <p:oleObj name="Diagramma" r:id="rId6" imgW="4682134" imgH="232277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1636713"/>
                        <a:ext cx="4673600" cy="2316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Diagramma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4164580"/>
              </p:ext>
            </p:extLst>
          </p:nvPr>
        </p:nvGraphicFramePr>
        <p:xfrm>
          <a:off x="669925" y="3952875"/>
          <a:ext cx="4659313" cy="222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Chart" r:id="rId9" imgW="4667357" imgH="2228850" progId="Excel.Chart.8">
                  <p:embed/>
                </p:oleObj>
              </mc:Choice>
              <mc:Fallback>
                <p:oleObj name="Chart" r:id="rId9" imgW="4667357" imgH="2228850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" y="3952875"/>
                        <a:ext cx="4659313" cy="2224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"/>
          <p:cNvSpPr/>
          <p:nvPr/>
        </p:nvSpPr>
        <p:spPr>
          <a:xfrm>
            <a:off x="3071813" y="2012950"/>
            <a:ext cx="950912" cy="1889125"/>
          </a:xfrm>
          <a:prstGeom prst="rect">
            <a:avLst/>
          </a:prstGeom>
          <a:solidFill>
            <a:schemeClr val="bg1">
              <a:lumMod val="75000"/>
              <a:alpha val="17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v-LV"/>
          </a:p>
        </p:txBody>
      </p:sp>
      <p:sp>
        <p:nvSpPr>
          <p:cNvPr id="19" name="Rectangle 2"/>
          <p:cNvSpPr/>
          <p:nvPr/>
        </p:nvSpPr>
        <p:spPr>
          <a:xfrm>
            <a:off x="2028825" y="4535488"/>
            <a:ext cx="950913" cy="1546225"/>
          </a:xfrm>
          <a:prstGeom prst="rect">
            <a:avLst/>
          </a:prstGeom>
          <a:solidFill>
            <a:schemeClr val="bg1">
              <a:lumMod val="75000"/>
              <a:alpha val="17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v-LV"/>
          </a:p>
        </p:txBody>
      </p:sp>
      <p:sp>
        <p:nvSpPr>
          <p:cNvPr id="20" name="Rectangle 19"/>
          <p:cNvSpPr/>
          <p:nvPr/>
        </p:nvSpPr>
        <p:spPr>
          <a:xfrm>
            <a:off x="611559" y="6237312"/>
            <a:ext cx="65260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800" dirty="0">
                <a:solidFill>
                  <a:srgbClr val="404040"/>
                </a:solidFill>
              </a:rPr>
              <a:t>Avots: PKC, Sniķere S. (2014) Zināšanās balstīta politika tautas ataudzei. Konference Saeimā "Demogrāfiskās atveseļošanās ceļa kartes veidošana". </a:t>
            </a:r>
            <a:r>
              <a:rPr lang="lv-LV" sz="800" u="sng" dirty="0">
                <a:solidFill>
                  <a:srgbClr val="404040"/>
                </a:solidFill>
                <a:hlinkClick r:id="rId11"/>
              </a:rPr>
              <a:t>http://www.saeima.lv/lv/aktualitates/saeimas-zinas/21803-saeima-uzsak-darbu-pie-demografiskas-atveselosanas-cela-kartes-veidosanas</a:t>
            </a:r>
            <a:r>
              <a:rPr lang="lv-LV" sz="800" dirty="0">
                <a:solidFill>
                  <a:srgbClr val="404040"/>
                </a:solidFill>
              </a:rPr>
              <a:t> (sk. 07.07.2015.)</a:t>
            </a:r>
          </a:p>
        </p:txBody>
      </p:sp>
    </p:spTree>
    <p:extLst>
      <p:ext uri="{BB962C8B-B14F-4D97-AF65-F5344CB8AC3E}">
        <p14:creationId xmlns:p14="http://schemas.microsoft.com/office/powerpoint/2010/main" val="2715684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5791200" cy="683994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rgbClr val="404040"/>
                </a:solidFill>
              </a:rPr>
              <a:t>DLC priekšlikumi</a:t>
            </a:r>
            <a:endParaRPr lang="lv-LV" sz="3200" dirty="0">
              <a:solidFill>
                <a:srgbClr val="404040"/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5</a:t>
            </a:fld>
            <a:endParaRPr lang="lv-LV"/>
          </a:p>
        </p:txBody>
      </p:sp>
      <p:graphicFrame>
        <p:nvGraphicFramePr>
          <p:cNvPr id="6" name="Shēma 6"/>
          <p:cNvGraphicFramePr/>
          <p:nvPr>
            <p:extLst>
              <p:ext uri="{D42A27DB-BD31-4B8C-83A1-F6EECF244321}">
                <p14:modId xmlns:p14="http://schemas.microsoft.com/office/powerpoint/2010/main" val="3421966198"/>
              </p:ext>
            </p:extLst>
          </p:nvPr>
        </p:nvGraphicFramePr>
        <p:xfrm>
          <a:off x="179512" y="1340768"/>
          <a:ext cx="77048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00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ihandform 63"/>
          <p:cNvSpPr/>
          <p:nvPr/>
        </p:nvSpPr>
        <p:spPr bwMode="gray">
          <a:xfrm>
            <a:off x="323528" y="4509120"/>
            <a:ext cx="8424936" cy="1440160"/>
          </a:xfrm>
          <a:custGeom>
            <a:avLst/>
            <a:gdLst>
              <a:gd name="connsiteX0" fmla="*/ 0 w 2424208"/>
              <a:gd name="connsiteY0" fmla="*/ 0 h 969683"/>
              <a:gd name="connsiteX1" fmla="*/ 2424208 w 2424208"/>
              <a:gd name="connsiteY1" fmla="*/ 0 h 969683"/>
              <a:gd name="connsiteX2" fmla="*/ 2424208 w 2424208"/>
              <a:gd name="connsiteY2" fmla="*/ 969683 h 969683"/>
              <a:gd name="connsiteX3" fmla="*/ 0 w 2424208"/>
              <a:gd name="connsiteY3" fmla="*/ 969683 h 969683"/>
              <a:gd name="connsiteX4" fmla="*/ 0 w 2424208"/>
              <a:gd name="connsiteY4" fmla="*/ 0 h 9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4208" h="969683">
                <a:moveTo>
                  <a:pt x="0" y="0"/>
                </a:moveTo>
                <a:lnTo>
                  <a:pt x="2424208" y="0"/>
                </a:lnTo>
                <a:lnTo>
                  <a:pt x="2424208" y="969683"/>
                </a:lnTo>
                <a:lnTo>
                  <a:pt x="0" y="96968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800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lv-LV" sz="1400" dirty="0" smtClean="0">
                <a:solidFill>
                  <a:srgbClr val="404040"/>
                </a:solidFill>
              </a:rPr>
              <a:t> 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195" y="116632"/>
            <a:ext cx="5791200" cy="683994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rgbClr val="404040"/>
                </a:solidFill>
              </a:rPr>
              <a:t>DLC priekšlikumi</a:t>
            </a:r>
            <a:endParaRPr lang="lv-LV" sz="3200" dirty="0">
              <a:solidFill>
                <a:srgbClr val="404040"/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71AE-DCA3-41B5-BEE4-E390F0C2B3E0}" type="slidenum">
              <a:rPr lang="lv-LV" smtClean="0"/>
              <a:t>6</a:t>
            </a:fld>
            <a:endParaRPr lang="lv-LV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323528" y="1161805"/>
            <a:ext cx="1872208" cy="701458"/>
          </a:xfrm>
          <a:prstGeom prst="rect">
            <a:avLst/>
          </a:prstGeom>
          <a:solidFill>
            <a:srgbClr val="8C272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lv-LV" sz="1600" cap="none" dirty="0" smtClean="0">
                <a:solidFill>
                  <a:schemeClr val="bg1"/>
                </a:solidFill>
              </a:rPr>
              <a:t>DLC EKSPERTU PRIEKŠLIKUMI</a:t>
            </a:r>
            <a:endParaRPr lang="lv-LV" sz="1600" cap="none" dirty="0">
              <a:solidFill>
                <a:schemeClr val="bg1"/>
              </a:solidFill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4139952" y="1627753"/>
            <a:ext cx="4100728" cy="6297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1600" cap="none" dirty="0" smtClean="0">
                <a:solidFill>
                  <a:schemeClr val="accent6">
                    <a:lumMod val="75000"/>
                  </a:schemeClr>
                </a:solidFill>
              </a:rPr>
              <a:t>nozīmīgus virzienus nākamā posma  ģimenes atbalsta politikai</a:t>
            </a:r>
            <a:endParaRPr lang="lv-LV" sz="1600" cap="none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2125329" y="1146252"/>
            <a:ext cx="1710340" cy="42884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1600" cap="none" dirty="0" smtClean="0">
                <a:solidFill>
                  <a:srgbClr val="404040"/>
                </a:solidFill>
              </a:rPr>
              <a:t>SASKAŅĀ AR</a:t>
            </a:r>
            <a:endParaRPr lang="lv-LV" sz="1600" cap="none" dirty="0">
              <a:solidFill>
                <a:srgbClr val="404040"/>
              </a:solidFill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1475655" y="2633693"/>
            <a:ext cx="7416825" cy="86731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a-DK" sz="1300" cap="none" dirty="0">
                <a:solidFill>
                  <a:schemeClr val="accent6">
                    <a:lumMod val="75000"/>
                  </a:schemeClr>
                </a:solidFill>
              </a:rPr>
              <a:t>Ģimenes valsts politikas pamatnostādnes 2011.-2017. </a:t>
            </a:r>
            <a:r>
              <a:rPr lang="da-DK" sz="1300" cap="none" dirty="0" smtClean="0">
                <a:solidFill>
                  <a:schemeClr val="accent6">
                    <a:lumMod val="75000"/>
                  </a:schemeClr>
                </a:solidFill>
              </a:rPr>
              <a:t>gadam</a:t>
            </a:r>
            <a:endParaRPr lang="lv-LV" sz="1300" cap="none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300" cap="none" dirty="0" smtClean="0">
                <a:solidFill>
                  <a:schemeClr val="accent6">
                    <a:lumMod val="75000"/>
                  </a:schemeClr>
                </a:solidFill>
              </a:rPr>
              <a:t>Rīcības plāns </a:t>
            </a:r>
            <a:r>
              <a:rPr lang="da-DK" sz="1300" cap="none" dirty="0">
                <a:solidFill>
                  <a:schemeClr val="accent6">
                    <a:lumMod val="75000"/>
                  </a:schemeClr>
                </a:solidFill>
              </a:rPr>
              <a:t>Ģimenes valsts politikas </a:t>
            </a:r>
            <a:r>
              <a:rPr lang="da-DK" sz="1300" cap="none" dirty="0" smtClean="0">
                <a:solidFill>
                  <a:schemeClr val="accent6">
                    <a:lumMod val="75000"/>
                  </a:schemeClr>
                </a:solidFill>
              </a:rPr>
              <a:t>pamatnostād</a:t>
            </a:r>
            <a:r>
              <a:rPr lang="lv-LV" sz="1300" cap="none" dirty="0" err="1" smtClean="0">
                <a:solidFill>
                  <a:schemeClr val="accent6">
                    <a:lumMod val="75000"/>
                  </a:schemeClr>
                </a:solidFill>
              </a:rPr>
              <a:t>ņu</a:t>
            </a:r>
            <a:r>
              <a:rPr lang="lv-LV" sz="1300" cap="none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a-DK" sz="1300" cap="none" dirty="0" smtClean="0">
                <a:solidFill>
                  <a:schemeClr val="accent6">
                    <a:lumMod val="75000"/>
                  </a:schemeClr>
                </a:solidFill>
              </a:rPr>
              <a:t>2011</a:t>
            </a:r>
            <a:r>
              <a:rPr lang="da-DK" sz="1300" cap="none" dirty="0">
                <a:solidFill>
                  <a:schemeClr val="accent6">
                    <a:lumMod val="75000"/>
                  </a:schemeClr>
                </a:solidFill>
              </a:rPr>
              <a:t>.-2017</a:t>
            </a:r>
            <a:r>
              <a:rPr lang="da-DK" sz="1300" cap="none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lv-LV" sz="1300" cap="none" dirty="0" smtClean="0">
                <a:solidFill>
                  <a:schemeClr val="accent6">
                    <a:lumMod val="75000"/>
                  </a:schemeClr>
                </a:solidFill>
              </a:rPr>
              <a:t> īstenošanai </a:t>
            </a:r>
            <a:r>
              <a:rPr lang="da-DK" sz="1300" cap="none" dirty="0" smtClean="0">
                <a:solidFill>
                  <a:schemeClr val="accent6">
                    <a:lumMod val="75000"/>
                  </a:schemeClr>
                </a:solidFill>
              </a:rPr>
              <a:t>2015</a:t>
            </a:r>
            <a:r>
              <a:rPr lang="da-DK" sz="1300" cap="none" dirty="0">
                <a:solidFill>
                  <a:schemeClr val="accent6">
                    <a:lumMod val="75000"/>
                  </a:schemeClr>
                </a:solidFill>
              </a:rPr>
              <a:t>.–2017</a:t>
            </a:r>
            <a:r>
              <a:rPr lang="da-DK" sz="1300" cap="none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lv-LV" sz="1300" cap="none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1115614" y="1876185"/>
            <a:ext cx="1296145" cy="612068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lv-LV" sz="1600" cap="none" dirty="0" smtClean="0">
                <a:solidFill>
                  <a:schemeClr val="accent6">
                    <a:lumMod val="75000"/>
                  </a:schemeClr>
                </a:solidFill>
              </a:rPr>
              <a:t>PAPILDINA</a:t>
            </a:r>
            <a:endParaRPr lang="lv-LV" sz="1600" cap="none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2279750" y="1789618"/>
            <a:ext cx="1512168" cy="306034"/>
          </a:xfrm>
          <a:prstGeom prst="rect">
            <a:avLst/>
          </a:prstGeom>
          <a:noFill/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1600" cap="none" dirty="0" smtClean="0">
                <a:solidFill>
                  <a:schemeClr val="accent6">
                    <a:lumMod val="75000"/>
                  </a:schemeClr>
                </a:solidFill>
              </a:rPr>
              <a:t>AKCENTĒ</a:t>
            </a:r>
            <a:endParaRPr lang="lv-LV" sz="1600" cap="none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32" name="Gruppieren 71"/>
          <p:cNvGrpSpPr/>
          <p:nvPr/>
        </p:nvGrpSpPr>
        <p:grpSpPr bwMode="gray">
          <a:xfrm rot="16200000">
            <a:off x="3654921" y="1281362"/>
            <a:ext cx="432623" cy="158628"/>
            <a:chOff x="3996010" y="5285415"/>
            <a:chExt cx="648000" cy="216000"/>
          </a:xfrm>
          <a:solidFill>
            <a:srgbClr val="404040"/>
          </a:solidFill>
        </p:grpSpPr>
        <p:sp>
          <p:nvSpPr>
            <p:cNvPr id="33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rgbClr val="8C2723"/>
                </a:solidFill>
                <a:latin typeface="+mj-lt"/>
              </a:endParaRPr>
            </a:p>
          </p:txBody>
        </p:sp>
        <p:sp>
          <p:nvSpPr>
            <p:cNvPr id="34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rgbClr val="8C2723"/>
                </a:solidFill>
                <a:latin typeface="+mj-lt"/>
              </a:endParaRPr>
            </a:p>
          </p:txBody>
        </p:sp>
      </p:grpSp>
      <p:grpSp>
        <p:nvGrpSpPr>
          <p:cNvPr id="35" name="Gruppieren 71"/>
          <p:cNvGrpSpPr/>
          <p:nvPr/>
        </p:nvGrpSpPr>
        <p:grpSpPr bwMode="gray">
          <a:xfrm rot="16200000">
            <a:off x="3640119" y="1863320"/>
            <a:ext cx="432623" cy="158628"/>
            <a:chOff x="3996010" y="5285415"/>
            <a:chExt cx="648000" cy="216000"/>
          </a:xfrm>
          <a:solidFill>
            <a:schemeClr val="accent6">
              <a:lumMod val="75000"/>
            </a:schemeClr>
          </a:solidFill>
        </p:grpSpPr>
        <p:sp>
          <p:nvSpPr>
            <p:cNvPr id="36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rgbClr val="404040"/>
                </a:solidFill>
                <a:latin typeface="+mj-lt"/>
              </a:endParaRPr>
            </a:p>
          </p:txBody>
        </p:sp>
        <p:sp>
          <p:nvSpPr>
            <p:cNvPr id="37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rgbClr val="404040"/>
                </a:solidFill>
                <a:latin typeface="+mj-lt"/>
              </a:endParaRPr>
            </a:p>
          </p:txBody>
        </p:sp>
      </p:grpSp>
      <p:sp>
        <p:nvSpPr>
          <p:cNvPr id="38" name="Title 1"/>
          <p:cNvSpPr txBox="1">
            <a:spLocks/>
          </p:cNvSpPr>
          <p:nvPr/>
        </p:nvSpPr>
        <p:spPr>
          <a:xfrm>
            <a:off x="4053697" y="1072356"/>
            <a:ext cx="5184576" cy="506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lv-LV" sz="1600" cap="none" dirty="0" smtClean="0">
                <a:solidFill>
                  <a:srgbClr val="404040"/>
                </a:solidFill>
              </a:rPr>
              <a:t>NAP2020 TAUTAS ATAUDZES MĒRĶIEM</a:t>
            </a:r>
            <a:endParaRPr lang="lv-LV" sz="1600" cap="none" dirty="0">
              <a:solidFill>
                <a:srgbClr val="404040"/>
              </a:solidFill>
            </a:endParaRPr>
          </a:p>
        </p:txBody>
      </p:sp>
      <p:grpSp>
        <p:nvGrpSpPr>
          <p:cNvPr id="39" name="Gruppieren 71"/>
          <p:cNvGrpSpPr/>
          <p:nvPr/>
        </p:nvGrpSpPr>
        <p:grpSpPr bwMode="gray">
          <a:xfrm>
            <a:off x="1594096" y="2409091"/>
            <a:ext cx="439574" cy="158324"/>
            <a:chOff x="3996010" y="5285415"/>
            <a:chExt cx="648000" cy="216000"/>
          </a:xfrm>
          <a:solidFill>
            <a:schemeClr val="accent6">
              <a:lumMod val="75000"/>
            </a:schemeClr>
          </a:solidFill>
        </p:grpSpPr>
        <p:sp>
          <p:nvSpPr>
            <p:cNvPr id="40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rgbClr val="8C2723"/>
                </a:solidFill>
                <a:latin typeface="+mj-lt"/>
              </a:endParaRPr>
            </a:p>
          </p:txBody>
        </p:sp>
        <p:sp>
          <p:nvSpPr>
            <p:cNvPr id="41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rgbClr val="8C2723"/>
                </a:solidFill>
                <a:latin typeface="+mj-lt"/>
              </a:endParaRPr>
            </a:p>
          </p:txBody>
        </p:sp>
      </p:grpSp>
      <p:sp>
        <p:nvSpPr>
          <p:cNvPr id="42" name="Title 1"/>
          <p:cNvSpPr txBox="1">
            <a:spLocks/>
          </p:cNvSpPr>
          <p:nvPr/>
        </p:nvSpPr>
        <p:spPr>
          <a:xfrm>
            <a:off x="193703" y="3933056"/>
            <a:ext cx="3742042" cy="5040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1800" dirty="0" err="1" smtClean="0">
                <a:solidFill>
                  <a:srgbClr val="404040"/>
                </a:solidFill>
              </a:rPr>
              <a:t>VērsTi</a:t>
            </a:r>
            <a:r>
              <a:rPr lang="lv-LV" sz="1800" dirty="0" smtClean="0">
                <a:solidFill>
                  <a:srgbClr val="404040"/>
                </a:solidFill>
              </a:rPr>
              <a:t> uz šādām mērķgrupām</a:t>
            </a:r>
            <a:endParaRPr lang="lv-LV" sz="1800" dirty="0">
              <a:solidFill>
                <a:srgbClr val="404040"/>
              </a:solidFill>
            </a:endParaRPr>
          </a:p>
        </p:txBody>
      </p:sp>
      <p:sp>
        <p:nvSpPr>
          <p:cNvPr id="48" name="Freihandform 62"/>
          <p:cNvSpPr/>
          <p:nvPr/>
        </p:nvSpPr>
        <p:spPr bwMode="gray">
          <a:xfrm>
            <a:off x="6214266" y="4617140"/>
            <a:ext cx="2375992" cy="1152128"/>
          </a:xfrm>
          <a:custGeom>
            <a:avLst/>
            <a:gdLst>
              <a:gd name="connsiteX0" fmla="*/ 0 w 2424208"/>
              <a:gd name="connsiteY0" fmla="*/ 0 h 969683"/>
              <a:gd name="connsiteX1" fmla="*/ 2424208 w 2424208"/>
              <a:gd name="connsiteY1" fmla="*/ 0 h 969683"/>
              <a:gd name="connsiteX2" fmla="*/ 2424208 w 2424208"/>
              <a:gd name="connsiteY2" fmla="*/ 969683 h 969683"/>
              <a:gd name="connsiteX3" fmla="*/ 0 w 2424208"/>
              <a:gd name="connsiteY3" fmla="*/ 969683 h 969683"/>
              <a:gd name="connsiteX4" fmla="*/ 0 w 2424208"/>
              <a:gd name="connsiteY4" fmla="*/ 0 h 9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4208" h="969683">
                <a:moveTo>
                  <a:pt x="0" y="0"/>
                </a:moveTo>
                <a:lnTo>
                  <a:pt x="2424208" y="0"/>
                </a:lnTo>
                <a:lnTo>
                  <a:pt x="2424208" y="969683"/>
                </a:lnTo>
                <a:lnTo>
                  <a:pt x="0" y="96968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lv-LV" sz="1400" dirty="0">
                <a:solidFill>
                  <a:schemeClr val="bg1"/>
                </a:solidFill>
              </a:rPr>
              <a:t>V</a:t>
            </a:r>
            <a:r>
              <a:rPr lang="lv-LV" sz="1400" dirty="0" smtClean="0">
                <a:solidFill>
                  <a:schemeClr val="bg1"/>
                </a:solidFill>
              </a:rPr>
              <a:t>isām </a:t>
            </a:r>
            <a:r>
              <a:rPr lang="lv-LV" sz="1400" dirty="0" smtClean="0">
                <a:solidFill>
                  <a:schemeClr val="bg1"/>
                </a:solidFill>
              </a:rPr>
              <a:t>ģimenēm ar bērniem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9" name="Freihandform 63"/>
          <p:cNvSpPr/>
          <p:nvPr/>
        </p:nvSpPr>
        <p:spPr bwMode="gray">
          <a:xfrm>
            <a:off x="467544" y="4618587"/>
            <a:ext cx="2746529" cy="1152128"/>
          </a:xfrm>
          <a:custGeom>
            <a:avLst/>
            <a:gdLst>
              <a:gd name="connsiteX0" fmla="*/ 0 w 2424208"/>
              <a:gd name="connsiteY0" fmla="*/ 0 h 969683"/>
              <a:gd name="connsiteX1" fmla="*/ 2424208 w 2424208"/>
              <a:gd name="connsiteY1" fmla="*/ 0 h 969683"/>
              <a:gd name="connsiteX2" fmla="*/ 2424208 w 2424208"/>
              <a:gd name="connsiteY2" fmla="*/ 969683 h 969683"/>
              <a:gd name="connsiteX3" fmla="*/ 0 w 2424208"/>
              <a:gd name="connsiteY3" fmla="*/ 969683 h 969683"/>
              <a:gd name="connsiteX4" fmla="*/ 0 w 2424208"/>
              <a:gd name="connsiteY4" fmla="*/ 0 h 9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4208" h="969683">
                <a:moveTo>
                  <a:pt x="0" y="0"/>
                </a:moveTo>
                <a:lnTo>
                  <a:pt x="2424208" y="0"/>
                </a:lnTo>
                <a:lnTo>
                  <a:pt x="2424208" y="969683"/>
                </a:lnTo>
                <a:lnTo>
                  <a:pt x="0" y="96968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800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lv-LV" sz="1400" dirty="0">
                <a:solidFill>
                  <a:schemeClr val="bg1"/>
                </a:solidFill>
              </a:rPr>
              <a:t>Dzīves kvalitātes uzlabošanai </a:t>
            </a:r>
          </a:p>
          <a:p>
            <a:pPr algn="ctr"/>
            <a:r>
              <a:rPr lang="lv-LV" sz="1400" dirty="0">
                <a:solidFill>
                  <a:schemeClr val="bg1"/>
                </a:solidFill>
              </a:rPr>
              <a:t>visvairāk nabadzības riskam pakļautajām ģimenēm: </a:t>
            </a:r>
          </a:p>
          <a:p>
            <a:pPr algn="ctr"/>
            <a:r>
              <a:rPr lang="lv-LV" sz="1400" dirty="0">
                <a:solidFill>
                  <a:schemeClr val="bg1"/>
                </a:solidFill>
              </a:rPr>
              <a:t>daudzbērnu un viena vecāka ģimenēm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0" name="Freihandform 61"/>
          <p:cNvSpPr/>
          <p:nvPr/>
        </p:nvSpPr>
        <p:spPr bwMode="gray">
          <a:xfrm>
            <a:off x="3358073" y="4617140"/>
            <a:ext cx="2746044" cy="1152128"/>
          </a:xfrm>
          <a:custGeom>
            <a:avLst/>
            <a:gdLst>
              <a:gd name="connsiteX0" fmla="*/ 0 w 2424208"/>
              <a:gd name="connsiteY0" fmla="*/ 0 h 969683"/>
              <a:gd name="connsiteX1" fmla="*/ 2424208 w 2424208"/>
              <a:gd name="connsiteY1" fmla="*/ 0 h 969683"/>
              <a:gd name="connsiteX2" fmla="*/ 2424208 w 2424208"/>
              <a:gd name="connsiteY2" fmla="*/ 969683 h 969683"/>
              <a:gd name="connsiteX3" fmla="*/ 0 w 2424208"/>
              <a:gd name="connsiteY3" fmla="*/ 969683 h 969683"/>
              <a:gd name="connsiteX4" fmla="*/ 0 w 2424208"/>
              <a:gd name="connsiteY4" fmla="*/ 0 h 9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4208" h="969683">
                <a:moveTo>
                  <a:pt x="0" y="0"/>
                </a:moveTo>
                <a:lnTo>
                  <a:pt x="2424208" y="0"/>
                </a:lnTo>
                <a:lnTo>
                  <a:pt x="2424208" y="969683"/>
                </a:lnTo>
                <a:lnTo>
                  <a:pt x="0" y="96968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lv-LV" sz="1400" dirty="0" smtClean="0">
                <a:solidFill>
                  <a:schemeClr val="bg1"/>
                </a:solidFill>
              </a:rPr>
              <a:t>Ģimeniskas </a:t>
            </a:r>
            <a:r>
              <a:rPr lang="lv-LV" sz="1400" dirty="0">
                <a:solidFill>
                  <a:schemeClr val="bg1"/>
                </a:solidFill>
              </a:rPr>
              <a:t>vides nodrošināšanai: adopcija &amp;  ārpusģimenes aprūpe</a:t>
            </a: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57" name="Rectangle 44"/>
          <p:cNvSpPr>
            <a:spLocks noChangeArrowheads="1"/>
          </p:cNvSpPr>
          <p:nvPr/>
        </p:nvSpPr>
        <p:spPr bwMode="gray">
          <a:xfrm>
            <a:off x="477070" y="4627344"/>
            <a:ext cx="288000" cy="288000"/>
          </a:xfrm>
          <a:prstGeom prst="rect">
            <a:avLst/>
          </a:prstGeom>
          <a:solidFill>
            <a:srgbClr val="8C2723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defTabSz="793750">
              <a:lnSpc>
                <a:spcPct val="93000"/>
              </a:lnSpc>
            </a:pPr>
            <a:r>
              <a:rPr kumimoji="0" lang="en-US" sz="1200" b="1" dirty="0" smtClean="0">
                <a:solidFill>
                  <a:schemeClr val="bg1"/>
                </a:solidFill>
                <a:latin typeface="Arial" pitchFamily="34" charset="0"/>
              </a:rPr>
              <a:t>1</a:t>
            </a:r>
            <a:r>
              <a:rPr kumimoji="0" lang="lv-LV" sz="1200" b="1" dirty="0" smtClean="0">
                <a:solidFill>
                  <a:schemeClr val="bg1"/>
                </a:solidFill>
                <a:latin typeface="Arial" pitchFamily="34" charset="0"/>
              </a:rPr>
              <a:t>.</a:t>
            </a:r>
            <a:endParaRPr kumimoji="0" lang="en-US" sz="12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" name="Rectangle 44"/>
          <p:cNvSpPr>
            <a:spLocks noChangeArrowheads="1"/>
          </p:cNvSpPr>
          <p:nvPr/>
        </p:nvSpPr>
        <p:spPr bwMode="gray">
          <a:xfrm>
            <a:off x="3368643" y="4635412"/>
            <a:ext cx="288000" cy="288000"/>
          </a:xfrm>
          <a:prstGeom prst="rect">
            <a:avLst/>
          </a:prstGeom>
          <a:solidFill>
            <a:srgbClr val="8C2723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defTabSz="793750">
              <a:lnSpc>
                <a:spcPct val="93000"/>
              </a:lnSpc>
            </a:pPr>
            <a:r>
              <a:rPr kumimoji="0" lang="en-US" sz="1200" b="1" dirty="0" smtClean="0">
                <a:solidFill>
                  <a:schemeClr val="bg1"/>
                </a:solidFill>
                <a:latin typeface="Arial" pitchFamily="34" charset="0"/>
              </a:rPr>
              <a:t>2</a:t>
            </a:r>
            <a:r>
              <a:rPr kumimoji="0" lang="lv-LV" sz="1200" b="1" dirty="0" smtClean="0">
                <a:solidFill>
                  <a:schemeClr val="bg1"/>
                </a:solidFill>
                <a:latin typeface="Arial" pitchFamily="34" charset="0"/>
              </a:rPr>
              <a:t>.</a:t>
            </a:r>
            <a:endParaRPr kumimoji="0" lang="en-US" sz="12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7" name="Rectangle 44"/>
          <p:cNvSpPr>
            <a:spLocks noChangeArrowheads="1"/>
          </p:cNvSpPr>
          <p:nvPr/>
        </p:nvSpPr>
        <p:spPr bwMode="gray">
          <a:xfrm>
            <a:off x="6219125" y="4625572"/>
            <a:ext cx="288000" cy="288000"/>
          </a:xfrm>
          <a:prstGeom prst="rect">
            <a:avLst/>
          </a:prstGeom>
          <a:solidFill>
            <a:srgbClr val="8C2723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defTabSz="793750">
              <a:lnSpc>
                <a:spcPct val="93000"/>
              </a:lnSpc>
            </a:pPr>
            <a:r>
              <a:rPr kumimoji="0" lang="lv-LV" sz="1200" b="1" dirty="0" smtClean="0">
                <a:solidFill>
                  <a:schemeClr val="bg1"/>
                </a:solidFill>
                <a:latin typeface="Arial" pitchFamily="34" charset="0"/>
              </a:rPr>
              <a:t>3.</a:t>
            </a:r>
            <a:endParaRPr kumimoji="0" lang="en-US" sz="12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8" name="Striped Right Arrow 67"/>
          <p:cNvSpPr/>
          <p:nvPr/>
        </p:nvSpPr>
        <p:spPr>
          <a:xfrm rot="5400000">
            <a:off x="-233143" y="2775169"/>
            <a:ext cx="1832411" cy="627381"/>
          </a:xfrm>
          <a:prstGeom prst="stripedRightArrow">
            <a:avLst>
              <a:gd name="adj1" fmla="val 47216"/>
              <a:gd name="adj2" fmla="val 33296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5850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2" grpId="0"/>
      <p:bldP spid="48" grpId="0" animBg="1"/>
      <p:bldP spid="49" grpId="0" animBg="1"/>
      <p:bldP spid="50" grpId="0" animBg="1"/>
      <p:bldP spid="57" grpId="0" animBg="1"/>
      <p:bldP spid="58" grpId="0" animBg="1"/>
      <p:bldP spid="67" grpId="0" animBg="1"/>
      <p:bldP spid="6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" descr="N:\Demo Lietu Centrs\Sadarbibas platforma DLC\1.InfoZiņojums\DLCKoncZin_KOPA FINAL\DLC_Prezentacija_Padomei_21062016\download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92" y="1169038"/>
            <a:ext cx="1945205" cy="109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415" y="260648"/>
            <a:ext cx="6281464" cy="756002"/>
          </a:xfrm>
        </p:spPr>
        <p:txBody>
          <a:bodyPr>
            <a:noAutofit/>
          </a:bodyPr>
          <a:lstStyle/>
          <a:p>
            <a:r>
              <a:rPr lang="lv-LV" sz="2400" dirty="0" smtClean="0"/>
              <a:t>Ģimenes, kur bērnus audzina viens pieaugušais</a:t>
            </a:r>
            <a:endParaRPr lang="lv-LV" sz="2400" dirty="0"/>
          </a:p>
        </p:txBody>
      </p:sp>
      <p:sp>
        <p:nvSpPr>
          <p:cNvPr id="28" name="Oval 22"/>
          <p:cNvSpPr>
            <a:spLocks noChangeArrowheads="1"/>
          </p:cNvSpPr>
          <p:nvPr/>
        </p:nvSpPr>
        <p:spPr bwMode="auto">
          <a:xfrm>
            <a:off x="1101924" y="2636912"/>
            <a:ext cx="301724" cy="497434"/>
          </a:xfrm>
          <a:custGeom>
            <a:avLst/>
            <a:gdLst/>
            <a:ahLst/>
            <a:cxnLst/>
            <a:rect l="l" t="t" r="r" b="b"/>
            <a:pathLst>
              <a:path w="248606" h="495932">
                <a:moveTo>
                  <a:pt x="85781" y="92257"/>
                </a:moveTo>
                <a:cubicBezTo>
                  <a:pt x="85781" y="92257"/>
                  <a:pt x="85781" y="92257"/>
                  <a:pt x="124412" y="92257"/>
                </a:cubicBezTo>
                <a:cubicBezTo>
                  <a:pt x="124412" y="92257"/>
                  <a:pt x="124412" y="92257"/>
                  <a:pt x="126283" y="92257"/>
                </a:cubicBezTo>
                <a:lnTo>
                  <a:pt x="139386" y="92257"/>
                </a:lnTo>
                <a:cubicBezTo>
                  <a:pt x="139386" y="92257"/>
                  <a:pt x="139386" y="92257"/>
                  <a:pt x="162825" y="92257"/>
                </a:cubicBezTo>
                <a:cubicBezTo>
                  <a:pt x="188869" y="92257"/>
                  <a:pt x="199720" y="106369"/>
                  <a:pt x="209486" y="135677"/>
                </a:cubicBezTo>
                <a:cubicBezTo>
                  <a:pt x="209486" y="135677"/>
                  <a:pt x="209486" y="135677"/>
                  <a:pt x="247466" y="253998"/>
                </a:cubicBezTo>
                <a:cubicBezTo>
                  <a:pt x="255062" y="276793"/>
                  <a:pt x="222508" y="287649"/>
                  <a:pt x="214912" y="264853"/>
                </a:cubicBezTo>
                <a:cubicBezTo>
                  <a:pt x="214912" y="264853"/>
                  <a:pt x="214912" y="264853"/>
                  <a:pt x="179102" y="155217"/>
                </a:cubicBezTo>
                <a:cubicBezTo>
                  <a:pt x="174762" y="155217"/>
                  <a:pt x="174762" y="155217"/>
                  <a:pt x="174762" y="333023"/>
                </a:cubicBezTo>
                <a:cubicBezTo>
                  <a:pt x="174762" y="333023"/>
                  <a:pt x="174762" y="333023"/>
                  <a:pt x="174762" y="471099"/>
                </a:cubicBezTo>
                <a:cubicBezTo>
                  <a:pt x="174762" y="504750"/>
                  <a:pt x="128101" y="503665"/>
                  <a:pt x="127016" y="471099"/>
                </a:cubicBezTo>
                <a:cubicBezTo>
                  <a:pt x="127016" y="471099"/>
                  <a:pt x="127016" y="471099"/>
                  <a:pt x="127016" y="287649"/>
                </a:cubicBezTo>
                <a:cubicBezTo>
                  <a:pt x="127016" y="287649"/>
                  <a:pt x="127016" y="287649"/>
                  <a:pt x="126202" y="287649"/>
                </a:cubicBezTo>
                <a:lnTo>
                  <a:pt x="120505" y="287649"/>
                </a:lnTo>
                <a:cubicBezTo>
                  <a:pt x="120505" y="287649"/>
                  <a:pt x="120505" y="287649"/>
                  <a:pt x="120505" y="471099"/>
                </a:cubicBezTo>
                <a:cubicBezTo>
                  <a:pt x="120505" y="503665"/>
                  <a:pt x="73844" y="504750"/>
                  <a:pt x="73844" y="471099"/>
                </a:cubicBezTo>
                <a:cubicBezTo>
                  <a:pt x="73844" y="471099"/>
                  <a:pt x="73844" y="471099"/>
                  <a:pt x="73844" y="155217"/>
                </a:cubicBezTo>
                <a:cubicBezTo>
                  <a:pt x="69504" y="155217"/>
                  <a:pt x="69504" y="155217"/>
                  <a:pt x="33694" y="264853"/>
                </a:cubicBezTo>
                <a:cubicBezTo>
                  <a:pt x="26098" y="287649"/>
                  <a:pt x="-6456" y="276793"/>
                  <a:pt x="1140" y="253998"/>
                </a:cubicBezTo>
                <a:cubicBezTo>
                  <a:pt x="1140" y="253998"/>
                  <a:pt x="1140" y="253998"/>
                  <a:pt x="39120" y="135677"/>
                </a:cubicBezTo>
                <a:cubicBezTo>
                  <a:pt x="48886" y="106369"/>
                  <a:pt x="59737" y="92257"/>
                  <a:pt x="85781" y="92257"/>
                </a:cubicBezTo>
                <a:close/>
                <a:moveTo>
                  <a:pt x="124258" y="0"/>
                </a:moveTo>
                <a:cubicBezTo>
                  <a:pt x="146613" y="0"/>
                  <a:pt x="164736" y="18123"/>
                  <a:pt x="164736" y="40478"/>
                </a:cubicBezTo>
                <a:cubicBezTo>
                  <a:pt x="164736" y="62833"/>
                  <a:pt x="146613" y="80956"/>
                  <a:pt x="124258" y="80956"/>
                </a:cubicBezTo>
                <a:cubicBezTo>
                  <a:pt x="101903" y="80956"/>
                  <a:pt x="83780" y="62833"/>
                  <a:pt x="83780" y="40478"/>
                </a:cubicBezTo>
                <a:cubicBezTo>
                  <a:pt x="83780" y="18123"/>
                  <a:pt x="101903" y="0"/>
                  <a:pt x="124258" y="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8"/>
          <p:cNvSpPr>
            <a:spLocks noChangeArrowheads="1"/>
          </p:cNvSpPr>
          <p:nvPr/>
        </p:nvSpPr>
        <p:spPr bwMode="auto">
          <a:xfrm>
            <a:off x="669006" y="2342585"/>
            <a:ext cx="442065" cy="798383"/>
          </a:xfrm>
          <a:custGeom>
            <a:avLst/>
            <a:gdLst/>
            <a:ahLst/>
            <a:cxnLst/>
            <a:rect l="l" t="t" r="r" b="b"/>
            <a:pathLst>
              <a:path w="227685" h="497559">
                <a:moveTo>
                  <a:pt x="85908" y="92067"/>
                </a:moveTo>
                <a:cubicBezTo>
                  <a:pt x="141893" y="92067"/>
                  <a:pt x="141893" y="92067"/>
                  <a:pt x="141893" y="92067"/>
                </a:cubicBezTo>
                <a:cubicBezTo>
                  <a:pt x="170221" y="92736"/>
                  <a:pt x="186949" y="116381"/>
                  <a:pt x="191857" y="129541"/>
                </a:cubicBezTo>
                <a:cubicBezTo>
                  <a:pt x="226652" y="245308"/>
                  <a:pt x="226652" y="245308"/>
                  <a:pt x="226652" y="245308"/>
                </a:cubicBezTo>
                <a:cubicBezTo>
                  <a:pt x="233790" y="270514"/>
                  <a:pt x="201894" y="280998"/>
                  <a:pt x="194310" y="256684"/>
                </a:cubicBezTo>
                <a:cubicBezTo>
                  <a:pt x="163083" y="149393"/>
                  <a:pt x="163083" y="149393"/>
                  <a:pt x="163083" y="149393"/>
                </a:cubicBezTo>
                <a:lnTo>
                  <a:pt x="154496" y="149393"/>
                </a:lnTo>
                <a:cubicBezTo>
                  <a:pt x="153269" y="149393"/>
                  <a:pt x="153269" y="149393"/>
                  <a:pt x="153269" y="149393"/>
                </a:cubicBezTo>
                <a:cubicBezTo>
                  <a:pt x="207916" y="337655"/>
                  <a:pt x="207916" y="337655"/>
                  <a:pt x="207916" y="337655"/>
                </a:cubicBezTo>
                <a:cubicBezTo>
                  <a:pt x="156838" y="337655"/>
                  <a:pt x="156838" y="337655"/>
                  <a:pt x="156838" y="337655"/>
                </a:cubicBezTo>
                <a:cubicBezTo>
                  <a:pt x="156838" y="478405"/>
                  <a:pt x="156838" y="478405"/>
                  <a:pt x="156838" y="478405"/>
                </a:cubicBezTo>
                <a:cubicBezTo>
                  <a:pt x="157284" y="504056"/>
                  <a:pt x="119365" y="503833"/>
                  <a:pt x="119588" y="478405"/>
                </a:cubicBezTo>
                <a:cubicBezTo>
                  <a:pt x="119588" y="337655"/>
                  <a:pt x="119588" y="337655"/>
                  <a:pt x="119588" y="337655"/>
                </a:cubicBezTo>
                <a:lnTo>
                  <a:pt x="108436" y="337655"/>
                </a:lnTo>
                <a:cubicBezTo>
                  <a:pt x="108436" y="478405"/>
                  <a:pt x="108436" y="478405"/>
                  <a:pt x="108436" y="478405"/>
                </a:cubicBezTo>
                <a:cubicBezTo>
                  <a:pt x="108213" y="504056"/>
                  <a:pt x="70071" y="504056"/>
                  <a:pt x="69625" y="478405"/>
                </a:cubicBezTo>
                <a:cubicBezTo>
                  <a:pt x="69625" y="337655"/>
                  <a:pt x="69625" y="337655"/>
                  <a:pt x="69625" y="337655"/>
                </a:cubicBezTo>
                <a:cubicBezTo>
                  <a:pt x="19885" y="337655"/>
                  <a:pt x="19885" y="337655"/>
                  <a:pt x="19885" y="337655"/>
                </a:cubicBezTo>
                <a:cubicBezTo>
                  <a:pt x="73417" y="149393"/>
                  <a:pt x="73417" y="149393"/>
                  <a:pt x="73417" y="149393"/>
                </a:cubicBezTo>
                <a:lnTo>
                  <a:pt x="65805" y="149393"/>
                </a:lnTo>
                <a:cubicBezTo>
                  <a:pt x="64718" y="149393"/>
                  <a:pt x="64718" y="149393"/>
                  <a:pt x="64718" y="149393"/>
                </a:cubicBezTo>
                <a:cubicBezTo>
                  <a:pt x="33491" y="256684"/>
                  <a:pt x="33491" y="256684"/>
                  <a:pt x="33491" y="256684"/>
                </a:cubicBezTo>
                <a:cubicBezTo>
                  <a:pt x="25684" y="280329"/>
                  <a:pt x="-6435" y="270737"/>
                  <a:pt x="1149" y="245308"/>
                </a:cubicBezTo>
                <a:cubicBezTo>
                  <a:pt x="36168" y="129541"/>
                  <a:pt x="36168" y="129541"/>
                  <a:pt x="36168" y="129541"/>
                </a:cubicBezTo>
                <a:cubicBezTo>
                  <a:pt x="40182" y="116158"/>
                  <a:pt x="56911" y="92736"/>
                  <a:pt x="85908" y="92067"/>
                </a:cubicBezTo>
                <a:close/>
                <a:moveTo>
                  <a:pt x="113914" y="0"/>
                </a:moveTo>
                <a:cubicBezTo>
                  <a:pt x="136261" y="0"/>
                  <a:pt x="154377" y="18116"/>
                  <a:pt x="154377" y="40463"/>
                </a:cubicBezTo>
                <a:cubicBezTo>
                  <a:pt x="154377" y="62810"/>
                  <a:pt x="136261" y="80926"/>
                  <a:pt x="113914" y="80926"/>
                </a:cubicBezTo>
                <a:cubicBezTo>
                  <a:pt x="91567" y="80926"/>
                  <a:pt x="73451" y="62810"/>
                  <a:pt x="73451" y="40463"/>
                </a:cubicBezTo>
                <a:cubicBezTo>
                  <a:pt x="73451" y="18116"/>
                  <a:pt x="91567" y="0"/>
                  <a:pt x="113914" y="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gray">
          <a:xfrm>
            <a:off x="323790" y="1268864"/>
            <a:ext cx="1871946" cy="936000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lv-LV" sz="2000" dirty="0" smtClean="0">
                <a:solidFill>
                  <a:srgbClr val="404040"/>
                </a:solidFill>
                <a:latin typeface="+mj-lt"/>
              </a:rPr>
              <a:t>Cik? </a:t>
            </a:r>
            <a:endParaRPr lang="en-US" sz="2000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31" name="Inhaltsplatzhalter 7"/>
          <p:cNvSpPr txBox="1">
            <a:spLocks/>
          </p:cNvSpPr>
          <p:nvPr/>
        </p:nvSpPr>
        <p:spPr bwMode="gray">
          <a:xfrm>
            <a:off x="2483768" y="1331993"/>
            <a:ext cx="6264696" cy="773554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lv-LV" dirty="0" smtClean="0">
                <a:solidFill>
                  <a:srgbClr val="404040"/>
                </a:solidFill>
                <a:latin typeface="Arial" pitchFamily="34" charset="0"/>
              </a:rPr>
              <a:t>1/3 no visām ģimenēm</a:t>
            </a:r>
            <a:endParaRPr lang="en-US" dirty="0" smtClean="0">
              <a:solidFill>
                <a:srgbClr val="404040"/>
              </a:solidFill>
              <a:latin typeface="Arial" pitchFamily="34" charset="0"/>
            </a:endParaRP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gray">
          <a:xfrm>
            <a:off x="390873" y="2060848"/>
            <a:ext cx="1871946" cy="936000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lv-LV" sz="2000" dirty="0" smtClean="0">
                <a:solidFill>
                  <a:srgbClr val="404040"/>
                </a:solidFill>
                <a:latin typeface="+mj-lt"/>
              </a:rPr>
              <a:t>Kādas</a:t>
            </a:r>
            <a:r>
              <a:rPr lang="lv-LV" dirty="0" smtClean="0">
                <a:solidFill>
                  <a:srgbClr val="404040"/>
                </a:solidFill>
                <a:latin typeface="+mj-lt"/>
              </a:rPr>
              <a:t>? </a:t>
            </a:r>
            <a:endParaRPr lang="en-US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33" name="Inhaltsplatzhalter 7"/>
          <p:cNvSpPr txBox="1">
            <a:spLocks/>
          </p:cNvSpPr>
          <p:nvPr/>
        </p:nvSpPr>
        <p:spPr bwMode="gray">
          <a:xfrm>
            <a:off x="2483768" y="2260878"/>
            <a:ext cx="6264696" cy="773554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lv-LV" dirty="0">
                <a:solidFill>
                  <a:srgbClr val="404040"/>
                </a:solidFill>
                <a:latin typeface="Arial" pitchFamily="34" charset="0"/>
              </a:rPr>
              <a:t>Ievērojami lielākā daļa </a:t>
            </a:r>
            <a:r>
              <a:rPr lang="lv-LV" dirty="0" smtClean="0">
                <a:solidFill>
                  <a:srgbClr val="404040"/>
                </a:solidFill>
                <a:latin typeface="Arial" pitchFamily="34" charset="0"/>
              </a:rPr>
              <a:t>– sievietes ar 1 bērnu</a:t>
            </a:r>
          </a:p>
          <a:p>
            <a:pPr lvl="2"/>
            <a:r>
              <a:rPr lang="lv-LV" dirty="0" smtClean="0">
                <a:solidFill>
                  <a:srgbClr val="404040"/>
                </a:solidFill>
                <a:latin typeface="Arial" pitchFamily="34" charset="0"/>
              </a:rPr>
              <a:t>No visām ģimenēm – ar augstāko nabadzības risku </a:t>
            </a:r>
            <a:endParaRPr lang="lv-LV" dirty="0">
              <a:solidFill>
                <a:srgbClr val="404040"/>
              </a:solidFill>
              <a:latin typeface="Arial" pitchFamily="34" charset="0"/>
            </a:endParaRPr>
          </a:p>
        </p:txBody>
      </p:sp>
      <p:sp>
        <p:nvSpPr>
          <p:cNvPr id="35" name="Rectangle 15"/>
          <p:cNvSpPr>
            <a:spLocks noChangeArrowheads="1"/>
          </p:cNvSpPr>
          <p:nvPr/>
        </p:nvSpPr>
        <p:spPr bwMode="gray">
          <a:xfrm>
            <a:off x="-36512" y="3510327"/>
            <a:ext cx="1655922" cy="936000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lv-LV" sz="2000" dirty="0" smtClean="0">
                <a:solidFill>
                  <a:srgbClr val="404040"/>
                </a:solidFill>
                <a:latin typeface="+mj-lt"/>
              </a:rPr>
              <a:t>Problēmas</a:t>
            </a:r>
            <a:r>
              <a:rPr lang="lv-LV" dirty="0" smtClean="0">
                <a:solidFill>
                  <a:srgbClr val="404040"/>
                </a:solidFill>
                <a:latin typeface="+mj-lt"/>
              </a:rPr>
              <a:t> </a:t>
            </a:r>
            <a:endParaRPr lang="en-US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36" name="Inhaltsplatzhalter 7"/>
          <p:cNvSpPr txBox="1">
            <a:spLocks/>
          </p:cNvSpPr>
          <p:nvPr/>
        </p:nvSpPr>
        <p:spPr bwMode="gray">
          <a:xfrm>
            <a:off x="3160415" y="3591344"/>
            <a:ext cx="1368152" cy="773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Otrs apgādnieks zaudēts</a:t>
            </a:r>
            <a:endParaRPr lang="lv-LV" sz="1400" dirty="0">
              <a:solidFill>
                <a:srgbClr val="404040"/>
              </a:solidFill>
            </a:endParaRPr>
          </a:p>
        </p:txBody>
      </p:sp>
      <p:sp>
        <p:nvSpPr>
          <p:cNvPr id="37" name="Inhaltsplatzhalter 7"/>
          <p:cNvSpPr txBox="1">
            <a:spLocks/>
          </p:cNvSpPr>
          <p:nvPr/>
        </p:nvSpPr>
        <p:spPr bwMode="gray">
          <a:xfrm>
            <a:off x="1657450" y="3591549"/>
            <a:ext cx="1474390" cy="7735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46800" rIns="36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Otrs vecāks nepilda saistības </a:t>
            </a:r>
            <a:r>
              <a:rPr lang="lv-LV" sz="1400" dirty="0" smtClean="0">
                <a:solidFill>
                  <a:srgbClr val="404040"/>
                </a:solidFill>
                <a:sym typeface="Wingdings" panose="05000000000000000000" pitchFamily="2" charset="2"/>
              </a:rPr>
              <a:t> </a:t>
            </a:r>
            <a:r>
              <a:rPr lang="lv-LV" sz="1400" b="1" dirty="0" smtClean="0">
                <a:solidFill>
                  <a:srgbClr val="404040"/>
                </a:solidFill>
                <a:sym typeface="Wingdings" panose="05000000000000000000" pitchFamily="2" charset="2"/>
              </a:rPr>
              <a:t>UGF</a:t>
            </a:r>
            <a:endParaRPr lang="lv-LV" sz="1400" b="1" dirty="0">
              <a:solidFill>
                <a:srgbClr val="404040"/>
              </a:solidFill>
            </a:endParaRPr>
          </a:p>
        </p:txBody>
      </p:sp>
      <p:sp>
        <p:nvSpPr>
          <p:cNvPr id="38" name="Inhaltsplatzhalter 7"/>
          <p:cNvSpPr txBox="1">
            <a:spLocks/>
          </p:cNvSpPr>
          <p:nvPr/>
        </p:nvSpPr>
        <p:spPr bwMode="gray">
          <a:xfrm>
            <a:off x="7452464" y="3591550"/>
            <a:ext cx="1296000" cy="773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>
                <a:solidFill>
                  <a:srgbClr val="404040"/>
                </a:solidFill>
              </a:rPr>
              <a:t>Kādas </a:t>
            </a:r>
            <a:r>
              <a:rPr lang="lv-LV" sz="1400" dirty="0" smtClean="0">
                <a:solidFill>
                  <a:srgbClr val="404040"/>
                </a:solidFill>
              </a:rPr>
              <a:t>– citas ?</a:t>
            </a:r>
            <a:endParaRPr lang="lv-LV" sz="1400" dirty="0">
              <a:solidFill>
                <a:srgbClr val="404040"/>
              </a:solidFill>
            </a:endParaRPr>
          </a:p>
        </p:txBody>
      </p:sp>
      <p:sp>
        <p:nvSpPr>
          <p:cNvPr id="52" name="Inhaltsplatzhalter 7"/>
          <p:cNvSpPr txBox="1">
            <a:spLocks/>
          </p:cNvSpPr>
          <p:nvPr/>
        </p:nvSpPr>
        <p:spPr bwMode="gray">
          <a:xfrm>
            <a:off x="5940312" y="3591344"/>
            <a:ext cx="1440000" cy="773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Vienīgajam pieaugušajam trūkst zināšanu</a:t>
            </a:r>
            <a:endParaRPr lang="lv-LV" sz="1400" dirty="0">
              <a:solidFill>
                <a:srgbClr val="404040"/>
              </a:solidFill>
            </a:endParaRPr>
          </a:p>
        </p:txBody>
      </p:sp>
      <p:grpSp>
        <p:nvGrpSpPr>
          <p:cNvPr id="64" name="Gruppieren 71"/>
          <p:cNvGrpSpPr/>
          <p:nvPr/>
        </p:nvGrpSpPr>
        <p:grpSpPr bwMode="gray">
          <a:xfrm>
            <a:off x="1033584" y="3270372"/>
            <a:ext cx="575820" cy="158628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65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66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48" name="Inhaltsplatzhalter 7"/>
          <p:cNvSpPr txBox="1">
            <a:spLocks/>
          </p:cNvSpPr>
          <p:nvPr/>
        </p:nvSpPr>
        <p:spPr bwMode="gray">
          <a:xfrm>
            <a:off x="4572000" y="3591344"/>
            <a:ext cx="1296000" cy="773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>
                <a:solidFill>
                  <a:srgbClr val="404040"/>
                </a:solidFill>
              </a:rPr>
              <a:t>Tēva vietā «svītriņa»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28" y="5079787"/>
            <a:ext cx="2791780" cy="738664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r"/>
            <a:r>
              <a:rPr lang="lv-LV" sz="1400" dirty="0" smtClean="0">
                <a:solidFill>
                  <a:srgbClr val="8C2723"/>
                </a:solidFill>
                <a:latin typeface="+mj-lt"/>
              </a:rPr>
              <a:t>DLC </a:t>
            </a:r>
          </a:p>
          <a:p>
            <a:pPr algn="r"/>
            <a:r>
              <a:rPr lang="lv-LV" sz="1400" dirty="0" smtClean="0">
                <a:solidFill>
                  <a:srgbClr val="8C2723"/>
                </a:solidFill>
                <a:latin typeface="+mj-lt"/>
              </a:rPr>
              <a:t>PRIEKŠLIKUMS</a:t>
            </a:r>
          </a:p>
          <a:p>
            <a:pPr algn="r"/>
            <a:r>
              <a:rPr lang="lv-LV" sz="1400" dirty="0" smtClean="0">
                <a:solidFill>
                  <a:srgbClr val="8C2723"/>
                </a:solidFill>
                <a:latin typeface="+mj-lt"/>
              </a:rPr>
              <a:t>2017.g.</a:t>
            </a:r>
            <a:endParaRPr lang="lv-LV" sz="1400" dirty="0">
              <a:solidFill>
                <a:srgbClr val="8C2723"/>
              </a:solidFill>
              <a:latin typeface="+mj-lt"/>
            </a:endParaRPr>
          </a:p>
        </p:txBody>
      </p:sp>
      <p:sp>
        <p:nvSpPr>
          <p:cNvPr id="70" name="Inhaltsplatzhalter 7"/>
          <p:cNvSpPr txBox="1">
            <a:spLocks/>
          </p:cNvSpPr>
          <p:nvPr/>
        </p:nvSpPr>
        <p:spPr bwMode="gray">
          <a:xfrm>
            <a:off x="4590684" y="4797152"/>
            <a:ext cx="1277459" cy="72937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Atbalsts paternitātes noteikšanai</a:t>
            </a:r>
          </a:p>
        </p:txBody>
      </p:sp>
      <p:sp>
        <p:nvSpPr>
          <p:cNvPr id="71" name="Inhaltsplatzhalter 7"/>
          <p:cNvSpPr txBox="1">
            <a:spLocks/>
          </p:cNvSpPr>
          <p:nvPr/>
        </p:nvSpPr>
        <p:spPr bwMode="gray">
          <a:xfrm>
            <a:off x="3160415" y="4797152"/>
            <a:ext cx="1363960" cy="72937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AZG pensijas palielināšana</a:t>
            </a:r>
            <a:endParaRPr lang="lv-LV" sz="1400" dirty="0">
              <a:solidFill>
                <a:srgbClr val="404040"/>
              </a:solidFill>
            </a:endParaRPr>
          </a:p>
        </p:txBody>
      </p:sp>
      <p:sp>
        <p:nvSpPr>
          <p:cNvPr id="72" name="Inhaltsplatzhalter 7"/>
          <p:cNvSpPr txBox="1">
            <a:spLocks/>
          </p:cNvSpPr>
          <p:nvPr/>
        </p:nvSpPr>
        <p:spPr bwMode="gray">
          <a:xfrm>
            <a:off x="7452464" y="4802281"/>
            <a:ext cx="1368008" cy="12940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46800" rIns="36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Longitudināls pētījums pierādījumos balstītai politikai</a:t>
            </a:r>
          </a:p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(PKC JPI)</a:t>
            </a:r>
          </a:p>
        </p:txBody>
      </p:sp>
      <p:sp>
        <p:nvSpPr>
          <p:cNvPr id="73" name="Inhaltsplatzhalter 7"/>
          <p:cNvSpPr txBox="1">
            <a:spLocks/>
          </p:cNvSpPr>
          <p:nvPr/>
        </p:nvSpPr>
        <p:spPr bwMode="gray">
          <a:xfrm>
            <a:off x="5940312" y="4802075"/>
            <a:ext cx="1440000" cy="12940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Informācija par vecāku tiesībām, pienākumiem, iespējām</a:t>
            </a:r>
          </a:p>
        </p:txBody>
      </p:sp>
      <p:sp>
        <p:nvSpPr>
          <p:cNvPr id="74" name="Inhaltsplatzhalter 7"/>
          <p:cNvSpPr txBox="1">
            <a:spLocks/>
          </p:cNvSpPr>
          <p:nvPr/>
        </p:nvSpPr>
        <p:spPr bwMode="gray">
          <a:xfrm>
            <a:off x="4586092" y="5598531"/>
            <a:ext cx="1277459" cy="4989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tIns="46800" rIns="36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300" dirty="0" smtClean="0">
                <a:solidFill>
                  <a:schemeClr val="bg1"/>
                </a:solidFill>
                <a:latin typeface="+mj-lt"/>
              </a:rPr>
              <a:t>UGF budžeta ietvaros</a:t>
            </a:r>
            <a:endParaRPr lang="lv-LV" sz="13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5" name="Inhaltsplatzhalter 7"/>
          <p:cNvSpPr txBox="1">
            <a:spLocks/>
          </p:cNvSpPr>
          <p:nvPr/>
        </p:nvSpPr>
        <p:spPr bwMode="gray">
          <a:xfrm>
            <a:off x="3155823" y="5598531"/>
            <a:ext cx="1363960" cy="4989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300" dirty="0" smtClean="0">
                <a:solidFill>
                  <a:schemeClr val="bg1"/>
                </a:solidFill>
                <a:latin typeface="+mj-lt"/>
              </a:rPr>
              <a:t>3,98 </a:t>
            </a:r>
            <a:r>
              <a:rPr lang="lv-LV" sz="1300" dirty="0" err="1" smtClean="0">
                <a:solidFill>
                  <a:schemeClr val="bg1"/>
                </a:solidFill>
                <a:latin typeface="+mj-lt"/>
              </a:rPr>
              <a:t>milj.euro</a:t>
            </a:r>
            <a:endParaRPr lang="lv-LV" sz="13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6" name="Inhaltsplatzhalter 7"/>
          <p:cNvSpPr txBox="1">
            <a:spLocks/>
          </p:cNvSpPr>
          <p:nvPr/>
        </p:nvSpPr>
        <p:spPr bwMode="gray">
          <a:xfrm>
            <a:off x="7447872" y="6170433"/>
            <a:ext cx="1368008" cy="4989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300" dirty="0" smtClean="0">
                <a:solidFill>
                  <a:schemeClr val="bg1"/>
                </a:solidFill>
                <a:latin typeface="+mj-lt"/>
              </a:rPr>
              <a:t>0,087 </a:t>
            </a:r>
            <a:r>
              <a:rPr lang="lv-LV" sz="1300" dirty="0" err="1" smtClean="0">
                <a:solidFill>
                  <a:schemeClr val="bg1"/>
                </a:solidFill>
                <a:latin typeface="+mj-lt"/>
              </a:rPr>
              <a:t>milj.euro</a:t>
            </a:r>
            <a:endParaRPr lang="lv-LV" sz="13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7" name="Inhaltsplatzhalter 7"/>
          <p:cNvSpPr txBox="1">
            <a:spLocks/>
          </p:cNvSpPr>
          <p:nvPr/>
        </p:nvSpPr>
        <p:spPr bwMode="gray">
          <a:xfrm>
            <a:off x="5935720" y="6170227"/>
            <a:ext cx="1440000" cy="4989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300" dirty="0" smtClean="0">
                <a:solidFill>
                  <a:schemeClr val="bg1"/>
                </a:solidFill>
                <a:latin typeface="+mj-lt"/>
              </a:rPr>
              <a:t>0,1 </a:t>
            </a:r>
            <a:r>
              <a:rPr lang="lv-LV" sz="1300" dirty="0" err="1" smtClean="0">
                <a:solidFill>
                  <a:schemeClr val="bg1"/>
                </a:solidFill>
                <a:latin typeface="+mj-lt"/>
              </a:rPr>
              <a:t>milj.euro</a:t>
            </a:r>
            <a:endParaRPr lang="lv-LV" sz="13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79" name="Gruppieren 71"/>
          <p:cNvGrpSpPr/>
          <p:nvPr/>
        </p:nvGrpSpPr>
        <p:grpSpPr bwMode="gray">
          <a:xfrm>
            <a:off x="4892354" y="4554641"/>
            <a:ext cx="575820" cy="98495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80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81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82" name="Gruppieren 71"/>
          <p:cNvGrpSpPr/>
          <p:nvPr/>
        </p:nvGrpSpPr>
        <p:grpSpPr bwMode="gray">
          <a:xfrm>
            <a:off x="7884612" y="4549499"/>
            <a:ext cx="575820" cy="98495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83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84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85" name="Gruppieren 71"/>
          <p:cNvGrpSpPr/>
          <p:nvPr/>
        </p:nvGrpSpPr>
        <p:grpSpPr bwMode="gray">
          <a:xfrm>
            <a:off x="6276652" y="4554641"/>
            <a:ext cx="575820" cy="98495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86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87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88" name="Inhaltsplatzhalter 7"/>
          <p:cNvSpPr txBox="1">
            <a:spLocks/>
          </p:cNvSpPr>
          <p:nvPr/>
        </p:nvSpPr>
        <p:spPr bwMode="gray">
          <a:xfrm>
            <a:off x="3155823" y="6172820"/>
            <a:ext cx="2707728" cy="50220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200" dirty="0" smtClean="0">
                <a:solidFill>
                  <a:schemeClr val="bg1">
                    <a:lumMod val="50000"/>
                  </a:schemeClr>
                </a:solidFill>
              </a:rPr>
              <a:t>Papildus pabalsts – ĢVP par vienu bērnu – izvērtēt pēc pētījuma īstenošanas</a:t>
            </a:r>
            <a:endParaRPr lang="lv-LV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89" name="Gruppieren 71"/>
          <p:cNvGrpSpPr/>
          <p:nvPr/>
        </p:nvGrpSpPr>
        <p:grpSpPr bwMode="gray">
          <a:xfrm>
            <a:off x="3556581" y="4554641"/>
            <a:ext cx="575820" cy="98495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90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91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341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  <p:bldP spid="37" grpId="0" animBg="1"/>
      <p:bldP spid="38" grpId="0" animBg="1"/>
      <p:bldP spid="52" grpId="0" animBg="1"/>
      <p:bldP spid="48" grpId="0" animBg="1"/>
      <p:bldP spid="49" grpId="0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" descr="N:\Demo Lietu Centrs\Sadarbibas platforma DLC\1.InfoZiņojums\DLCKoncZin_KOPA FINAL\DLC_Prezentacija_Padomei_21062016\download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92" y="1169038"/>
            <a:ext cx="1945205" cy="109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415" y="260648"/>
            <a:ext cx="6281464" cy="576064"/>
          </a:xfrm>
        </p:spPr>
        <p:txBody>
          <a:bodyPr>
            <a:noAutofit/>
          </a:bodyPr>
          <a:lstStyle/>
          <a:p>
            <a:r>
              <a:rPr lang="lv-LV" sz="2400" dirty="0" smtClean="0"/>
              <a:t>Daudzbērnu ģimenes</a:t>
            </a:r>
            <a:endParaRPr lang="lv-LV" sz="2400" dirty="0"/>
          </a:p>
        </p:txBody>
      </p:sp>
      <p:sp>
        <p:nvSpPr>
          <p:cNvPr id="28" name="Oval 22"/>
          <p:cNvSpPr>
            <a:spLocks noChangeArrowheads="1"/>
          </p:cNvSpPr>
          <p:nvPr/>
        </p:nvSpPr>
        <p:spPr bwMode="auto">
          <a:xfrm>
            <a:off x="1029916" y="2719663"/>
            <a:ext cx="301724" cy="497434"/>
          </a:xfrm>
          <a:custGeom>
            <a:avLst/>
            <a:gdLst/>
            <a:ahLst/>
            <a:cxnLst/>
            <a:rect l="l" t="t" r="r" b="b"/>
            <a:pathLst>
              <a:path w="248606" h="495932">
                <a:moveTo>
                  <a:pt x="85781" y="92257"/>
                </a:moveTo>
                <a:cubicBezTo>
                  <a:pt x="85781" y="92257"/>
                  <a:pt x="85781" y="92257"/>
                  <a:pt x="124412" y="92257"/>
                </a:cubicBezTo>
                <a:cubicBezTo>
                  <a:pt x="124412" y="92257"/>
                  <a:pt x="124412" y="92257"/>
                  <a:pt x="126283" y="92257"/>
                </a:cubicBezTo>
                <a:lnTo>
                  <a:pt x="139386" y="92257"/>
                </a:lnTo>
                <a:cubicBezTo>
                  <a:pt x="139386" y="92257"/>
                  <a:pt x="139386" y="92257"/>
                  <a:pt x="162825" y="92257"/>
                </a:cubicBezTo>
                <a:cubicBezTo>
                  <a:pt x="188869" y="92257"/>
                  <a:pt x="199720" y="106369"/>
                  <a:pt x="209486" y="135677"/>
                </a:cubicBezTo>
                <a:cubicBezTo>
                  <a:pt x="209486" y="135677"/>
                  <a:pt x="209486" y="135677"/>
                  <a:pt x="247466" y="253998"/>
                </a:cubicBezTo>
                <a:cubicBezTo>
                  <a:pt x="255062" y="276793"/>
                  <a:pt x="222508" y="287649"/>
                  <a:pt x="214912" y="264853"/>
                </a:cubicBezTo>
                <a:cubicBezTo>
                  <a:pt x="214912" y="264853"/>
                  <a:pt x="214912" y="264853"/>
                  <a:pt x="179102" y="155217"/>
                </a:cubicBezTo>
                <a:cubicBezTo>
                  <a:pt x="174762" y="155217"/>
                  <a:pt x="174762" y="155217"/>
                  <a:pt x="174762" y="333023"/>
                </a:cubicBezTo>
                <a:cubicBezTo>
                  <a:pt x="174762" y="333023"/>
                  <a:pt x="174762" y="333023"/>
                  <a:pt x="174762" y="471099"/>
                </a:cubicBezTo>
                <a:cubicBezTo>
                  <a:pt x="174762" y="504750"/>
                  <a:pt x="128101" y="503665"/>
                  <a:pt x="127016" y="471099"/>
                </a:cubicBezTo>
                <a:cubicBezTo>
                  <a:pt x="127016" y="471099"/>
                  <a:pt x="127016" y="471099"/>
                  <a:pt x="127016" y="287649"/>
                </a:cubicBezTo>
                <a:cubicBezTo>
                  <a:pt x="127016" y="287649"/>
                  <a:pt x="127016" y="287649"/>
                  <a:pt x="126202" y="287649"/>
                </a:cubicBezTo>
                <a:lnTo>
                  <a:pt x="120505" y="287649"/>
                </a:lnTo>
                <a:cubicBezTo>
                  <a:pt x="120505" y="287649"/>
                  <a:pt x="120505" y="287649"/>
                  <a:pt x="120505" y="471099"/>
                </a:cubicBezTo>
                <a:cubicBezTo>
                  <a:pt x="120505" y="503665"/>
                  <a:pt x="73844" y="504750"/>
                  <a:pt x="73844" y="471099"/>
                </a:cubicBezTo>
                <a:cubicBezTo>
                  <a:pt x="73844" y="471099"/>
                  <a:pt x="73844" y="471099"/>
                  <a:pt x="73844" y="155217"/>
                </a:cubicBezTo>
                <a:cubicBezTo>
                  <a:pt x="69504" y="155217"/>
                  <a:pt x="69504" y="155217"/>
                  <a:pt x="33694" y="264853"/>
                </a:cubicBezTo>
                <a:cubicBezTo>
                  <a:pt x="26098" y="287649"/>
                  <a:pt x="-6456" y="276793"/>
                  <a:pt x="1140" y="253998"/>
                </a:cubicBezTo>
                <a:cubicBezTo>
                  <a:pt x="1140" y="253998"/>
                  <a:pt x="1140" y="253998"/>
                  <a:pt x="39120" y="135677"/>
                </a:cubicBezTo>
                <a:cubicBezTo>
                  <a:pt x="48886" y="106369"/>
                  <a:pt x="59737" y="92257"/>
                  <a:pt x="85781" y="92257"/>
                </a:cubicBezTo>
                <a:close/>
                <a:moveTo>
                  <a:pt x="124258" y="0"/>
                </a:moveTo>
                <a:cubicBezTo>
                  <a:pt x="146613" y="0"/>
                  <a:pt x="164736" y="18123"/>
                  <a:pt x="164736" y="40478"/>
                </a:cubicBezTo>
                <a:cubicBezTo>
                  <a:pt x="164736" y="62833"/>
                  <a:pt x="146613" y="80956"/>
                  <a:pt x="124258" y="80956"/>
                </a:cubicBezTo>
                <a:cubicBezTo>
                  <a:pt x="101903" y="80956"/>
                  <a:pt x="83780" y="62833"/>
                  <a:pt x="83780" y="40478"/>
                </a:cubicBezTo>
                <a:cubicBezTo>
                  <a:pt x="83780" y="18123"/>
                  <a:pt x="101903" y="0"/>
                  <a:pt x="124258" y="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8"/>
          <p:cNvSpPr>
            <a:spLocks noChangeArrowheads="1"/>
          </p:cNvSpPr>
          <p:nvPr/>
        </p:nvSpPr>
        <p:spPr bwMode="auto">
          <a:xfrm>
            <a:off x="601543" y="2414593"/>
            <a:ext cx="442065" cy="798383"/>
          </a:xfrm>
          <a:custGeom>
            <a:avLst/>
            <a:gdLst/>
            <a:ahLst/>
            <a:cxnLst/>
            <a:rect l="l" t="t" r="r" b="b"/>
            <a:pathLst>
              <a:path w="227685" h="497559">
                <a:moveTo>
                  <a:pt x="85908" y="92067"/>
                </a:moveTo>
                <a:cubicBezTo>
                  <a:pt x="141893" y="92067"/>
                  <a:pt x="141893" y="92067"/>
                  <a:pt x="141893" y="92067"/>
                </a:cubicBezTo>
                <a:cubicBezTo>
                  <a:pt x="170221" y="92736"/>
                  <a:pt x="186949" y="116381"/>
                  <a:pt x="191857" y="129541"/>
                </a:cubicBezTo>
                <a:cubicBezTo>
                  <a:pt x="226652" y="245308"/>
                  <a:pt x="226652" y="245308"/>
                  <a:pt x="226652" y="245308"/>
                </a:cubicBezTo>
                <a:cubicBezTo>
                  <a:pt x="233790" y="270514"/>
                  <a:pt x="201894" y="280998"/>
                  <a:pt x="194310" y="256684"/>
                </a:cubicBezTo>
                <a:cubicBezTo>
                  <a:pt x="163083" y="149393"/>
                  <a:pt x="163083" y="149393"/>
                  <a:pt x="163083" y="149393"/>
                </a:cubicBezTo>
                <a:lnTo>
                  <a:pt x="154496" y="149393"/>
                </a:lnTo>
                <a:cubicBezTo>
                  <a:pt x="153269" y="149393"/>
                  <a:pt x="153269" y="149393"/>
                  <a:pt x="153269" y="149393"/>
                </a:cubicBezTo>
                <a:cubicBezTo>
                  <a:pt x="207916" y="337655"/>
                  <a:pt x="207916" y="337655"/>
                  <a:pt x="207916" y="337655"/>
                </a:cubicBezTo>
                <a:cubicBezTo>
                  <a:pt x="156838" y="337655"/>
                  <a:pt x="156838" y="337655"/>
                  <a:pt x="156838" y="337655"/>
                </a:cubicBezTo>
                <a:cubicBezTo>
                  <a:pt x="156838" y="478405"/>
                  <a:pt x="156838" y="478405"/>
                  <a:pt x="156838" y="478405"/>
                </a:cubicBezTo>
                <a:cubicBezTo>
                  <a:pt x="157284" y="504056"/>
                  <a:pt x="119365" y="503833"/>
                  <a:pt x="119588" y="478405"/>
                </a:cubicBezTo>
                <a:cubicBezTo>
                  <a:pt x="119588" y="337655"/>
                  <a:pt x="119588" y="337655"/>
                  <a:pt x="119588" y="337655"/>
                </a:cubicBezTo>
                <a:lnTo>
                  <a:pt x="108436" y="337655"/>
                </a:lnTo>
                <a:cubicBezTo>
                  <a:pt x="108436" y="478405"/>
                  <a:pt x="108436" y="478405"/>
                  <a:pt x="108436" y="478405"/>
                </a:cubicBezTo>
                <a:cubicBezTo>
                  <a:pt x="108213" y="504056"/>
                  <a:pt x="70071" y="504056"/>
                  <a:pt x="69625" y="478405"/>
                </a:cubicBezTo>
                <a:cubicBezTo>
                  <a:pt x="69625" y="337655"/>
                  <a:pt x="69625" y="337655"/>
                  <a:pt x="69625" y="337655"/>
                </a:cubicBezTo>
                <a:cubicBezTo>
                  <a:pt x="19885" y="337655"/>
                  <a:pt x="19885" y="337655"/>
                  <a:pt x="19885" y="337655"/>
                </a:cubicBezTo>
                <a:cubicBezTo>
                  <a:pt x="73417" y="149393"/>
                  <a:pt x="73417" y="149393"/>
                  <a:pt x="73417" y="149393"/>
                </a:cubicBezTo>
                <a:lnTo>
                  <a:pt x="65805" y="149393"/>
                </a:lnTo>
                <a:cubicBezTo>
                  <a:pt x="64718" y="149393"/>
                  <a:pt x="64718" y="149393"/>
                  <a:pt x="64718" y="149393"/>
                </a:cubicBezTo>
                <a:cubicBezTo>
                  <a:pt x="33491" y="256684"/>
                  <a:pt x="33491" y="256684"/>
                  <a:pt x="33491" y="256684"/>
                </a:cubicBezTo>
                <a:cubicBezTo>
                  <a:pt x="25684" y="280329"/>
                  <a:pt x="-6435" y="270737"/>
                  <a:pt x="1149" y="245308"/>
                </a:cubicBezTo>
                <a:cubicBezTo>
                  <a:pt x="36168" y="129541"/>
                  <a:pt x="36168" y="129541"/>
                  <a:pt x="36168" y="129541"/>
                </a:cubicBezTo>
                <a:cubicBezTo>
                  <a:pt x="40182" y="116158"/>
                  <a:pt x="56911" y="92736"/>
                  <a:pt x="85908" y="92067"/>
                </a:cubicBezTo>
                <a:close/>
                <a:moveTo>
                  <a:pt x="113914" y="0"/>
                </a:moveTo>
                <a:cubicBezTo>
                  <a:pt x="136261" y="0"/>
                  <a:pt x="154377" y="18116"/>
                  <a:pt x="154377" y="40463"/>
                </a:cubicBezTo>
                <a:cubicBezTo>
                  <a:pt x="154377" y="62810"/>
                  <a:pt x="136261" y="80926"/>
                  <a:pt x="113914" y="80926"/>
                </a:cubicBezTo>
                <a:cubicBezTo>
                  <a:pt x="91567" y="80926"/>
                  <a:pt x="73451" y="62810"/>
                  <a:pt x="73451" y="40463"/>
                </a:cubicBezTo>
                <a:cubicBezTo>
                  <a:pt x="73451" y="18116"/>
                  <a:pt x="91567" y="0"/>
                  <a:pt x="113914" y="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gray">
          <a:xfrm>
            <a:off x="323790" y="1268864"/>
            <a:ext cx="1871946" cy="936000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lv-LV" sz="2000" dirty="0" smtClean="0">
                <a:solidFill>
                  <a:srgbClr val="404040"/>
                </a:solidFill>
                <a:latin typeface="+mj-lt"/>
              </a:rPr>
              <a:t>Cik? </a:t>
            </a:r>
            <a:endParaRPr lang="en-US" sz="2000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31" name="Inhaltsplatzhalter 7"/>
          <p:cNvSpPr txBox="1">
            <a:spLocks/>
          </p:cNvSpPr>
          <p:nvPr/>
        </p:nvSpPr>
        <p:spPr bwMode="gray">
          <a:xfrm>
            <a:off x="2483768" y="1331993"/>
            <a:ext cx="6192474" cy="773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lv-LV" dirty="0" smtClean="0">
                <a:solidFill>
                  <a:srgbClr val="404040"/>
                </a:solidFill>
                <a:latin typeface="Arial" pitchFamily="34" charset="0"/>
              </a:rPr>
              <a:t>~36 000 daudzbērnu ģimenes (ar 3+ bērni vecumā līdz 18 gadiem)</a:t>
            </a:r>
            <a:endParaRPr lang="en-US" dirty="0" smtClean="0">
              <a:solidFill>
                <a:srgbClr val="404040"/>
              </a:solidFill>
              <a:latin typeface="Arial" pitchFamily="34" charset="0"/>
            </a:endParaRP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gray">
          <a:xfrm>
            <a:off x="323410" y="2132856"/>
            <a:ext cx="1871946" cy="936000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lv-LV" sz="2000" dirty="0" smtClean="0">
                <a:solidFill>
                  <a:srgbClr val="404040"/>
                </a:solidFill>
                <a:latin typeface="+mj-lt"/>
              </a:rPr>
              <a:t>Kādas</a:t>
            </a:r>
            <a:r>
              <a:rPr lang="lv-LV" dirty="0" smtClean="0">
                <a:solidFill>
                  <a:srgbClr val="404040"/>
                </a:solidFill>
                <a:latin typeface="+mj-lt"/>
              </a:rPr>
              <a:t>? </a:t>
            </a:r>
            <a:endParaRPr lang="en-US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33" name="Inhaltsplatzhalter 7"/>
          <p:cNvSpPr txBox="1">
            <a:spLocks/>
          </p:cNvSpPr>
          <p:nvPr/>
        </p:nvSpPr>
        <p:spPr bwMode="gray">
          <a:xfrm>
            <a:off x="2483768" y="2214079"/>
            <a:ext cx="6192474" cy="773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lv-LV" dirty="0" smtClean="0">
                <a:solidFill>
                  <a:srgbClr val="404040"/>
                </a:solidFill>
                <a:latin typeface="Arial" pitchFamily="34" charset="0"/>
              </a:rPr>
              <a:t>Apgādājamo skaits pārsniedz apgādnieku skaitu</a:t>
            </a:r>
          </a:p>
          <a:p>
            <a:pPr lvl="2"/>
            <a:r>
              <a:rPr lang="lv-LV" dirty="0" smtClean="0">
                <a:solidFill>
                  <a:srgbClr val="404040"/>
                </a:solidFill>
                <a:latin typeface="Arial" pitchFamily="34" charset="0"/>
              </a:rPr>
              <a:t>Viena no augsta nabadzības riska grupām</a:t>
            </a:r>
            <a:endParaRPr lang="lv-LV" dirty="0">
              <a:solidFill>
                <a:srgbClr val="404040"/>
              </a:solidFill>
              <a:latin typeface="Arial" pitchFamily="34" charset="0"/>
            </a:endParaRPr>
          </a:p>
        </p:txBody>
      </p:sp>
      <p:sp>
        <p:nvSpPr>
          <p:cNvPr id="37" name="Inhaltsplatzhalter 7"/>
          <p:cNvSpPr txBox="1">
            <a:spLocks/>
          </p:cNvSpPr>
          <p:nvPr/>
        </p:nvSpPr>
        <p:spPr bwMode="gray">
          <a:xfrm>
            <a:off x="4144498" y="3594992"/>
            <a:ext cx="1363560" cy="773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Augsts nabadzības risks</a:t>
            </a:r>
            <a:endParaRPr lang="lv-LV" sz="1400" dirty="0">
              <a:solidFill>
                <a:srgbClr val="404040"/>
              </a:solidFill>
            </a:endParaRPr>
          </a:p>
        </p:txBody>
      </p:sp>
      <p:sp>
        <p:nvSpPr>
          <p:cNvPr id="38" name="Inhaltsplatzhalter 7"/>
          <p:cNvSpPr txBox="1">
            <a:spLocks/>
          </p:cNvSpPr>
          <p:nvPr/>
        </p:nvSpPr>
        <p:spPr bwMode="gray">
          <a:xfrm>
            <a:off x="7168788" y="3602833"/>
            <a:ext cx="1512000" cy="773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>
                <a:solidFill>
                  <a:srgbClr val="404040"/>
                </a:solidFill>
              </a:rPr>
              <a:t>Kādas </a:t>
            </a:r>
            <a:r>
              <a:rPr lang="lv-LV" sz="1400" dirty="0" smtClean="0">
                <a:solidFill>
                  <a:srgbClr val="404040"/>
                </a:solidFill>
              </a:rPr>
              <a:t>– citas ?</a:t>
            </a:r>
            <a:endParaRPr lang="lv-LV" sz="1400" dirty="0">
              <a:solidFill>
                <a:srgbClr val="404040"/>
              </a:solidFill>
            </a:endParaRPr>
          </a:p>
        </p:txBody>
      </p:sp>
      <p:grpSp>
        <p:nvGrpSpPr>
          <p:cNvPr id="42" name="Gruppieren 71"/>
          <p:cNvGrpSpPr/>
          <p:nvPr/>
        </p:nvGrpSpPr>
        <p:grpSpPr bwMode="gray">
          <a:xfrm>
            <a:off x="4500236" y="4504181"/>
            <a:ext cx="575820" cy="144207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43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44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45" name="Gruppieren 71"/>
          <p:cNvGrpSpPr/>
          <p:nvPr/>
        </p:nvGrpSpPr>
        <p:grpSpPr bwMode="gray">
          <a:xfrm>
            <a:off x="7640766" y="4581292"/>
            <a:ext cx="575820" cy="144207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46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47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52" name="Inhaltsplatzhalter 7"/>
          <p:cNvSpPr txBox="1">
            <a:spLocks/>
          </p:cNvSpPr>
          <p:nvPr/>
        </p:nvSpPr>
        <p:spPr bwMode="gray">
          <a:xfrm>
            <a:off x="5584658" y="3596267"/>
            <a:ext cx="1512000" cy="773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Vecākiem trūkst zināšanas</a:t>
            </a:r>
            <a:endParaRPr lang="lv-LV" sz="1400" dirty="0">
              <a:solidFill>
                <a:srgbClr val="404040"/>
              </a:solidFill>
            </a:endParaRPr>
          </a:p>
        </p:txBody>
      </p:sp>
      <p:sp>
        <p:nvSpPr>
          <p:cNvPr id="54" name="Inhaltsplatzhalter 7"/>
          <p:cNvSpPr txBox="1">
            <a:spLocks/>
          </p:cNvSpPr>
          <p:nvPr/>
        </p:nvSpPr>
        <p:spPr bwMode="gray">
          <a:xfrm>
            <a:off x="4144544" y="4800800"/>
            <a:ext cx="1363560" cy="12940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ĢVP palielināšana par 4 + bērniem</a:t>
            </a:r>
            <a:endParaRPr lang="lv-LV" sz="1400" dirty="0">
              <a:solidFill>
                <a:srgbClr val="404040"/>
              </a:solidFill>
            </a:endParaRPr>
          </a:p>
        </p:txBody>
      </p:sp>
      <p:sp>
        <p:nvSpPr>
          <p:cNvPr id="55" name="Inhaltsplatzhalter 7"/>
          <p:cNvSpPr txBox="1">
            <a:spLocks/>
          </p:cNvSpPr>
          <p:nvPr/>
        </p:nvSpPr>
        <p:spPr bwMode="gray">
          <a:xfrm>
            <a:off x="7168834" y="4797152"/>
            <a:ext cx="1512000" cy="12940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Longitudināls pētījums uz pierādījumiem balstītai politikai</a:t>
            </a:r>
          </a:p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(PKC JPI)</a:t>
            </a:r>
          </a:p>
        </p:txBody>
      </p:sp>
      <p:sp>
        <p:nvSpPr>
          <p:cNvPr id="56" name="Inhaltsplatzhalter 7"/>
          <p:cNvSpPr txBox="1">
            <a:spLocks/>
          </p:cNvSpPr>
          <p:nvPr/>
        </p:nvSpPr>
        <p:spPr bwMode="gray">
          <a:xfrm>
            <a:off x="5584704" y="4802075"/>
            <a:ext cx="1512000" cy="12940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400" dirty="0" smtClean="0">
                <a:solidFill>
                  <a:srgbClr val="404040"/>
                </a:solidFill>
              </a:rPr>
              <a:t>Informācija par vecāku tiesībām, pienākumiem, iespējām</a:t>
            </a:r>
          </a:p>
        </p:txBody>
      </p:sp>
      <p:sp>
        <p:nvSpPr>
          <p:cNvPr id="58" name="Inhaltsplatzhalter 7"/>
          <p:cNvSpPr txBox="1">
            <a:spLocks/>
          </p:cNvSpPr>
          <p:nvPr/>
        </p:nvSpPr>
        <p:spPr bwMode="gray">
          <a:xfrm>
            <a:off x="4139952" y="6168952"/>
            <a:ext cx="1363560" cy="4989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300" dirty="0" smtClean="0">
                <a:solidFill>
                  <a:schemeClr val="bg1"/>
                </a:solidFill>
                <a:latin typeface="+mj-lt"/>
              </a:rPr>
              <a:t>3,5 </a:t>
            </a:r>
            <a:r>
              <a:rPr lang="lv-LV" sz="1300" dirty="0" err="1" smtClean="0">
                <a:solidFill>
                  <a:schemeClr val="bg1"/>
                </a:solidFill>
                <a:latin typeface="+mj-lt"/>
              </a:rPr>
              <a:t>milj.euro</a:t>
            </a:r>
            <a:endParaRPr lang="lv-LV" sz="13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9" name="Inhaltsplatzhalter 7"/>
          <p:cNvSpPr txBox="1">
            <a:spLocks/>
          </p:cNvSpPr>
          <p:nvPr/>
        </p:nvSpPr>
        <p:spPr bwMode="gray">
          <a:xfrm>
            <a:off x="7164242" y="6170433"/>
            <a:ext cx="1512000" cy="4989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300" dirty="0" smtClean="0">
                <a:solidFill>
                  <a:schemeClr val="bg1"/>
                </a:solidFill>
                <a:latin typeface="+mj-lt"/>
              </a:rPr>
              <a:t>0,087 </a:t>
            </a:r>
            <a:r>
              <a:rPr lang="lv-LV" sz="1300" dirty="0" err="1" smtClean="0">
                <a:solidFill>
                  <a:schemeClr val="bg1"/>
                </a:solidFill>
                <a:latin typeface="+mj-lt"/>
              </a:rPr>
              <a:t>milj.euro</a:t>
            </a:r>
            <a:endParaRPr lang="lv-LV" sz="13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0" name="Inhaltsplatzhalter 7"/>
          <p:cNvSpPr txBox="1">
            <a:spLocks/>
          </p:cNvSpPr>
          <p:nvPr/>
        </p:nvSpPr>
        <p:spPr bwMode="gray">
          <a:xfrm>
            <a:off x="5580112" y="6170227"/>
            <a:ext cx="1512000" cy="4989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 anchorCtr="0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4375" indent="-180975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ctr">
              <a:buNone/>
            </a:pPr>
            <a:r>
              <a:rPr lang="lv-LV" sz="1300" dirty="0" smtClean="0">
                <a:solidFill>
                  <a:schemeClr val="bg1"/>
                </a:solidFill>
                <a:latin typeface="+mj-lt"/>
              </a:rPr>
              <a:t>0,1 </a:t>
            </a:r>
            <a:r>
              <a:rPr lang="lv-LV" sz="1300" dirty="0" err="1" smtClean="0">
                <a:solidFill>
                  <a:schemeClr val="bg1"/>
                </a:solidFill>
                <a:latin typeface="+mj-lt"/>
              </a:rPr>
              <a:t>milj.euro</a:t>
            </a:r>
            <a:endParaRPr lang="lv-LV" sz="13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61" name="Gruppieren 71"/>
          <p:cNvGrpSpPr/>
          <p:nvPr/>
        </p:nvGrpSpPr>
        <p:grpSpPr bwMode="gray">
          <a:xfrm>
            <a:off x="6032806" y="4513852"/>
            <a:ext cx="575820" cy="144207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62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63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48" name="Oval 22"/>
          <p:cNvSpPr>
            <a:spLocks noChangeArrowheads="1"/>
          </p:cNvSpPr>
          <p:nvPr/>
        </p:nvSpPr>
        <p:spPr bwMode="auto">
          <a:xfrm>
            <a:off x="1263930" y="2826835"/>
            <a:ext cx="301724" cy="411103"/>
          </a:xfrm>
          <a:custGeom>
            <a:avLst/>
            <a:gdLst/>
            <a:ahLst/>
            <a:cxnLst/>
            <a:rect l="l" t="t" r="r" b="b"/>
            <a:pathLst>
              <a:path w="248606" h="495932">
                <a:moveTo>
                  <a:pt x="85781" y="92257"/>
                </a:moveTo>
                <a:cubicBezTo>
                  <a:pt x="85781" y="92257"/>
                  <a:pt x="85781" y="92257"/>
                  <a:pt x="124412" y="92257"/>
                </a:cubicBezTo>
                <a:cubicBezTo>
                  <a:pt x="124412" y="92257"/>
                  <a:pt x="124412" y="92257"/>
                  <a:pt x="126283" y="92257"/>
                </a:cubicBezTo>
                <a:lnTo>
                  <a:pt x="139386" y="92257"/>
                </a:lnTo>
                <a:cubicBezTo>
                  <a:pt x="139386" y="92257"/>
                  <a:pt x="139386" y="92257"/>
                  <a:pt x="162825" y="92257"/>
                </a:cubicBezTo>
                <a:cubicBezTo>
                  <a:pt x="188869" y="92257"/>
                  <a:pt x="199720" y="106369"/>
                  <a:pt x="209486" y="135677"/>
                </a:cubicBezTo>
                <a:cubicBezTo>
                  <a:pt x="209486" y="135677"/>
                  <a:pt x="209486" y="135677"/>
                  <a:pt x="247466" y="253998"/>
                </a:cubicBezTo>
                <a:cubicBezTo>
                  <a:pt x="255062" y="276793"/>
                  <a:pt x="222508" y="287649"/>
                  <a:pt x="214912" y="264853"/>
                </a:cubicBezTo>
                <a:cubicBezTo>
                  <a:pt x="214912" y="264853"/>
                  <a:pt x="214912" y="264853"/>
                  <a:pt x="179102" y="155217"/>
                </a:cubicBezTo>
                <a:cubicBezTo>
                  <a:pt x="174762" y="155217"/>
                  <a:pt x="174762" y="155217"/>
                  <a:pt x="174762" y="333023"/>
                </a:cubicBezTo>
                <a:cubicBezTo>
                  <a:pt x="174762" y="333023"/>
                  <a:pt x="174762" y="333023"/>
                  <a:pt x="174762" y="471099"/>
                </a:cubicBezTo>
                <a:cubicBezTo>
                  <a:pt x="174762" y="504750"/>
                  <a:pt x="128101" y="503665"/>
                  <a:pt x="127016" y="471099"/>
                </a:cubicBezTo>
                <a:cubicBezTo>
                  <a:pt x="127016" y="471099"/>
                  <a:pt x="127016" y="471099"/>
                  <a:pt x="127016" y="287649"/>
                </a:cubicBezTo>
                <a:cubicBezTo>
                  <a:pt x="127016" y="287649"/>
                  <a:pt x="127016" y="287649"/>
                  <a:pt x="126202" y="287649"/>
                </a:cubicBezTo>
                <a:lnTo>
                  <a:pt x="120505" y="287649"/>
                </a:lnTo>
                <a:cubicBezTo>
                  <a:pt x="120505" y="287649"/>
                  <a:pt x="120505" y="287649"/>
                  <a:pt x="120505" y="471099"/>
                </a:cubicBezTo>
                <a:cubicBezTo>
                  <a:pt x="120505" y="503665"/>
                  <a:pt x="73844" y="504750"/>
                  <a:pt x="73844" y="471099"/>
                </a:cubicBezTo>
                <a:cubicBezTo>
                  <a:pt x="73844" y="471099"/>
                  <a:pt x="73844" y="471099"/>
                  <a:pt x="73844" y="155217"/>
                </a:cubicBezTo>
                <a:cubicBezTo>
                  <a:pt x="69504" y="155217"/>
                  <a:pt x="69504" y="155217"/>
                  <a:pt x="33694" y="264853"/>
                </a:cubicBezTo>
                <a:cubicBezTo>
                  <a:pt x="26098" y="287649"/>
                  <a:pt x="-6456" y="276793"/>
                  <a:pt x="1140" y="253998"/>
                </a:cubicBezTo>
                <a:cubicBezTo>
                  <a:pt x="1140" y="253998"/>
                  <a:pt x="1140" y="253998"/>
                  <a:pt x="39120" y="135677"/>
                </a:cubicBezTo>
                <a:cubicBezTo>
                  <a:pt x="48886" y="106369"/>
                  <a:pt x="59737" y="92257"/>
                  <a:pt x="85781" y="92257"/>
                </a:cubicBezTo>
                <a:close/>
                <a:moveTo>
                  <a:pt x="124258" y="0"/>
                </a:moveTo>
                <a:cubicBezTo>
                  <a:pt x="146613" y="0"/>
                  <a:pt x="164736" y="18123"/>
                  <a:pt x="164736" y="40478"/>
                </a:cubicBezTo>
                <a:cubicBezTo>
                  <a:pt x="164736" y="62833"/>
                  <a:pt x="146613" y="80956"/>
                  <a:pt x="124258" y="80956"/>
                </a:cubicBezTo>
                <a:cubicBezTo>
                  <a:pt x="101903" y="80956"/>
                  <a:pt x="83780" y="62833"/>
                  <a:pt x="83780" y="40478"/>
                </a:cubicBezTo>
                <a:cubicBezTo>
                  <a:pt x="83780" y="18123"/>
                  <a:pt x="101903" y="0"/>
                  <a:pt x="124258" y="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Oval 22"/>
          <p:cNvSpPr>
            <a:spLocks noChangeArrowheads="1"/>
          </p:cNvSpPr>
          <p:nvPr/>
        </p:nvSpPr>
        <p:spPr bwMode="auto">
          <a:xfrm>
            <a:off x="179512" y="2421642"/>
            <a:ext cx="475154" cy="791334"/>
          </a:xfrm>
          <a:custGeom>
            <a:avLst/>
            <a:gdLst/>
            <a:ahLst/>
            <a:cxnLst/>
            <a:rect l="l" t="t" r="r" b="b"/>
            <a:pathLst>
              <a:path w="248606" h="495932">
                <a:moveTo>
                  <a:pt x="85781" y="92257"/>
                </a:moveTo>
                <a:cubicBezTo>
                  <a:pt x="85781" y="92257"/>
                  <a:pt x="85781" y="92257"/>
                  <a:pt x="124412" y="92257"/>
                </a:cubicBezTo>
                <a:cubicBezTo>
                  <a:pt x="124412" y="92257"/>
                  <a:pt x="124412" y="92257"/>
                  <a:pt x="126283" y="92257"/>
                </a:cubicBezTo>
                <a:lnTo>
                  <a:pt x="139386" y="92257"/>
                </a:lnTo>
                <a:cubicBezTo>
                  <a:pt x="139386" y="92257"/>
                  <a:pt x="139386" y="92257"/>
                  <a:pt x="162825" y="92257"/>
                </a:cubicBezTo>
                <a:cubicBezTo>
                  <a:pt x="188869" y="92257"/>
                  <a:pt x="199720" y="106369"/>
                  <a:pt x="209486" y="135677"/>
                </a:cubicBezTo>
                <a:cubicBezTo>
                  <a:pt x="209486" y="135677"/>
                  <a:pt x="209486" y="135677"/>
                  <a:pt x="247466" y="253998"/>
                </a:cubicBezTo>
                <a:cubicBezTo>
                  <a:pt x="255062" y="276793"/>
                  <a:pt x="222508" y="287649"/>
                  <a:pt x="214912" y="264853"/>
                </a:cubicBezTo>
                <a:cubicBezTo>
                  <a:pt x="214912" y="264853"/>
                  <a:pt x="214912" y="264853"/>
                  <a:pt x="179102" y="155217"/>
                </a:cubicBezTo>
                <a:cubicBezTo>
                  <a:pt x="174762" y="155217"/>
                  <a:pt x="174762" y="155217"/>
                  <a:pt x="174762" y="333023"/>
                </a:cubicBezTo>
                <a:cubicBezTo>
                  <a:pt x="174762" y="333023"/>
                  <a:pt x="174762" y="333023"/>
                  <a:pt x="174762" y="471099"/>
                </a:cubicBezTo>
                <a:cubicBezTo>
                  <a:pt x="174762" y="504750"/>
                  <a:pt x="128101" y="503665"/>
                  <a:pt x="127016" y="471099"/>
                </a:cubicBezTo>
                <a:cubicBezTo>
                  <a:pt x="127016" y="471099"/>
                  <a:pt x="127016" y="471099"/>
                  <a:pt x="127016" y="287649"/>
                </a:cubicBezTo>
                <a:cubicBezTo>
                  <a:pt x="127016" y="287649"/>
                  <a:pt x="127016" y="287649"/>
                  <a:pt x="126202" y="287649"/>
                </a:cubicBezTo>
                <a:lnTo>
                  <a:pt x="120505" y="287649"/>
                </a:lnTo>
                <a:cubicBezTo>
                  <a:pt x="120505" y="287649"/>
                  <a:pt x="120505" y="287649"/>
                  <a:pt x="120505" y="471099"/>
                </a:cubicBezTo>
                <a:cubicBezTo>
                  <a:pt x="120505" y="503665"/>
                  <a:pt x="73844" y="504750"/>
                  <a:pt x="73844" y="471099"/>
                </a:cubicBezTo>
                <a:cubicBezTo>
                  <a:pt x="73844" y="471099"/>
                  <a:pt x="73844" y="471099"/>
                  <a:pt x="73844" y="155217"/>
                </a:cubicBezTo>
                <a:cubicBezTo>
                  <a:pt x="69504" y="155217"/>
                  <a:pt x="69504" y="155217"/>
                  <a:pt x="33694" y="264853"/>
                </a:cubicBezTo>
                <a:cubicBezTo>
                  <a:pt x="26098" y="287649"/>
                  <a:pt x="-6456" y="276793"/>
                  <a:pt x="1140" y="253998"/>
                </a:cubicBezTo>
                <a:cubicBezTo>
                  <a:pt x="1140" y="253998"/>
                  <a:pt x="1140" y="253998"/>
                  <a:pt x="39120" y="135677"/>
                </a:cubicBezTo>
                <a:cubicBezTo>
                  <a:pt x="48886" y="106369"/>
                  <a:pt x="59737" y="92257"/>
                  <a:pt x="85781" y="92257"/>
                </a:cubicBezTo>
                <a:close/>
                <a:moveTo>
                  <a:pt x="124258" y="0"/>
                </a:moveTo>
                <a:cubicBezTo>
                  <a:pt x="146613" y="0"/>
                  <a:pt x="164736" y="18123"/>
                  <a:pt x="164736" y="40478"/>
                </a:cubicBezTo>
                <a:cubicBezTo>
                  <a:pt x="164736" y="62833"/>
                  <a:pt x="146613" y="80956"/>
                  <a:pt x="124258" y="80956"/>
                </a:cubicBezTo>
                <a:cubicBezTo>
                  <a:pt x="101903" y="80956"/>
                  <a:pt x="83780" y="62833"/>
                  <a:pt x="83780" y="40478"/>
                </a:cubicBezTo>
                <a:cubicBezTo>
                  <a:pt x="83780" y="18123"/>
                  <a:pt x="101903" y="0"/>
                  <a:pt x="124258" y="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Oval 8"/>
          <p:cNvSpPr>
            <a:spLocks noChangeArrowheads="1"/>
          </p:cNvSpPr>
          <p:nvPr/>
        </p:nvSpPr>
        <p:spPr bwMode="auto">
          <a:xfrm>
            <a:off x="1557254" y="2782154"/>
            <a:ext cx="249534" cy="372451"/>
          </a:xfrm>
          <a:custGeom>
            <a:avLst/>
            <a:gdLst/>
            <a:ahLst/>
            <a:cxnLst/>
            <a:rect l="l" t="t" r="r" b="b"/>
            <a:pathLst>
              <a:path w="227685" h="497559">
                <a:moveTo>
                  <a:pt x="85908" y="92067"/>
                </a:moveTo>
                <a:cubicBezTo>
                  <a:pt x="141893" y="92067"/>
                  <a:pt x="141893" y="92067"/>
                  <a:pt x="141893" y="92067"/>
                </a:cubicBezTo>
                <a:cubicBezTo>
                  <a:pt x="170221" y="92736"/>
                  <a:pt x="186949" y="116381"/>
                  <a:pt x="191857" y="129541"/>
                </a:cubicBezTo>
                <a:cubicBezTo>
                  <a:pt x="226652" y="245308"/>
                  <a:pt x="226652" y="245308"/>
                  <a:pt x="226652" y="245308"/>
                </a:cubicBezTo>
                <a:cubicBezTo>
                  <a:pt x="233790" y="270514"/>
                  <a:pt x="201894" y="280998"/>
                  <a:pt x="194310" y="256684"/>
                </a:cubicBezTo>
                <a:cubicBezTo>
                  <a:pt x="163083" y="149393"/>
                  <a:pt x="163083" y="149393"/>
                  <a:pt x="163083" y="149393"/>
                </a:cubicBezTo>
                <a:lnTo>
                  <a:pt x="154496" y="149393"/>
                </a:lnTo>
                <a:cubicBezTo>
                  <a:pt x="153269" y="149393"/>
                  <a:pt x="153269" y="149393"/>
                  <a:pt x="153269" y="149393"/>
                </a:cubicBezTo>
                <a:cubicBezTo>
                  <a:pt x="207916" y="337655"/>
                  <a:pt x="207916" y="337655"/>
                  <a:pt x="207916" y="337655"/>
                </a:cubicBezTo>
                <a:cubicBezTo>
                  <a:pt x="156838" y="337655"/>
                  <a:pt x="156838" y="337655"/>
                  <a:pt x="156838" y="337655"/>
                </a:cubicBezTo>
                <a:cubicBezTo>
                  <a:pt x="156838" y="478405"/>
                  <a:pt x="156838" y="478405"/>
                  <a:pt x="156838" y="478405"/>
                </a:cubicBezTo>
                <a:cubicBezTo>
                  <a:pt x="157284" y="504056"/>
                  <a:pt x="119365" y="503833"/>
                  <a:pt x="119588" y="478405"/>
                </a:cubicBezTo>
                <a:cubicBezTo>
                  <a:pt x="119588" y="337655"/>
                  <a:pt x="119588" y="337655"/>
                  <a:pt x="119588" y="337655"/>
                </a:cubicBezTo>
                <a:lnTo>
                  <a:pt x="108436" y="337655"/>
                </a:lnTo>
                <a:cubicBezTo>
                  <a:pt x="108436" y="478405"/>
                  <a:pt x="108436" y="478405"/>
                  <a:pt x="108436" y="478405"/>
                </a:cubicBezTo>
                <a:cubicBezTo>
                  <a:pt x="108213" y="504056"/>
                  <a:pt x="70071" y="504056"/>
                  <a:pt x="69625" y="478405"/>
                </a:cubicBezTo>
                <a:cubicBezTo>
                  <a:pt x="69625" y="337655"/>
                  <a:pt x="69625" y="337655"/>
                  <a:pt x="69625" y="337655"/>
                </a:cubicBezTo>
                <a:cubicBezTo>
                  <a:pt x="19885" y="337655"/>
                  <a:pt x="19885" y="337655"/>
                  <a:pt x="19885" y="337655"/>
                </a:cubicBezTo>
                <a:cubicBezTo>
                  <a:pt x="73417" y="149393"/>
                  <a:pt x="73417" y="149393"/>
                  <a:pt x="73417" y="149393"/>
                </a:cubicBezTo>
                <a:lnTo>
                  <a:pt x="65805" y="149393"/>
                </a:lnTo>
                <a:cubicBezTo>
                  <a:pt x="64718" y="149393"/>
                  <a:pt x="64718" y="149393"/>
                  <a:pt x="64718" y="149393"/>
                </a:cubicBezTo>
                <a:cubicBezTo>
                  <a:pt x="33491" y="256684"/>
                  <a:pt x="33491" y="256684"/>
                  <a:pt x="33491" y="256684"/>
                </a:cubicBezTo>
                <a:cubicBezTo>
                  <a:pt x="25684" y="280329"/>
                  <a:pt x="-6435" y="270737"/>
                  <a:pt x="1149" y="245308"/>
                </a:cubicBezTo>
                <a:cubicBezTo>
                  <a:pt x="36168" y="129541"/>
                  <a:pt x="36168" y="129541"/>
                  <a:pt x="36168" y="129541"/>
                </a:cubicBezTo>
                <a:cubicBezTo>
                  <a:pt x="40182" y="116158"/>
                  <a:pt x="56911" y="92736"/>
                  <a:pt x="85908" y="92067"/>
                </a:cubicBezTo>
                <a:close/>
                <a:moveTo>
                  <a:pt x="113914" y="0"/>
                </a:moveTo>
                <a:cubicBezTo>
                  <a:pt x="136261" y="0"/>
                  <a:pt x="154377" y="18116"/>
                  <a:pt x="154377" y="40463"/>
                </a:cubicBezTo>
                <a:cubicBezTo>
                  <a:pt x="154377" y="62810"/>
                  <a:pt x="136261" y="80926"/>
                  <a:pt x="113914" y="80926"/>
                </a:cubicBezTo>
                <a:cubicBezTo>
                  <a:pt x="91567" y="80926"/>
                  <a:pt x="73451" y="62810"/>
                  <a:pt x="73451" y="40463"/>
                </a:cubicBezTo>
                <a:cubicBezTo>
                  <a:pt x="73451" y="18116"/>
                  <a:pt x="91567" y="0"/>
                  <a:pt x="113914" y="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8"/>
          <p:cNvSpPr>
            <a:spLocks noChangeArrowheads="1"/>
          </p:cNvSpPr>
          <p:nvPr/>
        </p:nvSpPr>
        <p:spPr bwMode="auto">
          <a:xfrm>
            <a:off x="1708576" y="2886367"/>
            <a:ext cx="249534" cy="372451"/>
          </a:xfrm>
          <a:custGeom>
            <a:avLst/>
            <a:gdLst/>
            <a:ahLst/>
            <a:cxnLst/>
            <a:rect l="l" t="t" r="r" b="b"/>
            <a:pathLst>
              <a:path w="227685" h="497559">
                <a:moveTo>
                  <a:pt x="85908" y="92067"/>
                </a:moveTo>
                <a:cubicBezTo>
                  <a:pt x="141893" y="92067"/>
                  <a:pt x="141893" y="92067"/>
                  <a:pt x="141893" y="92067"/>
                </a:cubicBezTo>
                <a:cubicBezTo>
                  <a:pt x="170221" y="92736"/>
                  <a:pt x="186949" y="116381"/>
                  <a:pt x="191857" y="129541"/>
                </a:cubicBezTo>
                <a:cubicBezTo>
                  <a:pt x="226652" y="245308"/>
                  <a:pt x="226652" y="245308"/>
                  <a:pt x="226652" y="245308"/>
                </a:cubicBezTo>
                <a:cubicBezTo>
                  <a:pt x="233790" y="270514"/>
                  <a:pt x="201894" y="280998"/>
                  <a:pt x="194310" y="256684"/>
                </a:cubicBezTo>
                <a:cubicBezTo>
                  <a:pt x="163083" y="149393"/>
                  <a:pt x="163083" y="149393"/>
                  <a:pt x="163083" y="149393"/>
                </a:cubicBezTo>
                <a:lnTo>
                  <a:pt x="154496" y="149393"/>
                </a:lnTo>
                <a:cubicBezTo>
                  <a:pt x="153269" y="149393"/>
                  <a:pt x="153269" y="149393"/>
                  <a:pt x="153269" y="149393"/>
                </a:cubicBezTo>
                <a:cubicBezTo>
                  <a:pt x="207916" y="337655"/>
                  <a:pt x="207916" y="337655"/>
                  <a:pt x="207916" y="337655"/>
                </a:cubicBezTo>
                <a:cubicBezTo>
                  <a:pt x="156838" y="337655"/>
                  <a:pt x="156838" y="337655"/>
                  <a:pt x="156838" y="337655"/>
                </a:cubicBezTo>
                <a:cubicBezTo>
                  <a:pt x="156838" y="478405"/>
                  <a:pt x="156838" y="478405"/>
                  <a:pt x="156838" y="478405"/>
                </a:cubicBezTo>
                <a:cubicBezTo>
                  <a:pt x="157284" y="504056"/>
                  <a:pt x="119365" y="503833"/>
                  <a:pt x="119588" y="478405"/>
                </a:cubicBezTo>
                <a:cubicBezTo>
                  <a:pt x="119588" y="337655"/>
                  <a:pt x="119588" y="337655"/>
                  <a:pt x="119588" y="337655"/>
                </a:cubicBezTo>
                <a:lnTo>
                  <a:pt x="108436" y="337655"/>
                </a:lnTo>
                <a:cubicBezTo>
                  <a:pt x="108436" y="478405"/>
                  <a:pt x="108436" y="478405"/>
                  <a:pt x="108436" y="478405"/>
                </a:cubicBezTo>
                <a:cubicBezTo>
                  <a:pt x="108213" y="504056"/>
                  <a:pt x="70071" y="504056"/>
                  <a:pt x="69625" y="478405"/>
                </a:cubicBezTo>
                <a:cubicBezTo>
                  <a:pt x="69625" y="337655"/>
                  <a:pt x="69625" y="337655"/>
                  <a:pt x="69625" y="337655"/>
                </a:cubicBezTo>
                <a:cubicBezTo>
                  <a:pt x="19885" y="337655"/>
                  <a:pt x="19885" y="337655"/>
                  <a:pt x="19885" y="337655"/>
                </a:cubicBezTo>
                <a:cubicBezTo>
                  <a:pt x="73417" y="149393"/>
                  <a:pt x="73417" y="149393"/>
                  <a:pt x="73417" y="149393"/>
                </a:cubicBezTo>
                <a:lnTo>
                  <a:pt x="65805" y="149393"/>
                </a:lnTo>
                <a:cubicBezTo>
                  <a:pt x="64718" y="149393"/>
                  <a:pt x="64718" y="149393"/>
                  <a:pt x="64718" y="149393"/>
                </a:cubicBezTo>
                <a:cubicBezTo>
                  <a:pt x="33491" y="256684"/>
                  <a:pt x="33491" y="256684"/>
                  <a:pt x="33491" y="256684"/>
                </a:cubicBezTo>
                <a:cubicBezTo>
                  <a:pt x="25684" y="280329"/>
                  <a:pt x="-6435" y="270737"/>
                  <a:pt x="1149" y="245308"/>
                </a:cubicBezTo>
                <a:cubicBezTo>
                  <a:pt x="36168" y="129541"/>
                  <a:pt x="36168" y="129541"/>
                  <a:pt x="36168" y="129541"/>
                </a:cubicBezTo>
                <a:cubicBezTo>
                  <a:pt x="40182" y="116158"/>
                  <a:pt x="56911" y="92736"/>
                  <a:pt x="85908" y="92067"/>
                </a:cubicBezTo>
                <a:close/>
                <a:moveTo>
                  <a:pt x="113914" y="0"/>
                </a:moveTo>
                <a:cubicBezTo>
                  <a:pt x="136261" y="0"/>
                  <a:pt x="154377" y="18116"/>
                  <a:pt x="154377" y="40463"/>
                </a:cubicBezTo>
                <a:cubicBezTo>
                  <a:pt x="154377" y="62810"/>
                  <a:pt x="136261" y="80926"/>
                  <a:pt x="113914" y="80926"/>
                </a:cubicBezTo>
                <a:cubicBezTo>
                  <a:pt x="91567" y="80926"/>
                  <a:pt x="73451" y="62810"/>
                  <a:pt x="73451" y="40463"/>
                </a:cubicBezTo>
                <a:cubicBezTo>
                  <a:pt x="73451" y="18116"/>
                  <a:pt x="91567" y="0"/>
                  <a:pt x="113914" y="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73975" y="3284984"/>
            <a:ext cx="3993969" cy="3392405"/>
            <a:chOff x="73975" y="3284984"/>
            <a:chExt cx="3993969" cy="3392405"/>
          </a:xfrm>
        </p:grpSpPr>
        <p:sp>
          <p:nvSpPr>
            <p:cNvPr id="35" name="Rectangle 15"/>
            <p:cNvSpPr>
              <a:spLocks noChangeArrowheads="1"/>
            </p:cNvSpPr>
            <p:nvPr/>
          </p:nvSpPr>
          <p:spPr bwMode="gray">
            <a:xfrm>
              <a:off x="327957" y="3284984"/>
              <a:ext cx="1871946" cy="936000"/>
            </a:xfrm>
            <a:prstGeom prst="rect">
              <a:avLst/>
            </a:prstGeom>
            <a:noFill/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72000" rIns="9144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lv-LV" sz="2000" dirty="0" smtClean="0">
                  <a:solidFill>
                    <a:srgbClr val="404040"/>
                  </a:solidFill>
                  <a:latin typeface="+mj-lt"/>
                </a:rPr>
                <a:t>Problēmas</a:t>
              </a:r>
              <a:r>
                <a:rPr lang="lv-LV" dirty="0" smtClean="0">
                  <a:solidFill>
                    <a:srgbClr val="404040"/>
                  </a:solidFill>
                  <a:latin typeface="+mj-lt"/>
                </a:rPr>
                <a:t> </a:t>
              </a:r>
              <a:endParaRPr lang="en-US" dirty="0">
                <a:solidFill>
                  <a:srgbClr val="404040"/>
                </a:solidFill>
                <a:latin typeface="+mj-lt"/>
              </a:endParaRPr>
            </a:p>
          </p:txBody>
        </p:sp>
        <p:sp>
          <p:nvSpPr>
            <p:cNvPr id="36" name="Inhaltsplatzhalter 7"/>
            <p:cNvSpPr txBox="1">
              <a:spLocks/>
            </p:cNvSpPr>
            <p:nvPr/>
          </p:nvSpPr>
          <p:spPr bwMode="gray">
            <a:xfrm>
              <a:off x="2267702" y="3596473"/>
              <a:ext cx="1800196" cy="773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36000" tIns="46800" rIns="36000" bIns="46800" anchor="ctr" anchorCtr="0"/>
            <a:lstStyle>
              <a:lvl1pPr marL="0" indent="0" algn="l" defTabSz="914400" rtl="0" eaLnBrk="1" latinLnBrk="0" hangingPunct="1">
                <a:spcBef>
                  <a:spcPts val="600"/>
                </a:spcBef>
                <a:spcAft>
                  <a:spcPts val="0"/>
                </a:spcAft>
                <a:buFont typeface="Arial" pitchFamily="34" charset="0"/>
                <a:buNone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400" rtl="0" eaLnBrk="1" latinLnBrk="0" hangingPunct="1">
                <a:spcBef>
                  <a:spcPts val="600"/>
                </a:spcBef>
                <a:spcAft>
                  <a:spcPts val="0"/>
                </a:spcAft>
                <a:buFont typeface="Arial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09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61950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4292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2" indent="0" algn="ctr">
                <a:buNone/>
              </a:pPr>
              <a:r>
                <a:rPr lang="lv-LV" sz="1400" dirty="0" smtClean="0">
                  <a:solidFill>
                    <a:srgbClr val="404040"/>
                  </a:solidFill>
                </a:rPr>
                <a:t>Ierobežotas iespējas (transports, kultūra)</a:t>
              </a:r>
              <a:endParaRPr lang="lv-LV" sz="1400" dirty="0">
                <a:solidFill>
                  <a:srgbClr val="404040"/>
                </a:solidFill>
              </a:endParaRPr>
            </a:p>
          </p:txBody>
        </p:sp>
        <p:grpSp>
          <p:nvGrpSpPr>
            <p:cNvPr id="39" name="Gruppieren 71"/>
            <p:cNvGrpSpPr/>
            <p:nvPr/>
          </p:nvGrpSpPr>
          <p:grpSpPr bwMode="gray">
            <a:xfrm>
              <a:off x="2901753" y="4508929"/>
              <a:ext cx="575820" cy="144207"/>
              <a:chOff x="3996010" y="5285415"/>
              <a:chExt cx="648000" cy="216000"/>
            </a:xfrm>
            <a:solidFill>
              <a:srgbClr val="8C2723"/>
            </a:solidFill>
          </p:grpSpPr>
          <p:sp>
            <p:nvSpPr>
              <p:cNvPr id="40" name="Pfeil nach unten 70"/>
              <p:cNvSpPr/>
              <p:nvPr/>
            </p:nvSpPr>
            <p:spPr bwMode="gray">
              <a:xfrm>
                <a:off x="3996010" y="5285415"/>
                <a:ext cx="648000" cy="216000"/>
              </a:xfrm>
              <a:prstGeom prst="downArrow">
                <a:avLst>
                  <a:gd name="adj1" fmla="val 100000"/>
                  <a:gd name="adj2" fmla="val 100000"/>
                </a:avLst>
              </a:prstGeom>
              <a:grpFill/>
              <a:ln w="9525">
                <a:solidFill>
                  <a:srgbClr val="8C272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indent="0" algn="ctr"/>
                <a:endParaRPr lang="en-US" sz="1600" dirty="0" smtClean="0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41" name="Pfeil nach unten 69"/>
              <p:cNvSpPr/>
              <p:nvPr/>
            </p:nvSpPr>
            <p:spPr bwMode="gray">
              <a:xfrm>
                <a:off x="4104010" y="5301260"/>
                <a:ext cx="432000" cy="144000"/>
              </a:xfrm>
              <a:prstGeom prst="downArrow">
                <a:avLst>
                  <a:gd name="adj1" fmla="val 100000"/>
                  <a:gd name="adj2" fmla="val 100000"/>
                </a:avLst>
              </a:prstGeom>
              <a:grpFill/>
              <a:ln w="9525">
                <a:solidFill>
                  <a:srgbClr val="8C272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indent="0" algn="ctr"/>
                <a:endParaRPr lang="en-US" sz="1600" dirty="0" smtClean="0">
                  <a:solidFill>
                    <a:schemeClr val="tx1"/>
                  </a:solidFill>
                  <a:latin typeface="+mj-lt"/>
                </a:endParaRPr>
              </a:p>
            </p:txBody>
          </p:sp>
        </p:grpSp>
        <p:sp>
          <p:nvSpPr>
            <p:cNvPr id="51" name="Rectangle 50"/>
            <p:cNvSpPr/>
            <p:nvPr/>
          </p:nvSpPr>
          <p:spPr>
            <a:xfrm>
              <a:off x="73975" y="4653136"/>
              <a:ext cx="2213605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lv-LV" dirty="0" smtClean="0">
                  <a:solidFill>
                    <a:srgbClr val="8C2723"/>
                  </a:solidFill>
                  <a:latin typeface="+mj-lt"/>
                </a:rPr>
                <a:t>DLC PRIEKŠLIKUMS</a:t>
              </a:r>
            </a:p>
            <a:p>
              <a:pPr algn="r"/>
              <a:r>
                <a:rPr lang="lv-LV" dirty="0" smtClean="0">
                  <a:solidFill>
                    <a:srgbClr val="8C2723"/>
                  </a:solidFill>
                  <a:latin typeface="+mj-lt"/>
                </a:rPr>
                <a:t>2017.g.</a:t>
              </a:r>
              <a:endParaRPr lang="lv-LV" dirty="0">
                <a:solidFill>
                  <a:srgbClr val="8C2723"/>
                </a:solidFill>
                <a:latin typeface="+mj-lt"/>
              </a:endParaRPr>
            </a:p>
          </p:txBody>
        </p:sp>
        <p:sp>
          <p:nvSpPr>
            <p:cNvPr id="53" name="Inhaltsplatzhalter 7"/>
            <p:cNvSpPr txBox="1">
              <a:spLocks/>
            </p:cNvSpPr>
            <p:nvPr/>
          </p:nvSpPr>
          <p:spPr bwMode="gray">
            <a:xfrm>
              <a:off x="2267698" y="4802281"/>
              <a:ext cx="1800246" cy="12940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90000" tIns="46800" rIns="90000" bIns="46800" anchor="ctr" anchorCtr="0"/>
            <a:lstStyle>
              <a:lvl1pPr marL="0" indent="0" algn="l" defTabSz="914400" rtl="0" eaLnBrk="1" latinLnBrk="0" hangingPunct="1">
                <a:spcBef>
                  <a:spcPts val="600"/>
                </a:spcBef>
                <a:spcAft>
                  <a:spcPts val="0"/>
                </a:spcAft>
                <a:buFont typeface="Arial" pitchFamily="34" charset="0"/>
                <a:buNone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400" rtl="0" eaLnBrk="1" latinLnBrk="0" hangingPunct="1">
                <a:spcBef>
                  <a:spcPts val="600"/>
                </a:spcBef>
                <a:spcAft>
                  <a:spcPts val="0"/>
                </a:spcAft>
                <a:buFont typeface="Arial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09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61950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4292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5725" lvl="2" indent="-85725">
                <a:buAutoNum type="romanUcPeriod"/>
              </a:pPr>
              <a:r>
                <a:rPr lang="lv-LV" sz="1200" dirty="0" smtClean="0">
                  <a:solidFill>
                    <a:srgbClr val="8C2723"/>
                  </a:solidFill>
                </a:rPr>
                <a:t>Ģimenes 3+ kā jauna pasažieru kategorija starppilsētu transportā</a:t>
              </a:r>
            </a:p>
            <a:p>
              <a:pPr marL="85725" lvl="2" indent="-85725">
                <a:buAutoNum type="romanUcPeriod"/>
              </a:pPr>
              <a:r>
                <a:rPr lang="lv-LV" sz="1200" dirty="0" smtClean="0">
                  <a:solidFill>
                    <a:srgbClr val="8C2723"/>
                  </a:solidFill>
                </a:rPr>
                <a:t>Vienotas atlaides kultūras pasākumu apmeklēšanai</a:t>
              </a:r>
            </a:p>
          </p:txBody>
        </p:sp>
        <p:sp>
          <p:nvSpPr>
            <p:cNvPr id="57" name="Inhaltsplatzhalter 7"/>
            <p:cNvSpPr txBox="1">
              <a:spLocks/>
            </p:cNvSpPr>
            <p:nvPr/>
          </p:nvSpPr>
          <p:spPr bwMode="gray">
            <a:xfrm>
              <a:off x="2268323" y="6170433"/>
              <a:ext cx="1795029" cy="49892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90000" tIns="46800" rIns="90000" bIns="46800" anchor="ctr" anchorCtr="0"/>
            <a:lstStyle>
              <a:lvl1pPr marL="0" indent="0" algn="l" defTabSz="914400" rtl="0" eaLnBrk="1" latinLnBrk="0" hangingPunct="1">
                <a:spcBef>
                  <a:spcPts val="600"/>
                </a:spcBef>
                <a:spcAft>
                  <a:spcPts val="0"/>
                </a:spcAft>
                <a:buFont typeface="Arial" pitchFamily="34" charset="0"/>
                <a:buNone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400" rtl="0" eaLnBrk="1" latinLnBrk="0" hangingPunct="1">
                <a:spcBef>
                  <a:spcPts val="600"/>
                </a:spcBef>
                <a:spcAft>
                  <a:spcPts val="0"/>
                </a:spcAft>
                <a:buFont typeface="Arial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09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61950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4292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14375" indent="-180975" algn="l" defTabSz="914400" rtl="0" eaLnBrk="1" latinLnBrk="0" hangingPunct="1"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2" indent="0" algn="ctr">
                <a:buNone/>
              </a:pPr>
              <a:r>
                <a:rPr lang="lv-LV" sz="1300" dirty="0" smtClean="0">
                  <a:solidFill>
                    <a:schemeClr val="bg1"/>
                  </a:solidFill>
                  <a:latin typeface="+mj-lt"/>
                </a:rPr>
                <a:t>2,6 </a:t>
              </a:r>
              <a:r>
                <a:rPr lang="lv-LV" sz="1300" dirty="0" err="1" smtClean="0">
                  <a:solidFill>
                    <a:schemeClr val="bg1"/>
                  </a:solidFill>
                  <a:latin typeface="+mj-lt"/>
                </a:rPr>
                <a:t>milj.euro</a:t>
              </a:r>
              <a:endParaRPr lang="lv-LV" sz="1300" dirty="0">
                <a:solidFill>
                  <a:schemeClr val="bg1"/>
                </a:solidFill>
                <a:latin typeface="+mj-lt"/>
              </a:endParaRPr>
            </a:p>
          </p:txBody>
        </p:sp>
        <p:pic>
          <p:nvPicPr>
            <p:cNvPr id="2049" name="Picture 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81699">
              <a:off x="827584" y="5701459"/>
              <a:ext cx="1479855" cy="975930"/>
            </a:xfrm>
            <a:prstGeom prst="rect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9901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2" grpId="0" animBg="1"/>
      <p:bldP spid="54" grpId="0" animBg="1"/>
      <p:bldP spid="55" grpId="0" animBg="1"/>
      <p:bldP spid="56" grpId="0" animBg="1"/>
      <p:bldP spid="58" grpId="0" animBg="1"/>
      <p:bldP spid="59" grpId="0" animBg="1"/>
      <p:bldP spid="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ihandform 63"/>
          <p:cNvSpPr/>
          <p:nvPr/>
        </p:nvSpPr>
        <p:spPr bwMode="gray">
          <a:xfrm>
            <a:off x="2228163" y="2782694"/>
            <a:ext cx="5512189" cy="3742650"/>
          </a:xfrm>
          <a:custGeom>
            <a:avLst/>
            <a:gdLst>
              <a:gd name="connsiteX0" fmla="*/ 0 w 2424208"/>
              <a:gd name="connsiteY0" fmla="*/ 0 h 969683"/>
              <a:gd name="connsiteX1" fmla="*/ 2424208 w 2424208"/>
              <a:gd name="connsiteY1" fmla="*/ 0 h 969683"/>
              <a:gd name="connsiteX2" fmla="*/ 2424208 w 2424208"/>
              <a:gd name="connsiteY2" fmla="*/ 969683 h 969683"/>
              <a:gd name="connsiteX3" fmla="*/ 0 w 2424208"/>
              <a:gd name="connsiteY3" fmla="*/ 969683 h 969683"/>
              <a:gd name="connsiteX4" fmla="*/ 0 w 2424208"/>
              <a:gd name="connsiteY4" fmla="*/ 0 h 9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4208" h="969683">
                <a:moveTo>
                  <a:pt x="0" y="0"/>
                </a:moveTo>
                <a:lnTo>
                  <a:pt x="2424208" y="0"/>
                </a:lnTo>
                <a:lnTo>
                  <a:pt x="2424208" y="969683"/>
                </a:lnTo>
                <a:lnTo>
                  <a:pt x="0" y="96968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800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lv-LV" sz="1400" dirty="0" smtClean="0">
                <a:solidFill>
                  <a:srgbClr val="404040"/>
                </a:solidFill>
              </a:rPr>
              <a:t> 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7272808" cy="756002"/>
          </a:xfrm>
        </p:spPr>
        <p:txBody>
          <a:bodyPr>
            <a:noAutofit/>
          </a:bodyPr>
          <a:lstStyle/>
          <a:p>
            <a:r>
              <a:rPr lang="lv-LV" sz="2400" dirty="0"/>
              <a:t>Ģimeniskas vides </a:t>
            </a:r>
            <a:r>
              <a:rPr lang="lv-LV" sz="2400" dirty="0" smtClean="0"/>
              <a:t>nodrošināšanai: Adopcija &amp; Ārpusģimenes aprūpe</a:t>
            </a:r>
            <a:endParaRPr lang="lv-LV" sz="2400" dirty="0"/>
          </a:p>
        </p:txBody>
      </p:sp>
      <p:pic>
        <p:nvPicPr>
          <p:cNvPr id="32" name="Picture 3" descr="N:\Demo Lietu Centrs\Sadarbibas platforma DLC\1.InfoZiņojums\DLCKoncZin_KOPA FINAL\DLC_Prezentacija_Padomei_21062016\download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69" y="1249416"/>
            <a:ext cx="1945205" cy="109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33"/>
          <p:cNvSpPr/>
          <p:nvPr/>
        </p:nvSpPr>
        <p:spPr>
          <a:xfrm>
            <a:off x="2339752" y="1394773"/>
            <a:ext cx="52565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1400" dirty="0" smtClean="0">
                <a:solidFill>
                  <a:srgbClr val="404040"/>
                </a:solidFill>
              </a:rPr>
              <a:t>2015.gadā</a:t>
            </a:r>
            <a:r>
              <a:rPr lang="lv-LV" sz="1400" b="1" dirty="0" smtClean="0">
                <a:solidFill>
                  <a:srgbClr val="404040"/>
                </a:solidFill>
              </a:rPr>
              <a:t> </a:t>
            </a:r>
            <a:r>
              <a:rPr lang="lv-LV" sz="1400" b="1" dirty="0">
                <a:solidFill>
                  <a:srgbClr val="404040"/>
                </a:solidFill>
              </a:rPr>
              <a:t>ārpusģimenes aprūpē </a:t>
            </a:r>
            <a:r>
              <a:rPr lang="lv-LV" sz="1400" b="1" dirty="0" smtClean="0">
                <a:solidFill>
                  <a:srgbClr val="404040"/>
                </a:solidFill>
              </a:rPr>
              <a:t>– 7281 bērnu</a:t>
            </a:r>
            <a:r>
              <a:rPr lang="lv-LV" sz="1400" dirty="0" smtClean="0">
                <a:solidFill>
                  <a:srgbClr val="404040"/>
                </a:solidFill>
              </a:rPr>
              <a:t>, no tiem</a:t>
            </a:r>
            <a:endParaRPr lang="lv-LV" sz="1400" dirty="0">
              <a:solidFill>
                <a:srgbClr val="404040"/>
              </a:solidFill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8C2723"/>
                </a:solidFill>
              </a:rPr>
              <a:t>iestādēs </a:t>
            </a:r>
            <a:r>
              <a:rPr lang="lv-LV" sz="1400" dirty="0" smtClean="0">
                <a:solidFill>
                  <a:srgbClr val="8C2723"/>
                </a:solidFill>
              </a:rPr>
              <a:t>– 20% (n=1429)</a:t>
            </a:r>
            <a:endParaRPr lang="lv-LV" sz="1400" dirty="0">
              <a:solidFill>
                <a:srgbClr val="8C2723"/>
              </a:solidFill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 smtClean="0">
                <a:solidFill>
                  <a:srgbClr val="404040"/>
                </a:solidFill>
              </a:rPr>
              <a:t>audžuģimenēs – 17% (n=1232)</a:t>
            </a:r>
            <a:endParaRPr lang="lv-LV" sz="1400" dirty="0">
              <a:solidFill>
                <a:srgbClr val="40404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404040"/>
                </a:solidFill>
              </a:rPr>
              <a:t>aizbildnībā </a:t>
            </a:r>
            <a:r>
              <a:rPr lang="lv-LV" sz="1400" dirty="0" smtClean="0">
                <a:solidFill>
                  <a:srgbClr val="404040"/>
                </a:solidFill>
              </a:rPr>
              <a:t>– 63% (n=4620)</a:t>
            </a:r>
            <a:endParaRPr lang="lv-LV" sz="1400" dirty="0">
              <a:solidFill>
                <a:srgbClr val="404040"/>
              </a:solidFill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gray">
          <a:xfrm>
            <a:off x="323790" y="1340872"/>
            <a:ext cx="1871946" cy="936000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lv-LV" sz="2000" dirty="0" smtClean="0">
                <a:solidFill>
                  <a:srgbClr val="404040"/>
                </a:solidFill>
                <a:latin typeface="+mj-lt"/>
              </a:rPr>
              <a:t>Cik? </a:t>
            </a:r>
            <a:endParaRPr lang="en-US" sz="2000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139" y="3050966"/>
            <a:ext cx="22136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dirty="0" smtClean="0">
                <a:solidFill>
                  <a:srgbClr val="8C2723"/>
                </a:solidFill>
                <a:latin typeface="+mj-lt"/>
              </a:rPr>
              <a:t>DLC PRIEKŠLIKUMS</a:t>
            </a:r>
          </a:p>
          <a:p>
            <a:pPr algn="ctr"/>
            <a:r>
              <a:rPr lang="lv-LV" dirty="0" smtClean="0">
                <a:solidFill>
                  <a:srgbClr val="8C2723"/>
                </a:solidFill>
                <a:latin typeface="+mj-lt"/>
              </a:rPr>
              <a:t>2017.g.</a:t>
            </a:r>
            <a:endParaRPr lang="lv-LV" dirty="0">
              <a:solidFill>
                <a:srgbClr val="8C2723"/>
              </a:solidFill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39752" y="3356992"/>
            <a:ext cx="5368173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lv-LV" sz="1200" dirty="0">
                <a:solidFill>
                  <a:srgbClr val="404040"/>
                </a:solidFill>
              </a:rPr>
              <a:t> </a:t>
            </a:r>
            <a:endParaRPr lang="lv-LV" sz="1200" dirty="0" smtClean="0">
              <a:solidFill>
                <a:srgbClr val="404040"/>
              </a:solidFill>
            </a:endParaRPr>
          </a:p>
          <a:p>
            <a:pPr marL="228600" indent="-228600">
              <a:spcBef>
                <a:spcPts val="600"/>
              </a:spcBef>
              <a:buFont typeface="+mj-lt"/>
              <a:buAutoNum type="arabicPeriod" startAt="2"/>
            </a:pPr>
            <a:r>
              <a:rPr lang="lv-LV" sz="1200" dirty="0" smtClean="0">
                <a:solidFill>
                  <a:srgbClr val="404040"/>
                </a:solidFill>
              </a:rPr>
              <a:t>atlīdzības apmēra bērna pirmsadopcijas laikā palielināšana (BKP  apmērā jeb līdz 171 eiro)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 startAt="2"/>
            </a:pPr>
            <a:r>
              <a:rPr lang="lv-LV" sz="1200" dirty="0" smtClean="0">
                <a:solidFill>
                  <a:srgbClr val="404040"/>
                </a:solidFill>
              </a:rPr>
              <a:t>bērna </a:t>
            </a:r>
            <a:r>
              <a:rPr lang="lv-LV" sz="1200" dirty="0">
                <a:solidFill>
                  <a:srgbClr val="404040"/>
                </a:solidFill>
              </a:rPr>
              <a:t>pirmsadopcijas aprūpes laikā par personu veikt sociālās apdrošināšanas iemaksas arī invaliditātes apdrošināšanai, kā arī </a:t>
            </a:r>
            <a:r>
              <a:rPr lang="lv-LV" sz="1200" dirty="0" smtClean="0">
                <a:solidFill>
                  <a:srgbClr val="404040"/>
                </a:solidFill>
              </a:rPr>
              <a:t> dubultot </a:t>
            </a:r>
            <a:r>
              <a:rPr lang="lv-LV" sz="1200" dirty="0">
                <a:solidFill>
                  <a:srgbClr val="404040"/>
                </a:solidFill>
              </a:rPr>
              <a:t>iemaksu objektu pensiju un bezdarba apdrošināšanai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 startAt="2"/>
            </a:pPr>
            <a:r>
              <a:rPr lang="lv-LV" sz="1200" dirty="0" smtClean="0">
                <a:solidFill>
                  <a:srgbClr val="404040"/>
                </a:solidFill>
              </a:rPr>
              <a:t>ģimenē</a:t>
            </a:r>
            <a:r>
              <a:rPr lang="lv-LV" sz="1200" dirty="0">
                <a:solidFill>
                  <a:srgbClr val="404040"/>
                </a:solidFill>
              </a:rPr>
              <a:t>, kura adoptējusi bērnu vecumā līdz 3 gadiem, vienam adoptētājam par 10 kalendāra dienas ilgo atvaļinājumu piešķirt sociālās apdrošināšanas pabalstu 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 startAt="2"/>
            </a:pPr>
            <a:r>
              <a:rPr lang="lv-LV" sz="1200" dirty="0" smtClean="0">
                <a:solidFill>
                  <a:srgbClr val="404040"/>
                </a:solidFill>
              </a:rPr>
              <a:t>nodrošināt </a:t>
            </a:r>
            <a:r>
              <a:rPr lang="lv-LV" sz="1200" dirty="0">
                <a:solidFill>
                  <a:srgbClr val="404040"/>
                </a:solidFill>
              </a:rPr>
              <a:t>visu potenciālo adoptētāju apmācības pirms statusa piešķiršanas 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 startAt="2"/>
            </a:pPr>
            <a:r>
              <a:rPr lang="lv-LV" sz="1200" dirty="0" smtClean="0">
                <a:solidFill>
                  <a:srgbClr val="404040"/>
                </a:solidFill>
              </a:rPr>
              <a:t>paplašināt </a:t>
            </a:r>
            <a:r>
              <a:rPr lang="lv-LV" sz="1200" dirty="0">
                <a:solidFill>
                  <a:srgbClr val="404040"/>
                </a:solidFill>
              </a:rPr>
              <a:t>iespēju saņemt psiholoģisko palīdzību audžuģimenēm, aizbildņiem, viesģimenēm, adoptētājiem, bāreņiem un bez vecāku gādības palikušajiem </a:t>
            </a:r>
            <a:r>
              <a:rPr lang="lv-LV" sz="1200" dirty="0" smtClean="0">
                <a:solidFill>
                  <a:srgbClr val="404040"/>
                </a:solidFill>
              </a:rPr>
              <a:t>bērniem </a:t>
            </a:r>
            <a:endParaRPr lang="lv-LV" sz="1200" dirty="0">
              <a:solidFill>
                <a:srgbClr val="404040"/>
              </a:solidFill>
            </a:endParaRPr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gray">
          <a:xfrm>
            <a:off x="2339752" y="2924944"/>
            <a:ext cx="5256584" cy="43216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lv-LV" sz="1400" dirty="0" smtClean="0">
                <a:latin typeface="Arial" pitchFamily="34" charset="0"/>
              </a:rPr>
              <a:t>Noteikt </a:t>
            </a:r>
            <a:r>
              <a:rPr lang="lv-LV" sz="1400" dirty="0">
                <a:latin typeface="Arial" pitchFamily="34" charset="0"/>
              </a:rPr>
              <a:t>pabalstu bērna uzturam aizbildnībā valstī noteikto minimālo uzturlīdzekļu apmērā </a:t>
            </a:r>
            <a:endParaRPr lang="en-US" sz="1400" dirty="0">
              <a:latin typeface="Arial" pitchFamily="34" charset="0"/>
            </a:endParaRP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gray">
          <a:xfrm>
            <a:off x="2340308" y="2924261"/>
            <a:ext cx="432000" cy="432000"/>
          </a:xfrm>
          <a:prstGeom prst="triangle">
            <a:avLst>
              <a:gd name="adj" fmla="val 0"/>
            </a:avLst>
          </a:prstGeom>
          <a:solidFill>
            <a:srgbClr val="8C2723"/>
          </a:solidFill>
          <a:ln w="9525">
            <a:solidFill>
              <a:schemeClr val="bg1">
                <a:lumMod val="9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0" bIns="3600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36096" y="3248539"/>
            <a:ext cx="912429" cy="215444"/>
          </a:xfrm>
          <a:prstGeom prst="rect">
            <a:avLst/>
          </a:prstGeom>
          <a:solidFill>
            <a:srgbClr val="FFFFFF"/>
          </a:solidFill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lv-LV" sz="800" dirty="0" smtClean="0">
                <a:solidFill>
                  <a:srgbClr val="8C2723"/>
                </a:solidFill>
                <a:latin typeface="+mj-lt"/>
              </a:rPr>
              <a:t>4,1 </a:t>
            </a:r>
            <a:r>
              <a:rPr lang="lv-LV" sz="800" dirty="0" smtClean="0">
                <a:solidFill>
                  <a:srgbClr val="8C2723"/>
                </a:solidFill>
                <a:latin typeface="+mj-lt"/>
              </a:rPr>
              <a:t>milj</a:t>
            </a:r>
            <a:r>
              <a:rPr lang="lv-LV" sz="800" dirty="0" smtClean="0">
                <a:solidFill>
                  <a:srgbClr val="8C2723"/>
                </a:solidFill>
                <a:latin typeface="+mj-lt"/>
              </a:rPr>
              <a:t>. </a:t>
            </a:r>
            <a:r>
              <a:rPr lang="lv-LV" sz="800" dirty="0" err="1" smtClean="0">
                <a:solidFill>
                  <a:srgbClr val="8C2723"/>
                </a:solidFill>
                <a:latin typeface="+mj-lt"/>
              </a:rPr>
              <a:t>euro</a:t>
            </a:r>
            <a:endParaRPr lang="lv-LV" sz="800" dirty="0"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647509" y="4426482"/>
            <a:ext cx="960519" cy="430887"/>
          </a:xfrm>
          <a:prstGeom prst="rect">
            <a:avLst/>
          </a:prstGeom>
          <a:solidFill>
            <a:srgbClr val="FFFFFF"/>
          </a:solidFill>
          <a:ln>
            <a:solidFill>
              <a:srgbClr val="8C272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lv-LV" sz="1100" b="1" dirty="0" smtClean="0">
                <a:solidFill>
                  <a:srgbClr val="8C2723"/>
                </a:solidFill>
                <a:latin typeface="+mj-lt"/>
              </a:rPr>
              <a:t>Kopā: 4,9 </a:t>
            </a:r>
            <a:endParaRPr lang="lv-LV" sz="1100" b="1" dirty="0" smtClean="0">
              <a:solidFill>
                <a:srgbClr val="8C2723"/>
              </a:solidFill>
              <a:latin typeface="+mj-lt"/>
            </a:endParaRPr>
          </a:p>
          <a:p>
            <a:pPr algn="ctr"/>
            <a:r>
              <a:rPr lang="lv-LV" sz="1100" b="1" dirty="0" smtClean="0">
                <a:solidFill>
                  <a:srgbClr val="8C2723"/>
                </a:solidFill>
                <a:latin typeface="+mj-lt"/>
              </a:rPr>
              <a:t>milj. </a:t>
            </a:r>
            <a:r>
              <a:rPr lang="lv-LV" sz="1100" b="1" dirty="0" err="1" smtClean="0">
                <a:solidFill>
                  <a:srgbClr val="8C2723"/>
                </a:solidFill>
                <a:latin typeface="+mj-lt"/>
              </a:rPr>
              <a:t>euro</a:t>
            </a:r>
            <a:endParaRPr lang="lv-LV" sz="1100" b="1" dirty="0">
              <a:latin typeface="+mj-lt"/>
            </a:endParaRPr>
          </a:p>
        </p:txBody>
      </p:sp>
      <p:grpSp>
        <p:nvGrpSpPr>
          <p:cNvPr id="28" name="Gruppieren 71"/>
          <p:cNvGrpSpPr/>
          <p:nvPr/>
        </p:nvGrpSpPr>
        <p:grpSpPr bwMode="gray">
          <a:xfrm>
            <a:off x="827828" y="4005064"/>
            <a:ext cx="575820" cy="98495"/>
            <a:chOff x="3996010" y="5285415"/>
            <a:chExt cx="648000" cy="216000"/>
          </a:xfrm>
          <a:solidFill>
            <a:srgbClr val="8C2723"/>
          </a:solidFill>
        </p:grpSpPr>
        <p:sp>
          <p:nvSpPr>
            <p:cNvPr id="33" name="Pfeil nach unten 70"/>
            <p:cNvSpPr/>
            <p:nvPr/>
          </p:nvSpPr>
          <p:spPr bwMode="gray">
            <a:xfrm>
              <a:off x="3996010" y="5285415"/>
              <a:ext cx="648000" cy="216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38" name="Pfeil nach unten 69"/>
            <p:cNvSpPr/>
            <p:nvPr/>
          </p:nvSpPr>
          <p:spPr bwMode="gray">
            <a:xfrm>
              <a:off x="4104010" y="5301260"/>
              <a:ext cx="432000" cy="144000"/>
            </a:xfrm>
            <a:prstGeom prst="downArrow">
              <a:avLst>
                <a:gd name="adj1" fmla="val 100000"/>
                <a:gd name="adj2" fmla="val 100000"/>
              </a:avLst>
            </a:prstGeom>
            <a:grpFill/>
            <a:ln w="9525">
              <a:solidFill>
                <a:srgbClr val="8C2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/>
              <a:endParaRPr lang="en-US" sz="1600" dirty="0" smtClean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39" name="Rectangle 38"/>
          <p:cNvSpPr/>
          <p:nvPr/>
        </p:nvSpPr>
        <p:spPr>
          <a:xfrm>
            <a:off x="81268" y="4221088"/>
            <a:ext cx="22136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dirty="0" smtClean="0">
                <a:solidFill>
                  <a:srgbClr val="404040"/>
                </a:solidFill>
                <a:latin typeface="+mj-lt"/>
              </a:rPr>
              <a:t>Īstenot LM JPI</a:t>
            </a:r>
            <a:endParaRPr lang="lv-LV" dirty="0">
              <a:solidFill>
                <a:srgbClr val="40404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902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6" grpId="0"/>
      <p:bldP spid="4" grpId="0"/>
      <p:bldP spid="21" grpId="0" animBg="1"/>
      <p:bldP spid="22" grpId="0" animBg="1"/>
      <p:bldP spid="25" grpId="0" animBg="1"/>
      <p:bldP spid="26" grpId="0" animBg="1"/>
      <p:bldP spid="3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YfIvOzL1EGhdZG_I0SEcw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y_XwkV5iEuoS11RulVhl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rC2vE.QEkaJ40FjySsAX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rC2vE.QEkaJ40FjySsAX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rC2vE.QEkaJ40FjySsAX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QdL89Pp60KuVG.1kUbpY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Fxo0IUiokWNDKPkhgtGS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TgkRgVM00KGaee.sHwy5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rC2vE.QEkaJ40FjySsAX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rC2vE.QEkaJ40FjySsAX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rC2vE.QEkaJ40FjySsAX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w3mkimOBEe8yoqPEQDp4w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rC2vE.QEkaJ40FjySsAX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FFqxvEDtky_fGBNPztsr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ArpVCu8fU2YASlKCRbNB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UcWRsar5EG_QSL2IZZ1r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fmbGGqSZ0uKjFExMaim9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CybQKMLTUuGj2QtIQRVFw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DLC_LM,PKC">
      <a:dk1>
        <a:srgbClr val="64A02D"/>
      </a:dk1>
      <a:lt1>
        <a:srgbClr val="FFFFFF"/>
      </a:lt1>
      <a:dk2>
        <a:srgbClr val="8C2723"/>
      </a:dk2>
      <a:lt2>
        <a:srgbClr val="C8C8B1"/>
      </a:lt2>
      <a:accent1>
        <a:srgbClr val="404040"/>
      </a:accent1>
      <a:accent2>
        <a:srgbClr val="404040"/>
      </a:accent2>
      <a:accent3>
        <a:srgbClr val="64A02D"/>
      </a:accent3>
      <a:accent4>
        <a:srgbClr val="0C0C0C"/>
      </a:accent4>
      <a:accent5>
        <a:srgbClr val="595959"/>
      </a:accent5>
      <a:accent6>
        <a:srgbClr val="7F7F7F"/>
      </a:accent6>
      <a:hlink>
        <a:srgbClr val="E57B7F"/>
      </a:hlink>
      <a:folHlink>
        <a:srgbClr val="F6D3D4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Titullapa_kontaktinformacija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1198</TotalTime>
  <Words>1357</Words>
  <Application>Microsoft Office PowerPoint</Application>
  <PresentationFormat>On-screen Show (4:3)</PresentationFormat>
  <Paragraphs>256</Paragraphs>
  <Slides>15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Essential</vt:lpstr>
      <vt:lpstr>Diagramma</vt:lpstr>
      <vt:lpstr>Chart</vt:lpstr>
      <vt:lpstr>Konceptuālais ziņojums “Par Sadarbības platformas “Demogrāfisko lietu centrs” priekšlikumiem ģimeņu ar bērniem atbalstam 2017. –2018. gadā”</vt:lpstr>
      <vt:lpstr>Ģimenes Latvijā</vt:lpstr>
      <vt:lpstr>Tautas ataudzi kavējošie faktori</vt:lpstr>
      <vt:lpstr>Vēlamais bērnu skaits iedzīvotāju skatījumā</vt:lpstr>
      <vt:lpstr>DLC priekšlikumi</vt:lpstr>
      <vt:lpstr>DLC priekšlikumi</vt:lpstr>
      <vt:lpstr>Ģimenes, kur bērnus audzina viens pieaugušais</vt:lpstr>
      <vt:lpstr>Daudzbērnu ģimenes</vt:lpstr>
      <vt:lpstr>Ģimeniskas vides nodrošināšanai: Adopcija &amp; Ārpusģimenes aprūpe</vt:lpstr>
      <vt:lpstr>Visas ģimenes ar bērniem</vt:lpstr>
      <vt:lpstr>DLC priekšlikumi (I)</vt:lpstr>
      <vt:lpstr>DLC priekšlikumi (II)</vt:lpstr>
      <vt:lpstr>DLC vadītāja priekšlikumi indikatīviem papildus finanšu avotiem</vt:lpstr>
      <vt:lpstr>Latvijas simtgades dimensijas</vt:lpstr>
      <vt:lpstr>Konceptuālais ziņojums “Par Sadarbības platformas “Demogrāfisko lietu centrs” priekšlikumiem ģimeņu ar bērniem atbalstam  2017. –2018. gadā”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ffff</dc:title>
  <dc:creator>Ieva Kārkliņa</dc:creator>
  <cp:lastModifiedBy>Ieva Kārkliņa</cp:lastModifiedBy>
  <cp:revision>74</cp:revision>
  <cp:lastPrinted>2016-06-21T12:11:54Z</cp:lastPrinted>
  <dcterms:created xsi:type="dcterms:W3CDTF">2016-06-14T09:26:35Z</dcterms:created>
  <dcterms:modified xsi:type="dcterms:W3CDTF">2016-06-22T08:39:25Z</dcterms:modified>
</cp:coreProperties>
</file>