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40" r:id="rId3"/>
    <p:sldId id="399" r:id="rId4"/>
    <p:sldId id="400" r:id="rId5"/>
    <p:sldId id="401" r:id="rId6"/>
    <p:sldId id="402" r:id="rId7"/>
    <p:sldId id="425" r:id="rId8"/>
    <p:sldId id="413" r:id="rId9"/>
    <p:sldId id="415" r:id="rId10"/>
    <p:sldId id="421" r:id="rId11"/>
    <p:sldId id="403" r:id="rId12"/>
    <p:sldId id="422" r:id="rId13"/>
    <p:sldId id="405" r:id="rId14"/>
    <p:sldId id="423" r:id="rId15"/>
    <p:sldId id="407" r:id="rId16"/>
    <p:sldId id="424" r:id="rId17"/>
    <p:sldId id="437" r:id="rId18"/>
    <p:sldId id="410" r:id="rId19"/>
    <p:sldId id="408" r:id="rId20"/>
    <p:sldId id="435" r:id="rId21"/>
    <p:sldId id="430" r:id="rId22"/>
    <p:sldId id="429" r:id="rId23"/>
    <p:sldId id="442" r:id="rId24"/>
    <p:sldId id="434" r:id="rId25"/>
    <p:sldId id="439" r:id="rId26"/>
    <p:sldId id="412" r:id="rId27"/>
    <p:sldId id="428" r:id="rId28"/>
    <p:sldId id="426" r:id="rId29"/>
    <p:sldId id="385" r:id="rId30"/>
  </p:sldIdLst>
  <p:sldSz cx="9144000" cy="6858000" type="screen4x3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6E0"/>
    <a:srgbClr val="EDE9F4"/>
    <a:srgbClr val="6A4C96"/>
    <a:srgbClr val="810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5" autoAdjust="0"/>
    <p:restoredTop sz="94925" autoAdjust="0"/>
  </p:normalViewPr>
  <p:slideViewPr>
    <p:cSldViewPr>
      <p:cViewPr varScale="1">
        <p:scale>
          <a:sx n="85" d="100"/>
          <a:sy n="85" d="100"/>
        </p:scale>
        <p:origin x="17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FE3D3-49F0-4425-9972-DE0CC686510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v-LV"/>
        </a:p>
      </dgm:t>
    </dgm:pt>
    <dgm:pt modelId="{CFC3DB49-E349-4BC8-A5AA-900520E371A8}" type="pres">
      <dgm:prSet presAssocID="{07FFE3D3-49F0-4425-9972-DE0CC6865102}" presName="Name0" presStyleCnt="0">
        <dgm:presLayoutVars>
          <dgm:chMax val="5"/>
          <dgm:chPref val="5"/>
          <dgm:dir/>
          <dgm:animLvl val="lvl"/>
        </dgm:presLayoutVars>
      </dgm:prSet>
      <dgm:spPr/>
    </dgm:pt>
  </dgm:ptLst>
  <dgm:cxnLst>
    <dgm:cxn modelId="{022C22BE-F68F-459B-9CD8-9F4BC23769C7}" type="presOf" srcId="{07FFE3D3-49F0-4425-9972-DE0CC6865102}" destId="{CFC3DB49-E349-4BC8-A5AA-900520E371A8}" srcOrd="0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F97BAC-977D-4FE1-903D-A4B3F3E6DA3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lv-LV"/>
        </a:p>
      </dgm:t>
    </dgm:pt>
    <dgm:pt modelId="{9F2FC56E-5191-4E33-A8F1-5C179C720AB1}">
      <dgm:prSet phldrT="[Text]" custT="1"/>
      <dgm:spPr/>
      <dgm:t>
        <a:bodyPr/>
        <a:lstStyle/>
        <a:p>
          <a:pPr algn="ctr"/>
          <a:r>
            <a:rPr lang="lv-LV" sz="2000" b="1" dirty="0"/>
            <a:t>Aprēķinot pensijas apmēru :</a:t>
          </a:r>
        </a:p>
        <a:p>
          <a:pPr algn="ctr"/>
          <a:r>
            <a:rPr lang="lv-LV" sz="1600" dirty="0"/>
            <a:t>1. piemērot koeficientu uzkrātajam pensiju kapitālam 2-5% apmērā, vai 2. novirzot daļu 1-4% no bērnu VSAOI vecāku pensijas kapitālam</a:t>
          </a:r>
        </a:p>
      </dgm:t>
    </dgm:pt>
    <dgm:pt modelId="{0B9A46A6-65F9-4169-9AE5-249DC9E1D779}" type="parTrans" cxnId="{9B66F827-FC35-4C4C-B5D3-CFFF7D313FDF}">
      <dgm:prSet/>
      <dgm:spPr/>
      <dgm:t>
        <a:bodyPr/>
        <a:lstStyle/>
        <a:p>
          <a:endParaRPr lang="lv-LV"/>
        </a:p>
      </dgm:t>
    </dgm:pt>
    <dgm:pt modelId="{C39AE301-718C-4B04-9259-8ED7993C1333}" type="sibTrans" cxnId="{9B66F827-FC35-4C4C-B5D3-CFFF7D313FDF}">
      <dgm:prSet/>
      <dgm:spPr/>
      <dgm:t>
        <a:bodyPr/>
        <a:lstStyle/>
        <a:p>
          <a:endParaRPr lang="lv-LV"/>
        </a:p>
      </dgm:t>
    </dgm:pt>
    <dgm:pt modelId="{076DDAD8-3DB4-4311-B063-38E4F0C8E1E2}">
      <dgm:prSet custT="1"/>
      <dgm:spPr/>
      <dgm:t>
        <a:bodyPr/>
        <a:lstStyle/>
        <a:p>
          <a:pPr algn="ctr"/>
          <a:r>
            <a:rPr lang="lv-LV" sz="1600" dirty="0"/>
            <a:t>Dodot iespēju, trīs un četru bērnu </a:t>
          </a:r>
          <a:r>
            <a:rPr lang="lv-LV" sz="1600" b="1" dirty="0"/>
            <a:t>vecākiem pensionēties priekšlaicīgi </a:t>
          </a:r>
          <a:r>
            <a:rPr lang="lv-LV" sz="1600" dirty="0"/>
            <a:t>vienu gadu ātrāk par katru izaudzināto bērnu.</a:t>
          </a:r>
        </a:p>
        <a:p>
          <a:pPr algn="ctr"/>
          <a:r>
            <a:rPr lang="lv-LV" sz="1600" dirty="0"/>
            <a:t>Nosakot, ka priekšlaicīgi pensionējoties pensijas apmēru aprēķinot indekss G tiek piemērots izejot no standarta vecuma pensijas noteiktā sliekšņa.</a:t>
          </a:r>
        </a:p>
      </dgm:t>
    </dgm:pt>
    <dgm:pt modelId="{9B26177B-306C-4F79-9F03-167981F533E8}" type="sibTrans" cxnId="{BA690F35-A6DC-4B2E-BBFA-934A16517DDF}">
      <dgm:prSet/>
      <dgm:spPr/>
      <dgm:t>
        <a:bodyPr/>
        <a:lstStyle/>
        <a:p>
          <a:endParaRPr lang="en-US"/>
        </a:p>
      </dgm:t>
    </dgm:pt>
    <dgm:pt modelId="{6B773FEE-14C6-44E7-B803-57F48F345608}" type="parTrans" cxnId="{BA690F35-A6DC-4B2E-BBFA-934A16517DDF}">
      <dgm:prSet/>
      <dgm:spPr/>
      <dgm:t>
        <a:bodyPr/>
        <a:lstStyle/>
        <a:p>
          <a:endParaRPr lang="en-US"/>
        </a:p>
      </dgm:t>
    </dgm:pt>
    <dgm:pt modelId="{843E37B0-2F42-4271-B770-70027A46D63D}">
      <dgm:prSet custT="1"/>
      <dgm:spPr/>
      <dgm:t>
        <a:bodyPr/>
        <a:lstStyle/>
        <a:p>
          <a:pPr algn="ctr"/>
          <a:r>
            <a:rPr lang="lv-LV" sz="1600" dirty="0"/>
            <a:t>Valstij veikt </a:t>
          </a:r>
          <a:r>
            <a:rPr lang="lv-LV" sz="1600" b="1" dirty="0"/>
            <a:t>iemaksas pensiju kapitālā </a:t>
          </a:r>
          <a:r>
            <a:rPr lang="lv-LV" sz="1600" dirty="0"/>
            <a:t>bērna kopšanas atvaļinājuma laikā no pilna Vecāku un Bērnu kopšanas pabalsta kopsummas, bet ne mazāk kā no obligāti noteiktajām minimālām sociālās apdrošināšanas iemaksām. </a:t>
          </a:r>
        </a:p>
      </dgm:t>
    </dgm:pt>
    <dgm:pt modelId="{C6369425-DA1D-492E-8D1D-8586AB05ECBA}" type="parTrans" cxnId="{0D7FBF51-53FE-45AB-A1FF-4C9C8B6EDF6F}">
      <dgm:prSet/>
      <dgm:spPr/>
      <dgm:t>
        <a:bodyPr/>
        <a:lstStyle/>
        <a:p>
          <a:endParaRPr lang="lv-LV"/>
        </a:p>
      </dgm:t>
    </dgm:pt>
    <dgm:pt modelId="{7184B628-1E64-4D6E-9E30-6727CA479CD2}" type="sibTrans" cxnId="{0D7FBF51-53FE-45AB-A1FF-4C9C8B6EDF6F}">
      <dgm:prSet/>
      <dgm:spPr/>
      <dgm:t>
        <a:bodyPr/>
        <a:lstStyle/>
        <a:p>
          <a:endParaRPr lang="lv-LV"/>
        </a:p>
      </dgm:t>
    </dgm:pt>
    <dgm:pt modelId="{7BB8936A-7233-48E0-86EA-51DBF1AEAEAD}" type="pres">
      <dgm:prSet presAssocID="{E2F97BAC-977D-4FE1-903D-A4B3F3E6DA34}" presName="Name0" presStyleCnt="0">
        <dgm:presLayoutVars>
          <dgm:chMax val="7"/>
          <dgm:chPref val="7"/>
          <dgm:dir/>
        </dgm:presLayoutVars>
      </dgm:prSet>
      <dgm:spPr/>
    </dgm:pt>
    <dgm:pt modelId="{372378AA-EAF4-47CC-B41D-120978CFCB20}" type="pres">
      <dgm:prSet presAssocID="{E2F97BAC-977D-4FE1-903D-A4B3F3E6DA34}" presName="Name1" presStyleCnt="0"/>
      <dgm:spPr/>
    </dgm:pt>
    <dgm:pt modelId="{DA00E37B-EB16-47D5-9BC1-1FAAEC42C804}" type="pres">
      <dgm:prSet presAssocID="{E2F97BAC-977D-4FE1-903D-A4B3F3E6DA34}" presName="cycle" presStyleCnt="0"/>
      <dgm:spPr/>
    </dgm:pt>
    <dgm:pt modelId="{432704D4-1A10-4E7E-B067-BA8AB778FF37}" type="pres">
      <dgm:prSet presAssocID="{E2F97BAC-977D-4FE1-903D-A4B3F3E6DA34}" presName="srcNode" presStyleLbl="node1" presStyleIdx="0" presStyleCnt="3"/>
      <dgm:spPr/>
    </dgm:pt>
    <dgm:pt modelId="{64C52170-154F-4277-B8A0-CC71B131BEFB}" type="pres">
      <dgm:prSet presAssocID="{E2F97BAC-977D-4FE1-903D-A4B3F3E6DA34}" presName="conn" presStyleLbl="parChTrans1D2" presStyleIdx="0" presStyleCnt="1"/>
      <dgm:spPr/>
    </dgm:pt>
    <dgm:pt modelId="{31E42E72-812D-49AD-B68B-79641D0A466C}" type="pres">
      <dgm:prSet presAssocID="{E2F97BAC-977D-4FE1-903D-A4B3F3E6DA34}" presName="extraNode" presStyleLbl="node1" presStyleIdx="0" presStyleCnt="3"/>
      <dgm:spPr/>
    </dgm:pt>
    <dgm:pt modelId="{A8C42958-7987-465E-A315-BDAC579F882F}" type="pres">
      <dgm:prSet presAssocID="{E2F97BAC-977D-4FE1-903D-A4B3F3E6DA34}" presName="dstNode" presStyleLbl="node1" presStyleIdx="0" presStyleCnt="3"/>
      <dgm:spPr/>
    </dgm:pt>
    <dgm:pt modelId="{B59C3305-82CC-44EA-8E0A-DD2A43CBFA64}" type="pres">
      <dgm:prSet presAssocID="{9F2FC56E-5191-4E33-A8F1-5C179C720AB1}" presName="text_1" presStyleLbl="node1" presStyleIdx="0" presStyleCnt="3" custScaleY="108676">
        <dgm:presLayoutVars>
          <dgm:bulletEnabled val="1"/>
        </dgm:presLayoutVars>
      </dgm:prSet>
      <dgm:spPr/>
    </dgm:pt>
    <dgm:pt modelId="{02EA9A4B-939A-486B-9F2C-E277473E60C6}" type="pres">
      <dgm:prSet presAssocID="{9F2FC56E-5191-4E33-A8F1-5C179C720AB1}" presName="accent_1" presStyleCnt="0"/>
      <dgm:spPr/>
    </dgm:pt>
    <dgm:pt modelId="{288021D8-8717-4E21-8F92-6F48D71E1B6E}" type="pres">
      <dgm:prSet presAssocID="{9F2FC56E-5191-4E33-A8F1-5C179C720AB1}" presName="accentRepeatNode" presStyleLbl="solidFgAcc1" presStyleIdx="0" presStyleCnt="3"/>
      <dgm:spPr/>
    </dgm:pt>
    <dgm:pt modelId="{7FC56619-35DE-4C2A-854F-3FBDA2004A9D}" type="pres">
      <dgm:prSet presAssocID="{076DDAD8-3DB4-4311-B063-38E4F0C8E1E2}" presName="text_2" presStyleLbl="node1" presStyleIdx="1" presStyleCnt="3" custScaleY="120152">
        <dgm:presLayoutVars>
          <dgm:bulletEnabled val="1"/>
        </dgm:presLayoutVars>
      </dgm:prSet>
      <dgm:spPr/>
    </dgm:pt>
    <dgm:pt modelId="{A1C9E5CE-57E6-4BB4-B50D-F422B7FC49C0}" type="pres">
      <dgm:prSet presAssocID="{076DDAD8-3DB4-4311-B063-38E4F0C8E1E2}" presName="accent_2" presStyleCnt="0"/>
      <dgm:spPr/>
    </dgm:pt>
    <dgm:pt modelId="{1CD21F28-5B15-457B-869B-74E6AFA84E28}" type="pres">
      <dgm:prSet presAssocID="{076DDAD8-3DB4-4311-B063-38E4F0C8E1E2}" presName="accentRepeatNode" presStyleLbl="solidFgAcc1" presStyleIdx="1" presStyleCnt="3"/>
      <dgm:spPr/>
    </dgm:pt>
    <dgm:pt modelId="{8F703261-BDBC-482D-8FBA-7F110442BE59}" type="pres">
      <dgm:prSet presAssocID="{843E37B0-2F42-4271-B770-70027A46D63D}" presName="text_3" presStyleLbl="node1" presStyleIdx="2" presStyleCnt="3">
        <dgm:presLayoutVars>
          <dgm:bulletEnabled val="1"/>
        </dgm:presLayoutVars>
      </dgm:prSet>
      <dgm:spPr/>
    </dgm:pt>
    <dgm:pt modelId="{42ACB25C-0D00-4D5C-97DD-228F1C8C4564}" type="pres">
      <dgm:prSet presAssocID="{843E37B0-2F42-4271-B770-70027A46D63D}" presName="accent_3" presStyleCnt="0"/>
      <dgm:spPr/>
    </dgm:pt>
    <dgm:pt modelId="{C514ADFA-C853-4667-8421-31D17FBFDB18}" type="pres">
      <dgm:prSet presAssocID="{843E37B0-2F42-4271-B770-70027A46D63D}" presName="accentRepeatNode" presStyleLbl="solidFgAcc1" presStyleIdx="2" presStyleCnt="3"/>
      <dgm:spPr/>
    </dgm:pt>
  </dgm:ptLst>
  <dgm:cxnLst>
    <dgm:cxn modelId="{9B66F827-FC35-4C4C-B5D3-CFFF7D313FDF}" srcId="{E2F97BAC-977D-4FE1-903D-A4B3F3E6DA34}" destId="{9F2FC56E-5191-4E33-A8F1-5C179C720AB1}" srcOrd="0" destOrd="0" parTransId="{0B9A46A6-65F9-4169-9AE5-249DC9E1D779}" sibTransId="{C39AE301-718C-4B04-9259-8ED7993C1333}"/>
    <dgm:cxn modelId="{BDCE402C-E8A1-41A4-99FA-3FAF0773BFAD}" type="presOf" srcId="{843E37B0-2F42-4271-B770-70027A46D63D}" destId="{8F703261-BDBC-482D-8FBA-7F110442BE59}" srcOrd="0" destOrd="0" presId="urn:microsoft.com/office/officeart/2008/layout/VerticalCurvedList"/>
    <dgm:cxn modelId="{BA690F35-A6DC-4B2E-BBFA-934A16517DDF}" srcId="{E2F97BAC-977D-4FE1-903D-A4B3F3E6DA34}" destId="{076DDAD8-3DB4-4311-B063-38E4F0C8E1E2}" srcOrd="1" destOrd="0" parTransId="{6B773FEE-14C6-44E7-B803-57F48F345608}" sibTransId="{9B26177B-306C-4F79-9F03-167981F533E8}"/>
    <dgm:cxn modelId="{10061E62-FE55-44E8-9FD1-97FF30590FFB}" type="presOf" srcId="{E2F97BAC-977D-4FE1-903D-A4B3F3E6DA34}" destId="{7BB8936A-7233-48E0-86EA-51DBF1AEAEAD}" srcOrd="0" destOrd="0" presId="urn:microsoft.com/office/officeart/2008/layout/VerticalCurvedList"/>
    <dgm:cxn modelId="{0D7FBF51-53FE-45AB-A1FF-4C9C8B6EDF6F}" srcId="{E2F97BAC-977D-4FE1-903D-A4B3F3E6DA34}" destId="{843E37B0-2F42-4271-B770-70027A46D63D}" srcOrd="2" destOrd="0" parTransId="{C6369425-DA1D-492E-8D1D-8586AB05ECBA}" sibTransId="{7184B628-1E64-4D6E-9E30-6727CA479CD2}"/>
    <dgm:cxn modelId="{FB20ED99-9A64-444E-8333-C068B78A0D75}" type="presOf" srcId="{076DDAD8-3DB4-4311-B063-38E4F0C8E1E2}" destId="{7FC56619-35DE-4C2A-854F-3FBDA2004A9D}" srcOrd="0" destOrd="0" presId="urn:microsoft.com/office/officeart/2008/layout/VerticalCurvedList"/>
    <dgm:cxn modelId="{C54D3FA5-4F84-4A98-B85B-E404AC6AD2E4}" type="presOf" srcId="{9F2FC56E-5191-4E33-A8F1-5C179C720AB1}" destId="{B59C3305-82CC-44EA-8E0A-DD2A43CBFA64}" srcOrd="0" destOrd="0" presId="urn:microsoft.com/office/officeart/2008/layout/VerticalCurvedList"/>
    <dgm:cxn modelId="{6688B9B3-E16F-4011-9B12-C775E14F00BB}" type="presOf" srcId="{C39AE301-718C-4B04-9259-8ED7993C1333}" destId="{64C52170-154F-4277-B8A0-CC71B131BEFB}" srcOrd="0" destOrd="0" presId="urn:microsoft.com/office/officeart/2008/layout/VerticalCurvedList"/>
    <dgm:cxn modelId="{2CE1376F-36FE-4C99-A8AC-6E63C86C27F3}" type="presParOf" srcId="{7BB8936A-7233-48E0-86EA-51DBF1AEAEAD}" destId="{372378AA-EAF4-47CC-B41D-120978CFCB20}" srcOrd="0" destOrd="0" presId="urn:microsoft.com/office/officeart/2008/layout/VerticalCurvedList"/>
    <dgm:cxn modelId="{D419573B-A466-48A0-A888-738695ED31C4}" type="presParOf" srcId="{372378AA-EAF4-47CC-B41D-120978CFCB20}" destId="{DA00E37B-EB16-47D5-9BC1-1FAAEC42C804}" srcOrd="0" destOrd="0" presId="urn:microsoft.com/office/officeart/2008/layout/VerticalCurvedList"/>
    <dgm:cxn modelId="{1577C368-25F0-4DBC-8248-BD588E9ED980}" type="presParOf" srcId="{DA00E37B-EB16-47D5-9BC1-1FAAEC42C804}" destId="{432704D4-1A10-4E7E-B067-BA8AB778FF37}" srcOrd="0" destOrd="0" presId="urn:microsoft.com/office/officeart/2008/layout/VerticalCurvedList"/>
    <dgm:cxn modelId="{E36D48F3-2557-4069-8123-8D4D3BD724F8}" type="presParOf" srcId="{DA00E37B-EB16-47D5-9BC1-1FAAEC42C804}" destId="{64C52170-154F-4277-B8A0-CC71B131BEFB}" srcOrd="1" destOrd="0" presId="urn:microsoft.com/office/officeart/2008/layout/VerticalCurvedList"/>
    <dgm:cxn modelId="{CDC9B226-0867-4305-9EBA-F42A379D1FB0}" type="presParOf" srcId="{DA00E37B-EB16-47D5-9BC1-1FAAEC42C804}" destId="{31E42E72-812D-49AD-B68B-79641D0A466C}" srcOrd="2" destOrd="0" presId="urn:microsoft.com/office/officeart/2008/layout/VerticalCurvedList"/>
    <dgm:cxn modelId="{FD076A3C-CCEF-4797-8F04-BE05690EA002}" type="presParOf" srcId="{DA00E37B-EB16-47D5-9BC1-1FAAEC42C804}" destId="{A8C42958-7987-465E-A315-BDAC579F882F}" srcOrd="3" destOrd="0" presId="urn:microsoft.com/office/officeart/2008/layout/VerticalCurvedList"/>
    <dgm:cxn modelId="{B3613D8B-160A-483F-AB0C-1AED096B4728}" type="presParOf" srcId="{372378AA-EAF4-47CC-B41D-120978CFCB20}" destId="{B59C3305-82CC-44EA-8E0A-DD2A43CBFA64}" srcOrd="1" destOrd="0" presId="urn:microsoft.com/office/officeart/2008/layout/VerticalCurvedList"/>
    <dgm:cxn modelId="{E3D1995C-FA80-4E2D-AD1C-655740B959E5}" type="presParOf" srcId="{372378AA-EAF4-47CC-B41D-120978CFCB20}" destId="{02EA9A4B-939A-486B-9F2C-E277473E60C6}" srcOrd="2" destOrd="0" presId="urn:microsoft.com/office/officeart/2008/layout/VerticalCurvedList"/>
    <dgm:cxn modelId="{20845460-77C8-4919-9FB9-AFE7F0748BEE}" type="presParOf" srcId="{02EA9A4B-939A-486B-9F2C-E277473E60C6}" destId="{288021D8-8717-4E21-8F92-6F48D71E1B6E}" srcOrd="0" destOrd="0" presId="urn:microsoft.com/office/officeart/2008/layout/VerticalCurvedList"/>
    <dgm:cxn modelId="{DBE8357C-8A79-4928-90F4-FCE974FAD9E6}" type="presParOf" srcId="{372378AA-EAF4-47CC-B41D-120978CFCB20}" destId="{7FC56619-35DE-4C2A-854F-3FBDA2004A9D}" srcOrd="3" destOrd="0" presId="urn:microsoft.com/office/officeart/2008/layout/VerticalCurvedList"/>
    <dgm:cxn modelId="{14ED36EE-A263-4228-BC8E-276CAEDDC610}" type="presParOf" srcId="{372378AA-EAF4-47CC-B41D-120978CFCB20}" destId="{A1C9E5CE-57E6-4BB4-B50D-F422B7FC49C0}" srcOrd="4" destOrd="0" presId="urn:microsoft.com/office/officeart/2008/layout/VerticalCurvedList"/>
    <dgm:cxn modelId="{B5D61FDE-E09A-4DC3-831B-419453692807}" type="presParOf" srcId="{A1C9E5CE-57E6-4BB4-B50D-F422B7FC49C0}" destId="{1CD21F28-5B15-457B-869B-74E6AFA84E28}" srcOrd="0" destOrd="0" presId="urn:microsoft.com/office/officeart/2008/layout/VerticalCurvedList"/>
    <dgm:cxn modelId="{3C7060A5-6E63-40C8-B97F-5C0FDE14DEA6}" type="presParOf" srcId="{372378AA-EAF4-47CC-B41D-120978CFCB20}" destId="{8F703261-BDBC-482D-8FBA-7F110442BE59}" srcOrd="5" destOrd="0" presId="urn:microsoft.com/office/officeart/2008/layout/VerticalCurvedList"/>
    <dgm:cxn modelId="{0DAD5621-DB31-4FEE-806B-EC5732E389FC}" type="presParOf" srcId="{372378AA-EAF4-47CC-B41D-120978CFCB20}" destId="{42ACB25C-0D00-4D5C-97DD-228F1C8C4564}" srcOrd="6" destOrd="0" presId="urn:microsoft.com/office/officeart/2008/layout/VerticalCurvedList"/>
    <dgm:cxn modelId="{66CFE4DB-0329-427D-8B45-3527E079800F}" type="presParOf" srcId="{42ACB25C-0D00-4D5C-97DD-228F1C8C4564}" destId="{C514ADFA-C853-4667-8421-31D17FBFDB1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8A791F-15A7-4935-994E-F410AD832587}" type="doc">
      <dgm:prSet loTypeId="urn:microsoft.com/office/officeart/2005/8/layout/radial6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D75786D-52B4-4C23-A990-99D9F370F8D6}">
      <dgm:prSet phldrT="[Text]"/>
      <dgm:spPr/>
      <dgm:t>
        <a:bodyPr/>
        <a:lstStyle/>
        <a:p>
          <a:r>
            <a:rPr lang="lv-LV" dirty="0"/>
            <a:t>Nominālā programma kopējam atbalstam</a:t>
          </a:r>
          <a:endParaRPr lang="en-US" dirty="0"/>
        </a:p>
      </dgm:t>
    </dgm:pt>
    <dgm:pt modelId="{9216B8A2-9CAD-49DC-90C8-18522B1D1E59}" type="parTrans" cxnId="{A46BFA03-0AF0-4FEE-A678-08E336641711}">
      <dgm:prSet/>
      <dgm:spPr/>
      <dgm:t>
        <a:bodyPr/>
        <a:lstStyle/>
        <a:p>
          <a:endParaRPr lang="en-US"/>
        </a:p>
      </dgm:t>
    </dgm:pt>
    <dgm:pt modelId="{190A8562-6E89-4D0D-984F-D736DD8229E0}" type="sibTrans" cxnId="{A46BFA03-0AF0-4FEE-A678-08E336641711}">
      <dgm:prSet/>
      <dgm:spPr/>
      <dgm:t>
        <a:bodyPr/>
        <a:lstStyle/>
        <a:p>
          <a:endParaRPr lang="en-US"/>
        </a:p>
      </dgm:t>
    </dgm:pt>
    <dgm:pt modelId="{AFE12A8F-BA5C-4585-851B-E60E6E08BC80}">
      <dgm:prSet phldrT="[Text]"/>
      <dgm:spPr/>
      <dgm:t>
        <a:bodyPr/>
        <a:lstStyle/>
        <a:p>
          <a:r>
            <a:rPr lang="lv-LV" dirty="0"/>
            <a:t>1 bērns – 50%</a:t>
          </a:r>
        </a:p>
        <a:p>
          <a:r>
            <a:rPr lang="lv-LV" dirty="0"/>
            <a:t>MIL 2 </a:t>
          </a:r>
          <a:endParaRPr lang="en-US" dirty="0"/>
        </a:p>
      </dgm:t>
    </dgm:pt>
    <dgm:pt modelId="{0A4F89F3-0F87-48B3-9267-C07FFF013BC6}" type="parTrans" cxnId="{F8C56A3F-2CE7-4ADC-8EAA-9913FE39690D}">
      <dgm:prSet/>
      <dgm:spPr/>
      <dgm:t>
        <a:bodyPr/>
        <a:lstStyle/>
        <a:p>
          <a:endParaRPr lang="en-US"/>
        </a:p>
      </dgm:t>
    </dgm:pt>
    <dgm:pt modelId="{7F293745-C771-495C-98AC-5373688C048E}" type="sibTrans" cxnId="{F8C56A3F-2CE7-4ADC-8EAA-9913FE39690D}">
      <dgm:prSet/>
      <dgm:spPr/>
      <dgm:t>
        <a:bodyPr/>
        <a:lstStyle/>
        <a:p>
          <a:endParaRPr lang="en-US"/>
        </a:p>
      </dgm:t>
    </dgm:pt>
    <dgm:pt modelId="{7B722169-3E93-44AE-9D68-B59746FB2AFB}">
      <dgm:prSet phldrT="[Text]"/>
      <dgm:spPr/>
      <dgm:t>
        <a:bodyPr/>
        <a:lstStyle/>
        <a:p>
          <a:r>
            <a:rPr lang="lv-LV" dirty="0"/>
            <a:t>2 bērni – 75%</a:t>
          </a:r>
        </a:p>
        <a:p>
          <a:r>
            <a:rPr lang="lv-LV" dirty="0"/>
            <a:t>MIL 2</a:t>
          </a:r>
          <a:endParaRPr lang="en-US" dirty="0"/>
        </a:p>
      </dgm:t>
    </dgm:pt>
    <dgm:pt modelId="{2A91754D-3A08-4428-B342-6989D5CA48B3}" type="parTrans" cxnId="{9814D3AA-3FB6-4E02-ABD4-E0067660780E}">
      <dgm:prSet/>
      <dgm:spPr/>
      <dgm:t>
        <a:bodyPr/>
        <a:lstStyle/>
        <a:p>
          <a:endParaRPr lang="en-US"/>
        </a:p>
      </dgm:t>
    </dgm:pt>
    <dgm:pt modelId="{40F91D8C-760C-4E33-A474-0EFC756A3696}" type="sibTrans" cxnId="{9814D3AA-3FB6-4E02-ABD4-E0067660780E}">
      <dgm:prSet/>
      <dgm:spPr/>
      <dgm:t>
        <a:bodyPr/>
        <a:lstStyle/>
        <a:p>
          <a:endParaRPr lang="en-US"/>
        </a:p>
      </dgm:t>
    </dgm:pt>
    <dgm:pt modelId="{00C825F3-6080-48A0-A0CC-54B64E7F38CF}">
      <dgm:prSet phldrT="[Text]"/>
      <dgm:spPr/>
      <dgm:t>
        <a:bodyPr/>
        <a:lstStyle/>
        <a:p>
          <a:r>
            <a:rPr lang="lv-LV" dirty="0"/>
            <a:t>3+ bērni – 100%</a:t>
          </a:r>
        </a:p>
        <a:p>
          <a:r>
            <a:rPr lang="lv-LV" dirty="0"/>
            <a:t>MIL 3</a:t>
          </a:r>
          <a:endParaRPr lang="en-US" dirty="0"/>
        </a:p>
      </dgm:t>
    </dgm:pt>
    <dgm:pt modelId="{DAB4DD0A-E812-4E5D-9B61-3765D170C0C9}" type="parTrans" cxnId="{3E1FA1FA-4B3A-4D9E-B5E1-58C6693019C3}">
      <dgm:prSet/>
      <dgm:spPr/>
      <dgm:t>
        <a:bodyPr/>
        <a:lstStyle/>
        <a:p>
          <a:endParaRPr lang="en-US"/>
        </a:p>
      </dgm:t>
    </dgm:pt>
    <dgm:pt modelId="{25E93778-AD82-4F13-9F3E-B3AA5EF3C33F}" type="sibTrans" cxnId="{3E1FA1FA-4B3A-4D9E-B5E1-58C6693019C3}">
      <dgm:prSet/>
      <dgm:spPr/>
      <dgm:t>
        <a:bodyPr/>
        <a:lstStyle/>
        <a:p>
          <a:endParaRPr lang="en-US"/>
        </a:p>
      </dgm:t>
    </dgm:pt>
    <dgm:pt modelId="{8A2D2EBB-7EEA-4A1E-9CCA-379E32C01088}">
      <dgm:prSet phldrT="[Text]"/>
      <dgm:spPr/>
      <dgm:t>
        <a:bodyPr/>
        <a:lstStyle/>
        <a:p>
          <a:endParaRPr lang="en-US"/>
        </a:p>
      </dgm:t>
    </dgm:pt>
    <dgm:pt modelId="{A2631A60-65C5-4BD9-A0DD-DF7361550E81}" type="parTrans" cxnId="{C6BEAE5A-5C82-48E7-98C4-FA830DD52608}">
      <dgm:prSet/>
      <dgm:spPr/>
      <dgm:t>
        <a:bodyPr/>
        <a:lstStyle/>
        <a:p>
          <a:endParaRPr lang="en-US"/>
        </a:p>
      </dgm:t>
    </dgm:pt>
    <dgm:pt modelId="{154115C3-8623-496B-BCE6-659D0CA5B85D}" type="sibTrans" cxnId="{C6BEAE5A-5C82-48E7-98C4-FA830DD52608}">
      <dgm:prSet/>
      <dgm:spPr/>
      <dgm:t>
        <a:bodyPr/>
        <a:lstStyle/>
        <a:p>
          <a:endParaRPr lang="en-US"/>
        </a:p>
      </dgm:t>
    </dgm:pt>
    <dgm:pt modelId="{92676496-BFCD-4F9B-B239-C04E24B05CFE}" type="pres">
      <dgm:prSet presAssocID="{0F8A791F-15A7-4935-994E-F410AD83258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8E7179-E03B-48E9-AD63-3EABC505518B}" type="pres">
      <dgm:prSet presAssocID="{0D75786D-52B4-4C23-A990-99D9F370F8D6}" presName="centerShape" presStyleLbl="node0" presStyleIdx="0" presStyleCnt="1"/>
      <dgm:spPr/>
    </dgm:pt>
    <dgm:pt modelId="{54DFDFB8-FA06-4220-817A-ACE33F7D6B2D}" type="pres">
      <dgm:prSet presAssocID="{AFE12A8F-BA5C-4585-851B-E60E6E08BC80}" presName="node" presStyleLbl="node1" presStyleIdx="0" presStyleCnt="3" custRadScaleRad="100822">
        <dgm:presLayoutVars>
          <dgm:bulletEnabled val="1"/>
        </dgm:presLayoutVars>
      </dgm:prSet>
      <dgm:spPr/>
    </dgm:pt>
    <dgm:pt modelId="{330E2D51-BB6F-4687-8183-6C9A6EB7BF11}" type="pres">
      <dgm:prSet presAssocID="{AFE12A8F-BA5C-4585-851B-E60E6E08BC80}" presName="dummy" presStyleCnt="0"/>
      <dgm:spPr/>
    </dgm:pt>
    <dgm:pt modelId="{145E24AA-BDEE-4F60-8D94-0DE5A6D25B56}" type="pres">
      <dgm:prSet presAssocID="{7F293745-C771-495C-98AC-5373688C048E}" presName="sibTrans" presStyleLbl="sibTrans2D1" presStyleIdx="0" presStyleCnt="3" custLinFactNeighborX="5939" custLinFactNeighborY="690"/>
      <dgm:spPr/>
    </dgm:pt>
    <dgm:pt modelId="{B1AA911B-C2D4-4FC0-B0B7-12190B043CAC}" type="pres">
      <dgm:prSet presAssocID="{7B722169-3E93-44AE-9D68-B59746FB2AFB}" presName="node" presStyleLbl="node1" presStyleIdx="1" presStyleCnt="3">
        <dgm:presLayoutVars>
          <dgm:bulletEnabled val="1"/>
        </dgm:presLayoutVars>
      </dgm:prSet>
      <dgm:spPr/>
    </dgm:pt>
    <dgm:pt modelId="{ABA0976B-88DD-44A3-96E2-D86F7784E473}" type="pres">
      <dgm:prSet presAssocID="{7B722169-3E93-44AE-9D68-B59746FB2AFB}" presName="dummy" presStyleCnt="0"/>
      <dgm:spPr/>
    </dgm:pt>
    <dgm:pt modelId="{C0A210C0-C218-44A7-AFA2-947126303C30}" type="pres">
      <dgm:prSet presAssocID="{40F91D8C-760C-4E33-A474-0EFC756A3696}" presName="sibTrans" presStyleLbl="sibTrans2D1" presStyleIdx="1" presStyleCnt="3"/>
      <dgm:spPr/>
    </dgm:pt>
    <dgm:pt modelId="{0B23D401-3D28-4AEF-B22A-7B6E2BCBD1AC}" type="pres">
      <dgm:prSet presAssocID="{00C825F3-6080-48A0-A0CC-54B64E7F38CF}" presName="node" presStyleLbl="node1" presStyleIdx="2" presStyleCnt="3">
        <dgm:presLayoutVars>
          <dgm:bulletEnabled val="1"/>
        </dgm:presLayoutVars>
      </dgm:prSet>
      <dgm:spPr/>
    </dgm:pt>
    <dgm:pt modelId="{AEDD1B95-36DE-48E2-8CB8-80607526DF62}" type="pres">
      <dgm:prSet presAssocID="{00C825F3-6080-48A0-A0CC-54B64E7F38CF}" presName="dummy" presStyleCnt="0"/>
      <dgm:spPr/>
    </dgm:pt>
    <dgm:pt modelId="{C75D56AB-0CA7-4E68-B1B7-BE941FCCFB9C}" type="pres">
      <dgm:prSet presAssocID="{25E93778-AD82-4F13-9F3E-B3AA5EF3C33F}" presName="sibTrans" presStyleLbl="sibTrans2D1" presStyleIdx="2" presStyleCnt="3"/>
      <dgm:spPr/>
    </dgm:pt>
  </dgm:ptLst>
  <dgm:cxnLst>
    <dgm:cxn modelId="{A46BFA03-0AF0-4FEE-A678-08E336641711}" srcId="{0F8A791F-15A7-4935-994E-F410AD832587}" destId="{0D75786D-52B4-4C23-A990-99D9F370F8D6}" srcOrd="0" destOrd="0" parTransId="{9216B8A2-9CAD-49DC-90C8-18522B1D1E59}" sibTransId="{190A8562-6E89-4D0D-984F-D736DD8229E0}"/>
    <dgm:cxn modelId="{4EC98F1D-659F-413C-8C11-A2376A5626B4}" type="presOf" srcId="{AFE12A8F-BA5C-4585-851B-E60E6E08BC80}" destId="{54DFDFB8-FA06-4220-817A-ACE33F7D6B2D}" srcOrd="0" destOrd="0" presId="urn:microsoft.com/office/officeart/2005/8/layout/radial6"/>
    <dgm:cxn modelId="{9F4A4125-14D4-48E2-8FC8-0516E99B5699}" type="presOf" srcId="{40F91D8C-760C-4E33-A474-0EFC756A3696}" destId="{C0A210C0-C218-44A7-AFA2-947126303C30}" srcOrd="0" destOrd="0" presId="urn:microsoft.com/office/officeart/2005/8/layout/radial6"/>
    <dgm:cxn modelId="{A179F433-023E-46B5-8AEA-1C793E241D1E}" type="presOf" srcId="{25E93778-AD82-4F13-9F3E-B3AA5EF3C33F}" destId="{C75D56AB-0CA7-4E68-B1B7-BE941FCCFB9C}" srcOrd="0" destOrd="0" presId="urn:microsoft.com/office/officeart/2005/8/layout/radial6"/>
    <dgm:cxn modelId="{F8C56A3F-2CE7-4ADC-8EAA-9913FE39690D}" srcId="{0D75786D-52B4-4C23-A990-99D9F370F8D6}" destId="{AFE12A8F-BA5C-4585-851B-E60E6E08BC80}" srcOrd="0" destOrd="0" parTransId="{0A4F89F3-0F87-48B3-9267-C07FFF013BC6}" sibTransId="{7F293745-C771-495C-98AC-5373688C048E}"/>
    <dgm:cxn modelId="{1D364A48-192F-4E90-9601-5F91C592F6D1}" type="presOf" srcId="{7B722169-3E93-44AE-9D68-B59746FB2AFB}" destId="{B1AA911B-C2D4-4FC0-B0B7-12190B043CAC}" srcOrd="0" destOrd="0" presId="urn:microsoft.com/office/officeart/2005/8/layout/radial6"/>
    <dgm:cxn modelId="{C6BEAE5A-5C82-48E7-98C4-FA830DD52608}" srcId="{0F8A791F-15A7-4935-994E-F410AD832587}" destId="{8A2D2EBB-7EEA-4A1E-9CCA-379E32C01088}" srcOrd="1" destOrd="0" parTransId="{A2631A60-65C5-4BD9-A0DD-DF7361550E81}" sibTransId="{154115C3-8623-496B-BCE6-659D0CA5B85D}"/>
    <dgm:cxn modelId="{9814D3AA-3FB6-4E02-ABD4-E0067660780E}" srcId="{0D75786D-52B4-4C23-A990-99D9F370F8D6}" destId="{7B722169-3E93-44AE-9D68-B59746FB2AFB}" srcOrd="1" destOrd="0" parTransId="{2A91754D-3A08-4428-B342-6989D5CA48B3}" sibTransId="{40F91D8C-760C-4E33-A474-0EFC756A3696}"/>
    <dgm:cxn modelId="{296D29AC-F40C-455B-9D4F-189DB26CAFCD}" type="presOf" srcId="{0F8A791F-15A7-4935-994E-F410AD832587}" destId="{92676496-BFCD-4F9B-B239-C04E24B05CFE}" srcOrd="0" destOrd="0" presId="urn:microsoft.com/office/officeart/2005/8/layout/radial6"/>
    <dgm:cxn modelId="{A7A45DB8-4DAC-45E6-9ABC-C591C4364D73}" type="presOf" srcId="{7F293745-C771-495C-98AC-5373688C048E}" destId="{145E24AA-BDEE-4F60-8D94-0DE5A6D25B56}" srcOrd="0" destOrd="0" presId="urn:microsoft.com/office/officeart/2005/8/layout/radial6"/>
    <dgm:cxn modelId="{E913C8BB-5AA5-40CB-AA68-F00F8D10CDEA}" type="presOf" srcId="{00C825F3-6080-48A0-A0CC-54B64E7F38CF}" destId="{0B23D401-3D28-4AEF-B22A-7B6E2BCBD1AC}" srcOrd="0" destOrd="0" presId="urn:microsoft.com/office/officeart/2005/8/layout/radial6"/>
    <dgm:cxn modelId="{B206BCDD-888D-4FD4-B7EA-31CA5F94F247}" type="presOf" srcId="{0D75786D-52B4-4C23-A990-99D9F370F8D6}" destId="{618E7179-E03B-48E9-AD63-3EABC505518B}" srcOrd="0" destOrd="0" presId="urn:microsoft.com/office/officeart/2005/8/layout/radial6"/>
    <dgm:cxn modelId="{3E1FA1FA-4B3A-4D9E-B5E1-58C6693019C3}" srcId="{0D75786D-52B4-4C23-A990-99D9F370F8D6}" destId="{00C825F3-6080-48A0-A0CC-54B64E7F38CF}" srcOrd="2" destOrd="0" parTransId="{DAB4DD0A-E812-4E5D-9B61-3765D170C0C9}" sibTransId="{25E93778-AD82-4F13-9F3E-B3AA5EF3C33F}"/>
    <dgm:cxn modelId="{2ACA60D9-133A-48B1-BC80-684A01D7543A}" type="presParOf" srcId="{92676496-BFCD-4F9B-B239-C04E24B05CFE}" destId="{618E7179-E03B-48E9-AD63-3EABC505518B}" srcOrd="0" destOrd="0" presId="urn:microsoft.com/office/officeart/2005/8/layout/radial6"/>
    <dgm:cxn modelId="{D7FD4A6A-6FA1-4648-8C8F-219DE664B1A5}" type="presParOf" srcId="{92676496-BFCD-4F9B-B239-C04E24B05CFE}" destId="{54DFDFB8-FA06-4220-817A-ACE33F7D6B2D}" srcOrd="1" destOrd="0" presId="urn:microsoft.com/office/officeart/2005/8/layout/radial6"/>
    <dgm:cxn modelId="{DB79F340-AF95-44D8-9C82-8D8C86DC05F1}" type="presParOf" srcId="{92676496-BFCD-4F9B-B239-C04E24B05CFE}" destId="{330E2D51-BB6F-4687-8183-6C9A6EB7BF11}" srcOrd="2" destOrd="0" presId="urn:microsoft.com/office/officeart/2005/8/layout/radial6"/>
    <dgm:cxn modelId="{5E35D4D7-2E81-4D16-8114-26A1CCA5A57F}" type="presParOf" srcId="{92676496-BFCD-4F9B-B239-C04E24B05CFE}" destId="{145E24AA-BDEE-4F60-8D94-0DE5A6D25B56}" srcOrd="3" destOrd="0" presId="urn:microsoft.com/office/officeart/2005/8/layout/radial6"/>
    <dgm:cxn modelId="{AFD757E0-5FE7-4DEA-BF0A-983BAE48520C}" type="presParOf" srcId="{92676496-BFCD-4F9B-B239-C04E24B05CFE}" destId="{B1AA911B-C2D4-4FC0-B0B7-12190B043CAC}" srcOrd="4" destOrd="0" presId="urn:microsoft.com/office/officeart/2005/8/layout/radial6"/>
    <dgm:cxn modelId="{1B270EC7-EA89-4683-B4A4-ECF6918DA00C}" type="presParOf" srcId="{92676496-BFCD-4F9B-B239-C04E24B05CFE}" destId="{ABA0976B-88DD-44A3-96E2-D86F7784E473}" srcOrd="5" destOrd="0" presId="urn:microsoft.com/office/officeart/2005/8/layout/radial6"/>
    <dgm:cxn modelId="{46F8ABC5-9BD2-4AF7-A9EB-99F456A6713D}" type="presParOf" srcId="{92676496-BFCD-4F9B-B239-C04E24B05CFE}" destId="{C0A210C0-C218-44A7-AFA2-947126303C30}" srcOrd="6" destOrd="0" presId="urn:microsoft.com/office/officeart/2005/8/layout/radial6"/>
    <dgm:cxn modelId="{76E60783-3AB4-43E9-B985-0BA3C25B5617}" type="presParOf" srcId="{92676496-BFCD-4F9B-B239-C04E24B05CFE}" destId="{0B23D401-3D28-4AEF-B22A-7B6E2BCBD1AC}" srcOrd="7" destOrd="0" presId="urn:microsoft.com/office/officeart/2005/8/layout/radial6"/>
    <dgm:cxn modelId="{C8B7A6F6-4CAF-49E4-A697-C9AC080C4A0F}" type="presParOf" srcId="{92676496-BFCD-4F9B-B239-C04E24B05CFE}" destId="{AEDD1B95-36DE-48E2-8CB8-80607526DF62}" srcOrd="8" destOrd="0" presId="urn:microsoft.com/office/officeart/2005/8/layout/radial6"/>
    <dgm:cxn modelId="{E234CF36-7B07-4C48-82EE-B2632864EAFD}" type="presParOf" srcId="{92676496-BFCD-4F9B-B239-C04E24B05CFE}" destId="{C75D56AB-0CA7-4E68-B1B7-BE941FCCFB9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1476BE-690C-4E2D-9D92-FF27F9AF6597}" type="doc">
      <dgm:prSet loTypeId="urn:microsoft.com/office/officeart/2005/8/layout/rings+Icon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lv-LV"/>
        </a:p>
      </dgm:t>
    </dgm:pt>
    <dgm:pt modelId="{44CAC1FB-9E04-4AE5-81B6-EFA6CC0B7EA6}">
      <dgm:prSet phldrT="[Text]" custT="1"/>
      <dgm:spPr/>
      <dgm:t>
        <a:bodyPr/>
        <a:lstStyle/>
        <a:p>
          <a:r>
            <a:rPr lang="lv-LV" sz="1600" b="1" dirty="0">
              <a:solidFill>
                <a:schemeClr val="accent4">
                  <a:lumMod val="75000"/>
                </a:schemeClr>
              </a:solidFill>
            </a:rPr>
            <a:t>Finansiāls ikmēneša </a:t>
          </a:r>
          <a:r>
            <a:rPr lang="lv-LV" sz="2000" b="1" dirty="0">
              <a:solidFill>
                <a:schemeClr val="accent4">
                  <a:lumMod val="75000"/>
                </a:schemeClr>
              </a:solidFill>
            </a:rPr>
            <a:t>atbalsts bērna audzināšanā.</a:t>
          </a:r>
          <a:endParaRPr lang="lv-LV" sz="1600" b="1" dirty="0">
            <a:solidFill>
              <a:schemeClr val="accent4">
                <a:lumMod val="75000"/>
              </a:schemeClr>
            </a:solidFill>
          </a:endParaRPr>
        </a:p>
      </dgm:t>
    </dgm:pt>
    <dgm:pt modelId="{BA330CF0-EE0D-4ACC-BFDA-2D32D2767B12}" type="parTrans" cxnId="{2DAC1589-7EFA-41FF-8FA1-4A4EF8BEAF4D}">
      <dgm:prSet/>
      <dgm:spPr/>
      <dgm:t>
        <a:bodyPr/>
        <a:lstStyle/>
        <a:p>
          <a:endParaRPr lang="lv-LV"/>
        </a:p>
      </dgm:t>
    </dgm:pt>
    <dgm:pt modelId="{CFF6DADF-3E07-48E0-9D19-5D1B21DBB125}" type="sibTrans" cxnId="{2DAC1589-7EFA-41FF-8FA1-4A4EF8BEAF4D}">
      <dgm:prSet/>
      <dgm:spPr/>
      <dgm:t>
        <a:bodyPr/>
        <a:lstStyle/>
        <a:p>
          <a:endParaRPr lang="lv-LV"/>
        </a:p>
      </dgm:t>
    </dgm:pt>
    <dgm:pt modelId="{10C4C54D-A3DD-4AC4-9666-9E9665FDD110}">
      <dgm:prSet phldrT="[Text]" custT="1"/>
      <dgm:spPr/>
      <dgm:t>
        <a:bodyPr/>
        <a:lstStyle/>
        <a:p>
          <a:r>
            <a:rPr lang="lv-LV" sz="1600" b="1" dirty="0">
              <a:solidFill>
                <a:schemeClr val="accent4">
                  <a:lumMod val="75000"/>
                </a:schemeClr>
              </a:solidFill>
            </a:rPr>
            <a:t>Valsts sociālo pabalstu likuma 6. panta 1. daļa: </a:t>
          </a:r>
          <a:r>
            <a:rPr lang="lv-LV" sz="1600" b="1" i="1" dirty="0">
              <a:solidFill>
                <a:schemeClr val="accent4">
                  <a:lumMod val="75000"/>
                </a:schemeClr>
              </a:solidFill>
            </a:rPr>
            <a:t>“Ģimenes valsts pabalstu piešķir </a:t>
          </a:r>
          <a:r>
            <a:rPr lang="lv-LV" sz="2000" b="1" i="1" u="sng" dirty="0">
              <a:solidFill>
                <a:schemeClr val="accent4">
                  <a:lumMod val="75000"/>
                </a:schemeClr>
              </a:solidFill>
            </a:rPr>
            <a:t>personai, kura audzina bērnu</a:t>
          </a:r>
          <a:r>
            <a:rPr lang="lv-LV" sz="2000" b="1" i="1" dirty="0">
              <a:solidFill>
                <a:schemeClr val="accent4">
                  <a:lumMod val="75000"/>
                </a:schemeClr>
              </a:solidFill>
            </a:rPr>
            <a:t>.”</a:t>
          </a:r>
          <a:endParaRPr lang="lv-LV" sz="1600" b="1" dirty="0">
            <a:solidFill>
              <a:schemeClr val="accent4">
                <a:lumMod val="75000"/>
              </a:schemeClr>
            </a:solidFill>
          </a:endParaRPr>
        </a:p>
      </dgm:t>
    </dgm:pt>
    <dgm:pt modelId="{7A0B0D7D-1DD4-44B9-971D-4A84431F3048}" type="parTrans" cxnId="{C315CD74-4A2A-4971-AE06-CC75977A1C23}">
      <dgm:prSet/>
      <dgm:spPr/>
      <dgm:t>
        <a:bodyPr/>
        <a:lstStyle/>
        <a:p>
          <a:endParaRPr lang="lv-LV"/>
        </a:p>
      </dgm:t>
    </dgm:pt>
    <dgm:pt modelId="{42ABA5E0-72B2-4FCB-A380-AC5F3B7DA3EE}" type="sibTrans" cxnId="{C315CD74-4A2A-4971-AE06-CC75977A1C23}">
      <dgm:prSet/>
      <dgm:spPr/>
      <dgm:t>
        <a:bodyPr/>
        <a:lstStyle/>
        <a:p>
          <a:endParaRPr lang="lv-LV"/>
        </a:p>
      </dgm:t>
    </dgm:pt>
    <dgm:pt modelId="{A0EFE65A-0C42-4852-A35F-5CE82FE43315}">
      <dgm:prSet phldrT="[Text]" custT="1"/>
      <dgm:spPr/>
      <dgm:t>
        <a:bodyPr/>
        <a:lstStyle/>
        <a:p>
          <a:r>
            <a:rPr lang="lv-LV" sz="1600" b="1" dirty="0">
              <a:solidFill>
                <a:schemeClr val="accent4">
                  <a:lumMod val="75000"/>
                </a:schemeClr>
              </a:solidFill>
            </a:rPr>
            <a:t>Pirmsskolas un skolas vecuma bērna audzināšana rada nenovēršamas regulārās izmaksas (</a:t>
          </a:r>
          <a:r>
            <a:rPr lang="lv-LV" sz="2000" b="1" dirty="0">
              <a:solidFill>
                <a:schemeClr val="accent4">
                  <a:lumMod val="75000"/>
                </a:schemeClr>
              </a:solidFill>
            </a:rPr>
            <a:t>ēdināšana, apģērbs, skolas piederumi, medikamenti utt.)</a:t>
          </a:r>
          <a:endParaRPr lang="lv-LV" sz="1600" b="1" dirty="0">
            <a:solidFill>
              <a:schemeClr val="accent4">
                <a:lumMod val="75000"/>
              </a:schemeClr>
            </a:solidFill>
          </a:endParaRPr>
        </a:p>
      </dgm:t>
    </dgm:pt>
    <dgm:pt modelId="{E58EDB50-7198-40E9-A751-D59BB588D164}" type="parTrans" cxnId="{F78B2221-E516-4F86-A2B5-332FB1AE286A}">
      <dgm:prSet/>
      <dgm:spPr/>
      <dgm:t>
        <a:bodyPr/>
        <a:lstStyle/>
        <a:p>
          <a:endParaRPr lang="lv-LV"/>
        </a:p>
      </dgm:t>
    </dgm:pt>
    <dgm:pt modelId="{36BD2D24-37E8-47FA-AC31-0022E959BDE5}" type="sibTrans" cxnId="{F78B2221-E516-4F86-A2B5-332FB1AE286A}">
      <dgm:prSet/>
      <dgm:spPr/>
      <dgm:t>
        <a:bodyPr/>
        <a:lstStyle/>
        <a:p>
          <a:endParaRPr lang="lv-LV"/>
        </a:p>
      </dgm:t>
    </dgm:pt>
    <dgm:pt modelId="{8B85E5F4-521F-4845-880E-660FEBB2E4D8}">
      <dgm:prSet phldrT="[Text]" custT="1"/>
      <dgm:spPr/>
      <dgm:t>
        <a:bodyPr/>
        <a:lstStyle/>
        <a:p>
          <a:r>
            <a:rPr lang="lv-LV" sz="1600" b="1" dirty="0">
              <a:solidFill>
                <a:schemeClr val="accent4">
                  <a:lumMod val="75000"/>
                </a:schemeClr>
              </a:solidFill>
            </a:rPr>
            <a:t>Ģimenes valsts pabalsts nenosedz šīs izmaksas, bet </a:t>
          </a:r>
          <a:r>
            <a:rPr lang="lv-LV" sz="2000" b="1" dirty="0">
              <a:solidFill>
                <a:schemeClr val="accent4">
                  <a:lumMod val="75000"/>
                </a:schemeClr>
              </a:solidFill>
            </a:rPr>
            <a:t>daļēji palīdz tās nosegt.</a:t>
          </a:r>
          <a:endParaRPr lang="lv-LV" sz="1600" b="1" dirty="0">
            <a:solidFill>
              <a:schemeClr val="accent4">
                <a:lumMod val="75000"/>
              </a:schemeClr>
            </a:solidFill>
          </a:endParaRPr>
        </a:p>
      </dgm:t>
    </dgm:pt>
    <dgm:pt modelId="{BDB6189D-2E0F-4F4E-985E-2787BA993A8C}" type="parTrans" cxnId="{727099D4-605E-409B-8EDF-CAEB2AECEF6B}">
      <dgm:prSet/>
      <dgm:spPr/>
      <dgm:t>
        <a:bodyPr/>
        <a:lstStyle/>
        <a:p>
          <a:endParaRPr lang="lv-LV"/>
        </a:p>
      </dgm:t>
    </dgm:pt>
    <dgm:pt modelId="{C308648B-301C-45D2-A085-F61C3B057C1A}" type="sibTrans" cxnId="{727099D4-605E-409B-8EDF-CAEB2AECEF6B}">
      <dgm:prSet/>
      <dgm:spPr/>
      <dgm:t>
        <a:bodyPr/>
        <a:lstStyle/>
        <a:p>
          <a:endParaRPr lang="lv-LV"/>
        </a:p>
      </dgm:t>
    </dgm:pt>
    <dgm:pt modelId="{9B7C58D1-A197-4D61-8AB6-6F023AACF4BB}" type="pres">
      <dgm:prSet presAssocID="{FA1476BE-690C-4E2D-9D92-FF27F9AF6597}" presName="Name0" presStyleCnt="0">
        <dgm:presLayoutVars>
          <dgm:chMax val="7"/>
          <dgm:dir/>
          <dgm:resizeHandles val="exact"/>
        </dgm:presLayoutVars>
      </dgm:prSet>
      <dgm:spPr/>
    </dgm:pt>
    <dgm:pt modelId="{BA876CF1-1E9A-4D40-A676-1FBA3D889421}" type="pres">
      <dgm:prSet presAssocID="{FA1476BE-690C-4E2D-9D92-FF27F9AF6597}" presName="ellipse1" presStyleLbl="vennNode1" presStyleIdx="0" presStyleCnt="4">
        <dgm:presLayoutVars>
          <dgm:bulletEnabled val="1"/>
        </dgm:presLayoutVars>
      </dgm:prSet>
      <dgm:spPr/>
    </dgm:pt>
    <dgm:pt modelId="{0C9794DB-B8F0-4475-A320-5D4713EA3EDE}" type="pres">
      <dgm:prSet presAssocID="{FA1476BE-690C-4E2D-9D92-FF27F9AF6597}" presName="ellipse2" presStyleLbl="vennNode1" presStyleIdx="1" presStyleCnt="4">
        <dgm:presLayoutVars>
          <dgm:bulletEnabled val="1"/>
        </dgm:presLayoutVars>
      </dgm:prSet>
      <dgm:spPr/>
    </dgm:pt>
    <dgm:pt modelId="{99F8C9A5-AED5-46F3-8855-E2947B455521}" type="pres">
      <dgm:prSet presAssocID="{FA1476BE-690C-4E2D-9D92-FF27F9AF6597}" presName="ellipse3" presStyleLbl="vennNode1" presStyleIdx="2" presStyleCnt="4">
        <dgm:presLayoutVars>
          <dgm:bulletEnabled val="1"/>
        </dgm:presLayoutVars>
      </dgm:prSet>
      <dgm:spPr/>
    </dgm:pt>
    <dgm:pt modelId="{A214372C-B77D-4326-BC17-631C21FCD7CC}" type="pres">
      <dgm:prSet presAssocID="{FA1476BE-690C-4E2D-9D92-FF27F9AF6597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F78B2221-E516-4F86-A2B5-332FB1AE286A}" srcId="{FA1476BE-690C-4E2D-9D92-FF27F9AF6597}" destId="{A0EFE65A-0C42-4852-A35F-5CE82FE43315}" srcOrd="2" destOrd="0" parTransId="{E58EDB50-7198-40E9-A751-D59BB588D164}" sibTransId="{36BD2D24-37E8-47FA-AC31-0022E959BDE5}"/>
    <dgm:cxn modelId="{C4A09B35-4E07-445D-B8AB-AB37A3AB7DDF}" type="presOf" srcId="{A0EFE65A-0C42-4852-A35F-5CE82FE43315}" destId="{99F8C9A5-AED5-46F3-8855-E2947B455521}" srcOrd="0" destOrd="0" presId="urn:microsoft.com/office/officeart/2005/8/layout/rings+Icon"/>
    <dgm:cxn modelId="{BD22DC41-276D-4D93-BA8C-0627C08D5DA4}" type="presOf" srcId="{FA1476BE-690C-4E2D-9D92-FF27F9AF6597}" destId="{9B7C58D1-A197-4D61-8AB6-6F023AACF4BB}" srcOrd="0" destOrd="0" presId="urn:microsoft.com/office/officeart/2005/8/layout/rings+Icon"/>
    <dgm:cxn modelId="{C315CD74-4A2A-4971-AE06-CC75977A1C23}" srcId="{FA1476BE-690C-4E2D-9D92-FF27F9AF6597}" destId="{10C4C54D-A3DD-4AC4-9666-9E9665FDD110}" srcOrd="1" destOrd="0" parTransId="{7A0B0D7D-1DD4-44B9-971D-4A84431F3048}" sibTransId="{42ABA5E0-72B2-4FCB-A380-AC5F3B7DA3EE}"/>
    <dgm:cxn modelId="{AE569359-B0E0-4059-9356-76E5F7E9D052}" type="presOf" srcId="{44CAC1FB-9E04-4AE5-81B6-EFA6CC0B7EA6}" destId="{BA876CF1-1E9A-4D40-A676-1FBA3D889421}" srcOrd="0" destOrd="0" presId="urn:microsoft.com/office/officeart/2005/8/layout/rings+Icon"/>
    <dgm:cxn modelId="{2DAC1589-7EFA-41FF-8FA1-4A4EF8BEAF4D}" srcId="{FA1476BE-690C-4E2D-9D92-FF27F9AF6597}" destId="{44CAC1FB-9E04-4AE5-81B6-EFA6CC0B7EA6}" srcOrd="0" destOrd="0" parTransId="{BA330CF0-EE0D-4ACC-BFDA-2D32D2767B12}" sibTransId="{CFF6DADF-3E07-48E0-9D19-5D1B21DBB125}"/>
    <dgm:cxn modelId="{773004C7-AF54-4924-81DF-60CD549B2088}" type="presOf" srcId="{8B85E5F4-521F-4845-880E-660FEBB2E4D8}" destId="{A214372C-B77D-4326-BC17-631C21FCD7CC}" srcOrd="0" destOrd="0" presId="urn:microsoft.com/office/officeart/2005/8/layout/rings+Icon"/>
    <dgm:cxn modelId="{811E8CCD-C6E0-4AF0-A9B9-318FDD7BAA21}" type="presOf" srcId="{10C4C54D-A3DD-4AC4-9666-9E9665FDD110}" destId="{0C9794DB-B8F0-4475-A320-5D4713EA3EDE}" srcOrd="0" destOrd="0" presId="urn:microsoft.com/office/officeart/2005/8/layout/rings+Icon"/>
    <dgm:cxn modelId="{727099D4-605E-409B-8EDF-CAEB2AECEF6B}" srcId="{FA1476BE-690C-4E2D-9D92-FF27F9AF6597}" destId="{8B85E5F4-521F-4845-880E-660FEBB2E4D8}" srcOrd="3" destOrd="0" parTransId="{BDB6189D-2E0F-4F4E-985E-2787BA993A8C}" sibTransId="{C308648B-301C-45D2-A085-F61C3B057C1A}"/>
    <dgm:cxn modelId="{AB4EA34A-63FE-4C5B-B3ED-1125ED16EDC2}" type="presParOf" srcId="{9B7C58D1-A197-4D61-8AB6-6F023AACF4BB}" destId="{BA876CF1-1E9A-4D40-A676-1FBA3D889421}" srcOrd="0" destOrd="0" presId="urn:microsoft.com/office/officeart/2005/8/layout/rings+Icon"/>
    <dgm:cxn modelId="{022303E8-B8F2-4522-904F-932DE59EBE22}" type="presParOf" srcId="{9B7C58D1-A197-4D61-8AB6-6F023AACF4BB}" destId="{0C9794DB-B8F0-4475-A320-5D4713EA3EDE}" srcOrd="1" destOrd="0" presId="urn:microsoft.com/office/officeart/2005/8/layout/rings+Icon"/>
    <dgm:cxn modelId="{3F8B74E0-EA1C-42F1-8FEC-54B779D0BE17}" type="presParOf" srcId="{9B7C58D1-A197-4D61-8AB6-6F023AACF4BB}" destId="{99F8C9A5-AED5-46F3-8855-E2947B455521}" srcOrd="2" destOrd="0" presId="urn:microsoft.com/office/officeart/2005/8/layout/rings+Icon"/>
    <dgm:cxn modelId="{C62233B2-6FB8-4301-BD57-334CC90AC1CB}" type="presParOf" srcId="{9B7C58D1-A197-4D61-8AB6-6F023AACF4BB}" destId="{A214372C-B77D-4326-BC17-631C21FCD7CC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D99A08-5455-4B6B-A67C-B9BE98AF322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lv-LV"/>
        </a:p>
      </dgm:t>
    </dgm:pt>
    <dgm:pt modelId="{491915E1-72A5-4ADA-B83C-74FB0114299F}">
      <dgm:prSet phldrT="[Text]"/>
      <dgm:spPr/>
      <dgm:t>
        <a:bodyPr/>
        <a:lstStyle/>
        <a:p>
          <a:r>
            <a:rPr lang="lv-LV" dirty="0"/>
            <a:t>Tāds, kas ģimenēm līdzīgos apstākļos sniedz līdzīgu               atbalstu.</a:t>
          </a:r>
        </a:p>
      </dgm:t>
    </dgm:pt>
    <dgm:pt modelId="{52100642-DA93-43C9-B535-64DE0C7E38EA}" type="parTrans" cxnId="{0B153062-9125-429A-967C-8192224D9684}">
      <dgm:prSet/>
      <dgm:spPr/>
      <dgm:t>
        <a:bodyPr/>
        <a:lstStyle/>
        <a:p>
          <a:endParaRPr lang="lv-LV"/>
        </a:p>
      </dgm:t>
    </dgm:pt>
    <dgm:pt modelId="{53E8E3FF-61F4-48D6-8D58-408C60621C33}" type="sibTrans" cxnId="{0B153062-9125-429A-967C-8192224D9684}">
      <dgm:prSet/>
      <dgm:spPr/>
      <dgm:t>
        <a:bodyPr/>
        <a:lstStyle/>
        <a:p>
          <a:endParaRPr lang="lv-LV"/>
        </a:p>
      </dgm:t>
    </dgm:pt>
    <dgm:pt modelId="{767E1567-CAFB-4297-A3AA-D658319F28F5}">
      <dgm:prSet phldrT="[Text]" custT="1"/>
      <dgm:spPr/>
      <dgm:t>
        <a:bodyPr/>
        <a:lstStyle/>
        <a:p>
          <a:r>
            <a:rPr lang="lv-LV" sz="1800" i="1" dirty="0"/>
            <a:t>Piemēram, ja ir 2 ģimenes, kur katra audzina 2 bērnus, kas paši nevar pelnīt, tad </a:t>
          </a:r>
          <a:r>
            <a:rPr lang="lv-LV" sz="1800" b="1" i="1" dirty="0"/>
            <a:t>atbalstam vajadzētu būt vienādam.</a:t>
          </a:r>
          <a:endParaRPr lang="lv-LV" sz="1800" b="1" dirty="0"/>
        </a:p>
      </dgm:t>
    </dgm:pt>
    <dgm:pt modelId="{E7CE6508-9CF0-4EF0-BE80-E4FF26AD7CC5}" type="parTrans" cxnId="{A2CCE030-117B-4B74-B3C1-54FD0E64F767}">
      <dgm:prSet/>
      <dgm:spPr/>
      <dgm:t>
        <a:bodyPr/>
        <a:lstStyle/>
        <a:p>
          <a:endParaRPr lang="lv-LV"/>
        </a:p>
      </dgm:t>
    </dgm:pt>
    <dgm:pt modelId="{F5C48471-4489-4883-97B8-C2D456AA73D2}" type="sibTrans" cxnId="{A2CCE030-117B-4B74-B3C1-54FD0E64F767}">
      <dgm:prSet/>
      <dgm:spPr/>
      <dgm:t>
        <a:bodyPr/>
        <a:lstStyle/>
        <a:p>
          <a:endParaRPr lang="lv-LV"/>
        </a:p>
      </dgm:t>
    </dgm:pt>
    <dgm:pt modelId="{CD559EA5-2D64-4699-A674-DEF1BF90AE30}">
      <dgm:prSet phldrT="[Text]"/>
      <dgm:spPr/>
      <dgm:t>
        <a:bodyPr/>
        <a:lstStyle/>
        <a:p>
          <a:r>
            <a:rPr lang="lv-LV" dirty="0"/>
            <a:t>Tāds, kas lielāku atbalstu sniedz ģimenēm, kurām objektīvu apstākļu dēļ nenovēršamie tēriņi ir lielāki.</a:t>
          </a:r>
        </a:p>
      </dgm:t>
    </dgm:pt>
    <dgm:pt modelId="{A6E7C4D5-0EC6-413D-A767-025F1EABC4C8}" type="parTrans" cxnId="{80FDB3B4-ED75-4014-9292-F71A21CBDFB8}">
      <dgm:prSet/>
      <dgm:spPr/>
      <dgm:t>
        <a:bodyPr/>
        <a:lstStyle/>
        <a:p>
          <a:endParaRPr lang="lv-LV"/>
        </a:p>
      </dgm:t>
    </dgm:pt>
    <dgm:pt modelId="{CD1E822A-C3AA-4808-865B-CD14EDD893B0}" type="sibTrans" cxnId="{80FDB3B4-ED75-4014-9292-F71A21CBDFB8}">
      <dgm:prSet/>
      <dgm:spPr/>
      <dgm:t>
        <a:bodyPr/>
        <a:lstStyle/>
        <a:p>
          <a:endParaRPr lang="lv-LV"/>
        </a:p>
      </dgm:t>
    </dgm:pt>
    <dgm:pt modelId="{0B2FDD24-5E01-4427-B1F4-03158CCDD8B6}">
      <dgm:prSet phldrT="[Text]" custT="1"/>
      <dgm:spPr/>
      <dgm:t>
        <a:bodyPr/>
        <a:lstStyle/>
        <a:p>
          <a:r>
            <a:rPr lang="lv-LV" sz="1800" i="1" dirty="0"/>
            <a:t>Ar katru nākamo bērnu ģimenei kļūst arvien grūtāk nosegt izdevumus pašiem ar saviem līdzekļiem, tāpēc </a:t>
          </a:r>
          <a:r>
            <a:rPr lang="lv-LV" sz="1800" b="1" i="1" dirty="0"/>
            <a:t>ģimenēm ar lielāku aprūpējamo skaitu šim atbalstam proporcionāli jāpieaug.</a:t>
          </a:r>
          <a:endParaRPr lang="lv-LV" sz="1800" b="1" dirty="0"/>
        </a:p>
      </dgm:t>
    </dgm:pt>
    <dgm:pt modelId="{B4F08C07-C196-4626-B931-4E01D7972C9B}" type="parTrans" cxnId="{DE3CED64-328B-44A7-A484-A124AF857E72}">
      <dgm:prSet/>
      <dgm:spPr/>
      <dgm:t>
        <a:bodyPr/>
        <a:lstStyle/>
        <a:p>
          <a:endParaRPr lang="lv-LV"/>
        </a:p>
      </dgm:t>
    </dgm:pt>
    <dgm:pt modelId="{FD3762D2-E2A3-4AB6-B6DB-9C0EF9B2FE9B}" type="sibTrans" cxnId="{DE3CED64-328B-44A7-A484-A124AF857E72}">
      <dgm:prSet/>
      <dgm:spPr/>
      <dgm:t>
        <a:bodyPr/>
        <a:lstStyle/>
        <a:p>
          <a:endParaRPr lang="lv-LV"/>
        </a:p>
      </dgm:t>
    </dgm:pt>
    <dgm:pt modelId="{CBD46D89-1F73-430C-AB7F-7DFBE0990931}" type="pres">
      <dgm:prSet presAssocID="{06D99A08-5455-4B6B-A67C-B9BE98AF3227}" presName="Name0" presStyleCnt="0">
        <dgm:presLayoutVars>
          <dgm:dir/>
          <dgm:animLvl val="lvl"/>
          <dgm:resizeHandles val="exact"/>
        </dgm:presLayoutVars>
      </dgm:prSet>
      <dgm:spPr/>
    </dgm:pt>
    <dgm:pt modelId="{200EEA63-564E-42C2-957E-BAA2C8222414}" type="pres">
      <dgm:prSet presAssocID="{491915E1-72A5-4ADA-B83C-74FB0114299F}" presName="linNode" presStyleCnt="0"/>
      <dgm:spPr/>
    </dgm:pt>
    <dgm:pt modelId="{DB57D178-8B2C-4DA4-9E58-7D346FA6B75D}" type="pres">
      <dgm:prSet presAssocID="{491915E1-72A5-4ADA-B83C-74FB0114299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0F4AE25-9F99-4375-972D-DC280386CBAF}" type="pres">
      <dgm:prSet presAssocID="{491915E1-72A5-4ADA-B83C-74FB0114299F}" presName="descendantText" presStyleLbl="alignAccFollowNode1" presStyleIdx="0" presStyleCnt="2">
        <dgm:presLayoutVars>
          <dgm:bulletEnabled val="1"/>
        </dgm:presLayoutVars>
      </dgm:prSet>
      <dgm:spPr/>
    </dgm:pt>
    <dgm:pt modelId="{598A558B-3397-483A-B773-3D9DC36B958A}" type="pres">
      <dgm:prSet presAssocID="{53E8E3FF-61F4-48D6-8D58-408C60621C33}" presName="sp" presStyleCnt="0"/>
      <dgm:spPr/>
    </dgm:pt>
    <dgm:pt modelId="{0F2F4DE6-A77A-4F68-9BDB-4605E4EBFE13}" type="pres">
      <dgm:prSet presAssocID="{CD559EA5-2D64-4699-A674-DEF1BF90AE30}" presName="linNode" presStyleCnt="0"/>
      <dgm:spPr/>
    </dgm:pt>
    <dgm:pt modelId="{9870FF8D-9267-41FA-A322-973FD08568ED}" type="pres">
      <dgm:prSet presAssocID="{CD559EA5-2D64-4699-A674-DEF1BF90AE3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E8AF6E3-23F1-4719-A035-E3B9B38421FD}" type="pres">
      <dgm:prSet presAssocID="{CD559EA5-2D64-4699-A674-DEF1BF90AE3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2D4C216-010A-483F-B2CB-339CA369BB2C}" type="presOf" srcId="{767E1567-CAFB-4297-A3AA-D658319F28F5}" destId="{20F4AE25-9F99-4375-972D-DC280386CBAF}" srcOrd="0" destOrd="0" presId="urn:microsoft.com/office/officeart/2005/8/layout/vList5"/>
    <dgm:cxn modelId="{16078820-62E8-45A5-925B-8E947B159476}" type="presOf" srcId="{06D99A08-5455-4B6B-A67C-B9BE98AF3227}" destId="{CBD46D89-1F73-430C-AB7F-7DFBE0990931}" srcOrd="0" destOrd="0" presId="urn:microsoft.com/office/officeart/2005/8/layout/vList5"/>
    <dgm:cxn modelId="{A2CCE030-117B-4B74-B3C1-54FD0E64F767}" srcId="{491915E1-72A5-4ADA-B83C-74FB0114299F}" destId="{767E1567-CAFB-4297-A3AA-D658319F28F5}" srcOrd="0" destOrd="0" parTransId="{E7CE6508-9CF0-4EF0-BE80-E4FF26AD7CC5}" sibTransId="{F5C48471-4489-4883-97B8-C2D456AA73D2}"/>
    <dgm:cxn modelId="{D237DD60-BF14-43E3-8398-006EE7A75D88}" type="presOf" srcId="{CD559EA5-2D64-4699-A674-DEF1BF90AE30}" destId="{9870FF8D-9267-41FA-A322-973FD08568ED}" srcOrd="0" destOrd="0" presId="urn:microsoft.com/office/officeart/2005/8/layout/vList5"/>
    <dgm:cxn modelId="{0B153062-9125-429A-967C-8192224D9684}" srcId="{06D99A08-5455-4B6B-A67C-B9BE98AF3227}" destId="{491915E1-72A5-4ADA-B83C-74FB0114299F}" srcOrd="0" destOrd="0" parTransId="{52100642-DA93-43C9-B535-64DE0C7E38EA}" sibTransId="{53E8E3FF-61F4-48D6-8D58-408C60621C33}"/>
    <dgm:cxn modelId="{DE3CED64-328B-44A7-A484-A124AF857E72}" srcId="{CD559EA5-2D64-4699-A674-DEF1BF90AE30}" destId="{0B2FDD24-5E01-4427-B1F4-03158CCDD8B6}" srcOrd="0" destOrd="0" parTransId="{B4F08C07-C196-4626-B931-4E01D7972C9B}" sibTransId="{FD3762D2-E2A3-4AB6-B6DB-9C0EF9B2FE9B}"/>
    <dgm:cxn modelId="{125AC18D-0D63-4DF0-B49B-099C1A207062}" type="presOf" srcId="{491915E1-72A5-4ADA-B83C-74FB0114299F}" destId="{DB57D178-8B2C-4DA4-9E58-7D346FA6B75D}" srcOrd="0" destOrd="0" presId="urn:microsoft.com/office/officeart/2005/8/layout/vList5"/>
    <dgm:cxn modelId="{80FDB3B4-ED75-4014-9292-F71A21CBDFB8}" srcId="{06D99A08-5455-4B6B-A67C-B9BE98AF3227}" destId="{CD559EA5-2D64-4699-A674-DEF1BF90AE30}" srcOrd="1" destOrd="0" parTransId="{A6E7C4D5-0EC6-413D-A767-025F1EABC4C8}" sibTransId="{CD1E822A-C3AA-4808-865B-CD14EDD893B0}"/>
    <dgm:cxn modelId="{181A1EFB-EE55-4244-A257-1A063795189B}" type="presOf" srcId="{0B2FDD24-5E01-4427-B1F4-03158CCDD8B6}" destId="{3E8AF6E3-23F1-4719-A035-E3B9B38421FD}" srcOrd="0" destOrd="0" presId="urn:microsoft.com/office/officeart/2005/8/layout/vList5"/>
    <dgm:cxn modelId="{38880B74-2FBE-43F2-A159-613CDBC48266}" type="presParOf" srcId="{CBD46D89-1F73-430C-AB7F-7DFBE0990931}" destId="{200EEA63-564E-42C2-957E-BAA2C8222414}" srcOrd="0" destOrd="0" presId="urn:microsoft.com/office/officeart/2005/8/layout/vList5"/>
    <dgm:cxn modelId="{BA499E0C-ECCA-4E92-B087-84CECE5DB905}" type="presParOf" srcId="{200EEA63-564E-42C2-957E-BAA2C8222414}" destId="{DB57D178-8B2C-4DA4-9E58-7D346FA6B75D}" srcOrd="0" destOrd="0" presId="urn:microsoft.com/office/officeart/2005/8/layout/vList5"/>
    <dgm:cxn modelId="{9B45E3BD-F456-4615-B466-F4685D32F0AA}" type="presParOf" srcId="{200EEA63-564E-42C2-957E-BAA2C8222414}" destId="{20F4AE25-9F99-4375-972D-DC280386CBAF}" srcOrd="1" destOrd="0" presId="urn:microsoft.com/office/officeart/2005/8/layout/vList5"/>
    <dgm:cxn modelId="{FF6A4938-4240-42D8-AD4A-4411D3D9A2D6}" type="presParOf" srcId="{CBD46D89-1F73-430C-AB7F-7DFBE0990931}" destId="{598A558B-3397-483A-B773-3D9DC36B958A}" srcOrd="1" destOrd="0" presId="urn:microsoft.com/office/officeart/2005/8/layout/vList5"/>
    <dgm:cxn modelId="{4ABF829B-F950-4D79-B779-3954CEBB717F}" type="presParOf" srcId="{CBD46D89-1F73-430C-AB7F-7DFBE0990931}" destId="{0F2F4DE6-A77A-4F68-9BDB-4605E4EBFE13}" srcOrd="2" destOrd="0" presId="urn:microsoft.com/office/officeart/2005/8/layout/vList5"/>
    <dgm:cxn modelId="{2B59E9D0-3ABE-4506-B77D-672AE5DD523C}" type="presParOf" srcId="{0F2F4DE6-A77A-4F68-9BDB-4605E4EBFE13}" destId="{9870FF8D-9267-41FA-A322-973FD08568ED}" srcOrd="0" destOrd="0" presId="urn:microsoft.com/office/officeart/2005/8/layout/vList5"/>
    <dgm:cxn modelId="{36B54805-E1F3-4B27-B759-1A25E78E8EFF}" type="presParOf" srcId="{0F2F4DE6-A77A-4F68-9BDB-4605E4EBFE13}" destId="{3E8AF6E3-23F1-4719-A035-E3B9B38421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2049C4-4784-4594-AD8D-E9567E6DBA3F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v-LV"/>
        </a:p>
      </dgm:t>
    </dgm:pt>
    <dgm:pt modelId="{A74FE2B2-801D-4715-A9D5-413E9CCDDED2}">
      <dgm:prSet phldrT="[Text]"/>
      <dgm:spPr/>
      <dgm:t>
        <a:bodyPr/>
        <a:lstStyle/>
        <a:p>
          <a:r>
            <a:rPr lang="lv-LV" dirty="0"/>
            <a:t>Ģimenes pabalsts tiek maksāts par </a:t>
          </a:r>
          <a:r>
            <a:rPr lang="lv-LV" b="1" u="sng" dirty="0"/>
            <a:t>bērna kārtas skaitli</a:t>
          </a:r>
          <a:r>
            <a:rPr lang="lv-LV" dirty="0"/>
            <a:t>.</a:t>
          </a:r>
        </a:p>
        <a:p>
          <a:r>
            <a:rPr lang="lv-LV" dirty="0"/>
            <a:t> (Par pirmo – 11,4</a:t>
          </a:r>
          <a:r>
            <a:rPr lang="lv-LV" b="0" dirty="0">
              <a:solidFill>
                <a:schemeClr val="bg1"/>
              </a:solidFill>
            </a:rPr>
            <a:t>€</a:t>
          </a:r>
          <a:r>
            <a:rPr lang="lv-LV" dirty="0"/>
            <a:t>    otro – 22,8</a:t>
          </a:r>
          <a:r>
            <a:rPr lang="lv-LV" b="0" dirty="0">
              <a:solidFill>
                <a:schemeClr val="bg1"/>
              </a:solidFill>
            </a:rPr>
            <a:t>€</a:t>
          </a:r>
          <a:r>
            <a:rPr lang="lv-LV" dirty="0"/>
            <a:t>          trešo – 34,2</a:t>
          </a:r>
          <a:r>
            <a:rPr lang="lv-LV" b="0" dirty="0">
              <a:solidFill>
                <a:schemeClr val="bg1"/>
              </a:solidFill>
            </a:rPr>
            <a:t>€</a:t>
          </a:r>
          <a:r>
            <a:rPr lang="lv-LV" dirty="0"/>
            <a:t>      ceturto – 50</a:t>
          </a:r>
          <a:r>
            <a:rPr lang="lv-LV" b="0" dirty="0">
              <a:solidFill>
                <a:schemeClr val="bg1"/>
              </a:solidFill>
            </a:rPr>
            <a:t>€</a:t>
          </a:r>
          <a:r>
            <a:rPr lang="lv-LV" dirty="0"/>
            <a:t>)</a:t>
          </a:r>
        </a:p>
      </dgm:t>
    </dgm:pt>
    <dgm:pt modelId="{0CAFD8B2-F5BB-4AD7-8B30-5A050CEB733D}" type="parTrans" cxnId="{C5405688-7B88-485C-81D6-244143E0F89F}">
      <dgm:prSet/>
      <dgm:spPr/>
      <dgm:t>
        <a:bodyPr/>
        <a:lstStyle/>
        <a:p>
          <a:endParaRPr lang="lv-LV"/>
        </a:p>
      </dgm:t>
    </dgm:pt>
    <dgm:pt modelId="{D062A04E-AE30-40DB-871F-C01562D355F0}" type="sibTrans" cxnId="{C5405688-7B88-485C-81D6-244143E0F89F}">
      <dgm:prSet/>
      <dgm:spPr/>
      <dgm:t>
        <a:bodyPr/>
        <a:lstStyle/>
        <a:p>
          <a:endParaRPr lang="lv-LV"/>
        </a:p>
      </dgm:t>
    </dgm:pt>
    <dgm:pt modelId="{0D3F525C-F5F2-42FB-8184-3310B09A189D}">
      <dgm:prSet phldrT="[Text]"/>
      <dgm:spPr/>
      <dgm:t>
        <a:bodyPr/>
        <a:lstStyle/>
        <a:p>
          <a:r>
            <a:rPr lang="lv-LV" dirty="0"/>
            <a:t>Pabalsta apmērs par bērna kārtas skaitli </a:t>
          </a:r>
          <a:r>
            <a:rPr lang="lv-LV" b="1" u="sng" dirty="0"/>
            <a:t>saglabājas arī tad, kad vecākie brāļi un māsas jau pieauguši un pelna paši.</a:t>
          </a:r>
        </a:p>
      </dgm:t>
    </dgm:pt>
    <dgm:pt modelId="{5D62B883-78A5-495A-906C-7BF4686BDC27}" type="parTrans" cxnId="{029D6789-F1A5-4861-B050-DE8F77196DB9}">
      <dgm:prSet/>
      <dgm:spPr/>
      <dgm:t>
        <a:bodyPr/>
        <a:lstStyle/>
        <a:p>
          <a:endParaRPr lang="lv-LV"/>
        </a:p>
      </dgm:t>
    </dgm:pt>
    <dgm:pt modelId="{A1BB48BC-76FD-446E-9C5E-87EDBB3D9FB4}" type="sibTrans" cxnId="{029D6789-F1A5-4861-B050-DE8F77196DB9}">
      <dgm:prSet/>
      <dgm:spPr/>
      <dgm:t>
        <a:bodyPr/>
        <a:lstStyle/>
        <a:p>
          <a:endParaRPr lang="lv-LV"/>
        </a:p>
      </dgm:t>
    </dgm:pt>
    <dgm:pt modelId="{ED88A70F-D995-4C5F-A778-DDC3701BB882}">
      <dgm:prSet phldrT="[Text]"/>
      <dgm:spPr/>
      <dgm:t>
        <a:bodyPr/>
        <a:lstStyle/>
        <a:p>
          <a:r>
            <a:rPr lang="lv-LV" dirty="0"/>
            <a:t>Tā vietā, lai līdzekļus sadalītu ģimenēm, kurās nepieciešama lielāka palīdzība šodien un tūlīt, tiek papildus </a:t>
          </a:r>
          <a:r>
            <a:rPr lang="lv-LV" b="1" u="sng" dirty="0"/>
            <a:t>piemaksāts ģimenēm, kurās ir pieauguši bērni, </a:t>
          </a:r>
          <a:r>
            <a:rPr lang="lv-LV" dirty="0"/>
            <a:t>lai gan tas objektīvās vajadzības neietekmē.</a:t>
          </a:r>
        </a:p>
      </dgm:t>
    </dgm:pt>
    <dgm:pt modelId="{55B75307-95D7-44BE-BF8E-5F1E53DB2E98}" type="parTrans" cxnId="{1CC4B53C-76DC-4F3D-9BA6-ED1052B57882}">
      <dgm:prSet/>
      <dgm:spPr/>
      <dgm:t>
        <a:bodyPr/>
        <a:lstStyle/>
        <a:p>
          <a:endParaRPr lang="lv-LV"/>
        </a:p>
      </dgm:t>
    </dgm:pt>
    <dgm:pt modelId="{E7587CA6-8135-4F9A-B94F-DCE3305D0721}" type="sibTrans" cxnId="{1CC4B53C-76DC-4F3D-9BA6-ED1052B57882}">
      <dgm:prSet/>
      <dgm:spPr/>
      <dgm:t>
        <a:bodyPr/>
        <a:lstStyle/>
        <a:p>
          <a:endParaRPr lang="lv-LV"/>
        </a:p>
      </dgm:t>
    </dgm:pt>
    <dgm:pt modelId="{4AA70352-11FF-4B03-889E-09D17E863EF7}" type="pres">
      <dgm:prSet presAssocID="{452049C4-4784-4594-AD8D-E9567E6DBA3F}" presName="Name0" presStyleCnt="0">
        <dgm:presLayoutVars>
          <dgm:dir/>
          <dgm:resizeHandles val="exact"/>
        </dgm:presLayoutVars>
      </dgm:prSet>
      <dgm:spPr/>
    </dgm:pt>
    <dgm:pt modelId="{735FC074-3754-44FD-8F23-26B7F7F5BBA8}" type="pres">
      <dgm:prSet presAssocID="{A74FE2B2-801D-4715-A9D5-413E9CCDDED2}" presName="node" presStyleLbl="node1" presStyleIdx="0" presStyleCnt="3">
        <dgm:presLayoutVars>
          <dgm:bulletEnabled val="1"/>
        </dgm:presLayoutVars>
      </dgm:prSet>
      <dgm:spPr/>
    </dgm:pt>
    <dgm:pt modelId="{5FF881C1-33C9-452E-801B-F7376A142F5B}" type="pres">
      <dgm:prSet presAssocID="{D062A04E-AE30-40DB-871F-C01562D355F0}" presName="sibTrans" presStyleCnt="0"/>
      <dgm:spPr/>
    </dgm:pt>
    <dgm:pt modelId="{BB83A947-0304-41CB-9175-DBA18D7FDCE1}" type="pres">
      <dgm:prSet presAssocID="{0D3F525C-F5F2-42FB-8184-3310B09A189D}" presName="node" presStyleLbl="node1" presStyleIdx="1" presStyleCnt="3">
        <dgm:presLayoutVars>
          <dgm:bulletEnabled val="1"/>
        </dgm:presLayoutVars>
      </dgm:prSet>
      <dgm:spPr/>
    </dgm:pt>
    <dgm:pt modelId="{DCEFF18A-A7BC-4195-95FE-71B03D3F99DE}" type="pres">
      <dgm:prSet presAssocID="{A1BB48BC-76FD-446E-9C5E-87EDBB3D9FB4}" presName="sibTrans" presStyleCnt="0"/>
      <dgm:spPr/>
    </dgm:pt>
    <dgm:pt modelId="{033D5CB7-C743-4945-8CA7-0268147E96B7}" type="pres">
      <dgm:prSet presAssocID="{ED88A70F-D995-4C5F-A778-DDC3701BB882}" presName="node" presStyleLbl="node1" presStyleIdx="2" presStyleCnt="3">
        <dgm:presLayoutVars>
          <dgm:bulletEnabled val="1"/>
        </dgm:presLayoutVars>
      </dgm:prSet>
      <dgm:spPr/>
    </dgm:pt>
  </dgm:ptLst>
  <dgm:cxnLst>
    <dgm:cxn modelId="{CFADED27-CE20-4888-B9EE-E7DC7538B6F9}" type="presOf" srcId="{452049C4-4784-4594-AD8D-E9567E6DBA3F}" destId="{4AA70352-11FF-4B03-889E-09D17E863EF7}" srcOrd="0" destOrd="0" presId="urn:microsoft.com/office/officeart/2005/8/layout/hList6"/>
    <dgm:cxn modelId="{1CC4B53C-76DC-4F3D-9BA6-ED1052B57882}" srcId="{452049C4-4784-4594-AD8D-E9567E6DBA3F}" destId="{ED88A70F-D995-4C5F-A778-DDC3701BB882}" srcOrd="2" destOrd="0" parTransId="{55B75307-95D7-44BE-BF8E-5F1E53DB2E98}" sibTransId="{E7587CA6-8135-4F9A-B94F-DCE3305D0721}"/>
    <dgm:cxn modelId="{C5405688-7B88-485C-81D6-244143E0F89F}" srcId="{452049C4-4784-4594-AD8D-E9567E6DBA3F}" destId="{A74FE2B2-801D-4715-A9D5-413E9CCDDED2}" srcOrd="0" destOrd="0" parTransId="{0CAFD8B2-F5BB-4AD7-8B30-5A050CEB733D}" sibTransId="{D062A04E-AE30-40DB-871F-C01562D355F0}"/>
    <dgm:cxn modelId="{029D6789-F1A5-4861-B050-DE8F77196DB9}" srcId="{452049C4-4784-4594-AD8D-E9567E6DBA3F}" destId="{0D3F525C-F5F2-42FB-8184-3310B09A189D}" srcOrd="1" destOrd="0" parTransId="{5D62B883-78A5-495A-906C-7BF4686BDC27}" sibTransId="{A1BB48BC-76FD-446E-9C5E-87EDBB3D9FB4}"/>
    <dgm:cxn modelId="{9C3B36AC-BABB-4524-A8C1-E84D3C40974A}" type="presOf" srcId="{ED88A70F-D995-4C5F-A778-DDC3701BB882}" destId="{033D5CB7-C743-4945-8CA7-0268147E96B7}" srcOrd="0" destOrd="0" presId="urn:microsoft.com/office/officeart/2005/8/layout/hList6"/>
    <dgm:cxn modelId="{B93201CE-9F54-4480-90BC-5079403E61FC}" type="presOf" srcId="{A74FE2B2-801D-4715-A9D5-413E9CCDDED2}" destId="{735FC074-3754-44FD-8F23-26B7F7F5BBA8}" srcOrd="0" destOrd="0" presId="urn:microsoft.com/office/officeart/2005/8/layout/hList6"/>
    <dgm:cxn modelId="{09DC7AE1-C230-4C4B-B6CE-B0FD7D2BFE9D}" type="presOf" srcId="{0D3F525C-F5F2-42FB-8184-3310B09A189D}" destId="{BB83A947-0304-41CB-9175-DBA18D7FDCE1}" srcOrd="0" destOrd="0" presId="urn:microsoft.com/office/officeart/2005/8/layout/hList6"/>
    <dgm:cxn modelId="{2FDD5D54-FC29-43AF-AE81-4A23F288C1FC}" type="presParOf" srcId="{4AA70352-11FF-4B03-889E-09D17E863EF7}" destId="{735FC074-3754-44FD-8F23-26B7F7F5BBA8}" srcOrd="0" destOrd="0" presId="urn:microsoft.com/office/officeart/2005/8/layout/hList6"/>
    <dgm:cxn modelId="{2045F98A-F87F-4AE9-8774-23142AD919CE}" type="presParOf" srcId="{4AA70352-11FF-4B03-889E-09D17E863EF7}" destId="{5FF881C1-33C9-452E-801B-F7376A142F5B}" srcOrd="1" destOrd="0" presId="urn:microsoft.com/office/officeart/2005/8/layout/hList6"/>
    <dgm:cxn modelId="{A393A1F1-8297-430C-95B6-37F7DAEDE307}" type="presParOf" srcId="{4AA70352-11FF-4B03-889E-09D17E863EF7}" destId="{BB83A947-0304-41CB-9175-DBA18D7FDCE1}" srcOrd="2" destOrd="0" presId="urn:microsoft.com/office/officeart/2005/8/layout/hList6"/>
    <dgm:cxn modelId="{FD55F17B-DB45-4887-91A4-B4022D206D18}" type="presParOf" srcId="{4AA70352-11FF-4B03-889E-09D17E863EF7}" destId="{DCEFF18A-A7BC-4195-95FE-71B03D3F99DE}" srcOrd="3" destOrd="0" presId="urn:microsoft.com/office/officeart/2005/8/layout/hList6"/>
    <dgm:cxn modelId="{2F17BDA6-EDC9-4825-91A0-9F4C520F2071}" type="presParOf" srcId="{4AA70352-11FF-4B03-889E-09D17E863EF7}" destId="{033D5CB7-C743-4945-8CA7-0268147E96B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A84BFD-C32A-2042-9F34-120CBAA8D3FD}" type="doc">
      <dgm:prSet loTypeId="urn:microsoft.com/office/officeart/2005/8/layout/hierarchy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88AD109-FB27-4644-A2E0-8F8D9194F0F1}">
      <dgm:prSet phldrT="[Text]" custT="1"/>
      <dgm:spPr/>
      <dgm:t>
        <a:bodyPr/>
        <a:lstStyle/>
        <a:p>
          <a:r>
            <a:rPr lang="en-US" sz="3600" b="1" dirty="0" err="1">
              <a:latin typeface="+mn-lt"/>
            </a:rPr>
            <a:t>Ģimene</a:t>
          </a:r>
          <a:r>
            <a:rPr lang="en-US" sz="1700" dirty="0">
              <a:latin typeface="+mn-lt"/>
            </a:rPr>
            <a:t> </a:t>
          </a:r>
        </a:p>
      </dgm:t>
    </dgm:pt>
    <dgm:pt modelId="{8A6F4734-5822-2049-A4C3-A0851BBA750A}" type="parTrans" cxnId="{5F5747F3-E754-A34F-B10C-26D387B6B2DB}">
      <dgm:prSet/>
      <dgm:spPr/>
      <dgm:t>
        <a:bodyPr/>
        <a:lstStyle/>
        <a:p>
          <a:endParaRPr lang="en-US"/>
        </a:p>
      </dgm:t>
    </dgm:pt>
    <dgm:pt modelId="{AC11A421-7712-2A4B-8A63-3DBB83A16A96}" type="sibTrans" cxnId="{5F5747F3-E754-A34F-B10C-26D387B6B2DB}">
      <dgm:prSet/>
      <dgm:spPr/>
      <dgm:t>
        <a:bodyPr/>
        <a:lstStyle/>
        <a:p>
          <a:endParaRPr lang="en-US"/>
        </a:p>
      </dgm:t>
    </dgm:pt>
    <dgm:pt modelId="{3D66A441-BE73-6843-BA3F-659C0D5EB972}">
      <dgm:prSet phldrT="[Text]" custT="1"/>
      <dgm:spPr/>
      <dgm:t>
        <a:bodyPr/>
        <a:lstStyle/>
        <a:p>
          <a:r>
            <a:rPr lang="lv-LV" sz="1700" dirty="0">
              <a:latin typeface="+mn-lt"/>
            </a:rPr>
            <a:t>2</a:t>
          </a:r>
          <a:r>
            <a:rPr lang="en-US" sz="1700" dirty="0">
              <a:latin typeface="+mn-lt"/>
            </a:rPr>
            <a:t> </a:t>
          </a:r>
          <a:r>
            <a:rPr lang="en-US" sz="1700" dirty="0" err="1">
              <a:latin typeface="+mn-lt"/>
            </a:rPr>
            <a:t>mazi</a:t>
          </a:r>
          <a:r>
            <a:rPr lang="en-US" sz="1700" dirty="0">
              <a:latin typeface="+mn-lt"/>
            </a:rPr>
            <a:t> </a:t>
          </a:r>
          <a:r>
            <a:rPr lang="en-US" sz="1700" dirty="0" err="1">
              <a:latin typeface="+mn-lt"/>
            </a:rPr>
            <a:t>bērni</a:t>
          </a:r>
          <a:endParaRPr lang="en-US" sz="1700" dirty="0">
            <a:latin typeface="+mn-lt"/>
          </a:endParaRPr>
        </a:p>
      </dgm:t>
    </dgm:pt>
    <dgm:pt modelId="{F4605A69-9086-A341-A119-72388BFFBB35}" type="parTrans" cxnId="{2D59C0A1-C382-2747-B88E-358639C575FC}">
      <dgm:prSet/>
      <dgm:spPr/>
      <dgm:t>
        <a:bodyPr/>
        <a:lstStyle/>
        <a:p>
          <a:endParaRPr lang="en-US"/>
        </a:p>
      </dgm:t>
    </dgm:pt>
    <dgm:pt modelId="{A4F684B4-B2AC-2043-9AFF-DF412F6C9F42}" type="sibTrans" cxnId="{2D59C0A1-C382-2747-B88E-358639C575FC}">
      <dgm:prSet/>
      <dgm:spPr/>
      <dgm:t>
        <a:bodyPr/>
        <a:lstStyle/>
        <a:p>
          <a:endParaRPr lang="en-US"/>
        </a:p>
      </dgm:t>
    </dgm:pt>
    <dgm:pt modelId="{87401294-32D1-3C4E-8D46-FF7F1A3772A7}">
      <dgm:prSet phldrT="[Text]" custT="1"/>
      <dgm:spPr/>
      <dgm:t>
        <a:bodyPr/>
        <a:lstStyle/>
        <a:p>
          <a:r>
            <a:rPr lang="lv-LV" sz="1700" dirty="0">
              <a:latin typeface="+mn-lt"/>
            </a:rPr>
            <a:t>Nenovēršamas izmaksas: </a:t>
          </a:r>
          <a:r>
            <a:rPr lang="lv-LV" sz="1700" b="1" dirty="0">
              <a:latin typeface="+mn-lt"/>
            </a:rPr>
            <a:t>2x </a:t>
          </a:r>
          <a:r>
            <a:rPr lang="lv-LV" sz="1700" dirty="0">
              <a:latin typeface="+mn-lt"/>
            </a:rPr>
            <a:t>apģērbs, pārtika, burtnīcas utt.</a:t>
          </a:r>
          <a:endParaRPr lang="en-US" sz="1700" dirty="0">
            <a:latin typeface="+mn-lt"/>
          </a:endParaRPr>
        </a:p>
      </dgm:t>
    </dgm:pt>
    <dgm:pt modelId="{415BDCBA-F987-6746-AFE1-C16829D45FED}" type="parTrans" cxnId="{00D61099-C9EF-6B46-BFBD-43B72DE3A126}">
      <dgm:prSet/>
      <dgm:spPr/>
      <dgm:t>
        <a:bodyPr/>
        <a:lstStyle/>
        <a:p>
          <a:endParaRPr lang="en-US"/>
        </a:p>
      </dgm:t>
    </dgm:pt>
    <dgm:pt modelId="{19DA5F73-CD3A-EA43-A053-F733955D9C7F}" type="sibTrans" cxnId="{00D61099-C9EF-6B46-BFBD-43B72DE3A126}">
      <dgm:prSet/>
      <dgm:spPr/>
      <dgm:t>
        <a:bodyPr/>
        <a:lstStyle/>
        <a:p>
          <a:endParaRPr lang="en-US"/>
        </a:p>
      </dgm:t>
    </dgm:pt>
    <dgm:pt modelId="{5D1F5E6E-7CD1-134A-8AEB-EF3BC99FEDA9}">
      <dgm:prSet phldrT="[Text]" custT="1"/>
      <dgm:spPr>
        <a:gradFill rotWithShape="0">
          <a:gsLst>
            <a:gs pos="0">
              <a:schemeClr val="accent5">
                <a:lumMod val="75000"/>
              </a:schemeClr>
            </a:gs>
            <a:gs pos="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0">
              <a:schemeClr val="accent6"/>
            </a:gs>
          </a:gsLst>
        </a:gradFill>
      </dgm:spPr>
      <dgm:t>
        <a:bodyPr/>
        <a:lstStyle/>
        <a:p>
          <a:r>
            <a:rPr lang="en-US" sz="3600" b="1" kern="1200" dirty="0" err="1">
              <a:solidFill>
                <a:prstClr val="white"/>
              </a:solidFill>
              <a:latin typeface="Myriad Pro"/>
              <a:ea typeface="+mn-ea"/>
              <a:cs typeface="+mn-cs"/>
            </a:rPr>
            <a:t>Ģimene</a:t>
          </a:r>
          <a:r>
            <a:rPr lang="en-US" sz="1700" kern="1200" dirty="0">
              <a:latin typeface="+mn-lt"/>
            </a:rPr>
            <a:t> </a:t>
          </a:r>
        </a:p>
      </dgm:t>
    </dgm:pt>
    <dgm:pt modelId="{C3A1DE5C-D038-9B49-8F26-5AF8D027966D}" type="parTrans" cxnId="{C03CA616-1C4A-654C-9283-9660CF5441FE}">
      <dgm:prSet/>
      <dgm:spPr/>
      <dgm:t>
        <a:bodyPr/>
        <a:lstStyle/>
        <a:p>
          <a:endParaRPr lang="en-US"/>
        </a:p>
      </dgm:t>
    </dgm:pt>
    <dgm:pt modelId="{050382B2-4321-3348-831D-258D9734E0A4}" type="sibTrans" cxnId="{C03CA616-1C4A-654C-9283-9660CF5441FE}">
      <dgm:prSet/>
      <dgm:spPr/>
      <dgm:t>
        <a:bodyPr/>
        <a:lstStyle/>
        <a:p>
          <a:endParaRPr lang="en-US"/>
        </a:p>
      </dgm:t>
    </dgm:pt>
    <dgm:pt modelId="{3BD20464-6EFC-3841-927D-A6CD9298E4CD}">
      <dgm:prSet phldrT="[Text]" custT="1"/>
      <dgm:spPr/>
      <dgm:t>
        <a:bodyPr/>
        <a:lstStyle/>
        <a:p>
          <a:r>
            <a:rPr lang="lv-LV" sz="1700" dirty="0">
              <a:latin typeface="+mn-lt"/>
            </a:rPr>
            <a:t>3</a:t>
          </a:r>
          <a:r>
            <a:rPr lang="en-US" sz="1700" dirty="0">
              <a:latin typeface="+mn-lt"/>
            </a:rPr>
            <a:t> </a:t>
          </a:r>
          <a:r>
            <a:rPr lang="en-US" sz="1700" dirty="0" err="1">
              <a:latin typeface="+mn-lt"/>
            </a:rPr>
            <a:t>pieaugušie</a:t>
          </a:r>
          <a:r>
            <a:rPr lang="en-US" sz="1700" dirty="0">
              <a:latin typeface="+mn-lt"/>
            </a:rPr>
            <a:t> un </a:t>
          </a:r>
          <a:endParaRPr lang="lv-LV" sz="1700" dirty="0">
            <a:latin typeface="+mn-lt"/>
          </a:endParaRPr>
        </a:p>
        <a:p>
          <a:r>
            <a:rPr lang="lv-LV" sz="1700" dirty="0">
              <a:latin typeface="+mn-lt"/>
            </a:rPr>
            <a:t>1</a:t>
          </a:r>
          <a:r>
            <a:rPr lang="en-US" sz="1700" dirty="0">
              <a:latin typeface="+mn-lt"/>
            </a:rPr>
            <a:t> </a:t>
          </a:r>
          <a:r>
            <a:rPr lang="en-US" sz="1700" dirty="0" err="1">
              <a:latin typeface="+mn-lt"/>
            </a:rPr>
            <a:t>mazs</a:t>
          </a:r>
          <a:r>
            <a:rPr lang="en-US" sz="1700" dirty="0">
              <a:latin typeface="+mn-lt"/>
            </a:rPr>
            <a:t> </a:t>
          </a:r>
          <a:r>
            <a:rPr lang="en-US" sz="1700" dirty="0" err="1">
              <a:latin typeface="+mn-lt"/>
            </a:rPr>
            <a:t>bērns</a:t>
          </a:r>
          <a:endParaRPr lang="en-US" sz="1700" dirty="0">
            <a:latin typeface="+mn-lt"/>
          </a:endParaRPr>
        </a:p>
      </dgm:t>
    </dgm:pt>
    <dgm:pt modelId="{1C1762D6-365A-514B-AE3D-C28A508BB6AA}" type="parTrans" cxnId="{6AF8AA77-7442-BD4E-ABA1-551BB26F205E}">
      <dgm:prSet/>
      <dgm:spPr/>
      <dgm:t>
        <a:bodyPr/>
        <a:lstStyle/>
        <a:p>
          <a:endParaRPr lang="en-US"/>
        </a:p>
      </dgm:t>
    </dgm:pt>
    <dgm:pt modelId="{FB9AB515-C1D7-1C4E-9A5E-B0A56E147FA3}" type="sibTrans" cxnId="{6AF8AA77-7442-BD4E-ABA1-551BB26F205E}">
      <dgm:prSet/>
      <dgm:spPr/>
      <dgm:t>
        <a:bodyPr/>
        <a:lstStyle/>
        <a:p>
          <a:endParaRPr lang="en-US"/>
        </a:p>
      </dgm:t>
    </dgm:pt>
    <dgm:pt modelId="{A9C64A20-3AA1-6544-ADF9-C5B1D4DE411F}">
      <dgm:prSet phldrT="[Text]" custT="1"/>
      <dgm:spPr/>
      <dgm:t>
        <a:bodyPr/>
        <a:lstStyle/>
        <a:p>
          <a:r>
            <a:rPr lang="lv-LV" sz="1700" dirty="0">
              <a:latin typeface="+mn-lt"/>
            </a:rPr>
            <a:t>Nenovēršamas izmaksas: </a:t>
          </a:r>
          <a:r>
            <a:rPr lang="lv-LV" sz="1700" b="1" dirty="0">
              <a:latin typeface="+mn-lt"/>
            </a:rPr>
            <a:t>1x </a:t>
          </a:r>
          <a:r>
            <a:rPr lang="lv-LV" sz="1700" dirty="0">
              <a:latin typeface="+mn-lt"/>
            </a:rPr>
            <a:t>apģērbs, pārtika, burtnīcas utt.</a:t>
          </a:r>
          <a:endParaRPr lang="en-US" sz="1700" dirty="0">
            <a:latin typeface="+mn-lt"/>
          </a:endParaRPr>
        </a:p>
      </dgm:t>
    </dgm:pt>
    <dgm:pt modelId="{E9A3E283-0DC0-FC42-BC4D-6160485B1102}" type="parTrans" cxnId="{1840B0A2-C770-514B-AF7A-7479DBF82D80}">
      <dgm:prSet/>
      <dgm:spPr/>
      <dgm:t>
        <a:bodyPr/>
        <a:lstStyle/>
        <a:p>
          <a:endParaRPr lang="en-US"/>
        </a:p>
      </dgm:t>
    </dgm:pt>
    <dgm:pt modelId="{1A6C786A-C8F2-EA45-831C-0145A0FB5FF9}" type="sibTrans" cxnId="{1840B0A2-C770-514B-AF7A-7479DBF82D80}">
      <dgm:prSet/>
      <dgm:spPr/>
      <dgm:t>
        <a:bodyPr/>
        <a:lstStyle/>
        <a:p>
          <a:endParaRPr lang="en-US"/>
        </a:p>
      </dgm:t>
    </dgm:pt>
    <dgm:pt modelId="{4375AE57-51B7-9B45-BF54-11437AB8C918}">
      <dgm:prSet custT="1"/>
      <dgm:spPr/>
      <dgm:t>
        <a:bodyPr/>
        <a:lstStyle/>
        <a:p>
          <a:r>
            <a:rPr lang="lv-LV" sz="1700" dirty="0">
              <a:latin typeface="+mn-lt"/>
            </a:rPr>
            <a:t>Pabalsta apmērs kā par ceturto bērnu pašlaik: </a:t>
          </a:r>
          <a:br>
            <a:rPr lang="lv-LV" sz="1700" dirty="0">
              <a:latin typeface="+mn-lt"/>
            </a:rPr>
          </a:br>
          <a:r>
            <a:rPr lang="lv-LV" sz="1700" b="1" dirty="0">
              <a:latin typeface="+mn-lt"/>
            </a:rPr>
            <a:t>50 EUR</a:t>
          </a:r>
          <a:endParaRPr lang="en-US" sz="1700" b="1" dirty="0">
            <a:latin typeface="+mn-lt"/>
          </a:endParaRPr>
        </a:p>
      </dgm:t>
    </dgm:pt>
    <dgm:pt modelId="{90EB815F-5FAE-6D41-A8F5-1E7C61941582}" type="parTrans" cxnId="{5E006715-21F0-7842-AF06-E3F1FDC5501B}">
      <dgm:prSet/>
      <dgm:spPr/>
      <dgm:t>
        <a:bodyPr/>
        <a:lstStyle/>
        <a:p>
          <a:endParaRPr lang="en-US"/>
        </a:p>
      </dgm:t>
    </dgm:pt>
    <dgm:pt modelId="{4A98EFF5-36B0-E742-BE26-29F24BF6184F}" type="sibTrans" cxnId="{5E006715-21F0-7842-AF06-E3F1FDC5501B}">
      <dgm:prSet/>
      <dgm:spPr/>
      <dgm:t>
        <a:bodyPr/>
        <a:lstStyle/>
        <a:p>
          <a:endParaRPr lang="en-US"/>
        </a:p>
      </dgm:t>
    </dgm:pt>
    <dgm:pt modelId="{8643FE8E-3703-2B40-A1E2-49680414676B}">
      <dgm:prSet custT="1"/>
      <dgm:spPr/>
      <dgm:t>
        <a:bodyPr/>
        <a:lstStyle/>
        <a:p>
          <a:r>
            <a:rPr lang="lv-LV" sz="1700" dirty="0">
              <a:latin typeface="+mn-lt"/>
            </a:rPr>
            <a:t>Pabalsta apmērs kā par pirmo un otro bērnu pašlaik: </a:t>
          </a:r>
          <a:br>
            <a:rPr lang="lv-LV" sz="1700" dirty="0">
              <a:latin typeface="+mn-lt"/>
            </a:rPr>
          </a:br>
          <a:r>
            <a:rPr lang="lv-LV" sz="1700" b="1" dirty="0">
              <a:latin typeface="+mn-lt"/>
            </a:rPr>
            <a:t>34 EUR + piemaksa 10 EUR = 44 EUR</a:t>
          </a:r>
          <a:endParaRPr lang="en-US" sz="1700" b="1" dirty="0">
            <a:latin typeface="+mn-lt"/>
          </a:endParaRPr>
        </a:p>
      </dgm:t>
    </dgm:pt>
    <dgm:pt modelId="{EC068B97-7152-5040-9B78-0ABB11060859}" type="parTrans" cxnId="{98F62DDA-F5C9-6940-AC73-DA2B4CF6E150}">
      <dgm:prSet/>
      <dgm:spPr/>
      <dgm:t>
        <a:bodyPr/>
        <a:lstStyle/>
        <a:p>
          <a:endParaRPr lang="en-US"/>
        </a:p>
      </dgm:t>
    </dgm:pt>
    <dgm:pt modelId="{445269DE-20C5-D749-85CA-48335E252168}" type="sibTrans" cxnId="{98F62DDA-F5C9-6940-AC73-DA2B4CF6E150}">
      <dgm:prSet/>
      <dgm:spPr/>
      <dgm:t>
        <a:bodyPr/>
        <a:lstStyle/>
        <a:p>
          <a:endParaRPr lang="en-US"/>
        </a:p>
      </dgm:t>
    </dgm:pt>
    <dgm:pt modelId="{2394237B-300F-8948-B722-2D5FC1BBBB36}" type="pres">
      <dgm:prSet presAssocID="{F6A84BFD-C32A-2042-9F34-120CBAA8D3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994E30-016A-C54E-8A08-8EF220EC6088}" type="pres">
      <dgm:prSet presAssocID="{088AD109-FB27-4644-A2E0-8F8D9194F0F1}" presName="root" presStyleCnt="0"/>
      <dgm:spPr/>
    </dgm:pt>
    <dgm:pt modelId="{745DF82E-1184-F44D-88A1-325314ADEE80}" type="pres">
      <dgm:prSet presAssocID="{088AD109-FB27-4644-A2E0-8F8D9194F0F1}" presName="rootComposite" presStyleCnt="0"/>
      <dgm:spPr/>
    </dgm:pt>
    <dgm:pt modelId="{5A7C2F82-1DC0-704F-A7BC-968F75C24731}" type="pres">
      <dgm:prSet presAssocID="{088AD109-FB27-4644-A2E0-8F8D9194F0F1}" presName="rootText" presStyleLbl="node1" presStyleIdx="0" presStyleCnt="2"/>
      <dgm:spPr/>
    </dgm:pt>
    <dgm:pt modelId="{104BB3C2-0645-9D41-B5E3-F32DE9E68153}" type="pres">
      <dgm:prSet presAssocID="{088AD109-FB27-4644-A2E0-8F8D9194F0F1}" presName="rootConnector" presStyleLbl="node1" presStyleIdx="0" presStyleCnt="2"/>
      <dgm:spPr/>
    </dgm:pt>
    <dgm:pt modelId="{99C38D74-68A3-4840-A58A-E272F0B2FFE6}" type="pres">
      <dgm:prSet presAssocID="{088AD109-FB27-4644-A2E0-8F8D9194F0F1}" presName="childShape" presStyleCnt="0"/>
      <dgm:spPr/>
    </dgm:pt>
    <dgm:pt modelId="{80F8F8E3-8C19-5245-882F-95EC99DAA4BB}" type="pres">
      <dgm:prSet presAssocID="{F4605A69-9086-A341-A119-72388BFFBB35}" presName="Name13" presStyleLbl="parChTrans1D2" presStyleIdx="0" presStyleCnt="6"/>
      <dgm:spPr/>
    </dgm:pt>
    <dgm:pt modelId="{5A773C60-967D-1645-9BE7-A70AA60D4003}" type="pres">
      <dgm:prSet presAssocID="{3D66A441-BE73-6843-BA3F-659C0D5EB972}" presName="childText" presStyleLbl="bgAcc1" presStyleIdx="0" presStyleCnt="6" custScaleY="89592">
        <dgm:presLayoutVars>
          <dgm:bulletEnabled val="1"/>
        </dgm:presLayoutVars>
      </dgm:prSet>
      <dgm:spPr/>
    </dgm:pt>
    <dgm:pt modelId="{932BDBC7-4A36-3B4C-8CF2-FA34EB40CF52}" type="pres">
      <dgm:prSet presAssocID="{415BDCBA-F987-6746-AFE1-C16829D45FED}" presName="Name13" presStyleLbl="parChTrans1D2" presStyleIdx="1" presStyleCnt="6"/>
      <dgm:spPr/>
    </dgm:pt>
    <dgm:pt modelId="{F0714EF5-DB15-DD44-9121-FC425D5A7E77}" type="pres">
      <dgm:prSet presAssocID="{87401294-32D1-3C4E-8D46-FF7F1A3772A7}" presName="childText" presStyleLbl="bgAcc1" presStyleIdx="1" presStyleCnt="6">
        <dgm:presLayoutVars>
          <dgm:bulletEnabled val="1"/>
        </dgm:presLayoutVars>
      </dgm:prSet>
      <dgm:spPr/>
    </dgm:pt>
    <dgm:pt modelId="{949B1806-C8CE-094E-907C-EBA415298C11}" type="pres">
      <dgm:prSet presAssocID="{EC068B97-7152-5040-9B78-0ABB11060859}" presName="Name13" presStyleLbl="parChTrans1D2" presStyleIdx="2" presStyleCnt="6"/>
      <dgm:spPr/>
    </dgm:pt>
    <dgm:pt modelId="{22E3C025-E0FC-EB42-B862-9C3B08D9DFD9}" type="pres">
      <dgm:prSet presAssocID="{8643FE8E-3703-2B40-A1E2-49680414676B}" presName="childText" presStyleLbl="bgAcc1" presStyleIdx="2" presStyleCnt="6" custScaleX="128843" custScaleY="110604">
        <dgm:presLayoutVars>
          <dgm:bulletEnabled val="1"/>
        </dgm:presLayoutVars>
      </dgm:prSet>
      <dgm:spPr/>
    </dgm:pt>
    <dgm:pt modelId="{62462701-1D89-4D48-BA7F-15C121958DF1}" type="pres">
      <dgm:prSet presAssocID="{5D1F5E6E-7CD1-134A-8AEB-EF3BC99FEDA9}" presName="root" presStyleCnt="0"/>
      <dgm:spPr/>
    </dgm:pt>
    <dgm:pt modelId="{79C862B7-4FE2-0743-BADA-2A2F6DFF7136}" type="pres">
      <dgm:prSet presAssocID="{5D1F5E6E-7CD1-134A-8AEB-EF3BC99FEDA9}" presName="rootComposite" presStyleCnt="0"/>
      <dgm:spPr/>
    </dgm:pt>
    <dgm:pt modelId="{74DA6320-1B8B-C748-8FEC-4272E122D829}" type="pres">
      <dgm:prSet presAssocID="{5D1F5E6E-7CD1-134A-8AEB-EF3BC99FEDA9}" presName="rootText" presStyleLbl="node1" presStyleIdx="1" presStyleCnt="2" custLinFactNeighborX="-6067" custLinFactNeighborY="-312"/>
      <dgm:spPr/>
    </dgm:pt>
    <dgm:pt modelId="{08378059-2985-D04D-9A1B-016F1651B63D}" type="pres">
      <dgm:prSet presAssocID="{5D1F5E6E-7CD1-134A-8AEB-EF3BC99FEDA9}" presName="rootConnector" presStyleLbl="node1" presStyleIdx="1" presStyleCnt="2"/>
      <dgm:spPr/>
    </dgm:pt>
    <dgm:pt modelId="{8F6E0026-9A21-7541-80D1-BAC2671AE4C4}" type="pres">
      <dgm:prSet presAssocID="{5D1F5E6E-7CD1-134A-8AEB-EF3BC99FEDA9}" presName="childShape" presStyleCnt="0"/>
      <dgm:spPr/>
    </dgm:pt>
    <dgm:pt modelId="{DE6A115E-968B-7D45-A147-B6AEB19D7183}" type="pres">
      <dgm:prSet presAssocID="{1C1762D6-365A-514B-AE3D-C28A508BB6AA}" presName="Name13" presStyleLbl="parChTrans1D2" presStyleIdx="3" presStyleCnt="6"/>
      <dgm:spPr/>
    </dgm:pt>
    <dgm:pt modelId="{759098D9-B792-0041-A30A-3C0542B9B03D}" type="pres">
      <dgm:prSet presAssocID="{3BD20464-6EFC-3841-927D-A6CD9298E4CD}" presName="childText" presStyleLbl="bgAcc1" presStyleIdx="3" presStyleCnt="6" custScaleY="85971" custLinFactNeighborX="-533" custLinFactNeighborY="258">
        <dgm:presLayoutVars>
          <dgm:bulletEnabled val="1"/>
        </dgm:presLayoutVars>
      </dgm:prSet>
      <dgm:spPr/>
    </dgm:pt>
    <dgm:pt modelId="{CF2666F3-6E9F-7C46-807D-804E37FC3041}" type="pres">
      <dgm:prSet presAssocID="{E9A3E283-0DC0-FC42-BC4D-6160485B1102}" presName="Name13" presStyleLbl="parChTrans1D2" presStyleIdx="4" presStyleCnt="6"/>
      <dgm:spPr/>
    </dgm:pt>
    <dgm:pt modelId="{A8BFA186-9E11-1446-AD1D-B900556A21D6}" type="pres">
      <dgm:prSet presAssocID="{A9C64A20-3AA1-6544-ADF9-C5B1D4DE411F}" presName="childText" presStyleLbl="bgAcc1" presStyleIdx="4" presStyleCnt="6">
        <dgm:presLayoutVars>
          <dgm:bulletEnabled val="1"/>
        </dgm:presLayoutVars>
      </dgm:prSet>
      <dgm:spPr/>
    </dgm:pt>
    <dgm:pt modelId="{D42DB46C-9F78-834E-B528-B5C03DAA4085}" type="pres">
      <dgm:prSet presAssocID="{90EB815F-5FAE-6D41-A8F5-1E7C61941582}" presName="Name13" presStyleLbl="parChTrans1D2" presStyleIdx="5" presStyleCnt="6"/>
      <dgm:spPr/>
    </dgm:pt>
    <dgm:pt modelId="{9910D47E-2829-3C40-A090-CACC59055351}" type="pres">
      <dgm:prSet presAssocID="{4375AE57-51B7-9B45-BF54-11437AB8C918}" presName="childText" presStyleLbl="bgAcc1" presStyleIdx="5" presStyleCnt="6" custScaleX="120606" custScaleY="116680">
        <dgm:presLayoutVars>
          <dgm:bulletEnabled val="1"/>
        </dgm:presLayoutVars>
      </dgm:prSet>
      <dgm:spPr/>
    </dgm:pt>
  </dgm:ptLst>
  <dgm:cxnLst>
    <dgm:cxn modelId="{F9F9E30E-5DAE-46D7-B7A1-F80E1780D5DD}" type="presOf" srcId="{EC068B97-7152-5040-9B78-0ABB11060859}" destId="{949B1806-C8CE-094E-907C-EBA415298C11}" srcOrd="0" destOrd="0" presId="urn:microsoft.com/office/officeart/2005/8/layout/hierarchy3"/>
    <dgm:cxn modelId="{EA4F2011-EC03-4626-B6EC-2413B79085A0}" type="presOf" srcId="{F4605A69-9086-A341-A119-72388BFFBB35}" destId="{80F8F8E3-8C19-5245-882F-95EC99DAA4BB}" srcOrd="0" destOrd="0" presId="urn:microsoft.com/office/officeart/2005/8/layout/hierarchy3"/>
    <dgm:cxn modelId="{5E006715-21F0-7842-AF06-E3F1FDC5501B}" srcId="{5D1F5E6E-7CD1-134A-8AEB-EF3BC99FEDA9}" destId="{4375AE57-51B7-9B45-BF54-11437AB8C918}" srcOrd="2" destOrd="0" parTransId="{90EB815F-5FAE-6D41-A8F5-1E7C61941582}" sibTransId="{4A98EFF5-36B0-E742-BE26-29F24BF6184F}"/>
    <dgm:cxn modelId="{C03CA616-1C4A-654C-9283-9660CF5441FE}" srcId="{F6A84BFD-C32A-2042-9F34-120CBAA8D3FD}" destId="{5D1F5E6E-7CD1-134A-8AEB-EF3BC99FEDA9}" srcOrd="1" destOrd="0" parTransId="{C3A1DE5C-D038-9B49-8F26-5AF8D027966D}" sibTransId="{050382B2-4321-3348-831D-258D9734E0A4}"/>
    <dgm:cxn modelId="{C6BA7C4B-0489-49FE-84DE-F6C2A49CDB7C}" type="presOf" srcId="{8643FE8E-3703-2B40-A1E2-49680414676B}" destId="{22E3C025-E0FC-EB42-B862-9C3B08D9DFD9}" srcOrd="0" destOrd="0" presId="urn:microsoft.com/office/officeart/2005/8/layout/hierarchy3"/>
    <dgm:cxn modelId="{690CF66B-E27D-47BB-84D4-6F949A3281E8}" type="presOf" srcId="{415BDCBA-F987-6746-AFE1-C16829D45FED}" destId="{932BDBC7-4A36-3B4C-8CF2-FA34EB40CF52}" srcOrd="0" destOrd="0" presId="urn:microsoft.com/office/officeart/2005/8/layout/hierarchy3"/>
    <dgm:cxn modelId="{FE5B384C-2800-4D95-987D-0445AD878B6C}" type="presOf" srcId="{088AD109-FB27-4644-A2E0-8F8D9194F0F1}" destId="{104BB3C2-0645-9D41-B5E3-F32DE9E68153}" srcOrd="1" destOrd="0" presId="urn:microsoft.com/office/officeart/2005/8/layout/hierarchy3"/>
    <dgm:cxn modelId="{A458B84D-B247-4415-A4C2-BEE4F0DDA05B}" type="presOf" srcId="{F6A84BFD-C32A-2042-9F34-120CBAA8D3FD}" destId="{2394237B-300F-8948-B722-2D5FC1BBBB36}" srcOrd="0" destOrd="0" presId="urn:microsoft.com/office/officeart/2005/8/layout/hierarchy3"/>
    <dgm:cxn modelId="{112E1F51-8F65-4048-8AEB-D8AA46799C81}" type="presOf" srcId="{87401294-32D1-3C4E-8D46-FF7F1A3772A7}" destId="{F0714EF5-DB15-DD44-9121-FC425D5A7E77}" srcOrd="0" destOrd="0" presId="urn:microsoft.com/office/officeart/2005/8/layout/hierarchy3"/>
    <dgm:cxn modelId="{57DA3655-3FCD-432B-9AF9-84D00367DAFD}" type="presOf" srcId="{1C1762D6-365A-514B-AE3D-C28A508BB6AA}" destId="{DE6A115E-968B-7D45-A147-B6AEB19D7183}" srcOrd="0" destOrd="0" presId="urn:microsoft.com/office/officeart/2005/8/layout/hierarchy3"/>
    <dgm:cxn modelId="{6AF8AA77-7442-BD4E-ABA1-551BB26F205E}" srcId="{5D1F5E6E-7CD1-134A-8AEB-EF3BC99FEDA9}" destId="{3BD20464-6EFC-3841-927D-A6CD9298E4CD}" srcOrd="0" destOrd="0" parTransId="{1C1762D6-365A-514B-AE3D-C28A508BB6AA}" sibTransId="{FB9AB515-C1D7-1C4E-9A5E-B0A56E147FA3}"/>
    <dgm:cxn modelId="{8DAFE377-7188-428B-9D47-639C44A0EB55}" type="presOf" srcId="{90EB815F-5FAE-6D41-A8F5-1E7C61941582}" destId="{D42DB46C-9F78-834E-B528-B5C03DAA4085}" srcOrd="0" destOrd="0" presId="urn:microsoft.com/office/officeart/2005/8/layout/hierarchy3"/>
    <dgm:cxn modelId="{18AB0182-907F-44EF-ABF2-9371A7EB8916}" type="presOf" srcId="{A9C64A20-3AA1-6544-ADF9-C5B1D4DE411F}" destId="{A8BFA186-9E11-1446-AD1D-B900556A21D6}" srcOrd="0" destOrd="0" presId="urn:microsoft.com/office/officeart/2005/8/layout/hierarchy3"/>
    <dgm:cxn modelId="{FA389A84-AA72-4779-8DA3-2438BC289759}" type="presOf" srcId="{5D1F5E6E-7CD1-134A-8AEB-EF3BC99FEDA9}" destId="{74DA6320-1B8B-C748-8FEC-4272E122D829}" srcOrd="0" destOrd="0" presId="urn:microsoft.com/office/officeart/2005/8/layout/hierarchy3"/>
    <dgm:cxn modelId="{C3625E87-37D0-439B-AFFC-B5E0D7920B46}" type="presOf" srcId="{3D66A441-BE73-6843-BA3F-659C0D5EB972}" destId="{5A773C60-967D-1645-9BE7-A70AA60D4003}" srcOrd="0" destOrd="0" presId="urn:microsoft.com/office/officeart/2005/8/layout/hierarchy3"/>
    <dgm:cxn modelId="{A293C187-D709-4B92-9DF7-D0C7D4686784}" type="presOf" srcId="{088AD109-FB27-4644-A2E0-8F8D9194F0F1}" destId="{5A7C2F82-1DC0-704F-A7BC-968F75C24731}" srcOrd="0" destOrd="0" presId="urn:microsoft.com/office/officeart/2005/8/layout/hierarchy3"/>
    <dgm:cxn modelId="{00D61099-C9EF-6B46-BFBD-43B72DE3A126}" srcId="{088AD109-FB27-4644-A2E0-8F8D9194F0F1}" destId="{87401294-32D1-3C4E-8D46-FF7F1A3772A7}" srcOrd="1" destOrd="0" parTransId="{415BDCBA-F987-6746-AFE1-C16829D45FED}" sibTransId="{19DA5F73-CD3A-EA43-A053-F733955D9C7F}"/>
    <dgm:cxn modelId="{2D59C0A1-C382-2747-B88E-358639C575FC}" srcId="{088AD109-FB27-4644-A2E0-8F8D9194F0F1}" destId="{3D66A441-BE73-6843-BA3F-659C0D5EB972}" srcOrd="0" destOrd="0" parTransId="{F4605A69-9086-A341-A119-72388BFFBB35}" sibTransId="{A4F684B4-B2AC-2043-9AFF-DF412F6C9F42}"/>
    <dgm:cxn modelId="{1840B0A2-C770-514B-AF7A-7479DBF82D80}" srcId="{5D1F5E6E-7CD1-134A-8AEB-EF3BC99FEDA9}" destId="{A9C64A20-3AA1-6544-ADF9-C5B1D4DE411F}" srcOrd="1" destOrd="0" parTransId="{E9A3E283-0DC0-FC42-BC4D-6160485B1102}" sibTransId="{1A6C786A-C8F2-EA45-831C-0145A0FB5FF9}"/>
    <dgm:cxn modelId="{321AC3A7-99E0-427F-8625-5E81E08702E2}" type="presOf" srcId="{3BD20464-6EFC-3841-927D-A6CD9298E4CD}" destId="{759098D9-B792-0041-A30A-3C0542B9B03D}" srcOrd="0" destOrd="0" presId="urn:microsoft.com/office/officeart/2005/8/layout/hierarchy3"/>
    <dgm:cxn modelId="{D1D546B5-5E9D-42CE-B59F-D4903B3423B5}" type="presOf" srcId="{4375AE57-51B7-9B45-BF54-11437AB8C918}" destId="{9910D47E-2829-3C40-A090-CACC59055351}" srcOrd="0" destOrd="0" presId="urn:microsoft.com/office/officeart/2005/8/layout/hierarchy3"/>
    <dgm:cxn modelId="{98F62DDA-F5C9-6940-AC73-DA2B4CF6E150}" srcId="{088AD109-FB27-4644-A2E0-8F8D9194F0F1}" destId="{8643FE8E-3703-2B40-A1E2-49680414676B}" srcOrd="2" destOrd="0" parTransId="{EC068B97-7152-5040-9B78-0ABB11060859}" sibTransId="{445269DE-20C5-D749-85CA-48335E252168}"/>
    <dgm:cxn modelId="{F20AE4E2-C0E1-4DE1-BE37-65A7F9FE4E84}" type="presOf" srcId="{E9A3E283-0DC0-FC42-BC4D-6160485B1102}" destId="{CF2666F3-6E9F-7C46-807D-804E37FC3041}" srcOrd="0" destOrd="0" presId="urn:microsoft.com/office/officeart/2005/8/layout/hierarchy3"/>
    <dgm:cxn modelId="{B9C94FE8-EA7A-4F2D-872A-A0CE015AAA55}" type="presOf" srcId="{5D1F5E6E-7CD1-134A-8AEB-EF3BC99FEDA9}" destId="{08378059-2985-D04D-9A1B-016F1651B63D}" srcOrd="1" destOrd="0" presId="urn:microsoft.com/office/officeart/2005/8/layout/hierarchy3"/>
    <dgm:cxn modelId="{5F5747F3-E754-A34F-B10C-26D387B6B2DB}" srcId="{F6A84BFD-C32A-2042-9F34-120CBAA8D3FD}" destId="{088AD109-FB27-4644-A2E0-8F8D9194F0F1}" srcOrd="0" destOrd="0" parTransId="{8A6F4734-5822-2049-A4C3-A0851BBA750A}" sibTransId="{AC11A421-7712-2A4B-8A63-3DBB83A16A96}"/>
    <dgm:cxn modelId="{8222EE6F-A66D-43EF-8B0F-99161A4F6A8C}" type="presParOf" srcId="{2394237B-300F-8948-B722-2D5FC1BBBB36}" destId="{7C994E30-016A-C54E-8A08-8EF220EC6088}" srcOrd="0" destOrd="0" presId="urn:microsoft.com/office/officeart/2005/8/layout/hierarchy3"/>
    <dgm:cxn modelId="{6ACC7A9B-0632-4C15-BD22-5CE35414989F}" type="presParOf" srcId="{7C994E30-016A-C54E-8A08-8EF220EC6088}" destId="{745DF82E-1184-F44D-88A1-325314ADEE80}" srcOrd="0" destOrd="0" presId="urn:microsoft.com/office/officeart/2005/8/layout/hierarchy3"/>
    <dgm:cxn modelId="{16A3B443-41DC-42E8-86D1-7593552BA616}" type="presParOf" srcId="{745DF82E-1184-F44D-88A1-325314ADEE80}" destId="{5A7C2F82-1DC0-704F-A7BC-968F75C24731}" srcOrd="0" destOrd="0" presId="urn:microsoft.com/office/officeart/2005/8/layout/hierarchy3"/>
    <dgm:cxn modelId="{225EE81A-123F-49EA-82F5-AFCD87E565BE}" type="presParOf" srcId="{745DF82E-1184-F44D-88A1-325314ADEE80}" destId="{104BB3C2-0645-9D41-B5E3-F32DE9E68153}" srcOrd="1" destOrd="0" presId="urn:microsoft.com/office/officeart/2005/8/layout/hierarchy3"/>
    <dgm:cxn modelId="{3C7149D7-0383-43FF-86FD-F914291391F9}" type="presParOf" srcId="{7C994E30-016A-C54E-8A08-8EF220EC6088}" destId="{99C38D74-68A3-4840-A58A-E272F0B2FFE6}" srcOrd="1" destOrd="0" presId="urn:microsoft.com/office/officeart/2005/8/layout/hierarchy3"/>
    <dgm:cxn modelId="{9BDA79E3-4396-484B-8C4D-573905287457}" type="presParOf" srcId="{99C38D74-68A3-4840-A58A-E272F0B2FFE6}" destId="{80F8F8E3-8C19-5245-882F-95EC99DAA4BB}" srcOrd="0" destOrd="0" presId="urn:microsoft.com/office/officeart/2005/8/layout/hierarchy3"/>
    <dgm:cxn modelId="{B8CB27C8-A513-47A8-858B-05024B57C115}" type="presParOf" srcId="{99C38D74-68A3-4840-A58A-E272F0B2FFE6}" destId="{5A773C60-967D-1645-9BE7-A70AA60D4003}" srcOrd="1" destOrd="0" presId="urn:microsoft.com/office/officeart/2005/8/layout/hierarchy3"/>
    <dgm:cxn modelId="{894FD3D5-1641-476D-80B8-FB11FD608795}" type="presParOf" srcId="{99C38D74-68A3-4840-A58A-E272F0B2FFE6}" destId="{932BDBC7-4A36-3B4C-8CF2-FA34EB40CF52}" srcOrd="2" destOrd="0" presId="urn:microsoft.com/office/officeart/2005/8/layout/hierarchy3"/>
    <dgm:cxn modelId="{A8EDE433-3250-465E-9138-51F12E3B8717}" type="presParOf" srcId="{99C38D74-68A3-4840-A58A-E272F0B2FFE6}" destId="{F0714EF5-DB15-DD44-9121-FC425D5A7E77}" srcOrd="3" destOrd="0" presId="urn:microsoft.com/office/officeart/2005/8/layout/hierarchy3"/>
    <dgm:cxn modelId="{56590759-B512-4C74-8160-6C8116098A23}" type="presParOf" srcId="{99C38D74-68A3-4840-A58A-E272F0B2FFE6}" destId="{949B1806-C8CE-094E-907C-EBA415298C11}" srcOrd="4" destOrd="0" presId="urn:microsoft.com/office/officeart/2005/8/layout/hierarchy3"/>
    <dgm:cxn modelId="{75A735C8-6F33-4D47-9989-E1C845C19D53}" type="presParOf" srcId="{99C38D74-68A3-4840-A58A-E272F0B2FFE6}" destId="{22E3C025-E0FC-EB42-B862-9C3B08D9DFD9}" srcOrd="5" destOrd="0" presId="urn:microsoft.com/office/officeart/2005/8/layout/hierarchy3"/>
    <dgm:cxn modelId="{E6F85336-C4E5-459C-91D2-35FBCE4F5242}" type="presParOf" srcId="{2394237B-300F-8948-B722-2D5FC1BBBB36}" destId="{62462701-1D89-4D48-BA7F-15C121958DF1}" srcOrd="1" destOrd="0" presId="urn:microsoft.com/office/officeart/2005/8/layout/hierarchy3"/>
    <dgm:cxn modelId="{69385497-FA60-4E47-B37D-42C15EC4B89A}" type="presParOf" srcId="{62462701-1D89-4D48-BA7F-15C121958DF1}" destId="{79C862B7-4FE2-0743-BADA-2A2F6DFF7136}" srcOrd="0" destOrd="0" presId="urn:microsoft.com/office/officeart/2005/8/layout/hierarchy3"/>
    <dgm:cxn modelId="{2D54BF07-7D91-4BE6-96B5-B029B612AB0F}" type="presParOf" srcId="{79C862B7-4FE2-0743-BADA-2A2F6DFF7136}" destId="{74DA6320-1B8B-C748-8FEC-4272E122D829}" srcOrd="0" destOrd="0" presId="urn:microsoft.com/office/officeart/2005/8/layout/hierarchy3"/>
    <dgm:cxn modelId="{001CDDAF-3ABB-4C77-B275-2831F4806C10}" type="presParOf" srcId="{79C862B7-4FE2-0743-BADA-2A2F6DFF7136}" destId="{08378059-2985-D04D-9A1B-016F1651B63D}" srcOrd="1" destOrd="0" presId="urn:microsoft.com/office/officeart/2005/8/layout/hierarchy3"/>
    <dgm:cxn modelId="{B1A5B6B8-2C23-47F4-B568-40DC1418370B}" type="presParOf" srcId="{62462701-1D89-4D48-BA7F-15C121958DF1}" destId="{8F6E0026-9A21-7541-80D1-BAC2671AE4C4}" srcOrd="1" destOrd="0" presId="urn:microsoft.com/office/officeart/2005/8/layout/hierarchy3"/>
    <dgm:cxn modelId="{86FB2CCE-1AC3-41C7-9CA4-133BFF19917F}" type="presParOf" srcId="{8F6E0026-9A21-7541-80D1-BAC2671AE4C4}" destId="{DE6A115E-968B-7D45-A147-B6AEB19D7183}" srcOrd="0" destOrd="0" presId="urn:microsoft.com/office/officeart/2005/8/layout/hierarchy3"/>
    <dgm:cxn modelId="{3D917CBB-99B6-4653-B137-0D2AB631B359}" type="presParOf" srcId="{8F6E0026-9A21-7541-80D1-BAC2671AE4C4}" destId="{759098D9-B792-0041-A30A-3C0542B9B03D}" srcOrd="1" destOrd="0" presId="urn:microsoft.com/office/officeart/2005/8/layout/hierarchy3"/>
    <dgm:cxn modelId="{EA0895B4-1052-48E4-B053-867370006C85}" type="presParOf" srcId="{8F6E0026-9A21-7541-80D1-BAC2671AE4C4}" destId="{CF2666F3-6E9F-7C46-807D-804E37FC3041}" srcOrd="2" destOrd="0" presId="urn:microsoft.com/office/officeart/2005/8/layout/hierarchy3"/>
    <dgm:cxn modelId="{1AEBB33F-EF44-429D-AC42-1EA87BA9A2FC}" type="presParOf" srcId="{8F6E0026-9A21-7541-80D1-BAC2671AE4C4}" destId="{A8BFA186-9E11-1446-AD1D-B900556A21D6}" srcOrd="3" destOrd="0" presId="urn:microsoft.com/office/officeart/2005/8/layout/hierarchy3"/>
    <dgm:cxn modelId="{B6BCAC6E-9E33-4FFE-95CB-3E65CCDC3369}" type="presParOf" srcId="{8F6E0026-9A21-7541-80D1-BAC2671AE4C4}" destId="{D42DB46C-9F78-834E-B528-B5C03DAA4085}" srcOrd="4" destOrd="0" presId="urn:microsoft.com/office/officeart/2005/8/layout/hierarchy3"/>
    <dgm:cxn modelId="{730AFA00-AE00-4A75-B641-285E1E60C7B9}" type="presParOf" srcId="{8F6E0026-9A21-7541-80D1-BAC2671AE4C4}" destId="{9910D47E-2829-3C40-A090-CACC5905535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1476BE-690C-4E2D-9D92-FF27F9AF6597}" type="doc">
      <dgm:prSet loTypeId="urn:microsoft.com/office/officeart/2005/8/layout/arrow2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lv-LV"/>
        </a:p>
      </dgm:t>
    </dgm:pt>
    <dgm:pt modelId="{10C4C54D-A3DD-4AC4-9666-9E9665FDD110}">
      <dgm:prSet phldrT="[Text]" custT="1"/>
      <dgm:spPr/>
      <dgm:t>
        <a:bodyPr/>
        <a:lstStyle/>
        <a:p>
          <a:r>
            <a:rPr lang="lv-LV" sz="1400" dirty="0">
              <a:solidFill>
                <a:schemeClr val="accent4">
                  <a:lumMod val="75000"/>
                </a:schemeClr>
              </a:solidFill>
            </a:rPr>
            <a:t>par 1.bērnu 11,4€, par 2.- 13,7€,     3.-18,2€,            4.-20,5€</a:t>
          </a:r>
        </a:p>
        <a:p>
          <a:r>
            <a:rPr lang="lv-LV" sz="1400" b="1" dirty="0">
              <a:solidFill>
                <a:schemeClr val="accent4">
                  <a:lumMod val="75000"/>
                </a:schemeClr>
              </a:solidFill>
            </a:rPr>
            <a:t>2 bērni – 25,1€, 3 bērni – 43,3€, 4 bērni – 63,8€, 5 bērni – 84,3€</a:t>
          </a:r>
        </a:p>
      </dgm:t>
    </dgm:pt>
    <dgm:pt modelId="{7A0B0D7D-1DD4-44B9-971D-4A84431F3048}" type="parTrans" cxnId="{C315CD74-4A2A-4971-AE06-CC75977A1C23}">
      <dgm:prSet/>
      <dgm:spPr/>
      <dgm:t>
        <a:bodyPr/>
        <a:lstStyle/>
        <a:p>
          <a:endParaRPr lang="lv-LV"/>
        </a:p>
      </dgm:t>
    </dgm:pt>
    <dgm:pt modelId="{42ABA5E0-72B2-4FCB-A380-AC5F3B7DA3EE}" type="sibTrans" cxnId="{C315CD74-4A2A-4971-AE06-CC75977A1C23}">
      <dgm:prSet/>
      <dgm:spPr/>
      <dgm:t>
        <a:bodyPr/>
        <a:lstStyle/>
        <a:p>
          <a:endParaRPr lang="lv-LV"/>
        </a:p>
      </dgm:t>
    </dgm:pt>
    <dgm:pt modelId="{A0EFE65A-0C42-4852-A35F-5CE82FE43315}">
      <dgm:prSet phldrT="[Text]" custT="1"/>
      <dgm:spPr/>
      <dgm:t>
        <a:bodyPr/>
        <a:lstStyle/>
        <a:p>
          <a:r>
            <a:rPr lang="lv-LV" sz="1400" dirty="0">
              <a:solidFill>
                <a:schemeClr val="accent4">
                  <a:lumMod val="75000"/>
                </a:schemeClr>
              </a:solidFill>
            </a:rPr>
            <a:t>par visiem bērniem 11,4€ par katru</a:t>
          </a:r>
        </a:p>
        <a:p>
          <a:r>
            <a:rPr lang="lv-LV" sz="1400" b="1" dirty="0">
              <a:solidFill>
                <a:schemeClr val="accent4">
                  <a:lumMod val="75000"/>
                </a:schemeClr>
              </a:solidFill>
            </a:rPr>
            <a:t>2 bērni – 22,8€,  3 bērni – 34,2€, 4 bērni – 45,6€, 5 bērni – 56,9€</a:t>
          </a:r>
        </a:p>
      </dgm:t>
    </dgm:pt>
    <dgm:pt modelId="{E58EDB50-7198-40E9-A751-D59BB588D164}" type="parTrans" cxnId="{F78B2221-E516-4F86-A2B5-332FB1AE286A}">
      <dgm:prSet/>
      <dgm:spPr/>
      <dgm:t>
        <a:bodyPr/>
        <a:lstStyle/>
        <a:p>
          <a:endParaRPr lang="lv-LV"/>
        </a:p>
      </dgm:t>
    </dgm:pt>
    <dgm:pt modelId="{36BD2D24-37E8-47FA-AC31-0022E959BDE5}" type="sibTrans" cxnId="{F78B2221-E516-4F86-A2B5-332FB1AE286A}">
      <dgm:prSet/>
      <dgm:spPr/>
      <dgm:t>
        <a:bodyPr/>
        <a:lstStyle/>
        <a:p>
          <a:endParaRPr lang="lv-LV"/>
        </a:p>
      </dgm:t>
    </dgm:pt>
    <dgm:pt modelId="{8B85E5F4-521F-4845-880E-660FEBB2E4D8}">
      <dgm:prSet phldrT="[Text]" custT="1"/>
      <dgm:spPr/>
      <dgm:t>
        <a:bodyPr/>
        <a:lstStyle/>
        <a:p>
          <a:r>
            <a:rPr lang="lv-LV" sz="1400" dirty="0">
              <a:solidFill>
                <a:schemeClr val="accent4">
                  <a:lumMod val="75000"/>
                </a:schemeClr>
              </a:solidFill>
            </a:rPr>
            <a:t>par 1.bērnu 11,4€, par 2.- 22,8€,     3.un nākamo -34,2€</a:t>
          </a:r>
        </a:p>
        <a:p>
          <a:r>
            <a:rPr lang="lv-LV" sz="1400" b="1" dirty="0">
              <a:solidFill>
                <a:schemeClr val="accent4">
                  <a:lumMod val="75000"/>
                </a:schemeClr>
              </a:solidFill>
            </a:rPr>
            <a:t>2 bērni – 34,2€,    3 bērni – 68,4€,    4 bērni – 102,6€, 5 bērni – 136,8€</a:t>
          </a:r>
        </a:p>
      </dgm:t>
    </dgm:pt>
    <dgm:pt modelId="{BDB6189D-2E0F-4F4E-985E-2787BA993A8C}" type="parTrans" cxnId="{727099D4-605E-409B-8EDF-CAEB2AECEF6B}">
      <dgm:prSet/>
      <dgm:spPr/>
      <dgm:t>
        <a:bodyPr/>
        <a:lstStyle/>
        <a:p>
          <a:endParaRPr lang="lv-LV"/>
        </a:p>
      </dgm:t>
    </dgm:pt>
    <dgm:pt modelId="{C308648B-301C-45D2-A085-F61C3B057C1A}" type="sibTrans" cxnId="{727099D4-605E-409B-8EDF-CAEB2AECEF6B}">
      <dgm:prSet/>
      <dgm:spPr/>
      <dgm:t>
        <a:bodyPr/>
        <a:lstStyle/>
        <a:p>
          <a:endParaRPr lang="lv-LV"/>
        </a:p>
      </dgm:t>
    </dgm:pt>
    <dgm:pt modelId="{1FE92B58-CF1C-4936-9732-A5814504D54D}">
      <dgm:prSet phldrT="[Text]" custT="1"/>
      <dgm:spPr/>
      <dgm:t>
        <a:bodyPr/>
        <a:lstStyle/>
        <a:p>
          <a:r>
            <a:rPr lang="lv-LV" sz="1400" dirty="0">
              <a:solidFill>
                <a:schemeClr val="accent4">
                  <a:lumMod val="75000"/>
                </a:schemeClr>
              </a:solidFill>
            </a:rPr>
            <a:t>par 1.bērnu 11,4€,  par 2.- 22,8€,           3. -34,2€,              4.un nākamo -50€</a:t>
          </a:r>
        </a:p>
        <a:p>
          <a:r>
            <a:rPr lang="lv-LV" sz="1400" b="1" dirty="0">
              <a:solidFill>
                <a:schemeClr val="accent4">
                  <a:lumMod val="75000"/>
                </a:schemeClr>
              </a:solidFill>
            </a:rPr>
            <a:t>2 bērni –34,2€,         3 bērni – 68,4€,        4 bērni – 118,4€,      5 bērni – 168,4€</a:t>
          </a:r>
        </a:p>
      </dgm:t>
    </dgm:pt>
    <dgm:pt modelId="{1704FD9B-5B71-4E00-A570-1D3C7EBFEA54}" type="parTrans" cxnId="{7D69FBF4-3CC0-48A1-BBE6-7C3B247D245E}">
      <dgm:prSet/>
      <dgm:spPr/>
      <dgm:t>
        <a:bodyPr/>
        <a:lstStyle/>
        <a:p>
          <a:endParaRPr lang="lv-LV"/>
        </a:p>
      </dgm:t>
    </dgm:pt>
    <dgm:pt modelId="{A6D72FBD-5B6E-41A5-9CE2-28B76FD18CC2}" type="sibTrans" cxnId="{7D69FBF4-3CC0-48A1-BBE6-7C3B247D245E}">
      <dgm:prSet/>
      <dgm:spPr/>
      <dgm:t>
        <a:bodyPr/>
        <a:lstStyle/>
        <a:p>
          <a:endParaRPr lang="lv-LV"/>
        </a:p>
      </dgm:t>
    </dgm:pt>
    <dgm:pt modelId="{D293EDC9-A5EC-4580-8E9F-05C81A274CA1}">
      <dgm:prSet phldrT="[Text]" custT="1"/>
      <dgm:spPr/>
      <dgm:t>
        <a:bodyPr/>
        <a:lstStyle/>
        <a:p>
          <a:r>
            <a:rPr lang="lv-LV" sz="1400" dirty="0">
              <a:solidFill>
                <a:schemeClr val="accent4">
                  <a:lumMod val="75000"/>
                </a:schemeClr>
              </a:solidFill>
            </a:rPr>
            <a:t>par 1.bērnu 11,4€,            par 2.- 22,8€,        par 3. -34,2€,        4. un nākamo -50€   </a:t>
          </a:r>
          <a:r>
            <a:rPr lang="lv-LV" sz="1400" b="1" dirty="0">
              <a:solidFill>
                <a:schemeClr val="accent4">
                  <a:lumMod val="75000"/>
                </a:schemeClr>
              </a:solidFill>
            </a:rPr>
            <a:t>+piemaksas      </a:t>
          </a:r>
          <a:r>
            <a:rPr lang="lv-LV" sz="1400" dirty="0">
              <a:solidFill>
                <a:schemeClr val="accent4">
                  <a:lumMod val="75000"/>
                </a:schemeClr>
              </a:solidFill>
            </a:rPr>
            <a:t>par 2 bērniem 10€, par 3 bērniem 66€, par 4 un vairāk 50€ </a:t>
          </a:r>
          <a:r>
            <a:rPr lang="lv-LV" sz="1400" b="1" dirty="0">
              <a:solidFill>
                <a:schemeClr val="accent4">
                  <a:lumMod val="75000"/>
                </a:schemeClr>
              </a:solidFill>
            </a:rPr>
            <a:t>+</a:t>
          </a:r>
          <a:r>
            <a:rPr lang="lv-LV" sz="1400" b="1" u="sng" dirty="0">
              <a:solidFill>
                <a:schemeClr val="accent4">
                  <a:lumMod val="75000"/>
                </a:schemeClr>
              </a:solidFill>
            </a:rPr>
            <a:t>līdz 20.g. vecumam pagarināta izmaksa </a:t>
          </a:r>
          <a:r>
            <a:rPr lang="lv-LV" sz="1400" u="sng" dirty="0">
              <a:solidFill>
                <a:schemeClr val="accent4">
                  <a:lumMod val="75000"/>
                </a:schemeClr>
              </a:solidFill>
            </a:rPr>
            <a:t>( 5 850 </a:t>
          </a:r>
          <a:r>
            <a:rPr lang="lv-LV" sz="1400" u="sng" dirty="0" err="1">
              <a:solidFill>
                <a:schemeClr val="accent4">
                  <a:lumMod val="75000"/>
                </a:schemeClr>
              </a:solidFill>
            </a:rPr>
            <a:t>ģim</a:t>
          </a:r>
          <a:r>
            <a:rPr lang="lv-LV" sz="1400" u="sng" dirty="0">
              <a:solidFill>
                <a:schemeClr val="accent4">
                  <a:lumMod val="75000"/>
                </a:schemeClr>
              </a:solidFill>
            </a:rPr>
            <a:t>.) </a:t>
          </a:r>
          <a:r>
            <a:rPr lang="lv-LV" sz="1400" dirty="0">
              <a:solidFill>
                <a:schemeClr val="accent4">
                  <a:lumMod val="75000"/>
                </a:schemeClr>
              </a:solidFill>
            </a:rPr>
            <a:t>+ </a:t>
          </a:r>
          <a:r>
            <a:rPr lang="lv-LV" sz="1400" u="sng" dirty="0">
              <a:solidFill>
                <a:schemeClr val="accent4">
                  <a:lumMod val="75000"/>
                </a:schemeClr>
              </a:solidFill>
            </a:rPr>
            <a:t>arī par arodskolu audzēkņiem (15 660 </a:t>
          </a:r>
          <a:r>
            <a:rPr lang="lv-LV" sz="1400" u="sng" dirty="0" err="1">
              <a:solidFill>
                <a:schemeClr val="accent4">
                  <a:lumMod val="75000"/>
                </a:schemeClr>
              </a:solidFill>
            </a:rPr>
            <a:t>ģim</a:t>
          </a:r>
          <a:r>
            <a:rPr lang="lv-LV" sz="1400" u="sng" dirty="0">
              <a:solidFill>
                <a:schemeClr val="accent4">
                  <a:lumMod val="75000"/>
                </a:schemeClr>
              </a:solidFill>
            </a:rPr>
            <a:t>.)</a:t>
          </a:r>
        </a:p>
        <a:p>
          <a:r>
            <a:rPr lang="lv-LV" sz="1400" b="1" dirty="0">
              <a:solidFill>
                <a:schemeClr val="accent4">
                  <a:lumMod val="75000"/>
                </a:schemeClr>
              </a:solidFill>
            </a:rPr>
            <a:t>2 bērni – 44,2€,   3 bērni – 134,4€, 4 bērni – 234,4€, 5 bērni – 334,4€</a:t>
          </a:r>
        </a:p>
      </dgm:t>
    </dgm:pt>
    <dgm:pt modelId="{1457D0D1-842D-42C0-B22F-381217DFF852}" type="parTrans" cxnId="{6C174F2C-BADE-4F04-8523-ACD734ADA89B}">
      <dgm:prSet/>
      <dgm:spPr/>
      <dgm:t>
        <a:bodyPr/>
        <a:lstStyle/>
        <a:p>
          <a:endParaRPr lang="lv-LV"/>
        </a:p>
      </dgm:t>
    </dgm:pt>
    <dgm:pt modelId="{0D981237-AFE7-469C-9770-6A54C9DB52B4}" type="sibTrans" cxnId="{6C174F2C-BADE-4F04-8523-ACD734ADA89B}">
      <dgm:prSet/>
      <dgm:spPr/>
      <dgm:t>
        <a:bodyPr/>
        <a:lstStyle/>
        <a:p>
          <a:endParaRPr lang="lv-LV"/>
        </a:p>
      </dgm:t>
    </dgm:pt>
    <dgm:pt modelId="{AF6D87BD-87C0-4EAE-B3D9-D3D443CB3D70}" type="pres">
      <dgm:prSet presAssocID="{FA1476BE-690C-4E2D-9D92-FF27F9AF6597}" presName="arrowDiagram" presStyleCnt="0">
        <dgm:presLayoutVars>
          <dgm:chMax val="5"/>
          <dgm:dir/>
          <dgm:resizeHandles val="exact"/>
        </dgm:presLayoutVars>
      </dgm:prSet>
      <dgm:spPr/>
    </dgm:pt>
    <dgm:pt modelId="{0DC6AF37-585C-4C4C-A1AF-29230C5BBEA6}" type="pres">
      <dgm:prSet presAssocID="{FA1476BE-690C-4E2D-9D92-FF27F9AF6597}" presName="arrow" presStyleLbl="bgShp" presStyleIdx="0" presStyleCnt="1"/>
      <dgm:spPr/>
    </dgm:pt>
    <dgm:pt modelId="{AC19A3E3-A440-4642-BBEE-5ADA3756F116}" type="pres">
      <dgm:prSet presAssocID="{FA1476BE-690C-4E2D-9D92-FF27F9AF6597}" presName="arrowDiagram5" presStyleCnt="0"/>
      <dgm:spPr/>
    </dgm:pt>
    <dgm:pt modelId="{EC78F04D-E0BC-4886-BFC6-8BE80910739B}" type="pres">
      <dgm:prSet presAssocID="{10C4C54D-A3DD-4AC4-9666-9E9665FDD110}" presName="bullet5a" presStyleLbl="node1" presStyleIdx="0" presStyleCnt="5"/>
      <dgm:spPr/>
    </dgm:pt>
    <dgm:pt modelId="{23BBBAA9-F033-41D5-B385-27FC2680073C}" type="pres">
      <dgm:prSet presAssocID="{10C4C54D-A3DD-4AC4-9666-9E9665FDD110}" presName="textBox5a" presStyleLbl="revTx" presStyleIdx="0" presStyleCnt="5" custScaleX="142464" custScaleY="88150" custLinFactNeighborX="-10824" custLinFactNeighborY="8869">
        <dgm:presLayoutVars>
          <dgm:bulletEnabled val="1"/>
        </dgm:presLayoutVars>
      </dgm:prSet>
      <dgm:spPr/>
    </dgm:pt>
    <dgm:pt modelId="{0F1F3A22-786F-4608-B0ED-D2B02982B633}" type="pres">
      <dgm:prSet presAssocID="{A0EFE65A-0C42-4852-A35F-5CE82FE43315}" presName="bullet5b" presStyleLbl="node1" presStyleIdx="1" presStyleCnt="5"/>
      <dgm:spPr/>
    </dgm:pt>
    <dgm:pt modelId="{C04260AB-0E71-4DE1-A5B2-154F717BBF76}" type="pres">
      <dgm:prSet presAssocID="{A0EFE65A-0C42-4852-A35F-5CE82FE43315}" presName="textBox5b" presStyleLbl="revTx" presStyleIdx="1" presStyleCnt="5" custScaleX="106621" custLinFactNeighborX="1149" custLinFactNeighborY="8212">
        <dgm:presLayoutVars>
          <dgm:bulletEnabled val="1"/>
        </dgm:presLayoutVars>
      </dgm:prSet>
      <dgm:spPr/>
    </dgm:pt>
    <dgm:pt modelId="{F90E97D4-2F9E-4BD3-8B79-FEE4BC6289C4}" type="pres">
      <dgm:prSet presAssocID="{8B85E5F4-521F-4845-880E-660FEBB2E4D8}" presName="bullet5c" presStyleLbl="node1" presStyleIdx="2" presStyleCnt="5"/>
      <dgm:spPr/>
    </dgm:pt>
    <dgm:pt modelId="{B3246289-BE77-4E67-9436-B1CE85C38A19}" type="pres">
      <dgm:prSet presAssocID="{8B85E5F4-521F-4845-880E-660FEBB2E4D8}" presName="textBox5c" presStyleLbl="revTx" presStyleIdx="2" presStyleCnt="5" custScaleX="110178" custLinFactNeighborX="2178" custLinFactNeighborY="12202">
        <dgm:presLayoutVars>
          <dgm:bulletEnabled val="1"/>
        </dgm:presLayoutVars>
      </dgm:prSet>
      <dgm:spPr/>
    </dgm:pt>
    <dgm:pt modelId="{A25C9A6D-8B5B-4146-847F-B669BD3470C8}" type="pres">
      <dgm:prSet presAssocID="{1FE92B58-CF1C-4936-9732-A5814504D54D}" presName="bullet5d" presStyleLbl="node1" presStyleIdx="3" presStyleCnt="5"/>
      <dgm:spPr/>
    </dgm:pt>
    <dgm:pt modelId="{31AA58AE-F884-4C6A-9A9F-346D95E1A2B5}" type="pres">
      <dgm:prSet presAssocID="{1FE92B58-CF1C-4936-9732-A5814504D54D}" presName="textBox5d" presStyleLbl="revTx" presStyleIdx="3" presStyleCnt="5" custScaleX="118173" custLinFactNeighborX="4192" custLinFactNeighborY="10194">
        <dgm:presLayoutVars>
          <dgm:bulletEnabled val="1"/>
        </dgm:presLayoutVars>
      </dgm:prSet>
      <dgm:spPr/>
    </dgm:pt>
    <dgm:pt modelId="{70A7FE98-B65D-43D8-B7B0-9BECA4DF5A7F}" type="pres">
      <dgm:prSet presAssocID="{D293EDC9-A5EC-4580-8E9F-05C81A274CA1}" presName="bullet5e" presStyleLbl="node1" presStyleIdx="4" presStyleCnt="5"/>
      <dgm:spPr/>
    </dgm:pt>
    <dgm:pt modelId="{8FA9E7FC-C6B3-4754-A8DA-8CFE328041C0}" type="pres">
      <dgm:prSet presAssocID="{D293EDC9-A5EC-4580-8E9F-05C81A274CA1}" presName="textBox5e" presStyleLbl="revTx" presStyleIdx="4" presStyleCnt="5" custScaleX="113212" custLinFactNeighborX="-710" custLinFactNeighborY="5726">
        <dgm:presLayoutVars>
          <dgm:bulletEnabled val="1"/>
        </dgm:presLayoutVars>
      </dgm:prSet>
      <dgm:spPr/>
    </dgm:pt>
  </dgm:ptLst>
  <dgm:cxnLst>
    <dgm:cxn modelId="{AB5E0F02-BE25-4E5C-905E-5AFD18FF9863}" type="presOf" srcId="{8B85E5F4-521F-4845-880E-660FEBB2E4D8}" destId="{B3246289-BE77-4E67-9436-B1CE85C38A19}" srcOrd="0" destOrd="0" presId="urn:microsoft.com/office/officeart/2005/8/layout/arrow2"/>
    <dgm:cxn modelId="{A9531104-5611-4225-892A-6C447BD5D5A2}" type="presOf" srcId="{1FE92B58-CF1C-4936-9732-A5814504D54D}" destId="{31AA58AE-F884-4C6A-9A9F-346D95E1A2B5}" srcOrd="0" destOrd="0" presId="urn:microsoft.com/office/officeart/2005/8/layout/arrow2"/>
    <dgm:cxn modelId="{F78B2221-E516-4F86-A2B5-332FB1AE286A}" srcId="{FA1476BE-690C-4E2D-9D92-FF27F9AF6597}" destId="{A0EFE65A-0C42-4852-A35F-5CE82FE43315}" srcOrd="1" destOrd="0" parTransId="{E58EDB50-7198-40E9-A751-D59BB588D164}" sibTransId="{36BD2D24-37E8-47FA-AC31-0022E959BDE5}"/>
    <dgm:cxn modelId="{92B5992A-830B-4063-80C0-CCE5FE1112A8}" type="presOf" srcId="{10C4C54D-A3DD-4AC4-9666-9E9665FDD110}" destId="{23BBBAA9-F033-41D5-B385-27FC2680073C}" srcOrd="0" destOrd="0" presId="urn:microsoft.com/office/officeart/2005/8/layout/arrow2"/>
    <dgm:cxn modelId="{6C174F2C-BADE-4F04-8523-ACD734ADA89B}" srcId="{FA1476BE-690C-4E2D-9D92-FF27F9AF6597}" destId="{D293EDC9-A5EC-4580-8E9F-05C81A274CA1}" srcOrd="4" destOrd="0" parTransId="{1457D0D1-842D-42C0-B22F-381217DFF852}" sibTransId="{0D981237-AFE7-469C-9770-6A54C9DB52B4}"/>
    <dgm:cxn modelId="{C315CD74-4A2A-4971-AE06-CC75977A1C23}" srcId="{FA1476BE-690C-4E2D-9D92-FF27F9AF6597}" destId="{10C4C54D-A3DD-4AC4-9666-9E9665FDD110}" srcOrd="0" destOrd="0" parTransId="{7A0B0D7D-1DD4-44B9-971D-4A84431F3048}" sibTransId="{42ABA5E0-72B2-4FCB-A380-AC5F3B7DA3EE}"/>
    <dgm:cxn modelId="{57F37188-E4B1-4690-AC6C-3778250F3245}" type="presOf" srcId="{D293EDC9-A5EC-4580-8E9F-05C81A274CA1}" destId="{8FA9E7FC-C6B3-4754-A8DA-8CFE328041C0}" srcOrd="0" destOrd="0" presId="urn:microsoft.com/office/officeart/2005/8/layout/arrow2"/>
    <dgm:cxn modelId="{C67717A3-6A19-4A8B-BCBA-7BBD5A72BD5A}" type="presOf" srcId="{A0EFE65A-0C42-4852-A35F-5CE82FE43315}" destId="{C04260AB-0E71-4DE1-A5B2-154F717BBF76}" srcOrd="0" destOrd="0" presId="urn:microsoft.com/office/officeart/2005/8/layout/arrow2"/>
    <dgm:cxn modelId="{75D00FC6-2036-474E-884D-3751CCC8C400}" type="presOf" srcId="{FA1476BE-690C-4E2D-9D92-FF27F9AF6597}" destId="{AF6D87BD-87C0-4EAE-B3D9-D3D443CB3D70}" srcOrd="0" destOrd="0" presId="urn:microsoft.com/office/officeart/2005/8/layout/arrow2"/>
    <dgm:cxn modelId="{727099D4-605E-409B-8EDF-CAEB2AECEF6B}" srcId="{FA1476BE-690C-4E2D-9D92-FF27F9AF6597}" destId="{8B85E5F4-521F-4845-880E-660FEBB2E4D8}" srcOrd="2" destOrd="0" parTransId="{BDB6189D-2E0F-4F4E-985E-2787BA993A8C}" sibTransId="{C308648B-301C-45D2-A085-F61C3B057C1A}"/>
    <dgm:cxn modelId="{7D69FBF4-3CC0-48A1-BBE6-7C3B247D245E}" srcId="{FA1476BE-690C-4E2D-9D92-FF27F9AF6597}" destId="{1FE92B58-CF1C-4936-9732-A5814504D54D}" srcOrd="3" destOrd="0" parTransId="{1704FD9B-5B71-4E00-A570-1D3C7EBFEA54}" sibTransId="{A6D72FBD-5B6E-41A5-9CE2-28B76FD18CC2}"/>
    <dgm:cxn modelId="{96221995-2B47-449F-9F22-143407285EF8}" type="presParOf" srcId="{AF6D87BD-87C0-4EAE-B3D9-D3D443CB3D70}" destId="{0DC6AF37-585C-4C4C-A1AF-29230C5BBEA6}" srcOrd="0" destOrd="0" presId="urn:microsoft.com/office/officeart/2005/8/layout/arrow2"/>
    <dgm:cxn modelId="{8165ADCD-9920-4D27-9AC5-F22DA79627D6}" type="presParOf" srcId="{AF6D87BD-87C0-4EAE-B3D9-D3D443CB3D70}" destId="{AC19A3E3-A440-4642-BBEE-5ADA3756F116}" srcOrd="1" destOrd="0" presId="urn:microsoft.com/office/officeart/2005/8/layout/arrow2"/>
    <dgm:cxn modelId="{E208683D-C1DD-4A53-ABC3-1A5B0C6FC507}" type="presParOf" srcId="{AC19A3E3-A440-4642-BBEE-5ADA3756F116}" destId="{EC78F04D-E0BC-4886-BFC6-8BE80910739B}" srcOrd="0" destOrd="0" presId="urn:microsoft.com/office/officeart/2005/8/layout/arrow2"/>
    <dgm:cxn modelId="{2D152D7E-BE14-4427-A76C-CA94B58F315E}" type="presParOf" srcId="{AC19A3E3-A440-4642-BBEE-5ADA3756F116}" destId="{23BBBAA9-F033-41D5-B385-27FC2680073C}" srcOrd="1" destOrd="0" presId="urn:microsoft.com/office/officeart/2005/8/layout/arrow2"/>
    <dgm:cxn modelId="{0B2E1C7C-4DD8-4FFC-97B0-59FE6B689C8A}" type="presParOf" srcId="{AC19A3E3-A440-4642-BBEE-5ADA3756F116}" destId="{0F1F3A22-786F-4608-B0ED-D2B02982B633}" srcOrd="2" destOrd="0" presId="urn:microsoft.com/office/officeart/2005/8/layout/arrow2"/>
    <dgm:cxn modelId="{AA24F72C-E95C-4103-AC05-2B2998885701}" type="presParOf" srcId="{AC19A3E3-A440-4642-BBEE-5ADA3756F116}" destId="{C04260AB-0E71-4DE1-A5B2-154F717BBF76}" srcOrd="3" destOrd="0" presId="urn:microsoft.com/office/officeart/2005/8/layout/arrow2"/>
    <dgm:cxn modelId="{4E798653-A516-4E4C-AF8F-6789BAFFD241}" type="presParOf" srcId="{AC19A3E3-A440-4642-BBEE-5ADA3756F116}" destId="{F90E97D4-2F9E-4BD3-8B79-FEE4BC6289C4}" srcOrd="4" destOrd="0" presId="urn:microsoft.com/office/officeart/2005/8/layout/arrow2"/>
    <dgm:cxn modelId="{B21044EC-8404-472C-A5FD-2A0A39B6C92F}" type="presParOf" srcId="{AC19A3E3-A440-4642-BBEE-5ADA3756F116}" destId="{B3246289-BE77-4E67-9436-B1CE85C38A19}" srcOrd="5" destOrd="0" presId="urn:microsoft.com/office/officeart/2005/8/layout/arrow2"/>
    <dgm:cxn modelId="{E7369E5E-F6C4-4D71-AD00-15294562A0FF}" type="presParOf" srcId="{AC19A3E3-A440-4642-BBEE-5ADA3756F116}" destId="{A25C9A6D-8B5B-4146-847F-B669BD3470C8}" srcOrd="6" destOrd="0" presId="urn:microsoft.com/office/officeart/2005/8/layout/arrow2"/>
    <dgm:cxn modelId="{3D6F16D1-93D9-4E0E-98A1-01E00926A3FB}" type="presParOf" srcId="{AC19A3E3-A440-4642-BBEE-5ADA3756F116}" destId="{31AA58AE-F884-4C6A-9A9F-346D95E1A2B5}" srcOrd="7" destOrd="0" presId="urn:microsoft.com/office/officeart/2005/8/layout/arrow2"/>
    <dgm:cxn modelId="{1A2B7DDD-7F68-426A-93B8-E868D2BC31E3}" type="presParOf" srcId="{AC19A3E3-A440-4642-BBEE-5ADA3756F116}" destId="{70A7FE98-B65D-43D8-B7B0-9BECA4DF5A7F}" srcOrd="8" destOrd="0" presId="urn:microsoft.com/office/officeart/2005/8/layout/arrow2"/>
    <dgm:cxn modelId="{3AC94B75-60B7-4E19-A2C8-3C71B347F41D}" type="presParOf" srcId="{AC19A3E3-A440-4642-BBEE-5ADA3756F116}" destId="{8FA9E7FC-C6B3-4754-A8DA-8CFE328041C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F97BAC-977D-4FE1-903D-A4B3F3E6DA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lv-LV"/>
        </a:p>
      </dgm:t>
    </dgm:pt>
    <dgm:pt modelId="{076DDAD8-3DB4-4311-B063-38E4F0C8E1E2}">
      <dgm:prSet custT="1"/>
      <dgm:spPr/>
      <dgm:t>
        <a:bodyPr/>
        <a:lstStyle/>
        <a:p>
          <a:pPr algn="l"/>
          <a:r>
            <a:rPr lang="lv-LV" sz="2000" b="1" dirty="0"/>
            <a:t>1. solis - </a:t>
          </a:r>
          <a:r>
            <a:rPr lang="lv-LV" sz="2000" dirty="0"/>
            <a:t>100 eiro par katru bērnu sākot no 3 bērniem</a:t>
          </a:r>
        </a:p>
        <a:p>
          <a:pPr algn="l"/>
          <a:endParaRPr lang="lv-LV" sz="2000" b="0" dirty="0"/>
        </a:p>
        <a:p>
          <a:pPr algn="l"/>
          <a:r>
            <a:rPr lang="lv-LV" sz="2000" b="1" dirty="0"/>
            <a:t>2. solis </a:t>
          </a:r>
          <a:r>
            <a:rPr lang="lv-LV" sz="2000" dirty="0"/>
            <a:t>par bērnu celt bāzi </a:t>
          </a:r>
          <a:r>
            <a:rPr lang="lv-LV" sz="2000" b="1" dirty="0"/>
            <a:t>5 € </a:t>
          </a:r>
          <a:r>
            <a:rPr lang="lv-LV" sz="2000" dirty="0"/>
            <a:t>– attiecīgi :  </a:t>
          </a:r>
        </a:p>
        <a:p>
          <a:pPr algn="l"/>
          <a:r>
            <a:rPr lang="lv-LV" sz="2000" dirty="0"/>
            <a:t>par 1 bērnu – 30 </a:t>
          </a:r>
          <a:r>
            <a:rPr lang="lv-LV" sz="2000" b="0" dirty="0"/>
            <a:t>€</a:t>
          </a:r>
        </a:p>
        <a:p>
          <a:pPr algn="l"/>
          <a:r>
            <a:rPr lang="lv-LV" sz="2000" b="0" dirty="0"/>
            <a:t>par 2 bērniem – 120 € (jeb 60 € par katru)</a:t>
          </a:r>
          <a:endParaRPr lang="lv-LV" sz="2000" dirty="0"/>
        </a:p>
        <a:p>
          <a:pPr algn="l"/>
          <a:r>
            <a:rPr lang="lv-LV" sz="2000" dirty="0"/>
            <a:t>par 3 bērniem – 360 </a:t>
          </a:r>
          <a:r>
            <a:rPr lang="lv-LV" sz="2000" b="0" dirty="0"/>
            <a:t>€</a:t>
          </a:r>
          <a:r>
            <a:rPr lang="lv-LV" sz="2000" dirty="0"/>
            <a:t> (jeb 120 </a:t>
          </a:r>
          <a:r>
            <a:rPr lang="lv-LV" sz="2000" b="0" dirty="0"/>
            <a:t>€ </a:t>
          </a:r>
          <a:r>
            <a:rPr lang="lv-LV" sz="2000" dirty="0"/>
            <a:t>par katru) utt.</a:t>
          </a:r>
        </a:p>
      </dgm:t>
    </dgm:pt>
    <dgm:pt modelId="{9B26177B-306C-4F79-9F03-167981F533E8}" type="sibTrans" cxnId="{BA690F35-A6DC-4B2E-BBFA-934A16517DDF}">
      <dgm:prSet/>
      <dgm:spPr/>
      <dgm:t>
        <a:bodyPr/>
        <a:lstStyle/>
        <a:p>
          <a:endParaRPr lang="en-US"/>
        </a:p>
      </dgm:t>
    </dgm:pt>
    <dgm:pt modelId="{6B773FEE-14C6-44E7-B803-57F48F345608}" type="parTrans" cxnId="{BA690F35-A6DC-4B2E-BBFA-934A16517DDF}">
      <dgm:prSet/>
      <dgm:spPr/>
      <dgm:t>
        <a:bodyPr/>
        <a:lstStyle/>
        <a:p>
          <a:endParaRPr lang="en-US"/>
        </a:p>
      </dgm:t>
    </dgm:pt>
    <dgm:pt modelId="{7BB8936A-7233-48E0-86EA-51DBF1AEAEAD}" type="pres">
      <dgm:prSet presAssocID="{E2F97BAC-977D-4FE1-903D-A4B3F3E6DA34}" presName="Name0" presStyleCnt="0">
        <dgm:presLayoutVars>
          <dgm:chMax val="7"/>
          <dgm:chPref val="7"/>
          <dgm:dir/>
        </dgm:presLayoutVars>
      </dgm:prSet>
      <dgm:spPr/>
    </dgm:pt>
    <dgm:pt modelId="{372378AA-EAF4-47CC-B41D-120978CFCB20}" type="pres">
      <dgm:prSet presAssocID="{E2F97BAC-977D-4FE1-903D-A4B3F3E6DA34}" presName="Name1" presStyleCnt="0"/>
      <dgm:spPr/>
    </dgm:pt>
    <dgm:pt modelId="{DA00E37B-EB16-47D5-9BC1-1FAAEC42C804}" type="pres">
      <dgm:prSet presAssocID="{E2F97BAC-977D-4FE1-903D-A4B3F3E6DA34}" presName="cycle" presStyleCnt="0"/>
      <dgm:spPr/>
    </dgm:pt>
    <dgm:pt modelId="{432704D4-1A10-4E7E-B067-BA8AB778FF37}" type="pres">
      <dgm:prSet presAssocID="{E2F97BAC-977D-4FE1-903D-A4B3F3E6DA34}" presName="srcNode" presStyleLbl="node1" presStyleIdx="0" presStyleCnt="1"/>
      <dgm:spPr/>
    </dgm:pt>
    <dgm:pt modelId="{64C52170-154F-4277-B8A0-CC71B131BEFB}" type="pres">
      <dgm:prSet presAssocID="{E2F97BAC-977D-4FE1-903D-A4B3F3E6DA34}" presName="conn" presStyleLbl="parChTrans1D2" presStyleIdx="0" presStyleCnt="1"/>
      <dgm:spPr/>
    </dgm:pt>
    <dgm:pt modelId="{31E42E72-812D-49AD-B68B-79641D0A466C}" type="pres">
      <dgm:prSet presAssocID="{E2F97BAC-977D-4FE1-903D-A4B3F3E6DA34}" presName="extraNode" presStyleLbl="node1" presStyleIdx="0" presStyleCnt="1"/>
      <dgm:spPr/>
    </dgm:pt>
    <dgm:pt modelId="{A8C42958-7987-465E-A315-BDAC579F882F}" type="pres">
      <dgm:prSet presAssocID="{E2F97BAC-977D-4FE1-903D-A4B3F3E6DA34}" presName="dstNode" presStyleLbl="node1" presStyleIdx="0" presStyleCnt="1"/>
      <dgm:spPr/>
    </dgm:pt>
    <dgm:pt modelId="{0F114F91-E090-4DE8-B131-1763CD1ED2D2}" type="pres">
      <dgm:prSet presAssocID="{076DDAD8-3DB4-4311-B063-38E4F0C8E1E2}" presName="text_1" presStyleLbl="node1" presStyleIdx="0" presStyleCnt="1" custScaleX="100934" custScaleY="208634" custLinFactNeighborX="216" custLinFactNeighborY="-1468">
        <dgm:presLayoutVars>
          <dgm:bulletEnabled val="1"/>
        </dgm:presLayoutVars>
      </dgm:prSet>
      <dgm:spPr/>
    </dgm:pt>
    <dgm:pt modelId="{CFC843EF-4C71-4B3D-9002-F89D81FFA431}" type="pres">
      <dgm:prSet presAssocID="{076DDAD8-3DB4-4311-B063-38E4F0C8E1E2}" presName="accent_1" presStyleCnt="0"/>
      <dgm:spPr/>
    </dgm:pt>
    <dgm:pt modelId="{1CD21F28-5B15-457B-869B-74E6AFA84E28}" type="pres">
      <dgm:prSet presAssocID="{076DDAD8-3DB4-4311-B063-38E4F0C8E1E2}" presName="accentRepeatNode" presStyleLbl="solidFgAcc1" presStyleIdx="0" presStyleCnt="1"/>
      <dgm:spPr/>
    </dgm:pt>
  </dgm:ptLst>
  <dgm:cxnLst>
    <dgm:cxn modelId="{BA690F35-A6DC-4B2E-BBFA-934A16517DDF}" srcId="{E2F97BAC-977D-4FE1-903D-A4B3F3E6DA34}" destId="{076DDAD8-3DB4-4311-B063-38E4F0C8E1E2}" srcOrd="0" destOrd="0" parTransId="{6B773FEE-14C6-44E7-B803-57F48F345608}" sibTransId="{9B26177B-306C-4F79-9F03-167981F533E8}"/>
    <dgm:cxn modelId="{10061E62-FE55-44E8-9FD1-97FF30590FFB}" type="presOf" srcId="{E2F97BAC-977D-4FE1-903D-A4B3F3E6DA34}" destId="{7BB8936A-7233-48E0-86EA-51DBF1AEAEAD}" srcOrd="0" destOrd="0" presId="urn:microsoft.com/office/officeart/2008/layout/VerticalCurvedList"/>
    <dgm:cxn modelId="{F0527BD0-4334-4C32-909A-7857A323E78A}" type="presOf" srcId="{076DDAD8-3DB4-4311-B063-38E4F0C8E1E2}" destId="{0F114F91-E090-4DE8-B131-1763CD1ED2D2}" srcOrd="0" destOrd="0" presId="urn:microsoft.com/office/officeart/2008/layout/VerticalCurvedList"/>
    <dgm:cxn modelId="{EB8E73F2-D658-4119-87D7-2154372AADBF}" type="presOf" srcId="{9B26177B-306C-4F79-9F03-167981F533E8}" destId="{64C52170-154F-4277-B8A0-CC71B131BEFB}" srcOrd="0" destOrd="0" presId="urn:microsoft.com/office/officeart/2008/layout/VerticalCurvedList"/>
    <dgm:cxn modelId="{2CE1376F-36FE-4C99-A8AC-6E63C86C27F3}" type="presParOf" srcId="{7BB8936A-7233-48E0-86EA-51DBF1AEAEAD}" destId="{372378AA-EAF4-47CC-B41D-120978CFCB20}" srcOrd="0" destOrd="0" presId="urn:microsoft.com/office/officeart/2008/layout/VerticalCurvedList"/>
    <dgm:cxn modelId="{D419573B-A466-48A0-A888-738695ED31C4}" type="presParOf" srcId="{372378AA-EAF4-47CC-B41D-120978CFCB20}" destId="{DA00E37B-EB16-47D5-9BC1-1FAAEC42C804}" srcOrd="0" destOrd="0" presId="urn:microsoft.com/office/officeart/2008/layout/VerticalCurvedList"/>
    <dgm:cxn modelId="{1577C368-25F0-4DBC-8248-BD588E9ED980}" type="presParOf" srcId="{DA00E37B-EB16-47D5-9BC1-1FAAEC42C804}" destId="{432704D4-1A10-4E7E-B067-BA8AB778FF37}" srcOrd="0" destOrd="0" presId="urn:microsoft.com/office/officeart/2008/layout/VerticalCurvedList"/>
    <dgm:cxn modelId="{E36D48F3-2557-4069-8123-8D4D3BD724F8}" type="presParOf" srcId="{DA00E37B-EB16-47D5-9BC1-1FAAEC42C804}" destId="{64C52170-154F-4277-B8A0-CC71B131BEFB}" srcOrd="1" destOrd="0" presId="urn:microsoft.com/office/officeart/2008/layout/VerticalCurvedList"/>
    <dgm:cxn modelId="{CDC9B226-0867-4305-9EBA-F42A379D1FB0}" type="presParOf" srcId="{DA00E37B-EB16-47D5-9BC1-1FAAEC42C804}" destId="{31E42E72-812D-49AD-B68B-79641D0A466C}" srcOrd="2" destOrd="0" presId="urn:microsoft.com/office/officeart/2008/layout/VerticalCurvedList"/>
    <dgm:cxn modelId="{FD076A3C-CCEF-4797-8F04-BE05690EA002}" type="presParOf" srcId="{DA00E37B-EB16-47D5-9BC1-1FAAEC42C804}" destId="{A8C42958-7987-465E-A315-BDAC579F882F}" srcOrd="3" destOrd="0" presId="urn:microsoft.com/office/officeart/2008/layout/VerticalCurvedList"/>
    <dgm:cxn modelId="{C71298D2-1A85-4082-BBD3-48455A175B19}" type="presParOf" srcId="{372378AA-EAF4-47CC-B41D-120978CFCB20}" destId="{0F114F91-E090-4DE8-B131-1763CD1ED2D2}" srcOrd="1" destOrd="0" presId="urn:microsoft.com/office/officeart/2008/layout/VerticalCurvedList"/>
    <dgm:cxn modelId="{CF69C5F2-FC46-4785-9220-8A4AB2715C90}" type="presParOf" srcId="{372378AA-EAF4-47CC-B41D-120978CFCB20}" destId="{CFC843EF-4C71-4B3D-9002-F89D81FFA431}" srcOrd="2" destOrd="0" presId="urn:microsoft.com/office/officeart/2008/layout/VerticalCurvedList"/>
    <dgm:cxn modelId="{2DB6173B-4582-464F-8192-C2FF0D55BA76}" type="presParOf" srcId="{CFC843EF-4C71-4B3D-9002-F89D81FFA431}" destId="{1CD21F28-5B15-457B-869B-74E6AFA84E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F97BAC-977D-4FE1-903D-A4B3F3E6DA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9F2FC56E-5191-4E33-A8F1-5C179C720AB1}">
      <dgm:prSet phldrT="[Text]" custT="1"/>
      <dgm:spPr/>
      <dgm:t>
        <a:bodyPr/>
        <a:lstStyle/>
        <a:p>
          <a:pPr algn="ctr"/>
          <a:r>
            <a:rPr lang="lv-LV" sz="2000" b="1" u="sng" dirty="0"/>
            <a:t>Vienlaicīgi ar izmaiņām –</a:t>
          </a:r>
        </a:p>
        <a:p>
          <a:pPr algn="ctr"/>
          <a:r>
            <a:rPr lang="lv-LV" sz="2000" dirty="0"/>
            <a:t>Jauns atbalsta veids - pieejamākai augstākai izglītībai </a:t>
          </a:r>
          <a:r>
            <a:rPr lang="lv-LV" sz="2000" dirty="0" err="1"/>
            <a:t>daudzbērnu</a:t>
          </a:r>
          <a:r>
            <a:rPr lang="lv-LV" sz="2000" dirty="0"/>
            <a:t> ģimeņu bērniem,      izpildot noteiktus samērīgus sekmju kritērijus.</a:t>
          </a:r>
        </a:p>
        <a:p>
          <a:pPr algn="ctr"/>
          <a:r>
            <a:rPr lang="lv-LV" sz="2000" b="1" dirty="0"/>
            <a:t>Sociālā stipendija – </a:t>
          </a:r>
          <a:r>
            <a:rPr lang="lv-LV" sz="2000" b="1" dirty="0">
              <a:solidFill>
                <a:srgbClr val="7030A0"/>
              </a:solidFill>
            </a:rPr>
            <a:t>«STUDĒTGODS»</a:t>
          </a:r>
          <a:endParaRPr lang="lv-LV" sz="2000" b="1" dirty="0">
            <a:solidFill>
              <a:srgbClr val="7030A0"/>
            </a:solidFill>
            <a:highlight>
              <a:srgbClr val="800080"/>
            </a:highlight>
          </a:endParaRPr>
        </a:p>
        <a:p>
          <a:pPr algn="ctr"/>
          <a:r>
            <a:rPr lang="lv-LV" sz="2000" b="1" dirty="0">
              <a:solidFill>
                <a:srgbClr val="7030A0"/>
              </a:solidFill>
            </a:rPr>
            <a:t>160 € mēnesī </a:t>
          </a:r>
          <a:r>
            <a:rPr lang="lv-LV" sz="2000" dirty="0"/>
            <a:t>studējot ( 1 600 </a:t>
          </a:r>
          <a:r>
            <a:rPr lang="lv-LV" sz="2000" b="0" dirty="0"/>
            <a:t>€ gadā)</a:t>
          </a:r>
          <a:endParaRPr lang="lv-LV" sz="2000" dirty="0"/>
        </a:p>
        <a:p>
          <a:pPr algn="ctr"/>
          <a:r>
            <a:rPr lang="lv-LV" sz="2000" dirty="0">
              <a:latin typeface="Myriad Pro"/>
            </a:rPr>
            <a:t>Atbalsts tieši tad, kad tas Goda ģimenei visvairāk nepieciešams</a:t>
          </a:r>
          <a:endParaRPr lang="lv-LV" sz="2000" dirty="0"/>
        </a:p>
      </dgm:t>
    </dgm:pt>
    <dgm:pt modelId="{0B9A46A6-65F9-4169-9AE5-249DC9E1D779}" type="parTrans" cxnId="{9B66F827-FC35-4C4C-B5D3-CFFF7D313FDF}">
      <dgm:prSet/>
      <dgm:spPr/>
      <dgm:t>
        <a:bodyPr/>
        <a:lstStyle/>
        <a:p>
          <a:endParaRPr lang="lv-LV"/>
        </a:p>
      </dgm:t>
    </dgm:pt>
    <dgm:pt modelId="{C39AE301-718C-4B04-9259-8ED7993C1333}" type="sibTrans" cxnId="{9B66F827-FC35-4C4C-B5D3-CFFF7D313FDF}">
      <dgm:prSet/>
      <dgm:spPr/>
      <dgm:t>
        <a:bodyPr/>
        <a:lstStyle/>
        <a:p>
          <a:endParaRPr lang="lv-LV"/>
        </a:p>
      </dgm:t>
    </dgm:pt>
    <dgm:pt modelId="{7BB8936A-7233-48E0-86EA-51DBF1AEAEAD}" type="pres">
      <dgm:prSet presAssocID="{E2F97BAC-977D-4FE1-903D-A4B3F3E6DA34}" presName="Name0" presStyleCnt="0">
        <dgm:presLayoutVars>
          <dgm:chMax val="7"/>
          <dgm:chPref val="7"/>
          <dgm:dir/>
        </dgm:presLayoutVars>
      </dgm:prSet>
      <dgm:spPr/>
    </dgm:pt>
    <dgm:pt modelId="{372378AA-EAF4-47CC-B41D-120978CFCB20}" type="pres">
      <dgm:prSet presAssocID="{E2F97BAC-977D-4FE1-903D-A4B3F3E6DA34}" presName="Name1" presStyleCnt="0"/>
      <dgm:spPr/>
    </dgm:pt>
    <dgm:pt modelId="{DA00E37B-EB16-47D5-9BC1-1FAAEC42C804}" type="pres">
      <dgm:prSet presAssocID="{E2F97BAC-977D-4FE1-903D-A4B3F3E6DA34}" presName="cycle" presStyleCnt="0"/>
      <dgm:spPr/>
    </dgm:pt>
    <dgm:pt modelId="{432704D4-1A10-4E7E-B067-BA8AB778FF37}" type="pres">
      <dgm:prSet presAssocID="{E2F97BAC-977D-4FE1-903D-A4B3F3E6DA34}" presName="srcNode" presStyleLbl="node1" presStyleIdx="0" presStyleCnt="1"/>
      <dgm:spPr/>
    </dgm:pt>
    <dgm:pt modelId="{64C52170-154F-4277-B8A0-CC71B131BEFB}" type="pres">
      <dgm:prSet presAssocID="{E2F97BAC-977D-4FE1-903D-A4B3F3E6DA34}" presName="conn" presStyleLbl="parChTrans1D2" presStyleIdx="0" presStyleCnt="1"/>
      <dgm:spPr/>
    </dgm:pt>
    <dgm:pt modelId="{31E42E72-812D-49AD-B68B-79641D0A466C}" type="pres">
      <dgm:prSet presAssocID="{E2F97BAC-977D-4FE1-903D-A4B3F3E6DA34}" presName="extraNode" presStyleLbl="node1" presStyleIdx="0" presStyleCnt="1"/>
      <dgm:spPr/>
    </dgm:pt>
    <dgm:pt modelId="{A8C42958-7987-465E-A315-BDAC579F882F}" type="pres">
      <dgm:prSet presAssocID="{E2F97BAC-977D-4FE1-903D-A4B3F3E6DA34}" presName="dstNode" presStyleLbl="node1" presStyleIdx="0" presStyleCnt="1"/>
      <dgm:spPr/>
    </dgm:pt>
    <dgm:pt modelId="{B59C3305-82CC-44EA-8E0A-DD2A43CBFA64}" type="pres">
      <dgm:prSet presAssocID="{9F2FC56E-5191-4E33-A8F1-5C179C720AB1}" presName="text_1" presStyleLbl="node1" presStyleIdx="0" presStyleCnt="1" custScaleY="208485">
        <dgm:presLayoutVars>
          <dgm:bulletEnabled val="1"/>
        </dgm:presLayoutVars>
      </dgm:prSet>
      <dgm:spPr/>
    </dgm:pt>
    <dgm:pt modelId="{02EA9A4B-939A-486B-9F2C-E277473E60C6}" type="pres">
      <dgm:prSet presAssocID="{9F2FC56E-5191-4E33-A8F1-5C179C720AB1}" presName="accent_1" presStyleCnt="0"/>
      <dgm:spPr/>
    </dgm:pt>
    <dgm:pt modelId="{288021D8-8717-4E21-8F92-6F48D71E1B6E}" type="pres">
      <dgm:prSet presAssocID="{9F2FC56E-5191-4E33-A8F1-5C179C720AB1}" presName="accentRepeatNode" presStyleLbl="solidFgAcc1" presStyleIdx="0" presStyleCnt="1"/>
      <dgm:spPr/>
    </dgm:pt>
  </dgm:ptLst>
  <dgm:cxnLst>
    <dgm:cxn modelId="{9B66F827-FC35-4C4C-B5D3-CFFF7D313FDF}" srcId="{E2F97BAC-977D-4FE1-903D-A4B3F3E6DA34}" destId="{9F2FC56E-5191-4E33-A8F1-5C179C720AB1}" srcOrd="0" destOrd="0" parTransId="{0B9A46A6-65F9-4169-9AE5-249DC9E1D779}" sibTransId="{C39AE301-718C-4B04-9259-8ED7993C1333}"/>
    <dgm:cxn modelId="{10061E62-FE55-44E8-9FD1-97FF30590FFB}" type="presOf" srcId="{E2F97BAC-977D-4FE1-903D-A4B3F3E6DA34}" destId="{7BB8936A-7233-48E0-86EA-51DBF1AEAEAD}" srcOrd="0" destOrd="0" presId="urn:microsoft.com/office/officeart/2008/layout/VerticalCurvedList"/>
    <dgm:cxn modelId="{C54D3FA5-4F84-4A98-B85B-E404AC6AD2E4}" type="presOf" srcId="{9F2FC56E-5191-4E33-A8F1-5C179C720AB1}" destId="{B59C3305-82CC-44EA-8E0A-DD2A43CBFA64}" srcOrd="0" destOrd="0" presId="urn:microsoft.com/office/officeart/2008/layout/VerticalCurvedList"/>
    <dgm:cxn modelId="{6688B9B3-E16F-4011-9B12-C775E14F00BB}" type="presOf" srcId="{C39AE301-718C-4B04-9259-8ED7993C1333}" destId="{64C52170-154F-4277-B8A0-CC71B131BEFB}" srcOrd="0" destOrd="0" presId="urn:microsoft.com/office/officeart/2008/layout/VerticalCurvedList"/>
    <dgm:cxn modelId="{2CE1376F-36FE-4C99-A8AC-6E63C86C27F3}" type="presParOf" srcId="{7BB8936A-7233-48E0-86EA-51DBF1AEAEAD}" destId="{372378AA-EAF4-47CC-B41D-120978CFCB20}" srcOrd="0" destOrd="0" presId="urn:microsoft.com/office/officeart/2008/layout/VerticalCurvedList"/>
    <dgm:cxn modelId="{D419573B-A466-48A0-A888-738695ED31C4}" type="presParOf" srcId="{372378AA-EAF4-47CC-B41D-120978CFCB20}" destId="{DA00E37B-EB16-47D5-9BC1-1FAAEC42C804}" srcOrd="0" destOrd="0" presId="urn:microsoft.com/office/officeart/2008/layout/VerticalCurvedList"/>
    <dgm:cxn modelId="{1577C368-25F0-4DBC-8248-BD588E9ED980}" type="presParOf" srcId="{DA00E37B-EB16-47D5-9BC1-1FAAEC42C804}" destId="{432704D4-1A10-4E7E-B067-BA8AB778FF37}" srcOrd="0" destOrd="0" presId="urn:microsoft.com/office/officeart/2008/layout/VerticalCurvedList"/>
    <dgm:cxn modelId="{E36D48F3-2557-4069-8123-8D4D3BD724F8}" type="presParOf" srcId="{DA00E37B-EB16-47D5-9BC1-1FAAEC42C804}" destId="{64C52170-154F-4277-B8A0-CC71B131BEFB}" srcOrd="1" destOrd="0" presId="urn:microsoft.com/office/officeart/2008/layout/VerticalCurvedList"/>
    <dgm:cxn modelId="{CDC9B226-0867-4305-9EBA-F42A379D1FB0}" type="presParOf" srcId="{DA00E37B-EB16-47D5-9BC1-1FAAEC42C804}" destId="{31E42E72-812D-49AD-B68B-79641D0A466C}" srcOrd="2" destOrd="0" presId="urn:microsoft.com/office/officeart/2008/layout/VerticalCurvedList"/>
    <dgm:cxn modelId="{FD076A3C-CCEF-4797-8F04-BE05690EA002}" type="presParOf" srcId="{DA00E37B-EB16-47D5-9BC1-1FAAEC42C804}" destId="{A8C42958-7987-465E-A315-BDAC579F882F}" srcOrd="3" destOrd="0" presId="urn:microsoft.com/office/officeart/2008/layout/VerticalCurvedList"/>
    <dgm:cxn modelId="{B3613D8B-160A-483F-AB0C-1AED096B4728}" type="presParOf" srcId="{372378AA-EAF4-47CC-B41D-120978CFCB20}" destId="{B59C3305-82CC-44EA-8E0A-DD2A43CBFA64}" srcOrd="1" destOrd="0" presId="urn:microsoft.com/office/officeart/2008/layout/VerticalCurvedList"/>
    <dgm:cxn modelId="{E3D1995C-FA80-4E2D-AD1C-655740B959E5}" type="presParOf" srcId="{372378AA-EAF4-47CC-B41D-120978CFCB20}" destId="{02EA9A4B-939A-486B-9F2C-E277473E60C6}" srcOrd="2" destOrd="0" presId="urn:microsoft.com/office/officeart/2008/layout/VerticalCurvedList"/>
    <dgm:cxn modelId="{20845460-77C8-4919-9FB9-AFE7F0748BEE}" type="presParOf" srcId="{02EA9A4B-939A-486B-9F2C-E277473E60C6}" destId="{288021D8-8717-4E21-8F92-6F48D71E1B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52170-154F-4277-B8A0-CC71B131BEFB}">
      <dsp:nvSpPr>
        <dsp:cNvPr id="0" name=""/>
        <dsp:cNvSpPr/>
      </dsp:nvSpPr>
      <dsp:spPr>
        <a:xfrm>
          <a:off x="-6777769" y="-1036797"/>
          <a:ext cx="8070090" cy="8070090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C3305-82CC-44EA-8E0A-DD2A43CBFA64}">
      <dsp:nvSpPr>
        <dsp:cNvPr id="0" name=""/>
        <dsp:cNvSpPr/>
      </dsp:nvSpPr>
      <dsp:spPr>
        <a:xfrm>
          <a:off x="832313" y="547624"/>
          <a:ext cx="7725894" cy="13033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944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Aprēķinot pensijas apmēru 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1. piemērot koeficientu uzkrātajam pensiju kapitālam 2-5% apmērā, vai 2. novirzot daļu 1-4% no bērnu VSAOI vecāku pensijas kapitālam</a:t>
          </a:r>
        </a:p>
      </dsp:txBody>
      <dsp:txXfrm>
        <a:off x="832313" y="547624"/>
        <a:ext cx="7725894" cy="1303350"/>
      </dsp:txXfrm>
    </dsp:sp>
    <dsp:sp modelId="{288021D8-8717-4E21-8F92-6F48D71E1B6E}">
      <dsp:nvSpPr>
        <dsp:cNvPr id="0" name=""/>
        <dsp:cNvSpPr/>
      </dsp:nvSpPr>
      <dsp:spPr>
        <a:xfrm>
          <a:off x="82751" y="449737"/>
          <a:ext cx="1499124" cy="14991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56619-35DE-4C2A-854F-3FBDA2004A9D}">
      <dsp:nvSpPr>
        <dsp:cNvPr id="0" name=""/>
        <dsp:cNvSpPr/>
      </dsp:nvSpPr>
      <dsp:spPr>
        <a:xfrm>
          <a:off x="1268258" y="2277757"/>
          <a:ext cx="7289949" cy="1440981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944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Dodot iespēju, trīs un četru bērnu </a:t>
          </a:r>
          <a:r>
            <a:rPr lang="lv-LV" sz="1600" b="1" kern="1200" dirty="0"/>
            <a:t>vecākiem pensionēties priekšlaicīgi </a:t>
          </a:r>
          <a:r>
            <a:rPr lang="lv-LV" sz="1600" kern="1200" dirty="0"/>
            <a:t>vienu gadu ātrāk par katru izaudzināto bērnu.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Nosakot, ka priekšlaicīgi pensionējoties pensijas apmēru aprēķinot indekss G tiek piemērots izejot no standarta vecuma pensijas noteiktā sliekšņa.</a:t>
          </a:r>
        </a:p>
      </dsp:txBody>
      <dsp:txXfrm>
        <a:off x="1268258" y="2277757"/>
        <a:ext cx="7289949" cy="1440981"/>
      </dsp:txXfrm>
    </dsp:sp>
    <dsp:sp modelId="{1CD21F28-5B15-457B-869B-74E6AFA84E28}">
      <dsp:nvSpPr>
        <dsp:cNvPr id="0" name=""/>
        <dsp:cNvSpPr/>
      </dsp:nvSpPr>
      <dsp:spPr>
        <a:xfrm>
          <a:off x="518696" y="2248686"/>
          <a:ext cx="1499124" cy="14991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03261-BDBC-482D-8FBA-7F110442BE59}">
      <dsp:nvSpPr>
        <dsp:cNvPr id="0" name=""/>
        <dsp:cNvSpPr/>
      </dsp:nvSpPr>
      <dsp:spPr>
        <a:xfrm>
          <a:off x="832313" y="4197547"/>
          <a:ext cx="7725894" cy="119929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1944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Valstij veikt </a:t>
          </a:r>
          <a:r>
            <a:rPr lang="lv-LV" sz="1600" b="1" kern="1200" dirty="0"/>
            <a:t>iemaksas pensiju kapitālā </a:t>
          </a:r>
          <a:r>
            <a:rPr lang="lv-LV" sz="1600" kern="1200" dirty="0"/>
            <a:t>bērna kopšanas atvaļinājuma laikā no pilna Vecāku un Bērnu kopšanas pabalsta kopsummas, bet ne mazāk kā no obligāti noteiktajām minimālām sociālās apdrošināšanas iemaksām. </a:t>
          </a:r>
        </a:p>
      </dsp:txBody>
      <dsp:txXfrm>
        <a:off x="832313" y="4197547"/>
        <a:ext cx="7725894" cy="1199299"/>
      </dsp:txXfrm>
    </dsp:sp>
    <dsp:sp modelId="{C514ADFA-C853-4667-8421-31D17FBFDB18}">
      <dsp:nvSpPr>
        <dsp:cNvPr id="0" name=""/>
        <dsp:cNvSpPr/>
      </dsp:nvSpPr>
      <dsp:spPr>
        <a:xfrm>
          <a:off x="82751" y="4047634"/>
          <a:ext cx="1499124" cy="14991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D56AB-0CA7-4E68-B1B7-BE941FCCFB9C}">
      <dsp:nvSpPr>
        <dsp:cNvPr id="0" name=""/>
        <dsp:cNvSpPr/>
      </dsp:nvSpPr>
      <dsp:spPr>
        <a:xfrm>
          <a:off x="2006559" y="519016"/>
          <a:ext cx="3472984" cy="3472984"/>
        </a:xfrm>
        <a:prstGeom prst="blockArc">
          <a:avLst>
            <a:gd name="adj1" fmla="val 8994476"/>
            <a:gd name="adj2" fmla="val 16202766"/>
            <a:gd name="adj3" fmla="val 4638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A210C0-C218-44A7-AFA2-947126303C30}">
      <dsp:nvSpPr>
        <dsp:cNvPr id="0" name=""/>
        <dsp:cNvSpPr/>
      </dsp:nvSpPr>
      <dsp:spPr>
        <a:xfrm>
          <a:off x="2007923" y="521375"/>
          <a:ext cx="3472984" cy="3472984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5E24AA-BDEE-4F60-8D94-0DE5A6D25B56}">
      <dsp:nvSpPr>
        <dsp:cNvPr id="0" name=""/>
        <dsp:cNvSpPr/>
      </dsp:nvSpPr>
      <dsp:spPr>
        <a:xfrm>
          <a:off x="2215549" y="542980"/>
          <a:ext cx="3472984" cy="3472984"/>
        </a:xfrm>
        <a:prstGeom prst="blockArc">
          <a:avLst>
            <a:gd name="adj1" fmla="val 16197234"/>
            <a:gd name="adj2" fmla="val 1805524"/>
            <a:gd name="adj3" fmla="val 463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8E7179-E03B-48E9-AD63-3EABC505518B}">
      <dsp:nvSpPr>
        <dsp:cNvPr id="0" name=""/>
        <dsp:cNvSpPr/>
      </dsp:nvSpPr>
      <dsp:spPr>
        <a:xfrm>
          <a:off x="2945436" y="1458888"/>
          <a:ext cx="1597958" cy="159795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Nominālā programma kopējam atbalstam</a:t>
          </a:r>
          <a:endParaRPr lang="en-US" sz="1600" kern="1200" dirty="0"/>
        </a:p>
      </dsp:txBody>
      <dsp:txXfrm>
        <a:off x="3179452" y="1692904"/>
        <a:ext cx="1129926" cy="1129926"/>
      </dsp:txXfrm>
    </dsp:sp>
    <dsp:sp modelId="{54DFDFB8-FA06-4220-817A-ACE33F7D6B2D}">
      <dsp:nvSpPr>
        <dsp:cNvPr id="0" name=""/>
        <dsp:cNvSpPr/>
      </dsp:nvSpPr>
      <dsp:spPr>
        <a:xfrm>
          <a:off x="3185130" y="0"/>
          <a:ext cx="1118571" cy="11185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1 bērns – 50%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MIL 2 </a:t>
          </a:r>
          <a:endParaRPr lang="en-US" sz="1400" kern="1200" dirty="0"/>
        </a:p>
      </dsp:txBody>
      <dsp:txXfrm>
        <a:off x="3348941" y="163811"/>
        <a:ext cx="790949" cy="790949"/>
      </dsp:txXfrm>
    </dsp:sp>
    <dsp:sp modelId="{B1AA911B-C2D4-4FC0-B0B7-12190B043CAC}">
      <dsp:nvSpPr>
        <dsp:cNvPr id="0" name=""/>
        <dsp:cNvSpPr/>
      </dsp:nvSpPr>
      <dsp:spPr>
        <a:xfrm>
          <a:off x="4654103" y="2546694"/>
          <a:ext cx="1118571" cy="1118571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2 bērni – 75%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MIL 2</a:t>
          </a:r>
          <a:endParaRPr lang="en-US" sz="1400" kern="1200" dirty="0"/>
        </a:p>
      </dsp:txBody>
      <dsp:txXfrm>
        <a:off x="4817914" y="2710505"/>
        <a:ext cx="790949" cy="790949"/>
      </dsp:txXfrm>
    </dsp:sp>
    <dsp:sp modelId="{0B23D401-3D28-4AEF-B22A-7B6E2BCBD1AC}">
      <dsp:nvSpPr>
        <dsp:cNvPr id="0" name=""/>
        <dsp:cNvSpPr/>
      </dsp:nvSpPr>
      <dsp:spPr>
        <a:xfrm>
          <a:off x="1716157" y="2546694"/>
          <a:ext cx="1118571" cy="1118571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3+ bērni – 100%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MIL 3</a:t>
          </a:r>
          <a:endParaRPr lang="en-US" sz="1400" kern="1200" dirty="0"/>
        </a:p>
      </dsp:txBody>
      <dsp:txXfrm>
        <a:off x="1879968" y="2710505"/>
        <a:ext cx="790949" cy="790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76CF1-1E9A-4D40-A676-1FBA3D889421}">
      <dsp:nvSpPr>
        <dsp:cNvPr id="0" name=""/>
        <dsp:cNvSpPr/>
      </dsp:nvSpPr>
      <dsp:spPr>
        <a:xfrm>
          <a:off x="69256" y="0"/>
          <a:ext cx="3393035" cy="339345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solidFill>
                <a:schemeClr val="accent4">
                  <a:lumMod val="75000"/>
                </a:schemeClr>
              </a:solidFill>
            </a:rPr>
            <a:t>Finansiāls ikmēneša </a:t>
          </a:r>
          <a:r>
            <a:rPr lang="lv-LV" sz="2000" b="1" kern="1200" dirty="0">
              <a:solidFill>
                <a:schemeClr val="accent4">
                  <a:lumMod val="75000"/>
                </a:schemeClr>
              </a:solidFill>
            </a:rPr>
            <a:t>atbalsts bērna audzināšanā.</a:t>
          </a:r>
          <a:endParaRPr lang="lv-LV" sz="16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66154" y="496959"/>
        <a:ext cx="2399239" cy="2399532"/>
      </dsp:txXfrm>
    </dsp:sp>
    <dsp:sp modelId="{0C9794DB-B8F0-4475-A320-5D4713EA3EDE}">
      <dsp:nvSpPr>
        <dsp:cNvPr id="0" name=""/>
        <dsp:cNvSpPr/>
      </dsp:nvSpPr>
      <dsp:spPr>
        <a:xfrm>
          <a:off x="1814961" y="2263243"/>
          <a:ext cx="3393035" cy="3393450"/>
        </a:xfrm>
        <a:prstGeom prst="ellipse">
          <a:avLst/>
        </a:prstGeom>
        <a:solidFill>
          <a:schemeClr val="accent3">
            <a:alpha val="50000"/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solidFill>
                <a:schemeClr val="accent4">
                  <a:lumMod val="75000"/>
                </a:schemeClr>
              </a:solidFill>
            </a:rPr>
            <a:t>Valsts sociālo pabalstu likuma 6. panta 1. daļa: </a:t>
          </a:r>
          <a:r>
            <a:rPr lang="lv-LV" sz="1600" b="1" i="1" kern="1200" dirty="0">
              <a:solidFill>
                <a:schemeClr val="accent4">
                  <a:lumMod val="75000"/>
                </a:schemeClr>
              </a:solidFill>
            </a:rPr>
            <a:t>“Ģimenes valsts pabalstu piešķir </a:t>
          </a:r>
          <a:r>
            <a:rPr lang="lv-LV" sz="2000" b="1" i="1" u="sng" kern="1200" dirty="0">
              <a:solidFill>
                <a:schemeClr val="accent4">
                  <a:lumMod val="75000"/>
                </a:schemeClr>
              </a:solidFill>
            </a:rPr>
            <a:t>personai, kura audzina bērnu</a:t>
          </a:r>
          <a:r>
            <a:rPr lang="lv-LV" sz="2000" b="1" i="1" kern="1200" dirty="0">
              <a:solidFill>
                <a:schemeClr val="accent4">
                  <a:lumMod val="75000"/>
                </a:schemeClr>
              </a:solidFill>
            </a:rPr>
            <a:t>.”</a:t>
          </a:r>
          <a:endParaRPr lang="lv-LV" sz="16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311859" y="2760202"/>
        <a:ext cx="2399239" cy="2399532"/>
      </dsp:txXfrm>
    </dsp:sp>
    <dsp:sp modelId="{99F8C9A5-AED5-46F3-8855-E2947B455521}">
      <dsp:nvSpPr>
        <dsp:cNvPr id="0" name=""/>
        <dsp:cNvSpPr/>
      </dsp:nvSpPr>
      <dsp:spPr>
        <a:xfrm>
          <a:off x="3559803" y="0"/>
          <a:ext cx="3393035" cy="3393450"/>
        </a:xfrm>
        <a:prstGeom prst="ellipse">
          <a:avLst/>
        </a:prstGeom>
        <a:solidFill>
          <a:schemeClr val="accent3">
            <a:alpha val="50000"/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solidFill>
                <a:schemeClr val="accent4">
                  <a:lumMod val="75000"/>
                </a:schemeClr>
              </a:solidFill>
            </a:rPr>
            <a:t>Pirmsskolas un skolas vecuma bērna audzināšana rada nenovēršamas regulārās izmaksas (</a:t>
          </a:r>
          <a:r>
            <a:rPr lang="lv-LV" sz="2000" b="1" kern="1200" dirty="0">
              <a:solidFill>
                <a:schemeClr val="accent4">
                  <a:lumMod val="75000"/>
                </a:schemeClr>
              </a:solidFill>
            </a:rPr>
            <a:t>ēdināšana, apģērbs, skolas piederumi, medikamenti utt.)</a:t>
          </a:r>
          <a:endParaRPr lang="lv-LV" sz="16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056701" y="496959"/>
        <a:ext cx="2399239" cy="2399532"/>
      </dsp:txXfrm>
    </dsp:sp>
    <dsp:sp modelId="{A214372C-B77D-4326-BC17-631C21FCD7CC}">
      <dsp:nvSpPr>
        <dsp:cNvPr id="0" name=""/>
        <dsp:cNvSpPr/>
      </dsp:nvSpPr>
      <dsp:spPr>
        <a:xfrm>
          <a:off x="5305507" y="2263243"/>
          <a:ext cx="3393035" cy="3393450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>
              <a:solidFill>
                <a:schemeClr val="accent4">
                  <a:lumMod val="75000"/>
                </a:schemeClr>
              </a:solidFill>
            </a:rPr>
            <a:t>Ģimenes valsts pabalsts nenosedz šīs izmaksas, bet </a:t>
          </a:r>
          <a:r>
            <a:rPr lang="lv-LV" sz="2000" b="1" kern="1200" dirty="0">
              <a:solidFill>
                <a:schemeClr val="accent4">
                  <a:lumMod val="75000"/>
                </a:schemeClr>
              </a:solidFill>
            </a:rPr>
            <a:t>daļēji palīdz tās nosegt.</a:t>
          </a:r>
          <a:endParaRPr lang="lv-LV" sz="16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802405" y="2760202"/>
        <a:ext cx="2399239" cy="2399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4AE25-9F99-4375-972D-DC280386CBAF}">
      <dsp:nvSpPr>
        <dsp:cNvPr id="0" name=""/>
        <dsp:cNvSpPr/>
      </dsp:nvSpPr>
      <dsp:spPr>
        <a:xfrm rot="5400000">
          <a:off x="4740138" y="-1612564"/>
          <a:ext cx="1585912" cy="520761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i="1" kern="1200" dirty="0"/>
            <a:t>Piemēram, ja ir 2 ģimenes, kur katra audzina 2 bērnus, kas paši nevar pelnīt, tad </a:t>
          </a:r>
          <a:r>
            <a:rPr lang="lv-LV" sz="1800" b="1" i="1" kern="1200" dirty="0"/>
            <a:t>atbalstam vajadzētu būt vienādam.</a:t>
          </a:r>
          <a:endParaRPr lang="lv-LV" sz="1800" b="1" kern="1200" dirty="0"/>
        </a:p>
      </dsp:txBody>
      <dsp:txXfrm rot="-5400000">
        <a:off x="2929285" y="275707"/>
        <a:ext cx="5130200" cy="1431076"/>
      </dsp:txXfrm>
    </dsp:sp>
    <dsp:sp modelId="{DB57D178-8B2C-4DA4-9E58-7D346FA6B75D}">
      <dsp:nvSpPr>
        <dsp:cNvPr id="0" name=""/>
        <dsp:cNvSpPr/>
      </dsp:nvSpPr>
      <dsp:spPr>
        <a:xfrm>
          <a:off x="0" y="49"/>
          <a:ext cx="2929285" cy="19823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Tāds, kas ģimenēm līdzīgos apstākļos sniedz līdzīgu               atbalstu.</a:t>
          </a:r>
        </a:p>
      </dsp:txBody>
      <dsp:txXfrm>
        <a:off x="96772" y="96821"/>
        <a:ext cx="2735741" cy="1788846"/>
      </dsp:txXfrm>
    </dsp:sp>
    <dsp:sp modelId="{3E8AF6E3-23F1-4719-A035-E3B9B38421FD}">
      <dsp:nvSpPr>
        <dsp:cNvPr id="0" name=""/>
        <dsp:cNvSpPr/>
      </dsp:nvSpPr>
      <dsp:spPr>
        <a:xfrm rot="5400000">
          <a:off x="4740138" y="468945"/>
          <a:ext cx="1585912" cy="5207618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i="1" kern="1200" dirty="0"/>
            <a:t>Ar katru nākamo bērnu ģimenei kļūst arvien grūtāk nosegt izdevumus pašiem ar saviem līdzekļiem, tāpēc </a:t>
          </a:r>
          <a:r>
            <a:rPr lang="lv-LV" sz="1800" b="1" i="1" kern="1200" dirty="0"/>
            <a:t>ģimenēm ar lielāku aprūpējamo skaitu šim atbalstam proporcionāli jāpieaug.</a:t>
          </a:r>
          <a:endParaRPr lang="lv-LV" sz="1800" b="1" kern="1200" dirty="0"/>
        </a:p>
      </dsp:txBody>
      <dsp:txXfrm rot="-5400000">
        <a:off x="2929285" y="2357216"/>
        <a:ext cx="5130200" cy="1431076"/>
      </dsp:txXfrm>
    </dsp:sp>
    <dsp:sp modelId="{9870FF8D-9267-41FA-A322-973FD08568ED}">
      <dsp:nvSpPr>
        <dsp:cNvPr id="0" name=""/>
        <dsp:cNvSpPr/>
      </dsp:nvSpPr>
      <dsp:spPr>
        <a:xfrm>
          <a:off x="0" y="2081559"/>
          <a:ext cx="2929285" cy="198239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Tāds, kas lielāku atbalstu sniedz ģimenēm, kurām objektīvu apstākļu dēļ nenovēršamie tēriņi ir lielāki.</a:t>
          </a:r>
        </a:p>
      </dsp:txBody>
      <dsp:txXfrm>
        <a:off x="96772" y="2178331"/>
        <a:ext cx="2735741" cy="1788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FC074-3754-44FD-8F23-26B7F7F5BBA8}">
      <dsp:nvSpPr>
        <dsp:cNvPr id="0" name=""/>
        <dsp:cNvSpPr/>
      </dsp:nvSpPr>
      <dsp:spPr>
        <a:xfrm rot="16200000">
          <a:off x="-1069808" y="1070792"/>
          <a:ext cx="4701245" cy="255965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543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Ģimenes pabalsts tiek maksāts par </a:t>
          </a:r>
          <a:r>
            <a:rPr lang="lv-LV" sz="1800" b="1" u="sng" kern="1200" dirty="0"/>
            <a:t>bērna kārtas skaitli</a:t>
          </a:r>
          <a:r>
            <a:rPr lang="lv-LV" sz="1800" kern="1200" dirty="0"/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 (Par pirmo – 11,4</a:t>
          </a:r>
          <a:r>
            <a:rPr lang="lv-LV" sz="1800" b="0" kern="1200" dirty="0">
              <a:solidFill>
                <a:schemeClr val="bg1"/>
              </a:solidFill>
            </a:rPr>
            <a:t>€</a:t>
          </a:r>
          <a:r>
            <a:rPr lang="lv-LV" sz="1800" kern="1200" dirty="0"/>
            <a:t>    otro – 22,8</a:t>
          </a:r>
          <a:r>
            <a:rPr lang="lv-LV" sz="1800" b="0" kern="1200" dirty="0">
              <a:solidFill>
                <a:schemeClr val="bg1"/>
              </a:solidFill>
            </a:rPr>
            <a:t>€</a:t>
          </a:r>
          <a:r>
            <a:rPr lang="lv-LV" sz="1800" kern="1200" dirty="0"/>
            <a:t>          trešo – 34,2</a:t>
          </a:r>
          <a:r>
            <a:rPr lang="lv-LV" sz="1800" b="0" kern="1200" dirty="0">
              <a:solidFill>
                <a:schemeClr val="bg1"/>
              </a:solidFill>
            </a:rPr>
            <a:t>€</a:t>
          </a:r>
          <a:r>
            <a:rPr lang="lv-LV" sz="1800" kern="1200" dirty="0"/>
            <a:t>      ceturto – 50</a:t>
          </a:r>
          <a:r>
            <a:rPr lang="lv-LV" sz="1800" b="0" kern="1200" dirty="0">
              <a:solidFill>
                <a:schemeClr val="bg1"/>
              </a:solidFill>
            </a:rPr>
            <a:t>€</a:t>
          </a:r>
          <a:r>
            <a:rPr lang="lv-LV" sz="1800" kern="1200" dirty="0"/>
            <a:t>)</a:t>
          </a:r>
        </a:p>
      </dsp:txBody>
      <dsp:txXfrm rot="5400000">
        <a:off x="985" y="940248"/>
        <a:ext cx="2559659" cy="2820747"/>
      </dsp:txXfrm>
    </dsp:sp>
    <dsp:sp modelId="{BB83A947-0304-41CB-9175-DBA18D7FDCE1}">
      <dsp:nvSpPr>
        <dsp:cNvPr id="0" name=""/>
        <dsp:cNvSpPr/>
      </dsp:nvSpPr>
      <dsp:spPr>
        <a:xfrm rot="16200000">
          <a:off x="1681825" y="1070792"/>
          <a:ext cx="4701245" cy="2559659"/>
        </a:xfrm>
        <a:prstGeom prst="flowChartManualOperati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543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Pabalsta apmērs par bērna kārtas skaitli </a:t>
          </a:r>
          <a:r>
            <a:rPr lang="lv-LV" sz="1800" b="1" u="sng" kern="1200" dirty="0"/>
            <a:t>saglabājas arī tad, kad vecākie brāļi un māsas jau pieauguši un pelna paši.</a:t>
          </a:r>
        </a:p>
      </dsp:txBody>
      <dsp:txXfrm rot="5400000">
        <a:off x="2752618" y="940248"/>
        <a:ext cx="2559659" cy="2820747"/>
      </dsp:txXfrm>
    </dsp:sp>
    <dsp:sp modelId="{033D5CB7-C743-4945-8CA7-0268147E96B7}">
      <dsp:nvSpPr>
        <dsp:cNvPr id="0" name=""/>
        <dsp:cNvSpPr/>
      </dsp:nvSpPr>
      <dsp:spPr>
        <a:xfrm rot="16200000">
          <a:off x="4433459" y="1070792"/>
          <a:ext cx="4701245" cy="2559659"/>
        </a:xfrm>
        <a:prstGeom prst="flowChartManualOperati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543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Tā vietā, lai līdzekļus sadalītu ģimenēm, kurās nepieciešama lielāka palīdzība šodien un tūlīt, tiek papildus </a:t>
          </a:r>
          <a:r>
            <a:rPr lang="lv-LV" sz="1800" b="1" u="sng" kern="1200" dirty="0"/>
            <a:t>piemaksāts ģimenēm, kurās ir pieauguši bērni, </a:t>
          </a:r>
          <a:r>
            <a:rPr lang="lv-LV" sz="1800" kern="1200" dirty="0"/>
            <a:t>lai gan tas objektīvās vajadzības neietekmē.</a:t>
          </a:r>
        </a:p>
      </dsp:txBody>
      <dsp:txXfrm rot="5400000">
        <a:off x="5504252" y="940248"/>
        <a:ext cx="2559659" cy="28207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C2F82-1DC0-704F-A7BC-968F75C24731}">
      <dsp:nvSpPr>
        <dsp:cNvPr id="0" name=""/>
        <dsp:cNvSpPr/>
      </dsp:nvSpPr>
      <dsp:spPr>
        <a:xfrm>
          <a:off x="713047" y="2138"/>
          <a:ext cx="2299128" cy="1149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+mn-lt"/>
            </a:rPr>
            <a:t>Ģimene</a:t>
          </a:r>
          <a:r>
            <a:rPr lang="en-US" sz="1700" kern="1200" dirty="0">
              <a:latin typeface="+mn-lt"/>
            </a:rPr>
            <a:t> </a:t>
          </a:r>
        </a:p>
      </dsp:txBody>
      <dsp:txXfrm>
        <a:off x="746717" y="35808"/>
        <a:ext cx="2231788" cy="1082224"/>
      </dsp:txXfrm>
    </dsp:sp>
    <dsp:sp modelId="{80F8F8E3-8C19-5245-882F-95EC99DAA4BB}">
      <dsp:nvSpPr>
        <dsp:cNvPr id="0" name=""/>
        <dsp:cNvSpPr/>
      </dsp:nvSpPr>
      <dsp:spPr>
        <a:xfrm>
          <a:off x="942960" y="1151702"/>
          <a:ext cx="229912" cy="802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349"/>
              </a:lnTo>
              <a:lnTo>
                <a:pt x="229912" y="80234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73C60-967D-1645-9BE7-A70AA60D4003}">
      <dsp:nvSpPr>
        <dsp:cNvPr id="0" name=""/>
        <dsp:cNvSpPr/>
      </dsp:nvSpPr>
      <dsp:spPr>
        <a:xfrm>
          <a:off x="1172872" y="1439093"/>
          <a:ext cx="1839302" cy="1029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>
              <a:latin typeface="+mn-lt"/>
            </a:rPr>
            <a:t>2</a:t>
          </a:r>
          <a:r>
            <a:rPr lang="en-US" sz="1700" kern="1200" dirty="0">
              <a:latin typeface="+mn-lt"/>
            </a:rPr>
            <a:t> </a:t>
          </a:r>
          <a:r>
            <a:rPr lang="en-US" sz="1700" kern="1200" dirty="0" err="1">
              <a:latin typeface="+mn-lt"/>
            </a:rPr>
            <a:t>mazi</a:t>
          </a:r>
          <a:r>
            <a:rPr lang="en-US" sz="1700" kern="1200" dirty="0">
              <a:latin typeface="+mn-lt"/>
            </a:rPr>
            <a:t> </a:t>
          </a:r>
          <a:r>
            <a:rPr lang="en-US" sz="1700" kern="1200" dirty="0" err="1">
              <a:latin typeface="+mn-lt"/>
            </a:rPr>
            <a:t>bērni</a:t>
          </a:r>
          <a:endParaRPr lang="en-US" sz="1700" kern="1200" dirty="0">
            <a:latin typeface="+mn-lt"/>
          </a:endParaRPr>
        </a:p>
      </dsp:txBody>
      <dsp:txXfrm>
        <a:off x="1203037" y="1469258"/>
        <a:ext cx="1778972" cy="969587"/>
      </dsp:txXfrm>
    </dsp:sp>
    <dsp:sp modelId="{932BDBC7-4A36-3B4C-8CF2-FA34EB40CF52}">
      <dsp:nvSpPr>
        <dsp:cNvPr id="0" name=""/>
        <dsp:cNvSpPr/>
      </dsp:nvSpPr>
      <dsp:spPr>
        <a:xfrm>
          <a:off x="942960" y="1151702"/>
          <a:ext cx="229912" cy="2179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481"/>
              </a:lnTo>
              <a:lnTo>
                <a:pt x="229912" y="217948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4EF5-DB15-DD44-9121-FC425D5A7E77}">
      <dsp:nvSpPr>
        <dsp:cNvPr id="0" name=""/>
        <dsp:cNvSpPr/>
      </dsp:nvSpPr>
      <dsp:spPr>
        <a:xfrm>
          <a:off x="1172872" y="2756401"/>
          <a:ext cx="1839302" cy="1149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>
              <a:latin typeface="+mn-lt"/>
            </a:rPr>
            <a:t>Nenovēršamas izmaksas: </a:t>
          </a:r>
          <a:r>
            <a:rPr lang="lv-LV" sz="1700" b="1" kern="1200" dirty="0">
              <a:latin typeface="+mn-lt"/>
            </a:rPr>
            <a:t>2x </a:t>
          </a:r>
          <a:r>
            <a:rPr lang="lv-LV" sz="1700" kern="1200" dirty="0">
              <a:latin typeface="+mn-lt"/>
            </a:rPr>
            <a:t>apģērbs, pārtika, burtnīcas utt.</a:t>
          </a:r>
          <a:endParaRPr lang="en-US" sz="1700" kern="1200" dirty="0">
            <a:latin typeface="+mn-lt"/>
          </a:endParaRPr>
        </a:p>
      </dsp:txBody>
      <dsp:txXfrm>
        <a:off x="1206542" y="2790071"/>
        <a:ext cx="1771962" cy="1082224"/>
      </dsp:txXfrm>
    </dsp:sp>
    <dsp:sp modelId="{949B1806-C8CE-094E-907C-EBA415298C11}">
      <dsp:nvSpPr>
        <dsp:cNvPr id="0" name=""/>
        <dsp:cNvSpPr/>
      </dsp:nvSpPr>
      <dsp:spPr>
        <a:xfrm>
          <a:off x="942960" y="1151702"/>
          <a:ext cx="229912" cy="3677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7386"/>
              </a:lnTo>
              <a:lnTo>
                <a:pt x="229912" y="367738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3C025-E0FC-EB42-B862-9C3B08D9DFD9}">
      <dsp:nvSpPr>
        <dsp:cNvPr id="0" name=""/>
        <dsp:cNvSpPr/>
      </dsp:nvSpPr>
      <dsp:spPr>
        <a:xfrm>
          <a:off x="1172872" y="4193356"/>
          <a:ext cx="2369812" cy="1271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>
              <a:latin typeface="+mn-lt"/>
            </a:rPr>
            <a:t>Pabalsta apmērs kā par pirmo un otro bērnu pašlaik: </a:t>
          </a:r>
          <a:br>
            <a:rPr lang="lv-LV" sz="1700" kern="1200" dirty="0">
              <a:latin typeface="+mn-lt"/>
            </a:rPr>
          </a:br>
          <a:r>
            <a:rPr lang="lv-LV" sz="1700" b="1" kern="1200" dirty="0">
              <a:latin typeface="+mn-lt"/>
            </a:rPr>
            <a:t>34 EUR + piemaksa 10 EUR = 44 EUR</a:t>
          </a:r>
          <a:endParaRPr lang="en-US" sz="1700" b="1" kern="1200" dirty="0">
            <a:latin typeface="+mn-lt"/>
          </a:endParaRPr>
        </a:p>
      </dsp:txBody>
      <dsp:txXfrm>
        <a:off x="1210112" y="4230596"/>
        <a:ext cx="2295332" cy="1196983"/>
      </dsp:txXfrm>
    </dsp:sp>
    <dsp:sp modelId="{74DA6320-1B8B-C748-8FEC-4272E122D829}">
      <dsp:nvSpPr>
        <dsp:cNvPr id="0" name=""/>
        <dsp:cNvSpPr/>
      </dsp:nvSpPr>
      <dsp:spPr>
        <a:xfrm>
          <a:off x="3518153" y="0"/>
          <a:ext cx="2299128" cy="1149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75000"/>
              </a:schemeClr>
            </a:gs>
            <a:gs pos="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0">
              <a:schemeClr val="accent6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prstClr val="white"/>
              </a:solidFill>
              <a:latin typeface="Myriad Pro"/>
              <a:ea typeface="+mn-ea"/>
              <a:cs typeface="+mn-cs"/>
            </a:rPr>
            <a:t>Ģimene</a:t>
          </a:r>
          <a:r>
            <a:rPr lang="en-US" sz="1700" kern="1200" dirty="0">
              <a:latin typeface="+mn-lt"/>
            </a:rPr>
            <a:t> </a:t>
          </a:r>
        </a:p>
      </dsp:txBody>
      <dsp:txXfrm>
        <a:off x="3551823" y="33670"/>
        <a:ext cx="2231788" cy="1082224"/>
      </dsp:txXfrm>
    </dsp:sp>
    <dsp:sp modelId="{DE6A115E-968B-7D45-A147-B6AEB19D7183}">
      <dsp:nvSpPr>
        <dsp:cNvPr id="0" name=""/>
        <dsp:cNvSpPr/>
      </dsp:nvSpPr>
      <dsp:spPr>
        <a:xfrm>
          <a:off x="3748066" y="1149564"/>
          <a:ext cx="359597" cy="786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641"/>
              </a:lnTo>
              <a:lnTo>
                <a:pt x="359597" y="78664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098D9-B792-0041-A30A-3C0542B9B03D}">
      <dsp:nvSpPr>
        <dsp:cNvPr id="0" name=""/>
        <dsp:cNvSpPr/>
      </dsp:nvSpPr>
      <dsp:spPr>
        <a:xfrm>
          <a:off x="4107664" y="1442059"/>
          <a:ext cx="1839302" cy="9882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>
              <a:latin typeface="+mn-lt"/>
            </a:rPr>
            <a:t>3</a:t>
          </a:r>
          <a:r>
            <a:rPr lang="en-US" sz="1700" kern="1200" dirty="0">
              <a:latin typeface="+mn-lt"/>
            </a:rPr>
            <a:t> </a:t>
          </a:r>
          <a:r>
            <a:rPr lang="en-US" sz="1700" kern="1200" dirty="0" err="1">
              <a:latin typeface="+mn-lt"/>
            </a:rPr>
            <a:t>pieaugušie</a:t>
          </a:r>
          <a:r>
            <a:rPr lang="en-US" sz="1700" kern="1200" dirty="0">
              <a:latin typeface="+mn-lt"/>
            </a:rPr>
            <a:t> un </a:t>
          </a:r>
          <a:endParaRPr lang="lv-LV" sz="1700" kern="1200" dirty="0">
            <a:latin typeface="+mn-lt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>
              <a:latin typeface="+mn-lt"/>
            </a:rPr>
            <a:t>1</a:t>
          </a:r>
          <a:r>
            <a:rPr lang="en-US" sz="1700" kern="1200" dirty="0">
              <a:latin typeface="+mn-lt"/>
            </a:rPr>
            <a:t> </a:t>
          </a:r>
          <a:r>
            <a:rPr lang="en-US" sz="1700" kern="1200" dirty="0" err="1">
              <a:latin typeface="+mn-lt"/>
            </a:rPr>
            <a:t>mazs</a:t>
          </a:r>
          <a:r>
            <a:rPr lang="en-US" sz="1700" kern="1200" dirty="0">
              <a:latin typeface="+mn-lt"/>
            </a:rPr>
            <a:t> </a:t>
          </a:r>
          <a:r>
            <a:rPr lang="en-US" sz="1700" kern="1200" dirty="0" err="1">
              <a:latin typeface="+mn-lt"/>
            </a:rPr>
            <a:t>bērns</a:t>
          </a:r>
          <a:endParaRPr lang="en-US" sz="1700" kern="1200" dirty="0">
            <a:latin typeface="+mn-lt"/>
          </a:endParaRPr>
        </a:p>
      </dsp:txBody>
      <dsp:txXfrm>
        <a:off x="4136610" y="1471005"/>
        <a:ext cx="1781410" cy="930399"/>
      </dsp:txXfrm>
    </dsp:sp>
    <dsp:sp modelId="{CF2666F3-6E9F-7C46-807D-804E37FC3041}">
      <dsp:nvSpPr>
        <dsp:cNvPr id="0" name=""/>
        <dsp:cNvSpPr/>
      </dsp:nvSpPr>
      <dsp:spPr>
        <a:xfrm>
          <a:off x="3748066" y="1149564"/>
          <a:ext cx="369400" cy="2139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994"/>
              </a:lnTo>
              <a:lnTo>
                <a:pt x="369400" y="213999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FA186-9E11-1446-AD1D-B900556A21D6}">
      <dsp:nvSpPr>
        <dsp:cNvPr id="0" name=""/>
        <dsp:cNvSpPr/>
      </dsp:nvSpPr>
      <dsp:spPr>
        <a:xfrm>
          <a:off x="4117467" y="2714776"/>
          <a:ext cx="1839302" cy="1149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>
              <a:latin typeface="+mn-lt"/>
            </a:rPr>
            <a:t>Nenovēršamas izmaksas: </a:t>
          </a:r>
          <a:r>
            <a:rPr lang="lv-LV" sz="1700" b="1" kern="1200" dirty="0">
              <a:latin typeface="+mn-lt"/>
            </a:rPr>
            <a:t>1x </a:t>
          </a:r>
          <a:r>
            <a:rPr lang="lv-LV" sz="1700" kern="1200" dirty="0">
              <a:latin typeface="+mn-lt"/>
            </a:rPr>
            <a:t>apģērbs, pārtika, burtnīcas utt.</a:t>
          </a:r>
          <a:endParaRPr lang="en-US" sz="1700" kern="1200" dirty="0">
            <a:latin typeface="+mn-lt"/>
          </a:endParaRPr>
        </a:p>
      </dsp:txBody>
      <dsp:txXfrm>
        <a:off x="4151137" y="2748446"/>
        <a:ext cx="1771962" cy="1082224"/>
      </dsp:txXfrm>
    </dsp:sp>
    <dsp:sp modelId="{D42DB46C-9F78-834E-B528-B5C03DAA4085}">
      <dsp:nvSpPr>
        <dsp:cNvPr id="0" name=""/>
        <dsp:cNvSpPr/>
      </dsp:nvSpPr>
      <dsp:spPr>
        <a:xfrm>
          <a:off x="3748066" y="1149564"/>
          <a:ext cx="369400" cy="367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2822"/>
              </a:lnTo>
              <a:lnTo>
                <a:pt x="369400" y="367282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0D47E-2829-3C40-A090-CACC59055351}">
      <dsp:nvSpPr>
        <dsp:cNvPr id="0" name=""/>
        <dsp:cNvSpPr/>
      </dsp:nvSpPr>
      <dsp:spPr>
        <a:xfrm>
          <a:off x="4117467" y="4151731"/>
          <a:ext cx="2218309" cy="1341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>
              <a:latin typeface="+mn-lt"/>
            </a:rPr>
            <a:t>Pabalsta apmērs kā par ceturto bērnu pašlaik: </a:t>
          </a:r>
          <a:br>
            <a:rPr lang="lv-LV" sz="1700" kern="1200" dirty="0">
              <a:latin typeface="+mn-lt"/>
            </a:rPr>
          </a:br>
          <a:r>
            <a:rPr lang="lv-LV" sz="1700" b="1" kern="1200" dirty="0">
              <a:latin typeface="+mn-lt"/>
            </a:rPr>
            <a:t>50 EUR</a:t>
          </a:r>
          <a:endParaRPr lang="en-US" sz="1700" b="1" kern="1200" dirty="0">
            <a:latin typeface="+mn-lt"/>
          </a:endParaRPr>
        </a:p>
      </dsp:txBody>
      <dsp:txXfrm>
        <a:off x="4156753" y="4191017"/>
        <a:ext cx="2139737" cy="12627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6AF37-585C-4C4C-A1AF-29230C5BBEA6}">
      <dsp:nvSpPr>
        <dsp:cNvPr id="0" name=""/>
        <dsp:cNvSpPr/>
      </dsp:nvSpPr>
      <dsp:spPr>
        <a:xfrm>
          <a:off x="-54086" y="271571"/>
          <a:ext cx="8187410" cy="511713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78F04D-E0BC-4886-BFC6-8BE80910739B}">
      <dsp:nvSpPr>
        <dsp:cNvPr id="0" name=""/>
        <dsp:cNvSpPr/>
      </dsp:nvSpPr>
      <dsp:spPr>
        <a:xfrm>
          <a:off x="752373" y="4076670"/>
          <a:ext cx="188310" cy="1883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BBBAA9-F033-41D5-B385-27FC2680073C}">
      <dsp:nvSpPr>
        <dsp:cNvPr id="0" name=""/>
        <dsp:cNvSpPr/>
      </dsp:nvSpPr>
      <dsp:spPr>
        <a:xfrm>
          <a:off x="502712" y="4350998"/>
          <a:ext cx="1527998" cy="1073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82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solidFill>
                <a:schemeClr val="accent4">
                  <a:lumMod val="75000"/>
                </a:schemeClr>
              </a:solidFill>
            </a:rPr>
            <a:t>par 1.bērnu 11,4€, par 2.- 13,7€,     3.-18,2€,            4.-20,5€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chemeClr val="accent4">
                  <a:lumMod val="75000"/>
                </a:schemeClr>
              </a:solidFill>
            </a:rPr>
            <a:t>2 bērni – 25,1€, 3 bērni – 43,3€, 4 bērni – 63,8€, 5 bērni – 84,3€</a:t>
          </a:r>
        </a:p>
      </dsp:txBody>
      <dsp:txXfrm>
        <a:off x="502712" y="4350998"/>
        <a:ext cx="1527998" cy="1073558"/>
      </dsp:txXfrm>
    </dsp:sp>
    <dsp:sp modelId="{0F1F3A22-786F-4608-B0ED-D2B02982B633}">
      <dsp:nvSpPr>
        <dsp:cNvPr id="0" name=""/>
        <dsp:cNvSpPr/>
      </dsp:nvSpPr>
      <dsp:spPr>
        <a:xfrm>
          <a:off x="1771706" y="3097251"/>
          <a:ext cx="294746" cy="2947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4260AB-0E71-4DE1-A5B2-154F717BBF76}">
      <dsp:nvSpPr>
        <dsp:cNvPr id="0" name=""/>
        <dsp:cNvSpPr/>
      </dsp:nvSpPr>
      <dsp:spPr>
        <a:xfrm>
          <a:off x="1889702" y="3420696"/>
          <a:ext cx="1449096" cy="214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18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solidFill>
                <a:schemeClr val="accent4">
                  <a:lumMod val="75000"/>
                </a:schemeClr>
              </a:solidFill>
            </a:rPr>
            <a:t>par visiem bērniem 11,4€ par katru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chemeClr val="accent4">
                  <a:lumMod val="75000"/>
                </a:schemeClr>
              </a:solidFill>
            </a:rPr>
            <a:t>2 bērni – 22,8€,  3 bērni – 34,2€, 4 bērni – 45,6€, 5 bērni – 56,9€</a:t>
          </a:r>
        </a:p>
      </dsp:txBody>
      <dsp:txXfrm>
        <a:off x="1889702" y="3420696"/>
        <a:ext cx="1449096" cy="2144077"/>
      </dsp:txXfrm>
    </dsp:sp>
    <dsp:sp modelId="{F90E97D4-2F9E-4BD3-8B79-FEE4BC6289C4}">
      <dsp:nvSpPr>
        <dsp:cNvPr id="0" name=""/>
        <dsp:cNvSpPr/>
      </dsp:nvSpPr>
      <dsp:spPr>
        <a:xfrm>
          <a:off x="3081691" y="2316377"/>
          <a:ext cx="392995" cy="39299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246289-BE77-4E67-9436-B1CE85C38A19}">
      <dsp:nvSpPr>
        <dsp:cNvPr id="0" name=""/>
        <dsp:cNvSpPr/>
      </dsp:nvSpPr>
      <dsp:spPr>
        <a:xfrm>
          <a:off x="3232191" y="2784446"/>
          <a:ext cx="1740999" cy="287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24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solidFill>
                <a:schemeClr val="accent4">
                  <a:lumMod val="75000"/>
                </a:schemeClr>
              </a:solidFill>
            </a:rPr>
            <a:t>par 1.bērnu 11,4€, par 2.- 22,8€,     3.un nākamo -34,2€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chemeClr val="accent4">
                  <a:lumMod val="75000"/>
                </a:schemeClr>
              </a:solidFill>
            </a:rPr>
            <a:t>2 bērni – 34,2€,    3 bērni – 68,4€,    4 bērni – 102,6€, 5 bērni – 136,8€</a:t>
          </a:r>
        </a:p>
      </dsp:txBody>
      <dsp:txXfrm>
        <a:off x="3232191" y="2784446"/>
        <a:ext cx="1740999" cy="2875827"/>
      </dsp:txXfrm>
    </dsp:sp>
    <dsp:sp modelId="{A25C9A6D-8B5B-4146-847F-B669BD3470C8}">
      <dsp:nvSpPr>
        <dsp:cNvPr id="0" name=""/>
        <dsp:cNvSpPr/>
      </dsp:nvSpPr>
      <dsp:spPr>
        <a:xfrm>
          <a:off x="4604550" y="1706414"/>
          <a:ext cx="507619" cy="5076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AA58AE-F884-4C6A-9A9F-346D95E1A2B5}">
      <dsp:nvSpPr>
        <dsp:cNvPr id="0" name=""/>
        <dsp:cNvSpPr/>
      </dsp:nvSpPr>
      <dsp:spPr>
        <a:xfrm>
          <a:off x="4778213" y="2231796"/>
          <a:ext cx="1935061" cy="3428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97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solidFill>
                <a:schemeClr val="accent4">
                  <a:lumMod val="75000"/>
                </a:schemeClr>
              </a:solidFill>
            </a:rPr>
            <a:t>par 1.bērnu 11,4€,  par 2.- 22,8€,           3. -34,2€,              4.un nākamo -50€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chemeClr val="accent4">
                  <a:lumMod val="75000"/>
                </a:schemeClr>
              </a:solidFill>
            </a:rPr>
            <a:t>2 bērni –34,2€,         3 bērni – 68,4€,        4 bērni – 118,4€,      5 bērni – 168,4€</a:t>
          </a:r>
        </a:p>
      </dsp:txBody>
      <dsp:txXfrm>
        <a:off x="4778213" y="2231796"/>
        <a:ext cx="1935061" cy="3428477"/>
      </dsp:txXfrm>
    </dsp:sp>
    <dsp:sp modelId="{70A7FE98-B65D-43D8-B7B0-9BECA4DF5A7F}">
      <dsp:nvSpPr>
        <dsp:cNvPr id="0" name=""/>
        <dsp:cNvSpPr/>
      </dsp:nvSpPr>
      <dsp:spPr>
        <a:xfrm>
          <a:off x="6172439" y="1299091"/>
          <a:ext cx="646805" cy="6468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A9E7FC-C6B3-4754-A8DA-8CFE328041C0}">
      <dsp:nvSpPr>
        <dsp:cNvPr id="0" name=""/>
        <dsp:cNvSpPr/>
      </dsp:nvSpPr>
      <dsp:spPr>
        <a:xfrm>
          <a:off x="6376043" y="1838147"/>
          <a:ext cx="1853826" cy="3766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2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solidFill>
                <a:schemeClr val="accent4">
                  <a:lumMod val="75000"/>
                </a:schemeClr>
              </a:solidFill>
            </a:rPr>
            <a:t>par 1.bērnu 11,4€,            par 2.- 22,8€,        par 3. -34,2€,        4. un nākamo -50€   </a:t>
          </a:r>
          <a:r>
            <a:rPr lang="lv-LV" sz="1400" b="1" kern="1200" dirty="0">
              <a:solidFill>
                <a:schemeClr val="accent4">
                  <a:lumMod val="75000"/>
                </a:schemeClr>
              </a:solidFill>
            </a:rPr>
            <a:t>+piemaksas      </a:t>
          </a:r>
          <a:r>
            <a:rPr lang="lv-LV" sz="1400" kern="1200" dirty="0">
              <a:solidFill>
                <a:schemeClr val="accent4">
                  <a:lumMod val="75000"/>
                </a:schemeClr>
              </a:solidFill>
            </a:rPr>
            <a:t>par 2 bērniem 10€, par 3 bērniem 66€, par 4 un vairāk 50€ </a:t>
          </a:r>
          <a:r>
            <a:rPr lang="lv-LV" sz="1400" b="1" kern="1200" dirty="0">
              <a:solidFill>
                <a:schemeClr val="accent4">
                  <a:lumMod val="75000"/>
                </a:schemeClr>
              </a:solidFill>
            </a:rPr>
            <a:t>+</a:t>
          </a:r>
          <a:r>
            <a:rPr lang="lv-LV" sz="1400" b="1" u="sng" kern="1200" dirty="0">
              <a:solidFill>
                <a:schemeClr val="accent4">
                  <a:lumMod val="75000"/>
                </a:schemeClr>
              </a:solidFill>
            </a:rPr>
            <a:t>līdz 20.g. vecumam pagarināta izmaksa </a:t>
          </a:r>
          <a:r>
            <a:rPr lang="lv-LV" sz="1400" u="sng" kern="1200" dirty="0">
              <a:solidFill>
                <a:schemeClr val="accent4">
                  <a:lumMod val="75000"/>
                </a:schemeClr>
              </a:solidFill>
            </a:rPr>
            <a:t>( 5 850 </a:t>
          </a:r>
          <a:r>
            <a:rPr lang="lv-LV" sz="1400" u="sng" kern="1200" dirty="0" err="1">
              <a:solidFill>
                <a:schemeClr val="accent4">
                  <a:lumMod val="75000"/>
                </a:schemeClr>
              </a:solidFill>
            </a:rPr>
            <a:t>ģim</a:t>
          </a:r>
          <a:r>
            <a:rPr lang="lv-LV" sz="1400" u="sng" kern="1200" dirty="0">
              <a:solidFill>
                <a:schemeClr val="accent4">
                  <a:lumMod val="75000"/>
                </a:schemeClr>
              </a:solidFill>
            </a:rPr>
            <a:t>.) </a:t>
          </a:r>
          <a:r>
            <a:rPr lang="lv-LV" sz="1400" kern="1200" dirty="0">
              <a:solidFill>
                <a:schemeClr val="accent4">
                  <a:lumMod val="75000"/>
                </a:schemeClr>
              </a:solidFill>
            </a:rPr>
            <a:t>+ </a:t>
          </a:r>
          <a:r>
            <a:rPr lang="lv-LV" sz="1400" u="sng" kern="1200" dirty="0">
              <a:solidFill>
                <a:schemeClr val="accent4">
                  <a:lumMod val="75000"/>
                </a:schemeClr>
              </a:solidFill>
            </a:rPr>
            <a:t>arī par arodskolu audzēkņiem (15 660 </a:t>
          </a:r>
          <a:r>
            <a:rPr lang="lv-LV" sz="1400" u="sng" kern="1200" dirty="0" err="1">
              <a:solidFill>
                <a:schemeClr val="accent4">
                  <a:lumMod val="75000"/>
                </a:schemeClr>
              </a:solidFill>
            </a:rPr>
            <a:t>ģim</a:t>
          </a:r>
          <a:r>
            <a:rPr lang="lv-LV" sz="1400" u="sng" kern="1200" dirty="0">
              <a:solidFill>
                <a:schemeClr val="accent4">
                  <a:lumMod val="75000"/>
                </a:schemeClr>
              </a:solidFill>
            </a:rPr>
            <a:t>.)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chemeClr val="accent4">
                  <a:lumMod val="75000"/>
                </a:schemeClr>
              </a:solidFill>
            </a:rPr>
            <a:t>2 bērni – 44,2€,   3 bērni – 134,4€, 4 bērni – 234,4€, 5 bērni – 334,4€</a:t>
          </a:r>
        </a:p>
      </dsp:txBody>
      <dsp:txXfrm>
        <a:off x="6376043" y="1838147"/>
        <a:ext cx="1853826" cy="37662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52170-154F-4277-B8A0-CC71B131BEFB}">
      <dsp:nvSpPr>
        <dsp:cNvPr id="0" name=""/>
        <dsp:cNvSpPr/>
      </dsp:nvSpPr>
      <dsp:spPr>
        <a:xfrm>
          <a:off x="-4237622" y="-704408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14F91-E090-4DE8-B131-1763CD1ED2D2}">
      <dsp:nvSpPr>
        <dsp:cNvPr id="0" name=""/>
        <dsp:cNvSpPr/>
      </dsp:nvSpPr>
      <dsp:spPr>
        <a:xfrm>
          <a:off x="1168467" y="0"/>
          <a:ext cx="7056769" cy="4063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1. solis - </a:t>
          </a:r>
          <a:r>
            <a:rPr lang="lv-LV" sz="2000" kern="1200" dirty="0"/>
            <a:t>100 eiro par katru bērnu sākot no 3 bērniem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b="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2. solis </a:t>
          </a:r>
          <a:r>
            <a:rPr lang="lv-LV" sz="2000" kern="1200" dirty="0"/>
            <a:t>par bērnu celt bāzi </a:t>
          </a:r>
          <a:r>
            <a:rPr lang="lv-LV" sz="2000" b="1" kern="1200" dirty="0"/>
            <a:t>5 € </a:t>
          </a:r>
          <a:r>
            <a:rPr lang="lv-LV" sz="2000" kern="1200" dirty="0"/>
            <a:t>– attiecīgi :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par 1 bērnu – 30 </a:t>
          </a:r>
          <a:r>
            <a:rPr lang="lv-LV" sz="2000" b="0" kern="1200" dirty="0"/>
            <a:t>€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 dirty="0"/>
            <a:t>par 2 bērniem – 120 € (jeb 60 € par katru)</a:t>
          </a:r>
          <a:endParaRPr lang="lv-LV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par 3 bērniem – 360 </a:t>
          </a:r>
          <a:r>
            <a:rPr lang="lv-LV" sz="2000" b="0" kern="1200" dirty="0"/>
            <a:t>€</a:t>
          </a:r>
          <a:r>
            <a:rPr lang="lv-LV" sz="2000" kern="1200" dirty="0"/>
            <a:t> (jeb 120 </a:t>
          </a:r>
          <a:r>
            <a:rPr lang="lv-LV" sz="2000" b="0" kern="1200" dirty="0"/>
            <a:t>€ </a:t>
          </a:r>
          <a:r>
            <a:rPr lang="lv-LV" sz="2000" kern="1200" dirty="0"/>
            <a:t>par katru) utt.</a:t>
          </a:r>
        </a:p>
      </dsp:txBody>
      <dsp:txXfrm>
        <a:off x="1168467" y="0"/>
        <a:ext cx="7056769" cy="4063999"/>
      </dsp:txXfrm>
    </dsp:sp>
    <dsp:sp modelId="{1CD21F28-5B15-457B-869B-74E6AFA84E28}">
      <dsp:nvSpPr>
        <dsp:cNvPr id="0" name=""/>
        <dsp:cNvSpPr/>
      </dsp:nvSpPr>
      <dsp:spPr>
        <a:xfrm>
          <a:off x="-16325" y="814557"/>
          <a:ext cx="2434885" cy="2434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52170-154F-4277-B8A0-CC71B131BEFB}">
      <dsp:nvSpPr>
        <dsp:cNvPr id="0" name=""/>
        <dsp:cNvSpPr/>
      </dsp:nvSpPr>
      <dsp:spPr>
        <a:xfrm>
          <a:off x="-422069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C3305-82CC-44EA-8E0A-DD2A43CBFA64}">
      <dsp:nvSpPr>
        <dsp:cNvPr id="0" name=""/>
        <dsp:cNvSpPr/>
      </dsp:nvSpPr>
      <dsp:spPr>
        <a:xfrm>
          <a:off x="1218311" y="1"/>
          <a:ext cx="7134616" cy="4063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u="sng" kern="1200" dirty="0"/>
            <a:t>Vienlaicīgi ar izmaiņām –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Jauns atbalsta veids - pieejamākai augstākai izglītībai </a:t>
          </a:r>
          <a:r>
            <a:rPr lang="lv-LV" sz="2000" kern="1200" dirty="0" err="1"/>
            <a:t>daudzbērnu</a:t>
          </a:r>
          <a:r>
            <a:rPr lang="lv-LV" sz="2000" kern="1200" dirty="0"/>
            <a:t> ģimeņu bērniem,      izpildot noteiktus samērīgus sekmju kritērijus.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Sociālā stipendija – </a:t>
          </a:r>
          <a:r>
            <a:rPr lang="lv-LV" sz="2000" b="1" kern="1200" dirty="0">
              <a:solidFill>
                <a:srgbClr val="7030A0"/>
              </a:solidFill>
            </a:rPr>
            <a:t>«STUDĒTGODS»</a:t>
          </a:r>
          <a:endParaRPr lang="lv-LV" sz="2000" b="1" kern="1200" dirty="0">
            <a:solidFill>
              <a:srgbClr val="7030A0"/>
            </a:solidFill>
            <a:highlight>
              <a:srgbClr val="800080"/>
            </a:highligh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rgbClr val="7030A0"/>
              </a:solidFill>
            </a:rPr>
            <a:t>160 € mēnesī </a:t>
          </a:r>
          <a:r>
            <a:rPr lang="lv-LV" sz="2000" kern="1200" dirty="0"/>
            <a:t>studējot ( 1 600 </a:t>
          </a:r>
          <a:r>
            <a:rPr lang="lv-LV" sz="2000" b="0" kern="1200" dirty="0"/>
            <a:t>€ gadā)</a:t>
          </a:r>
          <a:endParaRPr lang="lv-LV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Myriad Pro"/>
            </a:rPr>
            <a:t>Atbalsts tieši tad, kad tas Goda ģimenei visvairāk nepieciešams</a:t>
          </a:r>
          <a:endParaRPr lang="lv-LV" sz="2000" kern="1200" dirty="0"/>
        </a:p>
      </dsp:txBody>
      <dsp:txXfrm>
        <a:off x="1218311" y="1"/>
        <a:ext cx="7134616" cy="4063996"/>
      </dsp:txXfrm>
    </dsp:sp>
    <dsp:sp modelId="{288021D8-8717-4E21-8F92-6F48D71E1B6E}">
      <dsp:nvSpPr>
        <dsp:cNvPr id="0" name=""/>
        <dsp:cNvSpPr/>
      </dsp:nvSpPr>
      <dsp:spPr>
        <a:xfrm>
          <a:off x="0" y="813688"/>
          <a:ext cx="2436623" cy="243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EB5D4-2B5B-40B7-9AD7-1D119287672C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4ECD4-C565-405F-B913-8C130E7642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69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3E404-2AA1-4244-96C7-900B9C435593}" type="datetimeFigureOut">
              <a:rPr lang="lv-LV" smtClean="0"/>
              <a:t>12.03.2021</a:t>
            </a:fld>
            <a:endParaRPr lang="lv-LV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DAC98-76FF-4498-A305-4C10725299D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8832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AC98-76FF-4498-A305-4C10725299D1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896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DAC98-76FF-4498-A305-4C10725299D1}" type="slidenum">
              <a:rPr lang="lv-LV" smtClean="0"/>
              <a:t>17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28239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AC98-76FF-4498-A305-4C10725299D1}" type="slidenum">
              <a:rPr lang="lv-LV" smtClean="0"/>
              <a:t>28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4362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AC98-76FF-4498-A305-4C10725299D1}" type="slidenum">
              <a:rPr lang="lv-LV" smtClean="0"/>
              <a:t>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1627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AC98-76FF-4498-A305-4C10725299D1}" type="slidenum">
              <a:rPr lang="lv-LV" smtClean="0"/>
              <a:t>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8548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AC98-76FF-4498-A305-4C10725299D1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61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AC98-76FF-4498-A305-4C10725299D1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57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AC98-76FF-4498-A305-4C10725299D1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531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AC98-76FF-4498-A305-4C10725299D1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9163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AC98-76FF-4498-A305-4C10725299D1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0430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AC98-76FF-4498-A305-4C10725299D1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2949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9BC9-F49F-4208-A94F-3FE29DC2EC0A}" type="datetime1">
              <a:rPr lang="lv-LV" smtClean="0"/>
              <a:t>12.03.2021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036-4EB1-46EB-B4E6-22DDD451E015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3237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481C-CC20-41BA-8275-956031CF5D28}" type="datetime1">
              <a:rPr lang="lv-LV" smtClean="0"/>
              <a:t>12.03.2021</a:t>
            </a:fld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036-4EB1-46EB-B4E6-22DDD451E015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2341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D8C7-3E39-4C4C-9AC4-FDF2EF582919}" type="datetime1">
              <a:rPr lang="lv-LV" smtClean="0"/>
              <a:t>12.03.2021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036-4EB1-46EB-B4E6-22DDD451E015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0585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0CF3-82B3-436C-B4D8-5F3387B27CF4}" type="datetime1">
              <a:rPr lang="lv-LV" smtClean="0"/>
              <a:t>12.03.2021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036-4EB1-46EB-B4E6-22DDD451E015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8538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17EA-8765-4045-8762-9626E62DBC44}" type="datetime1">
              <a:rPr lang="lv-LV" smtClean="0"/>
              <a:t>12.03.2021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036-4EB1-46EB-B4E6-22DDD451E015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9265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55576" y="429309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1A98-98C0-42C7-B22E-8368AF92F9FA}" type="datetime1">
              <a:rPr lang="lv-LV" smtClean="0"/>
              <a:t>12.03.2021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036-4EB1-46EB-B4E6-22DDD451E015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4098" name="Picture 2" descr="C:\Users\PKCNJ\AppData\Local\Microsoft\Windows\Temporary Internet Files\Content.Outlook\JT11XWPX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40"/>
            <a:ext cx="9144000" cy="68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25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D857-BBB1-49B5-920A-C5C9F09D6F6E}" type="datetime1">
              <a:rPr lang="lv-LV" smtClean="0"/>
              <a:t>12.03.2021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036-4EB1-46EB-B4E6-22DDD451E015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C5D8-172C-439D-873F-D78954958F7E}" type="datetime1">
              <a:rPr lang="lv-LV" smtClean="0"/>
              <a:t>12.03.2021</a:t>
            </a:fld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036-4EB1-46EB-B4E6-22DDD451E015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8035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6341-2D28-49A0-BD90-D35EA7766F2B}" type="datetime1">
              <a:rPr lang="lv-LV" smtClean="0"/>
              <a:t>12.03.2021</a:t>
            </a:fld>
            <a:endParaRPr lang="lv-LV" dirty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036-4EB1-46EB-B4E6-22DDD451E015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0171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134B-0AAE-48C1-A8ED-21819984130F}" type="datetime1">
              <a:rPr lang="lv-LV" smtClean="0"/>
              <a:t>12.03.2021</a:t>
            </a:fld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036-4EB1-46EB-B4E6-22DDD451E015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6073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C500-9C18-4357-907E-7A61D909A433}" type="datetime1">
              <a:rPr lang="lv-LV" smtClean="0"/>
              <a:t>12.03.2021</a:t>
            </a:fld>
            <a:endParaRPr lang="lv-LV" dirty="0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036-4EB1-46EB-B4E6-22DDD451E015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0170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5203-EC5B-495D-9AE5-6EF6320CA7FC}" type="datetime1">
              <a:rPr lang="lv-LV" smtClean="0"/>
              <a:t>12.03.2021</a:t>
            </a:fld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036-4EB1-46EB-B4E6-22DDD451E015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1822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AEC66-95E5-49E7-A6D6-8300E9C615E5}" type="datetime1">
              <a:rPr lang="lv-LV" smtClean="0"/>
              <a:t>12.03.2021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B036-4EB1-46EB-B4E6-22DDD451E015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3793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8.wdp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microsoft.com/office/2007/relationships/hdphoto" Target="../media/hdphoto7.wdp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6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diagramData" Target="../diagrams/data6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esktop\ppt\3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6" y="0"/>
            <a:ext cx="9198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11560" y="5229200"/>
            <a:ext cx="5400600" cy="360040"/>
          </a:xfrm>
        </p:spPr>
        <p:txBody>
          <a:bodyPr>
            <a:noAutofit/>
          </a:bodyPr>
          <a:lstStyle/>
          <a:p>
            <a:pPr algn="l"/>
            <a:r>
              <a:rPr lang="lv-LV" sz="1600" b="1" cap="none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Demogrāfisko lietu padomes sanāksme</a:t>
            </a:r>
          </a:p>
          <a:p>
            <a:pPr algn="l"/>
            <a:endParaRPr lang="lv-LV" sz="1600" b="1" dirty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  <a:p>
            <a:pPr algn="l"/>
            <a:r>
              <a:rPr lang="lv-LV" sz="1600" b="1" cap="none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2021. gada 12. </a:t>
            </a:r>
            <a:r>
              <a:rPr lang="lv-LV" sz="16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martā</a:t>
            </a:r>
            <a:endParaRPr lang="lv-LV" sz="1600" b="1" cap="none" dirty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5004048" y="5644480"/>
            <a:ext cx="3789040" cy="88086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lv-LV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v-LV" sz="1400" b="1" dirty="0">
                <a:solidFill>
                  <a:srgbClr val="6A4C96"/>
                </a:solidFill>
                <a:latin typeface="+mj-lt"/>
              </a:rPr>
              <a:t>Imants Parādnieks</a:t>
            </a:r>
          </a:p>
          <a:p>
            <a:pPr algn="r">
              <a:spcBef>
                <a:spcPts val="600"/>
              </a:spcBef>
            </a:pPr>
            <a:r>
              <a:rPr lang="lv-LV" sz="1100" dirty="0">
                <a:solidFill>
                  <a:schemeClr val="bg1">
                    <a:lumMod val="50000"/>
                  </a:schemeClr>
                </a:solidFill>
              </a:rPr>
              <a:t>Demogrāfisko lietu centra vadītājs </a:t>
            </a:r>
          </a:p>
          <a:p>
            <a:pPr algn="r">
              <a:spcBef>
                <a:spcPts val="600"/>
              </a:spcBef>
            </a:pPr>
            <a:r>
              <a:rPr lang="lv-LV" sz="1100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Ministru prezidenta padomnieks demogrāfijas jautājumos</a:t>
            </a:r>
          </a:p>
        </p:txBody>
      </p:sp>
      <p:pic>
        <p:nvPicPr>
          <p:cNvPr id="9" name="Picture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1641783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aisnstūris 1"/>
          <p:cNvSpPr/>
          <p:nvPr/>
        </p:nvSpPr>
        <p:spPr>
          <a:xfrm>
            <a:off x="-16476" y="1628800"/>
            <a:ext cx="9160476" cy="2088232"/>
          </a:xfrm>
          <a:custGeom>
            <a:avLst/>
            <a:gdLst>
              <a:gd name="connsiteX0" fmla="*/ 0 w 9144000"/>
              <a:gd name="connsiteY0" fmla="*/ 0 h 1124744"/>
              <a:gd name="connsiteX1" fmla="*/ 9144000 w 9144000"/>
              <a:gd name="connsiteY1" fmla="*/ 0 h 1124744"/>
              <a:gd name="connsiteX2" fmla="*/ 9144000 w 9144000"/>
              <a:gd name="connsiteY2" fmla="*/ 1124744 h 1124744"/>
              <a:gd name="connsiteX3" fmla="*/ 0 w 9144000"/>
              <a:gd name="connsiteY3" fmla="*/ 1124744 h 1124744"/>
              <a:gd name="connsiteX4" fmla="*/ 0 w 9144000"/>
              <a:gd name="connsiteY4" fmla="*/ 0 h 1124744"/>
              <a:gd name="connsiteX0" fmla="*/ 16476 w 9160476"/>
              <a:gd name="connsiteY0" fmla="*/ 0 h 1256549"/>
              <a:gd name="connsiteX1" fmla="*/ 9160476 w 9160476"/>
              <a:gd name="connsiteY1" fmla="*/ 0 h 1256549"/>
              <a:gd name="connsiteX2" fmla="*/ 9160476 w 9160476"/>
              <a:gd name="connsiteY2" fmla="*/ 1124744 h 1256549"/>
              <a:gd name="connsiteX3" fmla="*/ 0 w 9160476"/>
              <a:gd name="connsiteY3" fmla="*/ 1256549 h 1256549"/>
              <a:gd name="connsiteX4" fmla="*/ 16476 w 9160476"/>
              <a:gd name="connsiteY4" fmla="*/ 0 h 1256549"/>
              <a:gd name="connsiteX0" fmla="*/ 16476 w 9160476"/>
              <a:gd name="connsiteY0" fmla="*/ 0 h 1256549"/>
              <a:gd name="connsiteX1" fmla="*/ 9160476 w 9160476"/>
              <a:gd name="connsiteY1" fmla="*/ 0 h 1256549"/>
              <a:gd name="connsiteX2" fmla="*/ 9160476 w 9160476"/>
              <a:gd name="connsiteY2" fmla="*/ 1001177 h 1256549"/>
              <a:gd name="connsiteX3" fmla="*/ 0 w 9160476"/>
              <a:gd name="connsiteY3" fmla="*/ 1256549 h 1256549"/>
              <a:gd name="connsiteX4" fmla="*/ 16476 w 9160476"/>
              <a:gd name="connsiteY4" fmla="*/ 0 h 12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476" h="1256549">
                <a:moveTo>
                  <a:pt x="16476" y="0"/>
                </a:moveTo>
                <a:lnTo>
                  <a:pt x="9160476" y="0"/>
                </a:lnTo>
                <a:lnTo>
                  <a:pt x="9160476" y="1001177"/>
                </a:lnTo>
                <a:lnTo>
                  <a:pt x="0" y="1256549"/>
                </a:lnTo>
                <a:lnTo>
                  <a:pt x="16476" y="0"/>
                </a:lnTo>
                <a:close/>
              </a:path>
            </a:pathLst>
          </a:custGeom>
          <a:solidFill>
            <a:srgbClr val="6A4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8624614" cy="2873438"/>
          </a:xfrm>
        </p:spPr>
        <p:txBody>
          <a:bodyPr>
            <a:normAutofit/>
          </a:bodyPr>
          <a:lstStyle/>
          <a:p>
            <a:br>
              <a:rPr lang="lv-LV" sz="1800" dirty="0">
                <a:solidFill>
                  <a:srgbClr val="81020F"/>
                </a:solidFill>
                <a:latin typeface="Myriad Pro" pitchFamily="34" charset="0"/>
              </a:rPr>
            </a:br>
            <a:r>
              <a:rPr lang="lv-LV" sz="1800" dirty="0">
                <a:solidFill>
                  <a:srgbClr val="81020F"/>
                </a:solidFill>
                <a:latin typeface="Myriad Pro" pitchFamily="34" charset="0"/>
              </a:rPr>
              <a:t>SADARBĪBAS PLATFORMA “DEMOGRĀFISKO LIETU CENTRS”</a:t>
            </a:r>
            <a:br>
              <a:rPr lang="lv-LV" sz="1800" dirty="0">
                <a:solidFill>
                  <a:srgbClr val="81020F"/>
                </a:solidFill>
                <a:latin typeface="Myriad Pro" pitchFamily="34" charset="0"/>
              </a:rPr>
            </a:br>
            <a:br>
              <a:rPr lang="lv-LV" sz="1800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lv-LV" sz="1800" b="1" dirty="0">
                <a:solidFill>
                  <a:schemeClr val="bg1"/>
                </a:solidFill>
                <a:latin typeface="Myriad Pro" pitchFamily="34" charset="0"/>
              </a:rPr>
              <a:t> </a:t>
            </a:r>
            <a:br>
              <a:rPr lang="lv-LV" sz="1800" b="1" dirty="0">
                <a:solidFill>
                  <a:schemeClr val="bg1"/>
                </a:solidFill>
                <a:latin typeface="Myriad Pro" pitchFamily="34" charset="0"/>
              </a:rPr>
            </a:br>
            <a:br>
              <a:rPr lang="lv-LV" sz="1800" b="1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lv-LV" sz="2700" b="1" dirty="0">
                <a:solidFill>
                  <a:schemeClr val="bg1"/>
                </a:solidFill>
              </a:rPr>
              <a:t>ĢIMENES VALSTS PABALSTA REFORMA</a:t>
            </a:r>
            <a:br>
              <a:rPr lang="lv-LV" sz="2400" b="1" dirty="0">
                <a:solidFill>
                  <a:schemeClr val="bg1"/>
                </a:solidFill>
                <a:latin typeface="Myriad Pro" pitchFamily="34" charset="0"/>
              </a:rPr>
            </a:br>
            <a:endParaRPr lang="lv-LV" sz="2400" dirty="0">
              <a:solidFill>
                <a:srgbClr val="FF0000"/>
              </a:solidFill>
            </a:endParaRPr>
          </a:p>
        </p:txBody>
      </p:sp>
      <p:sp>
        <p:nvSpPr>
          <p:cNvPr id="20" name="Blokshēma: manuāla ievade 13"/>
          <p:cNvSpPr/>
          <p:nvPr/>
        </p:nvSpPr>
        <p:spPr>
          <a:xfrm>
            <a:off x="5797992" y="3210082"/>
            <a:ext cx="3347864" cy="24981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346 h 17346"/>
              <a:gd name="connsiteX1" fmla="*/ 10000 w 10000"/>
              <a:gd name="connsiteY1" fmla="*/ 0 h 17346"/>
              <a:gd name="connsiteX2" fmla="*/ 10000 w 10000"/>
              <a:gd name="connsiteY2" fmla="*/ 17346 h 17346"/>
              <a:gd name="connsiteX3" fmla="*/ 0 w 10000"/>
              <a:gd name="connsiteY3" fmla="*/ 17346 h 17346"/>
              <a:gd name="connsiteX4" fmla="*/ 0 w 10000"/>
              <a:gd name="connsiteY4" fmla="*/ 9346 h 1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7346">
                <a:moveTo>
                  <a:pt x="0" y="9346"/>
                </a:moveTo>
                <a:lnTo>
                  <a:pt x="10000" y="0"/>
                </a:lnTo>
                <a:lnTo>
                  <a:pt x="10000" y="17346"/>
                </a:lnTo>
                <a:lnTo>
                  <a:pt x="0" y="17346"/>
                </a:lnTo>
                <a:lnTo>
                  <a:pt x="0" y="9346"/>
                </a:lnTo>
                <a:close/>
              </a:path>
            </a:pathLst>
          </a:cu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6767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33933" y="6248610"/>
            <a:ext cx="2133600" cy="365125"/>
          </a:xfrm>
        </p:spPr>
        <p:txBody>
          <a:bodyPr/>
          <a:lstStyle/>
          <a:p>
            <a:fld id="{4B0071AE-DCA3-41B5-BEE4-E390F0C2B3E0}" type="slidenum">
              <a:rPr lang="lv-LV" smtClean="0"/>
              <a:t>10</a:t>
            </a:fld>
            <a:endParaRPr lang="lv-LV" dirty="0"/>
          </a:p>
        </p:txBody>
      </p:sp>
      <p:pic>
        <p:nvPicPr>
          <p:cNvPr id="6" name="Picture 2" descr="D:\Desktop\ppt\augsa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5" y="-2314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9174" y="190137"/>
            <a:ext cx="756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bg1"/>
                </a:solidFill>
              </a:rPr>
              <a:t>VALSTS ATBALSTS ĢIMENĒM AR BĒRNIEM </a:t>
            </a:r>
          </a:p>
          <a:p>
            <a:r>
              <a:rPr lang="lv-LV" sz="2000" b="1" dirty="0">
                <a:solidFill>
                  <a:schemeClr val="bg1"/>
                </a:solidFill>
              </a:rPr>
              <a:t>NO 1.GADA VECUMA  </a:t>
            </a:r>
          </a:p>
        </p:txBody>
      </p:sp>
      <p:sp>
        <p:nvSpPr>
          <p:cNvPr id="62" name="Rectangle: Rounded Corners 4">
            <a:extLst>
              <a:ext uri="{FF2B5EF4-FFF2-40B4-BE49-F238E27FC236}">
                <a16:creationId xmlns:a16="http://schemas.microsoft.com/office/drawing/2014/main" id="{8F204620-39E3-417D-B092-7615CAF91881}"/>
              </a:ext>
            </a:extLst>
          </p:cNvPr>
          <p:cNvSpPr txBox="1"/>
          <p:nvPr/>
        </p:nvSpPr>
        <p:spPr>
          <a:xfrm>
            <a:off x="3821931" y="4468339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57.40</a:t>
            </a:r>
            <a:endParaRPr lang="en-US" sz="1100" b="1" kern="12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15D2D25-D45A-48DF-9EDB-C5F7FAC2788C}"/>
              </a:ext>
            </a:extLst>
          </p:cNvPr>
          <p:cNvGrpSpPr/>
          <p:nvPr/>
        </p:nvGrpSpPr>
        <p:grpSpPr>
          <a:xfrm>
            <a:off x="1547664" y="1268760"/>
            <a:ext cx="1277115" cy="4410991"/>
            <a:chOff x="725417" y="2222848"/>
            <a:chExt cx="1277115" cy="441099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1E1515-AF9F-474C-B1DD-ADF65FCD2DC0}"/>
                </a:ext>
              </a:extLst>
            </p:cNvPr>
            <p:cNvSpPr/>
            <p:nvPr/>
          </p:nvSpPr>
          <p:spPr>
            <a:xfrm>
              <a:off x="1547664" y="3402835"/>
              <a:ext cx="377985" cy="2311163"/>
            </a:xfrm>
            <a:prstGeom prst="rect">
              <a:avLst/>
            </a:prstGeom>
            <a:solidFill>
              <a:srgbClr val="8F1E0B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89C416-C351-42AA-AC65-7FF1F6246387}"/>
                </a:ext>
              </a:extLst>
            </p:cNvPr>
            <p:cNvSpPr/>
            <p:nvPr/>
          </p:nvSpPr>
          <p:spPr>
            <a:xfrm>
              <a:off x="809639" y="4253898"/>
              <a:ext cx="377985" cy="1479358"/>
            </a:xfrm>
            <a:prstGeom prst="rect">
              <a:avLst/>
            </a:prstGeom>
            <a:solidFill>
              <a:srgbClr val="8F1E0B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8AD6AE2-CB40-4690-ACCA-E29F69FB7A1A}"/>
                </a:ext>
              </a:extLst>
            </p:cNvPr>
            <p:cNvSpPr/>
            <p:nvPr/>
          </p:nvSpPr>
          <p:spPr>
            <a:xfrm>
              <a:off x="1547664" y="2222848"/>
              <a:ext cx="377985" cy="1188396"/>
            </a:xfrm>
            <a:prstGeom prst="rect">
              <a:avLst/>
            </a:prstGeom>
            <a:solidFill>
              <a:srgbClr val="8F1E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6348100-899F-4CEA-B392-2EC2D60F4233}"/>
                </a:ext>
              </a:extLst>
            </p:cNvPr>
            <p:cNvGrpSpPr/>
            <p:nvPr/>
          </p:nvGrpSpPr>
          <p:grpSpPr>
            <a:xfrm rot="16200000">
              <a:off x="1403990" y="5794951"/>
              <a:ext cx="653852" cy="290922"/>
              <a:chOff x="2937767" y="943"/>
              <a:chExt cx="2315816" cy="1157908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EDD005B1-0F4E-418D-8BAE-D3C74D48FCB9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0" name="Rectangle: Rounded Corners 4">
                <a:extLst>
                  <a:ext uri="{FF2B5EF4-FFF2-40B4-BE49-F238E27FC236}">
                    <a16:creationId xmlns:a16="http://schemas.microsoft.com/office/drawing/2014/main" id="{DC15FCA9-AA14-4175-AB9D-82901127F4C9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8E021F8-6ED7-45E5-BC3D-2C6E0A940B72}"/>
                </a:ext>
              </a:extLst>
            </p:cNvPr>
            <p:cNvSpPr/>
            <p:nvPr/>
          </p:nvSpPr>
          <p:spPr>
            <a:xfrm>
              <a:off x="797795" y="5132901"/>
              <a:ext cx="377985" cy="581097"/>
            </a:xfrm>
            <a:prstGeom prst="rect">
              <a:avLst/>
            </a:prstGeom>
            <a:solidFill>
              <a:srgbClr val="8F1E0B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342DDDE-265A-45EB-8602-CCC78E56EC2F}"/>
                </a:ext>
              </a:extLst>
            </p:cNvPr>
            <p:cNvSpPr/>
            <p:nvPr/>
          </p:nvSpPr>
          <p:spPr>
            <a:xfrm>
              <a:off x="1175780" y="3861048"/>
              <a:ext cx="377985" cy="1852950"/>
            </a:xfrm>
            <a:prstGeom prst="rect">
              <a:avLst/>
            </a:prstGeom>
            <a:solidFill>
              <a:srgbClr val="8F1E0B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FE8E3E3-F96B-4E15-9C49-A0A45936A4BE}"/>
                </a:ext>
              </a:extLst>
            </p:cNvPr>
            <p:cNvGrpSpPr/>
            <p:nvPr/>
          </p:nvGrpSpPr>
          <p:grpSpPr>
            <a:xfrm rot="16200000">
              <a:off x="659863" y="5803514"/>
              <a:ext cx="653852" cy="290922"/>
              <a:chOff x="2937767" y="943"/>
              <a:chExt cx="2315816" cy="115790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AEC3D7FA-8D34-40D3-9B73-ABD68ED4E5AC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8" name="Rectangle: Rounded Corners 4">
                <a:extLst>
                  <a:ext uri="{FF2B5EF4-FFF2-40B4-BE49-F238E27FC236}">
                    <a16:creationId xmlns:a16="http://schemas.microsoft.com/office/drawing/2014/main" id="{FF9C8A77-3AEA-44AA-B4A3-723B20EFF80C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dirty="0"/>
                  <a:t>Ģ</a:t>
                </a:r>
                <a:r>
                  <a:rPr lang="lv-LV" sz="1500" kern="1200" dirty="0"/>
                  <a:t>VP</a:t>
                </a:r>
                <a:endParaRPr lang="en-US" sz="1500" kern="1200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230C4B0-3734-42FF-8693-F9873BA3A52E}"/>
                </a:ext>
              </a:extLst>
            </p:cNvPr>
            <p:cNvGrpSpPr/>
            <p:nvPr/>
          </p:nvGrpSpPr>
          <p:grpSpPr>
            <a:xfrm rot="16200000">
              <a:off x="1031926" y="5803514"/>
              <a:ext cx="653852" cy="290922"/>
              <a:chOff x="2937767" y="943"/>
              <a:chExt cx="2315816" cy="1157908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464524BD-61DA-460C-B8A2-7814EEE5BC09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6" name="Rectangle: Rounded Corners 4">
                <a:extLst>
                  <a:ext uri="{FF2B5EF4-FFF2-40B4-BE49-F238E27FC236}">
                    <a16:creationId xmlns:a16="http://schemas.microsoft.com/office/drawing/2014/main" id="{832401FF-E8D1-43CA-89E1-770D45121581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AAP</a:t>
                </a:r>
                <a:endParaRPr lang="en-US" sz="1500" kern="1200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43A631-3C5F-4AFA-9A95-D0FD67825FDB}"/>
                </a:ext>
              </a:extLst>
            </p:cNvPr>
            <p:cNvGrpSpPr/>
            <p:nvPr/>
          </p:nvGrpSpPr>
          <p:grpSpPr>
            <a:xfrm rot="16200000">
              <a:off x="1392146" y="5803514"/>
              <a:ext cx="653852" cy="290922"/>
              <a:chOff x="2937767" y="943"/>
              <a:chExt cx="2315816" cy="1157908"/>
            </a:xfrm>
          </p:grpSpPr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15CE3DF8-CD2B-4F8F-9240-149A454DE023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4" name="Rectangle: Rounded Corners 4">
                <a:extLst>
                  <a:ext uri="{FF2B5EF4-FFF2-40B4-BE49-F238E27FC236}">
                    <a16:creationId xmlns:a16="http://schemas.microsoft.com/office/drawing/2014/main" id="{EF48E405-2D64-4CA6-B3C3-C41ECB10C465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A30C3D0-F1F6-4148-8D11-4B468C749836}"/>
                </a:ext>
              </a:extLst>
            </p:cNvPr>
            <p:cNvGrpSpPr/>
            <p:nvPr/>
          </p:nvGrpSpPr>
          <p:grpSpPr>
            <a:xfrm>
              <a:off x="1049690" y="6342917"/>
              <a:ext cx="653852" cy="290922"/>
              <a:chOff x="2937767" y="943"/>
              <a:chExt cx="2315816" cy="1157908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59C5DF74-A3AA-484F-AE57-6DA9EF38ED57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Rectangle: Rounded Corners 4">
                <a:extLst>
                  <a:ext uri="{FF2B5EF4-FFF2-40B4-BE49-F238E27FC236}">
                    <a16:creationId xmlns:a16="http://schemas.microsoft.com/office/drawing/2014/main" id="{9EC09AD3-BC6F-4864-8F09-4D7C6C532276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2020</a:t>
                </a:r>
                <a:endParaRPr lang="en-US" sz="1500" kern="1200" dirty="0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29B8FB3-DBAE-4C7A-B642-A1CA8A5E3A96}"/>
                </a:ext>
              </a:extLst>
            </p:cNvPr>
            <p:cNvSpPr/>
            <p:nvPr/>
          </p:nvSpPr>
          <p:spPr>
            <a:xfrm>
              <a:off x="805903" y="3852527"/>
              <a:ext cx="377985" cy="405921"/>
            </a:xfrm>
            <a:prstGeom prst="rect">
              <a:avLst/>
            </a:prstGeom>
            <a:solidFill>
              <a:srgbClr val="8F1E0B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: Rounded Corners 4">
              <a:extLst>
                <a:ext uri="{FF2B5EF4-FFF2-40B4-BE49-F238E27FC236}">
                  <a16:creationId xmlns:a16="http://schemas.microsoft.com/office/drawing/2014/main" id="{D40E487E-FC5E-46C9-883A-EACC28F873D4}"/>
                </a:ext>
              </a:extLst>
            </p:cNvPr>
            <p:cNvSpPr txBox="1"/>
            <p:nvPr/>
          </p:nvSpPr>
          <p:spPr>
            <a:xfrm>
              <a:off x="725417" y="5152550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kern="1200" dirty="0"/>
                <a:t>11.4</a:t>
              </a:r>
              <a:r>
                <a:rPr lang="lv-LV" sz="1100" b="1" kern="1200" dirty="0"/>
                <a:t> </a:t>
              </a:r>
              <a:endParaRPr lang="en-US" sz="1100" b="1" kern="1200" dirty="0"/>
            </a:p>
          </p:txBody>
        </p:sp>
        <p:sp>
          <p:nvSpPr>
            <p:cNvPr id="80" name="Rectangle: Rounded Corners 4">
              <a:extLst>
                <a:ext uri="{FF2B5EF4-FFF2-40B4-BE49-F238E27FC236}">
                  <a16:creationId xmlns:a16="http://schemas.microsoft.com/office/drawing/2014/main" id="{08AEA155-C13A-4C2E-8DF7-911CAA4B41B1}"/>
                </a:ext>
              </a:extLst>
            </p:cNvPr>
            <p:cNvSpPr txBox="1"/>
            <p:nvPr/>
          </p:nvSpPr>
          <p:spPr>
            <a:xfrm>
              <a:off x="737378" y="4739236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kern="1200" dirty="0"/>
                <a:t>22.8</a:t>
              </a:r>
              <a:r>
                <a:rPr lang="lv-LV" sz="1100" b="1" kern="1200" dirty="0"/>
                <a:t> </a:t>
              </a:r>
              <a:endParaRPr lang="en-US" sz="1100" b="1" kern="1200" dirty="0"/>
            </a:p>
          </p:txBody>
        </p:sp>
        <p:sp>
          <p:nvSpPr>
            <p:cNvPr id="81" name="Rectangle: Rounded Corners 4">
              <a:extLst>
                <a:ext uri="{FF2B5EF4-FFF2-40B4-BE49-F238E27FC236}">
                  <a16:creationId xmlns:a16="http://schemas.microsoft.com/office/drawing/2014/main" id="{1B1475F9-7D1E-42F0-A675-B4E4F833282C}"/>
                </a:ext>
              </a:extLst>
            </p:cNvPr>
            <p:cNvSpPr txBox="1"/>
            <p:nvPr/>
          </p:nvSpPr>
          <p:spPr>
            <a:xfrm>
              <a:off x="731055" y="4302425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kern="1200" dirty="0"/>
                <a:t>34.2</a:t>
              </a:r>
              <a:endParaRPr lang="en-US" sz="1100" b="1" kern="1200" dirty="0"/>
            </a:p>
          </p:txBody>
        </p:sp>
        <p:sp>
          <p:nvSpPr>
            <p:cNvPr id="83" name="Rectangle: Rounded Corners 4">
              <a:extLst>
                <a:ext uri="{FF2B5EF4-FFF2-40B4-BE49-F238E27FC236}">
                  <a16:creationId xmlns:a16="http://schemas.microsoft.com/office/drawing/2014/main" id="{B9F59191-BC32-488E-91B7-D986AF41C48C}"/>
                </a:ext>
              </a:extLst>
            </p:cNvPr>
            <p:cNvSpPr txBox="1"/>
            <p:nvPr/>
          </p:nvSpPr>
          <p:spPr>
            <a:xfrm>
              <a:off x="1112338" y="3867421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50</a:t>
              </a:r>
              <a:endParaRPr lang="en-US" sz="1100" b="1" kern="1200" dirty="0"/>
            </a:p>
          </p:txBody>
        </p:sp>
        <p:sp>
          <p:nvSpPr>
            <p:cNvPr id="84" name="Rectangle: Rounded Corners 4">
              <a:extLst>
                <a:ext uri="{FF2B5EF4-FFF2-40B4-BE49-F238E27FC236}">
                  <a16:creationId xmlns:a16="http://schemas.microsoft.com/office/drawing/2014/main" id="{76B68F7F-3340-4AAC-B0CB-735B3FDF26E9}"/>
                </a:ext>
              </a:extLst>
            </p:cNvPr>
            <p:cNvSpPr txBox="1"/>
            <p:nvPr/>
          </p:nvSpPr>
          <p:spPr>
            <a:xfrm>
              <a:off x="1467477" y="3438347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61.4</a:t>
              </a:r>
              <a:endParaRPr lang="en-US" sz="1100" b="1" kern="1200" dirty="0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1577629-83B0-42E6-9956-3F103BA7DA04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65" y="2996952"/>
              <a:ext cx="366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44FD964-B2A0-453B-A963-4B64D8F61EB5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65" y="3356992"/>
              <a:ext cx="366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8C39828-AC78-4E16-88EE-493CCEF05D2D}"/>
                </a:ext>
              </a:extLst>
            </p:cNvPr>
            <p:cNvCxnSpPr>
              <a:cxnSpLocks/>
            </p:cNvCxnSpPr>
            <p:nvPr/>
          </p:nvCxnSpPr>
          <p:spPr>
            <a:xfrm>
              <a:off x="817744" y="4739236"/>
              <a:ext cx="366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FA95987-5B50-44DA-A7B7-6A23C5988C1B}"/>
                </a:ext>
              </a:extLst>
            </p:cNvPr>
            <p:cNvCxnSpPr>
              <a:cxnSpLocks/>
            </p:cNvCxnSpPr>
            <p:nvPr/>
          </p:nvCxnSpPr>
          <p:spPr>
            <a:xfrm>
              <a:off x="809636" y="5142940"/>
              <a:ext cx="366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: Rounded Corners 4">
              <a:extLst>
                <a:ext uri="{FF2B5EF4-FFF2-40B4-BE49-F238E27FC236}">
                  <a16:creationId xmlns:a16="http://schemas.microsoft.com/office/drawing/2014/main" id="{3FDDCFA0-9E3B-49CD-B7DF-8D4CA88BE339}"/>
                </a:ext>
              </a:extLst>
            </p:cNvPr>
            <p:cNvSpPr txBox="1"/>
            <p:nvPr/>
          </p:nvSpPr>
          <p:spPr>
            <a:xfrm>
              <a:off x="1445497" y="3014936"/>
              <a:ext cx="554249" cy="33454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72.8</a:t>
              </a:r>
              <a:endParaRPr lang="en-US" sz="1100" b="1" kern="1200" dirty="0"/>
            </a:p>
          </p:txBody>
        </p:sp>
        <p:sp>
          <p:nvSpPr>
            <p:cNvPr id="90" name="Rectangle: Rounded Corners 4">
              <a:extLst>
                <a:ext uri="{FF2B5EF4-FFF2-40B4-BE49-F238E27FC236}">
                  <a16:creationId xmlns:a16="http://schemas.microsoft.com/office/drawing/2014/main" id="{2E62A456-CD0E-45E9-8CBA-F3C9C53B198B}"/>
                </a:ext>
              </a:extLst>
            </p:cNvPr>
            <p:cNvSpPr txBox="1"/>
            <p:nvPr/>
          </p:nvSpPr>
          <p:spPr>
            <a:xfrm>
              <a:off x="1475656" y="2582889"/>
              <a:ext cx="526876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84.2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7CD47E4-D6B7-44E1-BC27-EBCFC5F01DD0}"/>
              </a:ext>
            </a:extLst>
          </p:cNvPr>
          <p:cNvGrpSpPr/>
          <p:nvPr/>
        </p:nvGrpSpPr>
        <p:grpSpPr>
          <a:xfrm>
            <a:off x="3373720" y="1915397"/>
            <a:ext cx="1273325" cy="3783910"/>
            <a:chOff x="721027" y="2851364"/>
            <a:chExt cx="1273325" cy="378391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6CCC9D2-E3B3-41DA-B1AC-997E36403562}"/>
                </a:ext>
              </a:extLst>
            </p:cNvPr>
            <p:cNvSpPr/>
            <p:nvPr/>
          </p:nvSpPr>
          <p:spPr>
            <a:xfrm>
              <a:off x="809639" y="4624456"/>
              <a:ext cx="377985" cy="1108799"/>
            </a:xfrm>
            <a:prstGeom prst="rect">
              <a:avLst/>
            </a:prstGeom>
            <a:solidFill>
              <a:srgbClr val="8F1E0B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2CC0F29-8C2D-44C3-92CE-E807EAF8CC50}"/>
                </a:ext>
              </a:extLst>
            </p:cNvPr>
            <p:cNvSpPr/>
            <p:nvPr/>
          </p:nvSpPr>
          <p:spPr>
            <a:xfrm>
              <a:off x="1547664" y="2852799"/>
              <a:ext cx="377985" cy="2880455"/>
            </a:xfrm>
            <a:prstGeom prst="rect">
              <a:avLst/>
            </a:prstGeom>
            <a:solidFill>
              <a:srgbClr val="8F1E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FC5F79AD-CD0A-4433-9ACC-ED0CC96B08CC}"/>
                </a:ext>
              </a:extLst>
            </p:cNvPr>
            <p:cNvGrpSpPr/>
            <p:nvPr/>
          </p:nvGrpSpPr>
          <p:grpSpPr>
            <a:xfrm rot="16200000">
              <a:off x="1403990" y="5794951"/>
              <a:ext cx="653852" cy="290922"/>
              <a:chOff x="2937767" y="943"/>
              <a:chExt cx="2315816" cy="1157908"/>
            </a:xfrm>
          </p:grpSpPr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EFA7E703-C377-4214-8BE3-F8F8E69CEE32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5" name="Rectangle: Rounded Corners 4">
                <a:extLst>
                  <a:ext uri="{FF2B5EF4-FFF2-40B4-BE49-F238E27FC236}">
                    <a16:creationId xmlns:a16="http://schemas.microsoft.com/office/drawing/2014/main" id="{794634D3-E3ED-4C13-A9B0-610377771189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FCECCB9-53CC-46A9-880D-7D7D04E8823C}"/>
                </a:ext>
              </a:extLst>
            </p:cNvPr>
            <p:cNvSpPr/>
            <p:nvPr/>
          </p:nvSpPr>
          <p:spPr>
            <a:xfrm>
              <a:off x="1175780" y="3861048"/>
              <a:ext cx="377985" cy="1852950"/>
            </a:xfrm>
            <a:prstGeom prst="rect">
              <a:avLst/>
            </a:prstGeom>
            <a:solidFill>
              <a:srgbClr val="8F1E0B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1B9A2E4-BAFA-4A73-BB22-C4384C7EA743}"/>
                </a:ext>
              </a:extLst>
            </p:cNvPr>
            <p:cNvGrpSpPr/>
            <p:nvPr/>
          </p:nvGrpSpPr>
          <p:grpSpPr>
            <a:xfrm rot="16200000">
              <a:off x="659863" y="5803514"/>
              <a:ext cx="653852" cy="290922"/>
              <a:chOff x="2937767" y="943"/>
              <a:chExt cx="2315816" cy="1157908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71680AC2-F24A-405C-89CD-2B27AFA3C76D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3" name="Rectangle: Rounded Corners 4">
                <a:extLst>
                  <a:ext uri="{FF2B5EF4-FFF2-40B4-BE49-F238E27FC236}">
                    <a16:creationId xmlns:a16="http://schemas.microsoft.com/office/drawing/2014/main" id="{1CEBF10B-3184-4C6B-BC2A-201AAD5DFF45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dirty="0"/>
                  <a:t>Ģ</a:t>
                </a:r>
                <a:r>
                  <a:rPr lang="lv-LV" sz="1500" kern="1200" dirty="0"/>
                  <a:t>VP</a:t>
                </a:r>
                <a:endParaRPr lang="en-US" sz="1500" kern="1200" dirty="0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83A54AD3-C12C-4F71-9316-6253A3BB8B37}"/>
                </a:ext>
              </a:extLst>
            </p:cNvPr>
            <p:cNvGrpSpPr/>
            <p:nvPr/>
          </p:nvGrpSpPr>
          <p:grpSpPr>
            <a:xfrm rot="16200000">
              <a:off x="1031926" y="5803514"/>
              <a:ext cx="653852" cy="290922"/>
              <a:chOff x="2937767" y="943"/>
              <a:chExt cx="2315816" cy="1157908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79CF2BBA-13EE-4191-B1F4-F513D37EABC8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1" name="Rectangle: Rounded Corners 4">
                <a:extLst>
                  <a:ext uri="{FF2B5EF4-FFF2-40B4-BE49-F238E27FC236}">
                    <a16:creationId xmlns:a16="http://schemas.microsoft.com/office/drawing/2014/main" id="{59D44840-C550-4325-9088-F57A64D665A4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AAP</a:t>
                </a:r>
                <a:endParaRPr lang="en-US" sz="1500" kern="1200" dirty="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59C7BBB-581A-4DB9-9FE6-8B463EB36338}"/>
                </a:ext>
              </a:extLst>
            </p:cNvPr>
            <p:cNvGrpSpPr/>
            <p:nvPr/>
          </p:nvGrpSpPr>
          <p:grpSpPr>
            <a:xfrm rot="16200000">
              <a:off x="1392146" y="5803514"/>
              <a:ext cx="653852" cy="290922"/>
              <a:chOff x="2937767" y="943"/>
              <a:chExt cx="2315816" cy="1157908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112CE892-C9C9-4A3C-84D7-142AECD71673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9" name="Rectangle: Rounded Corners 4">
                <a:extLst>
                  <a:ext uri="{FF2B5EF4-FFF2-40B4-BE49-F238E27FC236}">
                    <a16:creationId xmlns:a16="http://schemas.microsoft.com/office/drawing/2014/main" id="{FB65508F-29D6-493D-920E-DFB867A08FC1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F3C3E83-583D-47C3-95B5-8CA4FAA4438C}"/>
                </a:ext>
              </a:extLst>
            </p:cNvPr>
            <p:cNvGrpSpPr/>
            <p:nvPr/>
          </p:nvGrpSpPr>
          <p:grpSpPr>
            <a:xfrm>
              <a:off x="791964" y="6342917"/>
              <a:ext cx="1202388" cy="292357"/>
              <a:chOff x="2024952" y="943"/>
              <a:chExt cx="4258624" cy="1163620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93DFC174-25F8-4183-A8B1-522375D1DDF4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7" name="Rectangle: Rounded Corners 4">
                <a:extLst>
                  <a:ext uri="{FF2B5EF4-FFF2-40B4-BE49-F238E27FC236}">
                    <a16:creationId xmlns:a16="http://schemas.microsoft.com/office/drawing/2014/main" id="{3329547E-C45E-4438-87F6-0B6575DB6287}"/>
                  </a:ext>
                </a:extLst>
              </p:cNvPr>
              <p:cNvSpPr txBox="1"/>
              <p:nvPr/>
            </p:nvSpPr>
            <p:spPr>
              <a:xfrm>
                <a:off x="2024952" y="74484"/>
                <a:ext cx="4258624" cy="1090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100" b="1" kern="1200" dirty="0"/>
                  <a:t>Reforma</a:t>
                </a:r>
                <a:endParaRPr lang="en-US" sz="1500" b="1" kern="1200" dirty="0"/>
              </a:p>
            </p:txBody>
          </p:sp>
        </p:grpSp>
        <p:sp>
          <p:nvSpPr>
            <p:cNvPr id="114" name="Rectangle: Rounded Corners 4">
              <a:extLst>
                <a:ext uri="{FF2B5EF4-FFF2-40B4-BE49-F238E27FC236}">
                  <a16:creationId xmlns:a16="http://schemas.microsoft.com/office/drawing/2014/main" id="{BEF68502-1848-496E-8E93-4DECAA693AE1}"/>
                </a:ext>
              </a:extLst>
            </p:cNvPr>
            <p:cNvSpPr txBox="1"/>
            <p:nvPr/>
          </p:nvSpPr>
          <p:spPr>
            <a:xfrm>
              <a:off x="721027" y="4655687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25</a:t>
              </a:r>
              <a:endParaRPr lang="en-US" sz="1100" b="1" kern="1200" dirty="0"/>
            </a:p>
          </p:txBody>
        </p:sp>
        <p:sp>
          <p:nvSpPr>
            <p:cNvPr id="118" name="Rectangle: Rounded Corners 4">
              <a:extLst>
                <a:ext uri="{FF2B5EF4-FFF2-40B4-BE49-F238E27FC236}">
                  <a16:creationId xmlns:a16="http://schemas.microsoft.com/office/drawing/2014/main" id="{4B42BCDD-59B8-4548-B016-9FD767E52194}"/>
                </a:ext>
              </a:extLst>
            </p:cNvPr>
            <p:cNvSpPr txBox="1"/>
            <p:nvPr/>
          </p:nvSpPr>
          <p:spPr>
            <a:xfrm>
              <a:off x="1107077" y="3849300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50</a:t>
              </a:r>
              <a:endParaRPr lang="en-US" sz="1100" b="1" kern="1200" dirty="0"/>
            </a:p>
          </p:txBody>
        </p:sp>
        <p:sp>
          <p:nvSpPr>
            <p:cNvPr id="119" name="Rectangle: Rounded Corners 4">
              <a:extLst>
                <a:ext uri="{FF2B5EF4-FFF2-40B4-BE49-F238E27FC236}">
                  <a16:creationId xmlns:a16="http://schemas.microsoft.com/office/drawing/2014/main" id="{CC06345D-7A38-4360-BE58-1273434DCF8D}"/>
                </a:ext>
              </a:extLst>
            </p:cNvPr>
            <p:cNvSpPr txBox="1"/>
            <p:nvPr/>
          </p:nvSpPr>
          <p:spPr>
            <a:xfrm>
              <a:off x="1455633" y="2851364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75</a:t>
              </a:r>
              <a:endParaRPr lang="en-US" sz="1100" b="1" kern="1200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25EF5BB-6EDC-4913-98CF-597FACA005A0}"/>
              </a:ext>
            </a:extLst>
          </p:cNvPr>
          <p:cNvGrpSpPr/>
          <p:nvPr/>
        </p:nvGrpSpPr>
        <p:grpSpPr>
          <a:xfrm>
            <a:off x="5154566" y="2042864"/>
            <a:ext cx="1266307" cy="3278949"/>
            <a:chOff x="712757" y="2996952"/>
            <a:chExt cx="1266307" cy="3278949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3BBE340-EF27-4977-823C-661833D6ED70}"/>
                </a:ext>
              </a:extLst>
            </p:cNvPr>
            <p:cNvSpPr/>
            <p:nvPr/>
          </p:nvSpPr>
          <p:spPr>
            <a:xfrm>
              <a:off x="1512833" y="3487398"/>
              <a:ext cx="377985" cy="221774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37CF80DB-3F1C-411E-9818-927A9D5A1022}"/>
                </a:ext>
              </a:extLst>
            </p:cNvPr>
            <p:cNvGrpSpPr/>
            <p:nvPr/>
          </p:nvGrpSpPr>
          <p:grpSpPr>
            <a:xfrm rot="16200000">
              <a:off x="1403990" y="5794951"/>
              <a:ext cx="653852" cy="290922"/>
              <a:chOff x="2937767" y="943"/>
              <a:chExt cx="2315816" cy="1157908"/>
            </a:xfrm>
          </p:grpSpPr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93E3B51B-420F-4230-B357-749AD601FEE5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0" name="Rectangle: Rounded Corners 4">
                <a:extLst>
                  <a:ext uri="{FF2B5EF4-FFF2-40B4-BE49-F238E27FC236}">
                    <a16:creationId xmlns:a16="http://schemas.microsoft.com/office/drawing/2014/main" id="{4478BEDC-B78F-4B49-B867-F24A608B01A0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9799176-4B16-4888-8FE1-ED1DD3905D81}"/>
                </a:ext>
              </a:extLst>
            </p:cNvPr>
            <p:cNvSpPr/>
            <p:nvPr/>
          </p:nvSpPr>
          <p:spPr>
            <a:xfrm>
              <a:off x="797795" y="3456468"/>
              <a:ext cx="377985" cy="225753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D97AC72B-C8B1-4A63-B3CD-48844B2A7FEF}"/>
                </a:ext>
              </a:extLst>
            </p:cNvPr>
            <p:cNvGrpSpPr/>
            <p:nvPr/>
          </p:nvGrpSpPr>
          <p:grpSpPr>
            <a:xfrm rot="16200000">
              <a:off x="659863" y="5803514"/>
              <a:ext cx="653852" cy="290922"/>
              <a:chOff x="2937767" y="943"/>
              <a:chExt cx="2315816" cy="1157908"/>
            </a:xfrm>
          </p:grpSpPr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82C12562-A941-41B9-B93B-614294A7A33B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8" name="Rectangle: Rounded Corners 4">
                <a:extLst>
                  <a:ext uri="{FF2B5EF4-FFF2-40B4-BE49-F238E27FC236}">
                    <a16:creationId xmlns:a16="http://schemas.microsoft.com/office/drawing/2014/main" id="{C592086E-5899-4C02-9D19-B1A6944B5C7E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dirty="0"/>
                  <a:t>Ģ</a:t>
                </a:r>
                <a:r>
                  <a:rPr lang="lv-LV" sz="1500" kern="1200" dirty="0"/>
                  <a:t>VP</a:t>
                </a:r>
                <a:endParaRPr lang="en-US" sz="1500" kern="1200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B8BEE6E-3534-4CA8-B9E3-BAE71571D520}"/>
                </a:ext>
              </a:extLst>
            </p:cNvPr>
            <p:cNvGrpSpPr/>
            <p:nvPr/>
          </p:nvGrpSpPr>
          <p:grpSpPr>
            <a:xfrm rot="16200000">
              <a:off x="1031926" y="5803514"/>
              <a:ext cx="653852" cy="290922"/>
              <a:chOff x="2937767" y="943"/>
              <a:chExt cx="2315816" cy="1157908"/>
            </a:xfrm>
          </p:grpSpPr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079C0F70-F38B-48E8-A72C-B2E5D292E7B3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6" name="Rectangle: Rounded Corners 4">
                <a:extLst>
                  <a:ext uri="{FF2B5EF4-FFF2-40B4-BE49-F238E27FC236}">
                    <a16:creationId xmlns:a16="http://schemas.microsoft.com/office/drawing/2014/main" id="{3BEB82D3-EA3B-4F08-ACE2-D7DABC3F4FC7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AAP</a:t>
                </a:r>
                <a:endParaRPr lang="en-US" sz="1500" kern="1200" dirty="0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6A06E97-EC57-415C-B4BD-F67327E22CE8}"/>
                </a:ext>
              </a:extLst>
            </p:cNvPr>
            <p:cNvGrpSpPr/>
            <p:nvPr/>
          </p:nvGrpSpPr>
          <p:grpSpPr>
            <a:xfrm rot="16200000">
              <a:off x="1392146" y="5803514"/>
              <a:ext cx="653852" cy="290922"/>
              <a:chOff x="2937767" y="943"/>
              <a:chExt cx="2315816" cy="1157908"/>
            </a:xfrm>
          </p:grpSpPr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E6AC4701-A0E9-4F99-BBB1-6C1DC32A0E7C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4" name="Rectangle: Rounded Corners 4">
                <a:extLst>
                  <a:ext uri="{FF2B5EF4-FFF2-40B4-BE49-F238E27FC236}">
                    <a16:creationId xmlns:a16="http://schemas.microsoft.com/office/drawing/2014/main" id="{A0C43A89-7D0E-4D4C-B56E-5858B7B84092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149" name="Rectangle: Rounded Corners 4">
              <a:extLst>
                <a:ext uri="{FF2B5EF4-FFF2-40B4-BE49-F238E27FC236}">
                  <a16:creationId xmlns:a16="http://schemas.microsoft.com/office/drawing/2014/main" id="{FA7915C6-46B2-45ED-8996-68073AE80D9E}"/>
                </a:ext>
              </a:extLst>
            </p:cNvPr>
            <p:cNvSpPr txBox="1"/>
            <p:nvPr/>
          </p:nvSpPr>
          <p:spPr>
            <a:xfrm>
              <a:off x="712757" y="3487398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6</a:t>
              </a:r>
              <a:r>
                <a:rPr lang="lv-LV" sz="1050" b="1" kern="1200" dirty="0"/>
                <a:t>0</a:t>
              </a:r>
              <a:r>
                <a:rPr lang="lv-LV" sz="1100" b="1" kern="1200" dirty="0"/>
                <a:t> </a:t>
              </a:r>
              <a:endParaRPr lang="en-US" sz="1100" b="1" kern="1200" dirty="0"/>
            </a:p>
          </p:txBody>
        </p:sp>
        <p:sp>
          <p:nvSpPr>
            <p:cNvPr id="153" name="Rectangle: Rounded Corners 4">
              <a:extLst>
                <a:ext uri="{FF2B5EF4-FFF2-40B4-BE49-F238E27FC236}">
                  <a16:creationId xmlns:a16="http://schemas.microsoft.com/office/drawing/2014/main" id="{B0861867-1CA6-4B1B-8B8D-961E558F6304}"/>
                </a:ext>
              </a:extLst>
            </p:cNvPr>
            <p:cNvSpPr txBox="1"/>
            <p:nvPr/>
          </p:nvSpPr>
          <p:spPr>
            <a:xfrm>
              <a:off x="1087534" y="4062351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46</a:t>
              </a:r>
              <a:endParaRPr lang="en-US" sz="1100" b="1" kern="1200" dirty="0"/>
            </a:p>
          </p:txBody>
        </p:sp>
        <p:sp>
          <p:nvSpPr>
            <p:cNvPr id="154" name="Rectangle: Rounded Corners 4">
              <a:extLst>
                <a:ext uri="{FF2B5EF4-FFF2-40B4-BE49-F238E27FC236}">
                  <a16:creationId xmlns:a16="http://schemas.microsoft.com/office/drawing/2014/main" id="{CE4FF4BA-2A24-416E-B300-FCEE496BE258}"/>
                </a:ext>
              </a:extLst>
            </p:cNvPr>
            <p:cNvSpPr txBox="1"/>
            <p:nvPr/>
          </p:nvSpPr>
          <p:spPr>
            <a:xfrm>
              <a:off x="1452188" y="3500158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60</a:t>
              </a:r>
              <a:endParaRPr lang="en-US" sz="1100" b="1" kern="1200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B4F18F8-9EC0-4DB9-8E87-B2981EC1E7B9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65" y="2996952"/>
              <a:ext cx="366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AttÄlu rezultÄti vaicÄjumam âlt flagâ">
            <a:extLst>
              <a:ext uri="{FF2B5EF4-FFF2-40B4-BE49-F238E27FC236}">
                <a16:creationId xmlns:a16="http://schemas.microsoft.com/office/drawing/2014/main" id="{D4B2DE63-3427-4BA1-B5B1-F1982999C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51" y="5376907"/>
            <a:ext cx="481299" cy="2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tÄlu rezultÄti vaicÄjumam âee flagâ">
            <a:extLst>
              <a:ext uri="{FF2B5EF4-FFF2-40B4-BE49-F238E27FC236}">
                <a16:creationId xmlns:a16="http://schemas.microsoft.com/office/drawing/2014/main" id="{B18BBECC-6C29-42E0-A98B-7AAA4B10F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97" y="5385784"/>
            <a:ext cx="487243" cy="30977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" name="Rectangle: Rounded Corners 4">
            <a:extLst>
              <a:ext uri="{FF2B5EF4-FFF2-40B4-BE49-F238E27FC236}">
                <a16:creationId xmlns:a16="http://schemas.microsoft.com/office/drawing/2014/main" id="{8004718A-2E99-4A40-81F5-B9EA76D09F03}"/>
              </a:ext>
            </a:extLst>
          </p:cNvPr>
          <p:cNvSpPr txBox="1"/>
          <p:nvPr/>
        </p:nvSpPr>
        <p:spPr>
          <a:xfrm>
            <a:off x="5529343" y="4122432"/>
            <a:ext cx="526876" cy="4237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>
                <a:solidFill>
                  <a:schemeClr val="accent3">
                    <a:lumMod val="50000"/>
                  </a:schemeClr>
                </a:solidFill>
              </a:rPr>
              <a:t>0</a:t>
            </a:r>
            <a:endParaRPr lang="en-US" sz="1100" b="1" kern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93771350-0BDE-42CD-A560-37E7E7C10B3A}"/>
              </a:ext>
            </a:extLst>
          </p:cNvPr>
          <p:cNvGrpSpPr/>
          <p:nvPr/>
        </p:nvGrpSpPr>
        <p:grpSpPr>
          <a:xfrm>
            <a:off x="7027676" y="2549227"/>
            <a:ext cx="1276641" cy="2788504"/>
            <a:chOff x="717712" y="3487397"/>
            <a:chExt cx="1276641" cy="2788504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B7A23EB9-6A3D-431E-96C4-0807FDA2C5B3}"/>
                </a:ext>
              </a:extLst>
            </p:cNvPr>
            <p:cNvSpPr/>
            <p:nvPr/>
          </p:nvSpPr>
          <p:spPr>
            <a:xfrm>
              <a:off x="1512833" y="3487397"/>
              <a:ext cx="377985" cy="22177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8036FEEE-2821-4788-B0B8-53FA973FBCDB}"/>
                </a:ext>
              </a:extLst>
            </p:cNvPr>
            <p:cNvGrpSpPr/>
            <p:nvPr/>
          </p:nvGrpSpPr>
          <p:grpSpPr>
            <a:xfrm rot="16200000">
              <a:off x="1403990" y="5794951"/>
              <a:ext cx="653852" cy="290922"/>
              <a:chOff x="2937767" y="943"/>
              <a:chExt cx="2315816" cy="1157908"/>
            </a:xfrm>
          </p:grpSpPr>
          <p:sp>
            <p:nvSpPr>
              <p:cNvPr id="297" name="Rectangle: Rounded Corners 296">
                <a:extLst>
                  <a:ext uri="{FF2B5EF4-FFF2-40B4-BE49-F238E27FC236}">
                    <a16:creationId xmlns:a16="http://schemas.microsoft.com/office/drawing/2014/main" id="{F078C562-DD8E-4BF9-B304-F5C36D8C11D6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8" name="Rectangle: Rounded Corners 4">
                <a:extLst>
                  <a:ext uri="{FF2B5EF4-FFF2-40B4-BE49-F238E27FC236}">
                    <a16:creationId xmlns:a16="http://schemas.microsoft.com/office/drawing/2014/main" id="{CA8C3E7C-FD34-4D68-A1B0-11FA6A8F5CE6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15037B90-6625-4F60-BE33-BA932579A887}"/>
                </a:ext>
              </a:extLst>
            </p:cNvPr>
            <p:cNvSpPr/>
            <p:nvPr/>
          </p:nvSpPr>
          <p:spPr>
            <a:xfrm>
              <a:off x="797795" y="3487397"/>
              <a:ext cx="377985" cy="222660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CBB3410E-AA2C-4C4E-839E-949878B2E96C}"/>
                </a:ext>
              </a:extLst>
            </p:cNvPr>
            <p:cNvGrpSpPr/>
            <p:nvPr/>
          </p:nvGrpSpPr>
          <p:grpSpPr>
            <a:xfrm rot="16200000">
              <a:off x="659863" y="5803514"/>
              <a:ext cx="653852" cy="290922"/>
              <a:chOff x="2937767" y="943"/>
              <a:chExt cx="2315816" cy="1157908"/>
            </a:xfrm>
          </p:grpSpPr>
          <p:sp>
            <p:nvSpPr>
              <p:cNvPr id="295" name="Rectangle: Rounded Corners 294">
                <a:extLst>
                  <a:ext uri="{FF2B5EF4-FFF2-40B4-BE49-F238E27FC236}">
                    <a16:creationId xmlns:a16="http://schemas.microsoft.com/office/drawing/2014/main" id="{835CE561-A3BE-4CBE-AEF6-51F6B3786277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6" name="Rectangle: Rounded Corners 4">
                <a:extLst>
                  <a:ext uri="{FF2B5EF4-FFF2-40B4-BE49-F238E27FC236}">
                    <a16:creationId xmlns:a16="http://schemas.microsoft.com/office/drawing/2014/main" id="{65FE9E8B-7224-420C-B319-9AD049B1EB5C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dirty="0"/>
                  <a:t>Ģ</a:t>
                </a:r>
                <a:r>
                  <a:rPr lang="lv-LV" sz="1500" kern="1200" dirty="0"/>
                  <a:t>VP</a:t>
                </a:r>
                <a:endParaRPr lang="en-US" sz="1500" kern="1200" dirty="0"/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BC5C1FC2-7C84-4C2A-90D4-ACE401E6061A}"/>
                </a:ext>
              </a:extLst>
            </p:cNvPr>
            <p:cNvGrpSpPr/>
            <p:nvPr/>
          </p:nvGrpSpPr>
          <p:grpSpPr>
            <a:xfrm rot="16200000">
              <a:off x="1031926" y="5803514"/>
              <a:ext cx="653852" cy="290922"/>
              <a:chOff x="2937767" y="943"/>
              <a:chExt cx="2315816" cy="1157908"/>
            </a:xfrm>
          </p:grpSpPr>
          <p:sp>
            <p:nvSpPr>
              <p:cNvPr id="293" name="Rectangle: Rounded Corners 292">
                <a:extLst>
                  <a:ext uri="{FF2B5EF4-FFF2-40B4-BE49-F238E27FC236}">
                    <a16:creationId xmlns:a16="http://schemas.microsoft.com/office/drawing/2014/main" id="{DFD9AB71-8A8E-4228-A6C9-3696B79EFEB4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4" name="Rectangle: Rounded Corners 4">
                <a:extLst>
                  <a:ext uri="{FF2B5EF4-FFF2-40B4-BE49-F238E27FC236}">
                    <a16:creationId xmlns:a16="http://schemas.microsoft.com/office/drawing/2014/main" id="{3A939ED3-BA16-49F4-8740-27C2AA59D550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AAP</a:t>
                </a:r>
                <a:endParaRPr lang="en-US" sz="1500" kern="1200" dirty="0"/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70E4546A-2DDF-4E23-BD20-58F3F2B649F9}"/>
                </a:ext>
              </a:extLst>
            </p:cNvPr>
            <p:cNvGrpSpPr/>
            <p:nvPr/>
          </p:nvGrpSpPr>
          <p:grpSpPr>
            <a:xfrm rot="16200000">
              <a:off x="1392146" y="5803514"/>
              <a:ext cx="653852" cy="290922"/>
              <a:chOff x="2937767" y="943"/>
              <a:chExt cx="2315816" cy="1157908"/>
            </a:xfrm>
          </p:grpSpPr>
          <p:sp>
            <p:nvSpPr>
              <p:cNvPr id="291" name="Rectangle: Rounded Corners 290">
                <a:extLst>
                  <a:ext uri="{FF2B5EF4-FFF2-40B4-BE49-F238E27FC236}">
                    <a16:creationId xmlns:a16="http://schemas.microsoft.com/office/drawing/2014/main" id="{E684CCAF-E87B-4092-A11B-67792E9026F8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2" name="Rectangle: Rounded Corners 4">
                <a:extLst>
                  <a:ext uri="{FF2B5EF4-FFF2-40B4-BE49-F238E27FC236}">
                    <a16:creationId xmlns:a16="http://schemas.microsoft.com/office/drawing/2014/main" id="{9C2FB79A-2360-4C73-B82E-2A4BC273C640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287" name="Rectangle: Rounded Corners 4">
              <a:extLst>
                <a:ext uri="{FF2B5EF4-FFF2-40B4-BE49-F238E27FC236}">
                  <a16:creationId xmlns:a16="http://schemas.microsoft.com/office/drawing/2014/main" id="{A329A4E2-9754-4A6F-AD4D-9458717BBC90}"/>
                </a:ext>
              </a:extLst>
            </p:cNvPr>
            <p:cNvSpPr txBox="1"/>
            <p:nvPr/>
          </p:nvSpPr>
          <p:spPr>
            <a:xfrm>
              <a:off x="717712" y="3492074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kern="1200" dirty="0"/>
                <a:t>60</a:t>
              </a:r>
              <a:r>
                <a:rPr lang="lv-LV" sz="1100" b="1" kern="1200" dirty="0"/>
                <a:t> </a:t>
              </a:r>
              <a:endParaRPr lang="en-US" sz="1100" b="1" kern="1200" dirty="0"/>
            </a:p>
          </p:txBody>
        </p:sp>
        <p:sp>
          <p:nvSpPr>
            <p:cNvPr id="289" name="Rectangle: Rounded Corners 4">
              <a:extLst>
                <a:ext uri="{FF2B5EF4-FFF2-40B4-BE49-F238E27FC236}">
                  <a16:creationId xmlns:a16="http://schemas.microsoft.com/office/drawing/2014/main" id="{FB949915-D7E1-4A47-81F8-7B99204BB60D}"/>
                </a:ext>
              </a:extLst>
            </p:cNvPr>
            <p:cNvSpPr txBox="1"/>
            <p:nvPr/>
          </p:nvSpPr>
          <p:spPr>
            <a:xfrm>
              <a:off x="1467477" y="3534045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60</a:t>
              </a:r>
              <a:endParaRPr lang="en-US" sz="1100" b="1" kern="1200" dirty="0"/>
            </a:p>
          </p:txBody>
        </p:sp>
      </p:grpSp>
      <p:sp>
        <p:nvSpPr>
          <p:cNvPr id="299" name="Rectangle: Rounded Corners 4">
            <a:extLst>
              <a:ext uri="{FF2B5EF4-FFF2-40B4-BE49-F238E27FC236}">
                <a16:creationId xmlns:a16="http://schemas.microsoft.com/office/drawing/2014/main" id="{B24F7CBF-85DB-4E95-A557-448DF56E25EF}"/>
              </a:ext>
            </a:extLst>
          </p:cNvPr>
          <p:cNvSpPr txBox="1"/>
          <p:nvPr/>
        </p:nvSpPr>
        <p:spPr>
          <a:xfrm>
            <a:off x="7334867" y="5372875"/>
            <a:ext cx="634701" cy="273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500" kern="1200" dirty="0"/>
              <a:t>2020</a:t>
            </a:r>
            <a:endParaRPr lang="en-US" sz="1500" kern="1200" dirty="0"/>
          </a:p>
        </p:txBody>
      </p:sp>
      <p:sp>
        <p:nvSpPr>
          <p:cNvPr id="300" name="Rectangle: Rounded Corners 4">
            <a:extLst>
              <a:ext uri="{FF2B5EF4-FFF2-40B4-BE49-F238E27FC236}">
                <a16:creationId xmlns:a16="http://schemas.microsoft.com/office/drawing/2014/main" id="{D46FE0D6-B2B8-4E13-8FB7-906A2F3362A0}"/>
              </a:ext>
            </a:extLst>
          </p:cNvPr>
          <p:cNvSpPr txBox="1"/>
          <p:nvPr/>
        </p:nvSpPr>
        <p:spPr>
          <a:xfrm>
            <a:off x="5483309" y="5372875"/>
            <a:ext cx="634701" cy="273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500" kern="1200" dirty="0"/>
              <a:t>2020</a:t>
            </a:r>
            <a:endParaRPr lang="en-US" sz="1500" kern="1200" dirty="0"/>
          </a:p>
        </p:txBody>
      </p:sp>
      <p:sp>
        <p:nvSpPr>
          <p:cNvPr id="301" name="Rectangle: Rounded Corners 4">
            <a:extLst>
              <a:ext uri="{FF2B5EF4-FFF2-40B4-BE49-F238E27FC236}">
                <a16:creationId xmlns:a16="http://schemas.microsoft.com/office/drawing/2014/main" id="{3261C4CE-81FC-4F59-A82D-B280DFA48441}"/>
              </a:ext>
            </a:extLst>
          </p:cNvPr>
          <p:cNvSpPr txBox="1"/>
          <p:nvPr/>
        </p:nvSpPr>
        <p:spPr>
          <a:xfrm>
            <a:off x="7397498" y="4144046"/>
            <a:ext cx="526876" cy="4237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0" name="Rectangle: Rounded Corners 4">
            <a:extLst>
              <a:ext uri="{FF2B5EF4-FFF2-40B4-BE49-F238E27FC236}">
                <a16:creationId xmlns:a16="http://schemas.microsoft.com/office/drawing/2014/main" id="{31ECD28D-6D9D-40E3-9CCB-87C91ECF2DF5}"/>
              </a:ext>
            </a:extLst>
          </p:cNvPr>
          <p:cNvSpPr txBox="1"/>
          <p:nvPr/>
        </p:nvSpPr>
        <p:spPr>
          <a:xfrm>
            <a:off x="-283423" y="2784799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50</a:t>
            </a:r>
            <a:endParaRPr lang="en-US" sz="1100" b="1" kern="1200" dirty="0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93609A4-36F8-4D98-BE06-17F326A5F88F}"/>
              </a:ext>
            </a:extLst>
          </p:cNvPr>
          <p:cNvCxnSpPr>
            <a:cxnSpLocks/>
          </p:cNvCxnSpPr>
          <p:nvPr/>
        </p:nvCxnSpPr>
        <p:spPr>
          <a:xfrm>
            <a:off x="-189437" y="3299810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BDB5E7C-2264-4BA4-B98B-545287AD7189}"/>
              </a:ext>
            </a:extLst>
          </p:cNvPr>
          <p:cNvGrpSpPr/>
          <p:nvPr/>
        </p:nvGrpSpPr>
        <p:grpSpPr>
          <a:xfrm>
            <a:off x="1255777" y="3894881"/>
            <a:ext cx="437345" cy="878294"/>
            <a:chOff x="4327" y="3893256"/>
            <a:chExt cx="437345" cy="980890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66D35D6-BDAF-4497-9EBF-3156F91D2FD5}"/>
                </a:ext>
              </a:extLst>
            </p:cNvPr>
            <p:cNvSpPr/>
            <p:nvPr/>
          </p:nvSpPr>
          <p:spPr>
            <a:xfrm>
              <a:off x="64276" y="3893256"/>
              <a:ext cx="319390" cy="980890"/>
            </a:xfrm>
            <a:prstGeom prst="rect">
              <a:avLst/>
            </a:prstGeom>
            <a:noFill/>
            <a:ln w="9525">
              <a:solidFill>
                <a:srgbClr val="8F1E0B">
                  <a:alpha val="7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: Rounded Corners 4">
              <a:extLst>
                <a:ext uri="{FF2B5EF4-FFF2-40B4-BE49-F238E27FC236}">
                  <a16:creationId xmlns:a16="http://schemas.microsoft.com/office/drawing/2014/main" id="{4AB47A72-9B13-407E-8E02-110E42D85FDC}"/>
                </a:ext>
              </a:extLst>
            </p:cNvPr>
            <p:cNvSpPr txBox="1"/>
            <p:nvPr/>
          </p:nvSpPr>
          <p:spPr>
            <a:xfrm>
              <a:off x="4327" y="4019655"/>
              <a:ext cx="437345" cy="7492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800" b="1" dirty="0">
                  <a:solidFill>
                    <a:srgbClr val="8F1E0B"/>
                  </a:solidFill>
                </a:rPr>
                <a:t>20.4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800" b="1" kern="1200" dirty="0">
                  <a:solidFill>
                    <a:srgbClr val="8F1E0B"/>
                  </a:solidFill>
                </a:rPr>
                <a:t>vidēji par 1 bērnu</a:t>
              </a:r>
              <a:r>
                <a:rPr lang="lv-LV" sz="900" b="1" kern="1200" dirty="0">
                  <a:solidFill>
                    <a:srgbClr val="8F1E0B"/>
                  </a:solidFill>
                </a:rPr>
                <a:t> </a:t>
              </a:r>
              <a:endParaRPr lang="en-US" sz="900" b="1" kern="1200" dirty="0">
                <a:solidFill>
                  <a:srgbClr val="8F1E0B"/>
                </a:solidFill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FC17DA0-F1C1-4A8B-B67D-9790D2E1B577}"/>
              </a:ext>
            </a:extLst>
          </p:cNvPr>
          <p:cNvGrpSpPr/>
          <p:nvPr/>
        </p:nvGrpSpPr>
        <p:grpSpPr>
          <a:xfrm>
            <a:off x="2659061" y="2295267"/>
            <a:ext cx="517627" cy="2471139"/>
            <a:chOff x="4327" y="3893256"/>
            <a:chExt cx="437345" cy="980890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13895AC-68B5-4E52-A09B-AF692035235A}"/>
                </a:ext>
              </a:extLst>
            </p:cNvPr>
            <p:cNvSpPr/>
            <p:nvPr/>
          </p:nvSpPr>
          <p:spPr>
            <a:xfrm>
              <a:off x="64276" y="3893256"/>
              <a:ext cx="319390" cy="980890"/>
            </a:xfrm>
            <a:prstGeom prst="rect">
              <a:avLst/>
            </a:prstGeom>
            <a:noFill/>
            <a:ln w="9525">
              <a:solidFill>
                <a:srgbClr val="8F1E0B">
                  <a:alpha val="7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: Rounded Corners 4">
              <a:extLst>
                <a:ext uri="{FF2B5EF4-FFF2-40B4-BE49-F238E27FC236}">
                  <a16:creationId xmlns:a16="http://schemas.microsoft.com/office/drawing/2014/main" id="{3BF9302B-108F-43D9-B351-BB59ECC78746}"/>
                </a:ext>
              </a:extLst>
            </p:cNvPr>
            <p:cNvSpPr txBox="1"/>
            <p:nvPr/>
          </p:nvSpPr>
          <p:spPr>
            <a:xfrm>
              <a:off x="4327" y="4019655"/>
              <a:ext cx="437345" cy="7492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800" b="1" dirty="0">
                  <a:solidFill>
                    <a:srgbClr val="8F1E0B"/>
                  </a:solidFill>
                </a:rPr>
                <a:t>70.4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800" b="1" kern="1200" dirty="0">
                  <a:solidFill>
                    <a:srgbClr val="8F1E0B"/>
                  </a:solidFill>
                </a:rPr>
                <a:t>vidēji par 1 bērnu ĢVP +AAP</a:t>
              </a:r>
              <a:r>
                <a:rPr lang="lv-LV" sz="900" b="1" kern="1200" dirty="0">
                  <a:solidFill>
                    <a:srgbClr val="8F1E0B"/>
                  </a:solidFill>
                </a:rPr>
                <a:t> </a:t>
              </a:r>
              <a:endParaRPr lang="en-US" sz="900" b="1" kern="1200" dirty="0">
                <a:solidFill>
                  <a:srgbClr val="8F1E0B"/>
                </a:solidFill>
              </a:endParaRPr>
            </a:p>
          </p:txBody>
        </p:sp>
      </p:grp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0868882B-3FF5-408A-9DCB-967291517EED}"/>
              </a:ext>
            </a:extLst>
          </p:cNvPr>
          <p:cNvCxnSpPr>
            <a:cxnSpLocks/>
          </p:cNvCxnSpPr>
          <p:nvPr/>
        </p:nvCxnSpPr>
        <p:spPr>
          <a:xfrm>
            <a:off x="1628030" y="3287656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: Rounded Corners 4">
            <a:extLst>
              <a:ext uri="{FF2B5EF4-FFF2-40B4-BE49-F238E27FC236}">
                <a16:creationId xmlns:a16="http://schemas.microsoft.com/office/drawing/2014/main" id="{6C914EB8-FDA0-4E2F-8495-144C2F7B2622}"/>
              </a:ext>
            </a:extLst>
          </p:cNvPr>
          <p:cNvSpPr txBox="1"/>
          <p:nvPr/>
        </p:nvSpPr>
        <p:spPr>
          <a:xfrm>
            <a:off x="1547664" y="2924944"/>
            <a:ext cx="526876" cy="4040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50</a:t>
            </a:r>
            <a:endParaRPr lang="en-US" sz="1100" b="1" kern="1200" dirty="0"/>
          </a:p>
        </p:txBody>
      </p:sp>
      <p:pic>
        <p:nvPicPr>
          <p:cNvPr id="10" name="Picture 2" descr="AttÄlu rezultÄti vaicÄjumam âPost-it lÄ«mlapiÅaâ">
            <a:extLst>
              <a:ext uri="{FF2B5EF4-FFF2-40B4-BE49-F238E27FC236}">
                <a16:creationId xmlns:a16="http://schemas.microsoft.com/office/drawing/2014/main" id="{35E9A544-8626-40F6-855A-34C34E7E3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5625" l="5625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17" y="50313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638C00-3758-48DE-9407-5354277064C4}"/>
              </a:ext>
            </a:extLst>
          </p:cNvPr>
          <p:cNvSpPr/>
          <p:nvPr/>
        </p:nvSpPr>
        <p:spPr>
          <a:xfrm rot="21098171">
            <a:off x="6718706" y="1154917"/>
            <a:ext cx="98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b="1" dirty="0"/>
              <a:t>1 bērns</a:t>
            </a:r>
            <a:endParaRPr lang="en-US" b="1" dirty="0"/>
          </a:p>
        </p:txBody>
      </p:sp>
      <p:sp>
        <p:nvSpPr>
          <p:cNvPr id="120" name="Rectangle: Rounded Corners 4">
            <a:extLst>
              <a:ext uri="{FF2B5EF4-FFF2-40B4-BE49-F238E27FC236}">
                <a16:creationId xmlns:a16="http://schemas.microsoft.com/office/drawing/2014/main" id="{3FDDCFA0-9E3B-49CD-B7DF-8D4CA88BE339}"/>
              </a:ext>
            </a:extLst>
          </p:cNvPr>
          <p:cNvSpPr txBox="1"/>
          <p:nvPr/>
        </p:nvSpPr>
        <p:spPr>
          <a:xfrm>
            <a:off x="2195737" y="1052736"/>
            <a:ext cx="720080" cy="7920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100</a:t>
            </a:r>
            <a:endParaRPr lang="en-US" sz="1100" b="1" kern="1200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44FD964-B2A0-453B-A963-4B64D8F61EB5}"/>
              </a:ext>
            </a:extLst>
          </p:cNvPr>
          <p:cNvCxnSpPr>
            <a:cxnSpLocks/>
          </p:cNvCxnSpPr>
          <p:nvPr/>
        </p:nvCxnSpPr>
        <p:spPr>
          <a:xfrm>
            <a:off x="2339752" y="1628800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7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Desktop\ppt\augs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" y="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536" y="188640"/>
            <a:ext cx="8542312" cy="612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ĢIMENE, KURA RŪPĒJAS PAR 2 BĒRNIEM (72 522 ģimenes)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74427" y="3427871"/>
            <a:ext cx="638157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000" b="1" dirty="0">
                <a:solidFill>
                  <a:srgbClr val="8C2723"/>
                </a:solidFill>
                <a:latin typeface="Myriad Pro"/>
              </a:rPr>
              <a:t>20</a:t>
            </a:r>
            <a:r>
              <a:rPr kumimoji="0" lang="lv-LV" sz="2000" b="1" i="0" u="none" strike="noStrike" kern="1200" cap="all" spc="-60" normalizeH="0" baseline="0" noProof="0" dirty="0">
                <a:ln>
                  <a:noFill/>
                </a:ln>
                <a:solidFill>
                  <a:srgbClr val="8C2723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+</a:t>
            </a:r>
            <a:endParaRPr kumimoji="0" lang="lv-LV" sz="1400" b="1" i="0" u="none" strike="noStrike" kern="1200" cap="all" spc="-60" normalizeH="0" baseline="0" noProof="0" dirty="0">
              <a:ln>
                <a:noFill/>
              </a:ln>
              <a:solidFill>
                <a:srgbClr val="8C2723"/>
              </a:solidFill>
              <a:effectLst/>
              <a:uLnTx/>
              <a:uFillTx/>
              <a:latin typeface="Myriad Pro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860807" y="1881961"/>
            <a:ext cx="3837547" cy="691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 err="1">
                <a:solidFill>
                  <a:srgbClr val="8C2723"/>
                </a:solidFill>
              </a:rPr>
              <a:t>Ģvp</a:t>
            </a:r>
            <a:r>
              <a:rPr lang="lv-LV" sz="2400" b="1" dirty="0">
                <a:solidFill>
                  <a:srgbClr val="8C2723"/>
                </a:solidFill>
              </a:rPr>
              <a:t> = 100 € </a:t>
            </a:r>
            <a:r>
              <a:rPr lang="lv-LV" sz="2400" b="1" dirty="0">
                <a:solidFill>
                  <a:schemeClr val="bg1">
                    <a:lumMod val="50000"/>
                  </a:schemeClr>
                </a:solidFill>
              </a:rPr>
              <a:t>( 50 X 2)</a:t>
            </a:r>
          </a:p>
          <a:p>
            <a:endParaRPr lang="lv-LV" sz="1600" b="1" dirty="0">
              <a:solidFill>
                <a:srgbClr val="8C2723"/>
              </a:solidFill>
              <a:latin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372548" y="4009178"/>
            <a:ext cx="4341603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1(3.)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</a:rPr>
              <a:t>+ 2(4.) + PIEMAKSA =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ĢVP  94,2€</a:t>
            </a:r>
            <a:endParaRPr lang="lv-LV" sz="1200" dirty="0">
              <a:solidFill>
                <a:srgbClr val="FFFFFF">
                  <a:lumMod val="50000"/>
                </a:srgbClr>
              </a:solidFill>
              <a:latin typeface="Myriad Pro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96226" y="2495257"/>
            <a:ext cx="4269595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1(2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</a:rPr>
              <a:t>.) + 2(3.) + PIEMAKSA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= ĢVP 66,9 €</a:t>
            </a:r>
          </a:p>
        </p:txBody>
      </p:sp>
      <p:sp>
        <p:nvSpPr>
          <p:cNvPr id="22" name="Vienādsānu trīsstūris 21"/>
          <p:cNvSpPr/>
          <p:nvPr/>
        </p:nvSpPr>
        <p:spPr>
          <a:xfrm rot="5400000">
            <a:off x="4466446" y="2037256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3" name="Vienādsānu trīsstūris 22"/>
          <p:cNvSpPr/>
          <p:nvPr/>
        </p:nvSpPr>
        <p:spPr>
          <a:xfrm rot="5400000">
            <a:off x="4466446" y="3238980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5" name="Taisnstūris 24"/>
          <p:cNvSpPr/>
          <p:nvPr/>
        </p:nvSpPr>
        <p:spPr>
          <a:xfrm>
            <a:off x="3435568" y="1944621"/>
            <a:ext cx="1120843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456106" y="1951520"/>
            <a:ext cx="1801289" cy="341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  <a:latin typeface="Myriad Pro"/>
              </a:rPr>
              <a:t>AR 2022.G</a:t>
            </a:r>
            <a:endParaRPr lang="lv-LV" sz="11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7" name="Taisnstūris 26"/>
          <p:cNvSpPr/>
          <p:nvPr/>
        </p:nvSpPr>
        <p:spPr>
          <a:xfrm>
            <a:off x="3377662" y="3149014"/>
            <a:ext cx="1178748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435568" y="3133848"/>
            <a:ext cx="1801289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</a:rPr>
              <a:t>Ar 2022.g</a:t>
            </a:r>
            <a:endParaRPr lang="lv-LV" sz="1100" dirty="0">
              <a:solidFill>
                <a:schemeClr val="bg1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317085" y="2645823"/>
            <a:ext cx="1801289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317085" y="1575200"/>
            <a:ext cx="1801289" cy="331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74303" y="1226139"/>
            <a:ext cx="1225453" cy="1352128"/>
            <a:chOff x="798992" y="1428800"/>
            <a:chExt cx="799364" cy="881994"/>
          </a:xfrm>
        </p:grpSpPr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43"/>
              <p:cNvPicPr/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379692" y="2457784"/>
            <a:ext cx="1225453" cy="1352128"/>
            <a:chOff x="798992" y="1428800"/>
            <a:chExt cx="799364" cy="881994"/>
          </a:xfrm>
        </p:grpSpPr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66"/>
              <p:cNvPicPr/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5" name="Picture 74"/>
          <p:cNvPicPr/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26753" b="14916"/>
          <a:stretch/>
        </p:blipFill>
        <p:spPr bwMode="auto">
          <a:xfrm>
            <a:off x="2001214" y="3110819"/>
            <a:ext cx="420043" cy="760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6" name="Straight Connector 75"/>
          <p:cNvCxnSpPr/>
          <p:nvPr/>
        </p:nvCxnSpPr>
        <p:spPr>
          <a:xfrm>
            <a:off x="285311" y="2495927"/>
            <a:ext cx="2190165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7"/>
          <a:stretch/>
        </p:blipFill>
        <p:spPr bwMode="auto">
          <a:xfrm>
            <a:off x="698168" y="1714064"/>
            <a:ext cx="291845" cy="746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7"/>
          <a:stretch/>
        </p:blipFill>
        <p:spPr bwMode="auto">
          <a:xfrm>
            <a:off x="250210" y="2962511"/>
            <a:ext cx="291845" cy="746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4878846" y="6184124"/>
            <a:ext cx="3816424" cy="6928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sz="2000" b="1" dirty="0">
              <a:solidFill>
                <a:srgbClr val="8C2723"/>
              </a:solidFill>
            </a:endParaRPr>
          </a:p>
          <a:p>
            <a:endParaRPr lang="lv-LV" sz="2000" b="1" dirty="0">
              <a:solidFill>
                <a:srgbClr val="8C2723"/>
              </a:solidFill>
            </a:endParaRPr>
          </a:p>
          <a:p>
            <a:endParaRPr lang="lv-LV" sz="2000" b="1" dirty="0">
              <a:solidFill>
                <a:srgbClr val="8C2723"/>
              </a:solidFill>
            </a:endParaRPr>
          </a:p>
          <a:p>
            <a:endParaRPr lang="lv-LV" sz="2000" b="1" dirty="0">
              <a:solidFill>
                <a:srgbClr val="8C2723"/>
              </a:solidFill>
            </a:endParaRPr>
          </a:p>
          <a:p>
            <a:endParaRPr lang="lv-LV" sz="2000" b="1" dirty="0">
              <a:solidFill>
                <a:srgbClr val="8C2723"/>
              </a:solidFill>
            </a:endParaRPr>
          </a:p>
          <a:p>
            <a:endParaRPr lang="lv-LV" sz="2000" b="1" dirty="0">
              <a:solidFill>
                <a:srgbClr val="8C2723"/>
              </a:solidFill>
            </a:endParaRPr>
          </a:p>
          <a:p>
            <a:r>
              <a:rPr lang="lv-LV" sz="2400" b="1" dirty="0" err="1">
                <a:solidFill>
                  <a:srgbClr val="8C2723"/>
                </a:solidFill>
              </a:rPr>
              <a:t>Ģvp</a:t>
            </a:r>
            <a:r>
              <a:rPr lang="lv-LV" sz="2400" b="1" dirty="0">
                <a:solidFill>
                  <a:srgbClr val="8C2723"/>
                </a:solidFill>
              </a:rPr>
              <a:t> = 100 € </a:t>
            </a:r>
          </a:p>
          <a:p>
            <a:r>
              <a:rPr lang="lv-LV" sz="2400" b="1" dirty="0">
                <a:solidFill>
                  <a:schemeClr val="bg1">
                    <a:lumMod val="50000"/>
                  </a:schemeClr>
                </a:solidFill>
              </a:rPr>
              <a:t>( 50 X 2)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E14749-F522-4B38-99CE-F7A131F440BD}"/>
              </a:ext>
            </a:extLst>
          </p:cNvPr>
          <p:cNvCxnSpPr>
            <a:cxnSpLocks/>
          </p:cNvCxnSpPr>
          <p:nvPr/>
        </p:nvCxnSpPr>
        <p:spPr>
          <a:xfrm>
            <a:off x="303032" y="3988667"/>
            <a:ext cx="2190165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1FE2C-AA14-465E-9DDD-02849D847FA5}"/>
              </a:ext>
            </a:extLst>
          </p:cNvPr>
          <p:cNvGrpSpPr>
            <a:grpSpLocks noChangeAspect="1"/>
          </p:cNvGrpSpPr>
          <p:nvPr/>
        </p:nvGrpSpPr>
        <p:grpSpPr>
          <a:xfrm>
            <a:off x="413181" y="3989275"/>
            <a:ext cx="1225453" cy="1352128"/>
            <a:chOff x="798992" y="1428800"/>
            <a:chExt cx="799364" cy="88199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B0A01F0-63E6-4517-89E9-6F8A621DB1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39" name="Picture 2">
                <a:extLst>
                  <a:ext uri="{FF2B5EF4-FFF2-40B4-BE49-F238E27FC236}">
                    <a16:creationId xmlns:a16="http://schemas.microsoft.com/office/drawing/2014/main" id="{685D90EC-59FE-4E28-AC67-068C021696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FDBD7A5-EFFB-483E-83BD-686A1550F139}"/>
                  </a:ext>
                </a:extLst>
              </p:cNvPr>
              <p:cNvPicPr/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121D17-1D84-45C0-AF02-711F5AD13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39AE4192-CC63-4313-B53B-9C182AD318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7"/>
          <a:stretch/>
        </p:blipFill>
        <p:spPr bwMode="auto">
          <a:xfrm>
            <a:off x="335000" y="4497709"/>
            <a:ext cx="291845" cy="746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94726C5-6693-4961-A02E-8EDF336F2D6E}"/>
              </a:ext>
            </a:extLst>
          </p:cNvPr>
          <p:cNvPicPr/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26753" b="14916"/>
          <a:stretch/>
        </p:blipFill>
        <p:spPr bwMode="auto">
          <a:xfrm>
            <a:off x="1735833" y="4653751"/>
            <a:ext cx="448733" cy="773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F676B129-ABA4-4AFC-B486-6AB5C11FDE65}"/>
              </a:ext>
            </a:extLst>
          </p:cNvPr>
          <p:cNvSpPr txBox="1">
            <a:spLocks/>
          </p:cNvSpPr>
          <p:nvPr/>
        </p:nvSpPr>
        <p:spPr>
          <a:xfrm>
            <a:off x="1222199" y="5035646"/>
            <a:ext cx="638157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000" b="1" dirty="0">
                <a:solidFill>
                  <a:srgbClr val="8C2723"/>
                </a:solidFill>
                <a:latin typeface="Myriad Pro"/>
              </a:rPr>
              <a:t>20</a:t>
            </a:r>
            <a:r>
              <a:rPr kumimoji="0" lang="lv-LV" sz="2000" b="1" i="0" u="none" strike="noStrike" kern="1200" cap="all" spc="-60" normalizeH="0" baseline="0" noProof="0" dirty="0">
                <a:ln>
                  <a:noFill/>
                </a:ln>
                <a:solidFill>
                  <a:srgbClr val="8C2723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+</a:t>
            </a:r>
            <a:endParaRPr kumimoji="0" lang="lv-LV" sz="1400" b="1" i="0" u="none" strike="noStrike" kern="1200" cap="all" spc="-60" normalizeH="0" baseline="0" noProof="0" dirty="0">
              <a:ln>
                <a:noFill/>
              </a:ln>
              <a:solidFill>
                <a:srgbClr val="8C2723"/>
              </a:solidFill>
              <a:effectLst/>
              <a:uLnTx/>
              <a:uFillTx/>
              <a:latin typeface="Myriad Pro"/>
              <a:ea typeface="+mj-ea"/>
              <a:cs typeface="+mj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DD21DD3-7F64-4216-9EF4-1F9D885A52CB}"/>
              </a:ext>
            </a:extLst>
          </p:cNvPr>
          <p:cNvCxnSpPr>
            <a:cxnSpLocks/>
          </p:cNvCxnSpPr>
          <p:nvPr/>
        </p:nvCxnSpPr>
        <p:spPr>
          <a:xfrm>
            <a:off x="344759" y="5618217"/>
            <a:ext cx="2190165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EB9460AD-E788-4601-95B8-ED058A128DB4}"/>
              </a:ext>
            </a:extLst>
          </p:cNvPr>
          <p:cNvPicPr/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447" l="1235" r="60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829"/>
          <a:stretch/>
        </p:blipFill>
        <p:spPr bwMode="auto">
          <a:xfrm>
            <a:off x="2124959" y="4775900"/>
            <a:ext cx="366376" cy="705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C0B4AF5-6918-4E39-B0D5-CC02CD93546C}"/>
              </a:ext>
            </a:extLst>
          </p:cNvPr>
          <p:cNvPicPr/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26753" b="14916"/>
          <a:stretch/>
        </p:blipFill>
        <p:spPr bwMode="auto">
          <a:xfrm>
            <a:off x="2149312" y="6027011"/>
            <a:ext cx="448733" cy="773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Title 1">
            <a:extLst>
              <a:ext uri="{FF2B5EF4-FFF2-40B4-BE49-F238E27FC236}">
                <a16:creationId xmlns:a16="http://schemas.microsoft.com/office/drawing/2014/main" id="{923CA0A6-5C6C-40EE-B835-DFED81A43BAE}"/>
              </a:ext>
            </a:extLst>
          </p:cNvPr>
          <p:cNvSpPr txBox="1">
            <a:spLocks/>
          </p:cNvSpPr>
          <p:nvPr/>
        </p:nvSpPr>
        <p:spPr>
          <a:xfrm>
            <a:off x="1376039" y="6348956"/>
            <a:ext cx="668647" cy="540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000" b="1" dirty="0">
                <a:solidFill>
                  <a:srgbClr val="8C2723"/>
                </a:solidFill>
                <a:latin typeface="Myriad Pro"/>
              </a:rPr>
              <a:t>20</a:t>
            </a:r>
            <a:r>
              <a:rPr kumimoji="0" lang="lv-LV" sz="2000" b="1" i="0" u="none" strike="noStrike" kern="1200" cap="all" spc="-60" normalizeH="0" baseline="0" noProof="0" dirty="0">
                <a:ln>
                  <a:noFill/>
                </a:ln>
                <a:solidFill>
                  <a:srgbClr val="8C2723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+</a:t>
            </a:r>
            <a:endParaRPr kumimoji="0" lang="lv-LV" sz="1400" b="1" i="0" u="none" strike="noStrike" kern="1200" cap="all" spc="-60" normalizeH="0" baseline="0" noProof="0" dirty="0">
              <a:ln>
                <a:noFill/>
              </a:ln>
              <a:solidFill>
                <a:srgbClr val="8C2723"/>
              </a:solidFill>
              <a:effectLst/>
              <a:uLnTx/>
              <a:uFillTx/>
              <a:latin typeface="Myriad Pro"/>
              <a:ea typeface="+mj-ea"/>
              <a:cs typeface="+mj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D08DC0B-AF85-41A1-A261-A7D97CDDC9DD}"/>
              </a:ext>
            </a:extLst>
          </p:cNvPr>
          <p:cNvGrpSpPr>
            <a:grpSpLocks noChangeAspect="1"/>
          </p:cNvGrpSpPr>
          <p:nvPr/>
        </p:nvGrpSpPr>
        <p:grpSpPr>
          <a:xfrm>
            <a:off x="285311" y="5577881"/>
            <a:ext cx="1188995" cy="1311901"/>
            <a:chOff x="798992" y="1428800"/>
            <a:chExt cx="799364" cy="88199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8E02608-2BCC-424A-9FBA-F07460D170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59" name="Picture 2">
                <a:extLst>
                  <a:ext uri="{FF2B5EF4-FFF2-40B4-BE49-F238E27FC236}">
                    <a16:creationId xmlns:a16="http://schemas.microsoft.com/office/drawing/2014/main" id="{30570A28-75F7-4D0D-92E1-A25753052E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815FA6DA-3A24-4B90-8E5A-F7F58DB11643}"/>
                  </a:ext>
                </a:extLst>
              </p:cNvPr>
              <p:cNvPicPr/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EC700EA-C054-4580-821C-D895F4FE8E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B81BE69B-2D5F-43D7-9623-19CC558B5E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7"/>
          <a:stretch/>
        </p:blipFill>
        <p:spPr bwMode="auto">
          <a:xfrm>
            <a:off x="159445" y="6025274"/>
            <a:ext cx="291845" cy="746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6A9C2C1-63D8-49DB-AD9E-954A93E7939A}"/>
              </a:ext>
            </a:extLst>
          </p:cNvPr>
          <p:cNvPicPr/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447" l="1235" r="60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829"/>
          <a:stretch/>
        </p:blipFill>
        <p:spPr bwMode="auto">
          <a:xfrm>
            <a:off x="1845471" y="6158746"/>
            <a:ext cx="366376" cy="705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Title 1">
            <a:extLst>
              <a:ext uri="{FF2B5EF4-FFF2-40B4-BE49-F238E27FC236}">
                <a16:creationId xmlns:a16="http://schemas.microsoft.com/office/drawing/2014/main" id="{9C7928B2-EE6B-4A8B-B111-3859CF33F39F}"/>
              </a:ext>
            </a:extLst>
          </p:cNvPr>
          <p:cNvSpPr txBox="1">
            <a:spLocks/>
          </p:cNvSpPr>
          <p:nvPr/>
        </p:nvSpPr>
        <p:spPr>
          <a:xfrm>
            <a:off x="3350973" y="4226431"/>
            <a:ext cx="1801289" cy="331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5AAD9E2B-33FC-472F-A7D8-C8DE99A7F5C9}"/>
              </a:ext>
            </a:extLst>
          </p:cNvPr>
          <p:cNvSpPr txBox="1">
            <a:spLocks/>
          </p:cNvSpPr>
          <p:nvPr/>
        </p:nvSpPr>
        <p:spPr>
          <a:xfrm>
            <a:off x="3432588" y="5710835"/>
            <a:ext cx="1801289" cy="331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14D8032E-AD80-4831-84F1-F8E01D659B8B}"/>
              </a:ext>
            </a:extLst>
          </p:cNvPr>
          <p:cNvSpPr txBox="1">
            <a:spLocks/>
          </p:cNvSpPr>
          <p:nvPr/>
        </p:nvSpPr>
        <p:spPr>
          <a:xfrm>
            <a:off x="4469312" y="5494597"/>
            <a:ext cx="4341603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1(4.)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</a:rPr>
              <a:t>+ 2(5.) + PIEMAKSA =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ĢVP  110,1€</a:t>
            </a:r>
            <a:endParaRPr lang="lv-LV" sz="1200" dirty="0">
              <a:solidFill>
                <a:srgbClr val="FFFFFF">
                  <a:lumMod val="50000"/>
                </a:srgbClr>
              </a:solidFill>
              <a:latin typeface="Myriad Pro"/>
            </a:endParaRP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DB76CB33-5CC6-4A14-8878-8E6D0508099D}"/>
              </a:ext>
            </a:extLst>
          </p:cNvPr>
          <p:cNvSpPr txBox="1">
            <a:spLocks/>
          </p:cNvSpPr>
          <p:nvPr/>
        </p:nvSpPr>
        <p:spPr>
          <a:xfrm>
            <a:off x="4356751" y="1396554"/>
            <a:ext cx="4341603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1(1.)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</a:rPr>
              <a:t>+ 2(2.) + PIEMAKSA =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ĢVP  44,1€</a:t>
            </a:r>
            <a:endParaRPr lang="lv-LV" sz="1200" dirty="0">
              <a:solidFill>
                <a:srgbClr val="FFFFFF">
                  <a:lumMod val="50000"/>
                </a:srgbClr>
              </a:solidFill>
              <a:latin typeface="Myriad Pro"/>
            </a:endParaRP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EC0F4F78-6457-4EF3-9285-F7800545A1A9}"/>
              </a:ext>
            </a:extLst>
          </p:cNvPr>
          <p:cNvSpPr txBox="1">
            <a:spLocks/>
          </p:cNvSpPr>
          <p:nvPr/>
        </p:nvSpPr>
        <p:spPr>
          <a:xfrm>
            <a:off x="4958651" y="4653136"/>
            <a:ext cx="3816424" cy="6928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sz="2000" b="1" dirty="0">
              <a:solidFill>
                <a:srgbClr val="8C2723"/>
              </a:solidFill>
            </a:endParaRPr>
          </a:p>
          <a:p>
            <a:endParaRPr lang="lv-LV" sz="2000" b="1" dirty="0">
              <a:solidFill>
                <a:srgbClr val="8C2723"/>
              </a:solidFill>
            </a:endParaRPr>
          </a:p>
          <a:p>
            <a:endParaRPr lang="lv-LV" sz="2000" b="1" dirty="0">
              <a:solidFill>
                <a:srgbClr val="8C2723"/>
              </a:solidFill>
            </a:endParaRPr>
          </a:p>
          <a:p>
            <a:endParaRPr lang="lv-LV" sz="2000" b="1" dirty="0">
              <a:solidFill>
                <a:srgbClr val="8C2723"/>
              </a:solidFill>
            </a:endParaRPr>
          </a:p>
          <a:p>
            <a:endParaRPr lang="lv-LV" sz="2000" b="1" dirty="0">
              <a:solidFill>
                <a:srgbClr val="8C2723"/>
              </a:solidFill>
            </a:endParaRPr>
          </a:p>
          <a:p>
            <a:endParaRPr lang="lv-LV" sz="2000" b="1" dirty="0">
              <a:solidFill>
                <a:srgbClr val="8C2723"/>
              </a:solidFill>
            </a:endParaRPr>
          </a:p>
          <a:p>
            <a:r>
              <a:rPr lang="lv-LV" sz="2400" b="1" dirty="0" err="1">
                <a:solidFill>
                  <a:srgbClr val="8C2723"/>
                </a:solidFill>
              </a:rPr>
              <a:t>Ģvp</a:t>
            </a:r>
            <a:r>
              <a:rPr lang="lv-LV" sz="2400" b="1" dirty="0">
                <a:solidFill>
                  <a:srgbClr val="8C2723"/>
                </a:solidFill>
              </a:rPr>
              <a:t> = 100 € </a:t>
            </a:r>
            <a:r>
              <a:rPr lang="lv-LV" sz="2400" b="1" dirty="0">
                <a:solidFill>
                  <a:schemeClr val="bg1">
                    <a:lumMod val="50000"/>
                  </a:schemeClr>
                </a:solidFill>
              </a:rPr>
              <a:t>( 50 X 2)</a:t>
            </a:r>
          </a:p>
          <a:p>
            <a:endParaRPr lang="lv-LV" sz="2200" b="1" dirty="0">
              <a:solidFill>
                <a:srgbClr val="8C2723"/>
              </a:solidFill>
              <a:latin typeface="Myriad Pro"/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3B532CA4-D91C-4457-91F9-4DFBD66751E5}"/>
              </a:ext>
            </a:extLst>
          </p:cNvPr>
          <p:cNvSpPr txBox="1">
            <a:spLocks/>
          </p:cNvSpPr>
          <p:nvPr/>
        </p:nvSpPr>
        <p:spPr>
          <a:xfrm>
            <a:off x="4958651" y="3179984"/>
            <a:ext cx="3816424" cy="6928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sz="2000" b="1" dirty="0">
              <a:solidFill>
                <a:srgbClr val="8C2723"/>
              </a:solidFill>
            </a:endParaRPr>
          </a:p>
          <a:p>
            <a:endParaRPr lang="lv-LV" sz="2000" b="1" dirty="0">
              <a:solidFill>
                <a:srgbClr val="8C2723"/>
              </a:solidFill>
            </a:endParaRPr>
          </a:p>
          <a:p>
            <a:endParaRPr lang="lv-LV" sz="2000" b="1" dirty="0">
              <a:solidFill>
                <a:srgbClr val="8C2723"/>
              </a:solidFill>
            </a:endParaRPr>
          </a:p>
          <a:p>
            <a:endParaRPr lang="lv-LV" sz="2000" b="1" dirty="0">
              <a:solidFill>
                <a:srgbClr val="8C2723"/>
              </a:solidFill>
            </a:endParaRPr>
          </a:p>
          <a:p>
            <a:endParaRPr lang="lv-LV" sz="2000" b="1" dirty="0">
              <a:solidFill>
                <a:srgbClr val="8C2723"/>
              </a:solidFill>
            </a:endParaRPr>
          </a:p>
          <a:p>
            <a:endParaRPr lang="lv-LV" sz="2000" b="1" dirty="0">
              <a:solidFill>
                <a:srgbClr val="8C2723"/>
              </a:solidFill>
            </a:endParaRPr>
          </a:p>
          <a:p>
            <a:r>
              <a:rPr lang="lv-LV" sz="2400" b="1" dirty="0" err="1">
                <a:solidFill>
                  <a:srgbClr val="8C2723"/>
                </a:solidFill>
              </a:rPr>
              <a:t>Ģvp</a:t>
            </a:r>
            <a:r>
              <a:rPr lang="lv-LV" sz="2400" b="1" dirty="0">
                <a:solidFill>
                  <a:srgbClr val="8C2723"/>
                </a:solidFill>
              </a:rPr>
              <a:t> = 100 € </a:t>
            </a:r>
            <a:r>
              <a:rPr lang="lv-LV" sz="2400" b="1" dirty="0">
                <a:solidFill>
                  <a:schemeClr val="bg1">
                    <a:lumMod val="50000"/>
                  </a:schemeClr>
                </a:solidFill>
              </a:rPr>
              <a:t>( 50 X 2)</a:t>
            </a:r>
          </a:p>
          <a:p>
            <a:endParaRPr lang="lv-LV" sz="2200" b="1" dirty="0">
              <a:solidFill>
                <a:srgbClr val="8C2723"/>
              </a:solidFill>
              <a:latin typeface="Myriad Pro"/>
            </a:endParaRPr>
          </a:p>
        </p:txBody>
      </p:sp>
      <p:sp>
        <p:nvSpPr>
          <p:cNvPr id="77" name="Taisnstūris 24">
            <a:extLst>
              <a:ext uri="{FF2B5EF4-FFF2-40B4-BE49-F238E27FC236}">
                <a16:creationId xmlns:a16="http://schemas.microsoft.com/office/drawing/2014/main" id="{677E3131-BCF4-4AF4-AA74-C1788CBECA92}"/>
              </a:ext>
            </a:extLst>
          </p:cNvPr>
          <p:cNvSpPr/>
          <p:nvPr/>
        </p:nvSpPr>
        <p:spPr>
          <a:xfrm>
            <a:off x="3406614" y="4614820"/>
            <a:ext cx="1120843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8" name="Taisnstūris 24">
            <a:extLst>
              <a:ext uri="{FF2B5EF4-FFF2-40B4-BE49-F238E27FC236}">
                <a16:creationId xmlns:a16="http://schemas.microsoft.com/office/drawing/2014/main" id="{8BA15F76-C551-48FC-9CE7-EBA4660079D9}"/>
              </a:ext>
            </a:extLst>
          </p:cNvPr>
          <p:cNvSpPr/>
          <p:nvPr/>
        </p:nvSpPr>
        <p:spPr>
          <a:xfrm>
            <a:off x="3494068" y="6152467"/>
            <a:ext cx="1120843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9" name="Vienādsānu trīsstūris 21">
            <a:extLst>
              <a:ext uri="{FF2B5EF4-FFF2-40B4-BE49-F238E27FC236}">
                <a16:creationId xmlns:a16="http://schemas.microsoft.com/office/drawing/2014/main" id="{10B24BB2-AE4A-4E10-A0DD-C23267E834FC}"/>
              </a:ext>
            </a:extLst>
          </p:cNvPr>
          <p:cNvSpPr/>
          <p:nvPr/>
        </p:nvSpPr>
        <p:spPr>
          <a:xfrm rot="5400000">
            <a:off x="4437296" y="4710838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80" name="Vienādsānu trīsstūris 21">
            <a:extLst>
              <a:ext uri="{FF2B5EF4-FFF2-40B4-BE49-F238E27FC236}">
                <a16:creationId xmlns:a16="http://schemas.microsoft.com/office/drawing/2014/main" id="{D2E52DBE-2746-45B9-B0CB-943230BD073B}"/>
              </a:ext>
            </a:extLst>
          </p:cNvPr>
          <p:cNvSpPr/>
          <p:nvPr/>
        </p:nvSpPr>
        <p:spPr>
          <a:xfrm rot="5400000">
            <a:off x="4529273" y="6242432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892DEAF7-5CE0-4AA0-A600-CF2B8FFE3018}"/>
              </a:ext>
            </a:extLst>
          </p:cNvPr>
          <p:cNvSpPr txBox="1">
            <a:spLocks/>
          </p:cNvSpPr>
          <p:nvPr/>
        </p:nvSpPr>
        <p:spPr>
          <a:xfrm>
            <a:off x="3432589" y="4598246"/>
            <a:ext cx="1840604" cy="338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  <a:latin typeface="Myriad Pro"/>
              </a:rPr>
              <a:t>AR 2022.G</a:t>
            </a:r>
            <a:endParaRPr lang="lv-LV" sz="11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FDF75F03-58EE-4A9E-913D-075CB99969CB}"/>
              </a:ext>
            </a:extLst>
          </p:cNvPr>
          <p:cNvSpPr txBox="1">
            <a:spLocks/>
          </p:cNvSpPr>
          <p:nvPr/>
        </p:nvSpPr>
        <p:spPr>
          <a:xfrm>
            <a:off x="3456106" y="6168235"/>
            <a:ext cx="1801289" cy="341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  <a:latin typeface="Myriad Pro"/>
              </a:rPr>
              <a:t> AR 2022.G</a:t>
            </a:r>
            <a:endParaRPr lang="lv-LV" sz="11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85" name="Picture 2">
            <a:extLst>
              <a:ext uri="{FF2B5EF4-FFF2-40B4-BE49-F238E27FC236}">
                <a16:creationId xmlns:a16="http://schemas.microsoft.com/office/drawing/2014/main" id="{6D3E82D8-216E-4059-B065-3742E5A75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398" y="5858402"/>
            <a:ext cx="324545" cy="86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BAC4D145-DDC8-4D6F-91BA-B7B5D63EE2AD}"/>
              </a:ext>
            </a:extLst>
          </p:cNvPr>
          <p:cNvGrpSpPr/>
          <p:nvPr/>
        </p:nvGrpSpPr>
        <p:grpSpPr>
          <a:xfrm>
            <a:off x="6836762" y="3429778"/>
            <a:ext cx="2072288" cy="757998"/>
            <a:chOff x="6441349" y="3119659"/>
            <a:chExt cx="2072288" cy="757998"/>
          </a:xfrm>
        </p:grpSpPr>
        <p:sp>
          <p:nvSpPr>
            <p:cNvPr id="86" name="Arrow: Striped Right 85">
              <a:extLst>
                <a:ext uri="{FF2B5EF4-FFF2-40B4-BE49-F238E27FC236}">
                  <a16:creationId xmlns:a16="http://schemas.microsoft.com/office/drawing/2014/main" id="{0E7A48E2-92EE-4096-A88A-4BF2C658C8EB}"/>
                </a:ext>
              </a:extLst>
            </p:cNvPr>
            <p:cNvSpPr/>
            <p:nvPr/>
          </p:nvSpPr>
          <p:spPr>
            <a:xfrm>
              <a:off x="6441349" y="3119659"/>
              <a:ext cx="2072288" cy="757998"/>
            </a:xfrm>
            <a:prstGeom prst="striped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7" name="Title 1">
              <a:extLst>
                <a:ext uri="{FF2B5EF4-FFF2-40B4-BE49-F238E27FC236}">
                  <a16:creationId xmlns:a16="http://schemas.microsoft.com/office/drawing/2014/main" id="{2DC45B12-A793-499C-9336-A7D22F792E3A}"/>
                </a:ext>
              </a:extLst>
            </p:cNvPr>
            <p:cNvSpPr txBox="1">
              <a:spLocks/>
            </p:cNvSpPr>
            <p:nvPr/>
          </p:nvSpPr>
          <p:spPr>
            <a:xfrm>
              <a:off x="6491190" y="3239713"/>
              <a:ext cx="1773621" cy="42824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 cap="all" spc="-6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lv-LV" sz="1400" b="1" dirty="0">
                  <a:solidFill>
                    <a:srgbClr val="7030A0"/>
                  </a:solidFill>
                </a:rPr>
                <a:t>71 556 saņēmēji</a:t>
              </a:r>
              <a:endParaRPr lang="lv-LV" sz="1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DDDBE2E-5013-4895-B37E-C21F1F3DBFF1}"/>
              </a:ext>
            </a:extLst>
          </p:cNvPr>
          <p:cNvGrpSpPr/>
          <p:nvPr/>
        </p:nvGrpSpPr>
        <p:grpSpPr>
          <a:xfrm>
            <a:off x="6872677" y="6133617"/>
            <a:ext cx="2049327" cy="724383"/>
            <a:chOff x="6441349" y="3119659"/>
            <a:chExt cx="2072288" cy="757998"/>
          </a:xfrm>
        </p:grpSpPr>
        <p:sp>
          <p:nvSpPr>
            <p:cNvPr id="89" name="Arrow: Striped Right 88">
              <a:extLst>
                <a:ext uri="{FF2B5EF4-FFF2-40B4-BE49-F238E27FC236}">
                  <a16:creationId xmlns:a16="http://schemas.microsoft.com/office/drawing/2014/main" id="{C614F1E7-E6B6-45FB-AE72-9C95D908151C}"/>
                </a:ext>
              </a:extLst>
            </p:cNvPr>
            <p:cNvSpPr/>
            <p:nvPr/>
          </p:nvSpPr>
          <p:spPr>
            <a:xfrm>
              <a:off x="6441349" y="3119659"/>
              <a:ext cx="2072288" cy="757998"/>
            </a:xfrm>
            <a:prstGeom prst="striped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0" name="Title 1">
              <a:extLst>
                <a:ext uri="{FF2B5EF4-FFF2-40B4-BE49-F238E27FC236}">
                  <a16:creationId xmlns:a16="http://schemas.microsoft.com/office/drawing/2014/main" id="{A991888C-76EE-4D69-B208-4071608D937E}"/>
                </a:ext>
              </a:extLst>
            </p:cNvPr>
            <p:cNvSpPr txBox="1">
              <a:spLocks/>
            </p:cNvSpPr>
            <p:nvPr/>
          </p:nvSpPr>
          <p:spPr>
            <a:xfrm>
              <a:off x="6491190" y="3239713"/>
              <a:ext cx="1773621" cy="42824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 cap="all" spc="-6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lv-LV" sz="1400" b="1" dirty="0">
                  <a:solidFill>
                    <a:srgbClr val="7030A0"/>
                  </a:solidFill>
                </a:rPr>
                <a:t> 966 saņēmēji</a:t>
              </a:r>
              <a:endParaRPr lang="lv-LV" sz="10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583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84">
            <a:extLst>
              <a:ext uri="{FF2B5EF4-FFF2-40B4-BE49-F238E27FC236}">
                <a16:creationId xmlns:a16="http://schemas.microsoft.com/office/drawing/2014/main" id="{D13691D8-FCC0-42B1-B49F-58A4786DE171}"/>
              </a:ext>
            </a:extLst>
          </p:cNvPr>
          <p:cNvSpPr/>
          <p:nvPr/>
        </p:nvSpPr>
        <p:spPr>
          <a:xfrm>
            <a:off x="7552309" y="3572419"/>
            <a:ext cx="377985" cy="1215974"/>
          </a:xfrm>
          <a:prstGeom prst="rect">
            <a:avLst/>
          </a:prstGeom>
          <a:solidFill>
            <a:schemeClr val="accent1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05941" y="6375747"/>
            <a:ext cx="2133600" cy="365125"/>
          </a:xfrm>
        </p:spPr>
        <p:txBody>
          <a:bodyPr/>
          <a:lstStyle/>
          <a:p>
            <a:fld id="{4B0071AE-DCA3-41B5-BEE4-E390F0C2B3E0}" type="slidenum">
              <a:rPr lang="lv-LV" smtClean="0"/>
              <a:t>12</a:t>
            </a:fld>
            <a:endParaRPr lang="lv-LV" dirty="0"/>
          </a:p>
        </p:txBody>
      </p:sp>
      <p:pic>
        <p:nvPicPr>
          <p:cNvPr id="6" name="Picture 2" descr="D:\Desktop\ppt\augsa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827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905" y="244856"/>
            <a:ext cx="7353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bg1"/>
                </a:solidFill>
              </a:rPr>
              <a:t>VALSTS ATBALSTS ĢIMENĒM AR BĒRNIEM </a:t>
            </a:r>
          </a:p>
          <a:p>
            <a:r>
              <a:rPr lang="lv-LV" sz="2000" b="1" dirty="0">
                <a:solidFill>
                  <a:schemeClr val="bg1"/>
                </a:solidFill>
              </a:rPr>
              <a:t>NO 1.GADA VECUMA </a:t>
            </a:r>
          </a:p>
        </p:txBody>
      </p:sp>
      <p:sp>
        <p:nvSpPr>
          <p:cNvPr id="62" name="Rectangle: Rounded Corners 4">
            <a:extLst>
              <a:ext uri="{FF2B5EF4-FFF2-40B4-BE49-F238E27FC236}">
                <a16:creationId xmlns:a16="http://schemas.microsoft.com/office/drawing/2014/main" id="{8F204620-39E3-417D-B092-7615CAF91881}"/>
              </a:ext>
            </a:extLst>
          </p:cNvPr>
          <p:cNvSpPr txBox="1"/>
          <p:nvPr/>
        </p:nvSpPr>
        <p:spPr>
          <a:xfrm>
            <a:off x="3893939" y="4595476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57.40</a:t>
            </a:r>
            <a:endParaRPr lang="en-US" sz="1100" b="1" kern="12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15D2D25-D45A-48DF-9EDB-C5F7FAC2788C}"/>
              </a:ext>
            </a:extLst>
          </p:cNvPr>
          <p:cNvGrpSpPr/>
          <p:nvPr/>
        </p:nvGrpSpPr>
        <p:grpSpPr>
          <a:xfrm>
            <a:off x="1619672" y="1270543"/>
            <a:ext cx="1268936" cy="4536345"/>
            <a:chOff x="725417" y="2097494"/>
            <a:chExt cx="1268936" cy="453634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1E1515-AF9F-474C-B1DD-ADF65FCD2DC0}"/>
                </a:ext>
              </a:extLst>
            </p:cNvPr>
            <p:cNvSpPr/>
            <p:nvPr/>
          </p:nvSpPr>
          <p:spPr>
            <a:xfrm>
              <a:off x="1563067" y="3419156"/>
              <a:ext cx="377985" cy="2311163"/>
            </a:xfrm>
            <a:prstGeom prst="rect">
              <a:avLst/>
            </a:prstGeom>
            <a:solidFill>
              <a:srgbClr val="8F1E0B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89C416-C351-42AA-AC65-7FF1F6246387}"/>
                </a:ext>
              </a:extLst>
            </p:cNvPr>
            <p:cNvSpPr/>
            <p:nvPr/>
          </p:nvSpPr>
          <p:spPr>
            <a:xfrm>
              <a:off x="809639" y="4253898"/>
              <a:ext cx="377985" cy="1479358"/>
            </a:xfrm>
            <a:prstGeom prst="rect">
              <a:avLst/>
            </a:prstGeom>
            <a:solidFill>
              <a:srgbClr val="8F1E0B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8AD6AE2-CB40-4690-ACCA-E29F69FB7A1A}"/>
                </a:ext>
              </a:extLst>
            </p:cNvPr>
            <p:cNvSpPr/>
            <p:nvPr/>
          </p:nvSpPr>
          <p:spPr>
            <a:xfrm>
              <a:off x="1555406" y="2097494"/>
              <a:ext cx="377985" cy="1305616"/>
            </a:xfrm>
            <a:prstGeom prst="rect">
              <a:avLst/>
            </a:prstGeom>
            <a:solidFill>
              <a:srgbClr val="8F1E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6348100-899F-4CEA-B392-2EC2D60F4233}"/>
                </a:ext>
              </a:extLst>
            </p:cNvPr>
            <p:cNvGrpSpPr/>
            <p:nvPr/>
          </p:nvGrpSpPr>
          <p:grpSpPr>
            <a:xfrm rot="16200000">
              <a:off x="1403990" y="5794951"/>
              <a:ext cx="653852" cy="290922"/>
              <a:chOff x="2937767" y="943"/>
              <a:chExt cx="2315816" cy="1157908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EDD005B1-0F4E-418D-8BAE-D3C74D48FCB9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0" name="Rectangle: Rounded Corners 4">
                <a:extLst>
                  <a:ext uri="{FF2B5EF4-FFF2-40B4-BE49-F238E27FC236}">
                    <a16:creationId xmlns:a16="http://schemas.microsoft.com/office/drawing/2014/main" id="{DC15FCA9-AA14-4175-AB9D-82901127F4C9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8E021F8-6ED7-45E5-BC3D-2C6E0A940B72}"/>
                </a:ext>
              </a:extLst>
            </p:cNvPr>
            <p:cNvSpPr/>
            <p:nvPr/>
          </p:nvSpPr>
          <p:spPr>
            <a:xfrm>
              <a:off x="797795" y="5132901"/>
              <a:ext cx="377985" cy="581097"/>
            </a:xfrm>
            <a:prstGeom prst="rect">
              <a:avLst/>
            </a:prstGeom>
            <a:solidFill>
              <a:srgbClr val="8F1E0B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342DDDE-265A-45EB-8602-CCC78E56EC2F}"/>
                </a:ext>
              </a:extLst>
            </p:cNvPr>
            <p:cNvSpPr/>
            <p:nvPr/>
          </p:nvSpPr>
          <p:spPr>
            <a:xfrm>
              <a:off x="1175780" y="3892862"/>
              <a:ext cx="377985" cy="1821135"/>
            </a:xfrm>
            <a:prstGeom prst="rect">
              <a:avLst/>
            </a:prstGeom>
            <a:solidFill>
              <a:srgbClr val="8F1E0B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FE8E3E3-F96B-4E15-9C49-A0A45936A4BE}"/>
                </a:ext>
              </a:extLst>
            </p:cNvPr>
            <p:cNvGrpSpPr/>
            <p:nvPr/>
          </p:nvGrpSpPr>
          <p:grpSpPr>
            <a:xfrm rot="16200000">
              <a:off x="659863" y="5803514"/>
              <a:ext cx="653852" cy="290922"/>
              <a:chOff x="2937767" y="943"/>
              <a:chExt cx="2315816" cy="115790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AEC3D7FA-8D34-40D3-9B73-ABD68ED4E5AC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8" name="Rectangle: Rounded Corners 4">
                <a:extLst>
                  <a:ext uri="{FF2B5EF4-FFF2-40B4-BE49-F238E27FC236}">
                    <a16:creationId xmlns:a16="http://schemas.microsoft.com/office/drawing/2014/main" id="{FF9C8A77-3AEA-44AA-B4A3-723B20EFF80C}"/>
                  </a:ext>
                </a:extLst>
              </p:cNvPr>
              <p:cNvSpPr txBox="1"/>
              <p:nvPr/>
            </p:nvSpPr>
            <p:spPr>
              <a:xfrm>
                <a:off x="2971682" y="34856"/>
                <a:ext cx="2247987" cy="10900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dirty="0"/>
                  <a:t>ĢV</a:t>
                </a:r>
                <a:r>
                  <a:rPr lang="lv-LV" sz="1500" kern="1200" dirty="0"/>
                  <a:t>P</a:t>
                </a:r>
                <a:endParaRPr lang="en-US" sz="1500" kern="1200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230C4B0-3734-42FF-8693-F9873BA3A52E}"/>
                </a:ext>
              </a:extLst>
            </p:cNvPr>
            <p:cNvGrpSpPr/>
            <p:nvPr/>
          </p:nvGrpSpPr>
          <p:grpSpPr>
            <a:xfrm rot="16200000">
              <a:off x="1031926" y="5803514"/>
              <a:ext cx="653852" cy="290922"/>
              <a:chOff x="2937767" y="943"/>
              <a:chExt cx="2315816" cy="1157908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464524BD-61DA-460C-B8A2-7814EEE5BC09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6" name="Rectangle: Rounded Corners 4">
                <a:extLst>
                  <a:ext uri="{FF2B5EF4-FFF2-40B4-BE49-F238E27FC236}">
                    <a16:creationId xmlns:a16="http://schemas.microsoft.com/office/drawing/2014/main" id="{832401FF-E8D1-43CA-89E1-770D45121581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AAP</a:t>
                </a:r>
                <a:endParaRPr lang="en-US" sz="1500" kern="1200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43A631-3C5F-4AFA-9A95-D0FD67825FDB}"/>
                </a:ext>
              </a:extLst>
            </p:cNvPr>
            <p:cNvGrpSpPr/>
            <p:nvPr/>
          </p:nvGrpSpPr>
          <p:grpSpPr>
            <a:xfrm rot="16200000">
              <a:off x="1392146" y="5803514"/>
              <a:ext cx="653852" cy="290922"/>
              <a:chOff x="2937767" y="943"/>
              <a:chExt cx="2315816" cy="1157908"/>
            </a:xfrm>
          </p:grpSpPr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15CE3DF8-CD2B-4F8F-9240-149A454DE023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4" name="Rectangle: Rounded Corners 4">
                <a:extLst>
                  <a:ext uri="{FF2B5EF4-FFF2-40B4-BE49-F238E27FC236}">
                    <a16:creationId xmlns:a16="http://schemas.microsoft.com/office/drawing/2014/main" id="{EF48E405-2D64-4CA6-B3C3-C41ECB10C465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A30C3D0-F1F6-4148-8D11-4B468C749836}"/>
                </a:ext>
              </a:extLst>
            </p:cNvPr>
            <p:cNvGrpSpPr/>
            <p:nvPr/>
          </p:nvGrpSpPr>
          <p:grpSpPr>
            <a:xfrm>
              <a:off x="1049690" y="6342917"/>
              <a:ext cx="653852" cy="290922"/>
              <a:chOff x="2937767" y="943"/>
              <a:chExt cx="2315816" cy="1157908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59C5DF74-A3AA-484F-AE57-6DA9EF38ED57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Rectangle: Rounded Corners 4">
                <a:extLst>
                  <a:ext uri="{FF2B5EF4-FFF2-40B4-BE49-F238E27FC236}">
                    <a16:creationId xmlns:a16="http://schemas.microsoft.com/office/drawing/2014/main" id="{9EC09AD3-BC6F-4864-8F09-4D7C6C532276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2020</a:t>
                </a:r>
                <a:endParaRPr lang="en-US" sz="1500" kern="1200" dirty="0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29B8FB3-DBAE-4C7A-B642-A1CA8A5E3A96}"/>
                </a:ext>
              </a:extLst>
            </p:cNvPr>
            <p:cNvSpPr/>
            <p:nvPr/>
          </p:nvSpPr>
          <p:spPr>
            <a:xfrm>
              <a:off x="805903" y="3711253"/>
              <a:ext cx="377985" cy="547196"/>
            </a:xfrm>
            <a:prstGeom prst="rect">
              <a:avLst/>
            </a:prstGeom>
            <a:solidFill>
              <a:srgbClr val="8F1E0B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Rounded Corners 4">
              <a:extLst>
                <a:ext uri="{FF2B5EF4-FFF2-40B4-BE49-F238E27FC236}">
                  <a16:creationId xmlns:a16="http://schemas.microsoft.com/office/drawing/2014/main" id="{D40E487E-FC5E-46C9-883A-EACC28F873D4}"/>
                </a:ext>
              </a:extLst>
            </p:cNvPr>
            <p:cNvSpPr txBox="1"/>
            <p:nvPr/>
          </p:nvSpPr>
          <p:spPr>
            <a:xfrm>
              <a:off x="725417" y="5152550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4</a:t>
              </a:r>
              <a:r>
                <a:rPr lang="lv-LV" sz="1050" b="1" kern="1200" dirty="0"/>
                <a:t>4.2</a:t>
              </a:r>
              <a:r>
                <a:rPr lang="lv-LV" sz="1100" b="1" kern="1200" dirty="0"/>
                <a:t> </a:t>
              </a:r>
              <a:endParaRPr lang="en-US" sz="1100" b="1" kern="1200" dirty="0"/>
            </a:p>
          </p:txBody>
        </p:sp>
        <p:sp>
          <p:nvSpPr>
            <p:cNvPr id="80" name="Rectangle: Rounded Corners 4">
              <a:extLst>
                <a:ext uri="{FF2B5EF4-FFF2-40B4-BE49-F238E27FC236}">
                  <a16:creationId xmlns:a16="http://schemas.microsoft.com/office/drawing/2014/main" id="{08AEA155-C13A-4C2E-8DF7-911CAA4B41B1}"/>
                </a:ext>
              </a:extLst>
            </p:cNvPr>
            <p:cNvSpPr txBox="1"/>
            <p:nvPr/>
          </p:nvSpPr>
          <p:spPr>
            <a:xfrm>
              <a:off x="737378" y="4739236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67</a:t>
              </a:r>
              <a:r>
                <a:rPr lang="lv-LV" sz="1100" b="1" kern="1200" dirty="0"/>
                <a:t> </a:t>
              </a:r>
              <a:endParaRPr lang="en-US" sz="1100" b="1" kern="1200" dirty="0"/>
            </a:p>
          </p:txBody>
        </p:sp>
        <p:sp>
          <p:nvSpPr>
            <p:cNvPr id="81" name="Rectangle: Rounded Corners 4">
              <a:extLst>
                <a:ext uri="{FF2B5EF4-FFF2-40B4-BE49-F238E27FC236}">
                  <a16:creationId xmlns:a16="http://schemas.microsoft.com/office/drawing/2014/main" id="{1B1475F9-7D1E-42F0-A675-B4E4F833282C}"/>
                </a:ext>
              </a:extLst>
            </p:cNvPr>
            <p:cNvSpPr txBox="1"/>
            <p:nvPr/>
          </p:nvSpPr>
          <p:spPr>
            <a:xfrm>
              <a:off x="731055" y="4302425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9</a:t>
              </a:r>
              <a:r>
                <a:rPr lang="lv-LV" sz="1050" b="1" kern="1200" dirty="0"/>
                <a:t>4.2</a:t>
              </a:r>
              <a:endParaRPr lang="en-US" sz="1100" b="1" kern="1200" dirty="0"/>
            </a:p>
          </p:txBody>
        </p:sp>
        <p:sp>
          <p:nvSpPr>
            <p:cNvPr id="83" name="Rectangle: Rounded Corners 4">
              <a:extLst>
                <a:ext uri="{FF2B5EF4-FFF2-40B4-BE49-F238E27FC236}">
                  <a16:creationId xmlns:a16="http://schemas.microsoft.com/office/drawing/2014/main" id="{B9F59191-BC32-488E-91B7-D986AF41C48C}"/>
                </a:ext>
              </a:extLst>
            </p:cNvPr>
            <p:cNvSpPr txBox="1"/>
            <p:nvPr/>
          </p:nvSpPr>
          <p:spPr>
            <a:xfrm>
              <a:off x="1087534" y="3895911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100</a:t>
              </a:r>
              <a:endParaRPr lang="en-US" sz="1100" b="1" kern="1200" dirty="0"/>
            </a:p>
          </p:txBody>
        </p:sp>
        <p:sp>
          <p:nvSpPr>
            <p:cNvPr id="84" name="Rectangle: Rounded Corners 4">
              <a:extLst>
                <a:ext uri="{FF2B5EF4-FFF2-40B4-BE49-F238E27FC236}">
                  <a16:creationId xmlns:a16="http://schemas.microsoft.com/office/drawing/2014/main" id="{76B68F7F-3340-4AAC-B0CB-735B3FDF26E9}"/>
                </a:ext>
              </a:extLst>
            </p:cNvPr>
            <p:cNvSpPr txBox="1"/>
            <p:nvPr/>
          </p:nvSpPr>
          <p:spPr>
            <a:xfrm>
              <a:off x="1467477" y="3438347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144</a:t>
              </a:r>
              <a:endParaRPr lang="en-US" sz="1100" b="1" kern="1200" dirty="0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1577629-83B0-42E6-9956-3F103BA7DA04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65" y="2996952"/>
              <a:ext cx="366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44FD964-B2A0-453B-A963-4B64D8F61EB5}"/>
                </a:ext>
              </a:extLst>
            </p:cNvPr>
            <p:cNvCxnSpPr>
              <a:cxnSpLocks/>
            </p:cNvCxnSpPr>
            <p:nvPr/>
          </p:nvCxnSpPr>
          <p:spPr>
            <a:xfrm>
              <a:off x="1574908" y="3395722"/>
              <a:ext cx="366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8C39828-AC78-4E16-88EE-493CCEF05D2D}"/>
                </a:ext>
              </a:extLst>
            </p:cNvPr>
            <p:cNvCxnSpPr>
              <a:cxnSpLocks/>
            </p:cNvCxnSpPr>
            <p:nvPr/>
          </p:nvCxnSpPr>
          <p:spPr>
            <a:xfrm>
              <a:off x="817744" y="4739236"/>
              <a:ext cx="366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FA95987-5B50-44DA-A7B7-6A23C5988C1B}"/>
                </a:ext>
              </a:extLst>
            </p:cNvPr>
            <p:cNvCxnSpPr>
              <a:cxnSpLocks/>
            </p:cNvCxnSpPr>
            <p:nvPr/>
          </p:nvCxnSpPr>
          <p:spPr>
            <a:xfrm>
              <a:off x="809636" y="5142940"/>
              <a:ext cx="366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: Rounded Corners 4">
              <a:extLst>
                <a:ext uri="{FF2B5EF4-FFF2-40B4-BE49-F238E27FC236}">
                  <a16:creationId xmlns:a16="http://schemas.microsoft.com/office/drawing/2014/main" id="{3FDDCFA0-9E3B-49CD-B7DF-8D4CA88BE339}"/>
                </a:ext>
              </a:extLst>
            </p:cNvPr>
            <p:cNvSpPr txBox="1"/>
            <p:nvPr/>
          </p:nvSpPr>
          <p:spPr>
            <a:xfrm>
              <a:off x="1440103" y="3012870"/>
              <a:ext cx="554249" cy="33454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167</a:t>
              </a:r>
              <a:endParaRPr lang="en-US" sz="1100" b="1" kern="1200" dirty="0"/>
            </a:p>
          </p:txBody>
        </p:sp>
        <p:sp>
          <p:nvSpPr>
            <p:cNvPr id="90" name="Rectangle: Rounded Corners 4">
              <a:extLst>
                <a:ext uri="{FF2B5EF4-FFF2-40B4-BE49-F238E27FC236}">
                  <a16:creationId xmlns:a16="http://schemas.microsoft.com/office/drawing/2014/main" id="{2E62A456-CD0E-45E9-8CBA-F3C9C53B198B}"/>
                </a:ext>
              </a:extLst>
            </p:cNvPr>
            <p:cNvSpPr txBox="1"/>
            <p:nvPr/>
          </p:nvSpPr>
          <p:spPr>
            <a:xfrm>
              <a:off x="1453789" y="2658307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194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7CD47E4-D6B7-44E1-BC27-EBCFC5F01DD0}"/>
              </a:ext>
            </a:extLst>
          </p:cNvPr>
          <p:cNvGrpSpPr/>
          <p:nvPr/>
        </p:nvGrpSpPr>
        <p:grpSpPr>
          <a:xfrm>
            <a:off x="3451584" y="1516136"/>
            <a:ext cx="1267470" cy="4310308"/>
            <a:chOff x="726883" y="2324966"/>
            <a:chExt cx="1267470" cy="431030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6CCC9D2-E3B3-41DA-B1AC-997E36403562}"/>
                </a:ext>
              </a:extLst>
            </p:cNvPr>
            <p:cNvSpPr/>
            <p:nvPr/>
          </p:nvSpPr>
          <p:spPr>
            <a:xfrm>
              <a:off x="821242" y="3869457"/>
              <a:ext cx="377985" cy="1880541"/>
            </a:xfrm>
            <a:prstGeom prst="rect">
              <a:avLst/>
            </a:prstGeom>
            <a:solidFill>
              <a:srgbClr val="8F1E0B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2CC0F29-8C2D-44C3-92CE-E807EAF8CC50}"/>
                </a:ext>
              </a:extLst>
            </p:cNvPr>
            <p:cNvSpPr/>
            <p:nvPr/>
          </p:nvSpPr>
          <p:spPr>
            <a:xfrm>
              <a:off x="1547664" y="2324966"/>
              <a:ext cx="377985" cy="3408288"/>
            </a:xfrm>
            <a:prstGeom prst="rect">
              <a:avLst/>
            </a:prstGeom>
            <a:solidFill>
              <a:srgbClr val="8F1E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FC5F79AD-CD0A-4433-9ACC-ED0CC96B08CC}"/>
                </a:ext>
              </a:extLst>
            </p:cNvPr>
            <p:cNvGrpSpPr/>
            <p:nvPr/>
          </p:nvGrpSpPr>
          <p:grpSpPr>
            <a:xfrm rot="16200000">
              <a:off x="1403990" y="5794951"/>
              <a:ext cx="653852" cy="290922"/>
              <a:chOff x="2937767" y="943"/>
              <a:chExt cx="2315816" cy="1157908"/>
            </a:xfrm>
          </p:grpSpPr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EFA7E703-C377-4214-8BE3-F8F8E69CEE32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5" name="Rectangle: Rounded Corners 4">
                <a:extLst>
                  <a:ext uri="{FF2B5EF4-FFF2-40B4-BE49-F238E27FC236}">
                    <a16:creationId xmlns:a16="http://schemas.microsoft.com/office/drawing/2014/main" id="{794634D3-E3ED-4C13-A9B0-610377771189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FCECCB9-53CC-46A9-880D-7D7D04E8823C}"/>
                </a:ext>
              </a:extLst>
            </p:cNvPr>
            <p:cNvSpPr/>
            <p:nvPr/>
          </p:nvSpPr>
          <p:spPr>
            <a:xfrm>
              <a:off x="1175780" y="3868022"/>
              <a:ext cx="377985" cy="1845976"/>
            </a:xfrm>
            <a:prstGeom prst="rect">
              <a:avLst/>
            </a:prstGeom>
            <a:solidFill>
              <a:srgbClr val="8F1E0B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1B9A2E4-BAFA-4A73-BB22-C4384C7EA743}"/>
                </a:ext>
              </a:extLst>
            </p:cNvPr>
            <p:cNvGrpSpPr/>
            <p:nvPr/>
          </p:nvGrpSpPr>
          <p:grpSpPr>
            <a:xfrm rot="16200000">
              <a:off x="659863" y="5803514"/>
              <a:ext cx="653852" cy="290922"/>
              <a:chOff x="2937767" y="943"/>
              <a:chExt cx="2315816" cy="1157908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71680AC2-F24A-405C-89CD-2B27AFA3C76D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3" name="Rectangle: Rounded Corners 4">
                <a:extLst>
                  <a:ext uri="{FF2B5EF4-FFF2-40B4-BE49-F238E27FC236}">
                    <a16:creationId xmlns:a16="http://schemas.microsoft.com/office/drawing/2014/main" id="{1CEBF10B-3184-4C6B-BC2A-201AAD5DFF45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dirty="0"/>
                  <a:t>Ģ</a:t>
                </a:r>
                <a:r>
                  <a:rPr lang="lv-LV" sz="1500" kern="1200" dirty="0"/>
                  <a:t>VP</a:t>
                </a:r>
                <a:endParaRPr lang="en-US" sz="1500" kern="1200" dirty="0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83A54AD3-C12C-4F71-9316-6253A3BB8B37}"/>
                </a:ext>
              </a:extLst>
            </p:cNvPr>
            <p:cNvGrpSpPr/>
            <p:nvPr/>
          </p:nvGrpSpPr>
          <p:grpSpPr>
            <a:xfrm rot="16200000">
              <a:off x="1031926" y="5803514"/>
              <a:ext cx="653852" cy="290922"/>
              <a:chOff x="2937767" y="943"/>
              <a:chExt cx="2315816" cy="1157908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79CF2BBA-13EE-4191-B1F4-F513D37EABC8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1" name="Rectangle: Rounded Corners 4">
                <a:extLst>
                  <a:ext uri="{FF2B5EF4-FFF2-40B4-BE49-F238E27FC236}">
                    <a16:creationId xmlns:a16="http://schemas.microsoft.com/office/drawing/2014/main" id="{59D44840-C550-4325-9088-F57A64D665A4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AAP</a:t>
                </a:r>
                <a:endParaRPr lang="en-US" sz="1500" kern="1200" dirty="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59C7BBB-581A-4DB9-9FE6-8B463EB36338}"/>
                </a:ext>
              </a:extLst>
            </p:cNvPr>
            <p:cNvGrpSpPr/>
            <p:nvPr/>
          </p:nvGrpSpPr>
          <p:grpSpPr>
            <a:xfrm rot="16200000">
              <a:off x="1392146" y="5803514"/>
              <a:ext cx="653852" cy="290922"/>
              <a:chOff x="2937767" y="943"/>
              <a:chExt cx="2315816" cy="1157908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112CE892-C9C9-4A3C-84D7-142AECD71673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9" name="Rectangle: Rounded Corners 4">
                <a:extLst>
                  <a:ext uri="{FF2B5EF4-FFF2-40B4-BE49-F238E27FC236}">
                    <a16:creationId xmlns:a16="http://schemas.microsoft.com/office/drawing/2014/main" id="{FB65508F-29D6-493D-920E-DFB867A08FC1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F3C3E83-583D-47C3-95B5-8CA4FAA4438C}"/>
                </a:ext>
              </a:extLst>
            </p:cNvPr>
            <p:cNvGrpSpPr/>
            <p:nvPr/>
          </p:nvGrpSpPr>
          <p:grpSpPr>
            <a:xfrm>
              <a:off x="791964" y="6342917"/>
              <a:ext cx="1202388" cy="292357"/>
              <a:chOff x="2024952" y="943"/>
              <a:chExt cx="4258624" cy="1163620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93DFC174-25F8-4183-A8B1-522375D1DDF4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7" name="Rectangle: Rounded Corners 4">
                <a:extLst>
                  <a:ext uri="{FF2B5EF4-FFF2-40B4-BE49-F238E27FC236}">
                    <a16:creationId xmlns:a16="http://schemas.microsoft.com/office/drawing/2014/main" id="{3329547E-C45E-4438-87F6-0B6575DB6287}"/>
                  </a:ext>
                </a:extLst>
              </p:cNvPr>
              <p:cNvSpPr txBox="1"/>
              <p:nvPr/>
            </p:nvSpPr>
            <p:spPr>
              <a:xfrm>
                <a:off x="2024952" y="74484"/>
                <a:ext cx="4258624" cy="1090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100" b="1" dirty="0"/>
                  <a:t>Reforma</a:t>
                </a:r>
                <a:endParaRPr lang="en-US" sz="1500" b="1" kern="1200" dirty="0"/>
              </a:p>
            </p:txBody>
          </p:sp>
        </p:grpSp>
        <p:sp>
          <p:nvSpPr>
            <p:cNvPr id="114" name="Rectangle: Rounded Corners 4">
              <a:extLst>
                <a:ext uri="{FF2B5EF4-FFF2-40B4-BE49-F238E27FC236}">
                  <a16:creationId xmlns:a16="http://schemas.microsoft.com/office/drawing/2014/main" id="{BEF68502-1848-496E-8E93-4DECAA693AE1}"/>
                </a:ext>
              </a:extLst>
            </p:cNvPr>
            <p:cNvSpPr txBox="1"/>
            <p:nvPr/>
          </p:nvSpPr>
          <p:spPr>
            <a:xfrm>
              <a:off x="726883" y="4842200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50</a:t>
              </a:r>
              <a:endParaRPr lang="en-US" sz="1100" b="1" kern="1200" dirty="0"/>
            </a:p>
          </p:txBody>
        </p:sp>
        <p:sp>
          <p:nvSpPr>
            <p:cNvPr id="118" name="Rectangle: Rounded Corners 4">
              <a:extLst>
                <a:ext uri="{FF2B5EF4-FFF2-40B4-BE49-F238E27FC236}">
                  <a16:creationId xmlns:a16="http://schemas.microsoft.com/office/drawing/2014/main" id="{4B42BCDD-59B8-4548-B016-9FD767E52194}"/>
                </a:ext>
              </a:extLst>
            </p:cNvPr>
            <p:cNvSpPr txBox="1"/>
            <p:nvPr/>
          </p:nvSpPr>
          <p:spPr>
            <a:xfrm>
              <a:off x="1087534" y="4062351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50</a:t>
              </a:r>
              <a:endParaRPr lang="en-US" sz="1100" b="1" kern="1200" dirty="0"/>
            </a:p>
          </p:txBody>
        </p:sp>
        <p:sp>
          <p:nvSpPr>
            <p:cNvPr id="119" name="Rectangle: Rounded Corners 4">
              <a:extLst>
                <a:ext uri="{FF2B5EF4-FFF2-40B4-BE49-F238E27FC236}">
                  <a16:creationId xmlns:a16="http://schemas.microsoft.com/office/drawing/2014/main" id="{CC06345D-7A38-4360-BE58-1273434DCF8D}"/>
                </a:ext>
              </a:extLst>
            </p:cNvPr>
            <p:cNvSpPr txBox="1"/>
            <p:nvPr/>
          </p:nvSpPr>
          <p:spPr>
            <a:xfrm>
              <a:off x="1467477" y="2503883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200</a:t>
              </a:r>
              <a:endParaRPr lang="en-US" sz="1100" b="1" kern="1200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25EF5BB-6EDC-4913-98CF-597FACA005A0}"/>
              </a:ext>
            </a:extLst>
          </p:cNvPr>
          <p:cNvGrpSpPr/>
          <p:nvPr/>
        </p:nvGrpSpPr>
        <p:grpSpPr>
          <a:xfrm>
            <a:off x="3426411" y="2170001"/>
            <a:ext cx="3046300" cy="3278949"/>
            <a:chOff x="-1087406" y="2996952"/>
            <a:chExt cx="3046300" cy="3278949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3BBE340-EF27-4977-823C-661833D6ED70}"/>
                </a:ext>
              </a:extLst>
            </p:cNvPr>
            <p:cNvSpPr/>
            <p:nvPr/>
          </p:nvSpPr>
          <p:spPr>
            <a:xfrm>
              <a:off x="1512833" y="3536504"/>
              <a:ext cx="377985" cy="21790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37CF80DB-3F1C-411E-9818-927A9D5A1022}"/>
                </a:ext>
              </a:extLst>
            </p:cNvPr>
            <p:cNvGrpSpPr/>
            <p:nvPr/>
          </p:nvGrpSpPr>
          <p:grpSpPr>
            <a:xfrm rot="16200000">
              <a:off x="1403990" y="5794951"/>
              <a:ext cx="653852" cy="290922"/>
              <a:chOff x="2937767" y="943"/>
              <a:chExt cx="2315816" cy="1157908"/>
            </a:xfrm>
          </p:grpSpPr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93E3B51B-420F-4230-B357-749AD601FEE5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0" name="Rectangle: Rounded Corners 4">
                <a:extLst>
                  <a:ext uri="{FF2B5EF4-FFF2-40B4-BE49-F238E27FC236}">
                    <a16:creationId xmlns:a16="http://schemas.microsoft.com/office/drawing/2014/main" id="{4478BEDC-B78F-4B49-B867-F24A608B01A0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9799176-4B16-4888-8FE1-ED1DD3905D81}"/>
                </a:ext>
              </a:extLst>
            </p:cNvPr>
            <p:cNvSpPr/>
            <p:nvPr/>
          </p:nvSpPr>
          <p:spPr>
            <a:xfrm>
              <a:off x="797795" y="3544027"/>
              <a:ext cx="377985" cy="2169971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D97AC72B-C8B1-4A63-B3CD-48844B2A7FEF}"/>
                </a:ext>
              </a:extLst>
            </p:cNvPr>
            <p:cNvGrpSpPr/>
            <p:nvPr/>
          </p:nvGrpSpPr>
          <p:grpSpPr>
            <a:xfrm rot="16200000">
              <a:off x="659863" y="5803514"/>
              <a:ext cx="653852" cy="290922"/>
              <a:chOff x="2937767" y="943"/>
              <a:chExt cx="2315816" cy="1157908"/>
            </a:xfrm>
          </p:grpSpPr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82C12562-A941-41B9-B93B-614294A7A33B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8" name="Rectangle: Rounded Corners 4">
                <a:extLst>
                  <a:ext uri="{FF2B5EF4-FFF2-40B4-BE49-F238E27FC236}">
                    <a16:creationId xmlns:a16="http://schemas.microsoft.com/office/drawing/2014/main" id="{C592086E-5899-4C02-9D19-B1A6944B5C7E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dirty="0"/>
                  <a:t>Ģ</a:t>
                </a:r>
                <a:r>
                  <a:rPr lang="lv-LV" sz="1500" kern="1200" dirty="0"/>
                  <a:t>VP</a:t>
                </a:r>
                <a:endParaRPr lang="en-US" sz="1500" kern="1200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B8BEE6E-3534-4CA8-B9E3-BAE71571D520}"/>
                </a:ext>
              </a:extLst>
            </p:cNvPr>
            <p:cNvGrpSpPr/>
            <p:nvPr/>
          </p:nvGrpSpPr>
          <p:grpSpPr>
            <a:xfrm rot="16200000">
              <a:off x="1031926" y="5803514"/>
              <a:ext cx="653852" cy="290922"/>
              <a:chOff x="2937767" y="943"/>
              <a:chExt cx="2315816" cy="1157908"/>
            </a:xfrm>
          </p:grpSpPr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079C0F70-F38B-48E8-A72C-B2E5D292E7B3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6" name="Rectangle: Rounded Corners 4">
                <a:extLst>
                  <a:ext uri="{FF2B5EF4-FFF2-40B4-BE49-F238E27FC236}">
                    <a16:creationId xmlns:a16="http://schemas.microsoft.com/office/drawing/2014/main" id="{3BEB82D3-EA3B-4F08-ACE2-D7DABC3F4FC7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AAP</a:t>
                </a:r>
                <a:endParaRPr lang="en-US" sz="1500" kern="1200" dirty="0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6A06E97-EC57-415C-B4BD-F67327E22CE8}"/>
                </a:ext>
              </a:extLst>
            </p:cNvPr>
            <p:cNvGrpSpPr/>
            <p:nvPr/>
          </p:nvGrpSpPr>
          <p:grpSpPr>
            <a:xfrm rot="16200000">
              <a:off x="1392146" y="5803514"/>
              <a:ext cx="653852" cy="290922"/>
              <a:chOff x="2937767" y="943"/>
              <a:chExt cx="2315816" cy="1157908"/>
            </a:xfrm>
          </p:grpSpPr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E6AC4701-A0E9-4F99-BBB1-6C1DC32A0E7C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4" name="Rectangle: Rounded Corners 4">
                <a:extLst>
                  <a:ext uri="{FF2B5EF4-FFF2-40B4-BE49-F238E27FC236}">
                    <a16:creationId xmlns:a16="http://schemas.microsoft.com/office/drawing/2014/main" id="{A0C43A89-7D0E-4D4C-B56E-5858B7B84092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149" name="Rectangle: Rounded Corners 4">
              <a:extLst>
                <a:ext uri="{FF2B5EF4-FFF2-40B4-BE49-F238E27FC236}">
                  <a16:creationId xmlns:a16="http://schemas.microsoft.com/office/drawing/2014/main" id="{FA7915C6-46B2-45ED-8996-68073AE80D9E}"/>
                </a:ext>
              </a:extLst>
            </p:cNvPr>
            <p:cNvSpPr txBox="1"/>
            <p:nvPr/>
          </p:nvSpPr>
          <p:spPr>
            <a:xfrm>
              <a:off x="-1087406" y="4087767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kern="1200" dirty="0"/>
                <a:t>50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∑</a:t>
              </a:r>
              <a:r>
                <a:rPr lang="lv-LV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r>
                <a:rPr lang="lv-LV" sz="1100" b="1" kern="1200" dirty="0"/>
                <a:t> </a:t>
              </a:r>
              <a:endParaRPr lang="en-US" sz="1100" b="1" kern="1200" dirty="0"/>
            </a:p>
          </p:txBody>
        </p:sp>
        <p:sp>
          <p:nvSpPr>
            <p:cNvPr id="154" name="Rectangle: Rounded Corners 4">
              <a:extLst>
                <a:ext uri="{FF2B5EF4-FFF2-40B4-BE49-F238E27FC236}">
                  <a16:creationId xmlns:a16="http://schemas.microsoft.com/office/drawing/2014/main" id="{CE4FF4BA-2A24-416E-B300-FCEE496BE258}"/>
                </a:ext>
              </a:extLst>
            </p:cNvPr>
            <p:cNvSpPr txBox="1"/>
            <p:nvPr/>
          </p:nvSpPr>
          <p:spPr>
            <a:xfrm>
              <a:off x="1432018" y="3894627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120</a:t>
              </a:r>
              <a:endParaRPr lang="en-US" sz="1100" b="1" kern="1200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B4F18F8-9EC0-4DB9-8E87-B2981EC1E7B9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65" y="2996952"/>
              <a:ext cx="366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AttÄlu rezultÄti vaicÄjumam âlt flagâ">
            <a:extLst>
              <a:ext uri="{FF2B5EF4-FFF2-40B4-BE49-F238E27FC236}">
                <a16:creationId xmlns:a16="http://schemas.microsoft.com/office/drawing/2014/main" id="{D4B2DE63-3427-4BA1-B5B1-F1982999C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59" y="5504044"/>
            <a:ext cx="481299" cy="2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tÄlu rezultÄti vaicÄjumam âee flagâ">
            <a:extLst>
              <a:ext uri="{FF2B5EF4-FFF2-40B4-BE49-F238E27FC236}">
                <a16:creationId xmlns:a16="http://schemas.microsoft.com/office/drawing/2014/main" id="{B18BBECC-6C29-42E0-A98B-7AAA4B10F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05" y="5512921"/>
            <a:ext cx="487243" cy="30977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0" name="Group 279">
            <a:extLst>
              <a:ext uri="{FF2B5EF4-FFF2-40B4-BE49-F238E27FC236}">
                <a16:creationId xmlns:a16="http://schemas.microsoft.com/office/drawing/2014/main" id="{93771350-0BDE-42CD-A560-37E7E7C10B3A}"/>
              </a:ext>
            </a:extLst>
          </p:cNvPr>
          <p:cNvGrpSpPr/>
          <p:nvPr/>
        </p:nvGrpSpPr>
        <p:grpSpPr>
          <a:xfrm>
            <a:off x="7091521" y="2138797"/>
            <a:ext cx="1181269" cy="3326071"/>
            <a:chOff x="709549" y="2949830"/>
            <a:chExt cx="1181269" cy="3326071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B7A23EB9-6A3D-431E-96C4-0807FDA2C5B3}"/>
                </a:ext>
              </a:extLst>
            </p:cNvPr>
            <p:cNvSpPr/>
            <p:nvPr/>
          </p:nvSpPr>
          <p:spPr>
            <a:xfrm>
              <a:off x="1512833" y="2949830"/>
              <a:ext cx="377985" cy="275531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8036FEEE-2821-4788-B0B8-53FA973FBCDB}"/>
                </a:ext>
              </a:extLst>
            </p:cNvPr>
            <p:cNvGrpSpPr/>
            <p:nvPr/>
          </p:nvGrpSpPr>
          <p:grpSpPr>
            <a:xfrm rot="16200000">
              <a:off x="1403990" y="5794951"/>
              <a:ext cx="653852" cy="290922"/>
              <a:chOff x="2937767" y="943"/>
              <a:chExt cx="2315816" cy="1157908"/>
            </a:xfrm>
          </p:grpSpPr>
          <p:sp>
            <p:nvSpPr>
              <p:cNvPr id="297" name="Rectangle: Rounded Corners 296">
                <a:extLst>
                  <a:ext uri="{FF2B5EF4-FFF2-40B4-BE49-F238E27FC236}">
                    <a16:creationId xmlns:a16="http://schemas.microsoft.com/office/drawing/2014/main" id="{F078C562-DD8E-4BF9-B304-F5C36D8C11D6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8" name="Rectangle: Rounded Corners 4">
                <a:extLst>
                  <a:ext uri="{FF2B5EF4-FFF2-40B4-BE49-F238E27FC236}">
                    <a16:creationId xmlns:a16="http://schemas.microsoft.com/office/drawing/2014/main" id="{CA8C3E7C-FD34-4D68-A1B0-11FA6A8F5CE6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15037B90-6625-4F60-BE33-BA932579A887}"/>
                </a:ext>
              </a:extLst>
            </p:cNvPr>
            <p:cNvSpPr/>
            <p:nvPr/>
          </p:nvSpPr>
          <p:spPr>
            <a:xfrm>
              <a:off x="797795" y="3520586"/>
              <a:ext cx="377985" cy="2193413"/>
            </a:xfrm>
            <a:prstGeom prst="rect">
              <a:avLst/>
            </a:prstGeom>
            <a:solidFill>
              <a:schemeClr val="accent1">
                <a:lumMod val="5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CBB3410E-AA2C-4C4E-839E-949878B2E96C}"/>
                </a:ext>
              </a:extLst>
            </p:cNvPr>
            <p:cNvGrpSpPr/>
            <p:nvPr/>
          </p:nvGrpSpPr>
          <p:grpSpPr>
            <a:xfrm rot="16200000">
              <a:off x="659863" y="5803514"/>
              <a:ext cx="653852" cy="290922"/>
              <a:chOff x="2937767" y="943"/>
              <a:chExt cx="2315816" cy="1157908"/>
            </a:xfrm>
          </p:grpSpPr>
          <p:sp>
            <p:nvSpPr>
              <p:cNvPr id="295" name="Rectangle: Rounded Corners 294">
                <a:extLst>
                  <a:ext uri="{FF2B5EF4-FFF2-40B4-BE49-F238E27FC236}">
                    <a16:creationId xmlns:a16="http://schemas.microsoft.com/office/drawing/2014/main" id="{835CE561-A3BE-4CBE-AEF6-51F6B3786277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6" name="Rectangle: Rounded Corners 4">
                <a:extLst>
                  <a:ext uri="{FF2B5EF4-FFF2-40B4-BE49-F238E27FC236}">
                    <a16:creationId xmlns:a16="http://schemas.microsoft.com/office/drawing/2014/main" id="{65FE9E8B-7224-420C-B319-9AD049B1EB5C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dirty="0"/>
                  <a:t>Ģ</a:t>
                </a:r>
                <a:r>
                  <a:rPr lang="lv-LV" sz="1500" kern="1200" dirty="0"/>
                  <a:t>VP</a:t>
                </a:r>
                <a:endParaRPr lang="en-US" sz="1500" kern="1200" dirty="0"/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BC5C1FC2-7C84-4C2A-90D4-ACE401E6061A}"/>
                </a:ext>
              </a:extLst>
            </p:cNvPr>
            <p:cNvGrpSpPr/>
            <p:nvPr/>
          </p:nvGrpSpPr>
          <p:grpSpPr>
            <a:xfrm rot="16200000">
              <a:off x="1031926" y="5803514"/>
              <a:ext cx="653852" cy="290922"/>
              <a:chOff x="2937767" y="943"/>
              <a:chExt cx="2315816" cy="1157908"/>
            </a:xfrm>
          </p:grpSpPr>
          <p:sp>
            <p:nvSpPr>
              <p:cNvPr id="293" name="Rectangle: Rounded Corners 292">
                <a:extLst>
                  <a:ext uri="{FF2B5EF4-FFF2-40B4-BE49-F238E27FC236}">
                    <a16:creationId xmlns:a16="http://schemas.microsoft.com/office/drawing/2014/main" id="{DFD9AB71-8A8E-4228-A6C9-3696B79EFEB4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4" name="Rectangle: Rounded Corners 4">
                <a:extLst>
                  <a:ext uri="{FF2B5EF4-FFF2-40B4-BE49-F238E27FC236}">
                    <a16:creationId xmlns:a16="http://schemas.microsoft.com/office/drawing/2014/main" id="{3A939ED3-BA16-49F4-8740-27C2AA59D550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AAP</a:t>
                </a:r>
                <a:endParaRPr lang="en-US" sz="1500" kern="1200" dirty="0"/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70E4546A-2DDF-4E23-BD20-58F3F2B649F9}"/>
                </a:ext>
              </a:extLst>
            </p:cNvPr>
            <p:cNvGrpSpPr/>
            <p:nvPr/>
          </p:nvGrpSpPr>
          <p:grpSpPr>
            <a:xfrm rot="16200000">
              <a:off x="1392146" y="5803514"/>
              <a:ext cx="653852" cy="290922"/>
              <a:chOff x="2937767" y="943"/>
              <a:chExt cx="2315816" cy="1157908"/>
            </a:xfrm>
          </p:grpSpPr>
          <p:sp>
            <p:nvSpPr>
              <p:cNvPr id="291" name="Rectangle: Rounded Corners 290">
                <a:extLst>
                  <a:ext uri="{FF2B5EF4-FFF2-40B4-BE49-F238E27FC236}">
                    <a16:creationId xmlns:a16="http://schemas.microsoft.com/office/drawing/2014/main" id="{E684CCAF-E87B-4092-A11B-67792E9026F8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2" name="Rectangle: Rounded Corners 4">
                <a:extLst>
                  <a:ext uri="{FF2B5EF4-FFF2-40B4-BE49-F238E27FC236}">
                    <a16:creationId xmlns:a16="http://schemas.microsoft.com/office/drawing/2014/main" id="{9C2FB79A-2360-4C73-B82E-2A4BC273C640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287" name="Rectangle: Rounded Corners 4">
              <a:extLst>
                <a:ext uri="{FF2B5EF4-FFF2-40B4-BE49-F238E27FC236}">
                  <a16:creationId xmlns:a16="http://schemas.microsoft.com/office/drawing/2014/main" id="{A329A4E2-9754-4A6F-AD4D-9458717BBC90}"/>
                </a:ext>
              </a:extLst>
            </p:cNvPr>
            <p:cNvSpPr txBox="1"/>
            <p:nvPr/>
          </p:nvSpPr>
          <p:spPr>
            <a:xfrm>
              <a:off x="709549" y="4752422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kern="1200" dirty="0"/>
                <a:t>60</a:t>
              </a:r>
              <a:r>
                <a:rPr lang="lv-LV" sz="1100" b="1" kern="1200" dirty="0"/>
                <a:t> </a:t>
              </a:r>
              <a:endParaRPr lang="en-US" sz="1100" b="1" kern="1200" dirty="0"/>
            </a:p>
          </p:txBody>
        </p:sp>
      </p:grpSp>
      <p:sp>
        <p:nvSpPr>
          <p:cNvPr id="299" name="Rectangle: Rounded Corners 4">
            <a:extLst>
              <a:ext uri="{FF2B5EF4-FFF2-40B4-BE49-F238E27FC236}">
                <a16:creationId xmlns:a16="http://schemas.microsoft.com/office/drawing/2014/main" id="{B24F7CBF-85DB-4E95-A557-448DF56E25EF}"/>
              </a:ext>
            </a:extLst>
          </p:cNvPr>
          <p:cNvSpPr txBox="1"/>
          <p:nvPr/>
        </p:nvSpPr>
        <p:spPr>
          <a:xfrm>
            <a:off x="7406875" y="5500012"/>
            <a:ext cx="634701" cy="273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500" kern="1200" dirty="0"/>
              <a:t>2020</a:t>
            </a:r>
            <a:endParaRPr lang="en-US" sz="1500" kern="1200" dirty="0"/>
          </a:p>
        </p:txBody>
      </p:sp>
      <p:sp>
        <p:nvSpPr>
          <p:cNvPr id="300" name="Rectangle: Rounded Corners 4">
            <a:extLst>
              <a:ext uri="{FF2B5EF4-FFF2-40B4-BE49-F238E27FC236}">
                <a16:creationId xmlns:a16="http://schemas.microsoft.com/office/drawing/2014/main" id="{D46FE0D6-B2B8-4E13-8FB7-906A2F3362A0}"/>
              </a:ext>
            </a:extLst>
          </p:cNvPr>
          <p:cNvSpPr txBox="1"/>
          <p:nvPr/>
        </p:nvSpPr>
        <p:spPr>
          <a:xfrm>
            <a:off x="5555317" y="5500012"/>
            <a:ext cx="634701" cy="273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500" kern="1200" dirty="0"/>
              <a:t>2020</a:t>
            </a:r>
            <a:endParaRPr lang="en-US" sz="1500" kern="1200" dirty="0"/>
          </a:p>
        </p:txBody>
      </p:sp>
      <p:sp>
        <p:nvSpPr>
          <p:cNvPr id="160" name="Rectangle: Rounded Corners 4">
            <a:extLst>
              <a:ext uri="{FF2B5EF4-FFF2-40B4-BE49-F238E27FC236}">
                <a16:creationId xmlns:a16="http://schemas.microsoft.com/office/drawing/2014/main" id="{31ECD28D-6D9D-40E3-9CCB-87C91ECF2DF5}"/>
              </a:ext>
            </a:extLst>
          </p:cNvPr>
          <p:cNvSpPr txBox="1"/>
          <p:nvPr/>
        </p:nvSpPr>
        <p:spPr>
          <a:xfrm>
            <a:off x="-211415" y="2911936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110</a:t>
            </a:r>
            <a:endParaRPr lang="en-US" sz="1100" b="1" kern="1200" dirty="0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93609A4-36F8-4D98-BE06-17F326A5F88F}"/>
              </a:ext>
            </a:extLst>
          </p:cNvPr>
          <p:cNvCxnSpPr>
            <a:cxnSpLocks/>
          </p:cNvCxnSpPr>
          <p:nvPr/>
        </p:nvCxnSpPr>
        <p:spPr>
          <a:xfrm>
            <a:off x="-117429" y="3426947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66D35D6-BDAF-4497-9EBF-3156F91D2FD5}"/>
              </a:ext>
            </a:extLst>
          </p:cNvPr>
          <p:cNvSpPr/>
          <p:nvPr/>
        </p:nvSpPr>
        <p:spPr>
          <a:xfrm>
            <a:off x="1387734" y="4022018"/>
            <a:ext cx="319390" cy="878294"/>
          </a:xfrm>
          <a:prstGeom prst="rect">
            <a:avLst/>
          </a:prstGeom>
          <a:noFill/>
          <a:ln w="9525">
            <a:solidFill>
              <a:srgbClr val="8F1E0B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: Rounded Corners 4">
            <a:extLst>
              <a:ext uri="{FF2B5EF4-FFF2-40B4-BE49-F238E27FC236}">
                <a16:creationId xmlns:a16="http://schemas.microsoft.com/office/drawing/2014/main" id="{4AB47A72-9B13-407E-8E02-110E42D85FDC}"/>
              </a:ext>
            </a:extLst>
          </p:cNvPr>
          <p:cNvSpPr txBox="1"/>
          <p:nvPr/>
        </p:nvSpPr>
        <p:spPr>
          <a:xfrm>
            <a:off x="1327785" y="4135196"/>
            <a:ext cx="437345" cy="6708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800" b="1" dirty="0">
                <a:solidFill>
                  <a:srgbClr val="8F1E0B"/>
                </a:solidFill>
              </a:rPr>
              <a:t>53.2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800" b="1" dirty="0">
                <a:solidFill>
                  <a:srgbClr val="8F1E0B"/>
                </a:solidFill>
              </a:rPr>
              <a:t>vidēji par 2 bērniem</a:t>
            </a:r>
            <a:r>
              <a:rPr lang="lv-LV" sz="900" b="1" dirty="0">
                <a:solidFill>
                  <a:srgbClr val="8F1E0B"/>
                </a:solidFill>
              </a:rPr>
              <a:t> </a:t>
            </a:r>
            <a:endParaRPr lang="en-US" sz="900" b="1" dirty="0">
              <a:solidFill>
                <a:srgbClr val="8F1E0B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813895AC-68B5-4E52-A09B-AF692035235A}"/>
              </a:ext>
            </a:extLst>
          </p:cNvPr>
          <p:cNvSpPr/>
          <p:nvPr/>
        </p:nvSpPr>
        <p:spPr>
          <a:xfrm>
            <a:off x="2802023" y="2422404"/>
            <a:ext cx="378019" cy="2471139"/>
          </a:xfrm>
          <a:prstGeom prst="rect">
            <a:avLst/>
          </a:prstGeom>
          <a:noFill/>
          <a:ln w="9525">
            <a:solidFill>
              <a:srgbClr val="8F1E0B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: Rounded Corners 4">
            <a:extLst>
              <a:ext uri="{FF2B5EF4-FFF2-40B4-BE49-F238E27FC236}">
                <a16:creationId xmlns:a16="http://schemas.microsoft.com/office/drawing/2014/main" id="{3BF9302B-108F-43D9-B351-BB59ECC78746}"/>
              </a:ext>
            </a:extLst>
          </p:cNvPr>
          <p:cNvSpPr txBox="1"/>
          <p:nvPr/>
        </p:nvSpPr>
        <p:spPr>
          <a:xfrm>
            <a:off x="2731069" y="2740839"/>
            <a:ext cx="517627" cy="18876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800" b="1" dirty="0">
                <a:solidFill>
                  <a:srgbClr val="8F1E0B"/>
                </a:solidFill>
              </a:rPr>
              <a:t>153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800" b="1" dirty="0">
                <a:solidFill>
                  <a:srgbClr val="8F1E0B"/>
                </a:solidFill>
              </a:rPr>
              <a:t>Vidēji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800" b="1" dirty="0">
                <a:solidFill>
                  <a:srgbClr val="8F1E0B"/>
                </a:solidFill>
              </a:rPr>
              <a:t> par 2 bērniem ĢVP +AAP</a:t>
            </a:r>
            <a:r>
              <a:rPr lang="lv-LV" sz="900" b="1" dirty="0">
                <a:solidFill>
                  <a:srgbClr val="8F1E0B"/>
                </a:solidFill>
              </a:rPr>
              <a:t> </a:t>
            </a:r>
            <a:endParaRPr lang="en-US" sz="900" b="1" dirty="0">
              <a:solidFill>
                <a:srgbClr val="8F1E0B"/>
              </a:solidFill>
            </a:endParaRP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900" b="1" kern="1200" dirty="0">
                <a:solidFill>
                  <a:srgbClr val="8F1E0B"/>
                </a:solidFill>
              </a:rPr>
              <a:t> </a:t>
            </a:r>
            <a:endParaRPr lang="en-US" sz="900" b="1" kern="1200" dirty="0">
              <a:solidFill>
                <a:srgbClr val="8F1E0B"/>
              </a:solidFill>
            </a:endParaRP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0868882B-3FF5-408A-9DCB-967291517EED}"/>
              </a:ext>
            </a:extLst>
          </p:cNvPr>
          <p:cNvCxnSpPr>
            <a:cxnSpLocks/>
          </p:cNvCxnSpPr>
          <p:nvPr/>
        </p:nvCxnSpPr>
        <p:spPr>
          <a:xfrm>
            <a:off x="1700038" y="3414793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: Rounded Corners 4">
            <a:extLst>
              <a:ext uri="{FF2B5EF4-FFF2-40B4-BE49-F238E27FC236}">
                <a16:creationId xmlns:a16="http://schemas.microsoft.com/office/drawing/2014/main" id="{6C914EB8-FDA0-4E2F-8495-144C2F7B2622}"/>
              </a:ext>
            </a:extLst>
          </p:cNvPr>
          <p:cNvSpPr txBox="1"/>
          <p:nvPr/>
        </p:nvSpPr>
        <p:spPr>
          <a:xfrm>
            <a:off x="1622659" y="2933277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110</a:t>
            </a:r>
            <a:endParaRPr lang="en-US" sz="1100" b="1" kern="1200" dirty="0"/>
          </a:p>
        </p:txBody>
      </p:sp>
      <p:pic>
        <p:nvPicPr>
          <p:cNvPr id="10" name="Picture 2" descr="AttÄlu rezultÄti vaicÄjumam âPost-it lÄ«mlapiÅaâ">
            <a:extLst>
              <a:ext uri="{FF2B5EF4-FFF2-40B4-BE49-F238E27FC236}">
                <a16:creationId xmlns:a16="http://schemas.microsoft.com/office/drawing/2014/main" id="{35E9A544-8626-40F6-855A-34C34E7E3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5625" l="5625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45" y="67372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638C00-3758-48DE-9407-5354277064C4}"/>
              </a:ext>
            </a:extLst>
          </p:cNvPr>
          <p:cNvSpPr/>
          <p:nvPr/>
        </p:nvSpPr>
        <p:spPr>
          <a:xfrm rot="21098171">
            <a:off x="6729740" y="1283605"/>
            <a:ext cx="94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b="1" dirty="0"/>
              <a:t>2 bērni</a:t>
            </a:r>
            <a:endParaRPr lang="en-US" b="1" dirty="0"/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9D5B68A-F9DC-420C-9F36-78C1D68188C1}"/>
              </a:ext>
            </a:extLst>
          </p:cNvPr>
          <p:cNvCxnSpPr>
            <a:cxnSpLocks/>
          </p:cNvCxnSpPr>
          <p:nvPr/>
        </p:nvCxnSpPr>
        <p:spPr>
          <a:xfrm>
            <a:off x="5323453" y="3676304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1E7E840E-93D6-44E8-9B2C-DBB5916B79D0}"/>
              </a:ext>
            </a:extLst>
          </p:cNvPr>
          <p:cNvCxnSpPr>
            <a:cxnSpLocks/>
          </p:cNvCxnSpPr>
          <p:nvPr/>
        </p:nvCxnSpPr>
        <p:spPr>
          <a:xfrm>
            <a:off x="7185687" y="3677236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: Rounded Corners 4">
            <a:extLst>
              <a:ext uri="{FF2B5EF4-FFF2-40B4-BE49-F238E27FC236}">
                <a16:creationId xmlns:a16="http://schemas.microsoft.com/office/drawing/2014/main" id="{87CA87A4-60BD-40A5-B86D-35E1A10B20C5}"/>
              </a:ext>
            </a:extLst>
          </p:cNvPr>
          <p:cNvSpPr txBox="1"/>
          <p:nvPr/>
        </p:nvSpPr>
        <p:spPr>
          <a:xfrm>
            <a:off x="7806008" y="2430453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182</a:t>
            </a:r>
            <a:endParaRPr lang="en-US" sz="1100" b="1" kern="1200" dirty="0"/>
          </a:p>
        </p:txBody>
      </p:sp>
      <p:sp>
        <p:nvSpPr>
          <p:cNvPr id="184" name="Rectangle: Rounded Corners 4">
            <a:extLst>
              <a:ext uri="{FF2B5EF4-FFF2-40B4-BE49-F238E27FC236}">
                <a16:creationId xmlns:a16="http://schemas.microsoft.com/office/drawing/2014/main" id="{4BC6819B-CBC1-497C-B26F-F29CC1E01F7B}"/>
              </a:ext>
            </a:extLst>
          </p:cNvPr>
          <p:cNvSpPr txBox="1"/>
          <p:nvPr/>
        </p:nvSpPr>
        <p:spPr>
          <a:xfrm>
            <a:off x="7068487" y="2717077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60</a:t>
            </a:r>
            <a:endParaRPr lang="en-US" sz="1100" b="1" kern="1200" dirty="0"/>
          </a:p>
        </p:txBody>
      </p:sp>
      <p:sp>
        <p:nvSpPr>
          <p:cNvPr id="186" name="Rectangle: Rounded Corners 4">
            <a:extLst>
              <a:ext uri="{FF2B5EF4-FFF2-40B4-BE49-F238E27FC236}">
                <a16:creationId xmlns:a16="http://schemas.microsoft.com/office/drawing/2014/main" id="{2E198707-DBD3-4F28-88E4-CD92CBF70C97}"/>
              </a:ext>
            </a:extLst>
          </p:cNvPr>
          <p:cNvSpPr txBox="1"/>
          <p:nvPr/>
        </p:nvSpPr>
        <p:spPr>
          <a:xfrm>
            <a:off x="5252211" y="4059325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6</a:t>
            </a:r>
            <a:r>
              <a:rPr lang="lv-LV" sz="1050" b="1" kern="1200" dirty="0"/>
              <a:t>0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sp>
        <p:nvSpPr>
          <p:cNvPr id="188" name="Rectangle: Rounded Corners 4">
            <a:extLst>
              <a:ext uri="{FF2B5EF4-FFF2-40B4-BE49-F238E27FC236}">
                <a16:creationId xmlns:a16="http://schemas.microsoft.com/office/drawing/2014/main" id="{3E09FF2B-6FF3-47F0-A5AD-88B10F63BB3A}"/>
              </a:ext>
            </a:extLst>
          </p:cNvPr>
          <p:cNvSpPr txBox="1"/>
          <p:nvPr/>
        </p:nvSpPr>
        <p:spPr>
          <a:xfrm>
            <a:off x="5230748" y="2959992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6</a:t>
            </a:r>
            <a:r>
              <a:rPr lang="lv-LV" sz="1050" b="1" kern="1200" dirty="0"/>
              <a:t>0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sp>
        <p:nvSpPr>
          <p:cNvPr id="189" name="Rectangle: Rounded Corners 4">
            <a:extLst>
              <a:ext uri="{FF2B5EF4-FFF2-40B4-BE49-F238E27FC236}">
                <a16:creationId xmlns:a16="http://schemas.microsoft.com/office/drawing/2014/main" id="{E70D32D5-6846-4F94-B1A0-D6A7C5FAF0EA}"/>
              </a:ext>
            </a:extLst>
          </p:cNvPr>
          <p:cNvSpPr txBox="1"/>
          <p:nvPr/>
        </p:nvSpPr>
        <p:spPr>
          <a:xfrm>
            <a:off x="7470615" y="3789040"/>
            <a:ext cx="526876" cy="6597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kern="1200" dirty="0"/>
              <a:t>62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045DFE90-2305-4AB5-99A4-88E491C127D9}"/>
              </a:ext>
            </a:extLst>
          </p:cNvPr>
          <p:cNvCxnSpPr>
            <a:cxnSpLocks/>
          </p:cNvCxnSpPr>
          <p:nvPr/>
        </p:nvCxnSpPr>
        <p:spPr>
          <a:xfrm>
            <a:off x="3557784" y="4022018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: Rounded Corners 4">
            <a:extLst>
              <a:ext uri="{FF2B5EF4-FFF2-40B4-BE49-F238E27FC236}">
                <a16:creationId xmlns:a16="http://schemas.microsoft.com/office/drawing/2014/main" id="{13123367-06FE-40CC-AEEC-66B1B472973E}"/>
              </a:ext>
            </a:extLst>
          </p:cNvPr>
          <p:cNvSpPr txBox="1"/>
          <p:nvPr/>
        </p:nvSpPr>
        <p:spPr>
          <a:xfrm>
            <a:off x="3861975" y="4022859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kern="1200" dirty="0"/>
              <a:t>50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DFCA9111-1394-4D98-8097-3591AA8473BC}"/>
              </a:ext>
            </a:extLst>
          </p:cNvPr>
          <p:cNvCxnSpPr>
            <a:cxnSpLocks/>
          </p:cNvCxnSpPr>
          <p:nvPr/>
        </p:nvCxnSpPr>
        <p:spPr>
          <a:xfrm>
            <a:off x="3907469" y="4005064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537591EB-222B-4995-801E-4270264A5704}"/>
              </a:ext>
            </a:extLst>
          </p:cNvPr>
          <p:cNvCxnSpPr>
            <a:cxnSpLocks/>
          </p:cNvCxnSpPr>
          <p:nvPr/>
        </p:nvCxnSpPr>
        <p:spPr>
          <a:xfrm>
            <a:off x="631273" y="1928186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: Rounded Corners 4">
            <a:extLst>
              <a:ext uri="{FF2B5EF4-FFF2-40B4-BE49-F238E27FC236}">
                <a16:creationId xmlns:a16="http://schemas.microsoft.com/office/drawing/2014/main" id="{E781AB2B-332C-4704-A1C4-837B1F9BB2AD}"/>
              </a:ext>
            </a:extLst>
          </p:cNvPr>
          <p:cNvSpPr txBox="1"/>
          <p:nvPr/>
        </p:nvSpPr>
        <p:spPr>
          <a:xfrm>
            <a:off x="528568" y="1593927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202</a:t>
            </a:r>
            <a:endParaRPr lang="en-US" sz="1100" b="1" kern="1200" dirty="0"/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44B3AF47-4214-43D3-8612-DAAD0F31FA89}"/>
              </a:ext>
            </a:extLst>
          </p:cNvPr>
          <p:cNvCxnSpPr>
            <a:cxnSpLocks/>
          </p:cNvCxnSpPr>
          <p:nvPr/>
        </p:nvCxnSpPr>
        <p:spPr>
          <a:xfrm>
            <a:off x="2455581" y="1887614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: Rounded Corners 4">
            <a:extLst>
              <a:ext uri="{FF2B5EF4-FFF2-40B4-BE49-F238E27FC236}">
                <a16:creationId xmlns:a16="http://schemas.microsoft.com/office/drawing/2014/main" id="{D82D2C3E-3234-421E-AEC4-CD86A776075C}"/>
              </a:ext>
            </a:extLst>
          </p:cNvPr>
          <p:cNvSpPr txBox="1"/>
          <p:nvPr/>
        </p:nvSpPr>
        <p:spPr>
          <a:xfrm>
            <a:off x="2369835" y="1343389"/>
            <a:ext cx="526876" cy="501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210</a:t>
            </a:r>
            <a:endParaRPr lang="en-US" sz="1100" b="1" kern="1200" dirty="0"/>
          </a:p>
        </p:txBody>
      </p:sp>
    </p:spTree>
    <p:extLst>
      <p:ext uri="{BB962C8B-B14F-4D97-AF65-F5344CB8AC3E}">
        <p14:creationId xmlns:p14="http://schemas.microsoft.com/office/powerpoint/2010/main" val="103835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Desktop\ppt\augs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" y="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536" y="188640"/>
            <a:ext cx="8542312" cy="612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ĢIMENE, KURA RŪPĒJAS PAR 3 BĒRNIEM (18 970 ģimenes)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8545" y="4198099"/>
            <a:ext cx="638157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000" b="1" dirty="0">
                <a:solidFill>
                  <a:srgbClr val="8C2723"/>
                </a:solidFill>
                <a:latin typeface="Myriad Pro"/>
              </a:rPr>
              <a:t>20</a:t>
            </a:r>
            <a:r>
              <a:rPr kumimoji="0" lang="lv-LV" sz="2000" b="1" i="0" u="none" strike="noStrike" kern="1200" cap="all" spc="-60" normalizeH="0" baseline="0" noProof="0" dirty="0">
                <a:ln>
                  <a:noFill/>
                </a:ln>
                <a:solidFill>
                  <a:srgbClr val="8C2723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+</a:t>
            </a:r>
            <a:endParaRPr kumimoji="0" lang="lv-LV" sz="1400" b="1" i="0" u="none" strike="noStrike" kern="1200" cap="all" spc="-60" normalizeH="0" baseline="0" noProof="0" dirty="0">
              <a:ln>
                <a:noFill/>
              </a:ln>
              <a:solidFill>
                <a:srgbClr val="8C2723"/>
              </a:solidFill>
              <a:effectLst/>
              <a:uLnTx/>
              <a:uFillTx/>
              <a:latin typeface="Myriad Pro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9628" y="6184119"/>
            <a:ext cx="638157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000" b="1" dirty="0">
                <a:solidFill>
                  <a:srgbClr val="8C2723"/>
                </a:solidFill>
                <a:latin typeface="Myriad Pro"/>
              </a:rPr>
              <a:t>20+</a:t>
            </a:r>
            <a:endParaRPr lang="lv-LV" sz="1400" b="1" dirty="0">
              <a:solidFill>
                <a:srgbClr val="8C2723"/>
              </a:solidFill>
              <a:latin typeface="Myriad Pro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35895" y="1927182"/>
            <a:ext cx="4511509" cy="4545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 err="1">
                <a:solidFill>
                  <a:srgbClr val="8C2723"/>
                </a:solidFill>
              </a:rPr>
              <a:t>Ģvp</a:t>
            </a:r>
            <a:r>
              <a:rPr lang="lv-LV" sz="2000" b="1" dirty="0">
                <a:solidFill>
                  <a:srgbClr val="8C2723"/>
                </a:solidFill>
              </a:rPr>
              <a:t> = 225 € </a:t>
            </a:r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( 75 X 3)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635896" y="1412776"/>
            <a:ext cx="4752528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1(1.) + 2(2.) + 3(3.) + PIEMAKSA = ĢVP 134,2€</a:t>
            </a:r>
            <a:endParaRPr lang="lv-LV" sz="1400" dirty="0">
              <a:solidFill>
                <a:srgbClr val="FFFFFF">
                  <a:lumMod val="50000"/>
                </a:srgbClr>
              </a:solidFill>
              <a:latin typeface="Myriad Pro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07904" y="3508978"/>
            <a:ext cx="3888432" cy="593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 err="1">
                <a:solidFill>
                  <a:srgbClr val="8C2723"/>
                </a:solidFill>
              </a:rPr>
              <a:t>Ģvp</a:t>
            </a:r>
            <a:r>
              <a:rPr lang="lv-LV" sz="2000" b="1" dirty="0">
                <a:solidFill>
                  <a:srgbClr val="8C2723"/>
                </a:solidFill>
              </a:rPr>
              <a:t> = 225 € </a:t>
            </a:r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( 75 X 3)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635896" y="3140968"/>
            <a:ext cx="4838974" cy="50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9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1(2.) + 2(3.) + 3(4.) </a:t>
            </a:r>
            <a:r>
              <a:rPr lang="lv-LV" sz="1900" dirty="0">
                <a:solidFill>
                  <a:srgbClr val="FFFFFF">
                    <a:lumMod val="50000"/>
                  </a:srgbClr>
                </a:solidFill>
              </a:rPr>
              <a:t>+ PIEMAKSA = </a:t>
            </a:r>
            <a:r>
              <a:rPr lang="lv-LV" sz="19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ĢVP 173 €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45933" y="5441776"/>
            <a:ext cx="3456384" cy="449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 err="1">
                <a:solidFill>
                  <a:srgbClr val="8C2723"/>
                </a:solidFill>
              </a:rPr>
              <a:t>Ģvp</a:t>
            </a:r>
            <a:r>
              <a:rPr lang="lv-LV" sz="2000" b="1" dirty="0">
                <a:solidFill>
                  <a:srgbClr val="8C2723"/>
                </a:solidFill>
              </a:rPr>
              <a:t> = 225 € </a:t>
            </a:r>
            <a:r>
              <a:rPr lang="lv-LV" sz="2000" b="1" dirty="0">
                <a:solidFill>
                  <a:schemeClr val="bg1">
                    <a:lumMod val="50000"/>
                  </a:schemeClr>
                </a:solidFill>
              </a:rPr>
              <a:t>( 75 X 3)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635896" y="4941168"/>
            <a:ext cx="4752528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1(4.) + 2(5.) + 3(6.) </a:t>
            </a:r>
            <a:r>
              <a:rPr lang="lv-LV" sz="2000" dirty="0">
                <a:solidFill>
                  <a:srgbClr val="FFFFFF">
                    <a:lumMod val="50000"/>
                  </a:srgbClr>
                </a:solidFill>
              </a:rPr>
              <a:t>+ PIEMAKSA</a:t>
            </a:r>
            <a:r>
              <a:rPr lang="lv-LV" sz="20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 = ĢVP 216,2€</a:t>
            </a:r>
            <a:endParaRPr lang="lv-LV" sz="1400" dirty="0">
              <a:solidFill>
                <a:srgbClr val="FFFFFF">
                  <a:lumMod val="50000"/>
                </a:srgbClr>
              </a:solidFill>
              <a:latin typeface="Myriad Pro"/>
            </a:endParaRPr>
          </a:p>
        </p:txBody>
      </p:sp>
      <p:sp>
        <p:nvSpPr>
          <p:cNvPr id="22" name="Vienādsānu trīsstūris 21"/>
          <p:cNvSpPr/>
          <p:nvPr/>
        </p:nvSpPr>
        <p:spPr>
          <a:xfrm rot="5400000">
            <a:off x="3370632" y="2097416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3" name="Vienādsānu trīsstūris 22"/>
          <p:cNvSpPr/>
          <p:nvPr/>
        </p:nvSpPr>
        <p:spPr>
          <a:xfrm rot="5400000">
            <a:off x="3458281" y="3837561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4" name="Vienādsānu trīsstūris 23"/>
          <p:cNvSpPr/>
          <p:nvPr/>
        </p:nvSpPr>
        <p:spPr>
          <a:xfrm rot="5400000">
            <a:off x="3489783" y="5615529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5" name="Taisnstūris 24"/>
          <p:cNvSpPr/>
          <p:nvPr/>
        </p:nvSpPr>
        <p:spPr>
          <a:xfrm>
            <a:off x="2339752" y="2007451"/>
            <a:ext cx="1120843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410671" y="2021250"/>
            <a:ext cx="1801289" cy="341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</a:rPr>
              <a:t>Ar 2022.g</a:t>
            </a:r>
            <a:endParaRPr lang="lv-LV" sz="1100" dirty="0">
              <a:solidFill>
                <a:schemeClr val="bg1"/>
              </a:solidFill>
            </a:endParaRPr>
          </a:p>
        </p:txBody>
      </p:sp>
      <p:sp>
        <p:nvSpPr>
          <p:cNvPr id="27" name="Taisnstūris 26"/>
          <p:cNvSpPr/>
          <p:nvPr/>
        </p:nvSpPr>
        <p:spPr>
          <a:xfrm>
            <a:off x="2370304" y="3747595"/>
            <a:ext cx="1178748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412031" y="3747432"/>
            <a:ext cx="1801289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</a:rPr>
              <a:t>Ar 2022.g</a:t>
            </a:r>
            <a:endParaRPr lang="lv-LV" sz="1100" dirty="0">
              <a:solidFill>
                <a:schemeClr val="bg1"/>
              </a:solidFill>
            </a:endParaRPr>
          </a:p>
        </p:txBody>
      </p:sp>
      <p:sp>
        <p:nvSpPr>
          <p:cNvPr id="29" name="Taisnstūris 28"/>
          <p:cNvSpPr/>
          <p:nvPr/>
        </p:nvSpPr>
        <p:spPr>
          <a:xfrm>
            <a:off x="2462230" y="5520561"/>
            <a:ext cx="1120843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504723" y="5515559"/>
            <a:ext cx="1801289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</a:rPr>
              <a:t>Ar 2022.g</a:t>
            </a:r>
            <a:endParaRPr lang="lv-LV" sz="1100" dirty="0">
              <a:solidFill>
                <a:schemeClr val="bg1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647602" y="3291334"/>
            <a:ext cx="1801289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648962" y="1556792"/>
            <a:ext cx="1801289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647601" y="5086547"/>
            <a:ext cx="1801289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4B0071AE-DCA3-41B5-BEE4-E390F0C2B3E0}" type="slidenum">
              <a:rPr lang="lv-LV" smtClean="0"/>
              <a:t>13</a:t>
            </a:fld>
            <a:endParaRPr lang="lv-LV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7364" y="1443966"/>
            <a:ext cx="1639808" cy="1352128"/>
            <a:chOff x="662252" y="1428800"/>
            <a:chExt cx="1069648" cy="881994"/>
          </a:xfrm>
        </p:grpSpPr>
        <p:pic>
          <p:nvPicPr>
            <p:cNvPr id="40" name="Picture 39"/>
            <p:cNvPicPr/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73" t="5485" r="30813" b="7452"/>
            <a:stretch/>
          </p:blipFill>
          <p:spPr bwMode="auto">
            <a:xfrm>
              <a:off x="1495537" y="1659822"/>
              <a:ext cx="236363" cy="5603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27"/>
            <a:stretch/>
          </p:blipFill>
          <p:spPr bwMode="auto">
            <a:xfrm>
              <a:off x="662252" y="1681992"/>
              <a:ext cx="219155" cy="5603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43"/>
              <p:cNvPicPr/>
              <p:nvPr/>
            </p:nvPicPr>
            <p:blipFill rotWithShape="1"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8" name="Picture 57"/>
          <p:cNvPicPr/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29"/>
          <a:stretch/>
        </p:blipFill>
        <p:spPr bwMode="auto">
          <a:xfrm>
            <a:off x="1355188" y="6085349"/>
            <a:ext cx="366376" cy="705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/>
          <p:cNvPicPr/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26753" b="14916"/>
          <a:stretch/>
        </p:blipFill>
        <p:spPr bwMode="auto">
          <a:xfrm>
            <a:off x="1668562" y="6056040"/>
            <a:ext cx="420043" cy="760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30" y="5949280"/>
            <a:ext cx="324545" cy="86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459503" y="2840749"/>
            <a:ext cx="1639808" cy="1352128"/>
            <a:chOff x="662252" y="1428800"/>
            <a:chExt cx="1069648" cy="881994"/>
          </a:xfrm>
        </p:grpSpPr>
        <p:pic>
          <p:nvPicPr>
            <p:cNvPr id="62" name="Picture 61"/>
            <p:cNvPicPr/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73" t="5485" r="30813" b="7452"/>
            <a:stretch/>
          </p:blipFill>
          <p:spPr bwMode="auto">
            <a:xfrm>
              <a:off x="1495537" y="1659822"/>
              <a:ext cx="236363" cy="5603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27"/>
            <a:stretch/>
          </p:blipFill>
          <p:spPr bwMode="auto">
            <a:xfrm>
              <a:off x="662252" y="1681992"/>
              <a:ext cx="219155" cy="5603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66"/>
              <p:cNvPicPr/>
              <p:nvPr/>
            </p:nvPicPr>
            <p:blipFill rotWithShape="1"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503264" y="4834136"/>
            <a:ext cx="1639808" cy="1352128"/>
            <a:chOff x="662252" y="1428800"/>
            <a:chExt cx="1069648" cy="881994"/>
          </a:xfrm>
        </p:grpSpPr>
        <p:pic>
          <p:nvPicPr>
            <p:cNvPr id="69" name="Picture 68"/>
            <p:cNvPicPr/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73" t="5485" r="30813" b="7452"/>
            <a:stretch/>
          </p:blipFill>
          <p:spPr bwMode="auto">
            <a:xfrm>
              <a:off x="1495537" y="1659822"/>
              <a:ext cx="236363" cy="5603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27"/>
            <a:stretch/>
          </p:blipFill>
          <p:spPr bwMode="auto">
            <a:xfrm>
              <a:off x="662252" y="1681992"/>
              <a:ext cx="219155" cy="5603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1" name="Group 70"/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73"/>
              <p:cNvPicPr/>
              <p:nvPr/>
            </p:nvPicPr>
            <p:blipFill rotWithShape="1"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5" name="Picture 74"/>
          <p:cNvPicPr/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26753" b="14916"/>
          <a:stretch/>
        </p:blipFill>
        <p:spPr bwMode="auto">
          <a:xfrm>
            <a:off x="1489328" y="4060000"/>
            <a:ext cx="420043" cy="760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80138" y="4843914"/>
            <a:ext cx="2190165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49587" y="2845963"/>
            <a:ext cx="2190165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107029">
            <a:off x="6620450" y="5913835"/>
            <a:ext cx="137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rgbClr val="FFFFFF"/>
                </a:solidFill>
                <a:latin typeface="Myriad Pro"/>
              </a:rPr>
              <a:t> </a:t>
            </a:r>
            <a:endParaRPr lang="lv-LV" sz="1400" b="1" dirty="0">
              <a:solidFill>
                <a:srgbClr val="FFFFF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67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84">
            <a:extLst>
              <a:ext uri="{FF2B5EF4-FFF2-40B4-BE49-F238E27FC236}">
                <a16:creationId xmlns:a16="http://schemas.microsoft.com/office/drawing/2014/main" id="{D13691D8-FCC0-42B1-B49F-58A4786DE171}"/>
              </a:ext>
            </a:extLst>
          </p:cNvPr>
          <p:cNvSpPr/>
          <p:nvPr/>
        </p:nvSpPr>
        <p:spPr>
          <a:xfrm>
            <a:off x="7524328" y="3663485"/>
            <a:ext cx="389142" cy="1142274"/>
          </a:xfrm>
          <a:prstGeom prst="rect">
            <a:avLst/>
          </a:prstGeom>
          <a:solidFill>
            <a:schemeClr val="accent1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28585" y="6292600"/>
            <a:ext cx="2133600" cy="365125"/>
          </a:xfrm>
        </p:spPr>
        <p:txBody>
          <a:bodyPr/>
          <a:lstStyle/>
          <a:p>
            <a:fld id="{4B0071AE-DCA3-41B5-BEE4-E390F0C2B3E0}" type="slidenum">
              <a:rPr lang="lv-LV" smtClean="0"/>
              <a:t>14</a:t>
            </a:fld>
            <a:endParaRPr lang="lv-LV" dirty="0"/>
          </a:p>
        </p:txBody>
      </p:sp>
      <p:pic>
        <p:nvPicPr>
          <p:cNvPr id="6" name="Picture 2" descr="D:\Desktop\ppt\augsa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2" y="-5633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230" y="173730"/>
            <a:ext cx="7464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bg1"/>
                </a:solidFill>
              </a:rPr>
              <a:t>VALSTS ATBALSTS ĢIMENĒM AR BĒRNIEM </a:t>
            </a:r>
          </a:p>
          <a:p>
            <a:r>
              <a:rPr lang="lv-LV" sz="2000" b="1" dirty="0">
                <a:solidFill>
                  <a:schemeClr val="bg1"/>
                </a:solidFill>
              </a:rPr>
              <a:t>NO 1.GADA VECUMA </a:t>
            </a:r>
          </a:p>
        </p:txBody>
      </p:sp>
      <p:sp>
        <p:nvSpPr>
          <p:cNvPr id="62" name="Rectangle: Rounded Corners 4">
            <a:extLst>
              <a:ext uri="{FF2B5EF4-FFF2-40B4-BE49-F238E27FC236}">
                <a16:creationId xmlns:a16="http://schemas.microsoft.com/office/drawing/2014/main" id="{8F204620-39E3-417D-B092-7615CAF91881}"/>
              </a:ext>
            </a:extLst>
          </p:cNvPr>
          <p:cNvSpPr txBox="1"/>
          <p:nvPr/>
        </p:nvSpPr>
        <p:spPr>
          <a:xfrm>
            <a:off x="3893939" y="4525991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57.40</a:t>
            </a:r>
            <a:endParaRPr lang="en-US" sz="1100" b="1" kern="12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15D2D25-D45A-48DF-9EDB-C5F7FAC2788C}"/>
              </a:ext>
            </a:extLst>
          </p:cNvPr>
          <p:cNvGrpSpPr/>
          <p:nvPr/>
        </p:nvGrpSpPr>
        <p:grpSpPr>
          <a:xfrm>
            <a:off x="1619094" y="1562465"/>
            <a:ext cx="1308754" cy="4180611"/>
            <a:chOff x="725417" y="2381220"/>
            <a:chExt cx="1308754" cy="425261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1E1515-AF9F-474C-B1DD-ADF65FCD2DC0}"/>
                </a:ext>
              </a:extLst>
            </p:cNvPr>
            <p:cNvSpPr/>
            <p:nvPr/>
          </p:nvSpPr>
          <p:spPr>
            <a:xfrm>
              <a:off x="1563067" y="3113704"/>
              <a:ext cx="377985" cy="2616616"/>
            </a:xfrm>
            <a:prstGeom prst="rect">
              <a:avLst/>
            </a:prstGeom>
            <a:solidFill>
              <a:srgbClr val="8F1E0B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89C416-C351-42AA-AC65-7FF1F6246387}"/>
                </a:ext>
              </a:extLst>
            </p:cNvPr>
            <p:cNvSpPr/>
            <p:nvPr/>
          </p:nvSpPr>
          <p:spPr>
            <a:xfrm>
              <a:off x="809639" y="4253898"/>
              <a:ext cx="377985" cy="1479358"/>
            </a:xfrm>
            <a:prstGeom prst="rect">
              <a:avLst/>
            </a:prstGeom>
            <a:solidFill>
              <a:srgbClr val="8F1E0B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8AD6AE2-CB40-4690-ACCA-E29F69FB7A1A}"/>
                </a:ext>
              </a:extLst>
            </p:cNvPr>
            <p:cNvSpPr/>
            <p:nvPr/>
          </p:nvSpPr>
          <p:spPr>
            <a:xfrm>
              <a:off x="1555406" y="2381220"/>
              <a:ext cx="377985" cy="1098724"/>
            </a:xfrm>
            <a:prstGeom prst="rect">
              <a:avLst/>
            </a:prstGeom>
            <a:solidFill>
              <a:srgbClr val="8F1E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6348100-899F-4CEA-B392-2EC2D60F4233}"/>
                </a:ext>
              </a:extLst>
            </p:cNvPr>
            <p:cNvGrpSpPr/>
            <p:nvPr/>
          </p:nvGrpSpPr>
          <p:grpSpPr>
            <a:xfrm rot="16200000">
              <a:off x="1403990" y="5794951"/>
              <a:ext cx="653852" cy="290922"/>
              <a:chOff x="2937767" y="943"/>
              <a:chExt cx="2315816" cy="1157908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EDD005B1-0F4E-418D-8BAE-D3C74D48FCB9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0" name="Rectangle: Rounded Corners 4">
                <a:extLst>
                  <a:ext uri="{FF2B5EF4-FFF2-40B4-BE49-F238E27FC236}">
                    <a16:creationId xmlns:a16="http://schemas.microsoft.com/office/drawing/2014/main" id="{DC15FCA9-AA14-4175-AB9D-82901127F4C9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8E021F8-6ED7-45E5-BC3D-2C6E0A940B72}"/>
                </a:ext>
              </a:extLst>
            </p:cNvPr>
            <p:cNvSpPr/>
            <p:nvPr/>
          </p:nvSpPr>
          <p:spPr>
            <a:xfrm>
              <a:off x="797795" y="5132901"/>
              <a:ext cx="377985" cy="581097"/>
            </a:xfrm>
            <a:prstGeom prst="rect">
              <a:avLst/>
            </a:prstGeom>
            <a:solidFill>
              <a:srgbClr val="8F1E0B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342DDDE-265A-45EB-8602-CCC78E56EC2F}"/>
                </a:ext>
              </a:extLst>
            </p:cNvPr>
            <p:cNvSpPr/>
            <p:nvPr/>
          </p:nvSpPr>
          <p:spPr>
            <a:xfrm>
              <a:off x="1175780" y="4065931"/>
              <a:ext cx="377985" cy="1648067"/>
            </a:xfrm>
            <a:prstGeom prst="rect">
              <a:avLst/>
            </a:prstGeom>
            <a:solidFill>
              <a:srgbClr val="8F1E0B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FE8E3E3-F96B-4E15-9C49-A0A45936A4BE}"/>
                </a:ext>
              </a:extLst>
            </p:cNvPr>
            <p:cNvGrpSpPr/>
            <p:nvPr/>
          </p:nvGrpSpPr>
          <p:grpSpPr>
            <a:xfrm rot="16200000">
              <a:off x="659863" y="5803514"/>
              <a:ext cx="653852" cy="290922"/>
              <a:chOff x="2937767" y="943"/>
              <a:chExt cx="2315816" cy="115790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AEC3D7FA-8D34-40D3-9B73-ABD68ED4E5AC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8" name="Rectangle: Rounded Corners 4">
                <a:extLst>
                  <a:ext uri="{FF2B5EF4-FFF2-40B4-BE49-F238E27FC236}">
                    <a16:creationId xmlns:a16="http://schemas.microsoft.com/office/drawing/2014/main" id="{FF9C8A77-3AEA-44AA-B4A3-723B20EFF80C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dirty="0"/>
                  <a:t>Ģ</a:t>
                </a:r>
                <a:r>
                  <a:rPr lang="lv-LV" sz="1500" kern="1200" dirty="0"/>
                  <a:t>VP</a:t>
                </a:r>
                <a:endParaRPr lang="en-US" sz="1500" kern="1200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230C4B0-3734-42FF-8693-F9873BA3A52E}"/>
                </a:ext>
              </a:extLst>
            </p:cNvPr>
            <p:cNvGrpSpPr/>
            <p:nvPr/>
          </p:nvGrpSpPr>
          <p:grpSpPr>
            <a:xfrm rot="16200000">
              <a:off x="1031926" y="5803514"/>
              <a:ext cx="653852" cy="290922"/>
              <a:chOff x="2937767" y="943"/>
              <a:chExt cx="2315816" cy="1157908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464524BD-61DA-460C-B8A2-7814EEE5BC09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6" name="Rectangle: Rounded Corners 4">
                <a:extLst>
                  <a:ext uri="{FF2B5EF4-FFF2-40B4-BE49-F238E27FC236}">
                    <a16:creationId xmlns:a16="http://schemas.microsoft.com/office/drawing/2014/main" id="{832401FF-E8D1-43CA-89E1-770D45121581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AAP</a:t>
                </a:r>
                <a:endParaRPr lang="en-US" sz="1500" kern="1200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43A631-3C5F-4AFA-9A95-D0FD67825FDB}"/>
                </a:ext>
              </a:extLst>
            </p:cNvPr>
            <p:cNvGrpSpPr/>
            <p:nvPr/>
          </p:nvGrpSpPr>
          <p:grpSpPr>
            <a:xfrm rot="16200000">
              <a:off x="1392146" y="5803514"/>
              <a:ext cx="653852" cy="290922"/>
              <a:chOff x="2937767" y="943"/>
              <a:chExt cx="2315816" cy="1157908"/>
            </a:xfrm>
          </p:grpSpPr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15CE3DF8-CD2B-4F8F-9240-149A454DE023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4" name="Rectangle: Rounded Corners 4">
                <a:extLst>
                  <a:ext uri="{FF2B5EF4-FFF2-40B4-BE49-F238E27FC236}">
                    <a16:creationId xmlns:a16="http://schemas.microsoft.com/office/drawing/2014/main" id="{EF48E405-2D64-4CA6-B3C3-C41ECB10C465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A30C3D0-F1F6-4148-8D11-4B468C749836}"/>
                </a:ext>
              </a:extLst>
            </p:cNvPr>
            <p:cNvGrpSpPr/>
            <p:nvPr/>
          </p:nvGrpSpPr>
          <p:grpSpPr>
            <a:xfrm>
              <a:off x="1049690" y="6342917"/>
              <a:ext cx="653852" cy="290922"/>
              <a:chOff x="2937767" y="943"/>
              <a:chExt cx="2315816" cy="1157908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59C5DF74-A3AA-484F-AE57-6DA9EF38ED57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Rectangle: Rounded Corners 4">
                <a:extLst>
                  <a:ext uri="{FF2B5EF4-FFF2-40B4-BE49-F238E27FC236}">
                    <a16:creationId xmlns:a16="http://schemas.microsoft.com/office/drawing/2014/main" id="{9EC09AD3-BC6F-4864-8F09-4D7C6C532276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2020</a:t>
                </a:r>
                <a:endParaRPr lang="en-US" sz="1500" kern="1200" dirty="0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29B8FB3-DBAE-4C7A-B642-A1CA8A5E3A96}"/>
                </a:ext>
              </a:extLst>
            </p:cNvPr>
            <p:cNvSpPr/>
            <p:nvPr/>
          </p:nvSpPr>
          <p:spPr>
            <a:xfrm>
              <a:off x="805903" y="3406696"/>
              <a:ext cx="377985" cy="851752"/>
            </a:xfrm>
            <a:prstGeom prst="rect">
              <a:avLst/>
            </a:prstGeom>
            <a:solidFill>
              <a:srgbClr val="8F1E0B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Rounded Corners 4">
              <a:extLst>
                <a:ext uri="{FF2B5EF4-FFF2-40B4-BE49-F238E27FC236}">
                  <a16:creationId xmlns:a16="http://schemas.microsoft.com/office/drawing/2014/main" id="{D40E487E-FC5E-46C9-883A-EACC28F873D4}"/>
                </a:ext>
              </a:extLst>
            </p:cNvPr>
            <p:cNvSpPr txBox="1"/>
            <p:nvPr/>
          </p:nvSpPr>
          <p:spPr>
            <a:xfrm>
              <a:off x="725417" y="4285675"/>
              <a:ext cx="526876" cy="129058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134</a:t>
              </a:r>
              <a:r>
                <a:rPr lang="lv-LV" sz="1100" b="1" kern="1200" dirty="0"/>
                <a:t> </a:t>
              </a:r>
              <a:endParaRPr lang="en-US" sz="1100" b="1" kern="1200" dirty="0"/>
            </a:p>
          </p:txBody>
        </p:sp>
        <p:sp>
          <p:nvSpPr>
            <p:cNvPr id="80" name="Rectangle: Rounded Corners 4">
              <a:extLst>
                <a:ext uri="{FF2B5EF4-FFF2-40B4-BE49-F238E27FC236}">
                  <a16:creationId xmlns:a16="http://schemas.microsoft.com/office/drawing/2014/main" id="{08AEA155-C13A-4C2E-8DF7-911CAA4B41B1}"/>
                </a:ext>
              </a:extLst>
            </p:cNvPr>
            <p:cNvSpPr txBox="1"/>
            <p:nvPr/>
          </p:nvSpPr>
          <p:spPr>
            <a:xfrm>
              <a:off x="737378" y="3772937"/>
              <a:ext cx="526876" cy="51273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kern="1200" dirty="0"/>
                <a:t>173</a:t>
              </a:r>
              <a:r>
                <a:rPr lang="lv-LV" sz="1100" b="1" kern="1200" dirty="0"/>
                <a:t> </a:t>
              </a:r>
              <a:endParaRPr lang="en-US" sz="1100" b="1" kern="1200" dirty="0"/>
            </a:p>
          </p:txBody>
        </p:sp>
        <p:sp>
          <p:nvSpPr>
            <p:cNvPr id="81" name="Rectangle: Rounded Corners 4">
              <a:extLst>
                <a:ext uri="{FF2B5EF4-FFF2-40B4-BE49-F238E27FC236}">
                  <a16:creationId xmlns:a16="http://schemas.microsoft.com/office/drawing/2014/main" id="{1B1475F9-7D1E-42F0-A675-B4E4F833282C}"/>
                </a:ext>
              </a:extLst>
            </p:cNvPr>
            <p:cNvSpPr txBox="1"/>
            <p:nvPr/>
          </p:nvSpPr>
          <p:spPr>
            <a:xfrm>
              <a:off x="731055" y="3533349"/>
              <a:ext cx="526876" cy="3860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kern="1200" dirty="0"/>
                <a:t>200</a:t>
              </a:r>
              <a:endParaRPr lang="en-US" sz="1100" b="1" kern="1200" dirty="0"/>
            </a:p>
          </p:txBody>
        </p:sp>
        <p:sp>
          <p:nvSpPr>
            <p:cNvPr id="83" name="Rectangle: Rounded Corners 4">
              <a:extLst>
                <a:ext uri="{FF2B5EF4-FFF2-40B4-BE49-F238E27FC236}">
                  <a16:creationId xmlns:a16="http://schemas.microsoft.com/office/drawing/2014/main" id="{B9F59191-BC32-488E-91B7-D986AF41C48C}"/>
                </a:ext>
              </a:extLst>
            </p:cNvPr>
            <p:cNvSpPr txBox="1"/>
            <p:nvPr/>
          </p:nvSpPr>
          <p:spPr>
            <a:xfrm>
              <a:off x="1118652" y="4065931"/>
              <a:ext cx="526876" cy="43948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50</a:t>
              </a:r>
              <a:endParaRPr lang="en-US" sz="1100" b="1" kern="1200" dirty="0"/>
            </a:p>
          </p:txBody>
        </p:sp>
        <p:sp>
          <p:nvSpPr>
            <p:cNvPr id="84" name="Rectangle: Rounded Corners 4">
              <a:extLst>
                <a:ext uri="{FF2B5EF4-FFF2-40B4-BE49-F238E27FC236}">
                  <a16:creationId xmlns:a16="http://schemas.microsoft.com/office/drawing/2014/main" id="{76B68F7F-3340-4AAC-B0CB-735B3FDF26E9}"/>
                </a:ext>
              </a:extLst>
            </p:cNvPr>
            <p:cNvSpPr txBox="1"/>
            <p:nvPr/>
          </p:nvSpPr>
          <p:spPr>
            <a:xfrm>
              <a:off x="1467477" y="3699689"/>
              <a:ext cx="526876" cy="16237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284</a:t>
              </a:r>
              <a:endParaRPr lang="en-US" sz="1100" b="1" kern="1200" dirty="0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1577629-83B0-42E6-9956-3F103BA7DA04}"/>
                </a:ext>
              </a:extLst>
            </p:cNvPr>
            <p:cNvCxnSpPr>
              <a:cxnSpLocks/>
            </p:cNvCxnSpPr>
            <p:nvPr/>
          </p:nvCxnSpPr>
          <p:spPr>
            <a:xfrm>
              <a:off x="1589513" y="2747461"/>
              <a:ext cx="366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44FD964-B2A0-453B-A963-4B64D8F61EB5}"/>
                </a:ext>
              </a:extLst>
            </p:cNvPr>
            <p:cNvCxnSpPr>
              <a:cxnSpLocks/>
            </p:cNvCxnSpPr>
            <p:nvPr/>
          </p:nvCxnSpPr>
          <p:spPr>
            <a:xfrm>
              <a:off x="1589513" y="3113703"/>
              <a:ext cx="366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8C39828-AC78-4E16-88EE-493CCEF05D2D}"/>
                </a:ext>
              </a:extLst>
            </p:cNvPr>
            <p:cNvCxnSpPr>
              <a:cxnSpLocks/>
            </p:cNvCxnSpPr>
            <p:nvPr/>
          </p:nvCxnSpPr>
          <p:spPr>
            <a:xfrm>
              <a:off x="797425" y="3846186"/>
              <a:ext cx="366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FA95987-5B50-44DA-A7B7-6A23C5988C1B}"/>
                </a:ext>
              </a:extLst>
            </p:cNvPr>
            <p:cNvCxnSpPr>
              <a:cxnSpLocks/>
            </p:cNvCxnSpPr>
            <p:nvPr/>
          </p:nvCxnSpPr>
          <p:spPr>
            <a:xfrm>
              <a:off x="797425" y="4285675"/>
              <a:ext cx="366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: Rounded Corners 4">
              <a:extLst>
                <a:ext uri="{FF2B5EF4-FFF2-40B4-BE49-F238E27FC236}">
                  <a16:creationId xmlns:a16="http://schemas.microsoft.com/office/drawing/2014/main" id="{3FDDCFA0-9E3B-49CD-B7DF-8D4CA88BE339}"/>
                </a:ext>
              </a:extLst>
            </p:cNvPr>
            <p:cNvSpPr txBox="1"/>
            <p:nvPr/>
          </p:nvSpPr>
          <p:spPr>
            <a:xfrm>
              <a:off x="1479922" y="2747461"/>
              <a:ext cx="554249" cy="29299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323</a:t>
              </a:r>
              <a:endParaRPr lang="en-US" sz="1100" b="1" kern="1200" dirty="0"/>
            </a:p>
          </p:txBody>
        </p:sp>
        <p:sp>
          <p:nvSpPr>
            <p:cNvPr id="90" name="Rectangle: Rounded Corners 4">
              <a:extLst>
                <a:ext uri="{FF2B5EF4-FFF2-40B4-BE49-F238E27FC236}">
                  <a16:creationId xmlns:a16="http://schemas.microsoft.com/office/drawing/2014/main" id="{2E62A456-CD0E-45E9-8CBA-F3C9C53B198B}"/>
                </a:ext>
              </a:extLst>
            </p:cNvPr>
            <p:cNvSpPr txBox="1"/>
            <p:nvPr/>
          </p:nvSpPr>
          <p:spPr>
            <a:xfrm>
              <a:off x="1445497" y="2454468"/>
              <a:ext cx="576064" cy="3662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350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7CD47E4-D6B7-44E1-BC27-EBCFC5F01DD0}"/>
              </a:ext>
            </a:extLst>
          </p:cNvPr>
          <p:cNvGrpSpPr/>
          <p:nvPr/>
        </p:nvGrpSpPr>
        <p:grpSpPr>
          <a:xfrm>
            <a:off x="3469060" y="1421765"/>
            <a:ext cx="1249994" cy="4335194"/>
            <a:chOff x="744359" y="2300080"/>
            <a:chExt cx="1249994" cy="433519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6CCC9D2-E3B3-41DA-B1AC-997E36403562}"/>
                </a:ext>
              </a:extLst>
            </p:cNvPr>
            <p:cNvSpPr/>
            <p:nvPr/>
          </p:nvSpPr>
          <p:spPr>
            <a:xfrm>
              <a:off x="809639" y="3328917"/>
              <a:ext cx="377985" cy="2404339"/>
            </a:xfrm>
            <a:prstGeom prst="rect">
              <a:avLst/>
            </a:prstGeom>
            <a:solidFill>
              <a:srgbClr val="8F1E0B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2CC0F29-8C2D-44C3-92CE-E807EAF8CC50}"/>
                </a:ext>
              </a:extLst>
            </p:cNvPr>
            <p:cNvSpPr/>
            <p:nvPr/>
          </p:nvSpPr>
          <p:spPr>
            <a:xfrm>
              <a:off x="1547664" y="2300080"/>
              <a:ext cx="377985" cy="3433174"/>
            </a:xfrm>
            <a:prstGeom prst="rect">
              <a:avLst/>
            </a:prstGeom>
            <a:solidFill>
              <a:srgbClr val="8F1E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FC5F79AD-CD0A-4433-9ACC-ED0CC96B08CC}"/>
                </a:ext>
              </a:extLst>
            </p:cNvPr>
            <p:cNvGrpSpPr/>
            <p:nvPr/>
          </p:nvGrpSpPr>
          <p:grpSpPr>
            <a:xfrm rot="16200000">
              <a:off x="1403990" y="5794951"/>
              <a:ext cx="653852" cy="290922"/>
              <a:chOff x="2937767" y="943"/>
              <a:chExt cx="2315816" cy="1157908"/>
            </a:xfrm>
          </p:grpSpPr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EFA7E703-C377-4214-8BE3-F8F8E69CEE32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5" name="Rectangle: Rounded Corners 4">
                <a:extLst>
                  <a:ext uri="{FF2B5EF4-FFF2-40B4-BE49-F238E27FC236}">
                    <a16:creationId xmlns:a16="http://schemas.microsoft.com/office/drawing/2014/main" id="{794634D3-E3ED-4C13-A9B0-610377771189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FCECCB9-53CC-46A9-880D-7D7D04E8823C}"/>
                </a:ext>
              </a:extLst>
            </p:cNvPr>
            <p:cNvSpPr/>
            <p:nvPr/>
          </p:nvSpPr>
          <p:spPr>
            <a:xfrm>
              <a:off x="1175780" y="4109770"/>
              <a:ext cx="377985" cy="1604228"/>
            </a:xfrm>
            <a:prstGeom prst="rect">
              <a:avLst/>
            </a:prstGeom>
            <a:solidFill>
              <a:srgbClr val="8F1E0B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1B9A2E4-BAFA-4A73-BB22-C4384C7EA743}"/>
                </a:ext>
              </a:extLst>
            </p:cNvPr>
            <p:cNvGrpSpPr/>
            <p:nvPr/>
          </p:nvGrpSpPr>
          <p:grpSpPr>
            <a:xfrm rot="16200000">
              <a:off x="659863" y="5803514"/>
              <a:ext cx="653852" cy="290922"/>
              <a:chOff x="2937767" y="943"/>
              <a:chExt cx="2315816" cy="1157908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71680AC2-F24A-405C-89CD-2B27AFA3C76D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3" name="Rectangle: Rounded Corners 4">
                <a:extLst>
                  <a:ext uri="{FF2B5EF4-FFF2-40B4-BE49-F238E27FC236}">
                    <a16:creationId xmlns:a16="http://schemas.microsoft.com/office/drawing/2014/main" id="{1CEBF10B-3184-4C6B-BC2A-201AAD5DFF45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dirty="0"/>
                  <a:t>Ģ</a:t>
                </a:r>
                <a:r>
                  <a:rPr lang="lv-LV" sz="1500" kern="1200" dirty="0"/>
                  <a:t>VP</a:t>
                </a:r>
                <a:endParaRPr lang="en-US" sz="1500" kern="1200" dirty="0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83A54AD3-C12C-4F71-9316-6253A3BB8B37}"/>
                </a:ext>
              </a:extLst>
            </p:cNvPr>
            <p:cNvGrpSpPr/>
            <p:nvPr/>
          </p:nvGrpSpPr>
          <p:grpSpPr>
            <a:xfrm rot="16200000">
              <a:off x="1031926" y="5803514"/>
              <a:ext cx="653852" cy="290922"/>
              <a:chOff x="2937767" y="943"/>
              <a:chExt cx="2315816" cy="1157908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79CF2BBA-13EE-4191-B1F4-F513D37EABC8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1" name="Rectangle: Rounded Corners 4">
                <a:extLst>
                  <a:ext uri="{FF2B5EF4-FFF2-40B4-BE49-F238E27FC236}">
                    <a16:creationId xmlns:a16="http://schemas.microsoft.com/office/drawing/2014/main" id="{59D44840-C550-4325-9088-F57A64D665A4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AAP</a:t>
                </a:r>
                <a:endParaRPr lang="en-US" sz="1500" kern="1200" dirty="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59C7BBB-581A-4DB9-9FE6-8B463EB36338}"/>
                </a:ext>
              </a:extLst>
            </p:cNvPr>
            <p:cNvGrpSpPr/>
            <p:nvPr/>
          </p:nvGrpSpPr>
          <p:grpSpPr>
            <a:xfrm rot="16200000">
              <a:off x="1392146" y="5803514"/>
              <a:ext cx="653852" cy="290922"/>
              <a:chOff x="2937767" y="943"/>
              <a:chExt cx="2315816" cy="1157908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112CE892-C9C9-4A3C-84D7-142AECD71673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9" name="Rectangle: Rounded Corners 4">
                <a:extLst>
                  <a:ext uri="{FF2B5EF4-FFF2-40B4-BE49-F238E27FC236}">
                    <a16:creationId xmlns:a16="http://schemas.microsoft.com/office/drawing/2014/main" id="{FB65508F-29D6-493D-920E-DFB867A08FC1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F3C3E83-583D-47C3-95B5-8CA4FAA4438C}"/>
                </a:ext>
              </a:extLst>
            </p:cNvPr>
            <p:cNvGrpSpPr/>
            <p:nvPr/>
          </p:nvGrpSpPr>
          <p:grpSpPr>
            <a:xfrm>
              <a:off x="791964" y="6342917"/>
              <a:ext cx="1202388" cy="292357"/>
              <a:chOff x="2024952" y="943"/>
              <a:chExt cx="4258624" cy="1163620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93DFC174-25F8-4183-A8B1-522375D1DDF4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7" name="Rectangle: Rounded Corners 4">
                <a:extLst>
                  <a:ext uri="{FF2B5EF4-FFF2-40B4-BE49-F238E27FC236}">
                    <a16:creationId xmlns:a16="http://schemas.microsoft.com/office/drawing/2014/main" id="{3329547E-C45E-4438-87F6-0B6575DB6287}"/>
                  </a:ext>
                </a:extLst>
              </p:cNvPr>
              <p:cNvSpPr txBox="1"/>
              <p:nvPr/>
            </p:nvSpPr>
            <p:spPr>
              <a:xfrm>
                <a:off x="2024952" y="74484"/>
                <a:ext cx="4258624" cy="1090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100" b="1" dirty="0"/>
                  <a:t>Reforma</a:t>
                </a:r>
                <a:endParaRPr lang="en-US" sz="1500" b="1" kern="1200" dirty="0"/>
              </a:p>
            </p:txBody>
          </p:sp>
        </p:grpSp>
        <p:sp>
          <p:nvSpPr>
            <p:cNvPr id="114" name="Rectangle: Rounded Corners 4">
              <a:extLst>
                <a:ext uri="{FF2B5EF4-FFF2-40B4-BE49-F238E27FC236}">
                  <a16:creationId xmlns:a16="http://schemas.microsoft.com/office/drawing/2014/main" id="{BEF68502-1848-496E-8E93-4DECAA693AE1}"/>
                </a:ext>
              </a:extLst>
            </p:cNvPr>
            <p:cNvSpPr txBox="1"/>
            <p:nvPr/>
          </p:nvSpPr>
          <p:spPr>
            <a:xfrm>
              <a:off x="744359" y="4919108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75</a:t>
              </a:r>
              <a:endParaRPr lang="en-US" sz="1100" b="1" kern="1200" dirty="0"/>
            </a:p>
          </p:txBody>
        </p:sp>
        <p:sp>
          <p:nvSpPr>
            <p:cNvPr id="118" name="Rectangle: Rounded Corners 4">
              <a:extLst>
                <a:ext uri="{FF2B5EF4-FFF2-40B4-BE49-F238E27FC236}">
                  <a16:creationId xmlns:a16="http://schemas.microsoft.com/office/drawing/2014/main" id="{4B42BCDD-59B8-4548-B016-9FD767E52194}"/>
                </a:ext>
              </a:extLst>
            </p:cNvPr>
            <p:cNvSpPr txBox="1"/>
            <p:nvPr/>
          </p:nvSpPr>
          <p:spPr>
            <a:xfrm>
              <a:off x="1120154" y="4099624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50</a:t>
              </a:r>
              <a:endParaRPr lang="en-US" sz="1100" b="1" kern="1200" dirty="0"/>
            </a:p>
          </p:txBody>
        </p:sp>
        <p:sp>
          <p:nvSpPr>
            <p:cNvPr id="119" name="Rectangle: Rounded Corners 4">
              <a:extLst>
                <a:ext uri="{FF2B5EF4-FFF2-40B4-BE49-F238E27FC236}">
                  <a16:creationId xmlns:a16="http://schemas.microsoft.com/office/drawing/2014/main" id="{CC06345D-7A38-4360-BE58-1273434DCF8D}"/>
                </a:ext>
              </a:extLst>
            </p:cNvPr>
            <p:cNvSpPr txBox="1"/>
            <p:nvPr/>
          </p:nvSpPr>
          <p:spPr>
            <a:xfrm>
              <a:off x="1467477" y="2388261"/>
              <a:ext cx="526876" cy="606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375</a:t>
              </a:r>
              <a:endParaRPr lang="en-US" sz="1100" b="1" kern="1200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25EF5BB-6EDC-4913-98CF-597FACA005A0}"/>
              </a:ext>
            </a:extLst>
          </p:cNvPr>
          <p:cNvGrpSpPr/>
          <p:nvPr/>
        </p:nvGrpSpPr>
        <p:grpSpPr>
          <a:xfrm>
            <a:off x="3442551" y="2100516"/>
            <a:ext cx="3005411" cy="3278949"/>
            <a:chOff x="-1071266" y="2996952"/>
            <a:chExt cx="3005411" cy="3278949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3BBE340-EF27-4977-823C-661833D6ED70}"/>
                </a:ext>
              </a:extLst>
            </p:cNvPr>
            <p:cNvSpPr/>
            <p:nvPr/>
          </p:nvSpPr>
          <p:spPr>
            <a:xfrm>
              <a:off x="1512833" y="3862062"/>
              <a:ext cx="377985" cy="185344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37CF80DB-3F1C-411E-9818-927A9D5A1022}"/>
                </a:ext>
              </a:extLst>
            </p:cNvPr>
            <p:cNvGrpSpPr/>
            <p:nvPr/>
          </p:nvGrpSpPr>
          <p:grpSpPr>
            <a:xfrm rot="16200000">
              <a:off x="1403990" y="5794951"/>
              <a:ext cx="653852" cy="290922"/>
              <a:chOff x="2937767" y="943"/>
              <a:chExt cx="2315816" cy="1157908"/>
            </a:xfrm>
          </p:grpSpPr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93E3B51B-420F-4230-B357-749AD601FEE5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0" name="Rectangle: Rounded Corners 4">
                <a:extLst>
                  <a:ext uri="{FF2B5EF4-FFF2-40B4-BE49-F238E27FC236}">
                    <a16:creationId xmlns:a16="http://schemas.microsoft.com/office/drawing/2014/main" id="{4478BEDC-B78F-4B49-B867-F24A608B01A0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9799176-4B16-4888-8FE1-ED1DD3905D81}"/>
                </a:ext>
              </a:extLst>
            </p:cNvPr>
            <p:cNvSpPr/>
            <p:nvPr/>
          </p:nvSpPr>
          <p:spPr>
            <a:xfrm>
              <a:off x="797795" y="3878109"/>
              <a:ext cx="377985" cy="1835890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D97AC72B-C8B1-4A63-B3CD-48844B2A7FEF}"/>
                </a:ext>
              </a:extLst>
            </p:cNvPr>
            <p:cNvGrpSpPr/>
            <p:nvPr/>
          </p:nvGrpSpPr>
          <p:grpSpPr>
            <a:xfrm rot="16200000">
              <a:off x="659863" y="5803514"/>
              <a:ext cx="653852" cy="290922"/>
              <a:chOff x="2937767" y="943"/>
              <a:chExt cx="2315816" cy="1157908"/>
            </a:xfrm>
          </p:grpSpPr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82C12562-A941-41B9-B93B-614294A7A33B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8" name="Rectangle: Rounded Corners 4">
                <a:extLst>
                  <a:ext uri="{FF2B5EF4-FFF2-40B4-BE49-F238E27FC236}">
                    <a16:creationId xmlns:a16="http://schemas.microsoft.com/office/drawing/2014/main" id="{C592086E-5899-4C02-9D19-B1A6944B5C7E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dirty="0"/>
                  <a:t>Ģ</a:t>
                </a:r>
                <a:r>
                  <a:rPr lang="lv-LV" sz="1500" kern="1200" dirty="0"/>
                  <a:t>VP</a:t>
                </a:r>
                <a:endParaRPr lang="en-US" sz="1500" kern="1200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B8BEE6E-3534-4CA8-B9E3-BAE71571D520}"/>
                </a:ext>
              </a:extLst>
            </p:cNvPr>
            <p:cNvGrpSpPr/>
            <p:nvPr/>
          </p:nvGrpSpPr>
          <p:grpSpPr>
            <a:xfrm rot="16200000">
              <a:off x="1031926" y="5803514"/>
              <a:ext cx="653852" cy="290922"/>
              <a:chOff x="2937767" y="943"/>
              <a:chExt cx="2315816" cy="1157908"/>
            </a:xfrm>
          </p:grpSpPr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079C0F70-F38B-48E8-A72C-B2E5D292E7B3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6" name="Rectangle: Rounded Corners 4">
                <a:extLst>
                  <a:ext uri="{FF2B5EF4-FFF2-40B4-BE49-F238E27FC236}">
                    <a16:creationId xmlns:a16="http://schemas.microsoft.com/office/drawing/2014/main" id="{3BEB82D3-EA3B-4F08-ACE2-D7DABC3F4FC7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AAP</a:t>
                </a:r>
                <a:endParaRPr lang="en-US" sz="1500" kern="1200" dirty="0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6A06E97-EC57-415C-B4BD-F67327E22CE8}"/>
                </a:ext>
              </a:extLst>
            </p:cNvPr>
            <p:cNvGrpSpPr/>
            <p:nvPr/>
          </p:nvGrpSpPr>
          <p:grpSpPr>
            <a:xfrm rot="16200000">
              <a:off x="1392146" y="5803514"/>
              <a:ext cx="653852" cy="290922"/>
              <a:chOff x="2937767" y="943"/>
              <a:chExt cx="2315816" cy="1157908"/>
            </a:xfrm>
          </p:grpSpPr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E6AC4701-A0E9-4F99-BBB1-6C1DC32A0E7C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4" name="Rectangle: Rounded Corners 4">
                <a:extLst>
                  <a:ext uri="{FF2B5EF4-FFF2-40B4-BE49-F238E27FC236}">
                    <a16:creationId xmlns:a16="http://schemas.microsoft.com/office/drawing/2014/main" id="{A0C43A89-7D0E-4D4C-B56E-5858B7B84092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149" name="Rectangle: Rounded Corners 4">
              <a:extLst>
                <a:ext uri="{FF2B5EF4-FFF2-40B4-BE49-F238E27FC236}">
                  <a16:creationId xmlns:a16="http://schemas.microsoft.com/office/drawing/2014/main" id="{FA7915C6-46B2-45ED-8996-68073AE80D9E}"/>
                </a:ext>
              </a:extLst>
            </p:cNvPr>
            <p:cNvSpPr txBox="1"/>
            <p:nvPr/>
          </p:nvSpPr>
          <p:spPr>
            <a:xfrm>
              <a:off x="-1071266" y="3468718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kern="1200" dirty="0"/>
                <a:t>75</a:t>
              </a:r>
              <a:r>
                <a:rPr lang="lv-LV" sz="1100" b="1" kern="1200" dirty="0"/>
                <a:t>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∑</a:t>
              </a:r>
              <a:r>
                <a:rPr lang="lv-LV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225</a:t>
              </a:r>
              <a:endParaRPr lang="en-US" sz="1100" b="1" kern="1200" dirty="0"/>
            </a:p>
          </p:txBody>
        </p:sp>
        <p:sp>
          <p:nvSpPr>
            <p:cNvPr id="154" name="Rectangle: Rounded Corners 4">
              <a:extLst>
                <a:ext uri="{FF2B5EF4-FFF2-40B4-BE49-F238E27FC236}">
                  <a16:creationId xmlns:a16="http://schemas.microsoft.com/office/drawing/2014/main" id="{CE4FF4BA-2A24-416E-B300-FCEE496BE258}"/>
                </a:ext>
              </a:extLst>
            </p:cNvPr>
            <p:cNvSpPr txBox="1"/>
            <p:nvPr/>
          </p:nvSpPr>
          <p:spPr>
            <a:xfrm>
              <a:off x="1407269" y="3857881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180</a:t>
              </a:r>
              <a:endParaRPr lang="en-US" sz="1100" b="1" kern="1200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B4F18F8-9EC0-4DB9-8E87-B2981EC1E7B9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65" y="2996952"/>
              <a:ext cx="366144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AttÄlu rezultÄti vaicÄjumam âlt flagâ">
            <a:extLst>
              <a:ext uri="{FF2B5EF4-FFF2-40B4-BE49-F238E27FC236}">
                <a16:creationId xmlns:a16="http://schemas.microsoft.com/office/drawing/2014/main" id="{D4B2DE63-3427-4BA1-B5B1-F1982999C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59" y="5434559"/>
            <a:ext cx="481299" cy="2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tÄlu rezultÄti vaicÄjumam âee flagâ">
            <a:extLst>
              <a:ext uri="{FF2B5EF4-FFF2-40B4-BE49-F238E27FC236}">
                <a16:creationId xmlns:a16="http://schemas.microsoft.com/office/drawing/2014/main" id="{B18BBECC-6C29-42E0-A98B-7AAA4B10F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05" y="5443436"/>
            <a:ext cx="487243" cy="30977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0" name="Group 279">
            <a:extLst>
              <a:ext uri="{FF2B5EF4-FFF2-40B4-BE49-F238E27FC236}">
                <a16:creationId xmlns:a16="http://schemas.microsoft.com/office/drawing/2014/main" id="{93771350-0BDE-42CD-A560-37E7E7C10B3A}"/>
              </a:ext>
            </a:extLst>
          </p:cNvPr>
          <p:cNvGrpSpPr/>
          <p:nvPr/>
        </p:nvGrpSpPr>
        <p:grpSpPr>
          <a:xfrm>
            <a:off x="7071415" y="548690"/>
            <a:ext cx="1201375" cy="4846693"/>
            <a:chOff x="689443" y="1429208"/>
            <a:chExt cx="1201375" cy="4846693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B7A23EB9-6A3D-431E-96C4-0807FDA2C5B3}"/>
                </a:ext>
              </a:extLst>
            </p:cNvPr>
            <p:cNvSpPr/>
            <p:nvPr/>
          </p:nvSpPr>
          <p:spPr>
            <a:xfrm>
              <a:off x="1512833" y="1429208"/>
              <a:ext cx="377985" cy="42759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8036FEEE-2821-4788-B0B8-53FA973FBCDB}"/>
                </a:ext>
              </a:extLst>
            </p:cNvPr>
            <p:cNvGrpSpPr/>
            <p:nvPr/>
          </p:nvGrpSpPr>
          <p:grpSpPr>
            <a:xfrm rot="16200000">
              <a:off x="1403990" y="5794951"/>
              <a:ext cx="653852" cy="290922"/>
              <a:chOff x="2937767" y="943"/>
              <a:chExt cx="2315816" cy="1157908"/>
            </a:xfrm>
          </p:grpSpPr>
          <p:sp>
            <p:nvSpPr>
              <p:cNvPr id="297" name="Rectangle: Rounded Corners 296">
                <a:extLst>
                  <a:ext uri="{FF2B5EF4-FFF2-40B4-BE49-F238E27FC236}">
                    <a16:creationId xmlns:a16="http://schemas.microsoft.com/office/drawing/2014/main" id="{F078C562-DD8E-4BF9-B304-F5C36D8C11D6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8" name="Rectangle: Rounded Corners 4">
                <a:extLst>
                  <a:ext uri="{FF2B5EF4-FFF2-40B4-BE49-F238E27FC236}">
                    <a16:creationId xmlns:a16="http://schemas.microsoft.com/office/drawing/2014/main" id="{CA8C3E7C-FD34-4D68-A1B0-11FA6A8F5CE6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15037B90-6625-4F60-BE33-BA932579A887}"/>
                </a:ext>
              </a:extLst>
            </p:cNvPr>
            <p:cNvSpPr/>
            <p:nvPr/>
          </p:nvSpPr>
          <p:spPr>
            <a:xfrm>
              <a:off x="782316" y="2015289"/>
              <a:ext cx="377985" cy="3698710"/>
            </a:xfrm>
            <a:prstGeom prst="rect">
              <a:avLst/>
            </a:prstGeom>
            <a:solidFill>
              <a:schemeClr val="accent1">
                <a:lumMod val="5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CBB3410E-AA2C-4C4E-839E-949878B2E96C}"/>
                </a:ext>
              </a:extLst>
            </p:cNvPr>
            <p:cNvGrpSpPr/>
            <p:nvPr/>
          </p:nvGrpSpPr>
          <p:grpSpPr>
            <a:xfrm rot="16200000">
              <a:off x="659863" y="5803514"/>
              <a:ext cx="653852" cy="290922"/>
              <a:chOff x="2937767" y="943"/>
              <a:chExt cx="2315816" cy="1157908"/>
            </a:xfrm>
          </p:grpSpPr>
          <p:sp>
            <p:nvSpPr>
              <p:cNvPr id="295" name="Rectangle: Rounded Corners 294">
                <a:extLst>
                  <a:ext uri="{FF2B5EF4-FFF2-40B4-BE49-F238E27FC236}">
                    <a16:creationId xmlns:a16="http://schemas.microsoft.com/office/drawing/2014/main" id="{835CE561-A3BE-4CBE-AEF6-51F6B3786277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6" name="Rectangle: Rounded Corners 4">
                <a:extLst>
                  <a:ext uri="{FF2B5EF4-FFF2-40B4-BE49-F238E27FC236}">
                    <a16:creationId xmlns:a16="http://schemas.microsoft.com/office/drawing/2014/main" id="{65FE9E8B-7224-420C-B319-9AD049B1EB5C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dirty="0"/>
                  <a:t>Ģ</a:t>
                </a:r>
                <a:r>
                  <a:rPr lang="lv-LV" sz="1500" kern="1200" dirty="0"/>
                  <a:t>VP</a:t>
                </a:r>
                <a:endParaRPr lang="en-US" sz="1500" kern="1200" dirty="0"/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BC5C1FC2-7C84-4C2A-90D4-ACE401E6061A}"/>
                </a:ext>
              </a:extLst>
            </p:cNvPr>
            <p:cNvGrpSpPr/>
            <p:nvPr/>
          </p:nvGrpSpPr>
          <p:grpSpPr>
            <a:xfrm rot="16200000">
              <a:off x="1031926" y="5803514"/>
              <a:ext cx="653852" cy="290922"/>
              <a:chOff x="2937767" y="943"/>
              <a:chExt cx="2315816" cy="1157908"/>
            </a:xfrm>
          </p:grpSpPr>
          <p:sp>
            <p:nvSpPr>
              <p:cNvPr id="293" name="Rectangle: Rounded Corners 292">
                <a:extLst>
                  <a:ext uri="{FF2B5EF4-FFF2-40B4-BE49-F238E27FC236}">
                    <a16:creationId xmlns:a16="http://schemas.microsoft.com/office/drawing/2014/main" id="{DFD9AB71-8A8E-4228-A6C9-3696B79EFEB4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4" name="Rectangle: Rounded Corners 4">
                <a:extLst>
                  <a:ext uri="{FF2B5EF4-FFF2-40B4-BE49-F238E27FC236}">
                    <a16:creationId xmlns:a16="http://schemas.microsoft.com/office/drawing/2014/main" id="{3A939ED3-BA16-49F4-8740-27C2AA59D550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AAP</a:t>
                </a:r>
                <a:endParaRPr lang="en-US" sz="1500" kern="1200" dirty="0"/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70E4546A-2DDF-4E23-BD20-58F3F2B649F9}"/>
                </a:ext>
              </a:extLst>
            </p:cNvPr>
            <p:cNvGrpSpPr/>
            <p:nvPr/>
          </p:nvGrpSpPr>
          <p:grpSpPr>
            <a:xfrm rot="16200000">
              <a:off x="1392146" y="5803514"/>
              <a:ext cx="653852" cy="290922"/>
              <a:chOff x="2937767" y="943"/>
              <a:chExt cx="2315816" cy="1157908"/>
            </a:xfrm>
          </p:grpSpPr>
          <p:sp>
            <p:nvSpPr>
              <p:cNvPr id="291" name="Rectangle: Rounded Corners 290">
                <a:extLst>
                  <a:ext uri="{FF2B5EF4-FFF2-40B4-BE49-F238E27FC236}">
                    <a16:creationId xmlns:a16="http://schemas.microsoft.com/office/drawing/2014/main" id="{E684CCAF-E87B-4092-A11B-67792E9026F8}"/>
                  </a:ext>
                </a:extLst>
              </p:cNvPr>
              <p:cNvSpPr/>
              <p:nvPr/>
            </p:nvSpPr>
            <p:spPr>
              <a:xfrm>
                <a:off x="2937767" y="943"/>
                <a:ext cx="2315816" cy="11579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2" name="Rectangle: Rounded Corners 4">
                <a:extLst>
                  <a:ext uri="{FF2B5EF4-FFF2-40B4-BE49-F238E27FC236}">
                    <a16:creationId xmlns:a16="http://schemas.microsoft.com/office/drawing/2014/main" id="{9C2FB79A-2360-4C73-B82E-2A4BC273C640}"/>
                  </a:ext>
                </a:extLst>
              </p:cNvPr>
              <p:cNvSpPr txBox="1"/>
              <p:nvPr/>
            </p:nvSpPr>
            <p:spPr>
              <a:xfrm>
                <a:off x="2971681" y="34857"/>
                <a:ext cx="2247988" cy="1090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500" kern="1200" dirty="0"/>
                  <a:t>kopā</a:t>
                </a:r>
                <a:endParaRPr lang="en-US" sz="1500" kern="1200" dirty="0"/>
              </a:p>
            </p:txBody>
          </p:sp>
        </p:grpSp>
        <p:sp>
          <p:nvSpPr>
            <p:cNvPr id="287" name="Rectangle: Rounded Corners 4">
              <a:extLst>
                <a:ext uri="{FF2B5EF4-FFF2-40B4-BE49-F238E27FC236}">
                  <a16:creationId xmlns:a16="http://schemas.microsoft.com/office/drawing/2014/main" id="{A329A4E2-9754-4A6F-AD4D-9458717BBC90}"/>
                </a:ext>
              </a:extLst>
            </p:cNvPr>
            <p:cNvSpPr txBox="1"/>
            <p:nvPr/>
          </p:nvSpPr>
          <p:spPr>
            <a:xfrm>
              <a:off x="689443" y="5147033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kern="1200" dirty="0"/>
                <a:t>60</a:t>
              </a:r>
              <a:r>
                <a:rPr lang="lv-LV" sz="1100" b="1" kern="1200" dirty="0"/>
                <a:t> </a:t>
              </a:r>
              <a:endParaRPr lang="en-US" sz="1100" b="1" kern="1200" dirty="0"/>
            </a:p>
          </p:txBody>
        </p:sp>
      </p:grpSp>
      <p:sp>
        <p:nvSpPr>
          <p:cNvPr id="299" name="Rectangle: Rounded Corners 4">
            <a:extLst>
              <a:ext uri="{FF2B5EF4-FFF2-40B4-BE49-F238E27FC236}">
                <a16:creationId xmlns:a16="http://schemas.microsoft.com/office/drawing/2014/main" id="{B24F7CBF-85DB-4E95-A557-448DF56E25EF}"/>
              </a:ext>
            </a:extLst>
          </p:cNvPr>
          <p:cNvSpPr txBox="1"/>
          <p:nvPr/>
        </p:nvSpPr>
        <p:spPr>
          <a:xfrm>
            <a:off x="7406875" y="5430527"/>
            <a:ext cx="634701" cy="273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500" kern="1200" dirty="0"/>
              <a:t>2020</a:t>
            </a:r>
            <a:endParaRPr lang="en-US" sz="1500" kern="1200" dirty="0"/>
          </a:p>
        </p:txBody>
      </p:sp>
      <p:sp>
        <p:nvSpPr>
          <p:cNvPr id="300" name="Rectangle: Rounded Corners 4">
            <a:extLst>
              <a:ext uri="{FF2B5EF4-FFF2-40B4-BE49-F238E27FC236}">
                <a16:creationId xmlns:a16="http://schemas.microsoft.com/office/drawing/2014/main" id="{D46FE0D6-B2B8-4E13-8FB7-906A2F3362A0}"/>
              </a:ext>
            </a:extLst>
          </p:cNvPr>
          <p:cNvSpPr txBox="1"/>
          <p:nvPr/>
        </p:nvSpPr>
        <p:spPr>
          <a:xfrm>
            <a:off x="5555317" y="5430527"/>
            <a:ext cx="634701" cy="273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500" kern="1200" dirty="0"/>
              <a:t>2020</a:t>
            </a:r>
            <a:endParaRPr lang="en-US" sz="1500" kern="1200" dirty="0"/>
          </a:p>
        </p:txBody>
      </p:sp>
      <p:sp>
        <p:nvSpPr>
          <p:cNvPr id="160" name="Rectangle: Rounded Corners 4">
            <a:extLst>
              <a:ext uri="{FF2B5EF4-FFF2-40B4-BE49-F238E27FC236}">
                <a16:creationId xmlns:a16="http://schemas.microsoft.com/office/drawing/2014/main" id="{31ECD28D-6D9D-40E3-9CCB-87C91ECF2DF5}"/>
              </a:ext>
            </a:extLst>
          </p:cNvPr>
          <p:cNvSpPr txBox="1"/>
          <p:nvPr/>
        </p:nvSpPr>
        <p:spPr>
          <a:xfrm>
            <a:off x="-188771" y="2828789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150</a:t>
            </a:r>
            <a:endParaRPr lang="en-US" sz="1100" b="1" kern="1200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66D35D6-BDAF-4497-9EBF-3156F91D2FD5}"/>
              </a:ext>
            </a:extLst>
          </p:cNvPr>
          <p:cNvSpPr/>
          <p:nvPr/>
        </p:nvSpPr>
        <p:spPr>
          <a:xfrm>
            <a:off x="1393040" y="3212976"/>
            <a:ext cx="319390" cy="1588463"/>
          </a:xfrm>
          <a:prstGeom prst="rect">
            <a:avLst/>
          </a:prstGeom>
          <a:noFill/>
          <a:ln w="9525">
            <a:solidFill>
              <a:srgbClr val="8F1E0B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: Rounded Corners 4">
            <a:extLst>
              <a:ext uri="{FF2B5EF4-FFF2-40B4-BE49-F238E27FC236}">
                <a16:creationId xmlns:a16="http://schemas.microsoft.com/office/drawing/2014/main" id="{4AB47A72-9B13-407E-8E02-110E42D85FDC}"/>
              </a:ext>
            </a:extLst>
          </p:cNvPr>
          <p:cNvSpPr txBox="1"/>
          <p:nvPr/>
        </p:nvSpPr>
        <p:spPr>
          <a:xfrm>
            <a:off x="1333091" y="3356992"/>
            <a:ext cx="437345" cy="1350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800" b="1" dirty="0">
                <a:solidFill>
                  <a:srgbClr val="8F1E0B"/>
                </a:solidFill>
              </a:rPr>
              <a:t>153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800" b="1" dirty="0">
                <a:solidFill>
                  <a:srgbClr val="8F1E0B"/>
                </a:solidFill>
              </a:rPr>
              <a:t>vidēji par 3 bērniem</a:t>
            </a:r>
            <a:r>
              <a:rPr lang="lv-LV" sz="900" b="1" dirty="0">
                <a:solidFill>
                  <a:srgbClr val="8F1E0B"/>
                </a:solidFill>
              </a:rPr>
              <a:t> </a:t>
            </a:r>
            <a:endParaRPr lang="en-US" sz="900" b="1" dirty="0">
              <a:solidFill>
                <a:srgbClr val="8F1E0B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813895AC-68B5-4E52-A09B-AF692035235A}"/>
              </a:ext>
            </a:extLst>
          </p:cNvPr>
          <p:cNvSpPr/>
          <p:nvPr/>
        </p:nvSpPr>
        <p:spPr>
          <a:xfrm>
            <a:off x="2824667" y="2132855"/>
            <a:ext cx="378019" cy="2677541"/>
          </a:xfrm>
          <a:prstGeom prst="rect">
            <a:avLst/>
          </a:prstGeom>
          <a:noFill/>
          <a:ln w="9525">
            <a:solidFill>
              <a:srgbClr val="8F1E0B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: Rounded Corners 4">
            <a:extLst>
              <a:ext uri="{FF2B5EF4-FFF2-40B4-BE49-F238E27FC236}">
                <a16:creationId xmlns:a16="http://schemas.microsoft.com/office/drawing/2014/main" id="{3BF9302B-108F-43D9-B351-BB59ECC78746}"/>
              </a:ext>
            </a:extLst>
          </p:cNvPr>
          <p:cNvSpPr txBox="1"/>
          <p:nvPr/>
        </p:nvSpPr>
        <p:spPr>
          <a:xfrm>
            <a:off x="2753713" y="2657692"/>
            <a:ext cx="517627" cy="18876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800" b="1" dirty="0">
                <a:solidFill>
                  <a:srgbClr val="8F1E0B"/>
                </a:solidFill>
              </a:rPr>
              <a:t>303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800" b="1" dirty="0">
                <a:solidFill>
                  <a:srgbClr val="8F1E0B"/>
                </a:solidFill>
              </a:rPr>
              <a:t>vidēji par 3 bērniem ĢVP +AAP</a:t>
            </a:r>
            <a:r>
              <a:rPr lang="lv-LV" sz="900" b="1" dirty="0">
                <a:solidFill>
                  <a:srgbClr val="8F1E0B"/>
                </a:solidFill>
              </a:rPr>
              <a:t> </a:t>
            </a:r>
            <a:endParaRPr lang="en-US" sz="900" b="1" dirty="0">
              <a:solidFill>
                <a:srgbClr val="8F1E0B"/>
              </a:solidFill>
            </a:endParaRP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0868882B-3FF5-408A-9DCB-967291517EED}"/>
              </a:ext>
            </a:extLst>
          </p:cNvPr>
          <p:cNvCxnSpPr>
            <a:cxnSpLocks/>
          </p:cNvCxnSpPr>
          <p:nvPr/>
        </p:nvCxnSpPr>
        <p:spPr>
          <a:xfrm>
            <a:off x="1691680" y="2708920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: Rounded Corners 4">
            <a:extLst>
              <a:ext uri="{FF2B5EF4-FFF2-40B4-BE49-F238E27FC236}">
                <a16:creationId xmlns:a16="http://schemas.microsoft.com/office/drawing/2014/main" id="{6C914EB8-FDA0-4E2F-8495-144C2F7B2622}"/>
              </a:ext>
            </a:extLst>
          </p:cNvPr>
          <p:cNvSpPr txBox="1"/>
          <p:nvPr/>
        </p:nvSpPr>
        <p:spPr>
          <a:xfrm>
            <a:off x="1619672" y="2420888"/>
            <a:ext cx="526876" cy="432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216</a:t>
            </a:r>
            <a:endParaRPr lang="en-US" sz="1100" b="1" kern="1200" dirty="0"/>
          </a:p>
        </p:txBody>
      </p:sp>
      <p:pic>
        <p:nvPicPr>
          <p:cNvPr id="10" name="Picture 2" descr="AttÄlu rezultÄti vaicÄjumam âPost-it lÄ«mlapiÅaâ">
            <a:extLst>
              <a:ext uri="{FF2B5EF4-FFF2-40B4-BE49-F238E27FC236}">
                <a16:creationId xmlns:a16="http://schemas.microsoft.com/office/drawing/2014/main" id="{35E9A544-8626-40F6-855A-34C34E7E3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5625" l="5625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41" y="48852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638C00-3758-48DE-9407-5354277064C4}"/>
              </a:ext>
            </a:extLst>
          </p:cNvPr>
          <p:cNvSpPr/>
          <p:nvPr/>
        </p:nvSpPr>
        <p:spPr>
          <a:xfrm rot="21098171">
            <a:off x="5626127" y="1020420"/>
            <a:ext cx="984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b="1" dirty="0"/>
              <a:t>3 bērni</a:t>
            </a:r>
            <a:endParaRPr lang="en-US" b="1" dirty="0"/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9D5B68A-F9DC-420C-9F36-78C1D68188C1}"/>
              </a:ext>
            </a:extLst>
          </p:cNvPr>
          <p:cNvCxnSpPr>
            <a:cxnSpLocks/>
          </p:cNvCxnSpPr>
          <p:nvPr/>
        </p:nvCxnSpPr>
        <p:spPr>
          <a:xfrm>
            <a:off x="5311612" y="4149080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1E7E840E-93D6-44E8-9B2C-DBB5916B79D0}"/>
              </a:ext>
            </a:extLst>
          </p:cNvPr>
          <p:cNvCxnSpPr>
            <a:cxnSpLocks/>
          </p:cNvCxnSpPr>
          <p:nvPr/>
        </p:nvCxnSpPr>
        <p:spPr>
          <a:xfrm>
            <a:off x="7158184" y="4234109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: Rounded Corners 4">
            <a:extLst>
              <a:ext uri="{FF2B5EF4-FFF2-40B4-BE49-F238E27FC236}">
                <a16:creationId xmlns:a16="http://schemas.microsoft.com/office/drawing/2014/main" id="{87CA87A4-60BD-40A5-B86D-35E1A10B20C5}"/>
              </a:ext>
            </a:extLst>
          </p:cNvPr>
          <p:cNvSpPr txBox="1"/>
          <p:nvPr/>
        </p:nvSpPr>
        <p:spPr>
          <a:xfrm>
            <a:off x="7828652" y="2347306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613</a:t>
            </a:r>
            <a:endParaRPr lang="en-US" sz="1100" b="1" kern="1200" dirty="0"/>
          </a:p>
        </p:txBody>
      </p:sp>
      <p:sp>
        <p:nvSpPr>
          <p:cNvPr id="184" name="Rectangle: Rounded Corners 4">
            <a:extLst>
              <a:ext uri="{FF2B5EF4-FFF2-40B4-BE49-F238E27FC236}">
                <a16:creationId xmlns:a16="http://schemas.microsoft.com/office/drawing/2014/main" id="{4BC6819B-CBC1-497C-B26F-F29CC1E01F7B}"/>
              </a:ext>
            </a:extLst>
          </p:cNvPr>
          <p:cNvSpPr txBox="1"/>
          <p:nvPr/>
        </p:nvSpPr>
        <p:spPr>
          <a:xfrm>
            <a:off x="7091131" y="2633930"/>
            <a:ext cx="526876" cy="5240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100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100" b="1" dirty="0">
                <a:solidFill>
                  <a:srgbClr val="FF0000"/>
                </a:solidFill>
              </a:rPr>
              <a:t>+300</a:t>
            </a:r>
            <a:endParaRPr lang="en-US" sz="1100" b="1" dirty="0">
              <a:solidFill>
                <a:srgbClr val="FF0000"/>
              </a:solidFill>
            </a:endParaRP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b="1" kern="1200" dirty="0"/>
          </a:p>
        </p:txBody>
      </p:sp>
      <p:sp>
        <p:nvSpPr>
          <p:cNvPr id="186" name="Rectangle: Rounded Corners 4">
            <a:extLst>
              <a:ext uri="{FF2B5EF4-FFF2-40B4-BE49-F238E27FC236}">
                <a16:creationId xmlns:a16="http://schemas.microsoft.com/office/drawing/2014/main" id="{2E198707-DBD3-4F28-88E4-CD92CBF70C97}"/>
              </a:ext>
            </a:extLst>
          </p:cNvPr>
          <p:cNvSpPr txBox="1"/>
          <p:nvPr/>
        </p:nvSpPr>
        <p:spPr>
          <a:xfrm>
            <a:off x="5221702" y="4165729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6</a:t>
            </a:r>
            <a:r>
              <a:rPr lang="lv-LV" sz="1050" b="1" kern="1200" dirty="0"/>
              <a:t>0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sp>
        <p:nvSpPr>
          <p:cNvPr id="188" name="Rectangle: Rounded Corners 4">
            <a:extLst>
              <a:ext uri="{FF2B5EF4-FFF2-40B4-BE49-F238E27FC236}">
                <a16:creationId xmlns:a16="http://schemas.microsoft.com/office/drawing/2014/main" id="{3E09FF2B-6FF3-47F0-A5AD-88B10F63BB3A}"/>
              </a:ext>
            </a:extLst>
          </p:cNvPr>
          <p:cNvSpPr txBox="1"/>
          <p:nvPr/>
        </p:nvSpPr>
        <p:spPr>
          <a:xfrm>
            <a:off x="5226396" y="2971150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kern="1200" dirty="0"/>
              <a:t>60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sp>
        <p:nvSpPr>
          <p:cNvPr id="189" name="Rectangle: Rounded Corners 4">
            <a:extLst>
              <a:ext uri="{FF2B5EF4-FFF2-40B4-BE49-F238E27FC236}">
                <a16:creationId xmlns:a16="http://schemas.microsoft.com/office/drawing/2014/main" id="{E70D32D5-6846-4F94-B1A0-D6A7C5FAF0EA}"/>
              </a:ext>
            </a:extLst>
          </p:cNvPr>
          <p:cNvSpPr txBox="1"/>
          <p:nvPr/>
        </p:nvSpPr>
        <p:spPr>
          <a:xfrm>
            <a:off x="7493259" y="3932101"/>
            <a:ext cx="526876" cy="5938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93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045DFE90-2305-4AB5-99A4-88E491C127D9}"/>
              </a:ext>
            </a:extLst>
          </p:cNvPr>
          <p:cNvCxnSpPr>
            <a:cxnSpLocks/>
          </p:cNvCxnSpPr>
          <p:nvPr/>
        </p:nvCxnSpPr>
        <p:spPr>
          <a:xfrm>
            <a:off x="3534337" y="3212976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: Rounded Corners 4">
            <a:extLst>
              <a:ext uri="{FF2B5EF4-FFF2-40B4-BE49-F238E27FC236}">
                <a16:creationId xmlns:a16="http://schemas.microsoft.com/office/drawing/2014/main" id="{13123367-06FE-40CC-AEEC-66B1B472973E}"/>
              </a:ext>
            </a:extLst>
          </p:cNvPr>
          <p:cNvSpPr txBox="1"/>
          <p:nvPr/>
        </p:nvSpPr>
        <p:spPr>
          <a:xfrm>
            <a:off x="3831147" y="4229421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kern="1200" dirty="0"/>
              <a:t>50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DFCA9111-1394-4D98-8097-3591AA8473BC}"/>
              </a:ext>
            </a:extLst>
          </p:cNvPr>
          <p:cNvCxnSpPr>
            <a:cxnSpLocks/>
          </p:cNvCxnSpPr>
          <p:nvPr/>
        </p:nvCxnSpPr>
        <p:spPr>
          <a:xfrm>
            <a:off x="3917824" y="3722952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537591EB-222B-4995-801E-4270264A5704}"/>
              </a:ext>
            </a:extLst>
          </p:cNvPr>
          <p:cNvCxnSpPr>
            <a:cxnSpLocks/>
          </p:cNvCxnSpPr>
          <p:nvPr/>
        </p:nvCxnSpPr>
        <p:spPr>
          <a:xfrm>
            <a:off x="653917" y="1845039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: Rounded Corners 4">
            <a:extLst>
              <a:ext uri="{FF2B5EF4-FFF2-40B4-BE49-F238E27FC236}">
                <a16:creationId xmlns:a16="http://schemas.microsoft.com/office/drawing/2014/main" id="{E781AB2B-332C-4704-A1C4-837B1F9BB2AD}"/>
              </a:ext>
            </a:extLst>
          </p:cNvPr>
          <p:cNvSpPr txBox="1"/>
          <p:nvPr/>
        </p:nvSpPr>
        <p:spPr>
          <a:xfrm>
            <a:off x="551212" y="1510780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100" b="1" kern="1200" dirty="0"/>
              <a:t>288</a:t>
            </a:r>
            <a:endParaRPr lang="en-US" sz="1100" b="1" kern="1200" dirty="0"/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44B3AF47-4214-43D3-8612-DAAD0F31FA89}"/>
              </a:ext>
            </a:extLst>
          </p:cNvPr>
          <p:cNvCxnSpPr>
            <a:cxnSpLocks/>
          </p:cNvCxnSpPr>
          <p:nvPr/>
        </p:nvCxnSpPr>
        <p:spPr>
          <a:xfrm>
            <a:off x="2483768" y="1700808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: Rounded Corners 4">
            <a:extLst>
              <a:ext uri="{FF2B5EF4-FFF2-40B4-BE49-F238E27FC236}">
                <a16:creationId xmlns:a16="http://schemas.microsoft.com/office/drawing/2014/main" id="{D82D2C3E-3234-421E-AEC4-CD86A776075C}"/>
              </a:ext>
            </a:extLst>
          </p:cNvPr>
          <p:cNvSpPr txBox="1"/>
          <p:nvPr/>
        </p:nvSpPr>
        <p:spPr>
          <a:xfrm>
            <a:off x="2339752" y="1340768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366</a:t>
            </a:r>
            <a:endParaRPr lang="en-US" sz="1100" b="1" kern="1200" dirty="0"/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FFECE290-DA16-4B28-922D-F6559E219832}"/>
              </a:ext>
            </a:extLst>
          </p:cNvPr>
          <p:cNvCxnSpPr>
            <a:cxnSpLocks/>
          </p:cNvCxnSpPr>
          <p:nvPr/>
        </p:nvCxnSpPr>
        <p:spPr>
          <a:xfrm>
            <a:off x="2091178" y="4254447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Rectangle: Rounded Corners 4">
            <a:extLst>
              <a:ext uri="{FF2B5EF4-FFF2-40B4-BE49-F238E27FC236}">
                <a16:creationId xmlns:a16="http://schemas.microsoft.com/office/drawing/2014/main" id="{439D9180-72C6-4B21-8711-A75FD783A9E6}"/>
              </a:ext>
            </a:extLst>
          </p:cNvPr>
          <p:cNvSpPr txBox="1"/>
          <p:nvPr/>
        </p:nvSpPr>
        <p:spPr>
          <a:xfrm>
            <a:off x="2011265" y="4234888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50</a:t>
            </a:r>
            <a:endParaRPr lang="en-US" sz="1100" b="1" kern="1200" dirty="0"/>
          </a:p>
        </p:txBody>
      </p: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B01367AF-3AF7-46DA-9DC2-A3BD8811D8DD}"/>
              </a:ext>
            </a:extLst>
          </p:cNvPr>
          <p:cNvCxnSpPr>
            <a:cxnSpLocks/>
          </p:cNvCxnSpPr>
          <p:nvPr/>
        </p:nvCxnSpPr>
        <p:spPr>
          <a:xfrm>
            <a:off x="2051720" y="3717032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Rectangle: Rounded Corners 4">
            <a:extLst>
              <a:ext uri="{FF2B5EF4-FFF2-40B4-BE49-F238E27FC236}">
                <a16:creationId xmlns:a16="http://schemas.microsoft.com/office/drawing/2014/main" id="{5EA798E2-CED2-4FA9-B77F-C7326312D84B}"/>
              </a:ext>
            </a:extLst>
          </p:cNvPr>
          <p:cNvSpPr txBox="1"/>
          <p:nvPr/>
        </p:nvSpPr>
        <p:spPr>
          <a:xfrm>
            <a:off x="1989861" y="3709519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50</a:t>
            </a:r>
            <a:endParaRPr lang="en-US" sz="1100" b="1" kern="1200" dirty="0"/>
          </a:p>
        </p:txBody>
      </p: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D4487635-CE92-47D5-B9A3-67842BB755DC}"/>
              </a:ext>
            </a:extLst>
          </p:cNvPr>
          <p:cNvCxnSpPr>
            <a:cxnSpLocks/>
          </p:cNvCxnSpPr>
          <p:nvPr/>
        </p:nvCxnSpPr>
        <p:spPr>
          <a:xfrm>
            <a:off x="3534337" y="3987234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03F65979-4AB3-43E4-8014-3F89416DB8F6}"/>
              </a:ext>
            </a:extLst>
          </p:cNvPr>
          <p:cNvCxnSpPr>
            <a:cxnSpLocks/>
          </p:cNvCxnSpPr>
          <p:nvPr/>
        </p:nvCxnSpPr>
        <p:spPr>
          <a:xfrm>
            <a:off x="3906221" y="4225784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Rectangle: Rounded Corners 4">
            <a:extLst>
              <a:ext uri="{FF2B5EF4-FFF2-40B4-BE49-F238E27FC236}">
                <a16:creationId xmlns:a16="http://schemas.microsoft.com/office/drawing/2014/main" id="{630EE941-CBF7-4EB8-8594-8E9AD19C67B0}"/>
              </a:ext>
            </a:extLst>
          </p:cNvPr>
          <p:cNvSpPr txBox="1"/>
          <p:nvPr/>
        </p:nvSpPr>
        <p:spPr>
          <a:xfrm>
            <a:off x="3469060" y="3429000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kern="1200" dirty="0"/>
              <a:t>75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sp>
        <p:nvSpPr>
          <p:cNvPr id="355" name="Rectangle: Rounded Corners 4">
            <a:extLst>
              <a:ext uri="{FF2B5EF4-FFF2-40B4-BE49-F238E27FC236}">
                <a16:creationId xmlns:a16="http://schemas.microsoft.com/office/drawing/2014/main" id="{5261BD0F-9B7D-412C-853C-D7A2A2D1FCE1}"/>
              </a:ext>
            </a:extLst>
          </p:cNvPr>
          <p:cNvSpPr txBox="1"/>
          <p:nvPr/>
        </p:nvSpPr>
        <p:spPr>
          <a:xfrm>
            <a:off x="3817037" y="3787295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kern="1200" dirty="0"/>
              <a:t>50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sp>
        <p:nvSpPr>
          <p:cNvPr id="356" name="Rectangle: Rounded Corners 4">
            <a:extLst>
              <a:ext uri="{FF2B5EF4-FFF2-40B4-BE49-F238E27FC236}">
                <a16:creationId xmlns:a16="http://schemas.microsoft.com/office/drawing/2014/main" id="{6FE99C7D-0047-4323-9D9C-5B57B6B7FA70}"/>
              </a:ext>
            </a:extLst>
          </p:cNvPr>
          <p:cNvSpPr txBox="1"/>
          <p:nvPr/>
        </p:nvSpPr>
        <p:spPr>
          <a:xfrm>
            <a:off x="5214482" y="3542888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6</a:t>
            </a:r>
            <a:r>
              <a:rPr lang="lv-LV" sz="1050" b="1" kern="1200" dirty="0"/>
              <a:t>0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3FB116DA-E7D7-4597-AB89-401B28212C8F}"/>
              </a:ext>
            </a:extLst>
          </p:cNvPr>
          <p:cNvCxnSpPr>
            <a:cxnSpLocks/>
          </p:cNvCxnSpPr>
          <p:nvPr/>
        </p:nvCxnSpPr>
        <p:spPr>
          <a:xfrm>
            <a:off x="5323453" y="3507158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4649FB14-2666-47EC-BB0F-DB3E38E72154}"/>
              </a:ext>
            </a:extLst>
          </p:cNvPr>
          <p:cNvCxnSpPr>
            <a:cxnSpLocks/>
          </p:cNvCxnSpPr>
          <p:nvPr/>
        </p:nvCxnSpPr>
        <p:spPr>
          <a:xfrm>
            <a:off x="7185687" y="3447944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Rectangle: Rounded Corners 4">
            <a:extLst>
              <a:ext uri="{FF2B5EF4-FFF2-40B4-BE49-F238E27FC236}">
                <a16:creationId xmlns:a16="http://schemas.microsoft.com/office/drawing/2014/main" id="{DC16665A-5F07-4A84-851C-A6993A0F193E}"/>
              </a:ext>
            </a:extLst>
          </p:cNvPr>
          <p:cNvSpPr txBox="1"/>
          <p:nvPr/>
        </p:nvSpPr>
        <p:spPr>
          <a:xfrm>
            <a:off x="7091131" y="3601501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60</a:t>
            </a:r>
            <a:endParaRPr lang="en-US" sz="1100" b="1" kern="1200" dirty="0"/>
          </a:p>
        </p:txBody>
      </p:sp>
      <p:sp>
        <p:nvSpPr>
          <p:cNvPr id="362" name="Rectangle: Rounded Corners 4">
            <a:extLst>
              <a:ext uri="{FF2B5EF4-FFF2-40B4-BE49-F238E27FC236}">
                <a16:creationId xmlns:a16="http://schemas.microsoft.com/office/drawing/2014/main" id="{3D9D3329-652A-472C-9861-336210B86C8C}"/>
              </a:ext>
            </a:extLst>
          </p:cNvPr>
          <p:cNvSpPr txBox="1"/>
          <p:nvPr/>
        </p:nvSpPr>
        <p:spPr>
          <a:xfrm>
            <a:off x="7759248" y="2619390"/>
            <a:ext cx="634701" cy="273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2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Desktop\ppt\augsa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" y="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536" y="97052"/>
            <a:ext cx="8424936" cy="7844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ĢIMENE, KURA RŪPĒJAS PAR 4 BĒRNIEM (3 475 ģimenes)</a:t>
            </a:r>
          </a:p>
          <a:p>
            <a:r>
              <a:rPr lang="lv-LV" sz="1600" b="1" dirty="0">
                <a:solidFill>
                  <a:srgbClr val="FFFFFF"/>
                </a:solidFill>
                <a:latin typeface="Myriad Pro" pitchFamily="34" charset="0"/>
              </a:rPr>
              <a:t>(5 bērni – 845 ģimenes, 6+ bērni – 467 ģimenes)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8545" y="4198099"/>
            <a:ext cx="638157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000" b="1" dirty="0">
                <a:solidFill>
                  <a:srgbClr val="8C2723"/>
                </a:solidFill>
                <a:latin typeface="Myriad Pro"/>
              </a:rPr>
              <a:t>20</a:t>
            </a:r>
            <a:r>
              <a:rPr kumimoji="0" lang="lv-LV" sz="2000" b="1" i="0" u="none" strike="noStrike" kern="1200" cap="all" spc="-60" normalizeH="0" baseline="0" noProof="0" dirty="0">
                <a:ln>
                  <a:noFill/>
                </a:ln>
                <a:solidFill>
                  <a:srgbClr val="8C2723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+</a:t>
            </a:r>
            <a:endParaRPr kumimoji="0" lang="lv-LV" sz="1400" b="1" i="0" u="none" strike="noStrike" kern="1200" cap="all" spc="-60" normalizeH="0" baseline="0" noProof="0" dirty="0">
              <a:ln>
                <a:noFill/>
              </a:ln>
              <a:solidFill>
                <a:srgbClr val="8C2723"/>
              </a:solidFill>
              <a:effectLst/>
              <a:uLnTx/>
              <a:uFillTx/>
              <a:latin typeface="Myriad Pro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9628" y="6184119"/>
            <a:ext cx="638157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000" b="1" dirty="0">
                <a:solidFill>
                  <a:srgbClr val="8C2723"/>
                </a:solidFill>
                <a:latin typeface="Myriad Pro"/>
              </a:rPr>
              <a:t>20+</a:t>
            </a:r>
            <a:endParaRPr lang="lv-LV" sz="1400" b="1" dirty="0">
              <a:solidFill>
                <a:srgbClr val="8C2723"/>
              </a:solidFill>
              <a:latin typeface="Myriad Pro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69305" y="1913472"/>
            <a:ext cx="3456384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 err="1">
                <a:solidFill>
                  <a:srgbClr val="8C2723"/>
                </a:solidFill>
              </a:rPr>
              <a:t>Ģvp</a:t>
            </a:r>
            <a:r>
              <a:rPr lang="lv-LV" sz="2400" b="1" dirty="0">
                <a:solidFill>
                  <a:srgbClr val="8C2723"/>
                </a:solidFill>
              </a:rPr>
              <a:t> = 400 € </a:t>
            </a:r>
            <a:r>
              <a:rPr lang="lv-LV" sz="2400" b="1" dirty="0">
                <a:solidFill>
                  <a:schemeClr val="bg1">
                    <a:lumMod val="50000"/>
                  </a:schemeClr>
                </a:solidFill>
              </a:rPr>
              <a:t>( 100 X 4)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635895" y="1412776"/>
            <a:ext cx="5499393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1(1.) + 2(2.) + 3(3.) + 4 (4.)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</a:rPr>
              <a:t>+ PIEMAKSA =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ĢVP 234,2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</a:rPr>
              <a:t>€</a:t>
            </a:r>
            <a:endParaRPr lang="lv-LV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077843" y="3630269"/>
            <a:ext cx="3456384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 err="1">
                <a:solidFill>
                  <a:srgbClr val="8C2723"/>
                </a:solidFill>
              </a:rPr>
              <a:t>Ģvp</a:t>
            </a:r>
            <a:r>
              <a:rPr lang="lv-LV" sz="2400" b="1" dirty="0">
                <a:solidFill>
                  <a:srgbClr val="8C2723"/>
                </a:solidFill>
              </a:rPr>
              <a:t> = 400 € </a:t>
            </a:r>
            <a:r>
              <a:rPr lang="lv-LV" sz="2400" b="1" dirty="0">
                <a:solidFill>
                  <a:schemeClr val="bg1">
                    <a:lumMod val="50000"/>
                  </a:schemeClr>
                </a:solidFill>
              </a:rPr>
              <a:t>( 100 X 4)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49052" y="3140968"/>
            <a:ext cx="5487444" cy="50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1(2.) + 2(3.) + 3(4.) + 4(5.)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</a:rPr>
              <a:t>+ PIEMAKSA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= ĢVP 273€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091315" y="5418648"/>
            <a:ext cx="3456384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 err="1">
                <a:solidFill>
                  <a:srgbClr val="8C2723"/>
                </a:solidFill>
              </a:rPr>
              <a:t>Ģvp</a:t>
            </a:r>
            <a:r>
              <a:rPr lang="lv-LV" sz="2400" b="1" dirty="0">
                <a:solidFill>
                  <a:srgbClr val="8C2723"/>
                </a:solidFill>
              </a:rPr>
              <a:t> = 400 € </a:t>
            </a:r>
            <a:r>
              <a:rPr lang="lv-LV" sz="2400" b="1" dirty="0">
                <a:solidFill>
                  <a:schemeClr val="bg1">
                    <a:lumMod val="50000"/>
                  </a:schemeClr>
                </a:solidFill>
              </a:rPr>
              <a:t>( 100 X 4)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635896" y="4941168"/>
            <a:ext cx="5184576" cy="50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1(3.) + 2(4.) + 3(5.) 4 (6.)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</a:rPr>
              <a:t>+ PIEMAKSA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= ĢVP 300,2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</a:rPr>
              <a:t>€</a:t>
            </a:r>
            <a:endParaRPr lang="lv-LV" sz="1800" dirty="0">
              <a:solidFill>
                <a:srgbClr val="FFFFFF">
                  <a:lumMod val="50000"/>
                </a:srgbClr>
              </a:solidFill>
              <a:latin typeface="Myriad Pro"/>
            </a:endParaRPr>
          </a:p>
        </p:txBody>
      </p:sp>
      <p:sp>
        <p:nvSpPr>
          <p:cNvPr id="22" name="Vienādsānu trīsstūris 21"/>
          <p:cNvSpPr/>
          <p:nvPr/>
        </p:nvSpPr>
        <p:spPr>
          <a:xfrm rot="5400000">
            <a:off x="3658033" y="2129657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3" name="Vienādsānu trīsstūris 22"/>
          <p:cNvSpPr/>
          <p:nvPr/>
        </p:nvSpPr>
        <p:spPr>
          <a:xfrm rot="5400000">
            <a:off x="3758233" y="3814485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4" name="Vienādsānu trīsstūris 23"/>
          <p:cNvSpPr/>
          <p:nvPr/>
        </p:nvSpPr>
        <p:spPr>
          <a:xfrm rot="5400000">
            <a:off x="3791691" y="5649977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5" name="Taisnstūris 24"/>
          <p:cNvSpPr/>
          <p:nvPr/>
        </p:nvSpPr>
        <p:spPr>
          <a:xfrm>
            <a:off x="2629896" y="2043231"/>
            <a:ext cx="1120843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618032" y="2042758"/>
            <a:ext cx="1801289" cy="341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</a:rPr>
              <a:t>AR 2022.G</a:t>
            </a:r>
            <a:endParaRPr lang="lv-LV" sz="1100" dirty="0">
              <a:solidFill>
                <a:schemeClr val="bg1"/>
              </a:solidFill>
            </a:endParaRPr>
          </a:p>
        </p:txBody>
      </p:sp>
      <p:sp>
        <p:nvSpPr>
          <p:cNvPr id="27" name="Taisnstūris 26"/>
          <p:cNvSpPr/>
          <p:nvPr/>
        </p:nvSpPr>
        <p:spPr>
          <a:xfrm>
            <a:off x="2669449" y="3734865"/>
            <a:ext cx="1178748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728884" y="3714175"/>
            <a:ext cx="1801289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</a:rPr>
              <a:t>Ar 2022.g</a:t>
            </a:r>
            <a:endParaRPr lang="lv-LV" sz="1100" dirty="0">
              <a:solidFill>
                <a:schemeClr val="bg1"/>
              </a:solidFill>
            </a:endParaRPr>
          </a:p>
        </p:txBody>
      </p:sp>
      <p:sp>
        <p:nvSpPr>
          <p:cNvPr id="29" name="Taisnstūris 28"/>
          <p:cNvSpPr/>
          <p:nvPr/>
        </p:nvSpPr>
        <p:spPr>
          <a:xfrm>
            <a:off x="2759558" y="5559555"/>
            <a:ext cx="1120843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818542" y="5547281"/>
            <a:ext cx="1801289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</a:rPr>
              <a:t>Ar 2022.g</a:t>
            </a:r>
            <a:endParaRPr lang="lv-LV" sz="1100" dirty="0">
              <a:solidFill>
                <a:schemeClr val="bg1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647602" y="3291334"/>
            <a:ext cx="1801289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648962" y="1556792"/>
            <a:ext cx="1801289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647601" y="5086547"/>
            <a:ext cx="1801289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4B0071AE-DCA3-41B5-BEE4-E390F0C2B3E0}" type="slidenum">
              <a:rPr lang="lv-LV" smtClean="0"/>
              <a:t>15</a:t>
            </a:fld>
            <a:endParaRPr lang="lv-LV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7364" y="1443966"/>
            <a:ext cx="1639808" cy="1352128"/>
            <a:chOff x="662252" y="1428800"/>
            <a:chExt cx="1069648" cy="881994"/>
          </a:xfrm>
        </p:grpSpPr>
        <p:pic>
          <p:nvPicPr>
            <p:cNvPr id="40" name="Picture 39"/>
            <p:cNvPicPr/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200" l="26200" r="74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73" t="5485" r="30813" b="7452"/>
            <a:stretch/>
          </p:blipFill>
          <p:spPr bwMode="auto">
            <a:xfrm>
              <a:off x="1495537" y="1659822"/>
              <a:ext cx="236363" cy="5603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6154" l="51534" r="99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27"/>
            <a:stretch/>
          </p:blipFill>
          <p:spPr bwMode="auto">
            <a:xfrm>
              <a:off x="662252" y="1681992"/>
              <a:ext cx="219155" cy="5603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53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43"/>
              <p:cNvPicPr/>
              <p:nvPr/>
            </p:nvPicPr>
            <p:blipFill rotWithShape="1">
              <a:blip r:embed="rId10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333" b="90000" l="28000" r="6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724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8" name="Picture 57"/>
          <p:cNvPicPr/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447" l="1235" r="60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829"/>
          <a:stretch/>
        </p:blipFill>
        <p:spPr bwMode="auto">
          <a:xfrm>
            <a:off x="1355188" y="6085349"/>
            <a:ext cx="366376" cy="705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/>
          <p:cNvPicPr/>
          <p:nvPr/>
        </p:nvPicPr>
        <p:blipFill rotWithShape="1"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6" b="89189" l="43323" r="724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26753" b="14916"/>
          <a:stretch/>
        </p:blipFill>
        <p:spPr bwMode="auto">
          <a:xfrm>
            <a:off x="1668562" y="6056040"/>
            <a:ext cx="420043" cy="760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459503" y="2840749"/>
            <a:ext cx="1639808" cy="1352128"/>
            <a:chOff x="662252" y="1428800"/>
            <a:chExt cx="1069648" cy="881994"/>
          </a:xfrm>
        </p:grpSpPr>
        <p:pic>
          <p:nvPicPr>
            <p:cNvPr id="62" name="Picture 61"/>
            <p:cNvPicPr/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200" l="26200" r="74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73" t="5485" r="30813" b="7452"/>
            <a:stretch/>
          </p:blipFill>
          <p:spPr bwMode="auto">
            <a:xfrm>
              <a:off x="1495537" y="1659822"/>
              <a:ext cx="236363" cy="5603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6154" l="51534" r="99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27"/>
            <a:stretch/>
          </p:blipFill>
          <p:spPr bwMode="auto">
            <a:xfrm>
              <a:off x="662252" y="1681992"/>
              <a:ext cx="219155" cy="5603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53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66"/>
              <p:cNvPicPr/>
              <p:nvPr/>
            </p:nvPicPr>
            <p:blipFill rotWithShape="1">
              <a:blip r:embed="rId10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333" b="90000" l="28000" r="6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724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503264" y="4834136"/>
            <a:ext cx="1639808" cy="1352128"/>
            <a:chOff x="662252" y="1428800"/>
            <a:chExt cx="1069648" cy="881994"/>
          </a:xfrm>
        </p:grpSpPr>
        <p:pic>
          <p:nvPicPr>
            <p:cNvPr id="69" name="Picture 68"/>
            <p:cNvPicPr/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200" l="26200" r="74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73" t="5485" r="30813" b="7452"/>
            <a:stretch/>
          </p:blipFill>
          <p:spPr bwMode="auto">
            <a:xfrm>
              <a:off x="1495537" y="1659822"/>
              <a:ext cx="236363" cy="5603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6154" l="51534" r="99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27"/>
            <a:stretch/>
          </p:blipFill>
          <p:spPr bwMode="auto">
            <a:xfrm>
              <a:off x="662252" y="1681992"/>
              <a:ext cx="219155" cy="5603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1" name="Group 70"/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53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73"/>
              <p:cNvPicPr/>
              <p:nvPr/>
            </p:nvPicPr>
            <p:blipFill rotWithShape="1">
              <a:blip r:embed="rId10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333" b="90000" l="28000" r="6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724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5" name="Picture 74"/>
          <p:cNvPicPr/>
          <p:nvPr/>
        </p:nvPicPr>
        <p:blipFill rotWithShape="1"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6" b="89189" l="43323" r="724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26753" b="14916"/>
          <a:stretch/>
        </p:blipFill>
        <p:spPr bwMode="auto">
          <a:xfrm>
            <a:off x="1489328" y="4060000"/>
            <a:ext cx="420043" cy="760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80138" y="4843914"/>
            <a:ext cx="2190165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49587" y="2845963"/>
            <a:ext cx="2190165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/>
          <p:nvPr/>
        </p:nvPicPr>
        <p:blipFill rotWithShape="1"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0" r="6130" b="53526"/>
          <a:stretch/>
        </p:blipFill>
        <p:spPr bwMode="auto">
          <a:xfrm>
            <a:off x="1923105" y="1813047"/>
            <a:ext cx="369967" cy="967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/>
          <p:nvPr/>
        </p:nvPicPr>
        <p:blipFill rotWithShape="1"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0" r="6130" b="53526"/>
          <a:stretch/>
        </p:blipFill>
        <p:spPr bwMode="auto">
          <a:xfrm>
            <a:off x="1987718" y="3174498"/>
            <a:ext cx="369967" cy="967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/>
          <p:cNvPicPr/>
          <p:nvPr/>
        </p:nvPicPr>
        <p:blipFill rotWithShape="1"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0" r="6130" b="53526"/>
          <a:stretch/>
        </p:blipFill>
        <p:spPr bwMode="auto">
          <a:xfrm>
            <a:off x="2026748" y="5148490"/>
            <a:ext cx="369967" cy="967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939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84">
            <a:extLst>
              <a:ext uri="{FF2B5EF4-FFF2-40B4-BE49-F238E27FC236}">
                <a16:creationId xmlns:a16="http://schemas.microsoft.com/office/drawing/2014/main" id="{D13691D8-FCC0-42B1-B49F-58A4786DE171}"/>
              </a:ext>
            </a:extLst>
          </p:cNvPr>
          <p:cNvSpPr/>
          <p:nvPr/>
        </p:nvSpPr>
        <p:spPr>
          <a:xfrm>
            <a:off x="7371000" y="4293096"/>
            <a:ext cx="441360" cy="362574"/>
          </a:xfrm>
          <a:prstGeom prst="rect">
            <a:avLst/>
          </a:prstGeom>
          <a:solidFill>
            <a:schemeClr val="accent1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b="1" dirty="0"/>
              <a:t>104</a:t>
            </a:r>
            <a:endParaRPr lang="en-US" sz="1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7892" y="6210826"/>
            <a:ext cx="2133600" cy="365125"/>
          </a:xfrm>
        </p:spPr>
        <p:txBody>
          <a:bodyPr/>
          <a:lstStyle/>
          <a:p>
            <a:fld id="{4B0071AE-DCA3-41B5-BEE4-E390F0C2B3E0}" type="slidenum">
              <a:rPr lang="lv-LV" smtClean="0"/>
              <a:t>16</a:t>
            </a:fld>
            <a:endParaRPr lang="lv-LV" dirty="0"/>
          </a:p>
        </p:txBody>
      </p:sp>
      <p:pic>
        <p:nvPicPr>
          <p:cNvPr id="6" name="Picture 2" descr="D:\Desktop\ppt\augsa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5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613" y="195438"/>
            <a:ext cx="7165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bg1"/>
                </a:solidFill>
              </a:rPr>
              <a:t>VALSTS ATBALSTS ĢIMENĒM AR BĒRNIEM </a:t>
            </a:r>
          </a:p>
          <a:p>
            <a:r>
              <a:rPr lang="lv-LV" sz="2000" b="1" dirty="0">
                <a:solidFill>
                  <a:schemeClr val="bg1"/>
                </a:solidFill>
              </a:rPr>
              <a:t>NO 1.GADA VECUMA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50D15C-3257-4DC4-9EF3-5D4BCD13D667}"/>
              </a:ext>
            </a:extLst>
          </p:cNvPr>
          <p:cNvGrpSpPr/>
          <p:nvPr/>
        </p:nvGrpSpPr>
        <p:grpSpPr>
          <a:xfrm>
            <a:off x="1403648" y="692696"/>
            <a:ext cx="6758175" cy="5015364"/>
            <a:chOff x="2088610" y="793191"/>
            <a:chExt cx="6758175" cy="5015364"/>
          </a:xfrm>
        </p:grpSpPr>
        <p:sp>
          <p:nvSpPr>
            <p:cNvPr id="62" name="Rectangle: Rounded Corners 4">
              <a:extLst>
                <a:ext uri="{FF2B5EF4-FFF2-40B4-BE49-F238E27FC236}">
                  <a16:creationId xmlns:a16="http://schemas.microsoft.com/office/drawing/2014/main" id="{8F204620-39E3-417D-B092-7615CAF91881}"/>
                </a:ext>
              </a:extLst>
            </p:cNvPr>
            <p:cNvSpPr txBox="1"/>
            <p:nvPr/>
          </p:nvSpPr>
          <p:spPr>
            <a:xfrm>
              <a:off x="4384271" y="4577587"/>
              <a:ext cx="526876" cy="423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050" b="1" dirty="0"/>
                <a:t>57.40</a:t>
              </a:r>
              <a:endParaRPr lang="en-US" sz="1100" b="1" kern="1200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15D2D25-D45A-48DF-9EDB-C5F7FAC2788C}"/>
                </a:ext>
              </a:extLst>
            </p:cNvPr>
            <p:cNvGrpSpPr/>
            <p:nvPr/>
          </p:nvGrpSpPr>
          <p:grpSpPr>
            <a:xfrm>
              <a:off x="2088610" y="1536380"/>
              <a:ext cx="1290330" cy="4252619"/>
              <a:chOff x="704023" y="2381220"/>
              <a:chExt cx="1290330" cy="425261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11E1515-AF9F-474C-B1DD-ADF65FCD2DC0}"/>
                  </a:ext>
                </a:extLst>
              </p:cNvPr>
              <p:cNvSpPr/>
              <p:nvPr/>
            </p:nvSpPr>
            <p:spPr>
              <a:xfrm>
                <a:off x="1563067" y="3419156"/>
                <a:ext cx="377985" cy="2311163"/>
              </a:xfrm>
              <a:prstGeom prst="rect">
                <a:avLst/>
              </a:prstGeom>
              <a:solidFill>
                <a:srgbClr val="8F1E0B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C89C416-C351-42AA-AC65-7FF1F6246387}"/>
                  </a:ext>
                </a:extLst>
              </p:cNvPr>
              <p:cNvSpPr/>
              <p:nvPr/>
            </p:nvSpPr>
            <p:spPr>
              <a:xfrm>
                <a:off x="809639" y="4387216"/>
                <a:ext cx="377985" cy="1346039"/>
              </a:xfrm>
              <a:prstGeom prst="rect">
                <a:avLst/>
              </a:prstGeom>
              <a:solidFill>
                <a:srgbClr val="8F1E0B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8AD6AE2-CB40-4690-ACCA-E29F69FB7A1A}"/>
                  </a:ext>
                </a:extLst>
              </p:cNvPr>
              <p:cNvSpPr/>
              <p:nvPr/>
            </p:nvSpPr>
            <p:spPr>
              <a:xfrm>
                <a:off x="1555406" y="2381220"/>
                <a:ext cx="377985" cy="1021889"/>
              </a:xfrm>
              <a:prstGeom prst="rect">
                <a:avLst/>
              </a:prstGeom>
              <a:solidFill>
                <a:srgbClr val="8F1E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6348100-899F-4CEA-B392-2EC2D60F4233}"/>
                  </a:ext>
                </a:extLst>
              </p:cNvPr>
              <p:cNvGrpSpPr/>
              <p:nvPr/>
            </p:nvGrpSpPr>
            <p:grpSpPr>
              <a:xfrm rot="16200000">
                <a:off x="1403990" y="5794951"/>
                <a:ext cx="653852" cy="290922"/>
                <a:chOff x="2937767" y="943"/>
                <a:chExt cx="2315816" cy="1157908"/>
              </a:xfrm>
            </p:grpSpPr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EDD005B1-0F4E-418D-8BAE-D3C74D48FCB9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0" name="Rectangle: Rounded Corners 4">
                  <a:extLst>
                    <a:ext uri="{FF2B5EF4-FFF2-40B4-BE49-F238E27FC236}">
                      <a16:creationId xmlns:a16="http://schemas.microsoft.com/office/drawing/2014/main" id="{DC15FCA9-AA14-4175-AB9D-82901127F4C9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kern="1200" dirty="0"/>
                    <a:t>kopā</a:t>
                  </a:r>
                  <a:endParaRPr lang="en-US" sz="1500" kern="1200" dirty="0"/>
                </a:p>
              </p:txBody>
            </p:sp>
          </p:grp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8E021F8-6ED7-45E5-BC3D-2C6E0A940B72}"/>
                  </a:ext>
                </a:extLst>
              </p:cNvPr>
              <p:cNvSpPr/>
              <p:nvPr/>
            </p:nvSpPr>
            <p:spPr>
              <a:xfrm>
                <a:off x="797795" y="4012156"/>
                <a:ext cx="377985" cy="1701843"/>
              </a:xfrm>
              <a:prstGeom prst="rect">
                <a:avLst/>
              </a:prstGeom>
              <a:solidFill>
                <a:srgbClr val="8F1E0B">
                  <a:alpha val="2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342DDDE-265A-45EB-8602-CCC78E56EC2F}"/>
                  </a:ext>
                </a:extLst>
              </p:cNvPr>
              <p:cNvSpPr/>
              <p:nvPr/>
            </p:nvSpPr>
            <p:spPr>
              <a:xfrm>
                <a:off x="1175780" y="4976755"/>
                <a:ext cx="377985" cy="748929"/>
              </a:xfrm>
              <a:prstGeom prst="rect">
                <a:avLst/>
              </a:prstGeom>
              <a:solidFill>
                <a:srgbClr val="8F1E0B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FE8E3E3-F96B-4E15-9C49-A0A45936A4BE}"/>
                  </a:ext>
                </a:extLst>
              </p:cNvPr>
              <p:cNvGrpSpPr/>
              <p:nvPr/>
            </p:nvGrpSpPr>
            <p:grpSpPr>
              <a:xfrm rot="16200000">
                <a:off x="659863" y="5803514"/>
                <a:ext cx="653852" cy="290922"/>
                <a:chOff x="2937767" y="943"/>
                <a:chExt cx="2315816" cy="1157908"/>
              </a:xfrm>
            </p:grpSpPr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AEC3D7FA-8D34-40D3-9B73-ABD68ED4E5AC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8" name="Rectangle: Rounded Corners 4">
                  <a:extLst>
                    <a:ext uri="{FF2B5EF4-FFF2-40B4-BE49-F238E27FC236}">
                      <a16:creationId xmlns:a16="http://schemas.microsoft.com/office/drawing/2014/main" id="{FF9C8A77-3AEA-44AA-B4A3-723B20EFF80C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dirty="0"/>
                    <a:t>ĢV</a:t>
                  </a:r>
                  <a:r>
                    <a:rPr lang="lv-LV" sz="1500" kern="1200" dirty="0"/>
                    <a:t>P </a:t>
                  </a:r>
                  <a:endParaRPr lang="en-US" sz="1500" kern="1200" dirty="0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D230C4B0-3734-42FF-8693-F9873BA3A52E}"/>
                  </a:ext>
                </a:extLst>
              </p:cNvPr>
              <p:cNvGrpSpPr/>
              <p:nvPr/>
            </p:nvGrpSpPr>
            <p:grpSpPr>
              <a:xfrm rot="16200000">
                <a:off x="1031926" y="5803514"/>
                <a:ext cx="653852" cy="290922"/>
                <a:chOff x="2937767" y="943"/>
                <a:chExt cx="2315816" cy="1157908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464524BD-61DA-460C-B8A2-7814EEE5BC09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6" name="Rectangle: Rounded Corners 4">
                  <a:extLst>
                    <a:ext uri="{FF2B5EF4-FFF2-40B4-BE49-F238E27FC236}">
                      <a16:creationId xmlns:a16="http://schemas.microsoft.com/office/drawing/2014/main" id="{832401FF-E8D1-43CA-89E1-770D45121581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kern="1200" dirty="0"/>
                    <a:t>AAP</a:t>
                  </a:r>
                  <a:endParaRPr lang="en-US" sz="1500" kern="1200" dirty="0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943A631-3C5F-4AFA-9A95-D0FD67825FDB}"/>
                  </a:ext>
                </a:extLst>
              </p:cNvPr>
              <p:cNvGrpSpPr/>
              <p:nvPr/>
            </p:nvGrpSpPr>
            <p:grpSpPr>
              <a:xfrm rot="16200000">
                <a:off x="1392146" y="5803514"/>
                <a:ext cx="653852" cy="290922"/>
                <a:chOff x="2937767" y="943"/>
                <a:chExt cx="2315816" cy="1157908"/>
              </a:xfrm>
            </p:grpSpPr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15CE3DF8-CD2B-4F8F-9240-149A454DE023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4" name="Rectangle: Rounded Corners 4">
                  <a:extLst>
                    <a:ext uri="{FF2B5EF4-FFF2-40B4-BE49-F238E27FC236}">
                      <a16:creationId xmlns:a16="http://schemas.microsoft.com/office/drawing/2014/main" id="{EF48E405-2D64-4CA6-B3C3-C41ECB10C465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kern="1200" dirty="0"/>
                    <a:t>kopā</a:t>
                  </a:r>
                  <a:endParaRPr lang="en-US" sz="1500" kern="1200" dirty="0"/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1A30C3D0-F1F6-4148-8D11-4B468C749836}"/>
                  </a:ext>
                </a:extLst>
              </p:cNvPr>
              <p:cNvGrpSpPr/>
              <p:nvPr/>
            </p:nvGrpSpPr>
            <p:grpSpPr>
              <a:xfrm>
                <a:off x="1049690" y="6342917"/>
                <a:ext cx="653852" cy="290922"/>
                <a:chOff x="2937767" y="943"/>
                <a:chExt cx="2315816" cy="1157908"/>
              </a:xfrm>
            </p:grpSpPr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59C5DF74-A3AA-484F-AE57-6DA9EF38ED57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2" name="Rectangle: Rounded Corners 4">
                  <a:extLst>
                    <a:ext uri="{FF2B5EF4-FFF2-40B4-BE49-F238E27FC236}">
                      <a16:creationId xmlns:a16="http://schemas.microsoft.com/office/drawing/2014/main" id="{9EC09AD3-BC6F-4864-8F09-4D7C6C532276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kern="1200" dirty="0"/>
                    <a:t>2020</a:t>
                  </a:r>
                  <a:endParaRPr lang="en-US" sz="1500" kern="1200" dirty="0"/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9B8FB3-DBAE-4C7A-B642-A1CA8A5E3A96}"/>
                  </a:ext>
                </a:extLst>
              </p:cNvPr>
              <p:cNvSpPr/>
              <p:nvPr/>
            </p:nvSpPr>
            <p:spPr>
              <a:xfrm>
                <a:off x="819517" y="4023021"/>
                <a:ext cx="377985" cy="396387"/>
              </a:xfrm>
              <a:prstGeom prst="rect">
                <a:avLst/>
              </a:prstGeom>
              <a:solidFill>
                <a:srgbClr val="8F1E0B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: Rounded Corners 4">
                <a:extLst>
                  <a:ext uri="{FF2B5EF4-FFF2-40B4-BE49-F238E27FC236}">
                    <a16:creationId xmlns:a16="http://schemas.microsoft.com/office/drawing/2014/main" id="{D40E487E-FC5E-46C9-883A-EACC28F873D4}"/>
                  </a:ext>
                </a:extLst>
              </p:cNvPr>
              <p:cNvSpPr txBox="1"/>
              <p:nvPr/>
            </p:nvSpPr>
            <p:spPr>
              <a:xfrm>
                <a:off x="726123" y="4840888"/>
                <a:ext cx="526876" cy="4237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050" b="1" dirty="0"/>
                  <a:t>23</a:t>
                </a:r>
                <a:r>
                  <a:rPr lang="lv-LV" sz="1050" b="1" kern="1200" dirty="0"/>
                  <a:t>4.5</a:t>
                </a:r>
                <a:r>
                  <a:rPr lang="lv-LV" sz="1100" b="1" kern="1200" dirty="0"/>
                  <a:t> </a:t>
                </a:r>
                <a:endParaRPr lang="en-US" sz="1100" b="1" kern="1200" dirty="0"/>
              </a:p>
            </p:txBody>
          </p:sp>
          <p:sp>
            <p:nvSpPr>
              <p:cNvPr id="80" name="Rectangle: Rounded Corners 4">
                <a:extLst>
                  <a:ext uri="{FF2B5EF4-FFF2-40B4-BE49-F238E27FC236}">
                    <a16:creationId xmlns:a16="http://schemas.microsoft.com/office/drawing/2014/main" id="{08AEA155-C13A-4C2E-8DF7-911CAA4B41B1}"/>
                  </a:ext>
                </a:extLst>
              </p:cNvPr>
              <p:cNvSpPr txBox="1"/>
              <p:nvPr/>
            </p:nvSpPr>
            <p:spPr>
              <a:xfrm>
                <a:off x="704023" y="4535933"/>
                <a:ext cx="521062" cy="4322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050" b="1" dirty="0"/>
                  <a:t>273</a:t>
                </a:r>
                <a:endParaRPr lang="en-US" sz="1100" b="1" kern="1200" dirty="0"/>
              </a:p>
            </p:txBody>
          </p:sp>
          <p:sp>
            <p:nvSpPr>
              <p:cNvPr id="81" name="Rectangle: Rounded Corners 4">
                <a:extLst>
                  <a:ext uri="{FF2B5EF4-FFF2-40B4-BE49-F238E27FC236}">
                    <a16:creationId xmlns:a16="http://schemas.microsoft.com/office/drawing/2014/main" id="{1B1475F9-7D1E-42F0-A675-B4E4F833282C}"/>
                  </a:ext>
                </a:extLst>
              </p:cNvPr>
              <p:cNvSpPr txBox="1"/>
              <p:nvPr/>
            </p:nvSpPr>
            <p:spPr>
              <a:xfrm>
                <a:off x="713966" y="4336719"/>
                <a:ext cx="526876" cy="4237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100" b="1" kern="1200" dirty="0"/>
                  <a:t>300</a:t>
                </a:r>
                <a:endParaRPr lang="en-US" sz="1100" b="1" kern="1200" dirty="0"/>
              </a:p>
            </p:txBody>
          </p:sp>
          <p:sp>
            <p:nvSpPr>
              <p:cNvPr id="83" name="Rectangle: Rounded Corners 4">
                <a:extLst>
                  <a:ext uri="{FF2B5EF4-FFF2-40B4-BE49-F238E27FC236}">
                    <a16:creationId xmlns:a16="http://schemas.microsoft.com/office/drawing/2014/main" id="{B9F59191-BC32-488E-91B7-D986AF41C48C}"/>
                  </a:ext>
                </a:extLst>
              </p:cNvPr>
              <p:cNvSpPr txBox="1"/>
              <p:nvPr/>
            </p:nvSpPr>
            <p:spPr>
              <a:xfrm>
                <a:off x="1087534" y="5340374"/>
                <a:ext cx="526876" cy="2311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050" b="1" dirty="0"/>
                  <a:t>200</a:t>
                </a:r>
                <a:endParaRPr lang="en-US" sz="1100" b="1" kern="1200" dirty="0"/>
              </a:p>
            </p:txBody>
          </p:sp>
          <p:sp>
            <p:nvSpPr>
              <p:cNvPr id="84" name="Rectangle: Rounded Corners 4">
                <a:extLst>
                  <a:ext uri="{FF2B5EF4-FFF2-40B4-BE49-F238E27FC236}">
                    <a16:creationId xmlns:a16="http://schemas.microsoft.com/office/drawing/2014/main" id="{76B68F7F-3340-4AAC-B0CB-735B3FDF26E9}"/>
                  </a:ext>
                </a:extLst>
              </p:cNvPr>
              <p:cNvSpPr txBox="1"/>
              <p:nvPr/>
            </p:nvSpPr>
            <p:spPr>
              <a:xfrm>
                <a:off x="1467477" y="3438347"/>
                <a:ext cx="526876" cy="4237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050" b="1" dirty="0"/>
                  <a:t>434</a:t>
                </a:r>
                <a:endParaRPr lang="en-US" sz="1100" b="1" kern="1200" dirty="0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1577629-83B0-42E6-9956-3F103BA7DA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3765" y="2996952"/>
                <a:ext cx="366144" cy="0"/>
              </a:xfrm>
              <a:prstGeom prst="line">
                <a:avLst/>
              </a:prstGeom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44FD964-B2A0-453B-A963-4B64D8F61E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4908" y="3395722"/>
                <a:ext cx="366144" cy="0"/>
              </a:xfrm>
              <a:prstGeom prst="line">
                <a:avLst/>
              </a:prstGeom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8C39828-AC78-4E16-88EE-493CCEF05D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517" y="4664372"/>
                <a:ext cx="366144" cy="0"/>
              </a:xfrm>
              <a:prstGeom prst="line">
                <a:avLst/>
              </a:prstGeom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7FA95987-5B50-44DA-A7B7-6A23C5988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795" y="4872092"/>
                <a:ext cx="366144" cy="0"/>
              </a:xfrm>
              <a:prstGeom prst="line">
                <a:avLst/>
              </a:prstGeom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le: Rounded Corners 4">
                <a:extLst>
                  <a:ext uri="{FF2B5EF4-FFF2-40B4-BE49-F238E27FC236}">
                    <a16:creationId xmlns:a16="http://schemas.microsoft.com/office/drawing/2014/main" id="{3FDDCFA0-9E3B-49CD-B7DF-8D4CA88BE339}"/>
                  </a:ext>
                </a:extLst>
              </p:cNvPr>
              <p:cNvSpPr txBox="1"/>
              <p:nvPr/>
            </p:nvSpPr>
            <p:spPr>
              <a:xfrm>
                <a:off x="1440103" y="3012870"/>
                <a:ext cx="554249" cy="3345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050" b="1" dirty="0"/>
                  <a:t>473</a:t>
                </a:r>
                <a:endParaRPr lang="en-US" sz="1100" b="1" kern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Rectangle: Rounded Corners 4">
                <a:extLst>
                  <a:ext uri="{FF2B5EF4-FFF2-40B4-BE49-F238E27FC236}">
                    <a16:creationId xmlns:a16="http://schemas.microsoft.com/office/drawing/2014/main" id="{2E62A456-CD0E-45E9-8CBA-F3C9C53B198B}"/>
                  </a:ext>
                </a:extLst>
              </p:cNvPr>
              <p:cNvSpPr txBox="1"/>
              <p:nvPr/>
            </p:nvSpPr>
            <p:spPr>
              <a:xfrm>
                <a:off x="1453789" y="2658307"/>
                <a:ext cx="526876" cy="4237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050" b="1" dirty="0"/>
                  <a:t>500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27CD47E4-D6B7-44E1-BC27-EBCFC5F01DD0}"/>
                </a:ext>
              </a:extLst>
            </p:cNvPr>
            <p:cNvGrpSpPr/>
            <p:nvPr/>
          </p:nvGrpSpPr>
          <p:grpSpPr>
            <a:xfrm>
              <a:off x="3940203" y="1338859"/>
              <a:ext cx="1269182" cy="4469696"/>
              <a:chOff x="725170" y="2165578"/>
              <a:chExt cx="1269182" cy="4469696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6CCC9D2-E3B3-41DA-B1AC-997E36403562}"/>
                  </a:ext>
                </a:extLst>
              </p:cNvPr>
              <p:cNvSpPr/>
              <p:nvPr/>
            </p:nvSpPr>
            <p:spPr>
              <a:xfrm>
                <a:off x="809639" y="3719302"/>
                <a:ext cx="377985" cy="2013954"/>
              </a:xfrm>
              <a:prstGeom prst="rect">
                <a:avLst/>
              </a:prstGeom>
              <a:solidFill>
                <a:srgbClr val="8F1E0B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2CC0F29-8C2D-44C3-92CE-E807EAF8CC50}"/>
                  </a:ext>
                </a:extLst>
              </p:cNvPr>
              <p:cNvSpPr/>
              <p:nvPr/>
            </p:nvSpPr>
            <p:spPr>
              <a:xfrm>
                <a:off x="1530044" y="2165578"/>
                <a:ext cx="377985" cy="3611776"/>
              </a:xfrm>
              <a:prstGeom prst="rect">
                <a:avLst/>
              </a:prstGeom>
              <a:solidFill>
                <a:srgbClr val="8F1E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FC5F79AD-CD0A-4433-9ACC-ED0CC96B08CC}"/>
                  </a:ext>
                </a:extLst>
              </p:cNvPr>
              <p:cNvGrpSpPr/>
              <p:nvPr/>
            </p:nvGrpSpPr>
            <p:grpSpPr>
              <a:xfrm rot="16200000">
                <a:off x="1403990" y="5794951"/>
                <a:ext cx="653852" cy="290922"/>
                <a:chOff x="2937767" y="943"/>
                <a:chExt cx="2315816" cy="1157908"/>
              </a:xfrm>
            </p:grpSpPr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EFA7E703-C377-4214-8BE3-F8F8E69CEE32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5" name="Rectangle: Rounded Corners 4">
                  <a:extLst>
                    <a:ext uri="{FF2B5EF4-FFF2-40B4-BE49-F238E27FC236}">
                      <a16:creationId xmlns:a16="http://schemas.microsoft.com/office/drawing/2014/main" id="{794634D3-E3ED-4C13-A9B0-610377771189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kern="1200" dirty="0"/>
                    <a:t>kopā</a:t>
                  </a:r>
                  <a:endParaRPr lang="en-US" sz="1500" kern="1200" dirty="0"/>
                </a:p>
              </p:txBody>
            </p:sp>
          </p:grp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FCECCB9-53CC-46A9-880D-7D7D04E8823C}"/>
                  </a:ext>
                </a:extLst>
              </p:cNvPr>
              <p:cNvSpPr/>
              <p:nvPr/>
            </p:nvSpPr>
            <p:spPr>
              <a:xfrm>
                <a:off x="1175780" y="4950232"/>
                <a:ext cx="377985" cy="763765"/>
              </a:xfrm>
              <a:prstGeom prst="rect">
                <a:avLst/>
              </a:prstGeom>
              <a:solidFill>
                <a:srgbClr val="8F1E0B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C1B9A2E4-BAFA-4A73-BB22-C4384C7EA743}"/>
                  </a:ext>
                </a:extLst>
              </p:cNvPr>
              <p:cNvGrpSpPr/>
              <p:nvPr/>
            </p:nvGrpSpPr>
            <p:grpSpPr>
              <a:xfrm rot="16200000">
                <a:off x="659863" y="5803514"/>
                <a:ext cx="653852" cy="290922"/>
                <a:chOff x="2937767" y="943"/>
                <a:chExt cx="2315816" cy="1157908"/>
              </a:xfrm>
            </p:grpSpPr>
            <p:sp>
              <p:nvSpPr>
                <p:cNvPr id="132" name="Rectangle: Rounded Corners 131">
                  <a:extLst>
                    <a:ext uri="{FF2B5EF4-FFF2-40B4-BE49-F238E27FC236}">
                      <a16:creationId xmlns:a16="http://schemas.microsoft.com/office/drawing/2014/main" id="{71680AC2-F24A-405C-89CD-2B27AFA3C76D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3" name="Rectangle: Rounded Corners 4">
                  <a:extLst>
                    <a:ext uri="{FF2B5EF4-FFF2-40B4-BE49-F238E27FC236}">
                      <a16:creationId xmlns:a16="http://schemas.microsoft.com/office/drawing/2014/main" id="{1CEBF10B-3184-4C6B-BC2A-201AAD5DFF45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dirty="0"/>
                    <a:t>Ģ</a:t>
                  </a:r>
                  <a:r>
                    <a:rPr lang="lv-LV" sz="1500" kern="1200" dirty="0"/>
                    <a:t>VP</a:t>
                  </a:r>
                  <a:endParaRPr lang="en-US" sz="1500" kern="1200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3A54AD3-C12C-4F71-9316-6253A3BB8B37}"/>
                  </a:ext>
                </a:extLst>
              </p:cNvPr>
              <p:cNvGrpSpPr/>
              <p:nvPr/>
            </p:nvGrpSpPr>
            <p:grpSpPr>
              <a:xfrm rot="16200000">
                <a:off x="1031926" y="5803514"/>
                <a:ext cx="653852" cy="290922"/>
                <a:chOff x="2937767" y="943"/>
                <a:chExt cx="2315816" cy="1157908"/>
              </a:xfrm>
            </p:grpSpPr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79CF2BBA-13EE-4191-B1F4-F513D37EABC8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1" name="Rectangle: Rounded Corners 4">
                  <a:extLst>
                    <a:ext uri="{FF2B5EF4-FFF2-40B4-BE49-F238E27FC236}">
                      <a16:creationId xmlns:a16="http://schemas.microsoft.com/office/drawing/2014/main" id="{59D44840-C550-4325-9088-F57A64D665A4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kern="1200" dirty="0"/>
                    <a:t>AAP</a:t>
                  </a:r>
                  <a:endParaRPr lang="en-US" sz="1500" kern="1200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359C7BBB-581A-4DB9-9FE6-8B463EB36338}"/>
                  </a:ext>
                </a:extLst>
              </p:cNvPr>
              <p:cNvGrpSpPr/>
              <p:nvPr/>
            </p:nvGrpSpPr>
            <p:grpSpPr>
              <a:xfrm rot="16200000">
                <a:off x="1392146" y="5803514"/>
                <a:ext cx="653852" cy="290922"/>
                <a:chOff x="2937767" y="943"/>
                <a:chExt cx="2315816" cy="1157908"/>
              </a:xfrm>
            </p:grpSpPr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112CE892-C9C9-4A3C-84D7-142AECD71673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9" name="Rectangle: Rounded Corners 4">
                  <a:extLst>
                    <a:ext uri="{FF2B5EF4-FFF2-40B4-BE49-F238E27FC236}">
                      <a16:creationId xmlns:a16="http://schemas.microsoft.com/office/drawing/2014/main" id="{FB65508F-29D6-493D-920E-DFB867A08FC1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kern="1200" dirty="0"/>
                    <a:t>kopā</a:t>
                  </a:r>
                  <a:endParaRPr lang="en-US" sz="1500" kern="1200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F3C3E83-583D-47C3-95B5-8CA4FAA4438C}"/>
                  </a:ext>
                </a:extLst>
              </p:cNvPr>
              <p:cNvGrpSpPr/>
              <p:nvPr/>
            </p:nvGrpSpPr>
            <p:grpSpPr>
              <a:xfrm>
                <a:off x="791964" y="6342917"/>
                <a:ext cx="1202388" cy="292357"/>
                <a:chOff x="2024952" y="943"/>
                <a:chExt cx="4258624" cy="1163620"/>
              </a:xfrm>
            </p:grpSpPr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93DFC174-25F8-4183-A8B1-522375D1DDF4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7" name="Rectangle: Rounded Corners 4">
                  <a:extLst>
                    <a:ext uri="{FF2B5EF4-FFF2-40B4-BE49-F238E27FC236}">
                      <a16:creationId xmlns:a16="http://schemas.microsoft.com/office/drawing/2014/main" id="{3329547E-C45E-4438-87F6-0B6575DB6287}"/>
                    </a:ext>
                  </a:extLst>
                </p:cNvPr>
                <p:cNvSpPr txBox="1"/>
                <p:nvPr/>
              </p:nvSpPr>
              <p:spPr>
                <a:xfrm>
                  <a:off x="2024952" y="74484"/>
                  <a:ext cx="4258624" cy="109007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100" b="1" kern="1200" dirty="0"/>
                    <a:t>Reforma</a:t>
                  </a:r>
                  <a:endParaRPr lang="en-US" sz="1500" b="1" kern="1200" dirty="0"/>
                </a:p>
              </p:txBody>
            </p:sp>
          </p:grpSp>
          <p:sp>
            <p:nvSpPr>
              <p:cNvPr id="114" name="Rectangle: Rounded Corners 4">
                <a:extLst>
                  <a:ext uri="{FF2B5EF4-FFF2-40B4-BE49-F238E27FC236}">
                    <a16:creationId xmlns:a16="http://schemas.microsoft.com/office/drawing/2014/main" id="{BEF68502-1848-496E-8E93-4DECAA693AE1}"/>
                  </a:ext>
                </a:extLst>
              </p:cNvPr>
              <p:cNvSpPr txBox="1"/>
              <p:nvPr/>
            </p:nvSpPr>
            <p:spPr>
              <a:xfrm>
                <a:off x="725170" y="4907029"/>
                <a:ext cx="526876" cy="4237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050" b="1" dirty="0"/>
                  <a:t>100</a:t>
                </a:r>
                <a:endParaRPr lang="en-US" sz="1100" b="1" kern="1200" dirty="0"/>
              </a:p>
            </p:txBody>
          </p:sp>
          <p:sp>
            <p:nvSpPr>
              <p:cNvPr id="118" name="Rectangle: Rounded Corners 4">
                <a:extLst>
                  <a:ext uri="{FF2B5EF4-FFF2-40B4-BE49-F238E27FC236}">
                    <a16:creationId xmlns:a16="http://schemas.microsoft.com/office/drawing/2014/main" id="{4B42BCDD-59B8-4548-B016-9FD767E52194}"/>
                  </a:ext>
                </a:extLst>
              </p:cNvPr>
              <p:cNvSpPr txBox="1"/>
              <p:nvPr/>
            </p:nvSpPr>
            <p:spPr>
              <a:xfrm>
                <a:off x="1095248" y="5355869"/>
                <a:ext cx="526876" cy="4237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050" dirty="0"/>
                  <a:t>50</a:t>
                </a:r>
                <a:endParaRPr lang="en-US" sz="1100" kern="1200" dirty="0"/>
              </a:p>
            </p:txBody>
          </p:sp>
          <p:sp>
            <p:nvSpPr>
              <p:cNvPr id="119" name="Rectangle: Rounded Corners 4">
                <a:extLst>
                  <a:ext uri="{FF2B5EF4-FFF2-40B4-BE49-F238E27FC236}">
                    <a16:creationId xmlns:a16="http://schemas.microsoft.com/office/drawing/2014/main" id="{CC06345D-7A38-4360-BE58-1273434DCF8D}"/>
                  </a:ext>
                </a:extLst>
              </p:cNvPr>
              <p:cNvSpPr txBox="1"/>
              <p:nvPr/>
            </p:nvSpPr>
            <p:spPr>
              <a:xfrm>
                <a:off x="1455633" y="2274767"/>
                <a:ext cx="526876" cy="4237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050" b="1" dirty="0"/>
                  <a:t>600</a:t>
                </a:r>
                <a:endParaRPr lang="en-US" sz="1100" b="1" kern="1200" dirty="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D25EF5BB-6EDC-4913-98CF-597FACA005A0}"/>
                </a:ext>
              </a:extLst>
            </p:cNvPr>
            <p:cNvGrpSpPr/>
            <p:nvPr/>
          </p:nvGrpSpPr>
          <p:grpSpPr>
            <a:xfrm>
              <a:off x="3950708" y="2152112"/>
              <a:ext cx="3012285" cy="3278949"/>
              <a:chOff x="-1053441" y="2996952"/>
              <a:chExt cx="3012285" cy="3278949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3BBE340-EF27-4977-823C-661833D6ED70}"/>
                  </a:ext>
                </a:extLst>
              </p:cNvPr>
              <p:cNvSpPr/>
              <p:nvPr/>
            </p:nvSpPr>
            <p:spPr>
              <a:xfrm>
                <a:off x="1512833" y="4784110"/>
                <a:ext cx="377985" cy="931398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37CF80DB-3F1C-411E-9818-927A9D5A1022}"/>
                  </a:ext>
                </a:extLst>
              </p:cNvPr>
              <p:cNvGrpSpPr/>
              <p:nvPr/>
            </p:nvGrpSpPr>
            <p:grpSpPr>
              <a:xfrm rot="16200000">
                <a:off x="1403990" y="5794951"/>
                <a:ext cx="653852" cy="290922"/>
                <a:chOff x="2937767" y="943"/>
                <a:chExt cx="2315816" cy="1157908"/>
              </a:xfrm>
            </p:grpSpPr>
            <p:sp>
              <p:nvSpPr>
                <p:cNvPr id="169" name="Rectangle: Rounded Corners 168">
                  <a:extLst>
                    <a:ext uri="{FF2B5EF4-FFF2-40B4-BE49-F238E27FC236}">
                      <a16:creationId xmlns:a16="http://schemas.microsoft.com/office/drawing/2014/main" id="{93E3B51B-420F-4230-B357-749AD601FEE5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0" name="Rectangle: Rounded Corners 4">
                  <a:extLst>
                    <a:ext uri="{FF2B5EF4-FFF2-40B4-BE49-F238E27FC236}">
                      <a16:creationId xmlns:a16="http://schemas.microsoft.com/office/drawing/2014/main" id="{4478BEDC-B78F-4B49-B867-F24A608B01A0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kern="1200" dirty="0"/>
                    <a:t>kopā</a:t>
                  </a:r>
                  <a:endParaRPr lang="en-US" sz="1500" kern="1200" dirty="0"/>
                </a:p>
              </p:txBody>
            </p:sp>
          </p:grp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09799176-4B16-4888-8FE1-ED1DD3905D81}"/>
                  </a:ext>
                </a:extLst>
              </p:cNvPr>
              <p:cNvSpPr/>
              <p:nvPr/>
            </p:nvSpPr>
            <p:spPr>
              <a:xfrm>
                <a:off x="797795" y="4770251"/>
                <a:ext cx="377985" cy="943748"/>
              </a:xfrm>
              <a:prstGeom prst="rect">
                <a:avLst/>
              </a:prstGeom>
              <a:solidFill>
                <a:schemeClr val="accent3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D97AC72B-C8B1-4A63-B3CD-48844B2A7FEF}"/>
                  </a:ext>
                </a:extLst>
              </p:cNvPr>
              <p:cNvGrpSpPr/>
              <p:nvPr/>
            </p:nvGrpSpPr>
            <p:grpSpPr>
              <a:xfrm rot="16200000">
                <a:off x="659863" y="5803514"/>
                <a:ext cx="653852" cy="290922"/>
                <a:chOff x="2937767" y="943"/>
                <a:chExt cx="2315816" cy="1157908"/>
              </a:xfrm>
            </p:grpSpPr>
            <p:sp>
              <p:nvSpPr>
                <p:cNvPr id="167" name="Rectangle: Rounded Corners 166">
                  <a:extLst>
                    <a:ext uri="{FF2B5EF4-FFF2-40B4-BE49-F238E27FC236}">
                      <a16:creationId xmlns:a16="http://schemas.microsoft.com/office/drawing/2014/main" id="{82C12562-A941-41B9-B93B-614294A7A33B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8" name="Rectangle: Rounded Corners 4">
                  <a:extLst>
                    <a:ext uri="{FF2B5EF4-FFF2-40B4-BE49-F238E27FC236}">
                      <a16:creationId xmlns:a16="http://schemas.microsoft.com/office/drawing/2014/main" id="{C592086E-5899-4C02-9D19-B1A6944B5C7E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dirty="0"/>
                    <a:t>Ģ</a:t>
                  </a:r>
                  <a:r>
                    <a:rPr lang="lv-LV" sz="1500" kern="1200" dirty="0"/>
                    <a:t>VP</a:t>
                  </a:r>
                  <a:endParaRPr lang="en-US" sz="1500" kern="1200" dirty="0"/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CB8BEE6E-3534-4CA8-B9E3-BAE71571D520}"/>
                  </a:ext>
                </a:extLst>
              </p:cNvPr>
              <p:cNvGrpSpPr/>
              <p:nvPr/>
            </p:nvGrpSpPr>
            <p:grpSpPr>
              <a:xfrm rot="16200000">
                <a:off x="1031926" y="5803514"/>
                <a:ext cx="653852" cy="290922"/>
                <a:chOff x="2937767" y="943"/>
                <a:chExt cx="2315816" cy="1157908"/>
              </a:xfrm>
            </p:grpSpPr>
            <p:sp>
              <p:nvSpPr>
                <p:cNvPr id="165" name="Rectangle: Rounded Corners 164">
                  <a:extLst>
                    <a:ext uri="{FF2B5EF4-FFF2-40B4-BE49-F238E27FC236}">
                      <a16:creationId xmlns:a16="http://schemas.microsoft.com/office/drawing/2014/main" id="{079C0F70-F38B-48E8-A72C-B2E5D292E7B3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6" name="Rectangle: Rounded Corners 4">
                  <a:extLst>
                    <a:ext uri="{FF2B5EF4-FFF2-40B4-BE49-F238E27FC236}">
                      <a16:creationId xmlns:a16="http://schemas.microsoft.com/office/drawing/2014/main" id="{3BEB82D3-EA3B-4F08-ACE2-D7DABC3F4FC7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kern="1200" dirty="0"/>
                    <a:t>AAP</a:t>
                  </a:r>
                  <a:endParaRPr lang="en-US" sz="1500" kern="1200" dirty="0"/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E6A06E97-EC57-415C-B4BD-F67327E22CE8}"/>
                  </a:ext>
                </a:extLst>
              </p:cNvPr>
              <p:cNvGrpSpPr/>
              <p:nvPr/>
            </p:nvGrpSpPr>
            <p:grpSpPr>
              <a:xfrm rot="16200000">
                <a:off x="1392146" y="5803514"/>
                <a:ext cx="653852" cy="290922"/>
                <a:chOff x="2937767" y="943"/>
                <a:chExt cx="2315816" cy="1157908"/>
              </a:xfrm>
            </p:grpSpPr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E6AC4701-A0E9-4F99-BBB1-6C1DC32A0E7C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4" name="Rectangle: Rounded Corners 4">
                  <a:extLst>
                    <a:ext uri="{FF2B5EF4-FFF2-40B4-BE49-F238E27FC236}">
                      <a16:creationId xmlns:a16="http://schemas.microsoft.com/office/drawing/2014/main" id="{A0C43A89-7D0E-4D4C-B56E-5858B7B84092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kern="1200" dirty="0"/>
                    <a:t>kopā</a:t>
                  </a:r>
                  <a:endParaRPr lang="en-US" sz="1500" kern="1200" dirty="0"/>
                </a:p>
              </p:txBody>
            </p:sp>
          </p:grpSp>
          <p:sp>
            <p:nvSpPr>
              <p:cNvPr id="149" name="Rectangle: Rounded Corners 4">
                <a:extLst>
                  <a:ext uri="{FF2B5EF4-FFF2-40B4-BE49-F238E27FC236}">
                    <a16:creationId xmlns:a16="http://schemas.microsoft.com/office/drawing/2014/main" id="{FA7915C6-46B2-45ED-8996-68073AE80D9E}"/>
                  </a:ext>
                </a:extLst>
              </p:cNvPr>
              <p:cNvSpPr txBox="1"/>
              <p:nvPr/>
            </p:nvSpPr>
            <p:spPr>
              <a:xfrm>
                <a:off x="-1053441" y="4427632"/>
                <a:ext cx="526876" cy="4237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050" b="1" dirty="0"/>
                  <a:t>10</a:t>
                </a:r>
                <a:r>
                  <a:rPr lang="lv-LV" sz="1050" b="1" kern="1200" dirty="0"/>
                  <a:t>0</a:t>
                </a:r>
                <a:r>
                  <a:rPr lang="lv-LV" sz="1100" b="1" kern="1200" dirty="0"/>
                  <a:t> </a:t>
                </a:r>
                <a:endParaRPr lang="en-US" sz="1100" b="1" kern="1200" dirty="0"/>
              </a:p>
            </p:txBody>
          </p:sp>
          <p:sp>
            <p:nvSpPr>
              <p:cNvPr id="154" name="Rectangle: Rounded Corners 4">
                <a:extLst>
                  <a:ext uri="{FF2B5EF4-FFF2-40B4-BE49-F238E27FC236}">
                    <a16:creationId xmlns:a16="http://schemas.microsoft.com/office/drawing/2014/main" id="{CE4FF4BA-2A24-416E-B300-FCEE496BE258}"/>
                  </a:ext>
                </a:extLst>
              </p:cNvPr>
              <p:cNvSpPr txBox="1"/>
              <p:nvPr/>
            </p:nvSpPr>
            <p:spPr>
              <a:xfrm>
                <a:off x="1431968" y="4756314"/>
                <a:ext cx="526876" cy="4237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050" b="1" dirty="0"/>
                  <a:t>240</a:t>
                </a:r>
                <a:endParaRPr lang="en-US" sz="1100" b="1" kern="1200" dirty="0"/>
              </a:p>
            </p:txBody>
          </p: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B4F18F8-9EC0-4DB9-8E87-B2981EC1E7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3765" y="2996952"/>
                <a:ext cx="366144" cy="0"/>
              </a:xfrm>
              <a:prstGeom prst="line">
                <a:avLst/>
              </a:prstGeom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AttÄlu rezultÄti vaicÄjumam âlt flagâ">
              <a:extLst>
                <a:ext uri="{FF2B5EF4-FFF2-40B4-BE49-F238E27FC236}">
                  <a16:creationId xmlns:a16="http://schemas.microsoft.com/office/drawing/2014/main" id="{D4B2DE63-3427-4BA1-B5B1-F1982999C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0491" y="5486155"/>
              <a:ext cx="481299" cy="286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AttÄlu rezultÄti vaicÄjumam âee flagâ">
              <a:extLst>
                <a:ext uri="{FF2B5EF4-FFF2-40B4-BE49-F238E27FC236}">
                  <a16:creationId xmlns:a16="http://schemas.microsoft.com/office/drawing/2014/main" id="{B18BBECC-6C29-42E0-A98B-7AAA4B10F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937" y="5495032"/>
              <a:ext cx="487243" cy="30977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93771350-0BDE-42CD-A560-37E7E7C10B3A}"/>
                </a:ext>
              </a:extLst>
            </p:cNvPr>
            <p:cNvGrpSpPr/>
            <p:nvPr/>
          </p:nvGrpSpPr>
          <p:grpSpPr>
            <a:xfrm>
              <a:off x="7590563" y="793191"/>
              <a:ext cx="1256222" cy="4653788"/>
              <a:chOff x="718259" y="1622113"/>
              <a:chExt cx="1256222" cy="4653788"/>
            </a:xfrm>
          </p:grpSpPr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B7A23EB9-6A3D-431E-96C4-0807FDA2C5B3}"/>
                  </a:ext>
                </a:extLst>
              </p:cNvPr>
              <p:cNvSpPr/>
              <p:nvPr/>
            </p:nvSpPr>
            <p:spPr>
              <a:xfrm>
                <a:off x="1596496" y="1622113"/>
                <a:ext cx="377985" cy="416575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8036FEEE-2821-4788-B0B8-53FA973FBCDB}"/>
                  </a:ext>
                </a:extLst>
              </p:cNvPr>
              <p:cNvGrpSpPr/>
              <p:nvPr/>
            </p:nvGrpSpPr>
            <p:grpSpPr>
              <a:xfrm rot="16200000">
                <a:off x="1403990" y="5794951"/>
                <a:ext cx="653852" cy="290922"/>
                <a:chOff x="2937767" y="943"/>
                <a:chExt cx="2315816" cy="1157908"/>
              </a:xfrm>
            </p:grpSpPr>
            <p:sp>
              <p:nvSpPr>
                <p:cNvPr id="297" name="Rectangle: Rounded Corners 296">
                  <a:extLst>
                    <a:ext uri="{FF2B5EF4-FFF2-40B4-BE49-F238E27FC236}">
                      <a16:creationId xmlns:a16="http://schemas.microsoft.com/office/drawing/2014/main" id="{F078C562-DD8E-4BF9-B304-F5C36D8C11D6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8" name="Rectangle: Rounded Corners 4">
                  <a:extLst>
                    <a:ext uri="{FF2B5EF4-FFF2-40B4-BE49-F238E27FC236}">
                      <a16:creationId xmlns:a16="http://schemas.microsoft.com/office/drawing/2014/main" id="{CA8C3E7C-FD34-4D68-A1B0-11FA6A8F5CE6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kern="1200" dirty="0"/>
                    <a:t>kopā</a:t>
                  </a:r>
                  <a:endParaRPr lang="en-US" sz="1500" kern="1200" dirty="0"/>
                </a:p>
              </p:txBody>
            </p:sp>
          </p:grp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15037B90-6625-4F60-BE33-BA932579A887}"/>
                  </a:ext>
                </a:extLst>
              </p:cNvPr>
              <p:cNvSpPr/>
              <p:nvPr/>
            </p:nvSpPr>
            <p:spPr>
              <a:xfrm>
                <a:off x="797795" y="1899433"/>
                <a:ext cx="377985" cy="3814567"/>
              </a:xfrm>
              <a:prstGeom prst="rect">
                <a:avLst/>
              </a:prstGeom>
              <a:solidFill>
                <a:schemeClr val="accent1">
                  <a:lumMod val="50000"/>
                  <a:alpha val="6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CBB3410E-AA2C-4C4E-839E-949878B2E96C}"/>
                  </a:ext>
                </a:extLst>
              </p:cNvPr>
              <p:cNvGrpSpPr/>
              <p:nvPr/>
            </p:nvGrpSpPr>
            <p:grpSpPr>
              <a:xfrm rot="16200000">
                <a:off x="659863" y="5803514"/>
                <a:ext cx="653852" cy="290922"/>
                <a:chOff x="2937767" y="943"/>
                <a:chExt cx="2315816" cy="1157908"/>
              </a:xfrm>
            </p:grpSpPr>
            <p:sp>
              <p:nvSpPr>
                <p:cNvPr id="295" name="Rectangle: Rounded Corners 294">
                  <a:extLst>
                    <a:ext uri="{FF2B5EF4-FFF2-40B4-BE49-F238E27FC236}">
                      <a16:creationId xmlns:a16="http://schemas.microsoft.com/office/drawing/2014/main" id="{835CE561-A3BE-4CBE-AEF6-51F6B3786277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6" name="Rectangle: Rounded Corners 4">
                  <a:extLst>
                    <a:ext uri="{FF2B5EF4-FFF2-40B4-BE49-F238E27FC236}">
                      <a16:creationId xmlns:a16="http://schemas.microsoft.com/office/drawing/2014/main" id="{65FE9E8B-7224-420C-B319-9AD049B1EB5C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dirty="0"/>
                    <a:t>Ģ</a:t>
                  </a:r>
                  <a:r>
                    <a:rPr lang="lv-LV" sz="1500" kern="1200" dirty="0"/>
                    <a:t>VP</a:t>
                  </a:r>
                  <a:endParaRPr lang="en-US" sz="1500" kern="1200" dirty="0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C5C1FC2-7C84-4C2A-90D4-ACE401E6061A}"/>
                  </a:ext>
                </a:extLst>
              </p:cNvPr>
              <p:cNvGrpSpPr/>
              <p:nvPr/>
            </p:nvGrpSpPr>
            <p:grpSpPr>
              <a:xfrm rot="16200000">
                <a:off x="1031926" y="5803514"/>
                <a:ext cx="653852" cy="290922"/>
                <a:chOff x="2937767" y="943"/>
                <a:chExt cx="2315816" cy="1157908"/>
              </a:xfrm>
            </p:grpSpPr>
            <p:sp>
              <p:nvSpPr>
                <p:cNvPr id="293" name="Rectangle: Rounded Corners 292">
                  <a:extLst>
                    <a:ext uri="{FF2B5EF4-FFF2-40B4-BE49-F238E27FC236}">
                      <a16:creationId xmlns:a16="http://schemas.microsoft.com/office/drawing/2014/main" id="{DFD9AB71-8A8E-4228-A6C9-3696B79EFEB4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4" name="Rectangle: Rounded Corners 4">
                  <a:extLst>
                    <a:ext uri="{FF2B5EF4-FFF2-40B4-BE49-F238E27FC236}">
                      <a16:creationId xmlns:a16="http://schemas.microsoft.com/office/drawing/2014/main" id="{3A939ED3-BA16-49F4-8740-27C2AA59D550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kern="1200" dirty="0"/>
                    <a:t>AAP</a:t>
                  </a:r>
                  <a:endParaRPr lang="en-US" sz="1500" kern="1200" dirty="0"/>
                </a:p>
              </p:txBody>
            </p: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70E4546A-2DDF-4E23-BD20-58F3F2B649F9}"/>
                  </a:ext>
                </a:extLst>
              </p:cNvPr>
              <p:cNvGrpSpPr/>
              <p:nvPr/>
            </p:nvGrpSpPr>
            <p:grpSpPr>
              <a:xfrm rot="16200000">
                <a:off x="1392146" y="5803514"/>
                <a:ext cx="653852" cy="290922"/>
                <a:chOff x="2937767" y="943"/>
                <a:chExt cx="2315816" cy="1157908"/>
              </a:xfrm>
            </p:grpSpPr>
            <p:sp>
              <p:nvSpPr>
                <p:cNvPr id="291" name="Rectangle: Rounded Corners 290">
                  <a:extLst>
                    <a:ext uri="{FF2B5EF4-FFF2-40B4-BE49-F238E27FC236}">
                      <a16:creationId xmlns:a16="http://schemas.microsoft.com/office/drawing/2014/main" id="{E684CCAF-E87B-4092-A11B-67792E9026F8}"/>
                    </a:ext>
                  </a:extLst>
                </p:cNvPr>
                <p:cNvSpPr/>
                <p:nvPr/>
              </p:nvSpPr>
              <p:spPr>
                <a:xfrm>
                  <a:off x="2937767" y="943"/>
                  <a:ext cx="2315816" cy="11579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2" name="Rectangle: Rounded Corners 4">
                  <a:extLst>
                    <a:ext uri="{FF2B5EF4-FFF2-40B4-BE49-F238E27FC236}">
                      <a16:creationId xmlns:a16="http://schemas.microsoft.com/office/drawing/2014/main" id="{9C2FB79A-2360-4C73-B82E-2A4BC273C640}"/>
                    </a:ext>
                  </a:extLst>
                </p:cNvPr>
                <p:cNvSpPr txBox="1"/>
                <p:nvPr/>
              </p:nvSpPr>
              <p:spPr>
                <a:xfrm>
                  <a:off x="2971681" y="34857"/>
                  <a:ext cx="2247988" cy="1090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lv-LV" sz="1500" kern="1200" dirty="0"/>
                    <a:t>kopā</a:t>
                  </a:r>
                  <a:endParaRPr lang="en-US" sz="1500" kern="1200" dirty="0"/>
                </a:p>
              </p:txBody>
            </p:sp>
          </p:grpSp>
          <p:sp>
            <p:nvSpPr>
              <p:cNvPr id="287" name="Rectangle: Rounded Corners 4">
                <a:extLst>
                  <a:ext uri="{FF2B5EF4-FFF2-40B4-BE49-F238E27FC236}">
                    <a16:creationId xmlns:a16="http://schemas.microsoft.com/office/drawing/2014/main" id="{A329A4E2-9754-4A6F-AD4D-9458717BBC90}"/>
                  </a:ext>
                </a:extLst>
              </p:cNvPr>
              <p:cNvSpPr txBox="1"/>
              <p:nvPr/>
            </p:nvSpPr>
            <p:spPr>
              <a:xfrm>
                <a:off x="718259" y="5057034"/>
                <a:ext cx="526876" cy="4237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050" b="1" kern="1200" dirty="0"/>
                  <a:t>60</a:t>
                </a:r>
                <a:r>
                  <a:rPr lang="lv-LV" sz="1100" b="1" kern="1200" dirty="0"/>
                  <a:t> </a:t>
                </a:r>
                <a:endParaRPr lang="en-US" sz="1100" b="1" kern="1200" dirty="0"/>
              </a:p>
            </p:txBody>
          </p:sp>
        </p:grpSp>
        <p:sp>
          <p:nvSpPr>
            <p:cNvPr id="299" name="Rectangle: Rounded Corners 4">
              <a:extLst>
                <a:ext uri="{FF2B5EF4-FFF2-40B4-BE49-F238E27FC236}">
                  <a16:creationId xmlns:a16="http://schemas.microsoft.com/office/drawing/2014/main" id="{B24F7CBF-85DB-4E95-A557-448DF56E25EF}"/>
                </a:ext>
              </a:extLst>
            </p:cNvPr>
            <p:cNvSpPr txBox="1"/>
            <p:nvPr/>
          </p:nvSpPr>
          <p:spPr>
            <a:xfrm>
              <a:off x="7897207" y="5482123"/>
              <a:ext cx="634701" cy="273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500" kern="1200" dirty="0"/>
                <a:t>2020</a:t>
              </a:r>
              <a:endParaRPr lang="en-US" sz="1500" kern="1200" dirty="0"/>
            </a:p>
          </p:txBody>
        </p:sp>
        <p:sp>
          <p:nvSpPr>
            <p:cNvPr id="300" name="Rectangle: Rounded Corners 4">
              <a:extLst>
                <a:ext uri="{FF2B5EF4-FFF2-40B4-BE49-F238E27FC236}">
                  <a16:creationId xmlns:a16="http://schemas.microsoft.com/office/drawing/2014/main" id="{D46FE0D6-B2B8-4E13-8FB7-906A2F3362A0}"/>
                </a:ext>
              </a:extLst>
            </p:cNvPr>
            <p:cNvSpPr txBox="1"/>
            <p:nvPr/>
          </p:nvSpPr>
          <p:spPr>
            <a:xfrm>
              <a:off x="6045649" y="5482123"/>
              <a:ext cx="634701" cy="273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500" kern="1200" dirty="0"/>
                <a:t>2020</a:t>
              </a:r>
              <a:endParaRPr lang="en-US" sz="1500" kern="1200" dirty="0"/>
            </a:p>
          </p:txBody>
        </p:sp>
      </p:grpSp>
      <p:sp>
        <p:nvSpPr>
          <p:cNvPr id="160" name="Rectangle: Rounded Corners 4">
            <a:extLst>
              <a:ext uri="{FF2B5EF4-FFF2-40B4-BE49-F238E27FC236}">
                <a16:creationId xmlns:a16="http://schemas.microsoft.com/office/drawing/2014/main" id="{31ECD28D-6D9D-40E3-9CCB-87C91ECF2DF5}"/>
              </a:ext>
            </a:extLst>
          </p:cNvPr>
          <p:cNvSpPr txBox="1"/>
          <p:nvPr/>
        </p:nvSpPr>
        <p:spPr>
          <a:xfrm>
            <a:off x="-419464" y="2747015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316</a:t>
            </a:r>
            <a:endParaRPr lang="en-US" sz="1100" b="1" kern="1200" dirty="0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93609A4-36F8-4D98-BE06-17F326A5F88F}"/>
              </a:ext>
            </a:extLst>
          </p:cNvPr>
          <p:cNvCxnSpPr>
            <a:cxnSpLocks/>
          </p:cNvCxnSpPr>
          <p:nvPr/>
        </p:nvCxnSpPr>
        <p:spPr>
          <a:xfrm>
            <a:off x="-325478" y="3262026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BDB5E7C-2264-4BA4-B98B-545287AD7189}"/>
              </a:ext>
            </a:extLst>
          </p:cNvPr>
          <p:cNvGrpSpPr/>
          <p:nvPr/>
        </p:nvGrpSpPr>
        <p:grpSpPr>
          <a:xfrm>
            <a:off x="1119736" y="3857097"/>
            <a:ext cx="437345" cy="878294"/>
            <a:chOff x="4327" y="3893256"/>
            <a:chExt cx="437345" cy="980890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66D35D6-BDAF-4497-9EBF-3156F91D2FD5}"/>
                </a:ext>
              </a:extLst>
            </p:cNvPr>
            <p:cNvSpPr/>
            <p:nvPr/>
          </p:nvSpPr>
          <p:spPr>
            <a:xfrm>
              <a:off x="64276" y="3893256"/>
              <a:ext cx="319390" cy="980890"/>
            </a:xfrm>
            <a:prstGeom prst="rect">
              <a:avLst/>
            </a:prstGeom>
            <a:noFill/>
            <a:ln w="9525">
              <a:solidFill>
                <a:srgbClr val="8F1E0B">
                  <a:alpha val="7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: Rounded Corners 4">
              <a:extLst>
                <a:ext uri="{FF2B5EF4-FFF2-40B4-BE49-F238E27FC236}">
                  <a16:creationId xmlns:a16="http://schemas.microsoft.com/office/drawing/2014/main" id="{4AB47A72-9B13-407E-8E02-110E42D85FDC}"/>
                </a:ext>
              </a:extLst>
            </p:cNvPr>
            <p:cNvSpPr txBox="1"/>
            <p:nvPr/>
          </p:nvSpPr>
          <p:spPr>
            <a:xfrm>
              <a:off x="4327" y="4019655"/>
              <a:ext cx="437345" cy="7492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800" b="1" dirty="0">
                  <a:solidFill>
                    <a:srgbClr val="8F1E0B"/>
                  </a:solidFill>
                </a:rPr>
                <a:t>243.5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800" b="1" dirty="0">
                  <a:solidFill>
                    <a:srgbClr val="8F1E0B"/>
                  </a:solidFill>
                </a:rPr>
                <a:t>vidēji par 4 bērniem</a:t>
              </a:r>
              <a:r>
                <a:rPr lang="lv-LV" sz="900" b="1" dirty="0">
                  <a:solidFill>
                    <a:srgbClr val="8F1E0B"/>
                  </a:solidFill>
                </a:rPr>
                <a:t> </a:t>
              </a:r>
              <a:endParaRPr lang="en-US" sz="900" b="1" dirty="0">
                <a:solidFill>
                  <a:srgbClr val="8F1E0B"/>
                </a:solidFill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FC17DA0-F1C1-4A8B-B67D-9790D2E1B577}"/>
              </a:ext>
            </a:extLst>
          </p:cNvPr>
          <p:cNvGrpSpPr/>
          <p:nvPr/>
        </p:nvGrpSpPr>
        <p:grpSpPr>
          <a:xfrm>
            <a:off x="2523020" y="2257483"/>
            <a:ext cx="517627" cy="2471139"/>
            <a:chOff x="4327" y="3893256"/>
            <a:chExt cx="437345" cy="980890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13895AC-68B5-4E52-A09B-AF692035235A}"/>
                </a:ext>
              </a:extLst>
            </p:cNvPr>
            <p:cNvSpPr/>
            <p:nvPr/>
          </p:nvSpPr>
          <p:spPr>
            <a:xfrm>
              <a:off x="64276" y="3893256"/>
              <a:ext cx="319390" cy="980890"/>
            </a:xfrm>
            <a:prstGeom prst="rect">
              <a:avLst/>
            </a:prstGeom>
            <a:noFill/>
            <a:ln w="9525">
              <a:solidFill>
                <a:srgbClr val="8F1E0B">
                  <a:alpha val="7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: Rounded Corners 4">
              <a:extLst>
                <a:ext uri="{FF2B5EF4-FFF2-40B4-BE49-F238E27FC236}">
                  <a16:creationId xmlns:a16="http://schemas.microsoft.com/office/drawing/2014/main" id="{3BF9302B-108F-43D9-B351-BB59ECC78746}"/>
                </a:ext>
              </a:extLst>
            </p:cNvPr>
            <p:cNvSpPr txBox="1"/>
            <p:nvPr/>
          </p:nvSpPr>
          <p:spPr>
            <a:xfrm>
              <a:off x="4327" y="4019655"/>
              <a:ext cx="437345" cy="7492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800" b="1" dirty="0">
                  <a:solidFill>
                    <a:srgbClr val="8F1E0B"/>
                  </a:solidFill>
                </a:rPr>
                <a:t>443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800" b="1" dirty="0">
                  <a:solidFill>
                    <a:srgbClr val="8F1E0B"/>
                  </a:solidFill>
                </a:rPr>
                <a:t>vidēji par 4 bērniem ĢVP +AAP</a:t>
              </a:r>
              <a:r>
                <a:rPr lang="lv-LV" sz="900" b="1" dirty="0">
                  <a:solidFill>
                    <a:srgbClr val="8F1E0B"/>
                  </a:solidFill>
                </a:rPr>
                <a:t> </a:t>
              </a:r>
              <a:endParaRPr lang="en-US" sz="900" b="1" dirty="0">
                <a:solidFill>
                  <a:srgbClr val="8F1E0B"/>
                </a:solidFill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900" b="1" kern="1200" dirty="0">
                  <a:solidFill>
                    <a:srgbClr val="8F1E0B"/>
                  </a:solidFill>
                </a:rPr>
                <a:t> </a:t>
              </a:r>
              <a:endParaRPr lang="en-US" sz="900" b="1" kern="1200" dirty="0">
                <a:solidFill>
                  <a:srgbClr val="8F1E0B"/>
                </a:solidFill>
              </a:endParaRPr>
            </a:p>
          </p:txBody>
        </p:sp>
      </p:grp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0868882B-3FF5-408A-9DCB-967291517EED}"/>
              </a:ext>
            </a:extLst>
          </p:cNvPr>
          <p:cNvCxnSpPr>
            <a:cxnSpLocks/>
          </p:cNvCxnSpPr>
          <p:nvPr/>
        </p:nvCxnSpPr>
        <p:spPr>
          <a:xfrm>
            <a:off x="1499075" y="3411014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: Rounded Corners 4">
            <a:extLst>
              <a:ext uri="{FF2B5EF4-FFF2-40B4-BE49-F238E27FC236}">
                <a16:creationId xmlns:a16="http://schemas.microsoft.com/office/drawing/2014/main" id="{6C914EB8-FDA0-4E2F-8495-144C2F7B2622}"/>
              </a:ext>
            </a:extLst>
          </p:cNvPr>
          <p:cNvSpPr txBox="1"/>
          <p:nvPr/>
        </p:nvSpPr>
        <p:spPr>
          <a:xfrm>
            <a:off x="1432508" y="3021748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100" b="1" kern="1200" dirty="0"/>
              <a:t>316</a:t>
            </a:r>
            <a:endParaRPr lang="en-US" sz="1100" b="1" kern="1200" dirty="0"/>
          </a:p>
        </p:txBody>
      </p:sp>
      <p:pic>
        <p:nvPicPr>
          <p:cNvPr id="10" name="Picture 2" descr="AttÄlu rezultÄti vaicÄjumam âPost-it lÄ«mlapiÅaâ">
            <a:extLst>
              <a:ext uri="{FF2B5EF4-FFF2-40B4-BE49-F238E27FC236}">
                <a16:creationId xmlns:a16="http://schemas.microsoft.com/office/drawing/2014/main" id="{35E9A544-8626-40F6-855A-34C34E7E3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136" y="695257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638C00-3758-48DE-9407-5354277064C4}"/>
              </a:ext>
            </a:extLst>
          </p:cNvPr>
          <p:cNvSpPr/>
          <p:nvPr/>
        </p:nvSpPr>
        <p:spPr>
          <a:xfrm rot="21098171">
            <a:off x="5947225" y="131260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b="1" dirty="0"/>
              <a:t>4 bērni</a:t>
            </a:r>
            <a:endParaRPr lang="en-US" b="1" dirty="0"/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9D5B68A-F9DC-420C-9F36-78C1D68188C1}"/>
              </a:ext>
            </a:extLst>
          </p:cNvPr>
          <p:cNvCxnSpPr>
            <a:cxnSpLocks/>
          </p:cNvCxnSpPr>
          <p:nvPr/>
        </p:nvCxnSpPr>
        <p:spPr>
          <a:xfrm>
            <a:off x="6950651" y="2873536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1E7E840E-93D6-44E8-9B2C-DBB5916B79D0}"/>
              </a:ext>
            </a:extLst>
          </p:cNvPr>
          <p:cNvCxnSpPr>
            <a:cxnSpLocks/>
          </p:cNvCxnSpPr>
          <p:nvPr/>
        </p:nvCxnSpPr>
        <p:spPr>
          <a:xfrm>
            <a:off x="7004856" y="3850480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: Rounded Corners 4">
            <a:extLst>
              <a:ext uri="{FF2B5EF4-FFF2-40B4-BE49-F238E27FC236}">
                <a16:creationId xmlns:a16="http://schemas.microsoft.com/office/drawing/2014/main" id="{87CA87A4-60BD-40A5-B86D-35E1A10B20C5}"/>
              </a:ext>
            </a:extLst>
          </p:cNvPr>
          <p:cNvSpPr txBox="1"/>
          <p:nvPr/>
        </p:nvSpPr>
        <p:spPr>
          <a:xfrm>
            <a:off x="7675164" y="2301554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804</a:t>
            </a:r>
            <a:endParaRPr lang="en-US" sz="1100" b="1" kern="1200" dirty="0"/>
          </a:p>
        </p:txBody>
      </p:sp>
      <p:sp>
        <p:nvSpPr>
          <p:cNvPr id="184" name="Rectangle: Rounded Corners 4">
            <a:extLst>
              <a:ext uri="{FF2B5EF4-FFF2-40B4-BE49-F238E27FC236}">
                <a16:creationId xmlns:a16="http://schemas.microsoft.com/office/drawing/2014/main" id="{4BC6819B-CBC1-497C-B26F-F29CC1E01F7B}"/>
              </a:ext>
            </a:extLst>
          </p:cNvPr>
          <p:cNvSpPr txBox="1"/>
          <p:nvPr/>
        </p:nvSpPr>
        <p:spPr>
          <a:xfrm>
            <a:off x="6876256" y="3212976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100</a:t>
            </a:r>
            <a:endParaRPr lang="en-US" sz="1100" b="1" kern="1200" dirty="0"/>
          </a:p>
        </p:txBody>
      </p:sp>
      <p:sp>
        <p:nvSpPr>
          <p:cNvPr id="186" name="Rectangle: Rounded Corners 4">
            <a:extLst>
              <a:ext uri="{FF2B5EF4-FFF2-40B4-BE49-F238E27FC236}">
                <a16:creationId xmlns:a16="http://schemas.microsoft.com/office/drawing/2014/main" id="{2E198707-DBD3-4F28-88E4-CD92CBF70C97}"/>
              </a:ext>
            </a:extLst>
          </p:cNvPr>
          <p:cNvSpPr txBox="1"/>
          <p:nvPr/>
        </p:nvSpPr>
        <p:spPr>
          <a:xfrm>
            <a:off x="5032320" y="3941389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6</a:t>
            </a:r>
            <a:r>
              <a:rPr lang="lv-LV" sz="1050" b="1" kern="1200" dirty="0"/>
              <a:t>0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sp>
        <p:nvSpPr>
          <p:cNvPr id="188" name="Rectangle: Rounded Corners 4">
            <a:extLst>
              <a:ext uri="{FF2B5EF4-FFF2-40B4-BE49-F238E27FC236}">
                <a16:creationId xmlns:a16="http://schemas.microsoft.com/office/drawing/2014/main" id="{3E09FF2B-6FF3-47F0-A5AD-88B10F63BB3A}"/>
              </a:ext>
            </a:extLst>
          </p:cNvPr>
          <p:cNvSpPr txBox="1"/>
          <p:nvPr/>
        </p:nvSpPr>
        <p:spPr>
          <a:xfrm>
            <a:off x="5053236" y="4112860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kern="1200" dirty="0"/>
              <a:t>60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045DFE90-2305-4AB5-99A4-88E491C127D9}"/>
              </a:ext>
            </a:extLst>
          </p:cNvPr>
          <p:cNvCxnSpPr>
            <a:cxnSpLocks/>
          </p:cNvCxnSpPr>
          <p:nvPr/>
        </p:nvCxnSpPr>
        <p:spPr>
          <a:xfrm>
            <a:off x="3319238" y="3398190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: Rounded Corners 4">
            <a:extLst>
              <a:ext uri="{FF2B5EF4-FFF2-40B4-BE49-F238E27FC236}">
                <a16:creationId xmlns:a16="http://schemas.microsoft.com/office/drawing/2014/main" id="{13123367-06FE-40CC-AEEC-66B1B472973E}"/>
              </a:ext>
            </a:extLst>
          </p:cNvPr>
          <p:cNvSpPr txBox="1"/>
          <p:nvPr/>
        </p:nvSpPr>
        <p:spPr>
          <a:xfrm>
            <a:off x="3653926" y="3869381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kern="1200" dirty="0"/>
              <a:t>50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DFCA9111-1394-4D98-8097-3591AA8473BC}"/>
              </a:ext>
            </a:extLst>
          </p:cNvPr>
          <p:cNvCxnSpPr>
            <a:cxnSpLocks/>
          </p:cNvCxnSpPr>
          <p:nvPr/>
        </p:nvCxnSpPr>
        <p:spPr>
          <a:xfrm>
            <a:off x="3707904" y="4365104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537591EB-222B-4995-801E-4270264A5704}"/>
              </a:ext>
            </a:extLst>
          </p:cNvPr>
          <p:cNvCxnSpPr>
            <a:cxnSpLocks/>
          </p:cNvCxnSpPr>
          <p:nvPr/>
        </p:nvCxnSpPr>
        <p:spPr>
          <a:xfrm>
            <a:off x="423224" y="1763265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: Rounded Corners 4">
            <a:extLst>
              <a:ext uri="{FF2B5EF4-FFF2-40B4-BE49-F238E27FC236}">
                <a16:creationId xmlns:a16="http://schemas.microsoft.com/office/drawing/2014/main" id="{E781AB2B-332C-4704-A1C4-837B1F9BB2AD}"/>
              </a:ext>
            </a:extLst>
          </p:cNvPr>
          <p:cNvSpPr txBox="1"/>
          <p:nvPr/>
        </p:nvSpPr>
        <p:spPr>
          <a:xfrm>
            <a:off x="320519" y="1429006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500</a:t>
            </a:r>
            <a:endParaRPr lang="en-US" sz="1100" b="1" kern="1200" dirty="0"/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44B3AF47-4214-43D3-8612-DAAD0F31FA89}"/>
              </a:ext>
            </a:extLst>
          </p:cNvPr>
          <p:cNvCxnSpPr>
            <a:cxnSpLocks/>
          </p:cNvCxnSpPr>
          <p:nvPr/>
        </p:nvCxnSpPr>
        <p:spPr>
          <a:xfrm>
            <a:off x="2247532" y="1722693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: Rounded Corners 4">
            <a:extLst>
              <a:ext uri="{FF2B5EF4-FFF2-40B4-BE49-F238E27FC236}">
                <a16:creationId xmlns:a16="http://schemas.microsoft.com/office/drawing/2014/main" id="{D82D2C3E-3234-421E-AEC4-CD86A776075C}"/>
              </a:ext>
            </a:extLst>
          </p:cNvPr>
          <p:cNvSpPr txBox="1"/>
          <p:nvPr/>
        </p:nvSpPr>
        <p:spPr>
          <a:xfrm>
            <a:off x="2173126" y="1351215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516</a:t>
            </a:r>
            <a:endParaRPr lang="en-US" sz="1100" b="1" kern="1200" dirty="0"/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4C35FF56-7FA6-46F8-982D-4BC73AFFE306}"/>
              </a:ext>
            </a:extLst>
          </p:cNvPr>
          <p:cNvCxnSpPr>
            <a:cxnSpLocks/>
          </p:cNvCxnSpPr>
          <p:nvPr/>
        </p:nvCxnSpPr>
        <p:spPr>
          <a:xfrm>
            <a:off x="5103563" y="3633055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589766D-B6E7-494E-8823-8FEAE2982579}"/>
              </a:ext>
            </a:extLst>
          </p:cNvPr>
          <p:cNvCxnSpPr>
            <a:cxnSpLocks/>
          </p:cNvCxnSpPr>
          <p:nvPr/>
        </p:nvCxnSpPr>
        <p:spPr>
          <a:xfrm>
            <a:off x="5115404" y="4437112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: Rounded Corners 4">
            <a:extLst>
              <a:ext uri="{FF2B5EF4-FFF2-40B4-BE49-F238E27FC236}">
                <a16:creationId xmlns:a16="http://schemas.microsoft.com/office/drawing/2014/main" id="{8237F6C1-08E7-42C2-BA8D-EFE627F0719F}"/>
              </a:ext>
            </a:extLst>
          </p:cNvPr>
          <p:cNvSpPr txBox="1"/>
          <p:nvPr/>
        </p:nvSpPr>
        <p:spPr>
          <a:xfrm>
            <a:off x="5015653" y="3743780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6</a:t>
            </a:r>
            <a:r>
              <a:rPr lang="lv-LV" sz="1050" b="1" kern="1200" dirty="0"/>
              <a:t>0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sp>
        <p:nvSpPr>
          <p:cNvPr id="187" name="Rectangle: Rounded Corners 4">
            <a:extLst>
              <a:ext uri="{FF2B5EF4-FFF2-40B4-BE49-F238E27FC236}">
                <a16:creationId xmlns:a16="http://schemas.microsoft.com/office/drawing/2014/main" id="{18E8A5FF-4C84-4A65-941B-C47630C70613}"/>
              </a:ext>
            </a:extLst>
          </p:cNvPr>
          <p:cNvSpPr txBox="1"/>
          <p:nvPr/>
        </p:nvSpPr>
        <p:spPr>
          <a:xfrm>
            <a:off x="5049196" y="4344517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6</a:t>
            </a:r>
            <a:r>
              <a:rPr lang="lv-LV" sz="1050" b="1" kern="1200" dirty="0"/>
              <a:t>0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91F69ED-F86F-495C-B893-950DCCA4EAB5}"/>
              </a:ext>
            </a:extLst>
          </p:cNvPr>
          <p:cNvCxnSpPr>
            <a:cxnSpLocks/>
          </p:cNvCxnSpPr>
          <p:nvPr/>
        </p:nvCxnSpPr>
        <p:spPr>
          <a:xfrm>
            <a:off x="6940804" y="4383582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CE044C46-E932-409A-8E24-DE42F5765F73}"/>
              </a:ext>
            </a:extLst>
          </p:cNvPr>
          <p:cNvCxnSpPr>
            <a:cxnSpLocks/>
          </p:cNvCxnSpPr>
          <p:nvPr/>
        </p:nvCxnSpPr>
        <p:spPr>
          <a:xfrm>
            <a:off x="6995714" y="4160493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: Rounded Corners 4">
            <a:extLst>
              <a:ext uri="{FF2B5EF4-FFF2-40B4-BE49-F238E27FC236}">
                <a16:creationId xmlns:a16="http://schemas.microsoft.com/office/drawing/2014/main" id="{5D50D06A-1C23-4F30-86BD-DE8FC08EA56C}"/>
              </a:ext>
            </a:extLst>
          </p:cNvPr>
          <p:cNvSpPr txBox="1"/>
          <p:nvPr/>
        </p:nvSpPr>
        <p:spPr>
          <a:xfrm>
            <a:off x="6897750" y="4346514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kern="1200" dirty="0"/>
              <a:t>60</a:t>
            </a:r>
            <a:r>
              <a:rPr lang="lv-LV" sz="1100" b="1" kern="1200" dirty="0"/>
              <a:t> </a:t>
            </a:r>
            <a:endParaRPr lang="en-US" sz="1100" b="1" kern="1200" dirty="0"/>
          </a:p>
        </p:txBody>
      </p:sp>
      <p:sp>
        <p:nvSpPr>
          <p:cNvPr id="200" name="Rectangle: Rounded Corners 4">
            <a:extLst>
              <a:ext uri="{FF2B5EF4-FFF2-40B4-BE49-F238E27FC236}">
                <a16:creationId xmlns:a16="http://schemas.microsoft.com/office/drawing/2014/main" id="{749B9365-F94A-4503-90F2-6D9DB11E4FB2}"/>
              </a:ext>
            </a:extLst>
          </p:cNvPr>
          <p:cNvSpPr txBox="1"/>
          <p:nvPr/>
        </p:nvSpPr>
        <p:spPr>
          <a:xfrm>
            <a:off x="6916178" y="3799408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100`</a:t>
            </a:r>
            <a:endParaRPr lang="en-US" sz="1100" b="1" kern="1200" dirty="0"/>
          </a:p>
        </p:txBody>
      </p:sp>
      <p:sp>
        <p:nvSpPr>
          <p:cNvPr id="201" name="Rectangle: Rounded Corners 4">
            <a:extLst>
              <a:ext uri="{FF2B5EF4-FFF2-40B4-BE49-F238E27FC236}">
                <a16:creationId xmlns:a16="http://schemas.microsoft.com/office/drawing/2014/main" id="{88E0179F-C7E8-4C99-9F2F-9A5C2B0CF4AA}"/>
              </a:ext>
            </a:extLst>
          </p:cNvPr>
          <p:cNvSpPr txBox="1"/>
          <p:nvPr/>
        </p:nvSpPr>
        <p:spPr>
          <a:xfrm>
            <a:off x="6916178" y="2100971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>
                <a:solidFill>
                  <a:srgbClr val="FF0000"/>
                </a:solidFill>
              </a:rPr>
              <a:t>+400</a:t>
            </a:r>
            <a:endParaRPr lang="en-US" sz="1100" b="1" kern="1200" dirty="0">
              <a:solidFill>
                <a:srgbClr val="FF0000"/>
              </a:solidFill>
            </a:endParaRP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3AC3AD58-6D24-46A2-90D1-B4B849119A2E}"/>
              </a:ext>
            </a:extLst>
          </p:cNvPr>
          <p:cNvCxnSpPr>
            <a:cxnSpLocks/>
          </p:cNvCxnSpPr>
          <p:nvPr/>
        </p:nvCxnSpPr>
        <p:spPr>
          <a:xfrm>
            <a:off x="3332612" y="4005064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95791688-FF96-4CE9-9AAA-4FD94FFE6D8B}"/>
              </a:ext>
            </a:extLst>
          </p:cNvPr>
          <p:cNvCxnSpPr>
            <a:cxnSpLocks/>
          </p:cNvCxnSpPr>
          <p:nvPr/>
        </p:nvCxnSpPr>
        <p:spPr>
          <a:xfrm>
            <a:off x="3306754" y="4365104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AFB74177-7520-494F-B340-BB0975EA3D26}"/>
              </a:ext>
            </a:extLst>
          </p:cNvPr>
          <p:cNvCxnSpPr>
            <a:cxnSpLocks/>
          </p:cNvCxnSpPr>
          <p:nvPr/>
        </p:nvCxnSpPr>
        <p:spPr>
          <a:xfrm>
            <a:off x="3707904" y="4172543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1601F310-1312-4180-9432-32B4D9D178F7}"/>
              </a:ext>
            </a:extLst>
          </p:cNvPr>
          <p:cNvCxnSpPr>
            <a:cxnSpLocks/>
          </p:cNvCxnSpPr>
          <p:nvPr/>
        </p:nvCxnSpPr>
        <p:spPr>
          <a:xfrm>
            <a:off x="3728272" y="4509120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: Rounded Corners 4">
            <a:extLst>
              <a:ext uri="{FF2B5EF4-FFF2-40B4-BE49-F238E27FC236}">
                <a16:creationId xmlns:a16="http://schemas.microsoft.com/office/drawing/2014/main" id="{E960D60E-9A3D-4772-929A-55D7815A0BA6}"/>
              </a:ext>
            </a:extLst>
          </p:cNvPr>
          <p:cNvSpPr txBox="1"/>
          <p:nvPr/>
        </p:nvSpPr>
        <p:spPr>
          <a:xfrm>
            <a:off x="3252170" y="4366362"/>
            <a:ext cx="526876" cy="3245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100</a:t>
            </a:r>
            <a:endParaRPr lang="en-US" sz="1100" b="1" kern="1200" dirty="0"/>
          </a:p>
        </p:txBody>
      </p:sp>
      <p:sp>
        <p:nvSpPr>
          <p:cNvPr id="207" name="Rectangle: Rounded Corners 4">
            <a:extLst>
              <a:ext uri="{FF2B5EF4-FFF2-40B4-BE49-F238E27FC236}">
                <a16:creationId xmlns:a16="http://schemas.microsoft.com/office/drawing/2014/main" id="{4B5A619C-60BC-44C2-87E8-BD971BB757C7}"/>
              </a:ext>
            </a:extLst>
          </p:cNvPr>
          <p:cNvSpPr txBox="1"/>
          <p:nvPr/>
        </p:nvSpPr>
        <p:spPr>
          <a:xfrm>
            <a:off x="3635896" y="4270838"/>
            <a:ext cx="526876" cy="356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50</a:t>
            </a:r>
            <a:endParaRPr lang="en-US" sz="1100" b="1" kern="1200" dirty="0"/>
          </a:p>
        </p:txBody>
      </p:sp>
      <p:sp>
        <p:nvSpPr>
          <p:cNvPr id="208" name="Rectangle: Rounded Corners 4">
            <a:extLst>
              <a:ext uri="{FF2B5EF4-FFF2-40B4-BE49-F238E27FC236}">
                <a16:creationId xmlns:a16="http://schemas.microsoft.com/office/drawing/2014/main" id="{C99A3B90-B19C-4D4B-ABFE-2781327D7ADD}"/>
              </a:ext>
            </a:extLst>
          </p:cNvPr>
          <p:cNvSpPr txBox="1"/>
          <p:nvPr/>
        </p:nvSpPr>
        <p:spPr>
          <a:xfrm>
            <a:off x="3635896" y="4067447"/>
            <a:ext cx="526876" cy="423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50</a:t>
            </a:r>
            <a:endParaRPr lang="en-US" sz="1100" b="1" kern="1200" dirty="0"/>
          </a:p>
        </p:txBody>
      </p:sp>
      <p:sp>
        <p:nvSpPr>
          <p:cNvPr id="212" name="Rectangle: Rounded Corners 4">
            <a:extLst>
              <a:ext uri="{FF2B5EF4-FFF2-40B4-BE49-F238E27FC236}">
                <a16:creationId xmlns:a16="http://schemas.microsoft.com/office/drawing/2014/main" id="{273B3AF3-610B-43A4-856B-3C5A965C7B5D}"/>
              </a:ext>
            </a:extLst>
          </p:cNvPr>
          <p:cNvSpPr txBox="1"/>
          <p:nvPr/>
        </p:nvSpPr>
        <p:spPr>
          <a:xfrm>
            <a:off x="3246746" y="2784709"/>
            <a:ext cx="526876" cy="3562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050" b="1" dirty="0"/>
              <a:t>100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lv-LV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1100" b="1" kern="1200" dirty="0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F908E28F-A108-5C46-9A80-E1D45789368F}"/>
              </a:ext>
            </a:extLst>
          </p:cNvPr>
          <p:cNvCxnSpPr>
            <a:cxnSpLocks/>
          </p:cNvCxnSpPr>
          <p:nvPr/>
        </p:nvCxnSpPr>
        <p:spPr>
          <a:xfrm>
            <a:off x="5112686" y="4062337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6F93B3A-4C7A-E34A-B3AE-D92CBB1AB541}"/>
              </a:ext>
            </a:extLst>
          </p:cNvPr>
          <p:cNvCxnSpPr>
            <a:cxnSpLocks/>
          </p:cNvCxnSpPr>
          <p:nvPr/>
        </p:nvCxnSpPr>
        <p:spPr>
          <a:xfrm>
            <a:off x="5148064" y="4231064"/>
            <a:ext cx="366144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25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3548" y="1414935"/>
            <a:ext cx="8388932" cy="5306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4B0071AE-DCA3-41B5-BEE4-E390F0C2B3E0}" type="slidenum">
              <a:rPr lang="lv-LV" smtClean="0"/>
              <a:t>17</a:t>
            </a:fld>
            <a:endParaRPr lang="lv-LV" dirty="0"/>
          </a:p>
        </p:txBody>
      </p:sp>
      <p:pic>
        <p:nvPicPr>
          <p:cNvPr id="19" name="Picture 2" descr="D:\Desktop\ppt\augsa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" y="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95536" y="188640"/>
            <a:ext cx="8280920" cy="6124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Kopaina ieguvēji un zaudētāji ĢVP griezumā:  </a:t>
            </a:r>
          </a:p>
        </p:txBody>
      </p:sp>
      <p:sp>
        <p:nvSpPr>
          <p:cNvPr id="3" name="AutoShape 2" descr="Attēlu rezultāti vaicājumam “student ic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001ABB-7F19-4B54-9933-6BFF45B73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673671"/>
              </p:ext>
            </p:extLst>
          </p:nvPr>
        </p:nvGraphicFramePr>
        <p:xfrm>
          <a:off x="253956" y="1814826"/>
          <a:ext cx="8683891" cy="418379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21537">
                  <a:extLst>
                    <a:ext uri="{9D8B030D-6E8A-4147-A177-3AD203B41FA5}">
                      <a16:colId xmlns:a16="http://schemas.microsoft.com/office/drawing/2014/main" val="65749807"/>
                    </a:ext>
                  </a:extLst>
                </a:gridCol>
                <a:gridCol w="798071">
                  <a:extLst>
                    <a:ext uri="{9D8B030D-6E8A-4147-A177-3AD203B41FA5}">
                      <a16:colId xmlns:a16="http://schemas.microsoft.com/office/drawing/2014/main" val="3199007299"/>
                    </a:ext>
                  </a:extLst>
                </a:gridCol>
                <a:gridCol w="719878">
                  <a:extLst>
                    <a:ext uri="{9D8B030D-6E8A-4147-A177-3AD203B41FA5}">
                      <a16:colId xmlns:a16="http://schemas.microsoft.com/office/drawing/2014/main" val="1168553260"/>
                    </a:ext>
                  </a:extLst>
                </a:gridCol>
                <a:gridCol w="719878">
                  <a:extLst>
                    <a:ext uri="{9D8B030D-6E8A-4147-A177-3AD203B41FA5}">
                      <a16:colId xmlns:a16="http://schemas.microsoft.com/office/drawing/2014/main" val="1467794047"/>
                    </a:ext>
                  </a:extLst>
                </a:gridCol>
                <a:gridCol w="719878">
                  <a:extLst>
                    <a:ext uri="{9D8B030D-6E8A-4147-A177-3AD203B41FA5}">
                      <a16:colId xmlns:a16="http://schemas.microsoft.com/office/drawing/2014/main" val="928389863"/>
                    </a:ext>
                  </a:extLst>
                </a:gridCol>
                <a:gridCol w="1062938">
                  <a:extLst>
                    <a:ext uri="{9D8B030D-6E8A-4147-A177-3AD203B41FA5}">
                      <a16:colId xmlns:a16="http://schemas.microsoft.com/office/drawing/2014/main" val="177673949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42509760"/>
                    </a:ext>
                  </a:extLst>
                </a:gridCol>
                <a:gridCol w="971679">
                  <a:extLst>
                    <a:ext uri="{9D8B030D-6E8A-4147-A177-3AD203B41FA5}">
                      <a16:colId xmlns:a16="http://schemas.microsoft.com/office/drawing/2014/main" val="1540616294"/>
                    </a:ext>
                  </a:extLst>
                </a:gridCol>
                <a:gridCol w="1233928">
                  <a:extLst>
                    <a:ext uri="{9D8B030D-6E8A-4147-A177-3AD203B41FA5}">
                      <a16:colId xmlns:a16="http://schemas.microsoft.com/office/drawing/2014/main" val="1113360442"/>
                    </a:ext>
                  </a:extLst>
                </a:gridCol>
              </a:tblGrid>
              <a:tr h="641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/>
                          <a:latin typeface="+mj-lt"/>
                        </a:rPr>
                        <a:t>Bērnu skaits ģimenē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/>
                          <a:latin typeface="+mj-lt"/>
                        </a:rPr>
                        <a:t>Bērna tagadējais kārtas Nr.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/>
                          <a:latin typeface="+mj-lt"/>
                        </a:rPr>
                        <a:t>Ieguvēji</a:t>
                      </a:r>
                      <a:endParaRPr lang="lv-LV" sz="1600" b="1" i="0" u="none" strike="noStrike" dirty="0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/>
                          <a:latin typeface="+mj-lt"/>
                        </a:rPr>
                        <a:t>Zaudētāji ĢVP ietvaros</a:t>
                      </a:r>
                      <a:endParaRPr lang="lv-LV" sz="1600" b="1" i="0" u="none" strike="noStrike" dirty="0">
                        <a:solidFill>
                          <a:srgbClr val="222222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979613"/>
                  </a:ext>
                </a:extLst>
              </a:tr>
              <a:tr h="84461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>
                          <a:effectLst/>
                          <a:latin typeface="+mj-lt"/>
                        </a:rPr>
                        <a:t>1.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>
                          <a:effectLst/>
                          <a:latin typeface="+mj-lt"/>
                        </a:rPr>
                        <a:t>2.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/>
                          <a:latin typeface="+mj-lt"/>
                        </a:rPr>
                        <a:t>3.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/>
                          <a:latin typeface="+mj-lt"/>
                        </a:rPr>
                        <a:t>4. +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+mj-lt"/>
                        </a:rPr>
                        <a:t>Ieguvēji - bērni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+mj-lt"/>
                        </a:rPr>
                        <a:t>Ieguvēji - saņēmēji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+mj-lt"/>
                        </a:rPr>
                        <a:t>Zaudētāji - bērni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+mj-lt"/>
                        </a:rPr>
                        <a:t>Zaudētāji - saņēmēji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extLst>
                  <a:ext uri="{0D108BD9-81ED-4DB2-BD59-A6C34878D82A}">
                    <a16:rowId xmlns:a16="http://schemas.microsoft.com/office/drawing/2014/main" val="2499884365"/>
                  </a:ext>
                </a:extLst>
              </a:tr>
              <a:tr h="53431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1 bērns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78 327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30 424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10 871</a:t>
                      </a:r>
                      <a:endParaRPr lang="lv-LV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3 703</a:t>
                      </a:r>
                      <a:endParaRPr lang="lv-LV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108 751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108 751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14 574</a:t>
                      </a:r>
                      <a:endParaRPr lang="lv-LV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14 574</a:t>
                      </a:r>
                      <a:endParaRPr lang="lv-LV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extLst>
                  <a:ext uri="{0D108BD9-81ED-4DB2-BD59-A6C34878D82A}">
                    <a16:rowId xmlns:a16="http://schemas.microsoft.com/office/drawing/2014/main" val="2111447798"/>
                  </a:ext>
                </a:extLst>
              </a:tr>
              <a:tr h="53431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2 bērni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61 024</a:t>
                      </a:r>
                      <a:endParaRPr lang="lv-LV" sz="1400" b="1" i="0" u="none" strike="noStrike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8 326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2 206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966</a:t>
                      </a:r>
                      <a:endParaRPr lang="lv-LV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143 112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71556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1 932</a:t>
                      </a:r>
                      <a:endParaRPr lang="lv-LV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966</a:t>
                      </a:r>
                      <a:endParaRPr lang="lv-LV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extLst>
                  <a:ext uri="{0D108BD9-81ED-4DB2-BD59-A6C34878D82A}">
                    <a16:rowId xmlns:a16="http://schemas.microsoft.com/office/drawing/2014/main" val="3428412732"/>
                  </a:ext>
                </a:extLst>
              </a:tr>
              <a:tr h="51531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3 bērni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16 385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1 680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546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359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18 970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795419"/>
                  </a:ext>
                </a:extLst>
              </a:tr>
              <a:tr h="59873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>
                          <a:effectLst/>
                        </a:rPr>
                        <a:t>4 (vai vairāk) bērni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3 747</a:t>
                      </a:r>
                      <a:endParaRPr lang="lv-LV" sz="1400" b="1" i="0" u="none" strike="noStrike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572</a:t>
                      </a:r>
                      <a:endParaRPr lang="lv-LV" sz="1400" b="1" i="0" u="none" strike="noStrike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269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247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4 835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111683"/>
                  </a:ext>
                </a:extLst>
              </a:tr>
              <a:tr h="515318">
                <a:tc>
                  <a:txBody>
                    <a:bodyPr/>
                    <a:lstStyle/>
                    <a:p>
                      <a:pPr algn="l" fontAlgn="b"/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1" u="none" strike="noStrike" dirty="0">
                          <a:effectLst/>
                          <a:latin typeface="+mj-lt"/>
                        </a:rPr>
                        <a:t>Kopā: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>
                    <a:pattFill prst="pct75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>
                    <a:pattFill prst="pct75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204 112</a:t>
                      </a:r>
                      <a:endParaRPr lang="lv-LV" sz="16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>
                    <a:pattFill prst="pct75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6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>
                    <a:pattFill prst="pct75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15 540</a:t>
                      </a:r>
                      <a:endParaRPr lang="lv-LV" sz="16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913" marR="7913" marT="7913" marB="0" anchor="ctr">
                    <a:pattFill prst="pct75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2246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69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3548" y="1414935"/>
            <a:ext cx="8388932" cy="5306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4B0071AE-DCA3-41B5-BEE4-E390F0C2B3E0}" type="slidenum">
              <a:rPr lang="lv-LV" smtClean="0"/>
              <a:t>18</a:t>
            </a:fld>
            <a:endParaRPr lang="lv-LV" dirty="0"/>
          </a:p>
        </p:txBody>
      </p:sp>
      <p:pic>
        <p:nvPicPr>
          <p:cNvPr id="19" name="Picture 2" descr="D:\Desktop\ppt\augs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" y="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95536" y="188640"/>
            <a:ext cx="8280920" cy="6124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Kopaina ieguvēji un zaudētāji ĢVP griezumā:  </a:t>
            </a:r>
          </a:p>
        </p:txBody>
      </p:sp>
      <p:sp>
        <p:nvSpPr>
          <p:cNvPr id="3" name="AutoShape 2" descr="Attēlu rezultāti vaicājumam “student ic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A038ED1-195A-4FE3-BA3D-04DEF5654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28169"/>
              </p:ext>
            </p:extLst>
          </p:nvPr>
        </p:nvGraphicFramePr>
        <p:xfrm>
          <a:off x="1599095" y="1631682"/>
          <a:ext cx="6202381" cy="402957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32745">
                  <a:extLst>
                    <a:ext uri="{9D8B030D-6E8A-4147-A177-3AD203B41FA5}">
                      <a16:colId xmlns:a16="http://schemas.microsoft.com/office/drawing/2014/main" val="560538636"/>
                    </a:ext>
                  </a:extLst>
                </a:gridCol>
                <a:gridCol w="1616030">
                  <a:extLst>
                    <a:ext uri="{9D8B030D-6E8A-4147-A177-3AD203B41FA5}">
                      <a16:colId xmlns:a16="http://schemas.microsoft.com/office/drawing/2014/main" val="1103576452"/>
                    </a:ext>
                  </a:extLst>
                </a:gridCol>
                <a:gridCol w="1624330">
                  <a:extLst>
                    <a:ext uri="{9D8B030D-6E8A-4147-A177-3AD203B41FA5}">
                      <a16:colId xmlns:a16="http://schemas.microsoft.com/office/drawing/2014/main" val="3798884644"/>
                    </a:ext>
                  </a:extLst>
                </a:gridCol>
                <a:gridCol w="1429276">
                  <a:extLst>
                    <a:ext uri="{9D8B030D-6E8A-4147-A177-3AD203B41FA5}">
                      <a16:colId xmlns:a16="http://schemas.microsoft.com/office/drawing/2014/main" val="3417387577"/>
                    </a:ext>
                  </a:extLst>
                </a:gridCol>
              </a:tblGrid>
              <a:tr h="56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Iegūst</a:t>
                      </a:r>
                      <a:endParaRPr lang="lv-LV" sz="28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Zaudē</a:t>
                      </a:r>
                      <a:endParaRPr lang="lv-LV" sz="2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0914672"/>
                  </a:ext>
                </a:extLst>
              </a:tr>
              <a:tr h="4324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</a:rPr>
                        <a:t>Eiro  </a:t>
                      </a:r>
                      <a:r>
                        <a:rPr lang="lv-LV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</a:rPr>
                        <a:t>Ģimenes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</a:rPr>
                        <a:t>Eiro </a:t>
                      </a:r>
                      <a:r>
                        <a:rPr lang="lv-LV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 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</a:rPr>
                        <a:t>Ģimenes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418746"/>
                  </a:ext>
                </a:extLst>
              </a:tr>
              <a:tr h="4324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2-6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</a:rPr>
                        <a:t>32 989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9-10</a:t>
                      </a:r>
                      <a:endParaRPr lang="lv-LV" sz="2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11 837</a:t>
                      </a:r>
                      <a:endParaRPr lang="lv-LV" sz="2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8890790"/>
                  </a:ext>
                </a:extLst>
              </a:tr>
              <a:tr h="4324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14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</a:rPr>
                        <a:t>78 327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25</a:t>
                      </a:r>
                      <a:endParaRPr lang="lv-LV" sz="20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3 703</a:t>
                      </a:r>
                      <a:endParaRPr lang="lv-LV" sz="20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5671033"/>
                  </a:ext>
                </a:extLst>
              </a:tr>
              <a:tr h="4324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25-33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</a:rPr>
                        <a:t>8 872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960330"/>
                  </a:ext>
                </a:extLst>
              </a:tr>
              <a:tr h="4324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52-56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</a:rPr>
                        <a:t>62 704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8627880"/>
                  </a:ext>
                </a:extLst>
              </a:tr>
              <a:tr h="4324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84-91</a:t>
                      </a:r>
                      <a:endParaRPr lang="lv-LV" sz="2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16 632</a:t>
                      </a:r>
                      <a:endParaRPr lang="lv-LV" sz="2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604414"/>
                  </a:ext>
                </a:extLst>
              </a:tr>
              <a:tr h="4324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100-127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</a:rPr>
                        <a:t>841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2326015"/>
                  </a:ext>
                </a:extLst>
              </a:tr>
              <a:tr h="4324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165</a:t>
                      </a:r>
                      <a:endParaRPr lang="lv-LV" sz="20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3 747</a:t>
                      </a:r>
                      <a:endParaRPr lang="lv-LV" sz="2000" b="1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985066"/>
                  </a:ext>
                </a:extLst>
              </a:tr>
            </a:tbl>
          </a:graphicData>
        </a:graphic>
      </p:graphicFrame>
      <p:sp>
        <p:nvSpPr>
          <p:cNvPr id="9" name="Arrow: Up 8">
            <a:extLst>
              <a:ext uri="{FF2B5EF4-FFF2-40B4-BE49-F238E27FC236}">
                <a16:creationId xmlns:a16="http://schemas.microsoft.com/office/drawing/2014/main" id="{34ED7C07-8B69-4DCD-A655-6092DE86BD87}"/>
              </a:ext>
            </a:extLst>
          </p:cNvPr>
          <p:cNvSpPr/>
          <p:nvPr/>
        </p:nvSpPr>
        <p:spPr>
          <a:xfrm>
            <a:off x="222852" y="2403243"/>
            <a:ext cx="1224137" cy="3275068"/>
          </a:xfrm>
          <a:prstGeom prst="up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15BBE74-2E09-49AD-8DC6-0B9AC3FA6396}"/>
              </a:ext>
            </a:extLst>
          </p:cNvPr>
          <p:cNvSpPr/>
          <p:nvPr/>
        </p:nvSpPr>
        <p:spPr>
          <a:xfrm>
            <a:off x="7893642" y="2708920"/>
            <a:ext cx="494782" cy="79208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43348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868145" y="2235671"/>
            <a:ext cx="3282312" cy="50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11,4 + 11,4 = ĢVP 22,8€  </a:t>
            </a:r>
            <a:endParaRPr lang="lv-LV" sz="1400" dirty="0">
              <a:solidFill>
                <a:schemeClr val="bg1">
                  <a:lumMod val="50000"/>
                </a:schemeClr>
              </a:solidFill>
              <a:latin typeface="Myriad Pro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68144" y="2743175"/>
            <a:ext cx="2837302" cy="4312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 err="1">
                <a:solidFill>
                  <a:srgbClr val="8C2723"/>
                </a:solidFill>
              </a:rPr>
              <a:t>Ģvp</a:t>
            </a:r>
            <a:r>
              <a:rPr lang="lv-LV" sz="2400" b="1" dirty="0">
                <a:solidFill>
                  <a:srgbClr val="8C2723"/>
                </a:solidFill>
              </a:rPr>
              <a:t> = 100 € </a:t>
            </a:r>
            <a:r>
              <a:rPr lang="lv-LV" sz="2400" b="1" dirty="0">
                <a:solidFill>
                  <a:schemeClr val="bg1">
                    <a:lumMod val="50000"/>
                  </a:schemeClr>
                </a:solidFill>
              </a:rPr>
              <a:t>( 50 X 2)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8146" y="4577680"/>
            <a:ext cx="3275854" cy="50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44,2 + 11,4 = ĢVP 55,6€  </a:t>
            </a:r>
            <a:endParaRPr lang="lv-LV" sz="1400" dirty="0">
              <a:solidFill>
                <a:schemeClr val="bg1">
                  <a:lumMod val="50000"/>
                </a:schemeClr>
              </a:solidFill>
              <a:latin typeface="Myriad Pro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97134" y="5128838"/>
            <a:ext cx="3026396" cy="379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200" b="1" dirty="0" err="1">
                <a:solidFill>
                  <a:srgbClr val="8C2723"/>
                </a:solidFill>
              </a:rPr>
              <a:t>Ģvp</a:t>
            </a:r>
            <a:r>
              <a:rPr lang="lv-LV" sz="2200" b="1" dirty="0">
                <a:solidFill>
                  <a:srgbClr val="8C2723"/>
                </a:solidFill>
              </a:rPr>
              <a:t> = 225 € </a:t>
            </a:r>
            <a:r>
              <a:rPr lang="lv-LV" sz="2200" b="1" dirty="0">
                <a:solidFill>
                  <a:schemeClr val="bg1">
                    <a:lumMod val="50000"/>
                  </a:schemeClr>
                </a:solidFill>
              </a:rPr>
              <a:t>( 75 X 3)</a:t>
            </a:r>
          </a:p>
        </p:txBody>
      </p:sp>
      <p:pic>
        <p:nvPicPr>
          <p:cNvPr id="19" name="Picture 12" descr="D:\Desktop\ppt\mar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78" y="1860119"/>
            <a:ext cx="510866" cy="44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:\Desktop\ppt\mar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53" y="4202128"/>
            <a:ext cx="508691" cy="43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115617" y="2016525"/>
            <a:ext cx="2256251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1. = ĢVP 11,4€</a:t>
            </a:r>
            <a:endParaRPr lang="lv-LV" sz="1200" dirty="0">
              <a:solidFill>
                <a:srgbClr val="FFFFFF">
                  <a:lumMod val="50000"/>
                </a:srgbClr>
              </a:solidFill>
              <a:latin typeface="Myriad Pro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15616" y="3013835"/>
            <a:ext cx="2256251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1. = ĢVP 11,4€</a:t>
            </a:r>
            <a:endParaRPr lang="lv-LV" sz="1200" dirty="0">
              <a:solidFill>
                <a:srgbClr val="FFFFFF">
                  <a:lumMod val="50000"/>
                </a:srgbClr>
              </a:solidFill>
              <a:latin typeface="Myriad Pro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163621" y="4372458"/>
            <a:ext cx="2256251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1. + 2. +Piemaksa= ĢVP 44,2€</a:t>
            </a:r>
            <a:endParaRPr lang="lv-LV" sz="1200" dirty="0">
              <a:solidFill>
                <a:srgbClr val="FFFFFF">
                  <a:lumMod val="50000"/>
                </a:srgbClr>
              </a:solidFill>
              <a:latin typeface="Myriad Pro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139620" y="5369768"/>
            <a:ext cx="2256251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1. = ĢVP 11,4€</a:t>
            </a:r>
            <a:endParaRPr lang="lv-LV" sz="1200" dirty="0">
              <a:solidFill>
                <a:srgbClr val="FFFFFF">
                  <a:lumMod val="50000"/>
                </a:srgbClr>
              </a:solidFill>
              <a:latin typeface="Myriad Pro"/>
            </a:endParaRPr>
          </a:p>
        </p:txBody>
      </p:sp>
      <p:pic>
        <p:nvPicPr>
          <p:cNvPr id="37" name="Picture 2" descr="D:\Desktop\ppt\augsa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" y="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188640"/>
            <a:ext cx="8280920" cy="612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SIEVIETE UN VĪRIETIS AR BĒRNIEM IZVEIDO KOPĪGU ĢIMENI</a:t>
            </a: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4B0071AE-DCA3-41B5-BEE4-E390F0C2B3E0}" type="slidenum">
              <a:rPr lang="lv-LV" smtClean="0"/>
              <a:t>19</a:t>
            </a:fld>
            <a:endParaRPr lang="lv-LV" dirty="0"/>
          </a:p>
        </p:txBody>
      </p:sp>
      <p:sp>
        <p:nvSpPr>
          <p:cNvPr id="39" name="Vienādsānu trīsstūris 38"/>
          <p:cNvSpPr/>
          <p:nvPr/>
        </p:nvSpPr>
        <p:spPr>
          <a:xfrm rot="5400000">
            <a:off x="5602880" y="2909199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0" name="Taisnstūris 39"/>
          <p:cNvSpPr/>
          <p:nvPr/>
        </p:nvSpPr>
        <p:spPr>
          <a:xfrm>
            <a:off x="4572000" y="2819234"/>
            <a:ext cx="1120843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0" y="2833033"/>
            <a:ext cx="1801289" cy="341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</a:rPr>
              <a:t>AR 2022.G</a:t>
            </a:r>
            <a:endParaRPr lang="lv-LV" sz="1100" dirty="0">
              <a:solidFill>
                <a:schemeClr val="bg1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879849" y="2368575"/>
            <a:ext cx="2788495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Vienādsānu trīsstūris 42"/>
          <p:cNvSpPr/>
          <p:nvPr/>
        </p:nvSpPr>
        <p:spPr>
          <a:xfrm rot="5400000">
            <a:off x="5602880" y="5243351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4" name="Taisnstūris 43"/>
          <p:cNvSpPr/>
          <p:nvPr/>
        </p:nvSpPr>
        <p:spPr>
          <a:xfrm>
            <a:off x="4572000" y="5153386"/>
            <a:ext cx="1120843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570911" y="5157192"/>
            <a:ext cx="1801289" cy="341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</a:rPr>
              <a:t>AR 2022.G</a:t>
            </a:r>
            <a:endParaRPr lang="lv-LV" sz="1100" dirty="0">
              <a:solidFill>
                <a:schemeClr val="bg1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879849" y="4702727"/>
            <a:ext cx="1801289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154" l="51534" r="99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7"/>
          <a:stretch/>
        </p:blipFill>
        <p:spPr bwMode="auto">
          <a:xfrm>
            <a:off x="701411" y="3007543"/>
            <a:ext cx="356476" cy="911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116105" y="1282747"/>
            <a:ext cx="837417" cy="2810233"/>
            <a:chOff x="1618049" y="-2580373"/>
            <a:chExt cx="857941" cy="2879108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5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715" y="-2580373"/>
              <a:ext cx="676275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62"/>
            <p:cNvPicPr/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333" b="90000" l="28000" r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6" r="25807"/>
            <a:stretch/>
          </p:blipFill>
          <p:spPr bwMode="auto">
            <a:xfrm>
              <a:off x="1618049" y="-1177639"/>
              <a:ext cx="752476" cy="147637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932192" y="4732437"/>
            <a:ext cx="1639808" cy="1352128"/>
            <a:chOff x="662252" y="1428800"/>
            <a:chExt cx="1069648" cy="881994"/>
          </a:xfrm>
        </p:grpSpPr>
        <p:pic>
          <p:nvPicPr>
            <p:cNvPr id="51" name="Picture 50"/>
            <p:cNvPicPr/>
            <p:nvPr/>
          </p:nvPicPr>
          <p:blipFill rotWithShape="1"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00" b="97200" l="26200" r="74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73" t="5485" r="30813" b="7452"/>
            <a:stretch/>
          </p:blipFill>
          <p:spPr bwMode="auto">
            <a:xfrm>
              <a:off x="1495537" y="1659822"/>
              <a:ext cx="236363" cy="5603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6154" l="51534" r="99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27"/>
            <a:stretch/>
          </p:blipFill>
          <p:spPr bwMode="auto">
            <a:xfrm>
              <a:off x="662252" y="1681992"/>
              <a:ext cx="219155" cy="5603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7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53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7" name="Picture 76"/>
              <p:cNvPicPr/>
              <p:nvPr/>
            </p:nvPicPr>
            <p:blipFill rotWithShape="1"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3333" b="90000" l="28000" r="6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724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8" name="Group 77"/>
          <p:cNvGrpSpPr>
            <a:grpSpLocks noChangeAspect="1"/>
          </p:cNvGrpSpPr>
          <p:nvPr/>
        </p:nvGrpSpPr>
        <p:grpSpPr>
          <a:xfrm>
            <a:off x="3207839" y="2235671"/>
            <a:ext cx="1435080" cy="1352128"/>
            <a:chOff x="662252" y="1428800"/>
            <a:chExt cx="936104" cy="881994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6154" l="51534" r="99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27"/>
            <a:stretch/>
          </p:blipFill>
          <p:spPr bwMode="auto">
            <a:xfrm>
              <a:off x="662252" y="1681992"/>
              <a:ext cx="219155" cy="5603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53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83"/>
              <p:cNvPicPr/>
              <p:nvPr/>
            </p:nvPicPr>
            <p:blipFill rotWithShape="1"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3333" b="90000" l="28000" r="6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724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724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47" r="21423"/>
          <a:stretch/>
        </p:blipFill>
        <p:spPr bwMode="auto">
          <a:xfrm>
            <a:off x="983576" y="4723241"/>
            <a:ext cx="323416" cy="520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220470" y="4077072"/>
            <a:ext cx="837417" cy="2594209"/>
            <a:chOff x="1618049" y="-2359054"/>
            <a:chExt cx="857941" cy="2657789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5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715" y="-2359054"/>
              <a:ext cx="676275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87"/>
            <p:cNvPicPr/>
            <p:nvPr/>
          </p:nvPicPr>
          <p:blipFill rotWithShape="1"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333" b="90000" l="28000" r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6" r="25807"/>
            <a:stretch/>
          </p:blipFill>
          <p:spPr bwMode="auto">
            <a:xfrm>
              <a:off x="1618049" y="-1177639"/>
              <a:ext cx="752476" cy="147637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9" name="Picture 88"/>
          <p:cNvPicPr/>
          <p:nvPr/>
        </p:nvPicPr>
        <p:blipFill rotWithShape="1"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97200" l="26200" r="74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73" t="5485" r="30813" b="7452"/>
          <a:stretch/>
        </p:blipFill>
        <p:spPr bwMode="auto">
          <a:xfrm>
            <a:off x="214359" y="4273189"/>
            <a:ext cx="362353" cy="859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154" l="51534" r="99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7"/>
          <a:stretch/>
        </p:blipFill>
        <p:spPr bwMode="auto">
          <a:xfrm>
            <a:off x="759140" y="5590920"/>
            <a:ext cx="356476" cy="911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020AA9B-FA2C-4E50-B248-890695EE7185}"/>
              </a:ext>
            </a:extLst>
          </p:cNvPr>
          <p:cNvPicPr/>
          <p:nvPr/>
        </p:nvPicPr>
        <p:blipFill rotWithShape="1"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97200" l="26200" r="74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73" t="5485" r="30813" b="7452"/>
          <a:stretch/>
        </p:blipFill>
        <p:spPr bwMode="auto">
          <a:xfrm>
            <a:off x="53676" y="1567747"/>
            <a:ext cx="362353" cy="859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813873F4-36F1-42B2-B3E6-75473538A3FD}"/>
              </a:ext>
            </a:extLst>
          </p:cNvPr>
          <p:cNvSpPr txBox="1">
            <a:spLocks/>
          </p:cNvSpPr>
          <p:nvPr/>
        </p:nvSpPr>
        <p:spPr>
          <a:xfrm>
            <a:off x="5249010" y="3245052"/>
            <a:ext cx="3456436" cy="4312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b="1" dirty="0">
                <a:solidFill>
                  <a:schemeClr val="bg1">
                    <a:lumMod val="50000"/>
                  </a:schemeClr>
                </a:solidFill>
              </a:rPr>
              <a:t>NEVIS </a:t>
            </a:r>
            <a:r>
              <a:rPr lang="lv-LV" sz="1800" b="1" dirty="0" err="1">
                <a:solidFill>
                  <a:schemeClr val="bg1">
                    <a:lumMod val="50000"/>
                  </a:schemeClr>
                </a:solidFill>
              </a:rPr>
              <a:t>Ģvp</a:t>
            </a:r>
            <a:r>
              <a:rPr lang="lv-LV" sz="1800" b="1" dirty="0">
                <a:solidFill>
                  <a:schemeClr val="bg1">
                    <a:lumMod val="50000"/>
                  </a:schemeClr>
                </a:solidFill>
              </a:rPr>
              <a:t> = 50 € ( 25 X 2) PĒC REFORMAS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4B4D98F9-DF31-4CF8-865A-DB7C6A234759}"/>
              </a:ext>
            </a:extLst>
          </p:cNvPr>
          <p:cNvSpPr txBox="1">
            <a:spLocks/>
          </p:cNvSpPr>
          <p:nvPr/>
        </p:nvSpPr>
        <p:spPr>
          <a:xfrm>
            <a:off x="5021071" y="5556669"/>
            <a:ext cx="3857439" cy="4312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b="1" dirty="0">
                <a:solidFill>
                  <a:schemeClr val="bg1">
                    <a:lumMod val="50000"/>
                  </a:schemeClr>
                </a:solidFill>
              </a:rPr>
              <a:t>NEVIS </a:t>
            </a:r>
            <a:r>
              <a:rPr lang="lv-LV" sz="1800" b="1" dirty="0" err="1">
                <a:solidFill>
                  <a:schemeClr val="bg1">
                    <a:lumMod val="50000"/>
                  </a:schemeClr>
                </a:solidFill>
              </a:rPr>
              <a:t>Ģvp</a:t>
            </a:r>
            <a:r>
              <a:rPr lang="lv-LV" sz="1800" b="1" dirty="0">
                <a:solidFill>
                  <a:schemeClr val="bg1">
                    <a:lumMod val="50000"/>
                  </a:schemeClr>
                </a:solidFill>
              </a:rPr>
              <a:t> = 125 € ( 50 X 2 + 25) PĒC REFORMAS</a:t>
            </a:r>
          </a:p>
        </p:txBody>
      </p:sp>
    </p:spTree>
    <p:extLst>
      <p:ext uri="{BB962C8B-B14F-4D97-AF65-F5344CB8AC3E}">
        <p14:creationId xmlns:p14="http://schemas.microsoft.com/office/powerpoint/2010/main" val="380066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Desktop\ppt\augsa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4B0071AE-DCA3-41B5-BEE4-E390F0C2B3E0}" type="slidenum">
              <a:rPr lang="lv-LV" smtClean="0"/>
              <a:t>2</a:t>
            </a:fld>
            <a:endParaRPr lang="lv-LV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199" y="152718"/>
            <a:ext cx="8191881" cy="972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lv-LV" sz="2000" b="1" dirty="0">
                <a:solidFill>
                  <a:prstClr val="white"/>
                </a:solidFill>
                <a:latin typeface="Myriad Pro" pitchFamily="34" charset="0"/>
              </a:rPr>
              <a:t>VALSTS ATBALSTS NO BĒRNA VIENA GADA VECUMA</a:t>
            </a:r>
          </a:p>
          <a:p>
            <a:pPr lvl="0" algn="l">
              <a:spcBef>
                <a:spcPts val="0"/>
              </a:spcBef>
            </a:pPr>
            <a:endParaRPr lang="lv-LV" sz="2400" b="1" dirty="0">
              <a:solidFill>
                <a:prstClr val="white"/>
              </a:solidFill>
              <a:latin typeface="Myriad Pro" pitchFamily="34" charset="0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97815052"/>
              </p:ext>
            </p:extLst>
          </p:nvPr>
        </p:nvGraphicFramePr>
        <p:xfrm>
          <a:off x="354676" y="4156175"/>
          <a:ext cx="7107669" cy="5288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riangle 3">
            <a:extLst>
              <a:ext uri="{FF2B5EF4-FFF2-40B4-BE49-F238E27FC236}">
                <a16:creationId xmlns:a16="http://schemas.microsoft.com/office/drawing/2014/main" id="{6F608CA2-DB7F-4746-8B9B-4B4DB2DFAA95}"/>
              </a:ext>
            </a:extLst>
          </p:cNvPr>
          <p:cNvSpPr/>
          <p:nvPr/>
        </p:nvSpPr>
        <p:spPr>
          <a:xfrm>
            <a:off x="1032157" y="3934257"/>
            <a:ext cx="2376264" cy="11595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Līdzsvars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286EDB-C089-D640-9F8A-8497FDD12C5B}"/>
              </a:ext>
            </a:extLst>
          </p:cNvPr>
          <p:cNvCxnSpPr/>
          <p:nvPr/>
        </p:nvCxnSpPr>
        <p:spPr>
          <a:xfrm>
            <a:off x="313400" y="3918115"/>
            <a:ext cx="41044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DA2659-BC44-254F-99B5-84C861E25266}"/>
              </a:ext>
            </a:extLst>
          </p:cNvPr>
          <p:cNvSpPr/>
          <p:nvPr/>
        </p:nvSpPr>
        <p:spPr>
          <a:xfrm>
            <a:off x="291972" y="2989285"/>
            <a:ext cx="1415282" cy="928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Ģimenes</a:t>
            </a:r>
            <a:r>
              <a:rPr lang="en-US" dirty="0"/>
              <a:t> </a:t>
            </a:r>
            <a:r>
              <a:rPr lang="en-US" dirty="0" err="1"/>
              <a:t>valsts</a:t>
            </a:r>
            <a:r>
              <a:rPr lang="en-US" dirty="0"/>
              <a:t> </a:t>
            </a:r>
            <a:r>
              <a:rPr lang="en-US" dirty="0" err="1"/>
              <a:t>pabalsts</a:t>
            </a: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A46EC2B-2696-0E41-81D2-5DD09F4623D4}"/>
              </a:ext>
            </a:extLst>
          </p:cNvPr>
          <p:cNvSpPr/>
          <p:nvPr/>
        </p:nvSpPr>
        <p:spPr>
          <a:xfrm>
            <a:off x="2785750" y="2989284"/>
            <a:ext cx="1658362" cy="928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Nodokļu</a:t>
            </a:r>
            <a:r>
              <a:rPr lang="en-US" dirty="0"/>
              <a:t> </a:t>
            </a:r>
            <a:r>
              <a:rPr lang="en-US" dirty="0" err="1"/>
              <a:t>atvieglojumi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8483" y="1269735"/>
            <a:ext cx="87768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1C6E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lv-LV" sz="1600" b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Universālais Ģimenes valsts pabalsts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+ I</a:t>
            </a:r>
            <a:r>
              <a:rPr lang="lv-LV" sz="1600" b="1" dirty="0" err="1">
                <a:solidFill>
                  <a:schemeClr val="tx2">
                    <a:lumMod val="75000"/>
                  </a:schemeClr>
                </a:solidFill>
              </a:rPr>
              <a:t>enākumu</a:t>
            </a:r>
            <a:r>
              <a:rPr lang="lv-LV" sz="1600" b="1" dirty="0">
                <a:solidFill>
                  <a:schemeClr val="tx2">
                    <a:lumMod val="75000"/>
                  </a:schemeClr>
                </a:solidFill>
              </a:rPr>
              <a:t> nodokļa atvieglojums par apgādājamo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lv-LV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b="1" dirty="0">
                <a:latin typeface="Myriad Pro" pitchFamily="34" charset="0"/>
              </a:rPr>
              <a:t>=</a:t>
            </a:r>
            <a:endParaRPr lang="en-US" b="1" dirty="0">
              <a:latin typeface="Myriad Pro" pitchFamily="34" charset="0"/>
            </a:endParaRPr>
          </a:p>
          <a:p>
            <a:pPr lvl="0" algn="ctr"/>
            <a:r>
              <a:rPr lang="lv-LV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kopējais valsts atbalsts par bērnu</a:t>
            </a:r>
            <a:endParaRPr lang="lv-LV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64588183"/>
              </p:ext>
            </p:extLst>
          </p:nvPr>
        </p:nvGraphicFramePr>
        <p:xfrm>
          <a:off x="2765841" y="2216612"/>
          <a:ext cx="7488832" cy="4221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79475" y="2361989"/>
            <a:ext cx="132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FF0000"/>
                </a:solidFill>
              </a:rPr>
              <a:t>61 </a:t>
            </a:r>
            <a: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lv-LV" dirty="0">
                <a:solidFill>
                  <a:srgbClr val="FF0000"/>
                </a:solidFill>
              </a:rPr>
              <a:t> </a:t>
            </a:r>
            <a:r>
              <a:rPr lang="lv-LV" b="1" dirty="0">
                <a:solidFill>
                  <a:srgbClr val="FF0000"/>
                </a:solidFill>
              </a:rPr>
              <a:t>81 €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40122" y="5931367"/>
            <a:ext cx="147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FF0000"/>
                </a:solidFill>
              </a:rPr>
              <a:t>144 </a:t>
            </a:r>
            <a: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lv-LV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 </a:t>
            </a:r>
            <a:r>
              <a:rPr lang="lv-LV" b="1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4781" y="5892581"/>
            <a:ext cx="210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FF0000"/>
                </a:solidFill>
              </a:rPr>
              <a:t>      284 </a:t>
            </a:r>
            <a: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lv-LV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489 </a:t>
            </a:r>
            <a:r>
              <a:rPr lang="lv-LV" b="1" dirty="0">
                <a:solidFill>
                  <a:srgbClr val="FF0000"/>
                </a:solidFill>
              </a:rPr>
              <a:t>€</a:t>
            </a:r>
          </a:p>
          <a:p>
            <a:r>
              <a:rPr lang="lv-LV" dirty="0">
                <a:solidFill>
                  <a:srgbClr val="FF0000"/>
                </a:solidFill>
              </a:rPr>
              <a:t>4.b</a:t>
            </a:r>
            <a:r>
              <a:rPr lang="lv-LV" b="1" dirty="0">
                <a:solidFill>
                  <a:srgbClr val="FF0000"/>
                </a:solidFill>
              </a:rPr>
              <a:t> </a:t>
            </a:r>
            <a:r>
              <a:rPr lang="lv-LV" dirty="0">
                <a:solidFill>
                  <a:srgbClr val="FF0000"/>
                </a:solidFill>
              </a:rPr>
              <a:t>434</a:t>
            </a:r>
            <a:r>
              <a:rPr lang="lv-LV" b="1" dirty="0">
                <a:solidFill>
                  <a:srgbClr val="FF0000"/>
                </a:solidFill>
              </a:rPr>
              <a:t> </a:t>
            </a:r>
            <a: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lv-LV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652</a:t>
            </a:r>
            <a:r>
              <a:rPr lang="lv-LV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solidFill>
                  <a:srgbClr val="FF0000"/>
                </a:solidFill>
              </a:rPr>
              <a:t>€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546DDF-3BB7-4ED6-8E73-98181B509C85}"/>
              </a:ext>
            </a:extLst>
          </p:cNvPr>
          <p:cNvGrpSpPr/>
          <p:nvPr/>
        </p:nvGrpSpPr>
        <p:grpSpPr>
          <a:xfrm>
            <a:off x="6885210" y="2948542"/>
            <a:ext cx="2308004" cy="1108920"/>
            <a:chOff x="2733139" y="5117964"/>
            <a:chExt cx="2308004" cy="1108920"/>
          </a:xfrm>
        </p:grpSpPr>
        <p:pic>
          <p:nvPicPr>
            <p:cNvPr id="18" name="Picture 9" descr="D:\Desktop\ppt\detala_1.png">
              <a:extLst>
                <a:ext uri="{FF2B5EF4-FFF2-40B4-BE49-F238E27FC236}">
                  <a16:creationId xmlns:a16="http://schemas.microsoft.com/office/drawing/2014/main" id="{6E09B72A-B25F-453E-A136-D5BC5ED7A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2556">
              <a:off x="2817697" y="5117964"/>
              <a:ext cx="2057992" cy="110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D05233-1D19-40DE-9D0F-FCFE18E00C5A}"/>
                </a:ext>
              </a:extLst>
            </p:cNvPr>
            <p:cNvSpPr txBox="1"/>
            <p:nvPr/>
          </p:nvSpPr>
          <p:spPr>
            <a:xfrm rot="541907">
              <a:off x="2733139" y="5265636"/>
              <a:ext cx="23080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lv-LV" sz="1200" i="1" dirty="0">
                  <a:solidFill>
                    <a:srgbClr val="FFFFFF"/>
                  </a:solidFill>
                </a:rPr>
                <a:t>Minimālais ienākuma līmenis (MIL) 2021.gadā (par 2019.g.) – 233€ , par 2.pers. mājsaimniecībā – 163€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86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3548" y="1414935"/>
            <a:ext cx="8388932" cy="5306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>
                <a:solidFill>
                  <a:srgbClr val="FFFFFF">
                    <a:lumMod val="50000"/>
                  </a:srgbClr>
                </a:solidFill>
              </a:rPr>
              <a:t>ĢVP </a:t>
            </a:r>
            <a:r>
              <a:rPr lang="lv-LV" dirty="0">
                <a:solidFill>
                  <a:srgbClr val="FFFFFF">
                    <a:lumMod val="50000"/>
                  </a:srgbClr>
                </a:solidFill>
                <a:latin typeface="+mj-lt"/>
              </a:rPr>
              <a:t>izmaksa būs: </a:t>
            </a:r>
          </a:p>
          <a:p>
            <a:pPr marL="800100" lvl="1" indent="-342900">
              <a:spcBef>
                <a:spcPts val="0"/>
              </a:spcBef>
              <a:defRPr/>
            </a:pPr>
            <a:r>
              <a:rPr lang="lv-LV" dirty="0">
                <a:solidFill>
                  <a:srgbClr val="FFFFFF">
                    <a:lumMod val="50000"/>
                  </a:srgbClr>
                </a:solidFill>
                <a:latin typeface="+mj-lt"/>
              </a:rPr>
              <a:t>vienkārša, </a:t>
            </a:r>
          </a:p>
          <a:p>
            <a:pPr marL="800100" lvl="1" indent="-342900">
              <a:spcBef>
                <a:spcPts val="0"/>
              </a:spcBef>
              <a:defRPr/>
            </a:pPr>
            <a:r>
              <a:rPr lang="lv-LV" dirty="0">
                <a:solidFill>
                  <a:srgbClr val="FFFFFF">
                    <a:lumMod val="50000"/>
                  </a:srgbClr>
                </a:solidFill>
                <a:latin typeface="+mj-lt"/>
              </a:rPr>
              <a:t>izlīdzsvarota, </a:t>
            </a:r>
          </a:p>
          <a:p>
            <a:pPr marL="800100" lvl="1" indent="-342900">
              <a:spcBef>
                <a:spcPts val="0"/>
              </a:spcBef>
              <a:defRPr/>
            </a:pPr>
            <a:r>
              <a:rPr lang="lv-LV" dirty="0">
                <a:solidFill>
                  <a:srgbClr val="FFFFFF">
                    <a:lumMod val="50000"/>
                  </a:srgbClr>
                </a:solidFill>
                <a:latin typeface="+mj-lt"/>
              </a:rPr>
              <a:t>skaidri saprotama, </a:t>
            </a:r>
          </a:p>
          <a:p>
            <a:pPr marL="800100" lvl="1" indent="-342900">
              <a:spcBef>
                <a:spcPts val="0"/>
              </a:spcBef>
              <a:defRPr/>
            </a:pPr>
            <a:r>
              <a:rPr lang="lv-LV" dirty="0">
                <a:solidFill>
                  <a:srgbClr val="FFFFFF">
                    <a:lumMod val="50000"/>
                  </a:srgbClr>
                </a:solidFill>
                <a:latin typeface="+mj-lt"/>
              </a:rPr>
              <a:t>mērķētāka un </a:t>
            </a:r>
          </a:p>
          <a:p>
            <a:pPr marL="800100" lvl="1" indent="-342900">
              <a:spcBef>
                <a:spcPts val="0"/>
              </a:spcBef>
              <a:defRPr/>
            </a:pPr>
            <a:r>
              <a:rPr lang="lv-LV" dirty="0">
                <a:solidFill>
                  <a:srgbClr val="FFFFFF">
                    <a:lumMod val="50000"/>
                  </a:srgbClr>
                </a:solidFill>
                <a:latin typeface="+mj-lt"/>
              </a:rPr>
              <a:t>atbalstu būtiski palielinoša</a:t>
            </a:r>
            <a:endParaRPr lang="lv-LV" dirty="0">
              <a:solidFill>
                <a:srgbClr val="81020F"/>
              </a:solidFill>
              <a:latin typeface="Myriad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lv-LV" dirty="0">
              <a:solidFill>
                <a:srgbClr val="81020F"/>
              </a:solidFill>
              <a:latin typeface="Myriad Pro"/>
            </a:endParaRPr>
          </a:p>
          <a:p>
            <a:pPr>
              <a:defRPr/>
            </a:pPr>
            <a:r>
              <a:rPr lang="lv-LV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Piezīme:</a:t>
            </a:r>
          </a:p>
          <a:p>
            <a:pPr>
              <a:defRPr/>
            </a:pPr>
            <a:r>
              <a:rPr lang="lv-LV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Sistēmas pilnīgošanai jānosaka, ka</a:t>
            </a:r>
          </a:p>
          <a:p>
            <a:pPr>
              <a:defRPr/>
            </a:pPr>
            <a:r>
              <a:rPr lang="lv-LV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ĢVP tiek izmaksāts par bērniem, kuri sasnieguši 20 gadu vecumu </a:t>
            </a:r>
            <a:r>
              <a:rPr lang="lv-LV" u="sng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turpina apgūt vidējo izglītību profesionālās izglītības iestādē līdz 21 gada vecumam </a:t>
            </a:r>
            <a:r>
              <a:rPr lang="lv-LV" b="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(33.programma 4.gadu kurss) </a:t>
            </a:r>
          </a:p>
          <a:p>
            <a:pPr>
              <a:defRPr/>
            </a:pPr>
            <a:r>
              <a:rPr lang="lv-LV" b="0" dirty="0">
                <a:solidFill>
                  <a:srgbClr val="FFFFFF">
                    <a:lumMod val="50000"/>
                  </a:srgbClr>
                </a:solidFill>
              </a:rPr>
              <a:t>(</a:t>
            </a:r>
            <a:r>
              <a:rPr lang="lv-LV" b="0" i="1" dirty="0">
                <a:solidFill>
                  <a:srgbClr val="FFFFFF">
                    <a:lumMod val="50000"/>
                  </a:srgbClr>
                </a:solidFill>
              </a:rPr>
              <a:t>arodskolās – 1674 audzēkņi</a:t>
            </a:r>
            <a:r>
              <a:rPr lang="lv-LV" b="0" dirty="0">
                <a:solidFill>
                  <a:srgbClr val="FFFFFF">
                    <a:lumMod val="50000"/>
                  </a:srgbClr>
                </a:solidFill>
              </a:rPr>
              <a:t>). </a:t>
            </a: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 rot="21208876">
            <a:off x="868593" y="3666582"/>
            <a:ext cx="1797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rgbClr val="FFFFFF"/>
                </a:solidFill>
                <a:latin typeface="Myriad Pro"/>
              </a:rPr>
              <a:t> </a:t>
            </a:r>
            <a:endParaRPr lang="lv-LV" sz="1600" i="1" u="sng" dirty="0">
              <a:solidFill>
                <a:srgbClr val="FFFFFF"/>
              </a:solidFill>
              <a:latin typeface="Myriad Pro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4B0071AE-DCA3-41B5-BEE4-E390F0C2B3E0}" type="slidenum">
              <a:rPr lang="lv-LV" smtClean="0"/>
              <a:t>20</a:t>
            </a:fld>
            <a:endParaRPr lang="lv-LV" dirty="0"/>
          </a:p>
        </p:txBody>
      </p:sp>
      <p:pic>
        <p:nvPicPr>
          <p:cNvPr id="10" name="Picture 9" descr="D:\Desktop\ppt\detal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946">
            <a:off x="5947036" y="2484842"/>
            <a:ext cx="2023695" cy="10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643439">
            <a:off x="6049977" y="2849535"/>
            <a:ext cx="194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rgbClr val="FFFFFF"/>
                </a:solidFill>
                <a:latin typeface="Myriad Pro"/>
              </a:rPr>
              <a:t> </a:t>
            </a:r>
            <a:r>
              <a:rPr lang="lv-LV" sz="1600" i="1" u="sng" dirty="0">
                <a:solidFill>
                  <a:srgbClr val="FFFFFF"/>
                </a:solidFill>
                <a:latin typeface="Myriad Pro"/>
              </a:rPr>
              <a:t>Fiskālā ietekme </a:t>
            </a:r>
          </a:p>
          <a:p>
            <a:pPr algn="ctr"/>
            <a:r>
              <a:rPr lang="lv-LV" sz="1600" b="1" i="1" dirty="0">
                <a:solidFill>
                  <a:srgbClr val="FFFFFF"/>
                </a:solidFill>
              </a:rPr>
              <a:t>~0,7 milj. eiro</a:t>
            </a:r>
          </a:p>
        </p:txBody>
      </p:sp>
      <p:pic>
        <p:nvPicPr>
          <p:cNvPr id="19" name="Picture 2" descr="D:\Desktop\ppt\augsa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" y="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95536" y="188640"/>
            <a:ext cx="8280920" cy="6124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IZMAIŅAS  NODROŠINĀS:  </a:t>
            </a:r>
          </a:p>
        </p:txBody>
      </p:sp>
      <p:sp>
        <p:nvSpPr>
          <p:cNvPr id="3" name="AutoShape 2" descr="Attēlu rezultāti vaicājumam “student ic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1950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5011228"/>
              </p:ext>
            </p:extLst>
          </p:nvPr>
        </p:nvGraphicFramePr>
        <p:xfrm>
          <a:off x="334297" y="1701310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Desktop\ppt\augsa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12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536" y="116632"/>
            <a:ext cx="8280920" cy="6165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Ģimenes valsts PABALSTA APMĒRA pieaugums nākotnē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7541D5-C03B-4FBA-88F9-66F133CB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89" y="1217775"/>
            <a:ext cx="5915000" cy="880460"/>
          </a:xfrm>
        </p:spPr>
        <p:txBody>
          <a:bodyPr>
            <a:normAutofit fontScale="90000"/>
          </a:bodyPr>
          <a:lstStyle/>
          <a:p>
            <a:r>
              <a:rPr lang="lv-LV" sz="2000" u="sng" dirty="0">
                <a:solidFill>
                  <a:srgbClr val="7030A0"/>
                </a:solidFill>
              </a:rPr>
              <a:t>Pārskatāmā nākotnē</a:t>
            </a:r>
            <a:br>
              <a:rPr lang="lv-LV" sz="2000" u="sng" dirty="0">
                <a:solidFill>
                  <a:srgbClr val="7030A0"/>
                </a:solidFill>
              </a:rPr>
            </a:br>
            <a:br>
              <a:rPr lang="lv-LV" sz="2000" u="sng" dirty="0">
                <a:solidFill>
                  <a:srgbClr val="7030A0"/>
                </a:solidFill>
              </a:rPr>
            </a:br>
            <a:endParaRPr lang="lv-LV" sz="1600" b="0" dirty="0">
              <a:solidFill>
                <a:srgbClr val="6A4C96"/>
              </a:solidFill>
            </a:endParaRPr>
          </a:p>
        </p:txBody>
      </p:sp>
      <p:pic>
        <p:nvPicPr>
          <p:cNvPr id="11" name="Picture 4" descr="Icon Pile Money Euro Stock Illustrations – 2,939 Icon Pile Money Euro Stock  Illustrations, Vectors &amp; Clipart - Dreamstime">
            <a:extLst>
              <a:ext uri="{FF2B5EF4-FFF2-40B4-BE49-F238E27FC236}">
                <a16:creationId xmlns:a16="http://schemas.microsoft.com/office/drawing/2014/main" id="{590519AC-F79D-C747-A6F7-682EA569D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t="13598" r="18646" b="16818"/>
          <a:stretch/>
        </p:blipFill>
        <p:spPr bwMode="auto">
          <a:xfrm>
            <a:off x="971600" y="3013315"/>
            <a:ext cx="109255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353BC7F-8C14-4ECD-96E1-8D1A5D927B44}"/>
              </a:ext>
            </a:extLst>
          </p:cNvPr>
          <p:cNvGrpSpPr/>
          <p:nvPr/>
        </p:nvGrpSpPr>
        <p:grpSpPr>
          <a:xfrm rot="503577">
            <a:off x="7013361" y="5076008"/>
            <a:ext cx="2064979" cy="1051204"/>
            <a:chOff x="5792707" y="5670833"/>
            <a:chExt cx="2064979" cy="1051204"/>
          </a:xfrm>
        </p:grpSpPr>
        <p:pic>
          <p:nvPicPr>
            <p:cNvPr id="7" name="Picture 6" descr="D:\Desktop\ppt\detala_1.png">
              <a:extLst>
                <a:ext uri="{FF2B5EF4-FFF2-40B4-BE49-F238E27FC236}">
                  <a16:creationId xmlns:a16="http://schemas.microsoft.com/office/drawing/2014/main" id="{56D0AC73-4E97-49D9-BC54-62F964EB8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0946">
              <a:off x="5792707" y="5670833"/>
              <a:ext cx="2023695" cy="1051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BF8C3D-6C4B-4799-89BA-56B44C9A3240}"/>
                </a:ext>
              </a:extLst>
            </p:cNvPr>
            <p:cNvSpPr txBox="1"/>
            <p:nvPr/>
          </p:nvSpPr>
          <p:spPr>
            <a:xfrm rot="296672">
              <a:off x="5910932" y="5980576"/>
              <a:ext cx="1946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dirty="0">
                  <a:solidFill>
                    <a:srgbClr val="FFFFFF"/>
                  </a:solidFill>
                  <a:latin typeface="Myriad Pro"/>
                </a:rPr>
                <a:t> </a:t>
              </a:r>
              <a:r>
                <a:rPr lang="lv-LV" sz="1600" i="1" u="sng" dirty="0">
                  <a:solidFill>
                    <a:srgbClr val="FFFFFF"/>
                  </a:solidFill>
                  <a:latin typeface="Myriad Pro"/>
                </a:rPr>
                <a:t>Fiskālā ietekme </a:t>
              </a:r>
            </a:p>
            <a:p>
              <a:pPr algn="ctr"/>
              <a:r>
                <a:rPr lang="lv-LV" sz="1600" b="1" i="1" dirty="0">
                  <a:solidFill>
                    <a:srgbClr val="FFFFFF"/>
                  </a:solidFill>
                </a:rPr>
                <a:t>~43,5 milj. eiro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B117BB-5126-4380-A5E3-08E14F48FCBB}"/>
              </a:ext>
            </a:extLst>
          </p:cNvPr>
          <p:cNvGrpSpPr/>
          <p:nvPr/>
        </p:nvGrpSpPr>
        <p:grpSpPr>
          <a:xfrm>
            <a:off x="7020272" y="2613936"/>
            <a:ext cx="1946754" cy="815064"/>
            <a:chOff x="5892949" y="2417941"/>
            <a:chExt cx="1946754" cy="815064"/>
          </a:xfrm>
        </p:grpSpPr>
        <p:pic>
          <p:nvPicPr>
            <p:cNvPr id="12" name="Picture 11" descr="D:\Desktop\ppt\detala_1.png">
              <a:extLst>
                <a:ext uri="{FF2B5EF4-FFF2-40B4-BE49-F238E27FC236}">
                  <a16:creationId xmlns:a16="http://schemas.microsoft.com/office/drawing/2014/main" id="{FFF47BA8-B838-4957-AEB6-480B79B62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7277">
              <a:off x="5942904" y="2417941"/>
              <a:ext cx="1846844" cy="81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0921C0-AE66-4DE3-BCDB-45FBCB0C7AB8}"/>
                </a:ext>
              </a:extLst>
            </p:cNvPr>
            <p:cNvSpPr txBox="1"/>
            <p:nvPr/>
          </p:nvSpPr>
          <p:spPr>
            <a:xfrm rot="20975144">
              <a:off x="5892949" y="2599961"/>
              <a:ext cx="1946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dirty="0">
                  <a:solidFill>
                    <a:srgbClr val="FFFFFF"/>
                  </a:solidFill>
                  <a:latin typeface="Myriad Pro"/>
                </a:rPr>
                <a:t> </a:t>
              </a:r>
              <a:r>
                <a:rPr lang="lv-LV" sz="1600" i="1" u="sng" dirty="0">
                  <a:solidFill>
                    <a:srgbClr val="FFFFFF"/>
                  </a:solidFill>
                  <a:latin typeface="Myriad Pro"/>
                </a:rPr>
                <a:t>Fiskālā ietekme </a:t>
              </a:r>
            </a:p>
            <a:p>
              <a:pPr algn="ctr"/>
              <a:r>
                <a:rPr lang="lv-LV" sz="1600" b="1" i="1" dirty="0">
                  <a:solidFill>
                    <a:srgbClr val="FFFFFF"/>
                  </a:solidFill>
                </a:rPr>
                <a:t>~16 0 milj. eiro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3E7D4B-2BE9-49A4-A632-3738CE379BD3}"/>
              </a:ext>
            </a:extLst>
          </p:cNvPr>
          <p:cNvGrpSpPr/>
          <p:nvPr/>
        </p:nvGrpSpPr>
        <p:grpSpPr>
          <a:xfrm rot="198166">
            <a:off x="1371619" y="5014574"/>
            <a:ext cx="3941143" cy="1501474"/>
            <a:chOff x="6144787" y="5521469"/>
            <a:chExt cx="2070296" cy="942519"/>
          </a:xfrm>
        </p:grpSpPr>
        <p:pic>
          <p:nvPicPr>
            <p:cNvPr id="19" name="Picture 18" descr="D:\Desktop\ppt\detala_1.png">
              <a:extLst>
                <a:ext uri="{FF2B5EF4-FFF2-40B4-BE49-F238E27FC236}">
                  <a16:creationId xmlns:a16="http://schemas.microsoft.com/office/drawing/2014/main" id="{C1D36870-E79A-431C-B213-BAFDDC73D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954">
              <a:off x="6144787" y="5521469"/>
              <a:ext cx="2023695" cy="94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DC55C9-BE11-4DA4-8B1B-FF0AEDB6E999}"/>
                </a:ext>
              </a:extLst>
            </p:cNvPr>
            <p:cNvSpPr txBox="1"/>
            <p:nvPr/>
          </p:nvSpPr>
          <p:spPr>
            <a:xfrm rot="91848">
              <a:off x="6174054" y="5713256"/>
              <a:ext cx="2041029" cy="676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lv-LV" sz="1400" dirty="0">
                  <a:solidFill>
                    <a:srgbClr val="FFFFFF"/>
                  </a:solidFill>
                  <a:latin typeface="Myriad Pro"/>
                </a:rPr>
                <a:t> </a:t>
              </a:r>
              <a:r>
                <a:rPr lang="lv-LV" sz="1600" i="1" dirty="0">
                  <a:solidFill>
                    <a:srgbClr val="FFFFFF"/>
                  </a:solidFill>
                </a:rPr>
                <a:t>par abiem soļiem kopā </a:t>
              </a:r>
              <a:r>
                <a:rPr lang="lv-LV" sz="1600" b="1" i="1" dirty="0">
                  <a:solidFill>
                    <a:srgbClr val="FFFFFF"/>
                  </a:solidFill>
                </a:rPr>
                <a:t>~60 milj. eiro: </a:t>
              </a:r>
            </a:p>
            <a:p>
              <a:pPr lvl="0" algn="ctr"/>
              <a:r>
                <a:rPr lang="lv-LV" sz="1600" i="1" dirty="0">
                  <a:solidFill>
                    <a:srgbClr val="FFFFFF"/>
                  </a:solidFill>
                </a:rPr>
                <a:t>+5 € par 1 bērnu </a:t>
              </a:r>
              <a:r>
                <a:rPr lang="lv-LV" sz="1600" b="1" i="1" dirty="0">
                  <a:solidFill>
                    <a:srgbClr val="FFFFFF"/>
                  </a:solidFill>
                </a:rPr>
                <a:t>~8 milj. eiro</a:t>
              </a:r>
            </a:p>
            <a:p>
              <a:pPr lvl="0" algn="ctr"/>
              <a:r>
                <a:rPr lang="lv-LV" sz="1600" i="1" dirty="0">
                  <a:solidFill>
                    <a:srgbClr val="FFFFFF"/>
                  </a:solidFill>
                </a:rPr>
                <a:t>+20 € par 2 bērniem (par katru+10 €)</a:t>
              </a:r>
            </a:p>
            <a:p>
              <a:pPr lvl="0" algn="ctr"/>
              <a:r>
                <a:rPr lang="lv-LV" sz="1600" b="1" i="1" dirty="0">
                  <a:solidFill>
                    <a:srgbClr val="FFFFFF"/>
                  </a:solidFill>
                </a:rPr>
                <a:t>~18 milj. eiro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3577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8359646"/>
              </p:ext>
            </p:extLst>
          </p:nvPr>
        </p:nvGraphicFramePr>
        <p:xfrm>
          <a:off x="539552" y="2708919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Desktop\ppt\augsa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1" y="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isnstūris 9"/>
          <p:cNvSpPr/>
          <p:nvPr/>
        </p:nvSpPr>
        <p:spPr>
          <a:xfrm>
            <a:off x="395536" y="1349538"/>
            <a:ext cx="8496944" cy="1110243"/>
          </a:xfrm>
          <a:prstGeom prst="rect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Taisnstūris 10"/>
          <p:cNvSpPr/>
          <p:nvPr/>
        </p:nvSpPr>
        <p:spPr>
          <a:xfrm>
            <a:off x="693507" y="136282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sz="2000" dirty="0">
                <a:solidFill>
                  <a:srgbClr val="FFFFFF"/>
                </a:solidFill>
                <a:latin typeface="Myriad Pro"/>
              </a:rPr>
              <a:t>Pārejot uz ĢVP izmaksu pēc aprūpējamo bērnu skaita</a:t>
            </a:r>
          </a:p>
          <a:p>
            <a:pPr>
              <a:defRPr/>
            </a:pPr>
            <a:r>
              <a:rPr lang="lv-LV" sz="2000" dirty="0">
                <a:solidFill>
                  <a:srgbClr val="FFFFFF"/>
                </a:solidFill>
                <a:latin typeface="Myriad Pro"/>
              </a:rPr>
              <a:t>nepieciešams nodrošināt citus atbalsta veidus, lai novērtētu katras kuplas ģimenes devumu bērnu audzināšanā :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116632"/>
            <a:ext cx="828092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ĢVP reformas kompleksa sastāvdaļa</a:t>
            </a:r>
          </a:p>
          <a:p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kā kompensējošs instruments </a:t>
            </a:r>
            <a:r>
              <a:rPr lang="lv-LV" sz="2000" b="1" dirty="0" err="1">
                <a:solidFill>
                  <a:srgbClr val="FFFFFF"/>
                </a:solidFill>
                <a:latin typeface="Myriad Pro" pitchFamily="34" charset="0"/>
              </a:rPr>
              <a:t>atsevišĶu</a:t>
            </a:r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 ģimeņu PABALSTA APMĒRA SAMAZINĀJUMAM :</a:t>
            </a:r>
          </a:p>
        </p:txBody>
      </p:sp>
      <p:pic>
        <p:nvPicPr>
          <p:cNvPr id="1026" name="Picture 2" descr="Icon For High School Graduation Symbol With Black Cap Silhouette Royalty  Free Cliparts, Vectors, And Stock Illustration. Image 50001994.">
            <a:extLst>
              <a:ext uri="{FF2B5EF4-FFF2-40B4-BE49-F238E27FC236}">
                <a16:creationId xmlns:a16="http://schemas.microsoft.com/office/drawing/2014/main" id="{E6D953B4-8648-5E48-8753-D99E6247D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7777" r="8789" b="20858"/>
          <a:stretch/>
        </p:blipFill>
        <p:spPr bwMode="auto">
          <a:xfrm>
            <a:off x="899592" y="3933056"/>
            <a:ext cx="181034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64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ppt\augs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isnstūris 9"/>
          <p:cNvSpPr/>
          <p:nvPr/>
        </p:nvSpPr>
        <p:spPr>
          <a:xfrm>
            <a:off x="395536" y="1349539"/>
            <a:ext cx="8496944" cy="620060"/>
          </a:xfrm>
          <a:prstGeom prst="rect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Taisnstūris 10"/>
          <p:cNvSpPr/>
          <p:nvPr/>
        </p:nvSpPr>
        <p:spPr>
          <a:xfrm>
            <a:off x="395537" y="1448854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000" dirty="0">
                <a:solidFill>
                  <a:srgbClr val="FFFFFF"/>
                </a:solidFill>
                <a:latin typeface="+mj-lt"/>
              </a:rPr>
              <a:t>Nodrošināta ar 2021/2022 mācību gada sākumu – 2021.g. 1.septembri</a:t>
            </a:r>
          </a:p>
          <a:p>
            <a:pPr>
              <a:defRPr/>
            </a:pPr>
            <a:endParaRPr lang="lv-LV" sz="20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844" y="160705"/>
            <a:ext cx="7416824" cy="8894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spcBef>
                <a:spcPts val="0"/>
              </a:spcBef>
              <a:buNone/>
            </a:pPr>
            <a:r>
              <a:rPr lang="lv-LV" altLang="ko-KR" sz="2000" b="1" dirty="0">
                <a:solidFill>
                  <a:srgbClr val="FFFFFF"/>
                </a:solidFill>
              </a:rPr>
              <a:t>Sociālā stipendija «STUDĒTGODS»</a:t>
            </a:r>
          </a:p>
          <a:p>
            <a:pPr>
              <a:spcBef>
                <a:spcPts val="0"/>
              </a:spcBef>
            </a:pPr>
            <a:r>
              <a:rPr lang="lv-LV" altLang="ko-KR" sz="2000" dirty="0">
                <a:solidFill>
                  <a:prstClr val="white"/>
                </a:solidFill>
                <a:ea typeface="Verdana" panose="020B0604030504040204" pitchFamily="34" charset="0"/>
              </a:rPr>
              <a:t> </a:t>
            </a:r>
            <a:r>
              <a:rPr lang="lv-LV" altLang="ko-KR" sz="1400" dirty="0">
                <a:solidFill>
                  <a:prstClr val="white"/>
                </a:solidFill>
                <a:ea typeface="Verdana" panose="020B0604030504040204" pitchFamily="34" charset="0"/>
              </a:rPr>
              <a:t>/</a:t>
            </a:r>
            <a:r>
              <a:rPr lang="lv-LV" altLang="ko-KR" sz="1400" dirty="0" err="1">
                <a:solidFill>
                  <a:prstClr val="white"/>
                </a:solidFill>
                <a:ea typeface="Verdana" panose="020B0604030504040204" pitchFamily="34" charset="0"/>
              </a:rPr>
              <a:t>Infoziņojuma</a:t>
            </a:r>
            <a:r>
              <a:rPr lang="lv-LV" altLang="ko-KR" sz="1400" dirty="0">
                <a:solidFill>
                  <a:prstClr val="white"/>
                </a:solidFill>
                <a:ea typeface="Verdana" panose="020B0604030504040204" pitchFamily="34" charset="0"/>
              </a:rPr>
              <a:t> projekts apspriešanas stadijā /</a:t>
            </a:r>
            <a:endParaRPr lang="lv-LV" altLang="ko-KR" sz="1400" b="1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256F66-6F94-443C-9A91-8BDB22E41BF5}"/>
              </a:ext>
            </a:extLst>
          </p:cNvPr>
          <p:cNvSpPr txBox="1"/>
          <p:nvPr/>
        </p:nvSpPr>
        <p:spPr>
          <a:xfrm>
            <a:off x="5201278" y="2022200"/>
            <a:ext cx="377128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buFontTx/>
              <a:buNone/>
            </a:pP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Iestājoties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augstskolā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centralizēto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atinLnBrk="1">
              <a:buFontTx/>
              <a:buNone/>
            </a:pP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eksāmenu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rezultāts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nav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zemāks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par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valstī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vidējo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eksāmena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kārtošanas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gadā</a:t>
            </a:r>
            <a:endParaRPr lang="en-US" sz="14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FontTx/>
              <a:buNone/>
            </a:pPr>
            <a:endParaRPr lang="lv-LV" sz="14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Ja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centralizētie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eksāmeni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nav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kārtoti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,       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vidējā</a:t>
            </a:r>
            <a:r>
              <a:rPr lang="lv-LV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atzīme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no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vidējās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izglītības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dokumenta</a:t>
            </a:r>
            <a:r>
              <a:rPr lang="lv-LV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nav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zemāka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par 6,7</a:t>
            </a:r>
          </a:p>
          <a:p>
            <a:pPr latinLnBrk="1">
              <a:buFontTx/>
              <a:buNone/>
            </a:pPr>
            <a:endParaRPr lang="lv-LV" sz="11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/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Studiju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laikā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sekmīgs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, nav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akad</a:t>
            </a:r>
            <a:r>
              <a:rPr lang="lv-LV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ē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misko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parādu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nevienā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priekšmetā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nav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atzīmes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zemākas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par 5/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vai</a:t>
            </a:r>
            <a:r>
              <a:rPr lang="lv-LV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arī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vidējā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svērtā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atzīme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7+</a:t>
            </a:r>
          </a:p>
          <a:p>
            <a:pPr latinLnBrk="1">
              <a:buFontTx/>
              <a:buNone/>
            </a:pPr>
            <a:endParaRPr lang="lv-LV" sz="20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FontTx/>
              <a:buNone/>
            </a:pP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Vecums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līdz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25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g.v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 (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Jaunatnes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likums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latinLnBrk="1">
              <a:buFontTx/>
              <a:buNone/>
            </a:pPr>
            <a:endParaRPr lang="lv-LV" sz="14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FontTx/>
              <a:buNone/>
            </a:pPr>
            <a:endParaRPr lang="lv-LV" sz="14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ClrTx/>
              <a:buFontTx/>
              <a:buNone/>
            </a:pPr>
            <a:endParaRPr lang="en-US" sz="700" dirty="0">
              <a:solidFill>
                <a:prstClr val="black"/>
              </a:solidFill>
              <a:latin typeface="Arial Narrow" panose="020B0606020202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CEFEA5-DE5E-4DEE-826A-77CF34087890}"/>
              </a:ext>
            </a:extLst>
          </p:cNvPr>
          <p:cNvSpPr txBox="1"/>
          <p:nvPr/>
        </p:nvSpPr>
        <p:spPr>
          <a:xfrm>
            <a:off x="898140" y="2002248"/>
            <a:ext cx="3742052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buClrTx/>
              <a:buFontTx/>
              <a:buNone/>
            </a:pP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Studējošais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no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ģimenes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, kas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atbilst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vai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lv-LV" sz="14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ClrTx/>
              <a:buFontTx/>
              <a:buNone/>
            </a:pP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iepriekš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atbilda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daudzbērnu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ģimenes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lv-LV" sz="14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ClrTx/>
              <a:buFontTx/>
              <a:buNone/>
            </a:pP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definīcijai</a:t>
            </a:r>
            <a:endParaRPr lang="en-US" sz="14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ClrTx/>
              <a:buFontTx/>
              <a:buNone/>
            </a:pPr>
            <a:endParaRPr lang="en-US" sz="14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ClrTx/>
              <a:buFontTx/>
              <a:buNone/>
            </a:pPr>
            <a:r>
              <a:rPr lang="lv-LV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Koledžas un bakalaura līmeņa studijas </a:t>
            </a:r>
            <a:endParaRPr lang="en-US" sz="14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ClrTx/>
              <a:buFontTx/>
              <a:buNone/>
            </a:pPr>
            <a:r>
              <a:rPr lang="lv-LV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(līdz 4 gadiem)= veiksmīgs starts darba</a:t>
            </a:r>
          </a:p>
          <a:p>
            <a:pPr latinLnBrk="1">
              <a:buClrTx/>
              <a:buFontTx/>
              <a:buNone/>
            </a:pPr>
            <a:r>
              <a:rPr lang="lv-LV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tirgū</a:t>
            </a:r>
          </a:p>
          <a:p>
            <a:pPr latinLnBrk="1">
              <a:buClrTx/>
              <a:buFontTx/>
              <a:buNone/>
            </a:pPr>
            <a:endParaRPr lang="en-US" sz="14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ClrTx/>
              <a:buFontTx/>
              <a:buNone/>
            </a:pP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2021.g.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rudenī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sāks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studijas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augstskolas</a:t>
            </a:r>
            <a:endParaRPr lang="lv-LV" sz="14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ClrTx/>
              <a:buFontTx/>
              <a:buNone/>
            </a:pP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vai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koledžas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1.kursā (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akreditēta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licencēta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studiju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programma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virziens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latinLnBrk="1">
              <a:buClrTx/>
              <a:buFontTx/>
              <a:buNone/>
            </a:pPr>
            <a:endParaRPr lang="en-US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ClrTx/>
            </a:pP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Pilna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laika</a:t>
            </a:r>
            <a:r>
              <a:rPr lang="en-US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klātiene</a:t>
            </a:r>
            <a:endParaRPr lang="en-US" sz="14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ClrTx/>
            </a:pPr>
            <a:endParaRPr lang="en-US" sz="14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ClrTx/>
              <a:buFontTx/>
              <a:buNone/>
            </a:pPr>
            <a:endParaRPr lang="lv-LV" sz="1400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4B2DC90A-B305-48E3-817A-3A80B5875CE1}"/>
              </a:ext>
            </a:extLst>
          </p:cNvPr>
          <p:cNvSpPr/>
          <p:nvPr/>
        </p:nvSpPr>
        <p:spPr>
          <a:xfrm>
            <a:off x="432995" y="3801331"/>
            <a:ext cx="475060" cy="497846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B9568B61-3A3F-45C1-B758-175AB0A74C16}"/>
              </a:ext>
            </a:extLst>
          </p:cNvPr>
          <p:cNvSpPr/>
          <p:nvPr/>
        </p:nvSpPr>
        <p:spPr>
          <a:xfrm>
            <a:off x="435786" y="2959652"/>
            <a:ext cx="475060" cy="497846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5C1C9390-EFFF-4BD7-A7AF-44A9613D638D}"/>
              </a:ext>
            </a:extLst>
          </p:cNvPr>
          <p:cNvSpPr/>
          <p:nvPr/>
        </p:nvSpPr>
        <p:spPr>
          <a:xfrm>
            <a:off x="432995" y="2068914"/>
            <a:ext cx="475060" cy="497846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F1950BA6-EE9D-41E7-8974-9D596B6CE792}"/>
              </a:ext>
            </a:extLst>
          </p:cNvPr>
          <p:cNvSpPr/>
          <p:nvPr/>
        </p:nvSpPr>
        <p:spPr>
          <a:xfrm>
            <a:off x="461855" y="4567467"/>
            <a:ext cx="475060" cy="497846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F77EA84D-DDDA-4C52-BD03-1D83264FDB00}"/>
              </a:ext>
            </a:extLst>
          </p:cNvPr>
          <p:cNvSpPr/>
          <p:nvPr/>
        </p:nvSpPr>
        <p:spPr>
          <a:xfrm>
            <a:off x="4693406" y="2955403"/>
            <a:ext cx="475060" cy="497846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9E9D4B7B-46A7-4D43-841C-A39F8A5E2695}"/>
              </a:ext>
            </a:extLst>
          </p:cNvPr>
          <p:cNvSpPr/>
          <p:nvPr/>
        </p:nvSpPr>
        <p:spPr>
          <a:xfrm>
            <a:off x="4699611" y="2086028"/>
            <a:ext cx="475060" cy="497846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30" name="Arrow: Chevron 10">
            <a:extLst>
              <a:ext uri="{FF2B5EF4-FFF2-40B4-BE49-F238E27FC236}">
                <a16:creationId xmlns:a16="http://schemas.microsoft.com/office/drawing/2014/main" id="{6BB988A1-BB4A-4402-BB17-C526700687A9}"/>
              </a:ext>
            </a:extLst>
          </p:cNvPr>
          <p:cNvSpPr/>
          <p:nvPr/>
        </p:nvSpPr>
        <p:spPr>
          <a:xfrm>
            <a:off x="4716016" y="3797082"/>
            <a:ext cx="475060" cy="497846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31" name="Arrow: Chevron 10">
            <a:extLst>
              <a:ext uri="{FF2B5EF4-FFF2-40B4-BE49-F238E27FC236}">
                <a16:creationId xmlns:a16="http://schemas.microsoft.com/office/drawing/2014/main" id="{BAFB8B74-999D-4B23-A3BC-6FC0F95D762F}"/>
              </a:ext>
            </a:extLst>
          </p:cNvPr>
          <p:cNvSpPr/>
          <p:nvPr/>
        </p:nvSpPr>
        <p:spPr>
          <a:xfrm>
            <a:off x="4709812" y="4567467"/>
            <a:ext cx="475060" cy="497846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1ED243-98AA-4C8E-A880-64DC6220E018}"/>
              </a:ext>
            </a:extLst>
          </p:cNvPr>
          <p:cNvSpPr txBox="1"/>
          <p:nvPr/>
        </p:nvSpPr>
        <p:spPr>
          <a:xfrm>
            <a:off x="171435" y="5409146"/>
            <a:ext cx="677682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buClrTx/>
              <a:buFontTx/>
              <a:buNone/>
            </a:pPr>
            <a:r>
              <a:rPr lang="lv-LV" sz="1800" b="1" dirty="0">
                <a:solidFill>
                  <a:srgbClr val="7030A0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STUDĒTGODS stipendijas apmērs</a:t>
            </a:r>
            <a:r>
              <a:rPr lang="en-US" sz="1800" b="1" dirty="0">
                <a:solidFill>
                  <a:srgbClr val="7030A0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m</a:t>
            </a:r>
            <a:r>
              <a:rPr lang="lv-LV" b="1" dirty="0" err="1">
                <a:solidFill>
                  <a:srgbClr val="7030A0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ēnesī</a:t>
            </a:r>
            <a:r>
              <a:rPr lang="lv-LV" sz="1800" b="1" dirty="0">
                <a:solidFill>
                  <a:srgbClr val="7030A0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lv-LV" b="1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Standartapmērs</a:t>
            </a:r>
            <a:r>
              <a:rPr lang="lv-LV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v-LV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– </a:t>
            </a:r>
          </a:p>
          <a:p>
            <a:pPr latinLnBrk="1">
              <a:buClrTx/>
            </a:pPr>
            <a:endParaRPr lang="lv-LV" b="1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r" latinLnBrk="1">
              <a:buClrTx/>
            </a:pPr>
            <a:r>
              <a:rPr lang="lv-LV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- Studējot valsts budžeta apmaksātā programmā </a:t>
            </a:r>
          </a:p>
          <a:p>
            <a:pPr algn="r" latinLnBrk="1">
              <a:buClrTx/>
            </a:pPr>
            <a:r>
              <a:rPr lang="lv-LV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un saņemot arī akadēmisko stipendiju</a:t>
            </a:r>
            <a:endParaRPr lang="lv-LV" sz="1400" dirty="0">
              <a:solidFill>
                <a:srgbClr val="EDE9F4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atinLnBrk="1">
              <a:buClrTx/>
            </a:pPr>
            <a:endParaRPr lang="lv-LV" sz="14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115987E-B3E5-4A0B-8CBC-793995F70D8C}"/>
              </a:ext>
            </a:extLst>
          </p:cNvPr>
          <p:cNvSpPr/>
          <p:nvPr/>
        </p:nvSpPr>
        <p:spPr>
          <a:xfrm>
            <a:off x="6701446" y="5044673"/>
            <a:ext cx="1097222" cy="997971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>
              <a:buClrTx/>
            </a:pPr>
            <a:r>
              <a:rPr lang="lv-LV" b="1" dirty="0">
                <a:solidFill>
                  <a:srgbClr val="7030A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160</a:t>
            </a:r>
            <a:r>
              <a:rPr lang="lv-LV" b="1" dirty="0">
                <a:solidFill>
                  <a:srgbClr val="7030A0"/>
                </a:solidFill>
              </a:rPr>
              <a:t>€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100A008A-AFC8-4EF2-84C4-DB4DE9058C66}"/>
              </a:ext>
            </a:extLst>
          </p:cNvPr>
          <p:cNvSpPr/>
          <p:nvPr/>
        </p:nvSpPr>
        <p:spPr>
          <a:xfrm>
            <a:off x="502039" y="5749577"/>
            <a:ext cx="1097222" cy="1023269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>
              <a:buClrTx/>
            </a:pPr>
            <a:r>
              <a:rPr lang="lv-LV" b="1" dirty="0">
                <a:solidFill>
                  <a:srgbClr val="7030A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100 </a:t>
            </a:r>
            <a:r>
              <a:rPr lang="lv-LV" b="1" dirty="0">
                <a:solidFill>
                  <a:srgbClr val="7030A0"/>
                </a:solidFill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388776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0BD8-D7A9-431F-801F-A145DECD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6"/>
            <a:ext cx="8229600" cy="561976"/>
          </a:xfrm>
        </p:spPr>
        <p:txBody>
          <a:bodyPr>
            <a:normAutofit/>
          </a:bodyPr>
          <a:lstStyle/>
          <a:p>
            <a:endParaRPr lang="lv-LV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0DD85-D98E-4FE8-B565-C4DA91A4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036-4EB1-46EB-B4E6-22DDD451E015}" type="slidenum">
              <a:rPr lang="lv-LV" smtClean="0"/>
              <a:t>24</a:t>
            </a:fld>
            <a:endParaRPr lang="lv-LV" dirty="0"/>
          </a:p>
        </p:txBody>
      </p:sp>
      <p:pic>
        <p:nvPicPr>
          <p:cNvPr id="6" name="Picture 5" descr="D:\Desktop\ppt\augsa_1.png">
            <a:extLst>
              <a:ext uri="{FF2B5EF4-FFF2-40B4-BE49-F238E27FC236}">
                <a16:creationId xmlns:a16="http://schemas.microsoft.com/office/drawing/2014/main" id="{836D2741-E8C6-F045-A622-EDFBA716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457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97D25D-6271-C74C-8942-8028E82C7F8E}"/>
              </a:ext>
            </a:extLst>
          </p:cNvPr>
          <p:cNvSpPr/>
          <p:nvPr/>
        </p:nvSpPr>
        <p:spPr>
          <a:xfrm>
            <a:off x="107504" y="116633"/>
            <a:ext cx="8928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PERSONU SKAITS UZ KURĀM VARĒTU TIKT ATTIECINĀTA</a:t>
            </a:r>
          </a:p>
          <a:p>
            <a:pPr algn="ctr"/>
            <a:r>
              <a:rPr lang="lv-LV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«STUDĒTGODS» STIPENDIJA</a:t>
            </a:r>
            <a:endParaRPr lang="lv-LV" b="1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537DEF-CCAA-4F57-910B-6A17A6EC5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70485"/>
              </p:ext>
            </p:extLst>
          </p:nvPr>
        </p:nvGraphicFramePr>
        <p:xfrm>
          <a:off x="107504" y="1295129"/>
          <a:ext cx="8435280" cy="375750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825996">
                  <a:extLst>
                    <a:ext uri="{9D8B030D-6E8A-4147-A177-3AD203B41FA5}">
                      <a16:colId xmlns:a16="http://schemas.microsoft.com/office/drawing/2014/main" val="3301739532"/>
                    </a:ext>
                  </a:extLst>
                </a:gridCol>
                <a:gridCol w="2020238">
                  <a:extLst>
                    <a:ext uri="{9D8B030D-6E8A-4147-A177-3AD203B41FA5}">
                      <a16:colId xmlns:a16="http://schemas.microsoft.com/office/drawing/2014/main" val="43773977"/>
                    </a:ext>
                  </a:extLst>
                </a:gridCol>
                <a:gridCol w="2589046">
                  <a:extLst>
                    <a:ext uri="{9D8B030D-6E8A-4147-A177-3AD203B41FA5}">
                      <a16:colId xmlns:a16="http://schemas.microsoft.com/office/drawing/2014/main" val="1946731021"/>
                    </a:ext>
                  </a:extLst>
                </a:gridCol>
              </a:tblGrid>
              <a:tr h="636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Skaits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22%  </a:t>
                      </a:r>
                      <a:r>
                        <a:rPr lang="en-US" sz="1600" dirty="0" err="1">
                          <a:effectLst/>
                        </a:rPr>
                        <a:t>daudzbērnu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ģimeņu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bērni</a:t>
                      </a:r>
                      <a:endParaRPr lang="lv-L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3938470"/>
                  </a:ext>
                </a:extLst>
              </a:tr>
              <a:tr h="486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Unikālās</a:t>
                      </a:r>
                      <a:r>
                        <a:rPr lang="en-US" sz="1400" dirty="0">
                          <a:effectLst/>
                        </a:rPr>
                        <a:t> personas,</a:t>
                      </a:r>
                      <a:r>
                        <a:rPr lang="lv-LV" sz="1400" dirty="0">
                          <a:effectLst/>
                        </a:rPr>
                        <a:t> tajā skaitā: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8,914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1,961</a:t>
                      </a:r>
                      <a:endParaRPr lang="lv-LV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1504158"/>
                  </a:ext>
                </a:extLst>
              </a:tr>
              <a:tr h="255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Valsts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augstskolas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</a:rPr>
                        <a:t>  </a:t>
                      </a:r>
                      <a:r>
                        <a:rPr lang="en-US" sz="1400" b="1" dirty="0">
                          <a:effectLst/>
                        </a:rPr>
                        <a:t>6,816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1,500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8523296"/>
                  </a:ext>
                </a:extLst>
              </a:tr>
              <a:tr h="265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Valsts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koledžas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1,169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257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9099397"/>
                  </a:ext>
                </a:extLst>
              </a:tr>
              <a:tr h="255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Privātās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augstskolas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855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188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8945240"/>
                  </a:ext>
                </a:extLst>
              </a:tr>
              <a:tr h="265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Privātās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koledžas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74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16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9901760"/>
                  </a:ext>
                </a:extLst>
              </a:tr>
              <a:tr h="323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Valsts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augstskolās</a:t>
                      </a:r>
                      <a:r>
                        <a:rPr lang="en-US" sz="1400" dirty="0">
                          <a:effectLst/>
                        </a:rPr>
                        <a:t> un </a:t>
                      </a:r>
                      <a:r>
                        <a:rPr lang="en-US" sz="1400" dirty="0" err="1">
                          <a:effectLst/>
                        </a:rPr>
                        <a:t>koledžās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7,974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1,757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5891422"/>
                  </a:ext>
                </a:extLst>
              </a:tr>
              <a:tr h="29000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Potenciālais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pieaugums</a:t>
                      </a:r>
                      <a:r>
                        <a:rPr lang="lv-LV" sz="1400" dirty="0">
                          <a:effectLst/>
                        </a:rPr>
                        <a:t> 5%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151011"/>
                  </a:ext>
                </a:extLst>
              </a:tr>
              <a:tr h="486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~2021.g. rudenī, ņemot vērā dzimstības pieaugumu +5%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9,335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2,054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3111503"/>
                  </a:ext>
                </a:extLst>
              </a:tr>
              <a:tr h="491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~2021.g. rudenī, ņemot vērā skaita pieaugumu dēļ atbalsta ieviešanas +5% 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9,801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2,156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603176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E1CB1AC-2481-47EC-B553-EE0E20682052}"/>
              </a:ext>
            </a:extLst>
          </p:cNvPr>
          <p:cNvGrpSpPr/>
          <p:nvPr/>
        </p:nvGrpSpPr>
        <p:grpSpPr>
          <a:xfrm>
            <a:off x="251520" y="4827055"/>
            <a:ext cx="2799384" cy="1625263"/>
            <a:chOff x="4164679" y="4309605"/>
            <a:chExt cx="3923129" cy="1625263"/>
          </a:xfrm>
        </p:grpSpPr>
        <p:pic>
          <p:nvPicPr>
            <p:cNvPr id="12" name="Picture 11" descr="D:\Desktop\ppt\detala_1.png">
              <a:extLst>
                <a:ext uri="{FF2B5EF4-FFF2-40B4-BE49-F238E27FC236}">
                  <a16:creationId xmlns:a16="http://schemas.microsoft.com/office/drawing/2014/main" id="{A2C5A6CC-C87C-4B33-8ADE-1F985464B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9120">
              <a:off x="4164679" y="4309605"/>
              <a:ext cx="3852430" cy="1625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AEECA2-40C3-47FE-99E1-BB1A96D9EDB8}"/>
                </a:ext>
              </a:extLst>
            </p:cNvPr>
            <p:cNvSpPr txBox="1"/>
            <p:nvPr/>
          </p:nvSpPr>
          <p:spPr>
            <a:xfrm rot="290014">
              <a:off x="4202379" y="4564310"/>
              <a:ext cx="38854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lv-LV" sz="1600" dirty="0">
                  <a:solidFill>
                    <a:srgbClr val="FFFFFF"/>
                  </a:solidFill>
                  <a:latin typeface="Myriad Pro"/>
                </a:rPr>
                <a:t>Fiskālā ietekme</a:t>
              </a:r>
              <a:r>
                <a:rPr lang="lv-LV" sz="1400" b="1" dirty="0">
                  <a:solidFill>
                    <a:srgbClr val="FFFFFF"/>
                  </a:solidFill>
                  <a:latin typeface="Myriad Pro"/>
                </a:rPr>
                <a:t>: </a:t>
              </a:r>
              <a:r>
                <a:rPr lang="lv-LV" sz="1400" b="1" dirty="0">
                  <a:solidFill>
                    <a:srgbClr val="EDE9F4"/>
                  </a:solidFill>
                  <a:latin typeface="Myriad Pro"/>
                </a:rPr>
                <a:t> </a:t>
              </a:r>
              <a:r>
                <a:rPr lang="lv-LV" sz="1600" b="1" dirty="0">
                  <a:solidFill>
                    <a:srgbClr val="EDE9F4"/>
                  </a:solidFill>
                </a:rPr>
                <a:t> </a:t>
              </a:r>
            </a:p>
            <a:p>
              <a:pPr lvl="0" algn="ctr"/>
              <a:r>
                <a:rPr lang="lv-LV" sz="1600" b="1" i="1" dirty="0">
                  <a:solidFill>
                    <a:srgbClr val="EDE9F4"/>
                  </a:solidFill>
                </a:rPr>
                <a:t>2021 - 1,3 </a:t>
              </a:r>
              <a:r>
                <a:rPr lang="lv-LV" sz="1600" b="1" i="1" dirty="0" err="1">
                  <a:solidFill>
                    <a:srgbClr val="EDE9F4"/>
                  </a:solidFill>
                </a:rPr>
                <a:t>milj</a:t>
              </a:r>
              <a:r>
                <a:rPr lang="lv-LV" sz="1600" b="1" i="1" dirty="0">
                  <a:solidFill>
                    <a:srgbClr val="EDE9F4"/>
                  </a:solidFill>
                </a:rPr>
                <a:t> </a:t>
              </a:r>
              <a:r>
                <a:rPr lang="lv-LV" sz="1600" b="1" i="1" dirty="0">
                  <a:solidFill>
                    <a:srgbClr val="FFFFFF"/>
                  </a:solidFill>
                </a:rPr>
                <a:t>eiro</a:t>
              </a:r>
              <a:r>
                <a:rPr lang="lv-LV" sz="1600" b="1" i="1" dirty="0">
                  <a:solidFill>
                    <a:srgbClr val="EDE9F4"/>
                  </a:solidFill>
                </a:rPr>
                <a:t>;     </a:t>
              </a:r>
            </a:p>
            <a:p>
              <a:pPr lvl="0" algn="ctr"/>
              <a:r>
                <a:rPr lang="lv-LV" sz="1600" b="1" i="1" dirty="0">
                  <a:solidFill>
                    <a:srgbClr val="EDE9F4"/>
                  </a:solidFill>
                </a:rPr>
                <a:t>2022 - 4,5 </a:t>
              </a:r>
              <a:r>
                <a:rPr lang="lv-LV" sz="1600" b="1" i="1" dirty="0" err="1">
                  <a:solidFill>
                    <a:srgbClr val="EDE9F4"/>
                  </a:solidFill>
                </a:rPr>
                <a:t>milj</a:t>
              </a:r>
              <a:r>
                <a:rPr lang="lv-LV" sz="1600" b="1" i="1" dirty="0">
                  <a:solidFill>
                    <a:srgbClr val="EDE9F4"/>
                  </a:solidFill>
                </a:rPr>
                <a:t> </a:t>
              </a:r>
              <a:r>
                <a:rPr lang="lv-LV" sz="1600" b="1" i="1" dirty="0">
                  <a:solidFill>
                    <a:srgbClr val="FFFFFF"/>
                  </a:solidFill>
                </a:rPr>
                <a:t>eiro</a:t>
              </a:r>
              <a:r>
                <a:rPr lang="lv-LV" sz="1600" b="1" i="1" dirty="0">
                  <a:solidFill>
                    <a:srgbClr val="EDE9F4"/>
                  </a:solidFill>
                </a:rPr>
                <a:t>; </a:t>
              </a:r>
            </a:p>
            <a:p>
              <a:pPr lvl="0" algn="ctr"/>
              <a:r>
                <a:rPr lang="lv-LV" sz="1600" b="1" i="1" dirty="0">
                  <a:solidFill>
                    <a:srgbClr val="EDE9F4"/>
                  </a:solidFill>
                </a:rPr>
                <a:t>2023 – 7,3 </a:t>
              </a:r>
              <a:r>
                <a:rPr lang="lv-LV" sz="1600" b="1" i="1" dirty="0" err="1">
                  <a:solidFill>
                    <a:srgbClr val="EDE9F4"/>
                  </a:solidFill>
                </a:rPr>
                <a:t>milj</a:t>
              </a:r>
              <a:r>
                <a:rPr lang="lv-LV" sz="1600" b="1" i="1" dirty="0">
                  <a:solidFill>
                    <a:srgbClr val="EDE9F4"/>
                  </a:solidFill>
                </a:rPr>
                <a:t> </a:t>
              </a:r>
              <a:r>
                <a:rPr lang="lv-LV" sz="1600" b="1" i="1" dirty="0">
                  <a:solidFill>
                    <a:srgbClr val="FFFFFF"/>
                  </a:solidFill>
                </a:rPr>
                <a:t>eiro</a:t>
              </a:r>
              <a:r>
                <a:rPr lang="lv-LV" sz="1600" b="1" i="1" dirty="0">
                  <a:solidFill>
                    <a:srgbClr val="EDE9F4"/>
                  </a:solidFill>
                </a:rPr>
                <a:t>;                          2024 – 10,1 </a:t>
              </a:r>
              <a:r>
                <a:rPr lang="lv-LV" sz="1600" b="1" i="1" dirty="0" err="1">
                  <a:solidFill>
                    <a:srgbClr val="EDE9F4"/>
                  </a:solidFill>
                </a:rPr>
                <a:t>milj</a:t>
              </a:r>
              <a:r>
                <a:rPr lang="lv-LV" sz="1600" b="1" i="1" dirty="0">
                  <a:solidFill>
                    <a:srgbClr val="EDE9F4"/>
                  </a:solidFill>
                </a:rPr>
                <a:t> </a:t>
              </a:r>
              <a:r>
                <a:rPr lang="lv-LV" sz="1600" b="1" i="1" dirty="0">
                  <a:solidFill>
                    <a:srgbClr val="FFFFFF"/>
                  </a:solidFill>
                </a:rPr>
                <a:t>eiro</a:t>
              </a:r>
              <a:endParaRPr lang="lv-LV" sz="1600" b="1" i="1" dirty="0">
                <a:solidFill>
                  <a:srgbClr val="EDE9F4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2D95A2-C03D-4948-9331-803B9BFC4114}"/>
              </a:ext>
            </a:extLst>
          </p:cNvPr>
          <p:cNvSpPr txBox="1"/>
          <p:nvPr/>
        </p:nvSpPr>
        <p:spPr>
          <a:xfrm>
            <a:off x="3349894" y="5180087"/>
            <a:ext cx="57941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1600" b="1" dirty="0"/>
              <a:t>2 156</a:t>
            </a:r>
            <a:r>
              <a:rPr lang="lv-LV" sz="1600" dirty="0"/>
              <a:t> jaunieši jeb </a:t>
            </a:r>
            <a:r>
              <a:rPr lang="lv-LV" sz="1600" b="1" dirty="0"/>
              <a:t>22%</a:t>
            </a:r>
            <a:r>
              <a:rPr lang="lv-LV" sz="1600" dirty="0"/>
              <a:t> no visiem 1 kursa studentiem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1600" b="1" dirty="0"/>
              <a:t>Pilna laika klātienē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1600" dirty="0"/>
              <a:t>Ik gadu par ~ </a:t>
            </a:r>
            <a:r>
              <a:rPr lang="lv-LV" sz="1600" b="1" dirty="0"/>
              <a:t>2 000 </a:t>
            </a:r>
            <a:r>
              <a:rPr lang="lv-LV" sz="1600" dirty="0"/>
              <a:t>jauniešiem, kas saņem STUDĒTGODS stipendiju 2024/2025.mācību gadā un turpmāk ap  –  </a:t>
            </a:r>
            <a:r>
              <a:rPr lang="lv-LV" sz="1600" b="1" dirty="0"/>
              <a:t>8 200   </a:t>
            </a:r>
            <a:r>
              <a:rPr lang="lv-LV" sz="1600" dirty="0"/>
              <a:t>studējošo</a:t>
            </a:r>
            <a:endParaRPr lang="lv-LV" sz="1600" b="1" dirty="0"/>
          </a:p>
        </p:txBody>
      </p:sp>
    </p:spTree>
    <p:extLst>
      <p:ext uri="{BB962C8B-B14F-4D97-AF65-F5344CB8AC3E}">
        <p14:creationId xmlns:p14="http://schemas.microsoft.com/office/powerpoint/2010/main" val="2485967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ppt\augs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1" y="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20" y="-29426"/>
            <a:ext cx="828092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«STUDĒTGODS» STIPENDIJAS  </a:t>
            </a:r>
            <a:r>
              <a:rPr lang="en-US" sz="2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Administrēšana</a:t>
            </a:r>
            <a:r>
              <a:rPr lang="lv-LV" sz="2000" dirty="0"/>
              <a:t> </a:t>
            </a:r>
            <a:r>
              <a:rPr lang="lv-LV" sz="2000" b="1" dirty="0">
                <a:solidFill>
                  <a:srgbClr val="FFFFFF"/>
                </a:solidFill>
              </a:rPr>
              <a:t>:</a:t>
            </a:r>
          </a:p>
          <a:p>
            <a:endParaRPr lang="lv-LV" sz="1800" b="1" dirty="0">
              <a:solidFill>
                <a:srgbClr val="FFFFFF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D1A1FD-E3C5-46C2-9695-E847119D4077}"/>
              </a:ext>
            </a:extLst>
          </p:cNvPr>
          <p:cNvGrpSpPr/>
          <p:nvPr/>
        </p:nvGrpSpPr>
        <p:grpSpPr>
          <a:xfrm>
            <a:off x="179512" y="1484786"/>
            <a:ext cx="9001000" cy="4393547"/>
            <a:chOff x="1706976" y="3751167"/>
            <a:chExt cx="6036517" cy="215795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F0745A-29F4-46B6-9129-EA03EBA0297D}"/>
                </a:ext>
              </a:extLst>
            </p:cNvPr>
            <p:cNvSpPr txBox="1"/>
            <p:nvPr/>
          </p:nvSpPr>
          <p:spPr>
            <a:xfrm>
              <a:off x="1706976" y="4515099"/>
              <a:ext cx="1577483" cy="997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dirty="0" err="1">
                  <a:latin typeface="+mj-lt"/>
                </a:rPr>
                <a:t>IzM</a:t>
              </a:r>
              <a:r>
                <a:rPr lang="lv-LV" dirty="0">
                  <a:latin typeface="+mj-lt"/>
                </a:rPr>
                <a:t> informatīvais ziņojums.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dirty="0">
                  <a:latin typeface="+mj-lt"/>
                </a:rPr>
                <a:t>Izmaiņas likumos un MK Noteikumos.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dirty="0">
                  <a:latin typeface="+mj-lt"/>
                </a:rPr>
                <a:t>I</a:t>
              </a:r>
              <a:r>
                <a:rPr lang="en-US" dirty="0" err="1">
                  <a:latin typeface="+mj-lt"/>
                </a:rPr>
                <a:t>nformē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studējošos</a:t>
              </a:r>
              <a:endParaRPr lang="lv-LV" dirty="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0FB5B3-BA96-421F-965B-07B38C805CFD}"/>
                </a:ext>
              </a:extLst>
            </p:cNvPr>
            <p:cNvSpPr txBox="1"/>
            <p:nvPr/>
          </p:nvSpPr>
          <p:spPr>
            <a:xfrm>
              <a:off x="3316630" y="4505258"/>
              <a:ext cx="1481042" cy="997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+mj-lt"/>
                </a:rPr>
                <a:t>Piesakoties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studijām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atzīmē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ģimenes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atbilstību</a:t>
              </a:r>
              <a:r>
                <a:rPr lang="en-US" dirty="0">
                  <a:latin typeface="+mj-lt"/>
                </a:rPr>
                <a:t> daudzbērnu </a:t>
              </a:r>
              <a:r>
                <a:rPr lang="en-US" dirty="0" err="1">
                  <a:latin typeface="+mj-lt"/>
                </a:rPr>
                <a:t>ģimenes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statusam</a:t>
              </a:r>
              <a:r>
                <a:rPr lang="en-US" dirty="0">
                  <a:latin typeface="+mj-lt"/>
                </a:rPr>
                <a:t>/ </a:t>
              </a:r>
              <a:r>
                <a:rPr lang="en-US" dirty="0" err="1">
                  <a:latin typeface="+mj-lt"/>
                </a:rPr>
                <a:t>indikatīvie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dati</a:t>
              </a:r>
              <a:r>
                <a:rPr lang="en-US" dirty="0">
                  <a:latin typeface="+mj-lt"/>
                </a:rPr>
                <a:t> par </a:t>
              </a:r>
              <a:r>
                <a:rPr lang="en-US" dirty="0" err="1">
                  <a:latin typeface="+mj-lt"/>
                </a:rPr>
                <a:t>skaitu</a:t>
              </a:r>
              <a:r>
                <a:rPr lang="en-US" dirty="0">
                  <a:latin typeface="+mj-lt"/>
                </a:rPr>
                <a:t> IZM</a:t>
              </a:r>
              <a:endParaRPr lang="lv-LV" dirty="0">
                <a:latin typeface="+mj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E26F69-8F0F-43DD-A192-CD9D6770E39F}"/>
                </a:ext>
              </a:extLst>
            </p:cNvPr>
            <p:cNvGrpSpPr/>
            <p:nvPr/>
          </p:nvGrpSpPr>
          <p:grpSpPr>
            <a:xfrm>
              <a:off x="1851198" y="3751167"/>
              <a:ext cx="5892295" cy="2157955"/>
              <a:chOff x="1851198" y="3751167"/>
              <a:chExt cx="5892295" cy="215795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75DA66D-DFD6-40F7-9747-48C8BCF91312}"/>
                  </a:ext>
                </a:extLst>
              </p:cNvPr>
              <p:cNvGrpSpPr/>
              <p:nvPr/>
            </p:nvGrpSpPr>
            <p:grpSpPr>
              <a:xfrm>
                <a:off x="1851198" y="3751167"/>
                <a:ext cx="5892295" cy="637004"/>
                <a:chOff x="1526976" y="3207543"/>
                <a:chExt cx="4096940" cy="442912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9F3ECDB6-9154-41E8-A4AF-A0D0257A32BD}"/>
                    </a:ext>
                  </a:extLst>
                </p:cNvPr>
                <p:cNvSpPr/>
                <p:nvPr/>
              </p:nvSpPr>
              <p:spPr>
                <a:xfrm>
                  <a:off x="1526976" y="3207543"/>
                  <a:ext cx="1107281" cy="442912"/>
                </a:xfrm>
                <a:custGeom>
                  <a:avLst/>
                  <a:gdLst>
                    <a:gd name="connsiteX0" fmla="*/ 0 w 1107281"/>
                    <a:gd name="connsiteY0" fmla="*/ 0 h 442912"/>
                    <a:gd name="connsiteX1" fmla="*/ 885825 w 1107281"/>
                    <a:gd name="connsiteY1" fmla="*/ 0 h 442912"/>
                    <a:gd name="connsiteX2" fmla="*/ 1107281 w 1107281"/>
                    <a:gd name="connsiteY2" fmla="*/ 221456 h 442912"/>
                    <a:gd name="connsiteX3" fmla="*/ 885825 w 1107281"/>
                    <a:gd name="connsiteY3" fmla="*/ 442912 h 442912"/>
                    <a:gd name="connsiteX4" fmla="*/ 0 w 1107281"/>
                    <a:gd name="connsiteY4" fmla="*/ 442912 h 442912"/>
                    <a:gd name="connsiteX5" fmla="*/ 221456 w 1107281"/>
                    <a:gd name="connsiteY5" fmla="*/ 221456 h 442912"/>
                    <a:gd name="connsiteX6" fmla="*/ 0 w 1107281"/>
                    <a:gd name="connsiteY6" fmla="*/ 0 h 442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7281" h="442912">
                      <a:moveTo>
                        <a:pt x="0" y="0"/>
                      </a:moveTo>
                      <a:lnTo>
                        <a:pt x="885825" y="0"/>
                      </a:lnTo>
                      <a:lnTo>
                        <a:pt x="1107281" y="221456"/>
                      </a:lnTo>
                      <a:lnTo>
                        <a:pt x="885825" y="442912"/>
                      </a:lnTo>
                      <a:lnTo>
                        <a:pt x="0" y="442912"/>
                      </a:lnTo>
                      <a:lnTo>
                        <a:pt x="221456" y="2214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6096" tIns="10001" rIns="176093" bIns="10001" numCol="1" spcCol="1270" anchor="ctr" anchorCtr="0">
                  <a:noAutofit/>
                </a:bodyPr>
                <a:lstStyle/>
                <a:p>
                  <a:pPr algn="ctr" defTabSz="3333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b="1" dirty="0">
                      <a:solidFill>
                        <a:schemeClr val="accent3">
                          <a:lumMod val="50000"/>
                        </a:schemeClr>
                      </a:solidFill>
                      <a:latin typeface="+mj-lt"/>
                    </a:rPr>
                    <a:t>2021.g.</a:t>
                  </a:r>
                  <a:endParaRPr lang="lv-LV" b="1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endParaRPr>
                </a:p>
                <a:p>
                  <a:pPr algn="ctr" defTabSz="3333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b="1" dirty="0">
                      <a:solidFill>
                        <a:schemeClr val="accent3">
                          <a:lumMod val="50000"/>
                        </a:schemeClr>
                      </a:solidFill>
                      <a:latin typeface="+mj-lt"/>
                    </a:rPr>
                    <a:t> </a:t>
                  </a:r>
                  <a:r>
                    <a:rPr lang="en-US" b="1" dirty="0" err="1">
                      <a:solidFill>
                        <a:schemeClr val="accent3">
                          <a:lumMod val="50000"/>
                        </a:schemeClr>
                      </a:solidFill>
                      <a:latin typeface="+mj-lt"/>
                    </a:rPr>
                    <a:t>pavasaris</a:t>
                  </a:r>
                  <a:endParaRPr lang="en-GB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9A84699E-8617-419B-BCF3-92E084334CBA}"/>
                    </a:ext>
                  </a:extLst>
                </p:cNvPr>
                <p:cNvSpPr/>
                <p:nvPr/>
              </p:nvSpPr>
              <p:spPr>
                <a:xfrm>
                  <a:off x="2523529" y="3207543"/>
                  <a:ext cx="1107281" cy="442912"/>
                </a:xfrm>
                <a:custGeom>
                  <a:avLst/>
                  <a:gdLst>
                    <a:gd name="connsiteX0" fmla="*/ 0 w 1107281"/>
                    <a:gd name="connsiteY0" fmla="*/ 0 h 442912"/>
                    <a:gd name="connsiteX1" fmla="*/ 885825 w 1107281"/>
                    <a:gd name="connsiteY1" fmla="*/ 0 h 442912"/>
                    <a:gd name="connsiteX2" fmla="*/ 1107281 w 1107281"/>
                    <a:gd name="connsiteY2" fmla="*/ 221456 h 442912"/>
                    <a:gd name="connsiteX3" fmla="*/ 885825 w 1107281"/>
                    <a:gd name="connsiteY3" fmla="*/ 442912 h 442912"/>
                    <a:gd name="connsiteX4" fmla="*/ 0 w 1107281"/>
                    <a:gd name="connsiteY4" fmla="*/ 442912 h 442912"/>
                    <a:gd name="connsiteX5" fmla="*/ 221456 w 1107281"/>
                    <a:gd name="connsiteY5" fmla="*/ 221456 h 442912"/>
                    <a:gd name="connsiteX6" fmla="*/ 0 w 1107281"/>
                    <a:gd name="connsiteY6" fmla="*/ 0 h 442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7281" h="442912">
                      <a:moveTo>
                        <a:pt x="0" y="0"/>
                      </a:moveTo>
                      <a:lnTo>
                        <a:pt x="885825" y="0"/>
                      </a:lnTo>
                      <a:lnTo>
                        <a:pt x="1107281" y="221456"/>
                      </a:lnTo>
                      <a:lnTo>
                        <a:pt x="885825" y="442912"/>
                      </a:lnTo>
                      <a:lnTo>
                        <a:pt x="0" y="442912"/>
                      </a:lnTo>
                      <a:lnTo>
                        <a:pt x="221456" y="2214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6096" tIns="10001" rIns="176093" bIns="10001" numCol="1" spcCol="1270" anchor="ctr" anchorCtr="0">
                  <a:noAutofit/>
                </a:bodyPr>
                <a:lstStyle/>
                <a:p>
                  <a:pPr algn="ctr" defTabSz="3333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+mj-lt"/>
                    </a:rPr>
                    <a:t>vasara</a:t>
                  </a:r>
                  <a:endParaRPr lang="en-GB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DD95217F-C247-4060-96D2-BE82A2FE0529}"/>
                    </a:ext>
                  </a:extLst>
                </p:cNvPr>
                <p:cNvSpPr/>
                <p:nvPr/>
              </p:nvSpPr>
              <p:spPr>
                <a:xfrm>
                  <a:off x="3520082" y="3207543"/>
                  <a:ext cx="1107281" cy="442912"/>
                </a:xfrm>
                <a:custGeom>
                  <a:avLst/>
                  <a:gdLst>
                    <a:gd name="connsiteX0" fmla="*/ 0 w 1107281"/>
                    <a:gd name="connsiteY0" fmla="*/ 0 h 442912"/>
                    <a:gd name="connsiteX1" fmla="*/ 885825 w 1107281"/>
                    <a:gd name="connsiteY1" fmla="*/ 0 h 442912"/>
                    <a:gd name="connsiteX2" fmla="*/ 1107281 w 1107281"/>
                    <a:gd name="connsiteY2" fmla="*/ 221456 h 442912"/>
                    <a:gd name="connsiteX3" fmla="*/ 885825 w 1107281"/>
                    <a:gd name="connsiteY3" fmla="*/ 442912 h 442912"/>
                    <a:gd name="connsiteX4" fmla="*/ 0 w 1107281"/>
                    <a:gd name="connsiteY4" fmla="*/ 442912 h 442912"/>
                    <a:gd name="connsiteX5" fmla="*/ 221456 w 1107281"/>
                    <a:gd name="connsiteY5" fmla="*/ 221456 h 442912"/>
                    <a:gd name="connsiteX6" fmla="*/ 0 w 1107281"/>
                    <a:gd name="connsiteY6" fmla="*/ 0 h 442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7281" h="442912">
                      <a:moveTo>
                        <a:pt x="0" y="0"/>
                      </a:moveTo>
                      <a:lnTo>
                        <a:pt x="885825" y="0"/>
                      </a:lnTo>
                      <a:lnTo>
                        <a:pt x="1107281" y="221456"/>
                      </a:lnTo>
                      <a:lnTo>
                        <a:pt x="885825" y="442912"/>
                      </a:lnTo>
                      <a:lnTo>
                        <a:pt x="0" y="442912"/>
                      </a:lnTo>
                      <a:lnTo>
                        <a:pt x="221456" y="2214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40000"/>
                    <a:lumOff val="6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6096" tIns="10001" rIns="176093" bIns="10001" numCol="1" spcCol="1270" anchor="ctr" anchorCtr="0">
                  <a:noAutofit/>
                </a:bodyPr>
                <a:lstStyle/>
                <a:p>
                  <a:pPr algn="ctr" defTabSz="3333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b="1" dirty="0" err="1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+mj-lt"/>
                    </a:rPr>
                    <a:t>septembris</a:t>
                  </a:r>
                  <a:r>
                    <a:rPr lang="lv-LV" b="1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+mj-lt"/>
                    </a:rPr>
                    <a:t> </a:t>
                  </a:r>
                  <a:endParaRPr lang="en-GB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0D291D2A-6B81-4058-8203-A82762B8037D}"/>
                    </a:ext>
                  </a:extLst>
                </p:cNvPr>
                <p:cNvSpPr/>
                <p:nvPr/>
              </p:nvSpPr>
              <p:spPr>
                <a:xfrm>
                  <a:off x="4516635" y="3207543"/>
                  <a:ext cx="1107281" cy="442912"/>
                </a:xfrm>
                <a:custGeom>
                  <a:avLst/>
                  <a:gdLst>
                    <a:gd name="connsiteX0" fmla="*/ 0 w 1107281"/>
                    <a:gd name="connsiteY0" fmla="*/ 0 h 442912"/>
                    <a:gd name="connsiteX1" fmla="*/ 885825 w 1107281"/>
                    <a:gd name="connsiteY1" fmla="*/ 0 h 442912"/>
                    <a:gd name="connsiteX2" fmla="*/ 1107281 w 1107281"/>
                    <a:gd name="connsiteY2" fmla="*/ 221456 h 442912"/>
                    <a:gd name="connsiteX3" fmla="*/ 885825 w 1107281"/>
                    <a:gd name="connsiteY3" fmla="*/ 442912 h 442912"/>
                    <a:gd name="connsiteX4" fmla="*/ 0 w 1107281"/>
                    <a:gd name="connsiteY4" fmla="*/ 442912 h 442912"/>
                    <a:gd name="connsiteX5" fmla="*/ 221456 w 1107281"/>
                    <a:gd name="connsiteY5" fmla="*/ 221456 h 442912"/>
                    <a:gd name="connsiteX6" fmla="*/ 0 w 1107281"/>
                    <a:gd name="connsiteY6" fmla="*/ 0 h 442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7281" h="442912">
                      <a:moveTo>
                        <a:pt x="0" y="0"/>
                      </a:moveTo>
                      <a:lnTo>
                        <a:pt x="885825" y="0"/>
                      </a:lnTo>
                      <a:lnTo>
                        <a:pt x="1107281" y="221456"/>
                      </a:lnTo>
                      <a:lnTo>
                        <a:pt x="885825" y="442912"/>
                      </a:lnTo>
                      <a:lnTo>
                        <a:pt x="0" y="442912"/>
                      </a:lnTo>
                      <a:lnTo>
                        <a:pt x="221456" y="2214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6096" tIns="10001" rIns="176093" bIns="10001" numCol="1" spcCol="1270" anchor="ctr" anchorCtr="0">
                  <a:noAutofit/>
                </a:bodyPr>
                <a:lstStyle/>
                <a:p>
                  <a:pPr algn="ctr" defTabSz="3333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lv-LV" b="1" dirty="0">
                      <a:solidFill>
                        <a:srgbClr val="C00000"/>
                      </a:solidFill>
                      <a:latin typeface="+mj-lt"/>
                    </a:rPr>
                    <a:t>   k</a:t>
                  </a:r>
                  <a:r>
                    <a:rPr lang="en-US" b="1" dirty="0" err="1">
                      <a:solidFill>
                        <a:srgbClr val="C00000"/>
                      </a:solidFill>
                      <a:latin typeface="+mj-lt"/>
                    </a:rPr>
                    <a:t>atru</a:t>
                  </a:r>
                  <a:r>
                    <a:rPr lang="en-US" b="1" dirty="0">
                      <a:solidFill>
                        <a:srgbClr val="C00000"/>
                      </a:solidFill>
                      <a:latin typeface="+mj-lt"/>
                    </a:rPr>
                    <a:t> </a:t>
                  </a:r>
                  <a:r>
                    <a:rPr lang="en-US" b="1" dirty="0" err="1">
                      <a:solidFill>
                        <a:srgbClr val="C00000"/>
                      </a:solidFill>
                      <a:latin typeface="+mj-lt"/>
                    </a:rPr>
                    <a:t>mēnesi</a:t>
                  </a:r>
                  <a:r>
                    <a:rPr lang="lv-LV" b="1" dirty="0">
                      <a:solidFill>
                        <a:srgbClr val="C00000"/>
                      </a:solidFill>
                      <a:latin typeface="+mj-lt"/>
                    </a:rPr>
                    <a:t> </a:t>
                  </a:r>
                  <a:endParaRPr lang="en-GB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0AEBD8-478E-4BD9-82F2-2196343DDA53}"/>
                  </a:ext>
                </a:extLst>
              </p:cNvPr>
              <p:cNvSpPr txBox="1"/>
              <p:nvPr/>
            </p:nvSpPr>
            <p:spPr>
              <a:xfrm>
                <a:off x="4650072" y="4503250"/>
                <a:ext cx="1620384" cy="1405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+mj-lt"/>
                  </a:rPr>
                  <a:t>Augstskolas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n-US" dirty="0" err="1">
                    <a:latin typeface="+mj-lt"/>
                  </a:rPr>
                  <a:t>līdz</a:t>
                </a:r>
                <a:r>
                  <a:rPr lang="en-US" dirty="0">
                    <a:latin typeface="+mj-lt"/>
                  </a:rPr>
                  <a:t> 20.septembrim </a:t>
                </a:r>
                <a:r>
                  <a:rPr lang="en-US" dirty="0" err="1">
                    <a:latin typeface="+mj-lt"/>
                  </a:rPr>
                  <a:t>apkopo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n-US" dirty="0" err="1">
                    <a:latin typeface="+mj-lt"/>
                  </a:rPr>
                  <a:t>skaitu</a:t>
                </a:r>
                <a:r>
                  <a:rPr lang="en-US" dirty="0">
                    <a:latin typeface="+mj-lt"/>
                  </a:rPr>
                  <a:t> un </a:t>
                </a:r>
                <a:r>
                  <a:rPr lang="en-US" dirty="0" err="1">
                    <a:latin typeface="+mj-lt"/>
                  </a:rPr>
                  <a:t>atsūta</a:t>
                </a:r>
                <a:r>
                  <a:rPr lang="en-US" dirty="0">
                    <a:latin typeface="+mj-lt"/>
                  </a:rPr>
                  <a:t> “</a:t>
                </a:r>
                <a:r>
                  <a:rPr lang="en-US" dirty="0" err="1">
                    <a:latin typeface="+mj-lt"/>
                  </a:rPr>
                  <a:t>rēķinu</a:t>
                </a:r>
                <a:r>
                  <a:rPr lang="en-US" dirty="0">
                    <a:latin typeface="+mj-lt"/>
                  </a:rPr>
                  <a:t>” </a:t>
                </a:r>
                <a:r>
                  <a:rPr lang="en-US" dirty="0" err="1">
                    <a:latin typeface="+mj-lt"/>
                  </a:rPr>
                  <a:t>ministrijai</a:t>
                </a:r>
                <a:r>
                  <a:rPr lang="en-US" dirty="0">
                    <a:latin typeface="+mj-lt"/>
                  </a:rPr>
                  <a:t>;</a:t>
                </a:r>
                <a:endParaRPr lang="lv-LV" dirty="0">
                  <a:latin typeface="+mj-lt"/>
                </a:endParaRPr>
              </a:p>
              <a:p>
                <a:pPr marL="342900" indent="-285750">
                  <a:buFont typeface="Arial" panose="020B0604020202020204" pitchFamily="34" charset="0"/>
                  <a:buChar char="•"/>
                </a:pPr>
                <a:r>
                  <a:rPr lang="lv-LV" dirty="0">
                    <a:latin typeface="+mj-lt"/>
                  </a:rPr>
                  <a:t>M</a:t>
                </a:r>
                <a:r>
                  <a:rPr lang="en-US" dirty="0" err="1">
                    <a:latin typeface="+mj-lt"/>
                  </a:rPr>
                  <a:t>inistrija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n-US" dirty="0" err="1">
                    <a:latin typeface="+mj-lt"/>
                  </a:rPr>
                  <a:t>apmaksā</a:t>
                </a:r>
                <a:r>
                  <a:rPr lang="en-US" dirty="0">
                    <a:latin typeface="+mj-lt"/>
                  </a:rPr>
                  <a:t>, AI </a:t>
                </a:r>
                <a:r>
                  <a:rPr lang="en-US" dirty="0" err="1">
                    <a:latin typeface="+mj-lt"/>
                  </a:rPr>
                  <a:t>pārskaita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n-US" dirty="0" err="1">
                    <a:latin typeface="+mj-lt"/>
                  </a:rPr>
                  <a:t>stipendijas</a:t>
                </a:r>
                <a:endParaRPr lang="en-US" dirty="0">
                  <a:latin typeface="+mj-lt"/>
                </a:endParaRPr>
              </a:p>
              <a:p>
                <a:pPr marL="57150"/>
                <a:r>
                  <a:rPr lang="en-US" dirty="0">
                    <a:latin typeface="+mj-lt"/>
                  </a:rPr>
                  <a:t> </a:t>
                </a:r>
                <a:endParaRPr lang="lv-LV" dirty="0">
                  <a:latin typeface="+mj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5F1F06-634E-4E21-AD6B-0FF9736EC432}"/>
                  </a:ext>
                </a:extLst>
              </p:cNvPr>
              <p:cNvSpPr txBox="1"/>
              <p:nvPr/>
            </p:nvSpPr>
            <p:spPr>
              <a:xfrm>
                <a:off x="6270456" y="4547916"/>
                <a:ext cx="1365613" cy="997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28575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+mj-lt"/>
                  </a:rPr>
                  <a:t>Augstskola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n-US" dirty="0" err="1">
                    <a:latin typeface="+mj-lt"/>
                  </a:rPr>
                  <a:t>mēneša</a:t>
                </a:r>
                <a:r>
                  <a:rPr lang="en-US" dirty="0">
                    <a:latin typeface="+mj-lt"/>
                  </a:rPr>
                  <a:t> 1. </a:t>
                </a:r>
                <a:r>
                  <a:rPr lang="en-US" dirty="0" err="1">
                    <a:latin typeface="+mj-lt"/>
                  </a:rPr>
                  <a:t>datumā</a:t>
                </a:r>
                <a:r>
                  <a:rPr lang="en-US" dirty="0">
                    <a:latin typeface="+mj-lt"/>
                  </a:rPr>
                  <a:t> “</a:t>
                </a:r>
                <a:r>
                  <a:rPr lang="en-US" dirty="0" err="1">
                    <a:latin typeface="+mj-lt"/>
                  </a:rPr>
                  <a:t>pārskaita</a:t>
                </a:r>
                <a:r>
                  <a:rPr lang="en-US" dirty="0">
                    <a:latin typeface="+mj-lt"/>
                  </a:rPr>
                  <a:t>”, </a:t>
                </a:r>
                <a:r>
                  <a:rPr lang="en-US" dirty="0" err="1">
                    <a:latin typeface="+mj-lt"/>
                  </a:rPr>
                  <a:t>atsūta</a:t>
                </a:r>
                <a:r>
                  <a:rPr lang="en-US" dirty="0">
                    <a:latin typeface="+mj-lt"/>
                  </a:rPr>
                  <a:t> “</a:t>
                </a:r>
                <a:r>
                  <a:rPr lang="en-US" dirty="0" err="1">
                    <a:latin typeface="+mj-lt"/>
                  </a:rPr>
                  <a:t>rēķinu</a:t>
                </a:r>
                <a:r>
                  <a:rPr lang="en-US" dirty="0">
                    <a:latin typeface="+mj-lt"/>
                  </a:rPr>
                  <a:t>”,</a:t>
                </a:r>
                <a:endParaRPr lang="lv-LV" dirty="0">
                  <a:latin typeface="+mj-lt"/>
                </a:endParaRPr>
              </a:p>
              <a:p>
                <a:pPr marL="342900" indent="-285750">
                  <a:buFont typeface="Arial" panose="020B0604020202020204" pitchFamily="34" charset="0"/>
                  <a:buChar char="•"/>
                </a:pPr>
                <a:r>
                  <a:rPr lang="lv-LV" dirty="0">
                    <a:latin typeface="+mj-lt"/>
                  </a:rPr>
                  <a:t>M</a:t>
                </a:r>
                <a:r>
                  <a:rPr lang="en-US" dirty="0" err="1">
                    <a:latin typeface="+mj-lt"/>
                  </a:rPr>
                  <a:t>inistrija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n-US" dirty="0" err="1">
                    <a:latin typeface="+mj-lt"/>
                  </a:rPr>
                  <a:t>apmaksā</a:t>
                </a:r>
                <a:endParaRPr lang="lv-LV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53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2175447"/>
              </p:ext>
            </p:extLst>
          </p:nvPr>
        </p:nvGraphicFramePr>
        <p:xfrm>
          <a:off x="247457" y="1362820"/>
          <a:ext cx="8640960" cy="5996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Desktop\ppt\augsa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1" y="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536" y="116632"/>
            <a:ext cx="8280920" cy="871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Citi papildus pasākumi, </a:t>
            </a:r>
          </a:p>
          <a:p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Novērtējot vecāku ieguldījumu bērnu audzināšanā: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7541D5-C03B-4FBA-88F9-66F133CB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189" y="1317785"/>
            <a:ext cx="5915000" cy="454621"/>
          </a:xfrm>
        </p:spPr>
        <p:txBody>
          <a:bodyPr>
            <a:normAutofit/>
          </a:bodyPr>
          <a:lstStyle/>
          <a:p>
            <a:r>
              <a:rPr lang="lv-LV" sz="2000" u="sng" dirty="0">
                <a:solidFill>
                  <a:srgbClr val="7030A0"/>
                </a:solidFill>
              </a:rPr>
              <a:t>Pārskatāmā nākotnē</a:t>
            </a:r>
          </a:p>
        </p:txBody>
      </p:sp>
      <p:pic>
        <p:nvPicPr>
          <p:cNvPr id="2050" name="Picture 2" descr="Pension Svg Png Icon Free Download (#458139) - OnlineWebFonts.COM">
            <a:extLst>
              <a:ext uri="{FF2B5EF4-FFF2-40B4-BE49-F238E27FC236}">
                <a16:creationId xmlns:a16="http://schemas.microsoft.com/office/drawing/2014/main" id="{3D7E1AA7-BDB1-7041-838F-511F76CC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2525"/>
            <a:ext cx="792088" cy="97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53 Pension icon images at Vectorified.com">
            <a:extLst>
              <a:ext uri="{FF2B5EF4-FFF2-40B4-BE49-F238E27FC236}">
                <a16:creationId xmlns:a16="http://schemas.microsoft.com/office/drawing/2014/main" id="{4AFD9133-842E-47B8-AFAA-C4D057223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02" y="3896197"/>
            <a:ext cx="1125711" cy="9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nsion Fund Growth Icon Retirement Plan Vector | CreateMePink">
            <a:extLst>
              <a:ext uri="{FF2B5EF4-FFF2-40B4-BE49-F238E27FC236}">
                <a16:creationId xmlns:a16="http://schemas.microsoft.com/office/drawing/2014/main" id="{AA5B3A88-A424-4427-846F-8BB70657A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21053" r="4500" b="20800"/>
          <a:stretch/>
        </p:blipFill>
        <p:spPr bwMode="auto">
          <a:xfrm>
            <a:off x="539552" y="5805263"/>
            <a:ext cx="1072070" cy="85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16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3548" y="1414935"/>
            <a:ext cx="8388932" cy="5306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 rot="21208876">
            <a:off x="868593" y="3666582"/>
            <a:ext cx="1797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rgbClr val="FFFFFF"/>
                </a:solidFill>
                <a:latin typeface="Myriad Pro"/>
              </a:rPr>
              <a:t> </a:t>
            </a:r>
            <a:endParaRPr lang="lv-LV" sz="1600" i="1" u="sng" dirty="0">
              <a:solidFill>
                <a:srgbClr val="FFFFFF"/>
              </a:solidFill>
              <a:latin typeface="Myriad Pro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4B0071AE-DCA3-41B5-BEE4-E390F0C2B3E0}" type="slidenum">
              <a:rPr lang="lv-LV" smtClean="0"/>
              <a:t>27</a:t>
            </a:fld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 rot="643439">
            <a:off x="5910932" y="5980576"/>
            <a:ext cx="194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rgbClr val="FFFFFF"/>
                </a:solidFill>
                <a:latin typeface="Myriad Pro"/>
              </a:rPr>
              <a:t> </a:t>
            </a:r>
            <a:r>
              <a:rPr lang="lv-LV" sz="1600" i="1" u="sng" dirty="0">
                <a:solidFill>
                  <a:srgbClr val="FFFFFF"/>
                </a:solidFill>
                <a:latin typeface="Myriad Pro"/>
              </a:rPr>
              <a:t>Fiskālā</a:t>
            </a:r>
          </a:p>
          <a:p>
            <a:pPr algn="ctr"/>
            <a:r>
              <a:rPr lang="lv-LV" sz="1600" b="1" i="1" dirty="0">
                <a:solidFill>
                  <a:srgbClr val="FFFFFF"/>
                </a:solidFill>
              </a:rPr>
              <a:t>0,4 milj. eiro</a:t>
            </a:r>
          </a:p>
        </p:txBody>
      </p:sp>
      <p:pic>
        <p:nvPicPr>
          <p:cNvPr id="19" name="Picture 2" descr="D:\Desktop\ppt\augs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" y="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95536" y="188640"/>
            <a:ext cx="8280920" cy="730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Atlaides starppilsētu sabiedriskajā transportā</a:t>
            </a:r>
          </a:p>
          <a:p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GODA ĢIMENĒM</a:t>
            </a:r>
          </a:p>
        </p:txBody>
      </p:sp>
      <p:sp>
        <p:nvSpPr>
          <p:cNvPr id="3" name="AutoShape 2" descr="Attēlu rezultāti vaicājumam “student ic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9B400-DCBC-46A0-806E-D9F77F031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1851"/>
            <a:ext cx="7620000" cy="5067300"/>
          </a:xfrm>
          <a:prstGeom prst="rect">
            <a:avLst/>
          </a:prstGeom>
        </p:spPr>
      </p:pic>
      <p:pic>
        <p:nvPicPr>
          <p:cNvPr id="13" name="Picture 3" descr="D:\Desktop\ppt\goda_gimene2.png">
            <a:extLst>
              <a:ext uri="{FF2B5EF4-FFF2-40B4-BE49-F238E27FC236}">
                <a16:creationId xmlns:a16="http://schemas.microsoft.com/office/drawing/2014/main" id="{92DC59A3-7663-4C69-BEED-DBBEE65A5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412" y="554053"/>
            <a:ext cx="1320751" cy="13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276D8D6-185D-4184-9945-9B52880A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8212"/>
            <a:ext cx="8229600" cy="709768"/>
          </a:xfrm>
        </p:spPr>
        <p:txBody>
          <a:bodyPr>
            <a:normAutofit/>
          </a:bodyPr>
          <a:lstStyle/>
          <a:p>
            <a:r>
              <a:rPr lang="lv-LV" sz="1800" b="1" dirty="0">
                <a:solidFill>
                  <a:srgbClr val="C00000"/>
                </a:solidFill>
              </a:rPr>
              <a:t>ANNO 2017.gada 1.jūlijs – 25% atlaide</a:t>
            </a:r>
            <a:br>
              <a:rPr lang="lv-LV" sz="1800" b="1" dirty="0">
                <a:solidFill>
                  <a:srgbClr val="C00000"/>
                </a:solidFill>
              </a:rPr>
            </a:br>
            <a:r>
              <a:rPr lang="lv-LV" sz="2200" b="1" dirty="0">
                <a:solidFill>
                  <a:srgbClr val="C00000"/>
                </a:solidFill>
              </a:rPr>
              <a:t>Kopš 2018.gada 1.septembra</a:t>
            </a:r>
          </a:p>
        </p:txBody>
      </p:sp>
      <p:pic>
        <p:nvPicPr>
          <p:cNvPr id="18" name="Picture 2" descr="AttÄlu rezultÄti vaicÄjumam âPost-it lÄ«mlapiÅaâ">
            <a:extLst>
              <a:ext uri="{FF2B5EF4-FFF2-40B4-BE49-F238E27FC236}">
                <a16:creationId xmlns:a16="http://schemas.microsoft.com/office/drawing/2014/main" id="{AF82B9A0-DBBB-41DC-98A9-A4439B28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5625" l="5625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17" y="76008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0A31CD-EFF0-4B15-B2FD-233D2B6E5BFC}"/>
              </a:ext>
            </a:extLst>
          </p:cNvPr>
          <p:cNvSpPr txBox="1"/>
          <p:nvPr/>
        </p:nvSpPr>
        <p:spPr>
          <a:xfrm rot="21053585">
            <a:off x="155417" y="1121578"/>
            <a:ext cx="10867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Nesen nācis klāt atbalsts!</a:t>
            </a:r>
            <a:endParaRPr lang="lv-LV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72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esktop\ppt\augsa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457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ED8F04-0A6E-4F61-A962-8DCFE55CD66D}"/>
              </a:ext>
            </a:extLst>
          </p:cNvPr>
          <p:cNvSpPr txBox="1">
            <a:spLocks/>
          </p:cNvSpPr>
          <p:nvPr/>
        </p:nvSpPr>
        <p:spPr>
          <a:xfrm>
            <a:off x="238437" y="146275"/>
            <a:ext cx="897192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9000">
              <a:lnSpc>
                <a:spcPct val="90000"/>
              </a:lnSpc>
              <a:spcAft>
                <a:spcPct val="35000"/>
              </a:spcAft>
            </a:pPr>
            <a:endParaRPr lang="lv-LV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E972F0-FA24-46CC-B4BC-649079705D9B}"/>
              </a:ext>
            </a:extLst>
          </p:cNvPr>
          <p:cNvSpPr/>
          <p:nvPr/>
        </p:nvSpPr>
        <p:spPr>
          <a:xfrm>
            <a:off x="193684" y="197350"/>
            <a:ext cx="8905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JAUNAS MĀJOKĻU PIEEJAMĪBAS PROGRAMMAS LATVIJAS GODA ĢIMENĒM «BALSTS» AR IESPĒJU SAŅEMT VALSTS SUBSĪDIJU ĢIMENĒM AR TRĪS UN VAIRĀK BĒRNIEM MĀJOKĻA IEGĀDEI VAI BŪVNIECĪBAI: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766B0-7D1E-46A6-891B-B6FA11834639}"/>
              </a:ext>
            </a:extLst>
          </p:cNvPr>
          <p:cNvSpPr/>
          <p:nvPr/>
        </p:nvSpPr>
        <p:spPr>
          <a:xfrm>
            <a:off x="188816" y="1611558"/>
            <a:ext cx="890556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Clr>
                <a:srgbClr val="01859C"/>
              </a:buClr>
            </a:pPr>
            <a:endParaRPr lang="lv-LV" b="1" dirty="0">
              <a:solidFill>
                <a:schemeClr val="tx2">
                  <a:lumMod val="5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>
              <a:buClr>
                <a:srgbClr val="01859C"/>
              </a:buClr>
            </a:pPr>
            <a:r>
              <a:rPr lang="lv-LV" b="1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1) Ar trīs bērniem: </a:t>
            </a:r>
          </a:p>
          <a:p>
            <a:pPr lvl="3">
              <a:buClr>
                <a:srgbClr val="01859C"/>
              </a:buClr>
            </a:pPr>
            <a:r>
              <a:rPr lang="lv-LV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a) 8 000 eiro apmērā – ja vienkāršam mājoklim</a:t>
            </a:r>
          </a:p>
          <a:p>
            <a:pPr lvl="3">
              <a:buClr>
                <a:srgbClr val="01859C"/>
              </a:buClr>
            </a:pPr>
            <a:r>
              <a:rPr lang="lv-LV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b) 10 000 eiro apmērā – ja mājoklis izpilda prasības gandrīz  nulles enerģijas ēkām.  </a:t>
            </a:r>
            <a:r>
              <a:rPr lang="lv-LV" sz="1200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(Faktiski veicinot jauna un energoefektīva – </a:t>
            </a:r>
            <a:r>
              <a:rPr lang="lv-LV" sz="12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ilgstpējīga</a:t>
            </a:r>
            <a:r>
              <a:rPr lang="lv-LV" sz="1200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mājokļa izbūvi)</a:t>
            </a:r>
          </a:p>
          <a:p>
            <a:pPr>
              <a:spcBef>
                <a:spcPts val="1200"/>
              </a:spcBef>
              <a:buClr>
                <a:srgbClr val="01859C"/>
              </a:buClr>
            </a:pPr>
            <a:r>
              <a:rPr lang="lv-LV" b="1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2) Ar četriem un vairāk bērniem </a:t>
            </a:r>
          </a:p>
          <a:p>
            <a:pPr lvl="0">
              <a:spcBef>
                <a:spcPts val="0"/>
              </a:spcBef>
              <a:buClr>
                <a:srgbClr val="01859C"/>
              </a:buClr>
            </a:pPr>
            <a:r>
              <a:rPr lang="lv-LV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c) 10 000 eiro apmērā – ja vienkāršam mājoklim</a:t>
            </a:r>
          </a:p>
          <a:p>
            <a:pPr lvl="0">
              <a:spcBef>
                <a:spcPts val="0"/>
              </a:spcBef>
              <a:buClr>
                <a:srgbClr val="01859C"/>
              </a:buClr>
            </a:pPr>
            <a:r>
              <a:rPr lang="lv-LV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b) 12 000 eiro apmērā – ja mājoklis izpilda prasības gandrīz nulles enerģijas ēkām.</a:t>
            </a:r>
          </a:p>
          <a:p>
            <a:pPr lvl="0">
              <a:spcBef>
                <a:spcPts val="0"/>
              </a:spcBef>
              <a:buClr>
                <a:srgbClr val="01859C"/>
              </a:buClr>
            </a:pPr>
            <a:r>
              <a:rPr lang="lv-LV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lv-LV" b="1" dirty="0">
              <a:solidFill>
                <a:schemeClr val="tx2">
                  <a:lumMod val="5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rgbClr val="01859C"/>
              </a:buClr>
              <a:buFont typeface="Wingdings" panose="05000000000000000000" pitchFamily="2" charset="2"/>
              <a:buChar char="Ø"/>
            </a:pPr>
            <a:r>
              <a:rPr lang="lv-LV" b="1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Ierobežojumi valsts neatmaksājamas subsīdijas «BALSTS» saņemšanai :</a:t>
            </a:r>
          </a:p>
          <a:p>
            <a:pPr lvl="0">
              <a:spcBef>
                <a:spcPts val="0"/>
              </a:spcBef>
              <a:buClr>
                <a:srgbClr val="01859C"/>
              </a:buClr>
            </a:pPr>
            <a:r>
              <a:rPr lang="lv-LV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lv-LV" sz="1700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1) Mājokļa (Nekustamā īpašuma) vērtība – līdz 250 000 eiro</a:t>
            </a:r>
          </a:p>
          <a:p>
            <a:pPr lvl="0">
              <a:spcBef>
                <a:spcPts val="0"/>
              </a:spcBef>
              <a:buClr>
                <a:srgbClr val="01859C"/>
              </a:buClr>
            </a:pPr>
            <a:r>
              <a:rPr lang="lv-LV" sz="1700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2) Ienākumi uz katru ģimenes locekli nepārsniedz 17 000 eiro gadā bruto </a:t>
            </a:r>
          </a:p>
          <a:p>
            <a:pPr lvl="0">
              <a:spcBef>
                <a:spcPts val="0"/>
              </a:spcBef>
              <a:buClr>
                <a:srgbClr val="01859C"/>
              </a:buClr>
            </a:pPr>
            <a:r>
              <a:rPr lang="lv-LV" sz="1200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(jeb aptuveni 1 000 eiro mēnesī neto uz katru ģimenes locekli. Piem. ja ģimenei ar trīs bērniem ienākumi abiem vecākiem skaitot kopā nav lielāki par vidēji 5 000 eiro mēnesī, tad kvalificējas «BALSTS» subsīdijas saņemšanai.) </a:t>
            </a:r>
          </a:p>
          <a:p>
            <a:pPr lvl="0">
              <a:spcBef>
                <a:spcPts val="0"/>
              </a:spcBef>
              <a:buClr>
                <a:srgbClr val="01859C"/>
              </a:buClr>
            </a:pPr>
            <a:r>
              <a:rPr lang="lv-LV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lv-LV" sz="1700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3) Saņēmējam jābūt LV nodokļu rezidentam vismaz pēdējos 12 mēnešus un     	    tam nepieder cita dzīvojamā telpa </a:t>
            </a:r>
          </a:p>
          <a:p>
            <a:pPr lvl="0">
              <a:spcBef>
                <a:spcPts val="0"/>
              </a:spcBef>
              <a:buClr>
                <a:srgbClr val="01859C"/>
              </a:buClr>
            </a:pPr>
            <a:r>
              <a:rPr lang="lv-LV" sz="1700" dirty="0">
                <a:solidFill>
                  <a:schemeClr val="tx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4) Subsīdijas apmērs nevar pārsniegt 50% no kopējās darījuma (projekta) summas</a:t>
            </a:r>
            <a:endParaRPr lang="lv-LV" sz="1700" dirty="0">
              <a:solidFill>
                <a:srgbClr val="01859C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E68B1-17C4-49F3-BA90-5D386B81E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528" y="2779420"/>
            <a:ext cx="1243385" cy="979917"/>
          </a:xfrm>
          <a:prstGeom prst="rect">
            <a:avLst/>
          </a:prstGeom>
        </p:spPr>
      </p:pic>
      <p:pic>
        <p:nvPicPr>
          <p:cNvPr id="8" name="Picture 3" descr="D:\Desktop\ppt\goda_gimene2.png">
            <a:extLst>
              <a:ext uri="{FF2B5EF4-FFF2-40B4-BE49-F238E27FC236}">
                <a16:creationId xmlns:a16="http://schemas.microsoft.com/office/drawing/2014/main" id="{AA04A4F6-90CB-4FF7-B1B2-44DF72CB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628" y="1130580"/>
            <a:ext cx="1320751" cy="13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ttÄlu rezultÄti vaicÄjumam âPost-it lÄ«mlapiÅaâ">
            <a:extLst>
              <a:ext uri="{FF2B5EF4-FFF2-40B4-BE49-F238E27FC236}">
                <a16:creationId xmlns:a16="http://schemas.microsoft.com/office/drawing/2014/main" id="{7B1713C7-B51F-4E91-BFFC-79DD37B6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5625" l="5625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0" y="110488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9A475E-CD75-4BA9-96B2-1CC20FC50BF9}"/>
              </a:ext>
            </a:extLst>
          </p:cNvPr>
          <p:cNvSpPr txBox="1"/>
          <p:nvPr/>
        </p:nvSpPr>
        <p:spPr>
          <a:xfrm rot="21053585">
            <a:off x="203596" y="1490783"/>
            <a:ext cx="10750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Tikko nācis klāt atbalsts!</a:t>
            </a:r>
            <a:endParaRPr lang="lv-LV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67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2204864"/>
            <a:ext cx="7772400" cy="14401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b="1" dirty="0">
                <a:solidFill>
                  <a:srgbClr val="8C2723"/>
                </a:solidFill>
                <a:latin typeface="Myriad Pro" pitchFamily="34" charset="0"/>
              </a:rPr>
              <a:t>Par laimīgām un kuplām ģimenēm!</a:t>
            </a:r>
            <a:br>
              <a:rPr lang="lv-LV" sz="3600" b="1" dirty="0">
                <a:solidFill>
                  <a:srgbClr val="8C2723"/>
                </a:solidFill>
              </a:rPr>
            </a:br>
            <a:endParaRPr lang="lv-LV" sz="3600" b="1" dirty="0">
              <a:solidFill>
                <a:srgbClr val="8C2723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937210" y="4996408"/>
            <a:ext cx="6984776" cy="88086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lv-LV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v-LV" sz="1100" b="1" dirty="0">
              <a:solidFill>
                <a:srgbClr val="404040"/>
              </a:solidFill>
              <a:latin typeface="+mj-lt"/>
            </a:endParaRPr>
          </a:p>
          <a:p>
            <a:pPr algn="ctr"/>
            <a:endParaRPr lang="lv-LV" sz="1100" b="1" dirty="0">
              <a:solidFill>
                <a:srgbClr val="404040"/>
              </a:solidFill>
              <a:latin typeface="+mj-lt"/>
            </a:endParaRPr>
          </a:p>
          <a:p>
            <a:pPr algn="ctr"/>
            <a:endParaRPr lang="lv-LV" sz="1100" b="1" dirty="0">
              <a:solidFill>
                <a:srgbClr val="404040"/>
              </a:solidFill>
              <a:latin typeface="+mj-lt"/>
            </a:endParaRPr>
          </a:p>
          <a:p>
            <a:pPr algn="ctr"/>
            <a:endParaRPr lang="lv-LV" sz="1100" b="1" dirty="0">
              <a:solidFill>
                <a:srgbClr val="404040"/>
              </a:solidFill>
              <a:latin typeface="+mj-lt"/>
            </a:endParaRPr>
          </a:p>
          <a:p>
            <a:pPr algn="ctr"/>
            <a:endParaRPr lang="lv-LV" sz="1100" b="1" dirty="0">
              <a:solidFill>
                <a:srgbClr val="404040"/>
              </a:solidFill>
              <a:latin typeface="+mj-lt"/>
            </a:endParaRPr>
          </a:p>
          <a:p>
            <a:pPr algn="ctr"/>
            <a:endParaRPr lang="lv-LV" sz="1100" b="1" dirty="0">
              <a:solidFill>
                <a:srgbClr val="404040"/>
              </a:solidFill>
              <a:latin typeface="+mj-lt"/>
            </a:endParaRPr>
          </a:p>
          <a:p>
            <a:pPr algn="ctr"/>
            <a:endParaRPr lang="lv-LV" sz="1100" b="1" dirty="0">
              <a:solidFill>
                <a:srgbClr val="404040"/>
              </a:solidFill>
              <a:latin typeface="+mj-lt"/>
            </a:endParaRPr>
          </a:p>
          <a:p>
            <a:pPr algn="ctr"/>
            <a:endParaRPr lang="lv-LV" sz="1100" b="1" dirty="0">
              <a:solidFill>
                <a:srgbClr val="404040"/>
              </a:solidFill>
              <a:latin typeface="Myriad Pro" pitchFamily="34" charset="0"/>
            </a:endParaRPr>
          </a:p>
          <a:p>
            <a:pPr algn="ctr"/>
            <a:r>
              <a:rPr lang="lv-LV" sz="1200" b="1" dirty="0">
                <a:solidFill>
                  <a:srgbClr val="6A4C96"/>
                </a:solidFill>
                <a:latin typeface="Myriad Pro" pitchFamily="34" charset="0"/>
              </a:rPr>
              <a:t>Imants Parādnieks</a:t>
            </a:r>
          </a:p>
          <a:p>
            <a:pPr algn="ctr">
              <a:spcBef>
                <a:spcPts val="600"/>
              </a:spcBef>
            </a:pPr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Demogrāfisko lietu centra vadītājs </a:t>
            </a:r>
          </a:p>
          <a:p>
            <a:pPr algn="ctr">
              <a:spcBef>
                <a:spcPts val="600"/>
              </a:spcBef>
            </a:pPr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Ministru prezidenta padomnieks demogrāfijas jautājumos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65" y="3140968"/>
            <a:ext cx="1823070" cy="168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D:\Desktop\ppt\augsa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" y="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D55EE-76C6-4571-A22F-45FF6A66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036-4EB1-46EB-B4E6-22DDD451E015}" type="slidenum">
              <a:rPr lang="lv-LV" smtClean="0"/>
              <a:t>29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8389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81" y="0"/>
            <a:ext cx="9147176" cy="1246188"/>
            <a:chOff x="3281" y="0"/>
            <a:chExt cx="9147176" cy="1246188"/>
          </a:xfrm>
        </p:grpSpPr>
        <p:pic>
          <p:nvPicPr>
            <p:cNvPr id="8" name="Picture 2" descr="D:\Desktop\ppt\augsa_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" y="0"/>
              <a:ext cx="9147176" cy="1246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5212" y="423039"/>
              <a:ext cx="74595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2000" b="1" dirty="0">
                  <a:solidFill>
                    <a:schemeClr val="bg1"/>
                  </a:solidFill>
                  <a:latin typeface="Myriad Pro" pitchFamily="34" charset="0"/>
                </a:rPr>
                <a:t>KAM PAREDZĒTS ĢIMENES VALSTS PABALSTS? </a:t>
              </a:r>
              <a:endParaRPr lang="en-US" sz="2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6956575"/>
              </p:ext>
            </p:extLst>
          </p:nvPr>
        </p:nvGraphicFramePr>
        <p:xfrm>
          <a:off x="365212" y="1124744"/>
          <a:ext cx="8767800" cy="565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43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81" y="0"/>
            <a:ext cx="9147176" cy="1246188"/>
            <a:chOff x="3281" y="0"/>
            <a:chExt cx="9147176" cy="1246188"/>
          </a:xfrm>
        </p:grpSpPr>
        <p:pic>
          <p:nvPicPr>
            <p:cNvPr id="10" name="Picture 2" descr="D:\Desktop\ppt\augsa_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" y="0"/>
              <a:ext cx="9147176" cy="1246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52921" y="363335"/>
              <a:ext cx="74595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2000" b="1" dirty="0">
                  <a:solidFill>
                    <a:schemeClr val="bg1"/>
                  </a:solidFill>
                  <a:latin typeface="Myriad Pro" pitchFamily="34" charset="0"/>
                </a:rPr>
                <a:t>KĀDS ĢIMENES VALSTS PABALSTS BŪTU TAISNĪGS?</a:t>
              </a:r>
              <a:endParaRPr lang="en-US" sz="2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aphicFrame>
        <p:nvGraphicFramePr>
          <p:cNvPr id="6" name="Diagram 5"/>
          <p:cNvGraphicFramePr/>
          <p:nvPr/>
        </p:nvGraphicFramePr>
        <p:xfrm>
          <a:off x="827584" y="1844824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2921" y="179796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dirty="0">
                <a:solidFill>
                  <a:srgbClr val="C00000"/>
                </a:solidFill>
                <a:latin typeface="Balloon XBd TL" panose="03060B02030402060201" pitchFamily="66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010" y="3913858"/>
            <a:ext cx="124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dirty="0">
                <a:solidFill>
                  <a:srgbClr val="C00000"/>
                </a:solidFill>
                <a:latin typeface="Balloon XBd TL" panose="03060B02030402060201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910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6512" y="-27384"/>
            <a:ext cx="9180512" cy="1318196"/>
            <a:chOff x="3281" y="0"/>
            <a:chExt cx="9147176" cy="1246188"/>
          </a:xfrm>
        </p:grpSpPr>
        <p:pic>
          <p:nvPicPr>
            <p:cNvPr id="9" name="Picture 2" descr="D:\Desktop\ppt\augsa_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" y="0"/>
              <a:ext cx="9147176" cy="1246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51520" y="364550"/>
              <a:ext cx="7459580" cy="378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2000" b="1" dirty="0">
                  <a:solidFill>
                    <a:schemeClr val="bg1"/>
                  </a:solidFill>
                  <a:latin typeface="Myriad Pro" pitchFamily="34" charset="0"/>
                </a:rPr>
                <a:t>KĀDA KĀRTĪBA ĢVP PASTĀV ŠOBRĪD?</a:t>
              </a:r>
              <a:endParaRPr lang="en-US" sz="2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85974428"/>
              </p:ext>
            </p:extLst>
          </p:nvPr>
        </p:nvGraphicFramePr>
        <p:xfrm>
          <a:off x="539552" y="1628800"/>
          <a:ext cx="8064896" cy="470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753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176" y="0"/>
            <a:ext cx="9147176" cy="1246188"/>
            <a:chOff x="-3176" y="0"/>
            <a:chExt cx="9147176" cy="1246188"/>
          </a:xfrm>
        </p:grpSpPr>
        <p:pic>
          <p:nvPicPr>
            <p:cNvPr id="10" name="Picture 2" descr="D:\Desktop\ppt\augsa_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9147176" cy="1246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51520" y="364550"/>
              <a:ext cx="74595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Myriad Pro" pitchFamily="34" charset="0"/>
                </a:rPr>
                <a:t>DIVU ĢIMEŅU SALĪDZINĀJUMS</a:t>
              </a:r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94345440"/>
              </p:ext>
            </p:extLst>
          </p:nvPr>
        </p:nvGraphicFramePr>
        <p:xfrm>
          <a:off x="891586" y="1246187"/>
          <a:ext cx="7048824" cy="5495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527138" y="1575011"/>
            <a:ext cx="1266066" cy="1581059"/>
            <a:chOff x="5836720" y="4060512"/>
            <a:chExt cx="1182238" cy="14763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683" y="4219261"/>
              <a:ext cx="676275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/>
            <p:nvPr/>
          </p:nvPicPr>
          <p:blipFill rotWithShape="1"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6" r="25807"/>
            <a:stretch/>
          </p:blipFill>
          <p:spPr bwMode="auto">
            <a:xfrm>
              <a:off x="5836720" y="4060512"/>
              <a:ext cx="752476" cy="14763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/>
          <p:cNvPicPr/>
          <p:nvPr/>
        </p:nvPicPr>
        <p:blipFill rotWithShape="1"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29"/>
          <a:stretch/>
        </p:blipFill>
        <p:spPr bwMode="auto">
          <a:xfrm>
            <a:off x="7468754" y="2260121"/>
            <a:ext cx="599350" cy="1027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26753" b="14916"/>
          <a:stretch/>
        </p:blipFill>
        <p:spPr bwMode="auto">
          <a:xfrm>
            <a:off x="7987699" y="2680505"/>
            <a:ext cx="687143" cy="1108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7"/>
          <a:stretch/>
        </p:blipFill>
        <p:spPr bwMode="auto">
          <a:xfrm>
            <a:off x="891586" y="2384213"/>
            <a:ext cx="479544" cy="1226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r="21423"/>
          <a:stretch/>
        </p:blipFill>
        <p:spPr bwMode="auto">
          <a:xfrm>
            <a:off x="1326578" y="2547132"/>
            <a:ext cx="433136" cy="697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0" r="6130" b="53526"/>
          <a:stretch/>
        </p:blipFill>
        <p:spPr bwMode="auto">
          <a:xfrm>
            <a:off x="7642151" y="3429000"/>
            <a:ext cx="479544" cy="1226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r="21423"/>
          <a:stretch/>
        </p:blipFill>
        <p:spPr bwMode="auto">
          <a:xfrm>
            <a:off x="6488977" y="3154699"/>
            <a:ext cx="496423" cy="799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25010" y="223091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b="1" dirty="0"/>
              <a:t>PIEAUGUŠIE BĒRNI </a:t>
            </a:r>
          </a:p>
        </p:txBody>
      </p:sp>
    </p:spTree>
    <p:extLst>
      <p:ext uri="{BB962C8B-B14F-4D97-AF65-F5344CB8AC3E}">
        <p14:creationId xmlns:p14="http://schemas.microsoft.com/office/powerpoint/2010/main" val="39636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7C2F82-1DC0-704F-A7BC-968F75C24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F8F8E3-8C19-5245-882F-95EC99DA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773C60-967D-1645-9BE7-A70AA60D4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2BDBC7-4A36-3B4C-8CF2-FA34EB40C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714EF5-DB15-DD44-9121-FC425D5A7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9B1806-C8CE-094E-907C-EBA415298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E3C025-E0FC-EB42-B862-9C3B08D9D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DA6320-1B8B-C748-8FEC-4272E122D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6A115E-968B-7D45-A147-B6AEB19D7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9098D9-B792-0041-A30A-3C0542B9B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2666F3-6E9F-7C46-807D-804E37FC3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BFA186-9E11-1446-AD1D-B900556A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2DB46C-9F78-834E-B528-B5C03DAA4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10D47E-2829-3C40-A090-CACC59055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2249A1-C879-4BFF-B98B-AB38C9FB7D87}"/>
              </a:ext>
            </a:extLst>
          </p:cNvPr>
          <p:cNvGrpSpPr/>
          <p:nvPr/>
        </p:nvGrpSpPr>
        <p:grpSpPr>
          <a:xfrm>
            <a:off x="0" y="-2331828"/>
            <a:ext cx="14162950" cy="9189828"/>
            <a:chOff x="-53496" y="-2331829"/>
            <a:chExt cx="14162950" cy="9189828"/>
          </a:xfrm>
        </p:grpSpPr>
        <p:grpSp>
          <p:nvGrpSpPr>
            <p:cNvPr id="10" name="Group 9"/>
            <p:cNvGrpSpPr/>
            <p:nvPr/>
          </p:nvGrpSpPr>
          <p:grpSpPr>
            <a:xfrm>
              <a:off x="-53496" y="0"/>
              <a:ext cx="9203953" cy="1246188"/>
              <a:chOff x="3281" y="0"/>
              <a:chExt cx="9147176" cy="1246188"/>
            </a:xfrm>
          </p:grpSpPr>
          <p:pic>
            <p:nvPicPr>
              <p:cNvPr id="8" name="Picture 2" descr="D:\Desktop\ppt\augsa_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1" y="0"/>
                <a:ext cx="9147176" cy="1246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51520" y="364550"/>
                <a:ext cx="74595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v-LV" sz="2000" b="1" dirty="0">
                    <a:solidFill>
                      <a:schemeClr val="bg1"/>
                    </a:solidFill>
                    <a:latin typeface="Myriad Pro" pitchFamily="34" charset="0"/>
                  </a:rPr>
                  <a:t>ĢIMENES VALSTS PABALSTA IZMAIŅAS</a:t>
                </a:r>
                <a:endParaRPr lang="en-US" sz="2000" b="1" dirty="0">
                  <a:solidFill>
                    <a:schemeClr val="bg1"/>
                  </a:solidFill>
                  <a:latin typeface="Myriad Pro" pitchFamily="34" charset="0"/>
                </a:endParaRPr>
              </a:p>
            </p:txBody>
          </p:sp>
        </p:grpSp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999285172"/>
                </p:ext>
              </p:extLst>
            </p:nvPr>
          </p:nvGraphicFramePr>
          <p:xfrm>
            <a:off x="849086" y="433022"/>
            <a:ext cx="8187410" cy="56602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615E4A3-B022-D442-936A-F956D9DEBF25}"/>
                </a:ext>
              </a:extLst>
            </p:cNvPr>
            <p:cNvSpPr/>
            <p:nvPr/>
          </p:nvSpPr>
          <p:spPr>
            <a:xfrm>
              <a:off x="121248" y="4702301"/>
              <a:ext cx="8028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v-LV" sz="1400" b="1" dirty="0"/>
                <a:t>2002.-2007.</a:t>
              </a:r>
              <a:r>
                <a:rPr lang="lv-LV" sz="1400" dirty="0"/>
                <a:t> </a:t>
              </a:r>
              <a:endParaRPr lang="en-GB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C67D6A-9192-D940-8D32-0860DB448463}"/>
                </a:ext>
              </a:extLst>
            </p:cNvPr>
            <p:cNvSpPr/>
            <p:nvPr/>
          </p:nvSpPr>
          <p:spPr>
            <a:xfrm>
              <a:off x="2478815" y="2928092"/>
              <a:ext cx="8028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v-LV" sz="1400" b="1" dirty="0"/>
                <a:t>2009.-2014.</a:t>
              </a:r>
              <a:r>
                <a:rPr lang="lv-LV" sz="1400" dirty="0"/>
                <a:t> </a:t>
              </a:r>
              <a:endParaRPr lang="en-GB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973436-A449-5D47-A19A-BF395D95AEA8}"/>
                </a:ext>
              </a:extLst>
            </p:cNvPr>
            <p:cNvSpPr/>
            <p:nvPr/>
          </p:nvSpPr>
          <p:spPr>
            <a:xfrm>
              <a:off x="3784925" y="2204465"/>
              <a:ext cx="8028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v-LV" sz="1400" b="1" dirty="0"/>
                <a:t>2015.-2016.</a:t>
              </a:r>
              <a:r>
                <a:rPr lang="lv-LV" sz="1400" dirty="0"/>
                <a:t> </a:t>
              </a:r>
              <a:endParaRPr lang="en-GB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B14F45-372A-CE48-949D-8FD87E197A79}"/>
                </a:ext>
              </a:extLst>
            </p:cNvPr>
            <p:cNvSpPr/>
            <p:nvPr/>
          </p:nvSpPr>
          <p:spPr>
            <a:xfrm>
              <a:off x="5413646" y="1609153"/>
              <a:ext cx="8028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v-LV" sz="1400" b="1" dirty="0"/>
                <a:t>2017.-2018.</a:t>
              </a:r>
              <a:r>
                <a:rPr lang="lv-LV" sz="1400" dirty="0"/>
                <a:t> </a:t>
              </a:r>
              <a:endParaRPr lang="en-GB" sz="1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7DA59F-A5FE-054D-925E-5FE4201D7BD8}"/>
                </a:ext>
              </a:extLst>
            </p:cNvPr>
            <p:cNvSpPr/>
            <p:nvPr/>
          </p:nvSpPr>
          <p:spPr>
            <a:xfrm>
              <a:off x="7020315" y="1229422"/>
              <a:ext cx="8028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v-LV" sz="1400" b="1" dirty="0"/>
                <a:t>2018.-2021.</a:t>
              </a:r>
              <a:r>
                <a:rPr lang="lv-LV" sz="1400" dirty="0"/>
                <a:t> </a:t>
              </a:r>
              <a:endParaRPr lang="en-GB" sz="1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A34536-1017-ED48-994A-CC2FC2B12D29}"/>
                </a:ext>
              </a:extLst>
            </p:cNvPr>
            <p:cNvSpPr/>
            <p:nvPr/>
          </p:nvSpPr>
          <p:spPr>
            <a:xfrm>
              <a:off x="1344576" y="4005064"/>
              <a:ext cx="8028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v-LV" sz="1400" b="1" dirty="0"/>
                <a:t>2007.-2009.</a:t>
              </a:r>
              <a:r>
                <a:rPr lang="lv-LV" sz="1400" dirty="0"/>
                <a:t> </a:t>
              </a:r>
              <a:endParaRPr lang="en-GB" sz="14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C29984A-B7C9-4AC4-BB03-65FEE447B2CE}"/>
                </a:ext>
              </a:extLst>
            </p:cNvPr>
            <p:cNvGrpSpPr/>
            <p:nvPr/>
          </p:nvGrpSpPr>
          <p:grpSpPr>
            <a:xfrm>
              <a:off x="0" y="665021"/>
              <a:ext cx="6591958" cy="6192978"/>
              <a:chOff x="-4373500" y="4400726"/>
              <a:chExt cx="6551294" cy="619297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17AD688-3B51-4ADD-9F65-D0354DEDE99D}"/>
                  </a:ext>
                </a:extLst>
              </p:cNvPr>
              <p:cNvSpPr/>
              <p:nvPr/>
            </p:nvSpPr>
            <p:spPr>
              <a:xfrm>
                <a:off x="994014" y="4400726"/>
                <a:ext cx="1183780" cy="134417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AA87C3-011B-4A35-96D9-D775FE069215}"/>
                  </a:ext>
                </a:extLst>
              </p:cNvPr>
              <p:cNvSpPr txBox="1"/>
              <p:nvPr/>
            </p:nvSpPr>
            <p:spPr>
              <a:xfrm>
                <a:off x="-4373500" y="9083337"/>
                <a:ext cx="1394989" cy="1510367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0130" tIns="0" rIns="0" bIns="0" numCol="1" spcCol="1270" anchor="t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400" kern="1200" dirty="0">
                    <a:solidFill>
                      <a:schemeClr val="accent4">
                        <a:lumMod val="75000"/>
                      </a:schemeClr>
                    </a:solidFill>
                  </a:rPr>
                  <a:t>par visiem bērniem </a:t>
                </a:r>
                <a:r>
                  <a:rPr lang="lv-LV" sz="1400" b="1" kern="1200" dirty="0">
                    <a:solidFill>
                      <a:schemeClr val="accent4">
                        <a:lumMod val="75000"/>
                      </a:schemeClr>
                    </a:solidFill>
                  </a:rPr>
                  <a:t>8,5€</a:t>
                </a:r>
                <a:r>
                  <a:rPr lang="lv-LV" sz="1400" kern="1200" dirty="0">
                    <a:solidFill>
                      <a:schemeClr val="accent4">
                        <a:lumMod val="75000"/>
                      </a:schemeClr>
                    </a:solidFill>
                  </a:rPr>
                  <a:t> par katru</a:t>
                </a:r>
              </a:p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lv-LV" sz="1400" b="1" kern="1200" dirty="0">
                    <a:solidFill>
                      <a:schemeClr val="accent4">
                        <a:lumMod val="75000"/>
                      </a:schemeClr>
                    </a:solidFill>
                  </a:rPr>
                  <a:t>2 bērni – 17€,  3 bērni – 25,5€ 4 bērni – 34€</a:t>
                </a:r>
                <a:r>
                  <a:rPr lang="lv-LV" sz="1400" b="1" dirty="0">
                    <a:solidFill>
                      <a:schemeClr val="accent4">
                        <a:lumMod val="75000"/>
                      </a:schemeClr>
                    </a:solidFill>
                  </a:rPr>
                  <a:t>  </a:t>
                </a:r>
                <a:r>
                  <a:rPr lang="lv-LV" sz="1400" b="1" kern="1200" dirty="0">
                    <a:solidFill>
                      <a:schemeClr val="accent4">
                        <a:lumMod val="75000"/>
                      </a:schemeClr>
                    </a:solidFill>
                  </a:rPr>
                  <a:t> 5 bērni – 42,5€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5CAC8D0-ADA9-4C74-8635-35E94D7944C4}"/>
                </a:ext>
              </a:extLst>
            </p:cNvPr>
            <p:cNvGrpSpPr/>
            <p:nvPr/>
          </p:nvGrpSpPr>
          <p:grpSpPr>
            <a:xfrm>
              <a:off x="1403648" y="764660"/>
              <a:ext cx="9376590" cy="5832692"/>
              <a:chOff x="-7140954" y="4400726"/>
              <a:chExt cx="9318748" cy="583269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F43458E-657B-4854-834E-1654074809DE}"/>
                  </a:ext>
                </a:extLst>
              </p:cNvPr>
              <p:cNvSpPr/>
              <p:nvPr/>
            </p:nvSpPr>
            <p:spPr>
              <a:xfrm>
                <a:off x="994014" y="4400726"/>
                <a:ext cx="1183780" cy="134417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CFD623-C842-433D-8456-433C6C0AF985}"/>
                  </a:ext>
                </a:extLst>
              </p:cNvPr>
              <p:cNvSpPr txBox="1"/>
              <p:nvPr/>
            </p:nvSpPr>
            <p:spPr>
              <a:xfrm>
                <a:off x="-7140954" y="8338367"/>
                <a:ext cx="1394989" cy="1895051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0130" tIns="0" rIns="0" bIns="0" numCol="1" spcCol="1270" anchor="t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lv-LV" sz="1400" b="1" kern="12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39F17FE-E504-4F70-B9F0-FE95D53A158F}"/>
                </a:ext>
              </a:extLst>
            </p:cNvPr>
            <p:cNvGrpSpPr/>
            <p:nvPr/>
          </p:nvGrpSpPr>
          <p:grpSpPr>
            <a:xfrm>
              <a:off x="4266985" y="-1497658"/>
              <a:ext cx="6571075" cy="6500600"/>
              <a:chOff x="-4352746" y="4400726"/>
              <a:chExt cx="6530540" cy="65006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2DC09FE-82AA-4563-ABC0-8242FBB187B6}"/>
                  </a:ext>
                </a:extLst>
              </p:cNvPr>
              <p:cNvSpPr/>
              <p:nvPr/>
            </p:nvSpPr>
            <p:spPr>
              <a:xfrm>
                <a:off x="994014" y="4400726"/>
                <a:ext cx="1183780" cy="134417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84F95D-04B9-4B9B-B6F1-08D90F61A165}"/>
                  </a:ext>
                </a:extLst>
              </p:cNvPr>
              <p:cNvSpPr txBox="1"/>
              <p:nvPr/>
            </p:nvSpPr>
            <p:spPr>
              <a:xfrm>
                <a:off x="-4352746" y="9083337"/>
                <a:ext cx="1394988" cy="1817989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0130" tIns="0" rIns="0" bIns="0" numCol="1" spcCol="1270" anchor="t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lv-LV" sz="1400" b="1" kern="12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8603DA0-8034-45C0-8811-60E6F1EFBE1B}"/>
                </a:ext>
              </a:extLst>
            </p:cNvPr>
            <p:cNvGrpSpPr/>
            <p:nvPr/>
          </p:nvGrpSpPr>
          <p:grpSpPr>
            <a:xfrm>
              <a:off x="5882595" y="-1972316"/>
              <a:ext cx="6591959" cy="6500600"/>
              <a:chOff x="-4373501" y="4400726"/>
              <a:chExt cx="6551295" cy="65006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EFA96AC-8496-4376-9037-87179F738B23}"/>
                  </a:ext>
                </a:extLst>
              </p:cNvPr>
              <p:cNvSpPr/>
              <p:nvPr/>
            </p:nvSpPr>
            <p:spPr>
              <a:xfrm>
                <a:off x="994014" y="4400726"/>
                <a:ext cx="1183780" cy="134417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4A7A79-4C00-495D-B698-F0E48F670C9D}"/>
                  </a:ext>
                </a:extLst>
              </p:cNvPr>
              <p:cNvSpPr txBox="1"/>
              <p:nvPr/>
            </p:nvSpPr>
            <p:spPr>
              <a:xfrm>
                <a:off x="-4373501" y="9083337"/>
                <a:ext cx="1503525" cy="1817989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0130" tIns="0" rIns="0" bIns="0" numCol="1" spcCol="1270" anchor="t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lv-LV" sz="1400" b="1" kern="12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78EA07-8FA8-45F7-A465-46EEB9D35780}"/>
                </a:ext>
              </a:extLst>
            </p:cNvPr>
            <p:cNvGrpSpPr/>
            <p:nvPr/>
          </p:nvGrpSpPr>
          <p:grpSpPr>
            <a:xfrm>
              <a:off x="7523638" y="-2331829"/>
              <a:ext cx="6585816" cy="8929181"/>
              <a:chOff x="-4367396" y="4400726"/>
              <a:chExt cx="6545190" cy="892918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051969-ED1C-4AE7-8967-A5F15094A4C3}"/>
                  </a:ext>
                </a:extLst>
              </p:cNvPr>
              <p:cNvSpPr/>
              <p:nvPr/>
            </p:nvSpPr>
            <p:spPr>
              <a:xfrm>
                <a:off x="994014" y="4400726"/>
                <a:ext cx="1183780" cy="134417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40D85E7-FE34-49D7-9721-D0B5DF0CFD7D}"/>
                  </a:ext>
                </a:extLst>
              </p:cNvPr>
              <p:cNvSpPr txBox="1"/>
              <p:nvPr/>
            </p:nvSpPr>
            <p:spPr>
              <a:xfrm>
                <a:off x="-4367396" y="9009427"/>
                <a:ext cx="1503525" cy="4320480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0130" tIns="0" rIns="0" bIns="0" numCol="1" spcCol="1270" anchor="t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lv-LV" sz="1400" b="1" kern="12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65DE086-37BE-4C45-96B5-32655FFC0293}"/>
                </a:ext>
              </a:extLst>
            </p:cNvPr>
            <p:cNvGrpSpPr/>
            <p:nvPr/>
          </p:nvGrpSpPr>
          <p:grpSpPr>
            <a:xfrm>
              <a:off x="2861635" y="-892024"/>
              <a:ext cx="6591958" cy="6352234"/>
              <a:chOff x="-4373500" y="4400726"/>
              <a:chExt cx="6551294" cy="635223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A88AA93-59F1-4050-87AE-926DCB5FED94}"/>
                  </a:ext>
                </a:extLst>
              </p:cNvPr>
              <p:cNvSpPr/>
              <p:nvPr/>
            </p:nvSpPr>
            <p:spPr>
              <a:xfrm>
                <a:off x="994014" y="4400726"/>
                <a:ext cx="1183780" cy="134417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AE6812-B3C0-4A5D-90E9-B811C9D03E32}"/>
                  </a:ext>
                </a:extLst>
              </p:cNvPr>
              <p:cNvSpPr txBox="1"/>
              <p:nvPr/>
            </p:nvSpPr>
            <p:spPr>
              <a:xfrm>
                <a:off x="-4373500" y="9083337"/>
                <a:ext cx="1375926" cy="1669623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0130" tIns="0" rIns="0" bIns="0" numCol="1" spcCol="1270" anchor="t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lv-LV" sz="1400" b="1" kern="12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566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Desktop\ppt\augs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" y="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536" y="188640"/>
            <a:ext cx="5791200" cy="612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sz="2400" b="1" dirty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2051" y="10933"/>
            <a:ext cx="8028139" cy="747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2200"/>
              </a:lnSpc>
              <a:defRPr/>
            </a:pPr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Ģimenes valsts </a:t>
            </a:r>
            <a:r>
              <a:rPr lang="lv-LV" sz="2000" b="1" dirty="0" err="1">
                <a:solidFill>
                  <a:srgbClr val="FFFFFF"/>
                </a:solidFill>
                <a:latin typeface="Myriad Pro" pitchFamily="34" charset="0"/>
              </a:rPr>
              <a:t>pabalstA</a:t>
            </a:r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 </a:t>
            </a:r>
            <a:r>
              <a:rPr lang="lv-LV" sz="2000" b="1" dirty="0" err="1">
                <a:solidFill>
                  <a:srgbClr val="FFFFFF"/>
                </a:solidFill>
                <a:latin typeface="Myriad Pro" pitchFamily="34" charset="0"/>
              </a:rPr>
              <a:t>REforma</a:t>
            </a:r>
            <a:endParaRPr lang="lv-LV" sz="2000" i="1" cap="none" dirty="0">
              <a:solidFill>
                <a:srgbClr val="FFFFFF"/>
              </a:solidFill>
              <a:latin typeface="Myriad Pro" pitchFamily="34" charset="0"/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397413" y="1484784"/>
            <a:ext cx="7992888" cy="4724370"/>
            <a:chOff x="397413" y="1484784"/>
            <a:chExt cx="7992888" cy="4724370"/>
          </a:xfrm>
        </p:grpSpPr>
        <p:sp>
          <p:nvSpPr>
            <p:cNvPr id="7" name="Rectangle 5"/>
            <p:cNvSpPr/>
            <p:nvPr/>
          </p:nvSpPr>
          <p:spPr>
            <a:xfrm>
              <a:off x="397413" y="1484784"/>
              <a:ext cx="7992888" cy="472437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rgbClr val="81020F"/>
                </a:solidFill>
                <a:effectLst/>
                <a:uLnTx/>
                <a:uFillTx/>
                <a:latin typeface="Myriad Pro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1020F"/>
                  </a:solidFill>
                  <a:effectLst/>
                  <a:uLnTx/>
                  <a:uFillTx/>
                  <a:latin typeface="Myriad Pro"/>
                </a:rPr>
                <a:t>ŠOBRĪD ĢIMENE:  </a:t>
              </a:r>
            </a:p>
            <a:p>
              <a:pPr lvl="0"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        ar </a:t>
              </a:r>
              <a:r>
                <a:rPr kumimoji="0" lang="lv-LV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1020F"/>
                  </a:solidFill>
                  <a:effectLst/>
                  <a:uLnTx/>
                  <a:uFillTx/>
                  <a:latin typeface="Myriad Pro"/>
                </a:rPr>
                <a:t>3 bērniem 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saņem ģimenes valsts pabalstu (ĢVP) 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1020F"/>
                  </a:solidFill>
                  <a:effectLst/>
                  <a:uLnTx/>
                  <a:uFillTx/>
                  <a:latin typeface="Myriad Pro"/>
                </a:rPr>
                <a:t>68,4 </a:t>
              </a:r>
              <a:r>
                <a:rPr lang="lv-LV" sz="1400" dirty="0">
                  <a:solidFill>
                    <a:srgbClr val="81020F"/>
                  </a:solidFill>
                </a:rPr>
                <a:t>€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1020F"/>
                  </a:solidFill>
                  <a:effectLst/>
                  <a:uLnTx/>
                  <a:uFillTx/>
                  <a:latin typeface="Myriad Pro"/>
                </a:rPr>
                <a:t> apmērā 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(11,4+22,8+34,2)</a:t>
              </a:r>
              <a:r>
                <a:rPr kumimoji="0" lang="lv-LV" sz="1400" b="0" i="0" u="none" strike="noStrike" kern="0" cap="none" spc="0" normalizeH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 un Piemaksu pie ĢVP 66 </a:t>
              </a:r>
              <a:r>
                <a:rPr lang="lv-LV" sz="1400" dirty="0">
                  <a:solidFill>
                    <a:schemeClr val="bg1">
                      <a:lumMod val="50000"/>
                    </a:schemeClr>
                  </a:solidFill>
                </a:rPr>
                <a:t>€</a:t>
              </a:r>
              <a:r>
                <a:rPr kumimoji="0" lang="lv-LV" sz="1400" b="0" i="0" u="none" strike="noStrike" kern="0" cap="none" spc="0" normalizeH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 apmērā = </a:t>
              </a:r>
              <a:r>
                <a:rPr kumimoji="0" lang="lv-LV" sz="1400" b="1" i="0" u="none" strike="noStrike" kern="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Myriad Pro"/>
                </a:rPr>
                <a:t>134 </a:t>
              </a:r>
              <a:r>
                <a:rPr lang="lv-LV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€</a:t>
              </a:r>
              <a:endParaRPr kumimoji="0" lang="lv-LV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yriad Pro"/>
              </a:endParaRPr>
            </a:p>
            <a:p>
              <a:pPr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        ar </a:t>
              </a:r>
              <a:r>
                <a:rPr kumimoji="0" lang="lv-LV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1020F"/>
                  </a:solidFill>
                  <a:effectLst/>
                  <a:uLnTx/>
                  <a:uFillTx/>
                  <a:latin typeface="Myriad Pro"/>
                </a:rPr>
                <a:t>6 bērniem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, no kuriem 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yriad Pro"/>
                </a:rPr>
                <a:t>3 jau ir vecumā pēc </a:t>
              </a:r>
              <a:r>
                <a:rPr lang="lv-LV" sz="1400" kern="0" dirty="0">
                  <a:solidFill>
                    <a:srgbClr val="FF0000"/>
                  </a:solidFill>
                  <a:latin typeface="Myriad Pro"/>
                </a:rPr>
                <a:t>20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yriad Pro"/>
                </a:rPr>
                <a:t> gadu 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vecuma, kā par 4., 5. un 6. bērnu saņem  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1020F"/>
                  </a:solidFill>
                  <a:effectLst/>
                  <a:uLnTx/>
                  <a:uFillTx/>
                  <a:latin typeface="Myriad Pro"/>
                </a:rPr>
                <a:t>150,2 </a:t>
              </a:r>
              <a:r>
                <a:rPr lang="lv-LV" sz="1400" dirty="0">
                  <a:solidFill>
                    <a:srgbClr val="81020F"/>
                  </a:solidFill>
                </a:rPr>
                <a:t>€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1020F"/>
                  </a:solidFill>
                  <a:effectLst/>
                  <a:uLnTx/>
                  <a:uFillTx/>
                  <a:latin typeface="Myriad Pro"/>
                </a:rPr>
                <a:t> apmērā 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"/>
                </a:rPr>
                <a:t> 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(50,07+50,07+50,07)</a:t>
              </a:r>
              <a:r>
                <a:rPr kumimoji="0" lang="lv-LV" sz="1400" b="0" i="0" u="none" strike="noStrike" kern="0" cap="none" spc="0" normalizeH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 + Piemaksa = </a:t>
              </a:r>
              <a:r>
                <a:rPr kumimoji="0" lang="lv-LV" sz="1400" b="1" i="0" u="none" strike="noStrike" kern="0" cap="none" spc="0" normalizeH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216 </a:t>
              </a:r>
              <a:r>
                <a:rPr lang="lv-LV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€</a:t>
              </a:r>
              <a:endParaRPr lang="lv-LV" sz="14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400" b="1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Myriad Pro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Myriad Pro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Myriad Pro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Myriad Pro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Myriad Pro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Katrai ģimenei jāsaņem pienācīgs atbalsts - 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1020F"/>
                  </a:solidFill>
                  <a:effectLst/>
                  <a:uLnTx/>
                  <a:uFillTx/>
                  <a:latin typeface="Myriad Pro"/>
                </a:rPr>
                <a:t>kāpinot ĢVP apmēru būtiski par trešo un vienlaikus arī par vienu un diviem bērniem ģimenē.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ĢVP izmaksas</a:t>
              </a:r>
              <a:r>
                <a:rPr kumimoji="0" lang="lv-LV" sz="1400" b="0" i="0" u="none" strike="noStrike" kern="0" cap="none" spc="0" normalizeH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 kārtības maiņa un atbalsta palielināšana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, atkarībā no tā par cik bērniem līdz 20 gadu vecumam ģimene faktiski rūpējās, nosakot, ka:</a:t>
              </a:r>
            </a:p>
            <a:p>
              <a:pPr lvl="0">
                <a:defRPr/>
              </a:pPr>
              <a:r>
                <a:rPr kumimoji="0" lang="lv-LV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1020F"/>
                  </a:solidFill>
                  <a:effectLst/>
                  <a:uLnTx/>
                  <a:uFillTx/>
                  <a:latin typeface="Myriad Pro"/>
                </a:rPr>
                <a:t>        Viena </a:t>
              </a:r>
              <a:r>
                <a:rPr lang="lv-LV" sz="1400" b="1" kern="0" dirty="0">
                  <a:solidFill>
                    <a:srgbClr val="81020F"/>
                  </a:solidFill>
                </a:rPr>
                <a:t>bērnu ģimenē</a:t>
              </a:r>
              <a:r>
                <a:rPr lang="lv-LV" sz="1400" kern="0" dirty="0">
                  <a:solidFill>
                    <a:srgbClr val="81020F"/>
                  </a:solidFill>
                </a:rPr>
                <a:t> </a:t>
              </a:r>
              <a:r>
                <a:rPr lang="lv-LV" sz="1400" b="1" kern="0" dirty="0">
                  <a:solidFill>
                    <a:srgbClr val="7F7F7F">
                      <a:lumMod val="75000"/>
                    </a:srgbClr>
                  </a:solidFill>
                </a:rPr>
                <a:t>ĢVP ir 25 </a:t>
              </a:r>
              <a:r>
                <a:rPr lang="lv-LV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€</a:t>
              </a:r>
              <a:endParaRPr kumimoji="0" lang="lv-LV" sz="1400" b="1" i="0" u="none" strike="noStrike" kern="0" cap="none" spc="0" normalizeH="0" baseline="0" noProof="0" dirty="0">
                <a:ln>
                  <a:noFill/>
                </a:ln>
                <a:solidFill>
                  <a:srgbClr val="81020F"/>
                </a:solidFill>
                <a:effectLst/>
                <a:uLnTx/>
                <a:uFillTx/>
                <a:latin typeface="Myriad Pro"/>
              </a:endParaRPr>
            </a:p>
            <a:p>
              <a:pPr lvl="0">
                <a:defRPr/>
              </a:pPr>
              <a:r>
                <a:rPr kumimoji="0" lang="lv-LV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1020F"/>
                  </a:solidFill>
                  <a:effectLst/>
                  <a:uLnTx/>
                  <a:uFillTx/>
                  <a:latin typeface="Myriad Pro"/>
                </a:rPr>
                <a:t>        Divu bērnu ģimenē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1020F"/>
                  </a:solidFill>
                  <a:effectLst/>
                  <a:uLnTx/>
                  <a:uFillTx/>
                  <a:latin typeface="Myriad Pro"/>
                </a:rPr>
                <a:t>   </a:t>
              </a:r>
              <a:r>
                <a:rPr kumimoji="0" lang="lv-LV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ĢVP ir 100 </a:t>
              </a:r>
              <a:r>
                <a:rPr lang="lv-LV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€</a:t>
              </a:r>
              <a:r>
                <a:rPr kumimoji="0" lang="lv-LV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 (jeb 50 </a:t>
              </a:r>
              <a:r>
                <a:rPr lang="lv-LV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€</a:t>
              </a:r>
              <a:r>
                <a:rPr kumimoji="0" lang="lv-LV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 par katru bērnu) </a:t>
              </a:r>
            </a:p>
            <a:p>
              <a:pPr>
                <a:defRPr/>
              </a:pPr>
              <a:r>
                <a:rPr kumimoji="0" lang="lv-LV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1020F"/>
                  </a:solidFill>
                  <a:effectLst/>
                  <a:uLnTx/>
                  <a:uFillTx/>
                  <a:latin typeface="Myriad Pro"/>
                </a:rPr>
                <a:t>        Trīs bērnu ģimenē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1020F"/>
                  </a:solidFill>
                  <a:effectLst/>
                  <a:uLnTx/>
                  <a:uFillTx/>
                  <a:latin typeface="Myriad Pro"/>
                </a:rPr>
                <a:t>     </a:t>
              </a:r>
              <a:r>
                <a:rPr kumimoji="0" lang="lv-LV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ĢVP ir 225 </a:t>
              </a:r>
              <a:r>
                <a:rPr lang="lv-LV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€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 </a:t>
              </a:r>
              <a:r>
                <a:rPr lang="lv-LV" sz="1400" b="1" kern="0" dirty="0">
                  <a:solidFill>
                    <a:srgbClr val="7F7F7F">
                      <a:lumMod val="75000"/>
                    </a:srgbClr>
                  </a:solidFill>
                </a:rPr>
                <a:t>(jeb 75 </a:t>
              </a:r>
              <a:r>
                <a:rPr lang="lv-LV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€</a:t>
              </a:r>
              <a:r>
                <a:rPr lang="lv-LV" sz="1400" b="1" kern="0" dirty="0">
                  <a:solidFill>
                    <a:srgbClr val="7F7F7F">
                      <a:lumMod val="75000"/>
                    </a:srgbClr>
                  </a:solidFill>
                </a:rPr>
                <a:t> par katru bērnu) </a:t>
              </a:r>
            </a:p>
            <a:p>
              <a:pPr lvl="0"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</a:rPr>
                <a:t> </a:t>
              </a:r>
              <a:r>
                <a:rPr lang="lv-LV" sz="1400" b="1" kern="0" dirty="0">
                  <a:solidFill>
                    <a:srgbClr val="81020F"/>
                  </a:solidFill>
                </a:rPr>
                <a:t>       Četru (un vairāk) bērnu ģimenē</a:t>
              </a:r>
              <a:r>
                <a:rPr lang="lv-LV" sz="1400" kern="0" dirty="0">
                  <a:solidFill>
                    <a:srgbClr val="81020F"/>
                  </a:solidFill>
                </a:rPr>
                <a:t> </a:t>
              </a:r>
              <a:r>
                <a:rPr lang="lv-LV" sz="1400" b="1" kern="0" dirty="0">
                  <a:solidFill>
                    <a:srgbClr val="7F7F7F">
                      <a:lumMod val="75000"/>
                    </a:srgbClr>
                  </a:solidFill>
                </a:rPr>
                <a:t>ĢVP ir 400 </a:t>
              </a:r>
              <a:r>
                <a:rPr lang="lv-LV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€ </a:t>
              </a:r>
              <a:r>
                <a:rPr lang="lv-LV" sz="1400" b="1" kern="0" dirty="0">
                  <a:solidFill>
                    <a:srgbClr val="7F7F7F">
                      <a:lumMod val="75000"/>
                    </a:srgbClr>
                  </a:solidFill>
                </a:rPr>
                <a:t>( jeb 100 </a:t>
              </a:r>
              <a:r>
                <a:rPr lang="lv-LV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€</a:t>
              </a:r>
              <a:r>
                <a:rPr lang="lv-LV" sz="1400" b="1" kern="0" dirty="0">
                  <a:solidFill>
                    <a:srgbClr val="7F7F7F">
                      <a:lumMod val="75000"/>
                    </a:srgbClr>
                  </a:solidFill>
                </a:rPr>
                <a:t> par katru bērnu (+100</a:t>
              </a:r>
              <a:r>
                <a:rPr lang="lv-LV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€</a:t>
              </a:r>
              <a:r>
                <a:rPr lang="lv-LV" sz="1400" b="1" kern="0" dirty="0">
                  <a:solidFill>
                    <a:srgbClr val="7F7F7F">
                      <a:lumMod val="75000"/>
                    </a:srgbClr>
                  </a:solidFill>
                </a:rPr>
                <a:t> par nākamo bērnu) </a:t>
              </a: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Myriad Pro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4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13" name="Taisnstūris 12"/>
            <p:cNvSpPr/>
            <p:nvPr/>
          </p:nvSpPr>
          <p:spPr>
            <a:xfrm>
              <a:off x="1705588" y="2893485"/>
              <a:ext cx="5544616" cy="720080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Lai arī situācija rūpēs par bērniem abām ģimenēm objektīvi ir identiska,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tomēr viena no šīm ģimenēm ĢVP saņem mazākā apmērā</a:t>
              </a: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>
                      <a:lumMod val="75000"/>
                    </a:srgbClr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. </a:t>
              </a:r>
            </a:p>
          </p:txBody>
        </p:sp>
        <p:sp>
          <p:nvSpPr>
            <p:cNvPr id="14" name="Blokshēma: manuāla ievade 13"/>
            <p:cNvSpPr/>
            <p:nvPr/>
          </p:nvSpPr>
          <p:spPr>
            <a:xfrm rot="605093">
              <a:off x="665855" y="2027673"/>
              <a:ext cx="81702" cy="98792"/>
            </a:xfrm>
            <a:prstGeom prst="flowChartManualInput">
              <a:avLst/>
            </a:prstGeom>
            <a:solidFill>
              <a:srgbClr val="81020F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6" name="Blokshēma: manuāla ievade 15"/>
            <p:cNvSpPr/>
            <p:nvPr/>
          </p:nvSpPr>
          <p:spPr>
            <a:xfrm rot="605093">
              <a:off x="665855" y="4619961"/>
              <a:ext cx="81702" cy="98792"/>
            </a:xfrm>
            <a:prstGeom prst="flowChartManualInput">
              <a:avLst/>
            </a:prstGeom>
            <a:solidFill>
              <a:srgbClr val="81020F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7" name="Blokshēma: manuāla ievade 16"/>
            <p:cNvSpPr/>
            <p:nvPr/>
          </p:nvSpPr>
          <p:spPr>
            <a:xfrm rot="605093">
              <a:off x="665855" y="4835985"/>
              <a:ext cx="81702" cy="98792"/>
            </a:xfrm>
            <a:prstGeom prst="flowChartManualInput">
              <a:avLst/>
            </a:prstGeom>
            <a:solidFill>
              <a:srgbClr val="81020F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 rot="21238410">
            <a:off x="2317069" y="5626962"/>
            <a:ext cx="2207703" cy="1106965"/>
            <a:chOff x="132983" y="5544413"/>
            <a:chExt cx="2207703" cy="1106965"/>
          </a:xfrm>
        </p:grpSpPr>
        <p:pic>
          <p:nvPicPr>
            <p:cNvPr id="18" name="Picture 9" descr="D:\Desktop\ppt\detala_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7493">
              <a:off x="132983" y="5544413"/>
              <a:ext cx="2044868" cy="1106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 rot="736444">
              <a:off x="224279" y="5728410"/>
              <a:ext cx="21164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dirty="0">
                  <a:solidFill>
                    <a:srgbClr val="FFFFFF"/>
                  </a:solidFill>
                  <a:latin typeface="Myriad Pro"/>
                </a:rPr>
                <a:t> </a:t>
              </a:r>
            </a:p>
            <a:p>
              <a:r>
                <a:rPr lang="lv-LV" sz="1400" i="1" u="sng" dirty="0">
                  <a:solidFill>
                    <a:srgbClr val="FFFFFF"/>
                  </a:solidFill>
                  <a:latin typeface="Myriad Pro"/>
                </a:rPr>
                <a:t>Fiskālā ietekme gadā – </a:t>
              </a:r>
            </a:p>
            <a:p>
              <a:r>
                <a:rPr lang="lv-LV" sz="1400" b="1" i="1" dirty="0">
                  <a:solidFill>
                    <a:srgbClr val="FFFFFF"/>
                  </a:solidFill>
                  <a:latin typeface="Myriad Pro"/>
                </a:rPr>
                <a:t>    81,4 milj. eiro</a:t>
              </a:r>
            </a:p>
          </p:txBody>
        </p:sp>
      </p:grpSp>
      <p:pic>
        <p:nvPicPr>
          <p:cNvPr id="21" name="Picture 3" descr="D:\Desktop\ppt\goda_gimen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8388"/>
            <a:ext cx="1320751" cy="13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34" name="Blokshēma: manuāla ievade 14"/>
          <p:cNvSpPr/>
          <p:nvPr/>
        </p:nvSpPr>
        <p:spPr>
          <a:xfrm rot="605093">
            <a:off x="684583" y="2422678"/>
            <a:ext cx="81702" cy="98792"/>
          </a:xfrm>
          <a:prstGeom prst="flowChartManualInput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35" name="Blokshēma: manuāla ievade 16"/>
          <p:cNvSpPr/>
          <p:nvPr/>
        </p:nvSpPr>
        <p:spPr>
          <a:xfrm rot="605093">
            <a:off x="677184" y="5084630"/>
            <a:ext cx="81702" cy="98792"/>
          </a:xfrm>
          <a:prstGeom prst="flowChartManualInput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36" name="Blokshēma: manuāla ievade 16"/>
          <p:cNvSpPr/>
          <p:nvPr/>
        </p:nvSpPr>
        <p:spPr>
          <a:xfrm rot="605093">
            <a:off x="677183" y="5290700"/>
            <a:ext cx="81702" cy="98792"/>
          </a:xfrm>
          <a:prstGeom prst="flowChartManualInput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Desktop\ppt\augsa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" y="0"/>
            <a:ext cx="9147176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536" y="188640"/>
            <a:ext cx="7776864" cy="612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b="1" dirty="0">
                <a:solidFill>
                  <a:srgbClr val="FFFFFF"/>
                </a:solidFill>
                <a:latin typeface="Myriad Pro" pitchFamily="34" charset="0"/>
              </a:rPr>
              <a:t>ĢIMENE, KURA RŪPĒJAS PAR 1 BĒRNU  /123 325 ģimenes/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66469" y="3419078"/>
            <a:ext cx="638157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000" b="1" dirty="0">
                <a:solidFill>
                  <a:srgbClr val="8C2723"/>
                </a:solidFill>
                <a:latin typeface="Myriad Pro"/>
              </a:rPr>
              <a:t>20</a:t>
            </a:r>
            <a:r>
              <a:rPr kumimoji="0" lang="lv-LV" sz="2000" b="1" i="0" u="none" strike="noStrike" kern="1200" cap="all" spc="-60" normalizeH="0" baseline="0" noProof="0" dirty="0">
                <a:ln>
                  <a:noFill/>
                </a:ln>
                <a:solidFill>
                  <a:srgbClr val="8C2723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+</a:t>
            </a:r>
            <a:endParaRPr kumimoji="0" lang="lv-LV" sz="1400" b="1" i="0" u="none" strike="noStrike" kern="1200" cap="all" spc="-60" normalizeH="0" baseline="0" noProof="0" dirty="0">
              <a:ln>
                <a:noFill/>
              </a:ln>
              <a:solidFill>
                <a:srgbClr val="8C2723"/>
              </a:solidFill>
              <a:effectLst/>
              <a:uLnTx/>
              <a:uFillTx/>
              <a:latin typeface="Myriad Pro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3043" y="5086547"/>
            <a:ext cx="638157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000" b="1" dirty="0">
                <a:solidFill>
                  <a:srgbClr val="8C2723"/>
                </a:solidFill>
                <a:latin typeface="Myriad Pro"/>
              </a:rPr>
              <a:t>20+</a:t>
            </a:r>
            <a:endParaRPr lang="lv-LV" sz="1400" b="1" dirty="0">
              <a:solidFill>
                <a:srgbClr val="8C2723"/>
              </a:solidFill>
              <a:latin typeface="Myriad Pro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69404" y="1927183"/>
            <a:ext cx="2622876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 err="1">
                <a:solidFill>
                  <a:srgbClr val="8C2723"/>
                </a:solidFill>
              </a:rPr>
              <a:t>Ģvp</a:t>
            </a:r>
            <a:r>
              <a:rPr lang="lv-LV" sz="2400" b="1" dirty="0">
                <a:solidFill>
                  <a:srgbClr val="8C2723"/>
                </a:solidFill>
              </a:rPr>
              <a:t> = 25 €</a:t>
            </a:r>
            <a:endParaRPr lang="lv-LV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95936" y="1412776"/>
            <a:ext cx="5139352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1(1.)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</a:rPr>
              <a:t>= 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ĢVP 11,4</a:t>
            </a:r>
            <a:r>
              <a:rPr lang="lv-LV" sz="1800" dirty="0">
                <a:solidFill>
                  <a:srgbClr val="FFFFFF">
                    <a:lumMod val="50000"/>
                  </a:srgbClr>
                </a:solidFill>
              </a:rPr>
              <a:t>€</a:t>
            </a:r>
            <a:endParaRPr lang="lv-LV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50250" y="3009468"/>
            <a:ext cx="2642029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>
                <a:solidFill>
                  <a:srgbClr val="8C2723"/>
                </a:solidFill>
              </a:rPr>
              <a:t> </a:t>
            </a:r>
            <a:r>
              <a:rPr lang="lv-LV" sz="2400" b="1" dirty="0" err="1">
                <a:solidFill>
                  <a:srgbClr val="8C2723"/>
                </a:solidFill>
              </a:rPr>
              <a:t>Ģvp</a:t>
            </a:r>
            <a:r>
              <a:rPr lang="lv-LV" sz="2400" b="1" dirty="0">
                <a:solidFill>
                  <a:srgbClr val="8C2723"/>
                </a:solidFill>
              </a:rPr>
              <a:t> = 25 €</a:t>
            </a:r>
            <a:endParaRPr lang="lv-LV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95936" y="2717908"/>
            <a:ext cx="504056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1(2.) = ĢVP 22,8 €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05050" y="4387964"/>
            <a:ext cx="2417682" cy="640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 err="1">
                <a:solidFill>
                  <a:srgbClr val="8C2723"/>
                </a:solidFill>
              </a:rPr>
              <a:t>Ģvp</a:t>
            </a:r>
            <a:r>
              <a:rPr lang="lv-LV" sz="2400" b="1" dirty="0">
                <a:solidFill>
                  <a:srgbClr val="8C2723"/>
                </a:solidFill>
              </a:rPr>
              <a:t> = 25 €</a:t>
            </a:r>
            <a:endParaRPr lang="lv-LV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202731" y="5530843"/>
            <a:ext cx="4671839" cy="50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7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1(4.+) = ĢVP 50 </a:t>
            </a:r>
            <a:r>
              <a:rPr lang="lv-LV" sz="1600" dirty="0">
                <a:solidFill>
                  <a:srgbClr val="FFFFFF">
                    <a:lumMod val="50000"/>
                  </a:srgbClr>
                </a:solidFill>
              </a:rPr>
              <a:t>€</a:t>
            </a:r>
            <a:endParaRPr lang="lv-LV" sz="1700" dirty="0">
              <a:solidFill>
                <a:srgbClr val="FFFFFF">
                  <a:lumMod val="50000"/>
                </a:srgbClr>
              </a:solidFill>
              <a:latin typeface="Myriad Pro"/>
            </a:endParaRPr>
          </a:p>
        </p:txBody>
      </p:sp>
      <p:sp>
        <p:nvSpPr>
          <p:cNvPr id="22" name="Vienādsānu trīsstūris 21"/>
          <p:cNvSpPr/>
          <p:nvPr/>
        </p:nvSpPr>
        <p:spPr>
          <a:xfrm rot="5400000">
            <a:off x="4141945" y="2097416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3" name="Vienādsānu trīsstūris 22"/>
          <p:cNvSpPr/>
          <p:nvPr/>
        </p:nvSpPr>
        <p:spPr>
          <a:xfrm rot="5400000">
            <a:off x="4183624" y="3202630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4" name="Vienādsānu trīsstūris 23"/>
          <p:cNvSpPr/>
          <p:nvPr/>
        </p:nvSpPr>
        <p:spPr>
          <a:xfrm rot="5400000">
            <a:off x="4219089" y="4722851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5" name="Taisnstūris 24"/>
          <p:cNvSpPr/>
          <p:nvPr/>
        </p:nvSpPr>
        <p:spPr>
          <a:xfrm>
            <a:off x="3040612" y="1996721"/>
            <a:ext cx="1190564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039879" y="2021250"/>
            <a:ext cx="1172081" cy="341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</a:rPr>
              <a:t>Ar 2022.g</a:t>
            </a:r>
            <a:endParaRPr lang="lv-LV" sz="1100" dirty="0">
              <a:solidFill>
                <a:schemeClr val="bg1"/>
              </a:solidFill>
            </a:endParaRPr>
          </a:p>
        </p:txBody>
      </p:sp>
      <p:sp>
        <p:nvSpPr>
          <p:cNvPr id="27" name="Taisnstūris 26"/>
          <p:cNvSpPr/>
          <p:nvPr/>
        </p:nvSpPr>
        <p:spPr>
          <a:xfrm>
            <a:off x="3103012" y="3112665"/>
            <a:ext cx="1178748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163145" y="3104323"/>
            <a:ext cx="1068765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</a:rPr>
              <a:t>Ar 2022.g</a:t>
            </a:r>
            <a:endParaRPr lang="lv-LV" sz="1100" dirty="0">
              <a:solidFill>
                <a:schemeClr val="bg1"/>
              </a:solidFill>
            </a:endParaRPr>
          </a:p>
        </p:txBody>
      </p:sp>
      <p:sp>
        <p:nvSpPr>
          <p:cNvPr id="29" name="Taisnstūris 28"/>
          <p:cNvSpPr/>
          <p:nvPr/>
        </p:nvSpPr>
        <p:spPr>
          <a:xfrm>
            <a:off x="3187942" y="4632886"/>
            <a:ext cx="1120843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209832" y="4623859"/>
            <a:ext cx="1801289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</a:rPr>
              <a:t>Ar 2022.g</a:t>
            </a:r>
            <a:endParaRPr lang="lv-LV" sz="1100" dirty="0">
              <a:solidFill>
                <a:schemeClr val="bg1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039878" y="2730454"/>
            <a:ext cx="1321361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915816" y="1556792"/>
            <a:ext cx="1534435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039878" y="4183185"/>
            <a:ext cx="1429526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endParaRPr lang="lv-LV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807053" y="1443966"/>
            <a:ext cx="1035391" cy="1142419"/>
            <a:chOff x="798992" y="1428800"/>
            <a:chExt cx="799364" cy="881994"/>
          </a:xfrm>
        </p:grpSpPr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53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43"/>
              <p:cNvPicPr/>
              <p:nvPr/>
            </p:nvPicPr>
            <p:blipFill rotWithShape="1"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333" b="90000" l="28000" r="6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24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8" name="Picture 57"/>
          <p:cNvPicPr/>
          <p:nvPr/>
        </p:nvPicPr>
        <p:blipFill rotWithShape="1"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447" l="1235" r="60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829"/>
          <a:stretch/>
        </p:blipFill>
        <p:spPr bwMode="auto">
          <a:xfrm>
            <a:off x="1547900" y="4816694"/>
            <a:ext cx="366376" cy="705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/>
          <p:cNvPicPr/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86" b="89189" l="43323" r="724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26753" b="14916"/>
          <a:stretch/>
        </p:blipFill>
        <p:spPr bwMode="auto">
          <a:xfrm>
            <a:off x="1823251" y="4755700"/>
            <a:ext cx="420043" cy="760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266479" y="2583576"/>
            <a:ext cx="1087530" cy="1199948"/>
            <a:chOff x="798992" y="1428800"/>
            <a:chExt cx="799364" cy="881994"/>
          </a:xfrm>
        </p:grpSpPr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53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66"/>
              <p:cNvPicPr/>
              <p:nvPr/>
            </p:nvPicPr>
            <p:blipFill rotWithShape="1"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333" b="90000" l="28000" r="6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24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347927" y="4087154"/>
            <a:ext cx="1060278" cy="1169879"/>
            <a:chOff x="798992" y="1428800"/>
            <a:chExt cx="799364" cy="881994"/>
          </a:xfrm>
        </p:grpSpPr>
        <p:grpSp>
          <p:nvGrpSpPr>
            <p:cNvPr id="71" name="Group 70"/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53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73"/>
              <p:cNvPicPr/>
              <p:nvPr/>
            </p:nvPicPr>
            <p:blipFill rotWithShape="1"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333" b="90000" l="28000" r="6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24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5" name="Picture 74"/>
          <p:cNvPicPr/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86" b="89189" l="43323" r="724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26753" b="14916"/>
          <a:stretch/>
        </p:blipFill>
        <p:spPr bwMode="auto">
          <a:xfrm>
            <a:off x="1760239" y="3220141"/>
            <a:ext cx="420043" cy="760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0143" y="4077072"/>
            <a:ext cx="2190165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8495" y="2586385"/>
            <a:ext cx="2190165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A943A6A-8743-4450-A8A4-1158E550AAC7}"/>
              </a:ext>
            </a:extLst>
          </p:cNvPr>
          <p:cNvCxnSpPr/>
          <p:nvPr/>
        </p:nvCxnSpPr>
        <p:spPr>
          <a:xfrm>
            <a:off x="149587" y="5594051"/>
            <a:ext cx="2190165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1A1BF07-BF46-40FB-B1BB-23967ABD9030}"/>
              </a:ext>
            </a:extLst>
          </p:cNvPr>
          <p:cNvGrpSpPr>
            <a:grpSpLocks noChangeAspect="1"/>
          </p:cNvGrpSpPr>
          <p:nvPr/>
        </p:nvGrpSpPr>
        <p:grpSpPr>
          <a:xfrm>
            <a:off x="206152" y="5568812"/>
            <a:ext cx="1087530" cy="1199948"/>
            <a:chOff x="798992" y="1428800"/>
            <a:chExt cx="799364" cy="88199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41A0829-9B33-4B57-9A59-073531B480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992" y="1428800"/>
              <a:ext cx="799364" cy="881994"/>
              <a:chOff x="5836720" y="4060512"/>
              <a:chExt cx="1338060" cy="1476375"/>
            </a:xfrm>
          </p:grpSpPr>
          <p:pic>
            <p:nvPicPr>
              <p:cNvPr id="50" name="Picture 2">
                <a:extLst>
                  <a:ext uri="{FF2B5EF4-FFF2-40B4-BE49-F238E27FC236}">
                    <a16:creationId xmlns:a16="http://schemas.microsoft.com/office/drawing/2014/main" id="{8E9525AC-ECBD-44D7-81DB-6CEC059ADA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53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505" y="4235821"/>
                <a:ext cx="676275" cy="115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EA3C821-4503-4F79-8C7C-912499DBA177}"/>
                  </a:ext>
                </a:extLst>
              </p:cNvPr>
              <p:cNvPicPr/>
              <p:nvPr/>
            </p:nvPicPr>
            <p:blipFill rotWithShape="1"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333" b="90000" l="28000" r="6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26" r="25807"/>
              <a:stretch/>
            </p:blipFill>
            <p:spPr bwMode="auto">
              <a:xfrm>
                <a:off x="5836720" y="4060512"/>
                <a:ext cx="752476" cy="147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75255F6-F091-470F-B040-C4BF67581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24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7" r="21423"/>
            <a:stretch/>
          </p:blipFill>
          <p:spPr bwMode="auto">
            <a:xfrm>
              <a:off x="1061686" y="1902289"/>
              <a:ext cx="197946" cy="318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9FBDB642-2199-4F59-90BD-77DCFEC97BE9}"/>
              </a:ext>
            </a:extLst>
          </p:cNvPr>
          <p:cNvSpPr txBox="1">
            <a:spLocks/>
          </p:cNvSpPr>
          <p:nvPr/>
        </p:nvSpPr>
        <p:spPr>
          <a:xfrm>
            <a:off x="1121764" y="6400453"/>
            <a:ext cx="638157" cy="5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000" b="1" dirty="0">
                <a:solidFill>
                  <a:srgbClr val="8C2723"/>
                </a:solidFill>
                <a:latin typeface="Myriad Pro"/>
              </a:rPr>
              <a:t>20+</a:t>
            </a:r>
            <a:endParaRPr lang="lv-LV" sz="1400" b="1" dirty="0">
              <a:solidFill>
                <a:srgbClr val="8C2723"/>
              </a:solidFill>
              <a:latin typeface="Myriad Pro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E675950-6B86-44C2-A300-6CA06F20F921}"/>
              </a:ext>
            </a:extLst>
          </p:cNvPr>
          <p:cNvPicPr/>
          <p:nvPr/>
        </p:nvPicPr>
        <p:blipFill rotWithShape="1"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447" l="1235" r="60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829"/>
          <a:stretch/>
        </p:blipFill>
        <p:spPr bwMode="auto">
          <a:xfrm>
            <a:off x="1576733" y="5986248"/>
            <a:ext cx="366376" cy="705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28E3105-8DC6-4BE6-972B-50282198A7C6}"/>
              </a:ext>
            </a:extLst>
          </p:cNvPr>
          <p:cNvPicPr/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86" b="89189" l="43323" r="724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26753" b="14916"/>
          <a:stretch/>
        </p:blipFill>
        <p:spPr bwMode="auto">
          <a:xfrm>
            <a:off x="1853924" y="6058419"/>
            <a:ext cx="420043" cy="760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ADFA3EA4-CF5D-4A65-AE57-7A53D2F8C979}"/>
              </a:ext>
            </a:extLst>
          </p:cNvPr>
          <p:cNvSpPr txBox="1">
            <a:spLocks/>
          </p:cNvSpPr>
          <p:nvPr/>
        </p:nvSpPr>
        <p:spPr>
          <a:xfrm>
            <a:off x="3180860" y="5711297"/>
            <a:ext cx="1429526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>
                <a:solidFill>
                  <a:schemeClr val="bg1">
                    <a:lumMod val="50000"/>
                  </a:schemeClr>
                </a:solidFill>
              </a:rPr>
              <a:t>šobrīd</a:t>
            </a:r>
            <a:endParaRPr lang="lv-LV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BA0D2FA9-72E4-41C8-A34C-C0A0CE9F7B79}"/>
              </a:ext>
            </a:extLst>
          </p:cNvPr>
          <p:cNvSpPr txBox="1">
            <a:spLocks/>
          </p:cNvSpPr>
          <p:nvPr/>
        </p:nvSpPr>
        <p:spPr>
          <a:xfrm>
            <a:off x="4124234" y="3994278"/>
            <a:ext cx="4671839" cy="50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700" dirty="0">
                <a:solidFill>
                  <a:srgbClr val="FFFFFF">
                    <a:lumMod val="50000"/>
                  </a:srgbClr>
                </a:solidFill>
                <a:latin typeface="Myriad Pro"/>
              </a:rPr>
              <a:t>1(3.) = ĢVP 34,2 </a:t>
            </a:r>
            <a:r>
              <a:rPr lang="lv-LV" sz="1600" dirty="0">
                <a:solidFill>
                  <a:srgbClr val="FFFFFF">
                    <a:lumMod val="50000"/>
                  </a:srgbClr>
                </a:solidFill>
              </a:rPr>
              <a:t>€</a:t>
            </a:r>
            <a:endParaRPr lang="lv-LV" sz="1700" dirty="0">
              <a:solidFill>
                <a:srgbClr val="FFFFFF">
                  <a:lumMod val="50000"/>
                </a:srgbClr>
              </a:solidFill>
              <a:latin typeface="Myriad Pro"/>
            </a:endParaRPr>
          </a:p>
        </p:txBody>
      </p:sp>
      <p:sp>
        <p:nvSpPr>
          <p:cNvPr id="59" name="Taisnstūris 28">
            <a:extLst>
              <a:ext uri="{FF2B5EF4-FFF2-40B4-BE49-F238E27FC236}">
                <a16:creationId xmlns:a16="http://schemas.microsoft.com/office/drawing/2014/main" id="{883E7456-FF6E-4CF5-968D-CF9EADABF9E6}"/>
              </a:ext>
            </a:extLst>
          </p:cNvPr>
          <p:cNvSpPr/>
          <p:nvPr/>
        </p:nvSpPr>
        <p:spPr>
          <a:xfrm>
            <a:off x="3180860" y="6173663"/>
            <a:ext cx="1120843" cy="355229"/>
          </a:xfrm>
          <a:prstGeom prst="rect">
            <a:avLst/>
          </a:prstGeom>
          <a:solidFill>
            <a:srgbClr val="810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907B3A8F-ED1C-4EFB-8DA6-FA41E5AEE107}"/>
              </a:ext>
            </a:extLst>
          </p:cNvPr>
          <p:cNvSpPr txBox="1">
            <a:spLocks/>
          </p:cNvSpPr>
          <p:nvPr/>
        </p:nvSpPr>
        <p:spPr>
          <a:xfrm>
            <a:off x="4572000" y="5940873"/>
            <a:ext cx="2417682" cy="640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 err="1">
                <a:solidFill>
                  <a:srgbClr val="8C2723"/>
                </a:solidFill>
              </a:rPr>
              <a:t>Ģvp</a:t>
            </a:r>
            <a:r>
              <a:rPr lang="lv-LV" sz="2400" b="1" dirty="0">
                <a:solidFill>
                  <a:srgbClr val="8C2723"/>
                </a:solidFill>
              </a:rPr>
              <a:t> = 25 €</a:t>
            </a:r>
            <a:endParaRPr lang="lv-LV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Vienādsānu trīsstūris 23">
            <a:extLst>
              <a:ext uri="{FF2B5EF4-FFF2-40B4-BE49-F238E27FC236}">
                <a16:creationId xmlns:a16="http://schemas.microsoft.com/office/drawing/2014/main" id="{CC4BB128-3C0F-4B70-8DC3-66D461A79BC6}"/>
              </a:ext>
            </a:extLst>
          </p:cNvPr>
          <p:cNvSpPr/>
          <p:nvPr/>
        </p:nvSpPr>
        <p:spPr>
          <a:xfrm rot="5400000">
            <a:off x="4206811" y="6263629"/>
            <a:ext cx="355228" cy="175299"/>
          </a:xfrm>
          <a:prstGeom prst="triangle">
            <a:avLst/>
          </a:prstGeom>
          <a:solidFill>
            <a:srgbClr val="81020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CFFE5A86-8B73-4154-BDF6-B3A0116D8133}"/>
              </a:ext>
            </a:extLst>
          </p:cNvPr>
          <p:cNvSpPr txBox="1">
            <a:spLocks/>
          </p:cNvSpPr>
          <p:nvPr/>
        </p:nvSpPr>
        <p:spPr>
          <a:xfrm>
            <a:off x="3184433" y="6151971"/>
            <a:ext cx="1801289" cy="355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dirty="0">
                <a:solidFill>
                  <a:schemeClr val="bg1"/>
                </a:solidFill>
              </a:rPr>
              <a:t>Ar 2022.g</a:t>
            </a:r>
            <a:endParaRPr lang="lv-LV" sz="1100" dirty="0">
              <a:solidFill>
                <a:schemeClr val="bg1"/>
              </a:solidFill>
            </a:endParaRPr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id="{A3EC0FCD-FD10-4850-A990-2E501A330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48" y="5894313"/>
            <a:ext cx="324545" cy="86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CC77D2-84D4-4402-84C8-F103A0545DF2}"/>
              </a:ext>
            </a:extLst>
          </p:cNvPr>
          <p:cNvGrpSpPr/>
          <p:nvPr/>
        </p:nvGrpSpPr>
        <p:grpSpPr>
          <a:xfrm>
            <a:off x="6510449" y="2337220"/>
            <a:ext cx="2072288" cy="757998"/>
            <a:chOff x="6441349" y="3119659"/>
            <a:chExt cx="2072288" cy="757998"/>
          </a:xfrm>
        </p:grpSpPr>
        <p:sp>
          <p:nvSpPr>
            <p:cNvPr id="3" name="Arrow: Striped Right 2">
              <a:extLst>
                <a:ext uri="{FF2B5EF4-FFF2-40B4-BE49-F238E27FC236}">
                  <a16:creationId xmlns:a16="http://schemas.microsoft.com/office/drawing/2014/main" id="{88C6B014-21DD-4EE5-B909-2556039A4BE3}"/>
                </a:ext>
              </a:extLst>
            </p:cNvPr>
            <p:cNvSpPr/>
            <p:nvPr/>
          </p:nvSpPr>
          <p:spPr>
            <a:xfrm>
              <a:off x="6441349" y="3119659"/>
              <a:ext cx="2072288" cy="757998"/>
            </a:xfrm>
            <a:prstGeom prst="striped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8" name="Title 1">
              <a:extLst>
                <a:ext uri="{FF2B5EF4-FFF2-40B4-BE49-F238E27FC236}">
                  <a16:creationId xmlns:a16="http://schemas.microsoft.com/office/drawing/2014/main" id="{4CB2199A-1DC2-41F7-A554-45527AE4F2D5}"/>
                </a:ext>
              </a:extLst>
            </p:cNvPr>
            <p:cNvSpPr txBox="1">
              <a:spLocks/>
            </p:cNvSpPr>
            <p:nvPr/>
          </p:nvSpPr>
          <p:spPr>
            <a:xfrm>
              <a:off x="6491190" y="3239713"/>
              <a:ext cx="1773621" cy="42824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 cap="all" spc="-6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lv-LV" sz="1400" b="1" dirty="0">
                  <a:solidFill>
                    <a:srgbClr val="7030A0"/>
                  </a:solidFill>
                </a:rPr>
                <a:t>108 751 saņēmēji</a:t>
              </a:r>
              <a:endParaRPr lang="lv-LV" sz="1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57349D4-91D8-489B-A4B2-B87BB772C940}"/>
              </a:ext>
            </a:extLst>
          </p:cNvPr>
          <p:cNvGrpSpPr/>
          <p:nvPr/>
        </p:nvGrpSpPr>
        <p:grpSpPr>
          <a:xfrm>
            <a:off x="6549522" y="5881975"/>
            <a:ext cx="2072288" cy="757998"/>
            <a:chOff x="6441349" y="3119659"/>
            <a:chExt cx="2072288" cy="757998"/>
          </a:xfrm>
        </p:grpSpPr>
        <p:sp>
          <p:nvSpPr>
            <p:cNvPr id="81" name="Arrow: Striped Right 80">
              <a:extLst>
                <a:ext uri="{FF2B5EF4-FFF2-40B4-BE49-F238E27FC236}">
                  <a16:creationId xmlns:a16="http://schemas.microsoft.com/office/drawing/2014/main" id="{494942C4-7053-450F-AAF9-AECA60AE8D9D}"/>
                </a:ext>
              </a:extLst>
            </p:cNvPr>
            <p:cNvSpPr/>
            <p:nvPr/>
          </p:nvSpPr>
          <p:spPr>
            <a:xfrm>
              <a:off x="6441349" y="3119659"/>
              <a:ext cx="2072288" cy="757998"/>
            </a:xfrm>
            <a:prstGeom prst="striped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2" name="Title 1">
              <a:extLst>
                <a:ext uri="{FF2B5EF4-FFF2-40B4-BE49-F238E27FC236}">
                  <a16:creationId xmlns:a16="http://schemas.microsoft.com/office/drawing/2014/main" id="{A5625B11-41FE-4272-A04B-5EE26D4AC232}"/>
                </a:ext>
              </a:extLst>
            </p:cNvPr>
            <p:cNvSpPr txBox="1">
              <a:spLocks/>
            </p:cNvSpPr>
            <p:nvPr/>
          </p:nvSpPr>
          <p:spPr>
            <a:xfrm>
              <a:off x="6491190" y="3239713"/>
              <a:ext cx="1773621" cy="42824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 cap="all" spc="-6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lv-LV" sz="1400" b="1" dirty="0">
                  <a:solidFill>
                    <a:srgbClr val="7030A0"/>
                  </a:solidFill>
                </a:rPr>
                <a:t>3 703 saņēmēji</a:t>
              </a:r>
              <a:endParaRPr lang="lv-LV" sz="1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9A4ABCD-1873-4199-9FE4-12F63439D6B6}"/>
              </a:ext>
            </a:extLst>
          </p:cNvPr>
          <p:cNvGrpSpPr/>
          <p:nvPr/>
        </p:nvGrpSpPr>
        <p:grpSpPr>
          <a:xfrm>
            <a:off x="6565093" y="4411218"/>
            <a:ext cx="2072288" cy="757998"/>
            <a:chOff x="6441349" y="3119659"/>
            <a:chExt cx="2072288" cy="757998"/>
          </a:xfrm>
        </p:grpSpPr>
        <p:sp>
          <p:nvSpPr>
            <p:cNvPr id="84" name="Arrow: Striped Right 83">
              <a:extLst>
                <a:ext uri="{FF2B5EF4-FFF2-40B4-BE49-F238E27FC236}">
                  <a16:creationId xmlns:a16="http://schemas.microsoft.com/office/drawing/2014/main" id="{BBBEC56B-910F-4116-884C-22BDDC9384C3}"/>
                </a:ext>
              </a:extLst>
            </p:cNvPr>
            <p:cNvSpPr/>
            <p:nvPr/>
          </p:nvSpPr>
          <p:spPr>
            <a:xfrm>
              <a:off x="6441349" y="3119659"/>
              <a:ext cx="2072288" cy="757998"/>
            </a:xfrm>
            <a:prstGeom prst="striped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85" name="Title 1">
              <a:extLst>
                <a:ext uri="{FF2B5EF4-FFF2-40B4-BE49-F238E27FC236}">
                  <a16:creationId xmlns:a16="http://schemas.microsoft.com/office/drawing/2014/main" id="{EA03E893-2DCB-4F85-82E7-991846D361EC}"/>
                </a:ext>
              </a:extLst>
            </p:cNvPr>
            <p:cNvSpPr txBox="1">
              <a:spLocks/>
            </p:cNvSpPr>
            <p:nvPr/>
          </p:nvSpPr>
          <p:spPr>
            <a:xfrm>
              <a:off x="6491190" y="3239713"/>
              <a:ext cx="1773621" cy="42824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 cap="all" spc="-6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lv-LV" sz="1400" b="1" dirty="0">
                  <a:solidFill>
                    <a:srgbClr val="7030A0"/>
                  </a:solidFill>
                </a:rPr>
                <a:t>10 871 saņēmēji</a:t>
              </a:r>
              <a:endParaRPr lang="lv-LV" sz="10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91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15157</TotalTime>
  <Words>2786</Words>
  <Application>Microsoft Office PowerPoint</Application>
  <PresentationFormat>On-screen Show (4:3)</PresentationFormat>
  <Paragraphs>694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Aharoni</vt:lpstr>
      <vt:lpstr>Arial</vt:lpstr>
      <vt:lpstr>Arial Narrow</vt:lpstr>
      <vt:lpstr>Balloon XBd TL</vt:lpstr>
      <vt:lpstr>Calibri</vt:lpstr>
      <vt:lpstr>Myriad Pro</vt:lpstr>
      <vt:lpstr>Tahoma</vt:lpstr>
      <vt:lpstr>Times New Roman</vt:lpstr>
      <vt:lpstr>Verdana</vt:lpstr>
      <vt:lpstr>Wingdings</vt:lpstr>
      <vt:lpstr>Office tēma</vt:lpstr>
      <vt:lpstr> SADARBĪBAS PLATFORMA “DEMOGRĀFISKO LIETU CENTRS”     ĢIMENES VALSTS PABALSTA REFORMA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Pārskatāmā nākotnē  </vt:lpstr>
      <vt:lpstr>PowerPoint Presentation</vt:lpstr>
      <vt:lpstr>PowerPoint Presentation</vt:lpstr>
      <vt:lpstr>PowerPoint Presentation</vt:lpstr>
      <vt:lpstr>PowerPoint Presentation</vt:lpstr>
      <vt:lpstr>Pārskatāmā nākotnē</vt:lpstr>
      <vt:lpstr>ANNO 2017.gada 1.jūlijs – 25% atlaide Kopš 2018.gada 1.septembra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Gimenes valsts pabalsta reforma 2022</dc:title>
  <dc:creator>Imants Paradnieks</dc:creator>
  <cp:lastModifiedBy>Imants Paradnieks</cp:lastModifiedBy>
  <cp:revision>562</cp:revision>
  <cp:lastPrinted>2021-03-11T14:15:23Z</cp:lastPrinted>
  <dcterms:created xsi:type="dcterms:W3CDTF">2017-09-05T13:23:44Z</dcterms:created>
  <dcterms:modified xsi:type="dcterms:W3CDTF">2021-03-12T10:05:36Z</dcterms:modified>
</cp:coreProperties>
</file>