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426" r:id="rId3"/>
    <p:sldId id="503" r:id="rId4"/>
    <p:sldId id="510" r:id="rId5"/>
    <p:sldId id="508" r:id="rId6"/>
    <p:sldId id="509" r:id="rId7"/>
  </p:sldIdLst>
  <p:sldSz cx="12192000" cy="6858000"/>
  <p:notesSz cx="6735763" cy="9866313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731" userDrawn="1">
          <p15:clr>
            <a:srgbClr val="A4A3A4"/>
          </p15:clr>
        </p15:guide>
        <p15:guide id="2" pos="7355" userDrawn="1">
          <p15:clr>
            <a:srgbClr val="A4A3A4"/>
          </p15:clr>
        </p15:guide>
        <p15:guide id="3" pos="43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rmīns Skudra" initials="AS" lastIdx="1" clrIdx="0">
    <p:extLst>
      <p:ext uri="{19B8F6BF-5375-455C-9EA6-DF929625EA0E}">
        <p15:presenceInfo xmlns:p15="http://schemas.microsoft.com/office/powerpoint/2012/main" userId="Armīns Skudr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478C"/>
    <a:srgbClr val="9D2236"/>
    <a:srgbClr val="01859C"/>
    <a:srgbClr val="E5002B"/>
    <a:srgbClr val="4A773B"/>
    <a:srgbClr val="6BA439"/>
    <a:srgbClr val="3E2020"/>
    <a:srgbClr val="E57100"/>
    <a:srgbClr val="012269"/>
    <a:srgbClr val="0057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09" autoAdjust="0"/>
    <p:restoredTop sz="79868" autoAdjust="0"/>
  </p:normalViewPr>
  <p:slideViewPr>
    <p:cSldViewPr snapToGrid="0" snapToObjects="1">
      <p:cViewPr varScale="1">
        <p:scale>
          <a:sx n="52" d="100"/>
          <a:sy n="52" d="100"/>
        </p:scale>
        <p:origin x="1133" y="53"/>
      </p:cViewPr>
      <p:guideLst>
        <p:guide orient="horz" pos="731"/>
        <p:guide pos="7355"/>
        <p:guide pos="438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2434" y="62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24BCA3-6CC5-4D2A-9B4C-094C436D9294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DF32FE-3984-4924-AA5A-C1ED6D73A2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46727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407527C-8F5A-4B28-B60E-1889F73D37BE}" type="datetimeFigureOut">
              <a:rPr lang="lv-LV"/>
              <a:pPr>
                <a:defRPr/>
              </a:pPr>
              <a:t>2021.03.30.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0B52196F-9F40-48C0-B5B2-FF33452523F5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33580599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77013" cy="37004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52196F-9F40-48C0-B5B2-FF33452523F5}" type="slidenum">
              <a:rPr lang="lv-LV" altLang="en-US" smtClean="0"/>
              <a:pPr>
                <a:defRPr/>
              </a:pPr>
              <a:t>2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3572033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77013" cy="37004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52196F-9F40-48C0-B5B2-FF33452523F5}" type="slidenum">
              <a:rPr lang="lv-LV" altLang="en-US" smtClean="0"/>
              <a:pPr>
                <a:defRPr/>
              </a:pPr>
              <a:t>3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4326963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77013" cy="37004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52196F-9F40-48C0-B5B2-FF33452523F5}" type="slidenum">
              <a:rPr lang="lv-LV" altLang="en-US" smtClean="0"/>
              <a:pPr>
                <a:defRPr/>
              </a:pPr>
              <a:t>6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552303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933" y="0"/>
            <a:ext cx="3778135" cy="4168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2623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A3679E-CA31-490C-A155-50B43F97381E}" type="datetime1">
              <a:rPr lang="en-US" smtClean="0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ECC33B-8BD0-45F6-ADD9-420434D36A7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0150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0" y="1752601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6C3CA202-D565-4603-8F75-B6EF6253BC4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886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657601"/>
            <a:ext cx="8128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381000"/>
            <a:ext cx="8128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B7C76CB8-2F75-45FF-93F2-03578DB061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8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8547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1752601"/>
            <a:ext cx="38608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752601"/>
            <a:ext cx="39624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A34AC055-9AD5-41D4-9C55-D230182115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0680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2386941"/>
            <a:ext cx="38608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2386941"/>
            <a:ext cx="39624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3454400" y="1852614"/>
            <a:ext cx="3860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7620000" y="1851954"/>
            <a:ext cx="39624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E8D75792-8A94-4A28-9A46-4D0284BD46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1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5236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54A1D887-A0FE-420F-BA96-FF4ECB8AC5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8605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70300F0A-BBF7-4106-8E80-1DF0D3AC58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8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9488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272976"/>
            <a:ext cx="3668035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6036" y="273054"/>
            <a:ext cx="4359563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54400" y="1435120"/>
            <a:ext cx="3668035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54C679D4-6F36-4695-9A1E-AE80BC2991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1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3120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933" y="0"/>
            <a:ext cx="3778135" cy="4168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83362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6A3679E-CA31-490C-A155-50B43F97381E}" type="datetime1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3ECC33B-8BD0-45F6-ADD9-420434D36A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3" r:id="rId10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ikumi.lv/ta/id/317389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varam.gov.lv/lv/atr-planosanas-platforma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aram.gov.lv/lv/administrativi-teritoriala-reforma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5" Type="http://schemas.openxmlformats.org/officeDocument/2006/relationships/hyperlink" Target="mailto:reforma@varam.gov.lv" TargetMode="Externa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 txBox="1">
            <a:spLocks/>
          </p:cNvSpPr>
          <p:nvPr/>
        </p:nvSpPr>
        <p:spPr bwMode="auto">
          <a:xfrm>
            <a:off x="208485" y="3692624"/>
            <a:ext cx="11775031" cy="1529501"/>
          </a:xfrm>
          <a:prstGeom prst="rect">
            <a:avLst/>
          </a:prstGeom>
          <a:noFill/>
          <a:ln>
            <a:noFill/>
          </a:ln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130000"/>
              </a:lnSpc>
            </a:pPr>
            <a:r>
              <a:rPr lang="lv-LV" sz="3200" b="0" cap="al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Administratīvi teritoriālā reforma</a:t>
            </a:r>
            <a:endParaRPr lang="lv-LV" sz="3200" b="0" cap="all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8106464-A195-4472-99AD-FEC36904FC6F}"/>
              </a:ext>
            </a:extLst>
          </p:cNvPr>
          <p:cNvSpPr txBox="1">
            <a:spLocks/>
          </p:cNvSpPr>
          <p:nvPr/>
        </p:nvSpPr>
        <p:spPr bwMode="auto">
          <a:xfrm>
            <a:off x="685800" y="4958176"/>
            <a:ext cx="11297715" cy="1071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marL="0" indent="0" algn="ctr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62000" indent="-292100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731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430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129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83835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362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341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93197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10000"/>
              </a:lnSpc>
            </a:pPr>
            <a:endParaRPr lang="lv-LV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>
              <a:lnSpc>
                <a:spcPct val="110000"/>
              </a:lnSpc>
            </a:pPr>
            <a:r>
              <a:rPr lang="lv-LV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Diskusija ar Latvijas Pašvaldību sociālo dienestu vadītāju apvienību | 31.03.2021.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93BAA3DB-E30D-4C3C-A77B-49740E1CD33F}"/>
              </a:ext>
            </a:extLst>
          </p:cNvPr>
          <p:cNvSpPr/>
          <p:nvPr/>
        </p:nvSpPr>
        <p:spPr>
          <a:xfrm rot="10800000">
            <a:off x="1864229" y="2016827"/>
            <a:ext cx="9732580" cy="1681316"/>
          </a:xfrm>
          <a:prstGeom prst="rect">
            <a:avLst/>
          </a:prstGeom>
          <a:gradFill flip="none" rotWithShape="1">
            <a:gsLst>
              <a:gs pos="10000">
                <a:schemeClr val="accent1">
                  <a:lumMod val="5000"/>
                  <a:lumOff val="95000"/>
                  <a:alpha val="0"/>
                </a:schemeClr>
              </a:gs>
              <a:gs pos="74000">
                <a:schemeClr val="accent3">
                  <a:lumMod val="40000"/>
                  <a:lumOff val="60000"/>
                </a:schemeClr>
              </a:gs>
              <a:gs pos="100000">
                <a:srgbClr val="6BA439">
                  <a:alpha val="70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softEdge rad="50800"/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  <p:sp>
        <p:nvSpPr>
          <p:cNvPr id="15364" name="Slide Number Placeholder 8"/>
          <p:cNvSpPr>
            <a:spLocks noGrp="1"/>
          </p:cNvSpPr>
          <p:nvPr>
            <p:ph type="sldNum" sz="quarter" idx="18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4DDB79EE-9D66-497B-A6AA-6747754E3331}" type="slidenum">
              <a:rPr lang="en-US" altLang="en-US" sz="1000">
                <a:solidFill>
                  <a:srgbClr val="898989"/>
                </a:solidFill>
                <a:latin typeface="Verdana" pitchFamily="34" charset="0"/>
              </a:rPr>
              <a:pPr/>
              <a:t>2</a:t>
            </a:fld>
            <a:endParaRPr lang="en-US" altLang="en-US" sz="1000" dirty="0">
              <a:solidFill>
                <a:srgbClr val="898989"/>
              </a:solidFill>
              <a:latin typeface="Verdana" pitchFamily="34" charset="0"/>
            </a:endParaRPr>
          </a:p>
        </p:txBody>
      </p:sp>
      <p:sp>
        <p:nvSpPr>
          <p:cNvPr id="5" name="Title 2"/>
          <p:cNvSpPr txBox="1">
            <a:spLocks/>
          </p:cNvSpPr>
          <p:nvPr/>
        </p:nvSpPr>
        <p:spPr bwMode="auto">
          <a:xfrm>
            <a:off x="2188661" y="350802"/>
            <a:ext cx="9596940" cy="821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lv-LV" altLang="lv-LV" sz="2800" b="0" cap="al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2020.Gada 23.jūnijā Stājās spēkā administratīvo teritoriju un apdzīvoto vietu likums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DF00B025-FCD4-4802-A7E8-75E4E3F2BAF2}"/>
              </a:ext>
            </a:extLst>
          </p:cNvPr>
          <p:cNvSpPr txBox="1"/>
          <p:nvPr/>
        </p:nvSpPr>
        <p:spPr>
          <a:xfrm>
            <a:off x="2155659" y="2626653"/>
            <a:ext cx="27947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119 pašvaldības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C338B253-8DA3-42A3-AD38-9D14E3799E82}"/>
              </a:ext>
            </a:extLst>
          </p:cNvPr>
          <p:cNvSpPr txBox="1"/>
          <p:nvPr/>
        </p:nvSpPr>
        <p:spPr>
          <a:xfrm>
            <a:off x="6905304" y="2568552"/>
            <a:ext cx="27671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42 pašvaldības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CB91F96D-F2D1-4CDE-AF93-1CCE434D06E4}"/>
              </a:ext>
            </a:extLst>
          </p:cNvPr>
          <p:cNvSpPr txBox="1"/>
          <p:nvPr/>
        </p:nvSpPr>
        <p:spPr>
          <a:xfrm>
            <a:off x="280219" y="4183273"/>
            <a:ext cx="11505382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0000" indent="-360000">
              <a:spcAft>
                <a:spcPts val="1800"/>
              </a:spcAft>
              <a:buClr>
                <a:srgbClr val="4A773C"/>
              </a:buClr>
              <a:buSzPct val="100000"/>
              <a:buFont typeface="Arial" panose="020B0604020202020204" pitchFamily="34" charset="0"/>
              <a:buChar char="●"/>
            </a:pPr>
            <a:r>
              <a:rPr lang="lv-LV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Jaunās pašvaldības darbu uzsāks 2021. gada 1. jūlijā – tad arī pirmā jaunievēlētās domes sēde</a:t>
            </a:r>
          </a:p>
          <a:p>
            <a:pPr marL="360000" indent="-360000">
              <a:spcAft>
                <a:spcPts val="1800"/>
              </a:spcAft>
              <a:buClr>
                <a:srgbClr val="4A773C"/>
              </a:buClr>
              <a:buSzPct val="100000"/>
              <a:buFont typeface="Arial" panose="020B0604020202020204" pitchFamily="34" charset="0"/>
              <a:buChar char="●"/>
            </a:pPr>
            <a:r>
              <a:rPr lang="lv-LV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Līdz 1. jūlijam darbu turpina esošās pašvaldības</a:t>
            </a:r>
          </a:p>
          <a:p>
            <a:pPr marL="360000" indent="-360000">
              <a:spcAft>
                <a:spcPts val="1800"/>
              </a:spcAft>
              <a:buClr>
                <a:srgbClr val="4A773C"/>
              </a:buClr>
              <a:buSzPct val="100000"/>
              <a:buFont typeface="Arial" panose="020B0604020202020204" pitchFamily="34" charset="0"/>
              <a:buChar char="●"/>
            </a:pPr>
            <a:r>
              <a:rPr lang="lv-LV" sz="2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Jaunizveidotā</a:t>
            </a:r>
            <a:r>
              <a:rPr lang="lv-LV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pašvaldība būs </a:t>
            </a:r>
            <a:r>
              <a:rPr lang="lv-LV" sz="2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visu tajā apvienoto pašvaldību institūciju, finanšu, mantas, tiesību un saistību pārņēmēja – </a:t>
            </a:r>
            <a:r>
              <a:rPr lang="lv-LV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tai skaitā darba tiesisko attiecību pārņēmējs</a:t>
            </a:r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xmlns="" id="{8FD50FDD-5436-444E-BE6B-74D960F90497}"/>
              </a:ext>
            </a:extLst>
          </p:cNvPr>
          <p:cNvSpPr/>
          <p:nvPr/>
        </p:nvSpPr>
        <p:spPr>
          <a:xfrm>
            <a:off x="5087007" y="2666174"/>
            <a:ext cx="1681655" cy="523220"/>
          </a:xfrm>
          <a:prstGeom prst="rightArrow">
            <a:avLst/>
          </a:prstGeom>
          <a:solidFill>
            <a:srgbClr val="4A773B"/>
          </a:solidFill>
          <a:ln cap="rnd"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65847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2">
            <a:extLst>
              <a:ext uri="{FF2B5EF4-FFF2-40B4-BE49-F238E27FC236}">
                <a16:creationId xmlns:a16="http://schemas.microsoft.com/office/drawing/2014/main" xmlns="" id="{E4CBE3C3-F7E8-4A45-B236-52ACA72CB6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51820" y="1504335"/>
            <a:ext cx="10078796" cy="5002863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lvl="1">
              <a:buFontTx/>
              <a:buChar char="-"/>
            </a:pPr>
            <a:endParaRPr lang="lv-LV" dirty="0"/>
          </a:p>
          <a:p>
            <a:pPr>
              <a:buFontTx/>
              <a:buChar char="-"/>
            </a:pPr>
            <a:endParaRPr lang="lv-LV" dirty="0"/>
          </a:p>
          <a:p>
            <a:pPr marL="0" indent="0">
              <a:buNone/>
            </a:pPr>
            <a:endParaRPr lang="lv-LV" dirty="0"/>
          </a:p>
        </p:txBody>
      </p:sp>
      <p:sp>
        <p:nvSpPr>
          <p:cNvPr id="15364" name="Slide Number Placeholder 8"/>
          <p:cNvSpPr>
            <a:spLocks noGrp="1"/>
          </p:cNvSpPr>
          <p:nvPr>
            <p:ph type="sldNum" sz="quarter" idx="18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4DDB79EE-9D66-497B-A6AA-6747754E3331}" type="slidenum">
              <a:rPr lang="en-US" altLang="en-US" sz="1000">
                <a:solidFill>
                  <a:srgbClr val="898989"/>
                </a:solidFill>
                <a:latin typeface="Verdana" pitchFamily="34" charset="0"/>
              </a:rPr>
              <a:pPr/>
              <a:t>3</a:t>
            </a:fld>
            <a:endParaRPr lang="en-US" altLang="en-US" sz="1000" dirty="0">
              <a:solidFill>
                <a:srgbClr val="898989"/>
              </a:solidFill>
              <a:latin typeface="Verdana" pitchFamily="34" charset="0"/>
            </a:endParaRPr>
          </a:p>
        </p:txBody>
      </p:sp>
      <p:sp>
        <p:nvSpPr>
          <p:cNvPr id="5" name="Title 2"/>
          <p:cNvSpPr txBox="1">
            <a:spLocks/>
          </p:cNvSpPr>
          <p:nvPr/>
        </p:nvSpPr>
        <p:spPr bwMode="auto">
          <a:xfrm>
            <a:off x="2188661" y="350802"/>
            <a:ext cx="9596940" cy="821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lv-LV" altLang="lv-LV" sz="2800" cap="all" dirty="0"/>
              <a:t>Pašvaldību administratīvā struktūra </a:t>
            </a:r>
            <a:br>
              <a:rPr lang="lv-LV" altLang="lv-LV" sz="2800" cap="all" dirty="0"/>
            </a:br>
            <a:r>
              <a:rPr lang="lv-LV" altLang="lv-LV" sz="2800" cap="all" dirty="0"/>
              <a:t>pēc 2021.gada 1.jūlija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CB91F96D-F2D1-4CDE-AF93-1CCE434D06E4}"/>
              </a:ext>
            </a:extLst>
          </p:cNvPr>
          <p:cNvSpPr txBox="1"/>
          <p:nvPr/>
        </p:nvSpPr>
        <p:spPr>
          <a:xfrm>
            <a:off x="1783823" y="1690982"/>
            <a:ext cx="9823158" cy="43550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1800"/>
              </a:spcAft>
              <a:buClr>
                <a:srgbClr val="4A773C"/>
              </a:buClr>
              <a:buSzPct val="100000"/>
            </a:pPr>
            <a:r>
              <a:rPr lang="lv-LV" b="1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Administratīvās struktūras, t.sk. iestāžu struktūra </a:t>
            </a:r>
            <a:r>
              <a:rPr lang="lv-LV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– pašvaldības autonoma kompetence </a:t>
            </a:r>
          </a:p>
          <a:p>
            <a:pPr algn="just">
              <a:spcAft>
                <a:spcPts val="1800"/>
              </a:spcAft>
              <a:buClr>
                <a:srgbClr val="4A773C"/>
              </a:buClr>
              <a:buSzPct val="100000"/>
            </a:pPr>
            <a:r>
              <a:rPr lang="lv-LV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Lai sagatavotos apvienošanai, pašvaldībām ir piešķirta mērķdotācija administratīvās struktūras </a:t>
            </a:r>
            <a:r>
              <a:rPr lang="lv-LV" b="1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projektu</a:t>
            </a:r>
            <a:r>
              <a:rPr lang="lv-LV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izstrādei (</a:t>
            </a:r>
            <a:r>
              <a:rPr lang="lv-LV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  <a:hlinkClick r:id="rId3"/>
              </a:rPr>
              <a:t>MK 15.09.2020. noteikumi Nr. 577</a:t>
            </a:r>
            <a:r>
              <a:rPr lang="lv-LV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)</a:t>
            </a:r>
          </a:p>
          <a:p>
            <a:pPr marL="360000" indent="-360000">
              <a:spcAft>
                <a:spcPts val="1800"/>
              </a:spcAft>
              <a:buClr>
                <a:srgbClr val="4A773C"/>
              </a:buClr>
              <a:buSzPct val="100000"/>
              <a:buFont typeface="Arial" panose="020B0604020202020204" pitchFamily="34" charset="0"/>
              <a:buChar char="●"/>
            </a:pPr>
            <a:endParaRPr lang="lv-LV" dirty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360000" indent="-360000">
              <a:spcAft>
                <a:spcPts val="1800"/>
              </a:spcAft>
              <a:buClr>
                <a:srgbClr val="4A773C"/>
              </a:buClr>
              <a:buSzPct val="100000"/>
              <a:buFont typeface="Arial" panose="020B0604020202020204" pitchFamily="34" charset="0"/>
              <a:buChar char="●"/>
            </a:pPr>
            <a:endParaRPr lang="lv-LV" dirty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360000" indent="-360000">
              <a:spcAft>
                <a:spcPts val="1800"/>
              </a:spcAft>
              <a:buClr>
                <a:srgbClr val="4A773C"/>
              </a:buClr>
              <a:buSzPct val="100000"/>
              <a:buFont typeface="Arial" panose="020B0604020202020204" pitchFamily="34" charset="0"/>
              <a:buChar char="●"/>
            </a:pPr>
            <a:endParaRPr lang="lv-LV" dirty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360000" indent="-360000">
              <a:spcAft>
                <a:spcPts val="1800"/>
              </a:spcAft>
              <a:buClr>
                <a:srgbClr val="4A773C"/>
              </a:buClr>
              <a:buSzPct val="100000"/>
              <a:buFont typeface="Arial" panose="020B0604020202020204" pitchFamily="34" charset="0"/>
              <a:buChar char="●"/>
            </a:pPr>
            <a:endParaRPr lang="lv-LV" dirty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  <a:buClr>
                <a:srgbClr val="4A773C"/>
              </a:buClr>
              <a:buSzPct val="100000"/>
            </a:pPr>
            <a:r>
              <a:rPr lang="lv-LV" b="1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	</a:t>
            </a:r>
            <a:r>
              <a:rPr lang="lv-LV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Izmantojot </a:t>
            </a:r>
            <a:r>
              <a:rPr lang="lv-LV" b="1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sagatavotos projektus, jaunā dome pēc 1. </a:t>
            </a:r>
            <a:r>
              <a:rPr lang="lv-LV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jūlija</a:t>
            </a:r>
            <a:br>
              <a:rPr lang="lv-LV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lv-LV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	 </a:t>
            </a:r>
            <a:r>
              <a:rPr lang="lv-LV" b="1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pieņems lēmumus par turpmāko iestāžu darbību</a:t>
            </a:r>
            <a:br>
              <a:rPr lang="lv-LV" b="1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endParaRPr lang="lv-LV" b="1" dirty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883AC6D4-7D14-4A39-A027-84835AD97842}"/>
              </a:ext>
            </a:extLst>
          </p:cNvPr>
          <p:cNvSpPr txBox="1"/>
          <p:nvPr/>
        </p:nvSpPr>
        <p:spPr>
          <a:xfrm>
            <a:off x="1651821" y="3097825"/>
            <a:ext cx="10078796" cy="181588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lv-LV" sz="1400" b="0" i="0" dirty="0">
                <a:effectLst/>
                <a:latin typeface="Arial" panose="020B0604020202020204" pitchFamily="34" charset="0"/>
              </a:rPr>
              <a:t>10. Projektā ietver šādu informāciju:</a:t>
            </a:r>
          </a:p>
          <a:p>
            <a:pPr algn="just"/>
            <a:r>
              <a:rPr lang="lv-LV" sz="1400" b="0" i="0" dirty="0">
                <a:effectLst/>
                <a:latin typeface="Arial" panose="020B0604020202020204" pitchFamily="34" charset="0"/>
              </a:rPr>
              <a:t>10.1. apvienojamo pašvaldību </a:t>
            </a:r>
            <a:r>
              <a:rPr lang="lv-LV" sz="1400" b="1" i="0" dirty="0">
                <a:effectLst/>
                <a:latin typeface="Arial" panose="020B0604020202020204" pitchFamily="34" charset="0"/>
              </a:rPr>
              <a:t>iestāžu un struktūrvienību, kapitālsabiedrību, biedrību un nodibinājumu</a:t>
            </a:r>
            <a:r>
              <a:rPr lang="lv-LV" sz="1400" b="0" i="0" dirty="0">
                <a:effectLst/>
                <a:latin typeface="Arial" panose="020B0604020202020204" pitchFamily="34" charset="0"/>
              </a:rPr>
              <a:t>, kā arī citu pašvaldības institūciju darbības raksturojums;</a:t>
            </a:r>
          </a:p>
          <a:p>
            <a:pPr algn="just"/>
            <a:r>
              <a:rPr lang="lv-LV" sz="1400" b="0" i="0" dirty="0">
                <a:effectLst/>
                <a:latin typeface="Arial" panose="020B0604020202020204" pitchFamily="34" charset="0"/>
              </a:rPr>
              <a:t>10.2. </a:t>
            </a:r>
            <a:r>
              <a:rPr lang="lv-LV" sz="1400" b="0" i="0" dirty="0" err="1">
                <a:effectLst/>
                <a:latin typeface="Arial" panose="020B0604020202020204" pitchFamily="34" charset="0"/>
              </a:rPr>
              <a:t>jaunveidojamā</a:t>
            </a:r>
            <a:r>
              <a:rPr lang="lv-LV" sz="1400" b="0" i="0" dirty="0">
                <a:effectLst/>
                <a:latin typeface="Arial" panose="020B0604020202020204" pitchFamily="34" charset="0"/>
              </a:rPr>
              <a:t> novada pašvaldības </a:t>
            </a:r>
            <a:r>
              <a:rPr lang="lv-LV" sz="1400" b="1" i="0" dirty="0">
                <a:effectLst/>
                <a:latin typeface="Arial" panose="020B0604020202020204" pitchFamily="34" charset="0"/>
              </a:rPr>
              <a:t>iestāžu un struktūrvienību, kapitālsabiedrību, biedrību un nodibinājumu, kā arī citu pašvaldības institūciju turpmākās darbības modelis </a:t>
            </a:r>
            <a:r>
              <a:rPr lang="lv-LV" sz="1400" b="1" i="0" dirty="0" err="1">
                <a:effectLst/>
                <a:latin typeface="Arial" panose="020B0604020202020204" pitchFamily="34" charset="0"/>
              </a:rPr>
              <a:t>jaunizveidotajā</a:t>
            </a:r>
            <a:r>
              <a:rPr lang="lv-LV" sz="1400" b="1" i="0" dirty="0">
                <a:effectLst/>
                <a:latin typeface="Arial" panose="020B0604020202020204" pitchFamily="34" charset="0"/>
              </a:rPr>
              <a:t> novadā un, ja nepieciešams, arī informācija par kapitālsabiedrību, biedrību, nodibinājumu un citu pašvaldības institūciju reorganizāciju</a:t>
            </a:r>
            <a:r>
              <a:rPr lang="lv-LV" sz="1400" b="0" i="0" dirty="0">
                <a:effectLst/>
                <a:latin typeface="Arial" panose="020B0604020202020204" pitchFamily="34" charset="0"/>
              </a:rPr>
              <a:t>;</a:t>
            </a:r>
          </a:p>
          <a:p>
            <a:pPr algn="just"/>
            <a:r>
              <a:rPr lang="lv-LV" sz="1400" b="0" i="0" dirty="0">
                <a:effectLst/>
                <a:latin typeface="Arial" panose="020B0604020202020204" pitchFamily="34" charset="0"/>
              </a:rPr>
              <a:t>10.3. </a:t>
            </a:r>
            <a:r>
              <a:rPr lang="lv-LV" sz="1400" b="0" i="0" dirty="0" err="1">
                <a:effectLst/>
                <a:latin typeface="Arial" panose="020B0604020202020204" pitchFamily="34" charset="0"/>
              </a:rPr>
              <a:t>jaunizveidotā</a:t>
            </a:r>
            <a:r>
              <a:rPr lang="lv-LV" sz="1400" b="0" i="0" dirty="0">
                <a:effectLst/>
                <a:latin typeface="Arial" panose="020B0604020202020204" pitchFamily="34" charset="0"/>
              </a:rPr>
              <a:t> novada domes administrācijas pārvaldes modelis;</a:t>
            </a:r>
          </a:p>
          <a:p>
            <a:pPr algn="just"/>
            <a:r>
              <a:rPr lang="lv-LV" sz="1400" b="0" i="0" dirty="0">
                <a:effectLst/>
                <a:latin typeface="Arial" panose="020B0604020202020204" pitchFamily="34" charset="0"/>
              </a:rPr>
              <a:t>10.4. </a:t>
            </a:r>
            <a:r>
              <a:rPr lang="lv-LV" sz="1400" b="0" i="0" dirty="0" err="1">
                <a:effectLst/>
                <a:latin typeface="Arial" panose="020B0604020202020204" pitchFamily="34" charset="0"/>
              </a:rPr>
              <a:t>jaunizveidotā</a:t>
            </a:r>
            <a:r>
              <a:rPr lang="lv-LV" sz="1400" b="0" i="0" dirty="0">
                <a:effectLst/>
                <a:latin typeface="Arial" panose="020B0604020202020204" pitchFamily="34" charset="0"/>
              </a:rPr>
              <a:t> novada pašvaldības nolikuma projekts.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xmlns="" id="{4F6EB53B-F52E-4EA3-A7A9-DEF4F20F4C75}"/>
              </a:ext>
            </a:extLst>
          </p:cNvPr>
          <p:cNvSpPr/>
          <p:nvPr/>
        </p:nvSpPr>
        <p:spPr>
          <a:xfrm>
            <a:off x="1990242" y="5178937"/>
            <a:ext cx="640613" cy="640613"/>
          </a:xfrm>
          <a:prstGeom prst="ellipse">
            <a:avLst/>
          </a:prstGeom>
          <a:solidFill>
            <a:schemeClr val="bg1"/>
          </a:solidFill>
          <a:ln w="38100">
            <a:solidFill>
              <a:srgbClr val="4A773C"/>
            </a:solidFill>
          </a:ln>
          <a:effectLst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324E8C87-725E-431B-9317-EDB5DF5E1A6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4875" y="5245280"/>
            <a:ext cx="491346" cy="489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278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ontent Placeholder 2">
            <a:extLst>
              <a:ext uri="{FF2B5EF4-FFF2-40B4-BE49-F238E27FC236}">
                <a16:creationId xmlns:a16="http://schemas.microsoft.com/office/drawing/2014/main" xmlns="" id="{4559EF4D-61CC-4C14-911B-3E3E1230C8D7}"/>
              </a:ext>
            </a:extLst>
          </p:cNvPr>
          <p:cNvSpPr txBox="1">
            <a:spLocks/>
          </p:cNvSpPr>
          <p:nvPr/>
        </p:nvSpPr>
        <p:spPr bwMode="auto">
          <a:xfrm>
            <a:off x="1578077" y="1603032"/>
            <a:ext cx="10107927" cy="500286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62000" indent="-292100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731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430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1129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83835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362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341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93197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Tx/>
              <a:buChar char="-"/>
            </a:pPr>
            <a:endParaRPr lang="lv-LV"/>
          </a:p>
          <a:p>
            <a:pPr>
              <a:buFontTx/>
              <a:buChar char="-"/>
            </a:pPr>
            <a:endParaRPr lang="lv-LV"/>
          </a:p>
          <a:p>
            <a:endParaRPr lang="lv-LV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8B593C4D-73F4-4141-B827-0BFE79CC1FA4}"/>
              </a:ext>
            </a:extLst>
          </p:cNvPr>
          <p:cNvSpPr/>
          <p:nvPr/>
        </p:nvSpPr>
        <p:spPr>
          <a:xfrm>
            <a:off x="1859342" y="3091879"/>
            <a:ext cx="9270125" cy="104920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153D8C-1BC7-4865-9A69-659F60444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v-LV" altLang="lv-LV" cap="all" dirty="0"/>
              <a:t>Metodika pašvaldībām </a:t>
            </a:r>
            <a:br>
              <a:rPr lang="lv-LV" altLang="lv-LV" cap="all" dirty="0"/>
            </a:br>
            <a:r>
              <a:rPr lang="lv-LV" altLang="lv-LV" cap="all" dirty="0"/>
              <a:t>darbības uzsākšanai</a:t>
            </a:r>
            <a:r>
              <a:rPr lang="lv-LV" altLang="lv-LV" b="0" cap="all" dirty="0"/>
              <a:t/>
            </a:r>
            <a:br>
              <a:rPr lang="lv-LV" altLang="lv-LV" b="0" cap="all" dirty="0"/>
            </a:b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5A6630F-3850-47BE-B9B5-E01CFD1561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7811" y="2103427"/>
            <a:ext cx="9301656" cy="437357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lv-LV" sz="1800" dirty="0"/>
              <a:t>Pamatojoties uz Administratīvo teritoriju un apdzīvoto vietu likuma pārejas noteikumu 8. punktu, Vides aizsardzības un reģionālās attīstības ministrija ir izstrādājusi Metodiku 2021. gada </a:t>
            </a:r>
            <a:r>
              <a:rPr lang="lv-LV" sz="1800" dirty="0" err="1"/>
              <a:t>jaunveidojamo</a:t>
            </a:r>
            <a:r>
              <a:rPr lang="lv-LV" sz="1800" dirty="0"/>
              <a:t> novadu pašvaldību darbības uzsākšanai.</a:t>
            </a:r>
          </a:p>
          <a:p>
            <a:pPr algn="just"/>
            <a:endParaRPr lang="lv-LV" sz="1800" dirty="0"/>
          </a:p>
          <a:p>
            <a:pPr algn="just"/>
            <a:r>
              <a:rPr lang="lv-LV" sz="1800" dirty="0"/>
              <a:t>Metodikas mērķis ir sniegt atbalstu pašvaldībām </a:t>
            </a:r>
            <a:r>
              <a:rPr lang="lv-LV" sz="1800" b="1" dirty="0"/>
              <a:t>apvienošanās procesā </a:t>
            </a:r>
            <a:r>
              <a:rPr lang="lv-LV" sz="1800" dirty="0"/>
              <a:t>(līdz 2021.gada 1.jūlijam, kad apvienojamās pašvaldības veic sagatavošanās darbus)  un piedāvāt </a:t>
            </a:r>
            <a:r>
              <a:rPr lang="lv-LV" sz="1800" b="1" dirty="0"/>
              <a:t>vadlīnijas par pasākumiem, kas jāveic no jauna izveidotajām pašvaldībām uzreiz pēc darbības uzsākšanas</a:t>
            </a:r>
            <a:r>
              <a:rPr lang="lv-LV" sz="1800" dirty="0"/>
              <a:t>. </a:t>
            </a:r>
          </a:p>
          <a:p>
            <a:pPr algn="just"/>
            <a:endParaRPr lang="lv-LV" sz="1800" u="sng" dirty="0"/>
          </a:p>
          <a:p>
            <a:pPr algn="just"/>
            <a:r>
              <a:rPr lang="lv-LV" sz="1800" dirty="0"/>
              <a:t>	</a:t>
            </a:r>
          </a:p>
          <a:p>
            <a:pPr algn="just"/>
            <a:r>
              <a:rPr lang="lv-LV" sz="1800" dirty="0"/>
              <a:t>	</a:t>
            </a:r>
            <a:r>
              <a:rPr lang="lv-LV" sz="1800" dirty="0" smtClean="0"/>
              <a:t>Metodika </a:t>
            </a:r>
            <a:r>
              <a:rPr lang="lv-LV" sz="1800" dirty="0"/>
              <a:t>pastāvīgi tiek papildināta ar pašvaldību darbības nepārtrauktības </a:t>
            </a:r>
            <a:r>
              <a:rPr lang="lv-LV" sz="1800" dirty="0" smtClean="0"/>
              <a:t>	nodrošināšanai </a:t>
            </a:r>
            <a:r>
              <a:rPr lang="lv-LV" sz="1800" dirty="0"/>
              <a:t>un </a:t>
            </a:r>
            <a:r>
              <a:rPr lang="lv-LV" sz="1800" dirty="0" err="1"/>
              <a:t>jaunveidojamo</a:t>
            </a:r>
            <a:r>
              <a:rPr lang="lv-LV" sz="1800" dirty="0"/>
              <a:t> novadu pašvaldību darbības uzsākšanai </a:t>
            </a:r>
            <a:r>
              <a:rPr lang="lv-LV" sz="1800" dirty="0" smtClean="0"/>
              <a:t>	aktuāliem </a:t>
            </a:r>
            <a:r>
              <a:rPr lang="lv-LV" sz="1800" dirty="0"/>
              <a:t>jautājumiem</a:t>
            </a:r>
          </a:p>
          <a:p>
            <a:pPr algn="just"/>
            <a:endParaRPr lang="lv-LV" sz="1800" u="sng" dirty="0"/>
          </a:p>
          <a:p>
            <a:pPr algn="just"/>
            <a:r>
              <a:rPr lang="lv-LV" sz="1800" u="sng" dirty="0"/>
              <a:t>Metodika ir elektroniski pieejama: </a:t>
            </a:r>
            <a:r>
              <a:rPr lang="lv-LV" sz="1800" u="sng" dirty="0">
                <a:hlinkClick r:id="rId2"/>
              </a:rPr>
              <a:t>https://www.varam.gov.lv/lv/atr-planosanas-platforma</a:t>
            </a:r>
            <a:endParaRPr lang="lv-LV" sz="1800" u="sng" dirty="0"/>
          </a:p>
          <a:p>
            <a:endParaRPr lang="lv-LV" u="sng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7064507-84A2-4F2C-8237-3D2BCCC64F6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C3CA202-D565-4603-8F75-B6EF6253BC4F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xmlns="" id="{668FEA44-D4EE-47B3-A9E8-B2EC93DEED48}"/>
              </a:ext>
            </a:extLst>
          </p:cNvPr>
          <p:cNvSpPr/>
          <p:nvPr/>
        </p:nvSpPr>
        <p:spPr>
          <a:xfrm>
            <a:off x="2019800" y="4507199"/>
            <a:ext cx="640613" cy="640613"/>
          </a:xfrm>
          <a:prstGeom prst="ellipse">
            <a:avLst/>
          </a:prstGeom>
          <a:solidFill>
            <a:schemeClr val="bg1"/>
          </a:solidFill>
          <a:ln w="38100">
            <a:solidFill>
              <a:srgbClr val="4A773C"/>
            </a:solidFill>
          </a:ln>
          <a:effectLst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A9E13045-7D0B-419E-BD8C-123A92D3AA3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4433" y="4578231"/>
            <a:ext cx="491346" cy="475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2394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 txBox="1">
            <a:spLocks/>
          </p:cNvSpPr>
          <p:nvPr/>
        </p:nvSpPr>
        <p:spPr bwMode="auto">
          <a:xfrm>
            <a:off x="208485" y="3692624"/>
            <a:ext cx="11775031" cy="1529501"/>
          </a:xfrm>
          <a:prstGeom prst="rect">
            <a:avLst/>
          </a:prstGeom>
          <a:noFill/>
          <a:ln>
            <a:noFill/>
          </a:ln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130000"/>
              </a:lnSpc>
            </a:pPr>
            <a:r>
              <a:rPr lang="lv-LV" sz="3200" b="0" cap="all">
                <a:solidFill>
                  <a:schemeClr val="tx1">
                    <a:lumMod val="75000"/>
                    <a:lumOff val="25000"/>
                  </a:schemeClr>
                </a:solidFill>
              </a:rPr>
              <a:t>Paldies!</a:t>
            </a:r>
            <a:endParaRPr lang="lv-LV" sz="3200" b="0" cap="all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032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Slide Number Placeholder 8"/>
          <p:cNvSpPr>
            <a:spLocks noGrp="1"/>
          </p:cNvSpPr>
          <p:nvPr>
            <p:ph type="sldNum" sz="quarter" idx="18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4DDB79EE-9D66-497B-A6AA-6747754E3331}" type="slidenum">
              <a:rPr lang="en-US" altLang="en-US" sz="1000">
                <a:solidFill>
                  <a:srgbClr val="898989"/>
                </a:solidFill>
                <a:latin typeface="Verdana" pitchFamily="34" charset="0"/>
              </a:rPr>
              <a:pPr/>
              <a:t>6</a:t>
            </a:fld>
            <a:endParaRPr lang="en-US" altLang="en-US" sz="1000" dirty="0">
              <a:solidFill>
                <a:srgbClr val="898989"/>
              </a:solidFill>
              <a:latin typeface="Verdana" pitchFamily="34" charset="0"/>
            </a:endParaRPr>
          </a:p>
        </p:txBody>
      </p:sp>
      <p:sp>
        <p:nvSpPr>
          <p:cNvPr id="5" name="Title 2"/>
          <p:cNvSpPr txBox="1">
            <a:spLocks/>
          </p:cNvSpPr>
          <p:nvPr/>
        </p:nvSpPr>
        <p:spPr bwMode="auto">
          <a:xfrm>
            <a:off x="2188661" y="350802"/>
            <a:ext cx="9596940" cy="821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lv-LV" altLang="lv-LV" sz="2800" b="0" cap="al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Papildu informācijai</a:t>
            </a:r>
            <a:endParaRPr lang="lv-LV" altLang="lv-LV" sz="2800" b="0" cap="all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C83CEFF2-85ED-4925-A873-679A3C12003D}"/>
              </a:ext>
            </a:extLst>
          </p:cNvPr>
          <p:cNvSpPr txBox="1"/>
          <p:nvPr/>
        </p:nvSpPr>
        <p:spPr>
          <a:xfrm>
            <a:off x="950758" y="1778203"/>
            <a:ext cx="927956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sz="1600" dirty="0">
                <a:latin typeface="Verdana" panose="020B0604030504040204" pitchFamily="34" charset="0"/>
                <a:ea typeface="Verdana" panose="020B0604030504040204" pitchFamily="34" charset="0"/>
                <a:hlinkClick r:id="rId3"/>
              </a:rPr>
              <a:t>https://www.varam.gov.lv/lv/administrativi-teritoriala-reforma</a:t>
            </a:r>
            <a:r>
              <a:rPr lang="lv-LV" sz="1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xmlns="" id="{9F27ABF8-2BDA-42DA-8D1B-3EE47670949C}"/>
              </a:ext>
            </a:extLst>
          </p:cNvPr>
          <p:cNvSpPr/>
          <p:nvPr/>
        </p:nvSpPr>
        <p:spPr>
          <a:xfrm>
            <a:off x="0" y="1769303"/>
            <a:ext cx="950758" cy="338554"/>
          </a:xfrm>
          <a:prstGeom prst="rightArrow">
            <a:avLst/>
          </a:prstGeom>
          <a:solidFill>
            <a:srgbClr val="01859C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EF7BEC55-5322-468A-9168-DC529303C7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10420" y="2223500"/>
            <a:ext cx="7248754" cy="44059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1CE6D3AF-29E0-49E8-9395-4B11496D22B0}"/>
              </a:ext>
            </a:extLst>
          </p:cNvPr>
          <p:cNvSpPr txBox="1"/>
          <p:nvPr/>
        </p:nvSpPr>
        <p:spPr>
          <a:xfrm>
            <a:off x="950758" y="2651205"/>
            <a:ext cx="26149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160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  <a:hlinkClick r:id="rId5"/>
              </a:rPr>
              <a:t>reforma@varam.gov.lv</a:t>
            </a:r>
            <a:r>
              <a:rPr lang="lv-LV" sz="160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xmlns="" id="{726B72BB-4ED6-4BBA-927E-9DC47536D81B}"/>
              </a:ext>
            </a:extLst>
          </p:cNvPr>
          <p:cNvSpPr/>
          <p:nvPr/>
        </p:nvSpPr>
        <p:spPr>
          <a:xfrm>
            <a:off x="0" y="2651205"/>
            <a:ext cx="950758" cy="338554"/>
          </a:xfrm>
          <a:prstGeom prst="rightArrow">
            <a:avLst/>
          </a:prstGeom>
          <a:solidFill>
            <a:srgbClr val="01859C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45981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31614</TotalTime>
  <Words>207</Words>
  <Application>Microsoft Office PowerPoint</Application>
  <PresentationFormat>Widescreen</PresentationFormat>
  <Paragraphs>44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Tahoma</vt:lpstr>
      <vt:lpstr>Times New Roman</vt:lpstr>
      <vt:lpstr>Verdana</vt:lpstr>
      <vt:lpstr>89_Prezentacija_templateLV</vt:lpstr>
      <vt:lpstr>PowerPoint Presentation</vt:lpstr>
      <vt:lpstr>PowerPoint Presentation</vt:lpstr>
      <vt:lpstr>PowerPoint Presentation</vt:lpstr>
      <vt:lpstr>Metodika pašvaldībām  darbības uzsākšanai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Armins.Skudra@varam.gov.lv</dc:creator>
  <cp:lastModifiedBy>Ilze Sniega Sniedziņa</cp:lastModifiedBy>
  <cp:revision>726</cp:revision>
  <cp:lastPrinted>2018-06-04T14:54:34Z</cp:lastPrinted>
  <dcterms:created xsi:type="dcterms:W3CDTF">2014-11-20T14:46:47Z</dcterms:created>
  <dcterms:modified xsi:type="dcterms:W3CDTF">2021-03-30T09:55:51Z</dcterms:modified>
</cp:coreProperties>
</file>