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284" r:id="rId3"/>
    <p:sldId id="285" r:id="rId4"/>
    <p:sldId id="287" r:id="rId5"/>
    <p:sldId id="288" r:id="rId6"/>
    <p:sldId id="549" r:id="rId7"/>
    <p:sldId id="293" r:id="rId8"/>
    <p:sldId id="295" r:id="rId9"/>
    <p:sldId id="490" r:id="rId10"/>
    <p:sldId id="491" r:id="rId11"/>
    <p:sldId id="296" r:id="rId12"/>
    <p:sldId id="290" r:id="rId13"/>
    <p:sldId id="550" r:id="rId14"/>
    <p:sldId id="289" r:id="rId15"/>
    <p:sldId id="291" r:id="rId16"/>
    <p:sldId id="534" r:id="rId17"/>
    <p:sldId id="294" r:id="rId18"/>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883" autoAdjust="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FAD6EE-7EFB-4262-BC99-AE8DBBB5ED13}" type="doc">
      <dgm:prSet loTypeId="urn:microsoft.com/office/officeart/2005/8/layout/venn1" loCatId="relationship" qsTypeId="urn:microsoft.com/office/officeart/2005/8/quickstyle/simple1" qsCatId="simple" csTypeId="urn:microsoft.com/office/officeart/2005/8/colors/colorful1#11" csCatId="colorful" phldr="1"/>
      <dgm:spPr/>
    </dgm:pt>
    <dgm:pt modelId="{F3136B74-8286-41D0-BA9D-8AE2764EBB5C}">
      <dgm:prSet phldrT="[Text]" custT="1"/>
      <dgm:spPr/>
      <dgm:t>
        <a:bodyPr/>
        <a:lstStyle/>
        <a:p>
          <a:r>
            <a:rPr lang="lv-LV" sz="2000" dirty="0">
              <a:latin typeface="Times New Roman" pitchFamily="18" charset="0"/>
              <a:cs typeface="Times New Roman" pitchFamily="18" charset="0"/>
            </a:rPr>
            <a:t>Veikt kopīgu uzdevumu</a:t>
          </a:r>
          <a:endParaRPr lang="en-US" sz="2000" dirty="0">
            <a:latin typeface="Times New Roman" pitchFamily="18" charset="0"/>
            <a:cs typeface="Times New Roman" pitchFamily="18" charset="0"/>
          </a:endParaRPr>
        </a:p>
      </dgm:t>
    </dgm:pt>
    <dgm:pt modelId="{A6938F1B-8EF7-4647-9C51-989108E5D679}" type="parTrans" cxnId="{89F3DED2-2995-4E97-A639-EB3B1C9E0CB6}">
      <dgm:prSet/>
      <dgm:spPr/>
      <dgm:t>
        <a:bodyPr/>
        <a:lstStyle/>
        <a:p>
          <a:endParaRPr lang="en-US"/>
        </a:p>
      </dgm:t>
    </dgm:pt>
    <dgm:pt modelId="{1C63B56D-76FD-47DE-85D3-3C89D6360B4D}" type="sibTrans" cxnId="{89F3DED2-2995-4E97-A639-EB3B1C9E0CB6}">
      <dgm:prSet/>
      <dgm:spPr/>
      <dgm:t>
        <a:bodyPr/>
        <a:lstStyle/>
        <a:p>
          <a:endParaRPr lang="en-US"/>
        </a:p>
      </dgm:t>
    </dgm:pt>
    <dgm:pt modelId="{1DD6CD5F-F494-408F-8292-E0E102C035E1}">
      <dgm:prSet phldrT="[Text]" custT="1"/>
      <dgm:spPr/>
      <dgm:t>
        <a:bodyPr/>
        <a:lstStyle/>
        <a:p>
          <a:r>
            <a:rPr lang="lv-LV" sz="2000" dirty="0">
              <a:latin typeface="Times New Roman" pitchFamily="18" charset="0"/>
              <a:cs typeface="Times New Roman" pitchFamily="18" charset="0"/>
            </a:rPr>
            <a:t>Pastāvēt kā komandai</a:t>
          </a:r>
          <a:endParaRPr lang="en-US" sz="2000" dirty="0">
            <a:latin typeface="Times New Roman" pitchFamily="18" charset="0"/>
            <a:cs typeface="Times New Roman" pitchFamily="18" charset="0"/>
          </a:endParaRPr>
        </a:p>
      </dgm:t>
    </dgm:pt>
    <dgm:pt modelId="{0CA47853-7179-4D36-A48E-783E2B29B838}" type="parTrans" cxnId="{B8D4FD11-76D1-45CF-A592-0D41C81CAE11}">
      <dgm:prSet/>
      <dgm:spPr/>
      <dgm:t>
        <a:bodyPr/>
        <a:lstStyle/>
        <a:p>
          <a:endParaRPr lang="en-US"/>
        </a:p>
      </dgm:t>
    </dgm:pt>
    <dgm:pt modelId="{E85EE484-28D1-4D0D-B399-3D96B1FFAAAE}" type="sibTrans" cxnId="{B8D4FD11-76D1-45CF-A592-0D41C81CAE11}">
      <dgm:prSet/>
      <dgm:spPr/>
      <dgm:t>
        <a:bodyPr/>
        <a:lstStyle/>
        <a:p>
          <a:endParaRPr lang="en-US"/>
        </a:p>
      </dgm:t>
    </dgm:pt>
    <dgm:pt modelId="{04311282-164D-4FE4-BF2C-7E9C92B0AF02}">
      <dgm:prSet phldrT="[Text]" custT="1"/>
      <dgm:spPr/>
      <dgm:t>
        <a:bodyPr/>
        <a:lstStyle/>
        <a:p>
          <a:r>
            <a:rPr lang="lv-LV" sz="2000" dirty="0">
              <a:latin typeface="Times New Roman" pitchFamily="18" charset="0"/>
              <a:cs typeface="Times New Roman" pitchFamily="18" charset="0"/>
            </a:rPr>
            <a:t>Saglabāt </a:t>
          </a:r>
          <a:r>
            <a:rPr lang="lv-LV" sz="2000" dirty="0">
              <a:solidFill>
                <a:srgbClr val="FF0000"/>
              </a:solidFill>
              <a:latin typeface="Times New Roman" pitchFamily="18" charset="0"/>
              <a:cs typeface="Times New Roman" pitchFamily="18" charset="0"/>
            </a:rPr>
            <a:t>individualitāti</a:t>
          </a:r>
          <a:endParaRPr lang="en-US" sz="2000" dirty="0">
            <a:solidFill>
              <a:srgbClr val="FF0000"/>
            </a:solidFill>
            <a:latin typeface="Times New Roman" pitchFamily="18" charset="0"/>
            <a:cs typeface="Times New Roman" pitchFamily="18" charset="0"/>
          </a:endParaRPr>
        </a:p>
      </dgm:t>
    </dgm:pt>
    <dgm:pt modelId="{60CE2762-F3EB-4576-9738-705B1213FB7F}" type="parTrans" cxnId="{0FE60EEA-0225-478F-8F10-DAB8BA2614E1}">
      <dgm:prSet/>
      <dgm:spPr/>
      <dgm:t>
        <a:bodyPr/>
        <a:lstStyle/>
        <a:p>
          <a:endParaRPr lang="en-US"/>
        </a:p>
      </dgm:t>
    </dgm:pt>
    <dgm:pt modelId="{05907723-91A4-4A26-BC3B-A36CB8A95AB0}" type="sibTrans" cxnId="{0FE60EEA-0225-478F-8F10-DAB8BA2614E1}">
      <dgm:prSet/>
      <dgm:spPr/>
      <dgm:t>
        <a:bodyPr/>
        <a:lstStyle/>
        <a:p>
          <a:endParaRPr lang="en-US"/>
        </a:p>
      </dgm:t>
    </dgm:pt>
    <dgm:pt modelId="{D581861B-D3D8-4EC8-AC44-ABA418A552ED}" type="pres">
      <dgm:prSet presAssocID="{EDFAD6EE-7EFB-4262-BC99-AE8DBBB5ED13}" presName="compositeShape" presStyleCnt="0">
        <dgm:presLayoutVars>
          <dgm:chMax val="7"/>
          <dgm:dir/>
          <dgm:resizeHandles val="exact"/>
        </dgm:presLayoutVars>
      </dgm:prSet>
      <dgm:spPr/>
    </dgm:pt>
    <dgm:pt modelId="{0EBFE662-0A93-48CF-AFB7-1B40ED1579B4}" type="pres">
      <dgm:prSet presAssocID="{F3136B74-8286-41D0-BA9D-8AE2764EBB5C}" presName="circ1" presStyleLbl="vennNode1" presStyleIdx="0" presStyleCnt="3"/>
      <dgm:spPr/>
    </dgm:pt>
    <dgm:pt modelId="{2E8C2513-C7AC-4E13-9E6C-72596E5A4635}" type="pres">
      <dgm:prSet presAssocID="{F3136B74-8286-41D0-BA9D-8AE2764EBB5C}" presName="circ1Tx" presStyleLbl="revTx" presStyleIdx="0" presStyleCnt="0">
        <dgm:presLayoutVars>
          <dgm:chMax val="0"/>
          <dgm:chPref val="0"/>
          <dgm:bulletEnabled val="1"/>
        </dgm:presLayoutVars>
      </dgm:prSet>
      <dgm:spPr/>
    </dgm:pt>
    <dgm:pt modelId="{A8E71690-46EB-41C8-B332-F6495FBD58F5}" type="pres">
      <dgm:prSet presAssocID="{1DD6CD5F-F494-408F-8292-E0E102C035E1}" presName="circ2" presStyleLbl="vennNode1" presStyleIdx="1" presStyleCnt="3"/>
      <dgm:spPr/>
    </dgm:pt>
    <dgm:pt modelId="{AD093756-54E8-4992-B1B6-79D7707CFD0D}" type="pres">
      <dgm:prSet presAssocID="{1DD6CD5F-F494-408F-8292-E0E102C035E1}" presName="circ2Tx" presStyleLbl="revTx" presStyleIdx="0" presStyleCnt="0">
        <dgm:presLayoutVars>
          <dgm:chMax val="0"/>
          <dgm:chPref val="0"/>
          <dgm:bulletEnabled val="1"/>
        </dgm:presLayoutVars>
      </dgm:prSet>
      <dgm:spPr/>
    </dgm:pt>
    <dgm:pt modelId="{2FDC7EC4-6347-400F-881E-A2F24E7F2754}" type="pres">
      <dgm:prSet presAssocID="{04311282-164D-4FE4-BF2C-7E9C92B0AF02}" presName="circ3" presStyleLbl="vennNode1" presStyleIdx="2" presStyleCnt="3"/>
      <dgm:spPr/>
    </dgm:pt>
    <dgm:pt modelId="{23D2D210-900E-4EF0-B5C0-23DE868CA42D}" type="pres">
      <dgm:prSet presAssocID="{04311282-164D-4FE4-BF2C-7E9C92B0AF02}" presName="circ3Tx" presStyleLbl="revTx" presStyleIdx="0" presStyleCnt="0">
        <dgm:presLayoutVars>
          <dgm:chMax val="0"/>
          <dgm:chPref val="0"/>
          <dgm:bulletEnabled val="1"/>
        </dgm:presLayoutVars>
      </dgm:prSet>
      <dgm:spPr/>
    </dgm:pt>
  </dgm:ptLst>
  <dgm:cxnLst>
    <dgm:cxn modelId="{B8D4FD11-76D1-45CF-A592-0D41C81CAE11}" srcId="{EDFAD6EE-7EFB-4262-BC99-AE8DBBB5ED13}" destId="{1DD6CD5F-F494-408F-8292-E0E102C035E1}" srcOrd="1" destOrd="0" parTransId="{0CA47853-7179-4D36-A48E-783E2B29B838}" sibTransId="{E85EE484-28D1-4D0D-B399-3D96B1FFAAAE}"/>
    <dgm:cxn modelId="{F8DAB72E-60D9-4618-AF31-D363A280295E}" type="presOf" srcId="{1DD6CD5F-F494-408F-8292-E0E102C035E1}" destId="{AD093756-54E8-4992-B1B6-79D7707CFD0D}" srcOrd="1" destOrd="0" presId="urn:microsoft.com/office/officeart/2005/8/layout/venn1"/>
    <dgm:cxn modelId="{FFC86439-79C3-44CF-B19E-F189CE6DA5BC}" type="presOf" srcId="{F3136B74-8286-41D0-BA9D-8AE2764EBB5C}" destId="{0EBFE662-0A93-48CF-AFB7-1B40ED1579B4}" srcOrd="0" destOrd="0" presId="urn:microsoft.com/office/officeart/2005/8/layout/venn1"/>
    <dgm:cxn modelId="{109E0A5D-AC9B-407B-B7E2-FD32921251FA}" type="presOf" srcId="{04311282-164D-4FE4-BF2C-7E9C92B0AF02}" destId="{2FDC7EC4-6347-400F-881E-A2F24E7F2754}" srcOrd="0" destOrd="0" presId="urn:microsoft.com/office/officeart/2005/8/layout/venn1"/>
    <dgm:cxn modelId="{FE4D766F-D3E3-40DD-AFE0-052446A49EE8}" type="presOf" srcId="{1DD6CD5F-F494-408F-8292-E0E102C035E1}" destId="{A8E71690-46EB-41C8-B332-F6495FBD58F5}" srcOrd="0" destOrd="0" presId="urn:microsoft.com/office/officeart/2005/8/layout/venn1"/>
    <dgm:cxn modelId="{7C9D7A51-F499-4BC7-8A44-F96998C6354E}" type="presOf" srcId="{EDFAD6EE-7EFB-4262-BC99-AE8DBBB5ED13}" destId="{D581861B-D3D8-4EC8-AC44-ABA418A552ED}" srcOrd="0" destOrd="0" presId="urn:microsoft.com/office/officeart/2005/8/layout/venn1"/>
    <dgm:cxn modelId="{F3569B78-7F2A-4603-BFA6-7AE8AE6E60F1}" type="presOf" srcId="{F3136B74-8286-41D0-BA9D-8AE2764EBB5C}" destId="{2E8C2513-C7AC-4E13-9E6C-72596E5A4635}" srcOrd="1" destOrd="0" presId="urn:microsoft.com/office/officeart/2005/8/layout/venn1"/>
    <dgm:cxn modelId="{89F3DED2-2995-4E97-A639-EB3B1C9E0CB6}" srcId="{EDFAD6EE-7EFB-4262-BC99-AE8DBBB5ED13}" destId="{F3136B74-8286-41D0-BA9D-8AE2764EBB5C}" srcOrd="0" destOrd="0" parTransId="{A6938F1B-8EF7-4647-9C51-989108E5D679}" sibTransId="{1C63B56D-76FD-47DE-85D3-3C89D6360B4D}"/>
    <dgm:cxn modelId="{0FE60EEA-0225-478F-8F10-DAB8BA2614E1}" srcId="{EDFAD6EE-7EFB-4262-BC99-AE8DBBB5ED13}" destId="{04311282-164D-4FE4-BF2C-7E9C92B0AF02}" srcOrd="2" destOrd="0" parTransId="{60CE2762-F3EB-4576-9738-705B1213FB7F}" sibTransId="{05907723-91A4-4A26-BC3B-A36CB8A95AB0}"/>
    <dgm:cxn modelId="{5F91C4FC-4A7B-4214-BBAC-D9D695AE51D7}" type="presOf" srcId="{04311282-164D-4FE4-BF2C-7E9C92B0AF02}" destId="{23D2D210-900E-4EF0-B5C0-23DE868CA42D}" srcOrd="1" destOrd="0" presId="urn:microsoft.com/office/officeart/2005/8/layout/venn1"/>
    <dgm:cxn modelId="{42D279BC-FD71-4459-BF87-9DD6E034A394}" type="presParOf" srcId="{D581861B-D3D8-4EC8-AC44-ABA418A552ED}" destId="{0EBFE662-0A93-48CF-AFB7-1B40ED1579B4}" srcOrd="0" destOrd="0" presId="urn:microsoft.com/office/officeart/2005/8/layout/venn1"/>
    <dgm:cxn modelId="{2A0CE98C-C7C5-4012-B795-671A7CABA284}" type="presParOf" srcId="{D581861B-D3D8-4EC8-AC44-ABA418A552ED}" destId="{2E8C2513-C7AC-4E13-9E6C-72596E5A4635}" srcOrd="1" destOrd="0" presId="urn:microsoft.com/office/officeart/2005/8/layout/venn1"/>
    <dgm:cxn modelId="{CCD1FBE4-F5DA-4D9C-88AD-9E446537908B}" type="presParOf" srcId="{D581861B-D3D8-4EC8-AC44-ABA418A552ED}" destId="{A8E71690-46EB-41C8-B332-F6495FBD58F5}" srcOrd="2" destOrd="0" presId="urn:microsoft.com/office/officeart/2005/8/layout/venn1"/>
    <dgm:cxn modelId="{9F293105-8279-44A7-A948-060BC9FAB55F}" type="presParOf" srcId="{D581861B-D3D8-4EC8-AC44-ABA418A552ED}" destId="{AD093756-54E8-4992-B1B6-79D7707CFD0D}" srcOrd="3" destOrd="0" presId="urn:microsoft.com/office/officeart/2005/8/layout/venn1"/>
    <dgm:cxn modelId="{B9F9E313-B999-4B11-80BD-EBDCA627C9F9}" type="presParOf" srcId="{D581861B-D3D8-4EC8-AC44-ABA418A552ED}" destId="{2FDC7EC4-6347-400F-881E-A2F24E7F2754}" srcOrd="4" destOrd="0" presId="urn:microsoft.com/office/officeart/2005/8/layout/venn1"/>
    <dgm:cxn modelId="{27E7C95D-7122-481F-97C9-9BA04DA489DD}" type="presParOf" srcId="{D581861B-D3D8-4EC8-AC44-ABA418A552ED}" destId="{23D2D210-900E-4EF0-B5C0-23DE868CA42D}"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FE662-0A93-48CF-AFB7-1B40ED1579B4}">
      <dsp:nvSpPr>
        <dsp:cNvPr id="0" name=""/>
        <dsp:cNvSpPr/>
      </dsp:nvSpPr>
      <dsp:spPr>
        <a:xfrm>
          <a:off x="1060549" y="92832"/>
          <a:ext cx="1920675" cy="1920675"/>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lv-LV" sz="2000" kern="1200" dirty="0">
              <a:latin typeface="Times New Roman" pitchFamily="18" charset="0"/>
              <a:cs typeface="Times New Roman" pitchFamily="18" charset="0"/>
            </a:rPr>
            <a:t>Veikt kopīgu uzdevumu</a:t>
          </a:r>
          <a:endParaRPr lang="en-US" sz="2000" kern="1200" dirty="0">
            <a:latin typeface="Times New Roman" pitchFamily="18" charset="0"/>
            <a:cs typeface="Times New Roman" pitchFamily="18" charset="0"/>
          </a:endParaRPr>
        </a:p>
      </dsp:txBody>
      <dsp:txXfrm>
        <a:off x="1316639" y="428950"/>
        <a:ext cx="1408495" cy="864303"/>
      </dsp:txXfrm>
    </dsp:sp>
    <dsp:sp modelId="{A8E71690-46EB-41C8-B332-F6495FBD58F5}">
      <dsp:nvSpPr>
        <dsp:cNvPr id="0" name=""/>
        <dsp:cNvSpPr/>
      </dsp:nvSpPr>
      <dsp:spPr>
        <a:xfrm>
          <a:off x="1753593" y="1293254"/>
          <a:ext cx="1920675" cy="1920675"/>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lv-LV" sz="2000" kern="1200" dirty="0">
              <a:latin typeface="Times New Roman" pitchFamily="18" charset="0"/>
              <a:cs typeface="Times New Roman" pitchFamily="18" charset="0"/>
            </a:rPr>
            <a:t>Pastāvēt kā komandai</a:t>
          </a:r>
          <a:endParaRPr lang="en-US" sz="2000" kern="1200" dirty="0">
            <a:latin typeface="Times New Roman" pitchFamily="18" charset="0"/>
            <a:cs typeface="Times New Roman" pitchFamily="18" charset="0"/>
          </a:endParaRPr>
        </a:p>
      </dsp:txBody>
      <dsp:txXfrm>
        <a:off x="2341000" y="1789429"/>
        <a:ext cx="1152405" cy="1056371"/>
      </dsp:txXfrm>
    </dsp:sp>
    <dsp:sp modelId="{2FDC7EC4-6347-400F-881E-A2F24E7F2754}">
      <dsp:nvSpPr>
        <dsp:cNvPr id="0" name=""/>
        <dsp:cNvSpPr/>
      </dsp:nvSpPr>
      <dsp:spPr>
        <a:xfrm>
          <a:off x="367506" y="1293254"/>
          <a:ext cx="1920675" cy="1920675"/>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lv-LV" sz="2000" kern="1200" dirty="0">
              <a:latin typeface="Times New Roman" pitchFamily="18" charset="0"/>
              <a:cs typeface="Times New Roman" pitchFamily="18" charset="0"/>
            </a:rPr>
            <a:t>Saglabāt </a:t>
          </a:r>
          <a:r>
            <a:rPr lang="lv-LV" sz="2000" kern="1200" dirty="0">
              <a:solidFill>
                <a:srgbClr val="FF0000"/>
              </a:solidFill>
              <a:latin typeface="Times New Roman" pitchFamily="18" charset="0"/>
              <a:cs typeface="Times New Roman" pitchFamily="18" charset="0"/>
            </a:rPr>
            <a:t>individualitāti</a:t>
          </a:r>
          <a:endParaRPr lang="en-US" sz="2000" kern="1200" dirty="0">
            <a:solidFill>
              <a:srgbClr val="FF0000"/>
            </a:solidFill>
            <a:latin typeface="Times New Roman" pitchFamily="18" charset="0"/>
            <a:cs typeface="Times New Roman" pitchFamily="18" charset="0"/>
          </a:endParaRPr>
        </a:p>
      </dsp:txBody>
      <dsp:txXfrm>
        <a:off x="548369" y="1789429"/>
        <a:ext cx="1152405" cy="105637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AFD34-B27D-4757-B93A-3837CE0023BB}" type="datetimeFigureOut">
              <a:rPr lang="lv-LV" smtClean="0"/>
              <a:t>31.03.2021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C6696D-0440-4C8B-B619-A3CAD92F87CC}" type="slidenum">
              <a:rPr lang="lv-LV" smtClean="0"/>
              <a:t>‹#›</a:t>
            </a:fld>
            <a:endParaRPr lang="lv-LV"/>
          </a:p>
        </p:txBody>
      </p:sp>
    </p:spTree>
    <p:extLst>
      <p:ext uri="{BB962C8B-B14F-4D97-AF65-F5344CB8AC3E}">
        <p14:creationId xmlns:p14="http://schemas.microsoft.com/office/powerpoint/2010/main" val="3632273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D12BB2ED-66A1-4843-B66D-9D963FB170B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E8FBBDDD-1621-48AB-A2BF-B9DACC45F7F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lv-LV"/>
              <a:t>© Copyright </a:t>
            </a:r>
            <a:r>
              <a:rPr lang="en-US" altLang="lv-LV" b="1"/>
              <a:t>PresentationGO.com</a:t>
            </a:r>
            <a:r>
              <a:rPr lang="en-US" altLang="lv-LV"/>
              <a:t> – The free PowerPoint template library</a:t>
            </a:r>
          </a:p>
        </p:txBody>
      </p:sp>
      <p:sp>
        <p:nvSpPr>
          <p:cNvPr id="60420" name="Slide Number Placeholder 3">
            <a:extLst>
              <a:ext uri="{FF2B5EF4-FFF2-40B4-BE49-F238E27FC236}">
                <a16:creationId xmlns:a16="http://schemas.microsoft.com/office/drawing/2014/main" id="{7497BB5F-5DA8-49D8-9B03-CAF9F1825846}"/>
              </a:ext>
            </a:extLst>
          </p:cNvPr>
          <p:cNvSpPr>
            <a:spLocks noGrp="1"/>
          </p:cNvSpPr>
          <p:nvPr>
            <p:ph type="sldNum" sz="quarter" idx="5"/>
          </p:nvPr>
        </p:nvSpPr>
        <p:spPr>
          <a:noFill/>
        </p:spPr>
        <p:txBody>
          <a:bodyPr/>
          <a:lstStyle>
            <a:lvl1pPr>
              <a:defRPr>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fld id="{56B532EE-5BFC-413C-AFC3-C543267C34FD}" type="slidenum">
              <a:rPr lang="en-US" altLang="lv-LV" smtClean="0"/>
              <a:pPr/>
              <a:t>6</a:t>
            </a:fld>
            <a:endParaRPr lang="en-US" alt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spcAft>
                <a:spcPts val="1200"/>
              </a:spcAft>
              <a:buClrTx/>
              <a:buFontTx/>
              <a:buNone/>
            </a:pPr>
            <a:r>
              <a:rPr lang="lv-LV" altLang="lv-LV" sz="1200" b="1" dirty="0">
                <a:cs typeface="Times New Roman" panose="02020603050405020304" pitchFamily="18" charset="0"/>
              </a:rPr>
              <a:t>Laba </a:t>
            </a:r>
            <a:r>
              <a:rPr lang="lv-LV" altLang="lv-LV" sz="1200" b="1" dirty="0" err="1">
                <a:cs typeface="Times New Roman" panose="02020603050405020304" pitchFamily="18" charset="0"/>
              </a:rPr>
              <a:t>līdervadība</a:t>
            </a:r>
            <a:r>
              <a:rPr lang="lv-LV" altLang="lv-LV" sz="1200" b="1" dirty="0">
                <a:cs typeface="Times New Roman" panose="02020603050405020304" pitchFamily="18" charset="0"/>
              </a:rPr>
              <a:t> - pretestību pārvērst rezultātā </a:t>
            </a:r>
            <a:r>
              <a:rPr lang="lv-LV" altLang="lv-LV" sz="1200" dirty="0">
                <a:solidFill>
                  <a:schemeClr val="tx1"/>
                </a:solidFill>
                <a:cs typeface="Times New Roman" panose="02020603050405020304" pitchFamily="18" charset="0"/>
              </a:rPr>
              <a:t>izprast cilvēkus pārmaiņu situācijās – uzdot jautājumus un veicināt diskusiju</a:t>
            </a:r>
          </a:p>
          <a:p>
            <a:pPr>
              <a:spcBef>
                <a:spcPts val="1200"/>
              </a:spcBef>
              <a:spcAft>
                <a:spcPts val="1200"/>
              </a:spcAft>
              <a:buClrTx/>
              <a:buFontTx/>
              <a:buNone/>
            </a:pPr>
            <a:r>
              <a:rPr lang="lv-LV" altLang="lv-LV" sz="1200" dirty="0">
                <a:solidFill>
                  <a:schemeClr val="tx1"/>
                </a:solidFill>
                <a:cs typeface="Times New Roman" panose="02020603050405020304" pitchFamily="18" charset="0"/>
              </a:rPr>
              <a:t>kliedēt viņu neziņu </a:t>
            </a:r>
            <a:r>
              <a:rPr lang="lv-LV" altLang="lv-LV" sz="1200" dirty="0">
                <a:solidFill>
                  <a:srgbClr val="FF0000"/>
                </a:solidFill>
                <a:cs typeface="Times New Roman" panose="02020603050405020304" pitchFamily="18" charset="0"/>
              </a:rPr>
              <a:t>pēc</a:t>
            </a:r>
            <a:r>
              <a:rPr lang="lv-LV" altLang="lv-LV" sz="1200" dirty="0">
                <a:solidFill>
                  <a:schemeClr val="tx1"/>
                </a:solidFill>
                <a:cs typeface="Times New Roman" panose="02020603050405020304" pitchFamily="18" charset="0"/>
              </a:rPr>
              <a:t> </a:t>
            </a:r>
            <a:r>
              <a:rPr lang="lv-LV" altLang="lv-LV" sz="1200" u="sng" dirty="0">
                <a:solidFill>
                  <a:srgbClr val="FF0000"/>
                </a:solidFill>
                <a:cs typeface="Times New Roman" panose="02020603050405020304" pitchFamily="18" charset="0"/>
              </a:rPr>
              <a:t>iespējas ātrāka un nepārtraukta komunikācija, </a:t>
            </a:r>
            <a:r>
              <a:rPr lang="lv-LV" altLang="lv-LV" sz="1200" dirty="0">
                <a:solidFill>
                  <a:schemeClr val="tx1"/>
                </a:solidFill>
                <a:cs typeface="Times New Roman" panose="02020603050405020304" pitchFamily="18" charset="0"/>
              </a:rPr>
              <a:t>lai viņi atgūst kontroli pār notiekošo situāciju</a:t>
            </a:r>
          </a:p>
          <a:p>
            <a:pPr>
              <a:spcBef>
                <a:spcPts val="1200"/>
              </a:spcBef>
              <a:spcAft>
                <a:spcPts val="1200"/>
              </a:spcAft>
              <a:buClrTx/>
              <a:buFontTx/>
              <a:buNone/>
            </a:pPr>
            <a:r>
              <a:rPr lang="lv-LV" altLang="lv-LV" sz="1200" dirty="0">
                <a:solidFill>
                  <a:schemeClr val="tx1"/>
                </a:solidFill>
                <a:cs typeface="Times New Roman" panose="02020603050405020304" pitchFamily="18" charset="0"/>
              </a:rPr>
              <a:t>veicināt atgriezenisko saiti no darbiniekiem</a:t>
            </a:r>
          </a:p>
          <a:p>
            <a:pPr>
              <a:spcBef>
                <a:spcPts val="1200"/>
              </a:spcBef>
              <a:spcAft>
                <a:spcPts val="1200"/>
              </a:spcAft>
              <a:buClrTx/>
              <a:buFontTx/>
              <a:buNone/>
            </a:pPr>
            <a:r>
              <a:rPr lang="lv-LV" altLang="lv-LV" sz="1200" dirty="0">
                <a:solidFill>
                  <a:schemeClr val="tx1"/>
                </a:solidFill>
                <a:cs typeface="Times New Roman" panose="02020603050405020304" pitchFamily="18" charset="0"/>
              </a:rPr>
              <a:t>izmantot sadarbības stilu, </a:t>
            </a:r>
            <a:r>
              <a:rPr lang="lv-LV" altLang="lv-LV" sz="1200" dirty="0">
                <a:solidFill>
                  <a:srgbClr val="FF0000"/>
                </a:solidFill>
                <a:cs typeface="Times New Roman" panose="02020603050405020304" pitchFamily="18" charset="0"/>
              </a:rPr>
              <a:t>kas rada tādu gaisotni, kurā problēmas nepārvēršas par personību cīņu</a:t>
            </a:r>
          </a:p>
          <a:p>
            <a:endParaRPr lang="lv-LV" dirty="0"/>
          </a:p>
        </p:txBody>
      </p:sp>
      <p:sp>
        <p:nvSpPr>
          <p:cNvPr id="4" name="Slide Number Placeholder 3"/>
          <p:cNvSpPr>
            <a:spLocks noGrp="1"/>
          </p:cNvSpPr>
          <p:nvPr>
            <p:ph type="sldNum" sz="quarter" idx="5"/>
          </p:nvPr>
        </p:nvSpPr>
        <p:spPr/>
        <p:txBody>
          <a:bodyPr/>
          <a:lstStyle/>
          <a:p>
            <a:fld id="{2EC6696D-0440-4C8B-B619-A3CAD92F87CC}" type="slidenum">
              <a:rPr lang="lv-LV" smtClean="0"/>
              <a:t>7</a:t>
            </a:fld>
            <a:endParaRPr lang="lv-LV"/>
          </a:p>
        </p:txBody>
      </p:sp>
    </p:spTree>
    <p:extLst>
      <p:ext uri="{BB962C8B-B14F-4D97-AF65-F5344CB8AC3E}">
        <p14:creationId xmlns:p14="http://schemas.microsoft.com/office/powerpoint/2010/main" val="2520931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8F03FD7D-A1E1-4043-9FF6-854FB583A12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4FA20ACD-10E5-4009-BA2C-0F78E17CC8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lv-LV"/>
              <a:t>© Copyright </a:t>
            </a:r>
            <a:r>
              <a:rPr lang="en-US" altLang="lv-LV" b="1"/>
              <a:t>PresentationGO.com</a:t>
            </a:r>
            <a:r>
              <a:rPr lang="en-US" altLang="lv-LV"/>
              <a:t> – The free PowerPoint template library</a:t>
            </a:r>
          </a:p>
        </p:txBody>
      </p:sp>
      <p:sp>
        <p:nvSpPr>
          <p:cNvPr id="91140" name="Slide Number Placeholder 3">
            <a:extLst>
              <a:ext uri="{FF2B5EF4-FFF2-40B4-BE49-F238E27FC236}">
                <a16:creationId xmlns:a16="http://schemas.microsoft.com/office/drawing/2014/main" id="{8C0A7DE8-17D6-4AF6-8455-0CF0E487CE87}"/>
              </a:ext>
            </a:extLst>
          </p:cNvPr>
          <p:cNvSpPr>
            <a:spLocks noGrp="1"/>
          </p:cNvSpPr>
          <p:nvPr>
            <p:ph type="sldNum" sz="quarter" idx="5"/>
          </p:nvPr>
        </p:nvSpPr>
        <p:spPr>
          <a:noFill/>
        </p:spPr>
        <p:txBody>
          <a:bodyPr/>
          <a:lstStyle>
            <a:lvl1pPr>
              <a:defRPr>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fld id="{AB066544-BEEB-4E8F-B822-A8E77792EF94}" type="slidenum">
              <a:rPr lang="en-US" altLang="lv-LV" smtClean="0"/>
              <a:pPr/>
              <a:t>9</a:t>
            </a:fld>
            <a:endParaRPr lang="en-US" alt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F6EE01A4-5290-4A35-BB90-0D875912E32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C5C3C905-A301-4C14-9B62-7D986B00406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lv-LV" dirty="0"/>
              <a:t>© Copyright </a:t>
            </a:r>
            <a:r>
              <a:rPr lang="en-US" altLang="lv-LV" b="1" dirty="0"/>
              <a:t>PresentationGO.com</a:t>
            </a:r>
            <a:r>
              <a:rPr lang="en-US" altLang="lv-LV" dirty="0"/>
              <a:t> – The free PowerPoint template library</a:t>
            </a:r>
          </a:p>
        </p:txBody>
      </p:sp>
      <p:sp>
        <p:nvSpPr>
          <p:cNvPr id="93188" name="Slide Number Placeholder 3">
            <a:extLst>
              <a:ext uri="{FF2B5EF4-FFF2-40B4-BE49-F238E27FC236}">
                <a16:creationId xmlns:a16="http://schemas.microsoft.com/office/drawing/2014/main" id="{A7230B07-07FC-44E3-9766-4267C8829C5D}"/>
              </a:ext>
            </a:extLst>
          </p:cNvPr>
          <p:cNvSpPr>
            <a:spLocks noGrp="1"/>
          </p:cNvSpPr>
          <p:nvPr>
            <p:ph type="sldNum" sz="quarter" idx="5"/>
          </p:nvPr>
        </p:nvSpPr>
        <p:spPr>
          <a:noFill/>
        </p:spPr>
        <p:txBody>
          <a:bodyPr/>
          <a:lstStyle>
            <a:lvl1pPr>
              <a:defRPr>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fld id="{CA0F019E-A304-4341-ACE1-8B68A9805B20}" type="slidenum">
              <a:rPr lang="en-US" altLang="lv-LV" smtClean="0"/>
              <a:pPr/>
              <a:t>10</a:t>
            </a:fld>
            <a:endParaRPr lang="en-US" alt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28A44-B4CD-4471-83C1-77B07D6109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C8F81744-CA14-4AB4-8FE0-697D55ADFD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6672671D-A5DA-4B4B-9931-6590620A75C2}"/>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6115C0E6-4D50-4259-9EC4-9495E272DF4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9363824-28DB-40E2-B410-8B874C4DE485}"/>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536754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D57BD-8F4B-4EAD-8002-5BD1EFCF4E2F}"/>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6810AA0A-2282-4D70-BFB4-8D60DC0129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DD6664B-2AB6-43DB-8A9D-702BBB18B13E}"/>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AE376CC2-11DB-46DF-8D20-3E2C7BDEAD0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155976D-B9AC-4CC5-97E0-969344C9BCE7}"/>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719099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DF8FB-3FB1-4A80-97A9-DCE0788DDA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12BAC1C7-234D-4D86-8161-02A5A99CE7A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338C177-E95E-4DBD-B517-80A3E6F985C3}"/>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DD215CE6-289F-46D1-9B2D-36CD3D72501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593647B-E239-4028-9550-3688F990C45A}"/>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30902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60A34-7545-469E-A3B0-CA36ACDEF9E3}"/>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C42F098D-2DA5-4DFB-9982-69FD445278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CC00A27-24FC-464D-B147-4CB15A76DF41}"/>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33B6CFF1-1EAB-41EC-87AC-FC4957AE7EB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E12AFB8-2F29-4B21-9547-C516ABBE3DCF}"/>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1674060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838D-0B70-4B6F-BBAC-A9B62CC23B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CCCC1326-EBC5-403B-98E1-1D918FFF7B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F4C5C4-789A-4B9A-8A12-FEBA469A2453}"/>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A53E6B8C-4116-4E72-81DB-4927DB2F0C88}"/>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D527B9D-1A7E-495E-B87F-DCA4CC5B4805}"/>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36264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11ED8-F51E-453D-BBD1-383572680F61}"/>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B919DE70-1317-4C00-9135-DF80F16BB2C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5C4F49DE-6B40-40D1-95ED-470D14A0364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1AC6C2E0-C638-4792-8966-B8EFDD1EDE70}"/>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6" name="Footer Placeholder 5">
            <a:extLst>
              <a:ext uri="{FF2B5EF4-FFF2-40B4-BE49-F238E27FC236}">
                <a16:creationId xmlns:a16="http://schemas.microsoft.com/office/drawing/2014/main" id="{C0196103-CFB6-4F22-9B6C-56A14C4D998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44C49559-595C-4C61-ADA7-C3F07C3E87FD}"/>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345354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2C103-02B3-43A5-9EBB-C4900445BA64}"/>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F1C9B937-57DA-4194-BEFB-4D0C3228DD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40E6C49-B9B2-4EF4-ABAE-A921068637B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D4793D48-EAFB-48AC-9CF7-77EEC2A3A8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CF5A353-8EAF-416B-9648-02004BAC53B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B784EF04-B7BA-4DDB-9484-91AD460148F3}"/>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8" name="Footer Placeholder 7">
            <a:extLst>
              <a:ext uri="{FF2B5EF4-FFF2-40B4-BE49-F238E27FC236}">
                <a16:creationId xmlns:a16="http://schemas.microsoft.com/office/drawing/2014/main" id="{D679D740-72B9-4C73-94A4-0E1E0C6D0311}"/>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7755D139-0579-4829-8F0E-B2B59A5891F1}"/>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1920609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563C8-2861-44A8-B14B-87B57DA6D6A9}"/>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A52301C0-EC3B-4350-B352-513A6C351A7C}"/>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4" name="Footer Placeholder 3">
            <a:extLst>
              <a:ext uri="{FF2B5EF4-FFF2-40B4-BE49-F238E27FC236}">
                <a16:creationId xmlns:a16="http://schemas.microsoft.com/office/drawing/2014/main" id="{9C0649C8-D07B-4B7B-B53A-AF38617A25BC}"/>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070D2BBC-9095-41EE-A627-D234690360B2}"/>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3679988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CF5F07-D4AB-4A2F-9ACC-E7B98CE196E2}"/>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3" name="Footer Placeholder 2">
            <a:extLst>
              <a:ext uri="{FF2B5EF4-FFF2-40B4-BE49-F238E27FC236}">
                <a16:creationId xmlns:a16="http://schemas.microsoft.com/office/drawing/2014/main" id="{3B25B0F2-4517-4BB6-A41C-73C385AC0740}"/>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97116820-6B54-46CE-8026-4849B8F83F1A}"/>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3789455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09585-1B60-4A9A-974E-D636531A78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8396168-9A70-4649-B884-B7C705E1F6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AF1ACE2-43F6-49DA-9388-6746E89A33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6AD1139-0177-4E37-B319-48978F24465E}"/>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6" name="Footer Placeholder 5">
            <a:extLst>
              <a:ext uri="{FF2B5EF4-FFF2-40B4-BE49-F238E27FC236}">
                <a16:creationId xmlns:a16="http://schemas.microsoft.com/office/drawing/2014/main" id="{3DFF1287-8611-46A1-B3D2-F813ED752699}"/>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7302CDA-D8A4-498C-80E0-9F3A128FBB64}"/>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238744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4777-9DE5-4E63-B175-7CFE14FDAB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DE1F5E51-74A7-4784-A3A2-87FB546CA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1F51C3BE-6FA4-4BC9-BAAB-CEC5C73656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63727E0-A93E-492E-A090-17794318771E}"/>
              </a:ext>
            </a:extLst>
          </p:cNvPr>
          <p:cNvSpPr>
            <a:spLocks noGrp="1"/>
          </p:cNvSpPr>
          <p:nvPr>
            <p:ph type="dt" sz="half" idx="10"/>
          </p:nvPr>
        </p:nvSpPr>
        <p:spPr/>
        <p:txBody>
          <a:bodyPr/>
          <a:lstStyle/>
          <a:p>
            <a:fld id="{CC4EA119-D238-4425-80F9-42CC3A3E74F0}" type="datetimeFigureOut">
              <a:rPr lang="lv-LV" smtClean="0"/>
              <a:t>31.03.2021</a:t>
            </a:fld>
            <a:endParaRPr lang="lv-LV"/>
          </a:p>
        </p:txBody>
      </p:sp>
      <p:sp>
        <p:nvSpPr>
          <p:cNvPr id="6" name="Footer Placeholder 5">
            <a:extLst>
              <a:ext uri="{FF2B5EF4-FFF2-40B4-BE49-F238E27FC236}">
                <a16:creationId xmlns:a16="http://schemas.microsoft.com/office/drawing/2014/main" id="{D56F6E4B-268B-40BB-8D16-C007F0E8684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969E7B4C-9DD3-4DD1-A865-62676AE9C167}"/>
              </a:ext>
            </a:extLst>
          </p:cNvPr>
          <p:cNvSpPr>
            <a:spLocks noGrp="1"/>
          </p:cNvSpPr>
          <p:nvPr>
            <p:ph type="sldNum" sz="quarter" idx="12"/>
          </p:nvPr>
        </p:nvSpPr>
        <p:spPr/>
        <p:txBody>
          <a:bodyPr/>
          <a:lstStyle/>
          <a:p>
            <a:fld id="{24B90360-5CCE-4BC1-BC25-EA79DF19C985}" type="slidenum">
              <a:rPr lang="lv-LV" smtClean="0"/>
              <a:t>‹#›</a:t>
            </a:fld>
            <a:endParaRPr lang="lv-LV"/>
          </a:p>
        </p:txBody>
      </p:sp>
    </p:spTree>
    <p:extLst>
      <p:ext uri="{BB962C8B-B14F-4D97-AF65-F5344CB8AC3E}">
        <p14:creationId xmlns:p14="http://schemas.microsoft.com/office/powerpoint/2010/main" val="1567449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536BF7-BA71-4742-96CA-640AC4019E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56DD28AA-3DFC-4DB2-9ABD-688EF8744D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6989F79-952C-427C-BC8E-7C2C93FA63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EA119-D238-4425-80F9-42CC3A3E74F0}" type="datetimeFigureOut">
              <a:rPr lang="lv-LV" smtClean="0"/>
              <a:t>31.03.2021</a:t>
            </a:fld>
            <a:endParaRPr lang="lv-LV"/>
          </a:p>
        </p:txBody>
      </p:sp>
      <p:sp>
        <p:nvSpPr>
          <p:cNvPr id="5" name="Footer Placeholder 4">
            <a:extLst>
              <a:ext uri="{FF2B5EF4-FFF2-40B4-BE49-F238E27FC236}">
                <a16:creationId xmlns:a16="http://schemas.microsoft.com/office/drawing/2014/main" id="{CEA09B50-F5B0-454A-9E09-916CF8464B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E179188B-3EA5-4663-850A-361A21EEE2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B90360-5CCE-4BC1-BC25-EA79DF19C985}" type="slidenum">
              <a:rPr lang="lv-LV" smtClean="0"/>
              <a:t>‹#›</a:t>
            </a:fld>
            <a:endParaRPr lang="lv-LV"/>
          </a:p>
        </p:txBody>
      </p:sp>
    </p:spTree>
    <p:extLst>
      <p:ext uri="{BB962C8B-B14F-4D97-AF65-F5344CB8AC3E}">
        <p14:creationId xmlns:p14="http://schemas.microsoft.com/office/powerpoint/2010/main" val="196055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3.xml"/><Relationship Id="rId16" Type="http://schemas.openxmlformats.org/officeDocument/2006/relationships/image" Target="../media/image14.png"/><Relationship Id="rId1" Type="http://schemas.openxmlformats.org/officeDocument/2006/relationships/slideLayout" Target="../slideLayouts/slideLayout6.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1303" y="1139780"/>
            <a:ext cx="9849394" cy="2387600"/>
          </a:xfrm>
        </p:spPr>
        <p:txBody>
          <a:bodyPr>
            <a:normAutofit fontScale="90000"/>
          </a:bodyPr>
          <a:lstStyle/>
          <a:p>
            <a:r>
              <a:rPr lang="lv-LV" dirty="0"/>
              <a:t>Administratīvā reforma, ar ko sākt, jeb ko nepazaudēt sociālajā lomā</a:t>
            </a:r>
            <a:endParaRPr lang="lv-LV" sz="4000" dirty="0"/>
          </a:p>
        </p:txBody>
      </p:sp>
      <p:sp>
        <p:nvSpPr>
          <p:cNvPr id="3" name="Subtitle 2"/>
          <p:cNvSpPr>
            <a:spLocks noGrp="1"/>
          </p:cNvSpPr>
          <p:nvPr>
            <p:ph type="subTitle" idx="1"/>
          </p:nvPr>
        </p:nvSpPr>
        <p:spPr/>
        <p:txBody>
          <a:bodyPr/>
          <a:lstStyle/>
          <a:p>
            <a:pPr algn="r"/>
            <a:r>
              <a:rPr lang="lv-LV" dirty="0"/>
              <a:t>Ilze Kurme</a:t>
            </a:r>
          </a:p>
        </p:txBody>
      </p:sp>
    </p:spTree>
    <p:extLst>
      <p:ext uri="{BB962C8B-B14F-4D97-AF65-F5344CB8AC3E}">
        <p14:creationId xmlns:p14="http://schemas.microsoft.com/office/powerpoint/2010/main" val="54284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64C4BC1E-7FB3-481D-9890-1872F2FE262A}"/>
              </a:ext>
            </a:extLst>
          </p:cNvPr>
          <p:cNvSpPr>
            <a:spLocks noGrp="1" noChangeArrowheads="1"/>
          </p:cNvSpPr>
          <p:nvPr>
            <p:ph type="title"/>
          </p:nvPr>
        </p:nvSpPr>
        <p:spPr>
          <a:xfrm>
            <a:off x="1841273" y="156368"/>
            <a:ext cx="8657013" cy="952500"/>
          </a:xfrm>
        </p:spPr>
        <p:txBody>
          <a:bodyPr>
            <a:normAutofit fontScale="90000"/>
          </a:bodyPr>
          <a:lstStyle/>
          <a:p>
            <a:r>
              <a:rPr lang="lv-LV" altLang="lv-LV" dirty="0"/>
              <a:t>Veiksmīgas komunikācijas pamatlikumi</a:t>
            </a:r>
            <a:endParaRPr lang="en-US" altLang="lv-LV" dirty="0"/>
          </a:p>
        </p:txBody>
      </p:sp>
      <p:grpSp>
        <p:nvGrpSpPr>
          <p:cNvPr id="92163" name="Group 3">
            <a:extLst>
              <a:ext uri="{FF2B5EF4-FFF2-40B4-BE49-F238E27FC236}">
                <a16:creationId xmlns:a16="http://schemas.microsoft.com/office/drawing/2014/main" id="{154C9EDE-FEED-4608-A130-158AE869F566}"/>
              </a:ext>
            </a:extLst>
          </p:cNvPr>
          <p:cNvGrpSpPr>
            <a:grpSpLocks/>
          </p:cNvGrpSpPr>
          <p:nvPr/>
        </p:nvGrpSpPr>
        <p:grpSpPr bwMode="auto">
          <a:xfrm>
            <a:off x="1731964" y="2841625"/>
            <a:ext cx="8728075" cy="1250950"/>
            <a:chOff x="277336" y="2576512"/>
            <a:chExt cx="11637329" cy="1668464"/>
          </a:xfrm>
        </p:grpSpPr>
        <p:sp>
          <p:nvSpPr>
            <p:cNvPr id="45" name="Freeform 22">
              <a:extLst>
                <a:ext uri="{FF2B5EF4-FFF2-40B4-BE49-F238E27FC236}">
                  <a16:creationId xmlns:a16="http://schemas.microsoft.com/office/drawing/2014/main" id="{438ED714-DEE3-4B6D-AE4D-118E1339A2B7}"/>
                </a:ext>
              </a:extLst>
            </p:cNvPr>
            <p:cNvSpPr>
              <a:spLocks noEditPoints="1"/>
            </p:cNvSpPr>
            <p:nvPr/>
          </p:nvSpPr>
          <p:spPr bwMode="auto">
            <a:xfrm>
              <a:off x="277336" y="2576512"/>
              <a:ext cx="8218942" cy="1668464"/>
            </a:xfrm>
            <a:custGeom>
              <a:avLst/>
              <a:gdLst>
                <a:gd name="T0" fmla="*/ 5632 w 5774"/>
                <a:gd name="T1" fmla="*/ 127 h 1173"/>
                <a:gd name="T2" fmla="*/ 5632 w 5774"/>
                <a:gd name="T3" fmla="*/ 1101 h 1173"/>
                <a:gd name="T4" fmla="*/ 5448 w 5774"/>
                <a:gd name="T5" fmla="*/ 127 h 1173"/>
                <a:gd name="T6" fmla="*/ 5448 w 5774"/>
                <a:gd name="T7" fmla="*/ 1101 h 1173"/>
                <a:gd name="T8" fmla="*/ 5264 w 5774"/>
                <a:gd name="T9" fmla="*/ 127 h 1173"/>
                <a:gd name="T10" fmla="*/ 5264 w 5774"/>
                <a:gd name="T11" fmla="*/ 1101 h 1173"/>
                <a:gd name="T12" fmla="*/ 5079 w 5774"/>
                <a:gd name="T13" fmla="*/ 127 h 1173"/>
                <a:gd name="T14" fmla="*/ 5079 w 5774"/>
                <a:gd name="T15" fmla="*/ 1101 h 1173"/>
                <a:gd name="T16" fmla="*/ 4895 w 5774"/>
                <a:gd name="T17" fmla="*/ 127 h 1173"/>
                <a:gd name="T18" fmla="*/ 4895 w 5774"/>
                <a:gd name="T19" fmla="*/ 1101 h 1173"/>
                <a:gd name="T20" fmla="*/ 4711 w 5774"/>
                <a:gd name="T21" fmla="*/ 127 h 1173"/>
                <a:gd name="T22" fmla="*/ 4711 w 5774"/>
                <a:gd name="T23" fmla="*/ 1101 h 1173"/>
                <a:gd name="T24" fmla="*/ 4526 w 5774"/>
                <a:gd name="T25" fmla="*/ 127 h 1173"/>
                <a:gd name="T26" fmla="*/ 4526 w 5774"/>
                <a:gd name="T27" fmla="*/ 1101 h 1173"/>
                <a:gd name="T28" fmla="*/ 4342 w 5774"/>
                <a:gd name="T29" fmla="*/ 127 h 1173"/>
                <a:gd name="T30" fmla="*/ 4342 w 5774"/>
                <a:gd name="T31" fmla="*/ 1101 h 1173"/>
                <a:gd name="T32" fmla="*/ 4158 w 5774"/>
                <a:gd name="T33" fmla="*/ 127 h 1173"/>
                <a:gd name="T34" fmla="*/ 4158 w 5774"/>
                <a:gd name="T35" fmla="*/ 1101 h 1173"/>
                <a:gd name="T36" fmla="*/ 3973 w 5774"/>
                <a:gd name="T37" fmla="*/ 127 h 1173"/>
                <a:gd name="T38" fmla="*/ 3973 w 5774"/>
                <a:gd name="T39" fmla="*/ 1101 h 1173"/>
                <a:gd name="T40" fmla="*/ 3789 w 5774"/>
                <a:gd name="T41" fmla="*/ 127 h 1173"/>
                <a:gd name="T42" fmla="*/ 3789 w 5774"/>
                <a:gd name="T43" fmla="*/ 1101 h 1173"/>
                <a:gd name="T44" fmla="*/ 3605 w 5774"/>
                <a:gd name="T45" fmla="*/ 127 h 1173"/>
                <a:gd name="T46" fmla="*/ 3605 w 5774"/>
                <a:gd name="T47" fmla="*/ 1101 h 1173"/>
                <a:gd name="T48" fmla="*/ 3420 w 5774"/>
                <a:gd name="T49" fmla="*/ 127 h 1173"/>
                <a:gd name="T50" fmla="*/ 3420 w 5774"/>
                <a:gd name="T51" fmla="*/ 1101 h 1173"/>
                <a:gd name="T52" fmla="*/ 3236 w 5774"/>
                <a:gd name="T53" fmla="*/ 127 h 1173"/>
                <a:gd name="T54" fmla="*/ 3236 w 5774"/>
                <a:gd name="T55" fmla="*/ 1101 h 1173"/>
                <a:gd name="T56" fmla="*/ 3052 w 5774"/>
                <a:gd name="T57" fmla="*/ 127 h 1173"/>
                <a:gd name="T58" fmla="*/ 3052 w 5774"/>
                <a:gd name="T59" fmla="*/ 1101 h 1173"/>
                <a:gd name="T60" fmla="*/ 2867 w 5774"/>
                <a:gd name="T61" fmla="*/ 127 h 1173"/>
                <a:gd name="T62" fmla="*/ 2867 w 5774"/>
                <a:gd name="T63" fmla="*/ 1101 h 1173"/>
                <a:gd name="T64" fmla="*/ 2683 w 5774"/>
                <a:gd name="T65" fmla="*/ 127 h 1173"/>
                <a:gd name="T66" fmla="*/ 2683 w 5774"/>
                <a:gd name="T67" fmla="*/ 1101 h 1173"/>
                <a:gd name="T68" fmla="*/ 2499 w 5774"/>
                <a:gd name="T69" fmla="*/ 127 h 1173"/>
                <a:gd name="T70" fmla="*/ 2499 w 5774"/>
                <a:gd name="T71" fmla="*/ 1101 h 1173"/>
                <a:gd name="T72" fmla="*/ 2315 w 5774"/>
                <a:gd name="T73" fmla="*/ 127 h 1173"/>
                <a:gd name="T74" fmla="*/ 2315 w 5774"/>
                <a:gd name="T75" fmla="*/ 1101 h 1173"/>
                <a:gd name="T76" fmla="*/ 2130 w 5774"/>
                <a:gd name="T77" fmla="*/ 127 h 1173"/>
                <a:gd name="T78" fmla="*/ 2130 w 5774"/>
                <a:gd name="T79" fmla="*/ 1101 h 1173"/>
                <a:gd name="T80" fmla="*/ 1946 w 5774"/>
                <a:gd name="T81" fmla="*/ 127 h 1173"/>
                <a:gd name="T82" fmla="*/ 1946 w 5774"/>
                <a:gd name="T83" fmla="*/ 1101 h 1173"/>
                <a:gd name="T84" fmla="*/ 1762 w 5774"/>
                <a:gd name="T85" fmla="*/ 127 h 1173"/>
                <a:gd name="T86" fmla="*/ 1762 w 5774"/>
                <a:gd name="T87" fmla="*/ 1101 h 1173"/>
                <a:gd name="T88" fmla="*/ 1577 w 5774"/>
                <a:gd name="T89" fmla="*/ 127 h 1173"/>
                <a:gd name="T90" fmla="*/ 1577 w 5774"/>
                <a:gd name="T91" fmla="*/ 1101 h 1173"/>
                <a:gd name="T92" fmla="*/ 1393 w 5774"/>
                <a:gd name="T93" fmla="*/ 127 h 1173"/>
                <a:gd name="T94" fmla="*/ 1393 w 5774"/>
                <a:gd name="T95" fmla="*/ 1101 h 1173"/>
                <a:gd name="T96" fmla="*/ 1209 w 5774"/>
                <a:gd name="T97" fmla="*/ 127 h 1173"/>
                <a:gd name="T98" fmla="*/ 1209 w 5774"/>
                <a:gd name="T99" fmla="*/ 1101 h 1173"/>
                <a:gd name="T100" fmla="*/ 1024 w 5774"/>
                <a:gd name="T101" fmla="*/ 127 h 1173"/>
                <a:gd name="T102" fmla="*/ 1024 w 5774"/>
                <a:gd name="T103" fmla="*/ 1101 h 1173"/>
                <a:gd name="T104" fmla="*/ 840 w 5774"/>
                <a:gd name="T105" fmla="*/ 127 h 1173"/>
                <a:gd name="T106" fmla="*/ 840 w 5774"/>
                <a:gd name="T107" fmla="*/ 1101 h 1173"/>
                <a:gd name="T108" fmla="*/ 656 w 5774"/>
                <a:gd name="T109" fmla="*/ 127 h 1173"/>
                <a:gd name="T110" fmla="*/ 656 w 5774"/>
                <a:gd name="T111" fmla="*/ 1101 h 1173"/>
                <a:gd name="T112" fmla="*/ 471 w 5774"/>
                <a:gd name="T113" fmla="*/ 127 h 1173"/>
                <a:gd name="T114" fmla="*/ 471 w 5774"/>
                <a:gd name="T115" fmla="*/ 1101 h 1173"/>
                <a:gd name="T116" fmla="*/ 287 w 5774"/>
                <a:gd name="T117" fmla="*/ 127 h 1173"/>
                <a:gd name="T118" fmla="*/ 287 w 5774"/>
                <a:gd name="T119" fmla="*/ 1101 h 1173"/>
                <a:gd name="T120" fmla="*/ 103 w 5774"/>
                <a:gd name="T121" fmla="*/ 127 h 1173"/>
                <a:gd name="T122" fmla="*/ 82 w 5774"/>
                <a:gd name="T123" fmla="*/ 1122 h 1173"/>
                <a:gd name="T124" fmla="*/ 5717 w 5774"/>
                <a:gd name="T125" fmla="*/ 1022 h 1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774" h="1173">
                  <a:moveTo>
                    <a:pt x="5632" y="127"/>
                  </a:moveTo>
                  <a:cubicBezTo>
                    <a:pt x="5632" y="139"/>
                    <a:pt x="5623" y="148"/>
                    <a:pt x="5611" y="148"/>
                  </a:cubicBezTo>
                  <a:lnTo>
                    <a:pt x="5532" y="148"/>
                  </a:lnTo>
                  <a:cubicBezTo>
                    <a:pt x="5521" y="148"/>
                    <a:pt x="5511" y="139"/>
                    <a:pt x="5511" y="127"/>
                  </a:cubicBezTo>
                  <a:lnTo>
                    <a:pt x="5511" y="69"/>
                  </a:lnTo>
                  <a:cubicBezTo>
                    <a:pt x="5511" y="57"/>
                    <a:pt x="5521" y="48"/>
                    <a:pt x="5532" y="48"/>
                  </a:cubicBezTo>
                  <a:lnTo>
                    <a:pt x="5611" y="48"/>
                  </a:lnTo>
                  <a:cubicBezTo>
                    <a:pt x="5623" y="48"/>
                    <a:pt x="5632" y="57"/>
                    <a:pt x="5632" y="69"/>
                  </a:cubicBezTo>
                  <a:lnTo>
                    <a:pt x="5632" y="127"/>
                  </a:lnTo>
                  <a:close/>
                  <a:moveTo>
                    <a:pt x="5632" y="1101"/>
                  </a:moveTo>
                  <a:cubicBezTo>
                    <a:pt x="5632" y="1112"/>
                    <a:pt x="5623" y="1122"/>
                    <a:pt x="5611" y="1122"/>
                  </a:cubicBezTo>
                  <a:lnTo>
                    <a:pt x="5532" y="1122"/>
                  </a:lnTo>
                  <a:cubicBezTo>
                    <a:pt x="5521" y="1122"/>
                    <a:pt x="5511" y="1112"/>
                    <a:pt x="5511" y="1101"/>
                  </a:cubicBezTo>
                  <a:lnTo>
                    <a:pt x="5511" y="1042"/>
                  </a:lnTo>
                  <a:cubicBezTo>
                    <a:pt x="5511" y="1031"/>
                    <a:pt x="5521" y="1022"/>
                    <a:pt x="5532" y="1022"/>
                  </a:cubicBezTo>
                  <a:lnTo>
                    <a:pt x="5611" y="1022"/>
                  </a:lnTo>
                  <a:cubicBezTo>
                    <a:pt x="5623" y="1022"/>
                    <a:pt x="5632" y="1031"/>
                    <a:pt x="5632" y="1042"/>
                  </a:cubicBezTo>
                  <a:lnTo>
                    <a:pt x="5632" y="1101"/>
                  </a:lnTo>
                  <a:close/>
                  <a:moveTo>
                    <a:pt x="5448" y="127"/>
                  </a:moveTo>
                  <a:cubicBezTo>
                    <a:pt x="5448" y="139"/>
                    <a:pt x="5439" y="148"/>
                    <a:pt x="5427" y="148"/>
                  </a:cubicBezTo>
                  <a:lnTo>
                    <a:pt x="5348" y="148"/>
                  </a:lnTo>
                  <a:cubicBezTo>
                    <a:pt x="5336" y="148"/>
                    <a:pt x="5327" y="139"/>
                    <a:pt x="5327" y="127"/>
                  </a:cubicBezTo>
                  <a:lnTo>
                    <a:pt x="5327" y="69"/>
                  </a:lnTo>
                  <a:cubicBezTo>
                    <a:pt x="5327" y="57"/>
                    <a:pt x="5336" y="48"/>
                    <a:pt x="5348" y="48"/>
                  </a:cubicBezTo>
                  <a:lnTo>
                    <a:pt x="5427" y="48"/>
                  </a:lnTo>
                  <a:cubicBezTo>
                    <a:pt x="5439" y="48"/>
                    <a:pt x="5448" y="57"/>
                    <a:pt x="5448" y="69"/>
                  </a:cubicBezTo>
                  <a:lnTo>
                    <a:pt x="5448" y="127"/>
                  </a:lnTo>
                  <a:close/>
                  <a:moveTo>
                    <a:pt x="5448" y="1101"/>
                  </a:moveTo>
                  <a:cubicBezTo>
                    <a:pt x="5448" y="1112"/>
                    <a:pt x="5439" y="1122"/>
                    <a:pt x="5427" y="1122"/>
                  </a:cubicBezTo>
                  <a:lnTo>
                    <a:pt x="5348" y="1122"/>
                  </a:lnTo>
                  <a:cubicBezTo>
                    <a:pt x="5336" y="1122"/>
                    <a:pt x="5327" y="1112"/>
                    <a:pt x="5327" y="1101"/>
                  </a:cubicBezTo>
                  <a:lnTo>
                    <a:pt x="5327" y="1042"/>
                  </a:lnTo>
                  <a:cubicBezTo>
                    <a:pt x="5327" y="1031"/>
                    <a:pt x="5336" y="1022"/>
                    <a:pt x="5348" y="1022"/>
                  </a:cubicBezTo>
                  <a:lnTo>
                    <a:pt x="5427" y="1022"/>
                  </a:lnTo>
                  <a:cubicBezTo>
                    <a:pt x="5439" y="1022"/>
                    <a:pt x="5448" y="1031"/>
                    <a:pt x="5448" y="1042"/>
                  </a:cubicBezTo>
                  <a:lnTo>
                    <a:pt x="5448" y="1101"/>
                  </a:lnTo>
                  <a:close/>
                  <a:moveTo>
                    <a:pt x="5264" y="127"/>
                  </a:moveTo>
                  <a:cubicBezTo>
                    <a:pt x="5264" y="139"/>
                    <a:pt x="5254" y="148"/>
                    <a:pt x="5243" y="148"/>
                  </a:cubicBezTo>
                  <a:lnTo>
                    <a:pt x="5164" y="148"/>
                  </a:lnTo>
                  <a:cubicBezTo>
                    <a:pt x="5152" y="148"/>
                    <a:pt x="5143" y="139"/>
                    <a:pt x="5143" y="127"/>
                  </a:cubicBezTo>
                  <a:lnTo>
                    <a:pt x="5143" y="69"/>
                  </a:lnTo>
                  <a:cubicBezTo>
                    <a:pt x="5143" y="57"/>
                    <a:pt x="5152" y="48"/>
                    <a:pt x="5164" y="48"/>
                  </a:cubicBezTo>
                  <a:lnTo>
                    <a:pt x="5243" y="48"/>
                  </a:lnTo>
                  <a:cubicBezTo>
                    <a:pt x="5254" y="48"/>
                    <a:pt x="5264" y="57"/>
                    <a:pt x="5264" y="69"/>
                  </a:cubicBezTo>
                  <a:lnTo>
                    <a:pt x="5264" y="127"/>
                  </a:lnTo>
                  <a:close/>
                  <a:moveTo>
                    <a:pt x="5264" y="1101"/>
                  </a:moveTo>
                  <a:cubicBezTo>
                    <a:pt x="5264" y="1112"/>
                    <a:pt x="5254" y="1122"/>
                    <a:pt x="5243" y="1122"/>
                  </a:cubicBezTo>
                  <a:lnTo>
                    <a:pt x="5164" y="1122"/>
                  </a:lnTo>
                  <a:cubicBezTo>
                    <a:pt x="5152" y="1122"/>
                    <a:pt x="5143" y="1112"/>
                    <a:pt x="5143" y="1101"/>
                  </a:cubicBezTo>
                  <a:lnTo>
                    <a:pt x="5143" y="1042"/>
                  </a:lnTo>
                  <a:cubicBezTo>
                    <a:pt x="5143" y="1031"/>
                    <a:pt x="5152" y="1022"/>
                    <a:pt x="5164" y="1022"/>
                  </a:cubicBezTo>
                  <a:lnTo>
                    <a:pt x="5243" y="1022"/>
                  </a:lnTo>
                  <a:cubicBezTo>
                    <a:pt x="5254" y="1022"/>
                    <a:pt x="5264" y="1031"/>
                    <a:pt x="5264" y="1042"/>
                  </a:cubicBezTo>
                  <a:lnTo>
                    <a:pt x="5264" y="1101"/>
                  </a:lnTo>
                  <a:close/>
                  <a:moveTo>
                    <a:pt x="5079" y="127"/>
                  </a:moveTo>
                  <a:cubicBezTo>
                    <a:pt x="5079" y="139"/>
                    <a:pt x="5070" y="148"/>
                    <a:pt x="5059" y="148"/>
                  </a:cubicBezTo>
                  <a:lnTo>
                    <a:pt x="4979" y="148"/>
                  </a:lnTo>
                  <a:cubicBezTo>
                    <a:pt x="4968" y="148"/>
                    <a:pt x="4959" y="139"/>
                    <a:pt x="4959" y="127"/>
                  </a:cubicBezTo>
                  <a:lnTo>
                    <a:pt x="4959" y="69"/>
                  </a:lnTo>
                  <a:cubicBezTo>
                    <a:pt x="4959" y="57"/>
                    <a:pt x="4968" y="48"/>
                    <a:pt x="4979" y="48"/>
                  </a:cubicBezTo>
                  <a:lnTo>
                    <a:pt x="5059" y="48"/>
                  </a:lnTo>
                  <a:cubicBezTo>
                    <a:pt x="5070" y="48"/>
                    <a:pt x="5079" y="57"/>
                    <a:pt x="5079" y="69"/>
                  </a:cubicBezTo>
                  <a:lnTo>
                    <a:pt x="5079" y="127"/>
                  </a:lnTo>
                  <a:close/>
                  <a:moveTo>
                    <a:pt x="5079" y="1101"/>
                  </a:moveTo>
                  <a:cubicBezTo>
                    <a:pt x="5079" y="1112"/>
                    <a:pt x="5070" y="1122"/>
                    <a:pt x="5059" y="1122"/>
                  </a:cubicBezTo>
                  <a:lnTo>
                    <a:pt x="4979" y="1122"/>
                  </a:lnTo>
                  <a:cubicBezTo>
                    <a:pt x="4968" y="1122"/>
                    <a:pt x="4959" y="1112"/>
                    <a:pt x="4959" y="1101"/>
                  </a:cubicBezTo>
                  <a:lnTo>
                    <a:pt x="4959" y="1042"/>
                  </a:lnTo>
                  <a:cubicBezTo>
                    <a:pt x="4959" y="1031"/>
                    <a:pt x="4968" y="1022"/>
                    <a:pt x="4979" y="1022"/>
                  </a:cubicBezTo>
                  <a:lnTo>
                    <a:pt x="5059" y="1022"/>
                  </a:lnTo>
                  <a:cubicBezTo>
                    <a:pt x="5070" y="1022"/>
                    <a:pt x="5079" y="1031"/>
                    <a:pt x="5079" y="1042"/>
                  </a:cubicBezTo>
                  <a:lnTo>
                    <a:pt x="5079" y="1101"/>
                  </a:lnTo>
                  <a:close/>
                  <a:moveTo>
                    <a:pt x="4895" y="127"/>
                  </a:moveTo>
                  <a:cubicBezTo>
                    <a:pt x="4895" y="139"/>
                    <a:pt x="4886" y="148"/>
                    <a:pt x="4874" y="148"/>
                  </a:cubicBezTo>
                  <a:lnTo>
                    <a:pt x="4795" y="148"/>
                  </a:lnTo>
                  <a:cubicBezTo>
                    <a:pt x="4784" y="148"/>
                    <a:pt x="4774" y="139"/>
                    <a:pt x="4774" y="127"/>
                  </a:cubicBezTo>
                  <a:lnTo>
                    <a:pt x="4774" y="69"/>
                  </a:lnTo>
                  <a:cubicBezTo>
                    <a:pt x="4774" y="57"/>
                    <a:pt x="4784" y="48"/>
                    <a:pt x="4795" y="48"/>
                  </a:cubicBezTo>
                  <a:lnTo>
                    <a:pt x="4874" y="48"/>
                  </a:lnTo>
                  <a:cubicBezTo>
                    <a:pt x="4886" y="48"/>
                    <a:pt x="4895" y="57"/>
                    <a:pt x="4895" y="69"/>
                  </a:cubicBezTo>
                  <a:lnTo>
                    <a:pt x="4895" y="127"/>
                  </a:lnTo>
                  <a:close/>
                  <a:moveTo>
                    <a:pt x="4895" y="1101"/>
                  </a:moveTo>
                  <a:cubicBezTo>
                    <a:pt x="4895" y="1112"/>
                    <a:pt x="4886" y="1122"/>
                    <a:pt x="4874" y="1122"/>
                  </a:cubicBezTo>
                  <a:lnTo>
                    <a:pt x="4795" y="1122"/>
                  </a:lnTo>
                  <a:cubicBezTo>
                    <a:pt x="4784" y="1122"/>
                    <a:pt x="4774" y="1112"/>
                    <a:pt x="4774" y="1101"/>
                  </a:cubicBezTo>
                  <a:lnTo>
                    <a:pt x="4774" y="1042"/>
                  </a:lnTo>
                  <a:cubicBezTo>
                    <a:pt x="4774" y="1031"/>
                    <a:pt x="4784" y="1022"/>
                    <a:pt x="4795" y="1022"/>
                  </a:cubicBezTo>
                  <a:lnTo>
                    <a:pt x="4874" y="1022"/>
                  </a:lnTo>
                  <a:cubicBezTo>
                    <a:pt x="4886" y="1022"/>
                    <a:pt x="4895" y="1031"/>
                    <a:pt x="4895" y="1042"/>
                  </a:cubicBezTo>
                  <a:lnTo>
                    <a:pt x="4895" y="1101"/>
                  </a:lnTo>
                  <a:close/>
                  <a:moveTo>
                    <a:pt x="4711" y="127"/>
                  </a:moveTo>
                  <a:cubicBezTo>
                    <a:pt x="4711" y="139"/>
                    <a:pt x="4701" y="148"/>
                    <a:pt x="4690" y="148"/>
                  </a:cubicBezTo>
                  <a:lnTo>
                    <a:pt x="4611" y="148"/>
                  </a:lnTo>
                  <a:cubicBezTo>
                    <a:pt x="4599" y="148"/>
                    <a:pt x="4590" y="139"/>
                    <a:pt x="4590" y="127"/>
                  </a:cubicBezTo>
                  <a:lnTo>
                    <a:pt x="4590" y="69"/>
                  </a:lnTo>
                  <a:cubicBezTo>
                    <a:pt x="4590" y="57"/>
                    <a:pt x="4599" y="48"/>
                    <a:pt x="4611" y="48"/>
                  </a:cubicBezTo>
                  <a:lnTo>
                    <a:pt x="4690" y="48"/>
                  </a:lnTo>
                  <a:cubicBezTo>
                    <a:pt x="4701" y="48"/>
                    <a:pt x="4711" y="57"/>
                    <a:pt x="4711" y="69"/>
                  </a:cubicBezTo>
                  <a:lnTo>
                    <a:pt x="4711" y="127"/>
                  </a:lnTo>
                  <a:close/>
                  <a:moveTo>
                    <a:pt x="4711" y="1101"/>
                  </a:moveTo>
                  <a:cubicBezTo>
                    <a:pt x="4711" y="1112"/>
                    <a:pt x="4701" y="1122"/>
                    <a:pt x="4690" y="1122"/>
                  </a:cubicBezTo>
                  <a:lnTo>
                    <a:pt x="4611" y="1122"/>
                  </a:lnTo>
                  <a:cubicBezTo>
                    <a:pt x="4599" y="1122"/>
                    <a:pt x="4590" y="1112"/>
                    <a:pt x="4590" y="1101"/>
                  </a:cubicBezTo>
                  <a:lnTo>
                    <a:pt x="4590" y="1042"/>
                  </a:lnTo>
                  <a:cubicBezTo>
                    <a:pt x="4590" y="1031"/>
                    <a:pt x="4599" y="1022"/>
                    <a:pt x="4611" y="1022"/>
                  </a:cubicBezTo>
                  <a:lnTo>
                    <a:pt x="4690" y="1022"/>
                  </a:lnTo>
                  <a:cubicBezTo>
                    <a:pt x="4701" y="1022"/>
                    <a:pt x="4711" y="1031"/>
                    <a:pt x="4711" y="1042"/>
                  </a:cubicBezTo>
                  <a:lnTo>
                    <a:pt x="4711" y="1101"/>
                  </a:lnTo>
                  <a:close/>
                  <a:moveTo>
                    <a:pt x="4526" y="127"/>
                  </a:moveTo>
                  <a:cubicBezTo>
                    <a:pt x="4526" y="139"/>
                    <a:pt x="4517" y="148"/>
                    <a:pt x="4506" y="148"/>
                  </a:cubicBezTo>
                  <a:lnTo>
                    <a:pt x="4426" y="148"/>
                  </a:lnTo>
                  <a:cubicBezTo>
                    <a:pt x="4415" y="148"/>
                    <a:pt x="4406" y="139"/>
                    <a:pt x="4406" y="127"/>
                  </a:cubicBezTo>
                  <a:lnTo>
                    <a:pt x="4406" y="69"/>
                  </a:lnTo>
                  <a:cubicBezTo>
                    <a:pt x="4406" y="57"/>
                    <a:pt x="4415" y="48"/>
                    <a:pt x="4426" y="48"/>
                  </a:cubicBezTo>
                  <a:lnTo>
                    <a:pt x="4506" y="48"/>
                  </a:lnTo>
                  <a:cubicBezTo>
                    <a:pt x="4517" y="48"/>
                    <a:pt x="4526" y="57"/>
                    <a:pt x="4526" y="69"/>
                  </a:cubicBezTo>
                  <a:lnTo>
                    <a:pt x="4526" y="127"/>
                  </a:lnTo>
                  <a:close/>
                  <a:moveTo>
                    <a:pt x="4526" y="1101"/>
                  </a:moveTo>
                  <a:cubicBezTo>
                    <a:pt x="4526" y="1112"/>
                    <a:pt x="4517" y="1122"/>
                    <a:pt x="4506" y="1122"/>
                  </a:cubicBezTo>
                  <a:lnTo>
                    <a:pt x="4426" y="1122"/>
                  </a:lnTo>
                  <a:cubicBezTo>
                    <a:pt x="4415" y="1122"/>
                    <a:pt x="4406" y="1112"/>
                    <a:pt x="4406" y="1101"/>
                  </a:cubicBezTo>
                  <a:lnTo>
                    <a:pt x="4406" y="1042"/>
                  </a:lnTo>
                  <a:cubicBezTo>
                    <a:pt x="4406" y="1031"/>
                    <a:pt x="4415" y="1022"/>
                    <a:pt x="4426" y="1022"/>
                  </a:cubicBezTo>
                  <a:lnTo>
                    <a:pt x="4506" y="1022"/>
                  </a:lnTo>
                  <a:cubicBezTo>
                    <a:pt x="4517" y="1022"/>
                    <a:pt x="4526" y="1031"/>
                    <a:pt x="4526" y="1042"/>
                  </a:cubicBezTo>
                  <a:lnTo>
                    <a:pt x="4526" y="1101"/>
                  </a:lnTo>
                  <a:close/>
                  <a:moveTo>
                    <a:pt x="4342" y="127"/>
                  </a:moveTo>
                  <a:cubicBezTo>
                    <a:pt x="4342" y="139"/>
                    <a:pt x="4333" y="148"/>
                    <a:pt x="4321" y="148"/>
                  </a:cubicBezTo>
                  <a:lnTo>
                    <a:pt x="4242" y="148"/>
                  </a:lnTo>
                  <a:cubicBezTo>
                    <a:pt x="4231" y="148"/>
                    <a:pt x="4221" y="139"/>
                    <a:pt x="4221" y="127"/>
                  </a:cubicBezTo>
                  <a:lnTo>
                    <a:pt x="4221" y="69"/>
                  </a:lnTo>
                  <a:cubicBezTo>
                    <a:pt x="4221" y="57"/>
                    <a:pt x="4231" y="48"/>
                    <a:pt x="4242" y="48"/>
                  </a:cubicBezTo>
                  <a:lnTo>
                    <a:pt x="4321" y="48"/>
                  </a:lnTo>
                  <a:cubicBezTo>
                    <a:pt x="4333" y="48"/>
                    <a:pt x="4342" y="57"/>
                    <a:pt x="4342" y="69"/>
                  </a:cubicBezTo>
                  <a:lnTo>
                    <a:pt x="4342" y="127"/>
                  </a:lnTo>
                  <a:close/>
                  <a:moveTo>
                    <a:pt x="4342" y="1101"/>
                  </a:moveTo>
                  <a:cubicBezTo>
                    <a:pt x="4342" y="1112"/>
                    <a:pt x="4333" y="1122"/>
                    <a:pt x="4321" y="1122"/>
                  </a:cubicBezTo>
                  <a:lnTo>
                    <a:pt x="4242" y="1122"/>
                  </a:lnTo>
                  <a:cubicBezTo>
                    <a:pt x="4231" y="1122"/>
                    <a:pt x="4221" y="1112"/>
                    <a:pt x="4221" y="1101"/>
                  </a:cubicBezTo>
                  <a:lnTo>
                    <a:pt x="4221" y="1042"/>
                  </a:lnTo>
                  <a:cubicBezTo>
                    <a:pt x="4221" y="1031"/>
                    <a:pt x="4231" y="1022"/>
                    <a:pt x="4242" y="1022"/>
                  </a:cubicBezTo>
                  <a:lnTo>
                    <a:pt x="4321" y="1022"/>
                  </a:lnTo>
                  <a:cubicBezTo>
                    <a:pt x="4333" y="1022"/>
                    <a:pt x="4342" y="1031"/>
                    <a:pt x="4342" y="1042"/>
                  </a:cubicBezTo>
                  <a:lnTo>
                    <a:pt x="4342" y="1101"/>
                  </a:lnTo>
                  <a:close/>
                  <a:moveTo>
                    <a:pt x="4158" y="127"/>
                  </a:moveTo>
                  <a:cubicBezTo>
                    <a:pt x="4158" y="139"/>
                    <a:pt x="4148" y="148"/>
                    <a:pt x="4137" y="148"/>
                  </a:cubicBezTo>
                  <a:lnTo>
                    <a:pt x="4058" y="148"/>
                  </a:lnTo>
                  <a:cubicBezTo>
                    <a:pt x="4046" y="148"/>
                    <a:pt x="4037" y="139"/>
                    <a:pt x="4037" y="127"/>
                  </a:cubicBezTo>
                  <a:lnTo>
                    <a:pt x="4037" y="69"/>
                  </a:lnTo>
                  <a:cubicBezTo>
                    <a:pt x="4037" y="57"/>
                    <a:pt x="4046" y="48"/>
                    <a:pt x="4058" y="48"/>
                  </a:cubicBezTo>
                  <a:lnTo>
                    <a:pt x="4137" y="48"/>
                  </a:lnTo>
                  <a:cubicBezTo>
                    <a:pt x="4148" y="48"/>
                    <a:pt x="4158" y="57"/>
                    <a:pt x="4158" y="69"/>
                  </a:cubicBezTo>
                  <a:lnTo>
                    <a:pt x="4158" y="127"/>
                  </a:lnTo>
                  <a:close/>
                  <a:moveTo>
                    <a:pt x="4158" y="1101"/>
                  </a:moveTo>
                  <a:cubicBezTo>
                    <a:pt x="4158" y="1112"/>
                    <a:pt x="4148" y="1122"/>
                    <a:pt x="4137" y="1122"/>
                  </a:cubicBezTo>
                  <a:lnTo>
                    <a:pt x="4058" y="1122"/>
                  </a:lnTo>
                  <a:cubicBezTo>
                    <a:pt x="4046" y="1122"/>
                    <a:pt x="4037" y="1112"/>
                    <a:pt x="4037" y="1101"/>
                  </a:cubicBezTo>
                  <a:lnTo>
                    <a:pt x="4037" y="1042"/>
                  </a:lnTo>
                  <a:cubicBezTo>
                    <a:pt x="4037" y="1031"/>
                    <a:pt x="4046" y="1022"/>
                    <a:pt x="4058" y="1022"/>
                  </a:cubicBezTo>
                  <a:lnTo>
                    <a:pt x="4137" y="1022"/>
                  </a:lnTo>
                  <a:cubicBezTo>
                    <a:pt x="4148" y="1022"/>
                    <a:pt x="4158" y="1031"/>
                    <a:pt x="4158" y="1042"/>
                  </a:cubicBezTo>
                  <a:lnTo>
                    <a:pt x="4158" y="1101"/>
                  </a:lnTo>
                  <a:close/>
                  <a:moveTo>
                    <a:pt x="3973" y="127"/>
                  </a:moveTo>
                  <a:cubicBezTo>
                    <a:pt x="3973" y="139"/>
                    <a:pt x="3964" y="148"/>
                    <a:pt x="3953" y="148"/>
                  </a:cubicBezTo>
                  <a:lnTo>
                    <a:pt x="3873" y="148"/>
                  </a:lnTo>
                  <a:cubicBezTo>
                    <a:pt x="3862" y="148"/>
                    <a:pt x="3853" y="139"/>
                    <a:pt x="3853" y="127"/>
                  </a:cubicBezTo>
                  <a:lnTo>
                    <a:pt x="3853" y="69"/>
                  </a:lnTo>
                  <a:cubicBezTo>
                    <a:pt x="3853" y="57"/>
                    <a:pt x="3862" y="48"/>
                    <a:pt x="3873" y="48"/>
                  </a:cubicBezTo>
                  <a:lnTo>
                    <a:pt x="3953" y="48"/>
                  </a:lnTo>
                  <a:cubicBezTo>
                    <a:pt x="3964" y="48"/>
                    <a:pt x="3973" y="57"/>
                    <a:pt x="3973" y="69"/>
                  </a:cubicBezTo>
                  <a:lnTo>
                    <a:pt x="3973" y="127"/>
                  </a:lnTo>
                  <a:close/>
                  <a:moveTo>
                    <a:pt x="3973" y="1101"/>
                  </a:moveTo>
                  <a:cubicBezTo>
                    <a:pt x="3973" y="1112"/>
                    <a:pt x="3964" y="1122"/>
                    <a:pt x="3953" y="1122"/>
                  </a:cubicBezTo>
                  <a:lnTo>
                    <a:pt x="3873" y="1122"/>
                  </a:lnTo>
                  <a:cubicBezTo>
                    <a:pt x="3862" y="1122"/>
                    <a:pt x="3853" y="1112"/>
                    <a:pt x="3853" y="1101"/>
                  </a:cubicBezTo>
                  <a:lnTo>
                    <a:pt x="3853" y="1042"/>
                  </a:lnTo>
                  <a:cubicBezTo>
                    <a:pt x="3853" y="1031"/>
                    <a:pt x="3862" y="1022"/>
                    <a:pt x="3873" y="1022"/>
                  </a:cubicBezTo>
                  <a:lnTo>
                    <a:pt x="3953" y="1022"/>
                  </a:lnTo>
                  <a:cubicBezTo>
                    <a:pt x="3964" y="1022"/>
                    <a:pt x="3973" y="1031"/>
                    <a:pt x="3973" y="1042"/>
                  </a:cubicBezTo>
                  <a:lnTo>
                    <a:pt x="3973" y="1101"/>
                  </a:lnTo>
                  <a:close/>
                  <a:moveTo>
                    <a:pt x="3789" y="127"/>
                  </a:moveTo>
                  <a:cubicBezTo>
                    <a:pt x="3789" y="139"/>
                    <a:pt x="3780" y="148"/>
                    <a:pt x="3768" y="148"/>
                  </a:cubicBezTo>
                  <a:lnTo>
                    <a:pt x="3689" y="148"/>
                  </a:lnTo>
                  <a:cubicBezTo>
                    <a:pt x="3678" y="148"/>
                    <a:pt x="3668" y="139"/>
                    <a:pt x="3668" y="127"/>
                  </a:cubicBezTo>
                  <a:lnTo>
                    <a:pt x="3668" y="69"/>
                  </a:lnTo>
                  <a:cubicBezTo>
                    <a:pt x="3668" y="57"/>
                    <a:pt x="3678" y="48"/>
                    <a:pt x="3689" y="48"/>
                  </a:cubicBezTo>
                  <a:lnTo>
                    <a:pt x="3768" y="48"/>
                  </a:lnTo>
                  <a:cubicBezTo>
                    <a:pt x="3780" y="48"/>
                    <a:pt x="3789" y="57"/>
                    <a:pt x="3789" y="69"/>
                  </a:cubicBezTo>
                  <a:lnTo>
                    <a:pt x="3789" y="127"/>
                  </a:lnTo>
                  <a:close/>
                  <a:moveTo>
                    <a:pt x="3789" y="1101"/>
                  </a:moveTo>
                  <a:cubicBezTo>
                    <a:pt x="3789" y="1112"/>
                    <a:pt x="3780" y="1122"/>
                    <a:pt x="3768" y="1122"/>
                  </a:cubicBezTo>
                  <a:lnTo>
                    <a:pt x="3689" y="1122"/>
                  </a:lnTo>
                  <a:cubicBezTo>
                    <a:pt x="3678" y="1122"/>
                    <a:pt x="3668" y="1112"/>
                    <a:pt x="3668" y="1101"/>
                  </a:cubicBezTo>
                  <a:lnTo>
                    <a:pt x="3668" y="1042"/>
                  </a:lnTo>
                  <a:cubicBezTo>
                    <a:pt x="3668" y="1031"/>
                    <a:pt x="3678" y="1022"/>
                    <a:pt x="3689" y="1022"/>
                  </a:cubicBezTo>
                  <a:lnTo>
                    <a:pt x="3768" y="1022"/>
                  </a:lnTo>
                  <a:cubicBezTo>
                    <a:pt x="3780" y="1022"/>
                    <a:pt x="3789" y="1031"/>
                    <a:pt x="3789" y="1042"/>
                  </a:cubicBezTo>
                  <a:lnTo>
                    <a:pt x="3789" y="1101"/>
                  </a:lnTo>
                  <a:close/>
                  <a:moveTo>
                    <a:pt x="3605" y="127"/>
                  </a:moveTo>
                  <a:cubicBezTo>
                    <a:pt x="3605" y="139"/>
                    <a:pt x="3595" y="148"/>
                    <a:pt x="3584" y="148"/>
                  </a:cubicBezTo>
                  <a:lnTo>
                    <a:pt x="3505" y="148"/>
                  </a:lnTo>
                  <a:cubicBezTo>
                    <a:pt x="3493" y="148"/>
                    <a:pt x="3484" y="139"/>
                    <a:pt x="3484" y="127"/>
                  </a:cubicBezTo>
                  <a:lnTo>
                    <a:pt x="3484" y="69"/>
                  </a:lnTo>
                  <a:cubicBezTo>
                    <a:pt x="3484" y="57"/>
                    <a:pt x="3493" y="48"/>
                    <a:pt x="3505" y="48"/>
                  </a:cubicBezTo>
                  <a:lnTo>
                    <a:pt x="3584" y="48"/>
                  </a:lnTo>
                  <a:cubicBezTo>
                    <a:pt x="3595" y="48"/>
                    <a:pt x="3605" y="57"/>
                    <a:pt x="3605" y="69"/>
                  </a:cubicBezTo>
                  <a:lnTo>
                    <a:pt x="3605" y="127"/>
                  </a:lnTo>
                  <a:close/>
                  <a:moveTo>
                    <a:pt x="3605" y="1101"/>
                  </a:moveTo>
                  <a:cubicBezTo>
                    <a:pt x="3605" y="1112"/>
                    <a:pt x="3595" y="1122"/>
                    <a:pt x="3584" y="1122"/>
                  </a:cubicBezTo>
                  <a:lnTo>
                    <a:pt x="3505" y="1122"/>
                  </a:lnTo>
                  <a:cubicBezTo>
                    <a:pt x="3493" y="1122"/>
                    <a:pt x="3484" y="1112"/>
                    <a:pt x="3484" y="1101"/>
                  </a:cubicBezTo>
                  <a:lnTo>
                    <a:pt x="3484" y="1042"/>
                  </a:lnTo>
                  <a:cubicBezTo>
                    <a:pt x="3484" y="1031"/>
                    <a:pt x="3493" y="1022"/>
                    <a:pt x="3505" y="1022"/>
                  </a:cubicBezTo>
                  <a:lnTo>
                    <a:pt x="3584" y="1022"/>
                  </a:lnTo>
                  <a:cubicBezTo>
                    <a:pt x="3595" y="1022"/>
                    <a:pt x="3605" y="1031"/>
                    <a:pt x="3605" y="1042"/>
                  </a:cubicBezTo>
                  <a:lnTo>
                    <a:pt x="3605" y="1101"/>
                  </a:lnTo>
                  <a:close/>
                  <a:moveTo>
                    <a:pt x="3420" y="127"/>
                  </a:moveTo>
                  <a:cubicBezTo>
                    <a:pt x="3420" y="139"/>
                    <a:pt x="3411" y="148"/>
                    <a:pt x="3400" y="148"/>
                  </a:cubicBezTo>
                  <a:lnTo>
                    <a:pt x="3320" y="148"/>
                  </a:lnTo>
                  <a:cubicBezTo>
                    <a:pt x="3309" y="148"/>
                    <a:pt x="3300" y="139"/>
                    <a:pt x="3300" y="127"/>
                  </a:cubicBezTo>
                  <a:lnTo>
                    <a:pt x="3300" y="69"/>
                  </a:lnTo>
                  <a:cubicBezTo>
                    <a:pt x="3300" y="57"/>
                    <a:pt x="3309" y="48"/>
                    <a:pt x="3320" y="48"/>
                  </a:cubicBezTo>
                  <a:lnTo>
                    <a:pt x="3400" y="48"/>
                  </a:lnTo>
                  <a:cubicBezTo>
                    <a:pt x="3411" y="48"/>
                    <a:pt x="3420" y="57"/>
                    <a:pt x="3420" y="69"/>
                  </a:cubicBezTo>
                  <a:lnTo>
                    <a:pt x="3420" y="127"/>
                  </a:lnTo>
                  <a:close/>
                  <a:moveTo>
                    <a:pt x="3420" y="1101"/>
                  </a:moveTo>
                  <a:cubicBezTo>
                    <a:pt x="3420" y="1112"/>
                    <a:pt x="3411" y="1122"/>
                    <a:pt x="3400" y="1122"/>
                  </a:cubicBezTo>
                  <a:lnTo>
                    <a:pt x="3320" y="1122"/>
                  </a:lnTo>
                  <a:cubicBezTo>
                    <a:pt x="3309" y="1122"/>
                    <a:pt x="3300" y="1112"/>
                    <a:pt x="3300" y="1101"/>
                  </a:cubicBezTo>
                  <a:lnTo>
                    <a:pt x="3300" y="1042"/>
                  </a:lnTo>
                  <a:cubicBezTo>
                    <a:pt x="3300" y="1031"/>
                    <a:pt x="3309" y="1022"/>
                    <a:pt x="3320" y="1022"/>
                  </a:cubicBezTo>
                  <a:lnTo>
                    <a:pt x="3400" y="1022"/>
                  </a:lnTo>
                  <a:cubicBezTo>
                    <a:pt x="3411" y="1022"/>
                    <a:pt x="3420" y="1031"/>
                    <a:pt x="3420" y="1042"/>
                  </a:cubicBezTo>
                  <a:lnTo>
                    <a:pt x="3420" y="1101"/>
                  </a:lnTo>
                  <a:close/>
                  <a:moveTo>
                    <a:pt x="3236" y="127"/>
                  </a:moveTo>
                  <a:cubicBezTo>
                    <a:pt x="3236" y="139"/>
                    <a:pt x="3227" y="148"/>
                    <a:pt x="3215" y="148"/>
                  </a:cubicBezTo>
                  <a:lnTo>
                    <a:pt x="3136" y="148"/>
                  </a:lnTo>
                  <a:cubicBezTo>
                    <a:pt x="3125" y="148"/>
                    <a:pt x="3115" y="139"/>
                    <a:pt x="3115" y="127"/>
                  </a:cubicBezTo>
                  <a:lnTo>
                    <a:pt x="3115" y="69"/>
                  </a:lnTo>
                  <a:cubicBezTo>
                    <a:pt x="3115" y="57"/>
                    <a:pt x="3125" y="48"/>
                    <a:pt x="3136" y="48"/>
                  </a:cubicBezTo>
                  <a:lnTo>
                    <a:pt x="3215" y="48"/>
                  </a:lnTo>
                  <a:cubicBezTo>
                    <a:pt x="3227" y="48"/>
                    <a:pt x="3236" y="57"/>
                    <a:pt x="3236" y="69"/>
                  </a:cubicBezTo>
                  <a:lnTo>
                    <a:pt x="3236" y="127"/>
                  </a:lnTo>
                  <a:close/>
                  <a:moveTo>
                    <a:pt x="3236" y="1101"/>
                  </a:moveTo>
                  <a:cubicBezTo>
                    <a:pt x="3236" y="1112"/>
                    <a:pt x="3227" y="1122"/>
                    <a:pt x="3215" y="1122"/>
                  </a:cubicBezTo>
                  <a:lnTo>
                    <a:pt x="3136" y="1122"/>
                  </a:lnTo>
                  <a:cubicBezTo>
                    <a:pt x="3125" y="1122"/>
                    <a:pt x="3115" y="1112"/>
                    <a:pt x="3115" y="1101"/>
                  </a:cubicBezTo>
                  <a:lnTo>
                    <a:pt x="3115" y="1042"/>
                  </a:lnTo>
                  <a:cubicBezTo>
                    <a:pt x="3115" y="1031"/>
                    <a:pt x="3125" y="1022"/>
                    <a:pt x="3136" y="1022"/>
                  </a:cubicBezTo>
                  <a:lnTo>
                    <a:pt x="3215" y="1022"/>
                  </a:lnTo>
                  <a:cubicBezTo>
                    <a:pt x="3227" y="1022"/>
                    <a:pt x="3236" y="1031"/>
                    <a:pt x="3236" y="1042"/>
                  </a:cubicBezTo>
                  <a:lnTo>
                    <a:pt x="3236" y="1101"/>
                  </a:lnTo>
                  <a:close/>
                  <a:moveTo>
                    <a:pt x="3052" y="127"/>
                  </a:moveTo>
                  <a:cubicBezTo>
                    <a:pt x="3052" y="139"/>
                    <a:pt x="3043" y="148"/>
                    <a:pt x="3031" y="148"/>
                  </a:cubicBezTo>
                  <a:lnTo>
                    <a:pt x="2952" y="148"/>
                  </a:lnTo>
                  <a:cubicBezTo>
                    <a:pt x="2940" y="148"/>
                    <a:pt x="2931" y="139"/>
                    <a:pt x="2931" y="127"/>
                  </a:cubicBezTo>
                  <a:lnTo>
                    <a:pt x="2931" y="69"/>
                  </a:lnTo>
                  <a:cubicBezTo>
                    <a:pt x="2931" y="57"/>
                    <a:pt x="2940" y="48"/>
                    <a:pt x="2952" y="48"/>
                  </a:cubicBezTo>
                  <a:lnTo>
                    <a:pt x="3031" y="48"/>
                  </a:lnTo>
                  <a:cubicBezTo>
                    <a:pt x="3043" y="48"/>
                    <a:pt x="3052" y="57"/>
                    <a:pt x="3052" y="69"/>
                  </a:cubicBezTo>
                  <a:lnTo>
                    <a:pt x="3052" y="127"/>
                  </a:lnTo>
                  <a:close/>
                  <a:moveTo>
                    <a:pt x="3052" y="1101"/>
                  </a:moveTo>
                  <a:cubicBezTo>
                    <a:pt x="3052" y="1112"/>
                    <a:pt x="3043" y="1122"/>
                    <a:pt x="3031" y="1122"/>
                  </a:cubicBezTo>
                  <a:lnTo>
                    <a:pt x="2952" y="1122"/>
                  </a:lnTo>
                  <a:cubicBezTo>
                    <a:pt x="2940" y="1122"/>
                    <a:pt x="2931" y="1112"/>
                    <a:pt x="2931" y="1101"/>
                  </a:cubicBezTo>
                  <a:lnTo>
                    <a:pt x="2931" y="1042"/>
                  </a:lnTo>
                  <a:cubicBezTo>
                    <a:pt x="2931" y="1031"/>
                    <a:pt x="2940" y="1022"/>
                    <a:pt x="2952" y="1022"/>
                  </a:cubicBezTo>
                  <a:lnTo>
                    <a:pt x="3031" y="1022"/>
                  </a:lnTo>
                  <a:cubicBezTo>
                    <a:pt x="3043" y="1022"/>
                    <a:pt x="3052" y="1031"/>
                    <a:pt x="3052" y="1042"/>
                  </a:cubicBezTo>
                  <a:lnTo>
                    <a:pt x="3052" y="1101"/>
                  </a:lnTo>
                  <a:close/>
                  <a:moveTo>
                    <a:pt x="2867" y="127"/>
                  </a:moveTo>
                  <a:cubicBezTo>
                    <a:pt x="2867" y="139"/>
                    <a:pt x="2858" y="148"/>
                    <a:pt x="2847" y="148"/>
                  </a:cubicBezTo>
                  <a:lnTo>
                    <a:pt x="2768" y="148"/>
                  </a:lnTo>
                  <a:cubicBezTo>
                    <a:pt x="2756" y="148"/>
                    <a:pt x="2747" y="139"/>
                    <a:pt x="2747" y="127"/>
                  </a:cubicBezTo>
                  <a:lnTo>
                    <a:pt x="2747" y="69"/>
                  </a:lnTo>
                  <a:cubicBezTo>
                    <a:pt x="2747" y="57"/>
                    <a:pt x="2756" y="48"/>
                    <a:pt x="2768" y="48"/>
                  </a:cubicBezTo>
                  <a:lnTo>
                    <a:pt x="2847" y="48"/>
                  </a:lnTo>
                  <a:cubicBezTo>
                    <a:pt x="2858" y="48"/>
                    <a:pt x="2867" y="57"/>
                    <a:pt x="2867" y="69"/>
                  </a:cubicBezTo>
                  <a:lnTo>
                    <a:pt x="2867" y="127"/>
                  </a:lnTo>
                  <a:close/>
                  <a:moveTo>
                    <a:pt x="2867" y="1101"/>
                  </a:moveTo>
                  <a:cubicBezTo>
                    <a:pt x="2867" y="1112"/>
                    <a:pt x="2858" y="1122"/>
                    <a:pt x="2847" y="1122"/>
                  </a:cubicBezTo>
                  <a:lnTo>
                    <a:pt x="2768" y="1122"/>
                  </a:lnTo>
                  <a:cubicBezTo>
                    <a:pt x="2756" y="1122"/>
                    <a:pt x="2747" y="1112"/>
                    <a:pt x="2747" y="1101"/>
                  </a:cubicBezTo>
                  <a:lnTo>
                    <a:pt x="2747" y="1042"/>
                  </a:lnTo>
                  <a:cubicBezTo>
                    <a:pt x="2747" y="1031"/>
                    <a:pt x="2756" y="1022"/>
                    <a:pt x="2768" y="1022"/>
                  </a:cubicBezTo>
                  <a:lnTo>
                    <a:pt x="2847" y="1022"/>
                  </a:lnTo>
                  <a:cubicBezTo>
                    <a:pt x="2858" y="1022"/>
                    <a:pt x="2867" y="1031"/>
                    <a:pt x="2867" y="1042"/>
                  </a:cubicBezTo>
                  <a:lnTo>
                    <a:pt x="2867" y="1101"/>
                  </a:lnTo>
                  <a:close/>
                  <a:moveTo>
                    <a:pt x="2683" y="127"/>
                  </a:moveTo>
                  <a:cubicBezTo>
                    <a:pt x="2683" y="139"/>
                    <a:pt x="2674" y="148"/>
                    <a:pt x="2662" y="148"/>
                  </a:cubicBezTo>
                  <a:lnTo>
                    <a:pt x="2583" y="148"/>
                  </a:lnTo>
                  <a:cubicBezTo>
                    <a:pt x="2572" y="148"/>
                    <a:pt x="2562" y="139"/>
                    <a:pt x="2562" y="127"/>
                  </a:cubicBezTo>
                  <a:lnTo>
                    <a:pt x="2562" y="69"/>
                  </a:lnTo>
                  <a:cubicBezTo>
                    <a:pt x="2562" y="57"/>
                    <a:pt x="2572" y="48"/>
                    <a:pt x="2583" y="48"/>
                  </a:cubicBezTo>
                  <a:lnTo>
                    <a:pt x="2662" y="48"/>
                  </a:lnTo>
                  <a:cubicBezTo>
                    <a:pt x="2674" y="48"/>
                    <a:pt x="2683" y="57"/>
                    <a:pt x="2683" y="69"/>
                  </a:cubicBezTo>
                  <a:lnTo>
                    <a:pt x="2683" y="127"/>
                  </a:lnTo>
                  <a:close/>
                  <a:moveTo>
                    <a:pt x="2683" y="1101"/>
                  </a:moveTo>
                  <a:cubicBezTo>
                    <a:pt x="2683" y="1112"/>
                    <a:pt x="2674" y="1122"/>
                    <a:pt x="2662" y="1122"/>
                  </a:cubicBezTo>
                  <a:lnTo>
                    <a:pt x="2583" y="1122"/>
                  </a:lnTo>
                  <a:cubicBezTo>
                    <a:pt x="2572" y="1122"/>
                    <a:pt x="2562" y="1112"/>
                    <a:pt x="2562" y="1101"/>
                  </a:cubicBezTo>
                  <a:lnTo>
                    <a:pt x="2562" y="1042"/>
                  </a:lnTo>
                  <a:cubicBezTo>
                    <a:pt x="2562" y="1031"/>
                    <a:pt x="2572" y="1022"/>
                    <a:pt x="2583" y="1022"/>
                  </a:cubicBezTo>
                  <a:lnTo>
                    <a:pt x="2662" y="1022"/>
                  </a:lnTo>
                  <a:cubicBezTo>
                    <a:pt x="2674" y="1022"/>
                    <a:pt x="2683" y="1031"/>
                    <a:pt x="2683" y="1042"/>
                  </a:cubicBezTo>
                  <a:lnTo>
                    <a:pt x="2683" y="1101"/>
                  </a:lnTo>
                  <a:close/>
                  <a:moveTo>
                    <a:pt x="2499" y="127"/>
                  </a:moveTo>
                  <a:cubicBezTo>
                    <a:pt x="2499" y="139"/>
                    <a:pt x="2490" y="148"/>
                    <a:pt x="2478" y="148"/>
                  </a:cubicBezTo>
                  <a:lnTo>
                    <a:pt x="2399" y="148"/>
                  </a:lnTo>
                  <a:cubicBezTo>
                    <a:pt x="2387" y="148"/>
                    <a:pt x="2378" y="139"/>
                    <a:pt x="2378" y="127"/>
                  </a:cubicBezTo>
                  <a:lnTo>
                    <a:pt x="2378" y="69"/>
                  </a:lnTo>
                  <a:cubicBezTo>
                    <a:pt x="2378" y="57"/>
                    <a:pt x="2387" y="48"/>
                    <a:pt x="2399" y="48"/>
                  </a:cubicBezTo>
                  <a:lnTo>
                    <a:pt x="2478" y="48"/>
                  </a:lnTo>
                  <a:cubicBezTo>
                    <a:pt x="2490" y="48"/>
                    <a:pt x="2499" y="57"/>
                    <a:pt x="2499" y="69"/>
                  </a:cubicBezTo>
                  <a:lnTo>
                    <a:pt x="2499" y="127"/>
                  </a:lnTo>
                  <a:close/>
                  <a:moveTo>
                    <a:pt x="2499" y="1101"/>
                  </a:moveTo>
                  <a:cubicBezTo>
                    <a:pt x="2499" y="1112"/>
                    <a:pt x="2490" y="1122"/>
                    <a:pt x="2478" y="1122"/>
                  </a:cubicBezTo>
                  <a:lnTo>
                    <a:pt x="2399" y="1122"/>
                  </a:lnTo>
                  <a:cubicBezTo>
                    <a:pt x="2387" y="1122"/>
                    <a:pt x="2378" y="1112"/>
                    <a:pt x="2378" y="1101"/>
                  </a:cubicBezTo>
                  <a:lnTo>
                    <a:pt x="2378" y="1042"/>
                  </a:lnTo>
                  <a:cubicBezTo>
                    <a:pt x="2378" y="1031"/>
                    <a:pt x="2387" y="1022"/>
                    <a:pt x="2399" y="1022"/>
                  </a:cubicBezTo>
                  <a:lnTo>
                    <a:pt x="2478" y="1022"/>
                  </a:lnTo>
                  <a:cubicBezTo>
                    <a:pt x="2490" y="1022"/>
                    <a:pt x="2499" y="1031"/>
                    <a:pt x="2499" y="1042"/>
                  </a:cubicBezTo>
                  <a:lnTo>
                    <a:pt x="2499" y="1101"/>
                  </a:lnTo>
                  <a:close/>
                  <a:moveTo>
                    <a:pt x="2315" y="127"/>
                  </a:moveTo>
                  <a:cubicBezTo>
                    <a:pt x="2315" y="139"/>
                    <a:pt x="2305" y="148"/>
                    <a:pt x="2294" y="148"/>
                  </a:cubicBezTo>
                  <a:lnTo>
                    <a:pt x="2215" y="148"/>
                  </a:lnTo>
                  <a:cubicBezTo>
                    <a:pt x="2203" y="148"/>
                    <a:pt x="2194" y="139"/>
                    <a:pt x="2194" y="127"/>
                  </a:cubicBezTo>
                  <a:lnTo>
                    <a:pt x="2194" y="69"/>
                  </a:lnTo>
                  <a:cubicBezTo>
                    <a:pt x="2194" y="57"/>
                    <a:pt x="2203" y="48"/>
                    <a:pt x="2215" y="48"/>
                  </a:cubicBezTo>
                  <a:lnTo>
                    <a:pt x="2294" y="48"/>
                  </a:lnTo>
                  <a:cubicBezTo>
                    <a:pt x="2305" y="48"/>
                    <a:pt x="2315" y="57"/>
                    <a:pt x="2315" y="69"/>
                  </a:cubicBezTo>
                  <a:lnTo>
                    <a:pt x="2315" y="127"/>
                  </a:lnTo>
                  <a:close/>
                  <a:moveTo>
                    <a:pt x="2315" y="1101"/>
                  </a:moveTo>
                  <a:cubicBezTo>
                    <a:pt x="2315" y="1112"/>
                    <a:pt x="2305" y="1122"/>
                    <a:pt x="2294" y="1122"/>
                  </a:cubicBezTo>
                  <a:lnTo>
                    <a:pt x="2215" y="1122"/>
                  </a:lnTo>
                  <a:cubicBezTo>
                    <a:pt x="2203" y="1122"/>
                    <a:pt x="2194" y="1112"/>
                    <a:pt x="2194" y="1101"/>
                  </a:cubicBezTo>
                  <a:lnTo>
                    <a:pt x="2194" y="1042"/>
                  </a:lnTo>
                  <a:cubicBezTo>
                    <a:pt x="2194" y="1031"/>
                    <a:pt x="2203" y="1022"/>
                    <a:pt x="2215" y="1022"/>
                  </a:cubicBezTo>
                  <a:lnTo>
                    <a:pt x="2294" y="1022"/>
                  </a:lnTo>
                  <a:cubicBezTo>
                    <a:pt x="2305" y="1022"/>
                    <a:pt x="2315" y="1031"/>
                    <a:pt x="2315" y="1042"/>
                  </a:cubicBezTo>
                  <a:lnTo>
                    <a:pt x="2315" y="1101"/>
                  </a:lnTo>
                  <a:close/>
                  <a:moveTo>
                    <a:pt x="2130" y="127"/>
                  </a:moveTo>
                  <a:cubicBezTo>
                    <a:pt x="2130" y="139"/>
                    <a:pt x="2121" y="148"/>
                    <a:pt x="2109" y="148"/>
                  </a:cubicBezTo>
                  <a:lnTo>
                    <a:pt x="2030" y="148"/>
                  </a:lnTo>
                  <a:cubicBezTo>
                    <a:pt x="2019" y="148"/>
                    <a:pt x="2010" y="139"/>
                    <a:pt x="2010" y="127"/>
                  </a:cubicBezTo>
                  <a:lnTo>
                    <a:pt x="2010" y="69"/>
                  </a:lnTo>
                  <a:cubicBezTo>
                    <a:pt x="2010" y="57"/>
                    <a:pt x="2019" y="48"/>
                    <a:pt x="2030" y="48"/>
                  </a:cubicBezTo>
                  <a:lnTo>
                    <a:pt x="2109" y="48"/>
                  </a:lnTo>
                  <a:cubicBezTo>
                    <a:pt x="2121" y="48"/>
                    <a:pt x="2130" y="57"/>
                    <a:pt x="2130" y="69"/>
                  </a:cubicBezTo>
                  <a:lnTo>
                    <a:pt x="2130" y="127"/>
                  </a:lnTo>
                  <a:close/>
                  <a:moveTo>
                    <a:pt x="2130" y="1101"/>
                  </a:moveTo>
                  <a:cubicBezTo>
                    <a:pt x="2130" y="1112"/>
                    <a:pt x="2121" y="1122"/>
                    <a:pt x="2109" y="1122"/>
                  </a:cubicBezTo>
                  <a:lnTo>
                    <a:pt x="2030" y="1122"/>
                  </a:lnTo>
                  <a:cubicBezTo>
                    <a:pt x="2019" y="1122"/>
                    <a:pt x="2010" y="1112"/>
                    <a:pt x="2010" y="1101"/>
                  </a:cubicBezTo>
                  <a:lnTo>
                    <a:pt x="2010" y="1042"/>
                  </a:lnTo>
                  <a:cubicBezTo>
                    <a:pt x="2010" y="1031"/>
                    <a:pt x="2019" y="1022"/>
                    <a:pt x="2030" y="1022"/>
                  </a:cubicBezTo>
                  <a:lnTo>
                    <a:pt x="2109" y="1022"/>
                  </a:lnTo>
                  <a:cubicBezTo>
                    <a:pt x="2121" y="1022"/>
                    <a:pt x="2130" y="1031"/>
                    <a:pt x="2130" y="1042"/>
                  </a:cubicBezTo>
                  <a:lnTo>
                    <a:pt x="2130" y="1101"/>
                  </a:lnTo>
                  <a:close/>
                  <a:moveTo>
                    <a:pt x="1946" y="127"/>
                  </a:moveTo>
                  <a:cubicBezTo>
                    <a:pt x="1946" y="139"/>
                    <a:pt x="1937" y="148"/>
                    <a:pt x="1925" y="148"/>
                  </a:cubicBezTo>
                  <a:lnTo>
                    <a:pt x="1846" y="148"/>
                  </a:lnTo>
                  <a:cubicBezTo>
                    <a:pt x="1834" y="148"/>
                    <a:pt x="1825" y="139"/>
                    <a:pt x="1825" y="127"/>
                  </a:cubicBezTo>
                  <a:lnTo>
                    <a:pt x="1825" y="69"/>
                  </a:lnTo>
                  <a:cubicBezTo>
                    <a:pt x="1825" y="57"/>
                    <a:pt x="1834" y="48"/>
                    <a:pt x="1846" y="48"/>
                  </a:cubicBezTo>
                  <a:lnTo>
                    <a:pt x="1925" y="48"/>
                  </a:lnTo>
                  <a:cubicBezTo>
                    <a:pt x="1937" y="48"/>
                    <a:pt x="1946" y="57"/>
                    <a:pt x="1946" y="69"/>
                  </a:cubicBezTo>
                  <a:lnTo>
                    <a:pt x="1946" y="127"/>
                  </a:lnTo>
                  <a:close/>
                  <a:moveTo>
                    <a:pt x="1946" y="1101"/>
                  </a:moveTo>
                  <a:cubicBezTo>
                    <a:pt x="1946" y="1112"/>
                    <a:pt x="1937" y="1122"/>
                    <a:pt x="1925" y="1122"/>
                  </a:cubicBezTo>
                  <a:lnTo>
                    <a:pt x="1846" y="1122"/>
                  </a:lnTo>
                  <a:cubicBezTo>
                    <a:pt x="1834" y="1122"/>
                    <a:pt x="1825" y="1112"/>
                    <a:pt x="1825" y="1101"/>
                  </a:cubicBezTo>
                  <a:lnTo>
                    <a:pt x="1825" y="1042"/>
                  </a:lnTo>
                  <a:cubicBezTo>
                    <a:pt x="1825" y="1031"/>
                    <a:pt x="1834" y="1022"/>
                    <a:pt x="1846" y="1022"/>
                  </a:cubicBezTo>
                  <a:lnTo>
                    <a:pt x="1925" y="1022"/>
                  </a:lnTo>
                  <a:cubicBezTo>
                    <a:pt x="1937" y="1022"/>
                    <a:pt x="1946" y="1031"/>
                    <a:pt x="1946" y="1042"/>
                  </a:cubicBezTo>
                  <a:lnTo>
                    <a:pt x="1946" y="1101"/>
                  </a:lnTo>
                  <a:close/>
                  <a:moveTo>
                    <a:pt x="1762" y="127"/>
                  </a:moveTo>
                  <a:cubicBezTo>
                    <a:pt x="1762" y="139"/>
                    <a:pt x="1752" y="148"/>
                    <a:pt x="1741" y="148"/>
                  </a:cubicBezTo>
                  <a:lnTo>
                    <a:pt x="1662" y="148"/>
                  </a:lnTo>
                  <a:cubicBezTo>
                    <a:pt x="1650" y="148"/>
                    <a:pt x="1641" y="139"/>
                    <a:pt x="1641" y="127"/>
                  </a:cubicBezTo>
                  <a:lnTo>
                    <a:pt x="1641" y="69"/>
                  </a:lnTo>
                  <a:cubicBezTo>
                    <a:pt x="1641" y="57"/>
                    <a:pt x="1650" y="48"/>
                    <a:pt x="1662" y="48"/>
                  </a:cubicBezTo>
                  <a:lnTo>
                    <a:pt x="1741" y="48"/>
                  </a:lnTo>
                  <a:cubicBezTo>
                    <a:pt x="1752" y="48"/>
                    <a:pt x="1762" y="57"/>
                    <a:pt x="1762" y="69"/>
                  </a:cubicBezTo>
                  <a:lnTo>
                    <a:pt x="1762" y="127"/>
                  </a:lnTo>
                  <a:close/>
                  <a:moveTo>
                    <a:pt x="1762" y="1101"/>
                  </a:moveTo>
                  <a:cubicBezTo>
                    <a:pt x="1762" y="1112"/>
                    <a:pt x="1752" y="1122"/>
                    <a:pt x="1741" y="1122"/>
                  </a:cubicBezTo>
                  <a:lnTo>
                    <a:pt x="1662" y="1122"/>
                  </a:lnTo>
                  <a:cubicBezTo>
                    <a:pt x="1650" y="1122"/>
                    <a:pt x="1641" y="1112"/>
                    <a:pt x="1641" y="1101"/>
                  </a:cubicBezTo>
                  <a:lnTo>
                    <a:pt x="1641" y="1042"/>
                  </a:lnTo>
                  <a:cubicBezTo>
                    <a:pt x="1641" y="1031"/>
                    <a:pt x="1650" y="1022"/>
                    <a:pt x="1662" y="1022"/>
                  </a:cubicBezTo>
                  <a:lnTo>
                    <a:pt x="1741" y="1022"/>
                  </a:lnTo>
                  <a:cubicBezTo>
                    <a:pt x="1752" y="1022"/>
                    <a:pt x="1762" y="1031"/>
                    <a:pt x="1762" y="1042"/>
                  </a:cubicBezTo>
                  <a:lnTo>
                    <a:pt x="1762" y="1101"/>
                  </a:lnTo>
                  <a:close/>
                  <a:moveTo>
                    <a:pt x="1577" y="127"/>
                  </a:moveTo>
                  <a:cubicBezTo>
                    <a:pt x="1577" y="139"/>
                    <a:pt x="1568" y="148"/>
                    <a:pt x="1557" y="148"/>
                  </a:cubicBezTo>
                  <a:lnTo>
                    <a:pt x="1477" y="148"/>
                  </a:lnTo>
                  <a:cubicBezTo>
                    <a:pt x="1466" y="148"/>
                    <a:pt x="1457" y="139"/>
                    <a:pt x="1457" y="127"/>
                  </a:cubicBezTo>
                  <a:lnTo>
                    <a:pt x="1457" y="69"/>
                  </a:lnTo>
                  <a:cubicBezTo>
                    <a:pt x="1457" y="57"/>
                    <a:pt x="1466" y="48"/>
                    <a:pt x="1477" y="48"/>
                  </a:cubicBezTo>
                  <a:lnTo>
                    <a:pt x="1557" y="48"/>
                  </a:lnTo>
                  <a:cubicBezTo>
                    <a:pt x="1568" y="48"/>
                    <a:pt x="1577" y="57"/>
                    <a:pt x="1577" y="69"/>
                  </a:cubicBezTo>
                  <a:lnTo>
                    <a:pt x="1577" y="127"/>
                  </a:lnTo>
                  <a:close/>
                  <a:moveTo>
                    <a:pt x="1577" y="1101"/>
                  </a:moveTo>
                  <a:cubicBezTo>
                    <a:pt x="1577" y="1112"/>
                    <a:pt x="1568" y="1122"/>
                    <a:pt x="1557" y="1122"/>
                  </a:cubicBezTo>
                  <a:lnTo>
                    <a:pt x="1477" y="1122"/>
                  </a:lnTo>
                  <a:cubicBezTo>
                    <a:pt x="1466" y="1122"/>
                    <a:pt x="1457" y="1112"/>
                    <a:pt x="1457" y="1101"/>
                  </a:cubicBezTo>
                  <a:lnTo>
                    <a:pt x="1457" y="1042"/>
                  </a:lnTo>
                  <a:cubicBezTo>
                    <a:pt x="1457" y="1031"/>
                    <a:pt x="1466" y="1022"/>
                    <a:pt x="1477" y="1022"/>
                  </a:cubicBezTo>
                  <a:lnTo>
                    <a:pt x="1557" y="1022"/>
                  </a:lnTo>
                  <a:cubicBezTo>
                    <a:pt x="1568" y="1022"/>
                    <a:pt x="1577" y="1031"/>
                    <a:pt x="1577" y="1042"/>
                  </a:cubicBezTo>
                  <a:lnTo>
                    <a:pt x="1577" y="1101"/>
                  </a:lnTo>
                  <a:close/>
                  <a:moveTo>
                    <a:pt x="1393" y="127"/>
                  </a:moveTo>
                  <a:cubicBezTo>
                    <a:pt x="1393" y="139"/>
                    <a:pt x="1384" y="148"/>
                    <a:pt x="1372" y="148"/>
                  </a:cubicBezTo>
                  <a:lnTo>
                    <a:pt x="1293" y="148"/>
                  </a:lnTo>
                  <a:cubicBezTo>
                    <a:pt x="1282" y="148"/>
                    <a:pt x="1272" y="139"/>
                    <a:pt x="1272" y="127"/>
                  </a:cubicBezTo>
                  <a:lnTo>
                    <a:pt x="1272" y="69"/>
                  </a:lnTo>
                  <a:cubicBezTo>
                    <a:pt x="1272" y="57"/>
                    <a:pt x="1282" y="48"/>
                    <a:pt x="1293" y="48"/>
                  </a:cubicBezTo>
                  <a:lnTo>
                    <a:pt x="1372" y="48"/>
                  </a:lnTo>
                  <a:cubicBezTo>
                    <a:pt x="1384" y="48"/>
                    <a:pt x="1393" y="57"/>
                    <a:pt x="1393" y="69"/>
                  </a:cubicBezTo>
                  <a:lnTo>
                    <a:pt x="1393" y="127"/>
                  </a:lnTo>
                  <a:close/>
                  <a:moveTo>
                    <a:pt x="1393" y="1101"/>
                  </a:moveTo>
                  <a:cubicBezTo>
                    <a:pt x="1393" y="1112"/>
                    <a:pt x="1384" y="1122"/>
                    <a:pt x="1372" y="1122"/>
                  </a:cubicBezTo>
                  <a:lnTo>
                    <a:pt x="1293" y="1122"/>
                  </a:lnTo>
                  <a:cubicBezTo>
                    <a:pt x="1282" y="1122"/>
                    <a:pt x="1272" y="1112"/>
                    <a:pt x="1272" y="1101"/>
                  </a:cubicBezTo>
                  <a:lnTo>
                    <a:pt x="1272" y="1042"/>
                  </a:lnTo>
                  <a:cubicBezTo>
                    <a:pt x="1272" y="1031"/>
                    <a:pt x="1282" y="1022"/>
                    <a:pt x="1293" y="1022"/>
                  </a:cubicBezTo>
                  <a:lnTo>
                    <a:pt x="1372" y="1022"/>
                  </a:lnTo>
                  <a:cubicBezTo>
                    <a:pt x="1384" y="1022"/>
                    <a:pt x="1393" y="1031"/>
                    <a:pt x="1393" y="1042"/>
                  </a:cubicBezTo>
                  <a:lnTo>
                    <a:pt x="1393" y="1101"/>
                  </a:lnTo>
                  <a:close/>
                  <a:moveTo>
                    <a:pt x="1209" y="127"/>
                  </a:moveTo>
                  <a:cubicBezTo>
                    <a:pt x="1209" y="139"/>
                    <a:pt x="1199" y="148"/>
                    <a:pt x="1188" y="148"/>
                  </a:cubicBezTo>
                  <a:lnTo>
                    <a:pt x="1109" y="148"/>
                  </a:lnTo>
                  <a:cubicBezTo>
                    <a:pt x="1097" y="148"/>
                    <a:pt x="1088" y="139"/>
                    <a:pt x="1088" y="127"/>
                  </a:cubicBezTo>
                  <a:lnTo>
                    <a:pt x="1088" y="69"/>
                  </a:lnTo>
                  <a:cubicBezTo>
                    <a:pt x="1088" y="57"/>
                    <a:pt x="1097" y="48"/>
                    <a:pt x="1109" y="48"/>
                  </a:cubicBezTo>
                  <a:lnTo>
                    <a:pt x="1188" y="48"/>
                  </a:lnTo>
                  <a:cubicBezTo>
                    <a:pt x="1199" y="48"/>
                    <a:pt x="1209" y="57"/>
                    <a:pt x="1209" y="69"/>
                  </a:cubicBezTo>
                  <a:lnTo>
                    <a:pt x="1209" y="127"/>
                  </a:lnTo>
                  <a:close/>
                  <a:moveTo>
                    <a:pt x="1209" y="1101"/>
                  </a:moveTo>
                  <a:cubicBezTo>
                    <a:pt x="1209" y="1112"/>
                    <a:pt x="1199" y="1122"/>
                    <a:pt x="1188" y="1122"/>
                  </a:cubicBezTo>
                  <a:lnTo>
                    <a:pt x="1109" y="1122"/>
                  </a:lnTo>
                  <a:cubicBezTo>
                    <a:pt x="1097" y="1122"/>
                    <a:pt x="1088" y="1112"/>
                    <a:pt x="1088" y="1101"/>
                  </a:cubicBezTo>
                  <a:lnTo>
                    <a:pt x="1088" y="1042"/>
                  </a:lnTo>
                  <a:cubicBezTo>
                    <a:pt x="1088" y="1031"/>
                    <a:pt x="1097" y="1022"/>
                    <a:pt x="1109" y="1022"/>
                  </a:cubicBezTo>
                  <a:lnTo>
                    <a:pt x="1188" y="1022"/>
                  </a:lnTo>
                  <a:cubicBezTo>
                    <a:pt x="1199" y="1022"/>
                    <a:pt x="1209" y="1031"/>
                    <a:pt x="1209" y="1042"/>
                  </a:cubicBezTo>
                  <a:lnTo>
                    <a:pt x="1209" y="1101"/>
                  </a:lnTo>
                  <a:close/>
                  <a:moveTo>
                    <a:pt x="1024" y="127"/>
                  </a:moveTo>
                  <a:cubicBezTo>
                    <a:pt x="1024" y="139"/>
                    <a:pt x="1015" y="148"/>
                    <a:pt x="1004" y="148"/>
                  </a:cubicBezTo>
                  <a:lnTo>
                    <a:pt x="924" y="148"/>
                  </a:lnTo>
                  <a:cubicBezTo>
                    <a:pt x="913" y="148"/>
                    <a:pt x="904" y="139"/>
                    <a:pt x="904" y="127"/>
                  </a:cubicBezTo>
                  <a:lnTo>
                    <a:pt x="904" y="69"/>
                  </a:lnTo>
                  <a:cubicBezTo>
                    <a:pt x="904" y="57"/>
                    <a:pt x="913" y="48"/>
                    <a:pt x="924" y="48"/>
                  </a:cubicBezTo>
                  <a:lnTo>
                    <a:pt x="1004" y="48"/>
                  </a:lnTo>
                  <a:cubicBezTo>
                    <a:pt x="1015" y="48"/>
                    <a:pt x="1024" y="57"/>
                    <a:pt x="1024" y="69"/>
                  </a:cubicBezTo>
                  <a:lnTo>
                    <a:pt x="1024" y="127"/>
                  </a:lnTo>
                  <a:close/>
                  <a:moveTo>
                    <a:pt x="1024" y="1101"/>
                  </a:moveTo>
                  <a:cubicBezTo>
                    <a:pt x="1024" y="1112"/>
                    <a:pt x="1015" y="1122"/>
                    <a:pt x="1004" y="1122"/>
                  </a:cubicBezTo>
                  <a:lnTo>
                    <a:pt x="924" y="1122"/>
                  </a:lnTo>
                  <a:cubicBezTo>
                    <a:pt x="913" y="1122"/>
                    <a:pt x="904" y="1112"/>
                    <a:pt x="904" y="1101"/>
                  </a:cubicBezTo>
                  <a:lnTo>
                    <a:pt x="904" y="1042"/>
                  </a:lnTo>
                  <a:cubicBezTo>
                    <a:pt x="904" y="1031"/>
                    <a:pt x="913" y="1022"/>
                    <a:pt x="924" y="1022"/>
                  </a:cubicBezTo>
                  <a:lnTo>
                    <a:pt x="1004" y="1022"/>
                  </a:lnTo>
                  <a:cubicBezTo>
                    <a:pt x="1015" y="1022"/>
                    <a:pt x="1024" y="1031"/>
                    <a:pt x="1024" y="1042"/>
                  </a:cubicBezTo>
                  <a:lnTo>
                    <a:pt x="1024" y="1101"/>
                  </a:lnTo>
                  <a:close/>
                  <a:moveTo>
                    <a:pt x="840" y="127"/>
                  </a:moveTo>
                  <a:cubicBezTo>
                    <a:pt x="840" y="139"/>
                    <a:pt x="831" y="148"/>
                    <a:pt x="819" y="148"/>
                  </a:cubicBezTo>
                  <a:lnTo>
                    <a:pt x="740" y="148"/>
                  </a:lnTo>
                  <a:cubicBezTo>
                    <a:pt x="729" y="148"/>
                    <a:pt x="719" y="139"/>
                    <a:pt x="719" y="127"/>
                  </a:cubicBezTo>
                  <a:lnTo>
                    <a:pt x="719" y="69"/>
                  </a:lnTo>
                  <a:cubicBezTo>
                    <a:pt x="719" y="57"/>
                    <a:pt x="729" y="48"/>
                    <a:pt x="740" y="48"/>
                  </a:cubicBezTo>
                  <a:lnTo>
                    <a:pt x="819" y="48"/>
                  </a:lnTo>
                  <a:cubicBezTo>
                    <a:pt x="831" y="48"/>
                    <a:pt x="840" y="57"/>
                    <a:pt x="840" y="69"/>
                  </a:cubicBezTo>
                  <a:lnTo>
                    <a:pt x="840" y="127"/>
                  </a:lnTo>
                  <a:close/>
                  <a:moveTo>
                    <a:pt x="840" y="1101"/>
                  </a:moveTo>
                  <a:cubicBezTo>
                    <a:pt x="840" y="1112"/>
                    <a:pt x="831" y="1122"/>
                    <a:pt x="819" y="1122"/>
                  </a:cubicBezTo>
                  <a:lnTo>
                    <a:pt x="740" y="1122"/>
                  </a:lnTo>
                  <a:cubicBezTo>
                    <a:pt x="729" y="1122"/>
                    <a:pt x="719" y="1112"/>
                    <a:pt x="719" y="1101"/>
                  </a:cubicBezTo>
                  <a:lnTo>
                    <a:pt x="719" y="1042"/>
                  </a:lnTo>
                  <a:cubicBezTo>
                    <a:pt x="719" y="1031"/>
                    <a:pt x="729" y="1022"/>
                    <a:pt x="740" y="1022"/>
                  </a:cubicBezTo>
                  <a:lnTo>
                    <a:pt x="819" y="1022"/>
                  </a:lnTo>
                  <a:cubicBezTo>
                    <a:pt x="831" y="1022"/>
                    <a:pt x="840" y="1031"/>
                    <a:pt x="840" y="1042"/>
                  </a:cubicBezTo>
                  <a:lnTo>
                    <a:pt x="840" y="1101"/>
                  </a:lnTo>
                  <a:close/>
                  <a:moveTo>
                    <a:pt x="656" y="127"/>
                  </a:moveTo>
                  <a:cubicBezTo>
                    <a:pt x="656" y="139"/>
                    <a:pt x="646" y="148"/>
                    <a:pt x="635" y="148"/>
                  </a:cubicBezTo>
                  <a:lnTo>
                    <a:pt x="556" y="148"/>
                  </a:lnTo>
                  <a:cubicBezTo>
                    <a:pt x="544" y="148"/>
                    <a:pt x="535" y="139"/>
                    <a:pt x="535" y="127"/>
                  </a:cubicBezTo>
                  <a:lnTo>
                    <a:pt x="535" y="69"/>
                  </a:lnTo>
                  <a:cubicBezTo>
                    <a:pt x="535" y="57"/>
                    <a:pt x="544" y="48"/>
                    <a:pt x="556" y="48"/>
                  </a:cubicBezTo>
                  <a:lnTo>
                    <a:pt x="635" y="48"/>
                  </a:lnTo>
                  <a:cubicBezTo>
                    <a:pt x="646" y="48"/>
                    <a:pt x="656" y="57"/>
                    <a:pt x="656" y="69"/>
                  </a:cubicBezTo>
                  <a:lnTo>
                    <a:pt x="656" y="127"/>
                  </a:lnTo>
                  <a:close/>
                  <a:moveTo>
                    <a:pt x="656" y="1101"/>
                  </a:moveTo>
                  <a:cubicBezTo>
                    <a:pt x="656" y="1112"/>
                    <a:pt x="646" y="1122"/>
                    <a:pt x="635" y="1122"/>
                  </a:cubicBezTo>
                  <a:lnTo>
                    <a:pt x="556" y="1122"/>
                  </a:lnTo>
                  <a:cubicBezTo>
                    <a:pt x="544" y="1122"/>
                    <a:pt x="535" y="1112"/>
                    <a:pt x="535" y="1101"/>
                  </a:cubicBezTo>
                  <a:lnTo>
                    <a:pt x="535" y="1042"/>
                  </a:lnTo>
                  <a:cubicBezTo>
                    <a:pt x="535" y="1031"/>
                    <a:pt x="544" y="1022"/>
                    <a:pt x="556" y="1022"/>
                  </a:cubicBezTo>
                  <a:lnTo>
                    <a:pt x="635" y="1022"/>
                  </a:lnTo>
                  <a:cubicBezTo>
                    <a:pt x="646" y="1022"/>
                    <a:pt x="656" y="1031"/>
                    <a:pt x="656" y="1042"/>
                  </a:cubicBezTo>
                  <a:lnTo>
                    <a:pt x="656" y="1101"/>
                  </a:lnTo>
                  <a:close/>
                  <a:moveTo>
                    <a:pt x="471" y="127"/>
                  </a:moveTo>
                  <a:cubicBezTo>
                    <a:pt x="471" y="139"/>
                    <a:pt x="462" y="148"/>
                    <a:pt x="451" y="148"/>
                  </a:cubicBezTo>
                  <a:lnTo>
                    <a:pt x="371" y="148"/>
                  </a:lnTo>
                  <a:cubicBezTo>
                    <a:pt x="360" y="148"/>
                    <a:pt x="351" y="139"/>
                    <a:pt x="351" y="127"/>
                  </a:cubicBezTo>
                  <a:lnTo>
                    <a:pt x="351" y="69"/>
                  </a:lnTo>
                  <a:cubicBezTo>
                    <a:pt x="351" y="57"/>
                    <a:pt x="360" y="48"/>
                    <a:pt x="371" y="48"/>
                  </a:cubicBezTo>
                  <a:lnTo>
                    <a:pt x="451" y="48"/>
                  </a:lnTo>
                  <a:cubicBezTo>
                    <a:pt x="462" y="48"/>
                    <a:pt x="471" y="57"/>
                    <a:pt x="471" y="69"/>
                  </a:cubicBezTo>
                  <a:lnTo>
                    <a:pt x="471" y="127"/>
                  </a:lnTo>
                  <a:close/>
                  <a:moveTo>
                    <a:pt x="471" y="1101"/>
                  </a:moveTo>
                  <a:cubicBezTo>
                    <a:pt x="471" y="1112"/>
                    <a:pt x="462" y="1122"/>
                    <a:pt x="451" y="1122"/>
                  </a:cubicBezTo>
                  <a:lnTo>
                    <a:pt x="371" y="1122"/>
                  </a:lnTo>
                  <a:cubicBezTo>
                    <a:pt x="360" y="1122"/>
                    <a:pt x="351" y="1112"/>
                    <a:pt x="351" y="1101"/>
                  </a:cubicBezTo>
                  <a:lnTo>
                    <a:pt x="351" y="1042"/>
                  </a:lnTo>
                  <a:cubicBezTo>
                    <a:pt x="351" y="1031"/>
                    <a:pt x="360" y="1022"/>
                    <a:pt x="371" y="1022"/>
                  </a:cubicBezTo>
                  <a:lnTo>
                    <a:pt x="451" y="1022"/>
                  </a:lnTo>
                  <a:cubicBezTo>
                    <a:pt x="462" y="1022"/>
                    <a:pt x="471" y="1031"/>
                    <a:pt x="471" y="1042"/>
                  </a:cubicBezTo>
                  <a:lnTo>
                    <a:pt x="471" y="1101"/>
                  </a:lnTo>
                  <a:close/>
                  <a:moveTo>
                    <a:pt x="287" y="127"/>
                  </a:moveTo>
                  <a:cubicBezTo>
                    <a:pt x="287" y="139"/>
                    <a:pt x="278" y="148"/>
                    <a:pt x="266" y="148"/>
                  </a:cubicBezTo>
                  <a:lnTo>
                    <a:pt x="187" y="148"/>
                  </a:lnTo>
                  <a:cubicBezTo>
                    <a:pt x="176" y="148"/>
                    <a:pt x="166" y="139"/>
                    <a:pt x="166" y="127"/>
                  </a:cubicBezTo>
                  <a:lnTo>
                    <a:pt x="166" y="69"/>
                  </a:lnTo>
                  <a:cubicBezTo>
                    <a:pt x="166" y="57"/>
                    <a:pt x="176" y="48"/>
                    <a:pt x="187" y="48"/>
                  </a:cubicBezTo>
                  <a:lnTo>
                    <a:pt x="266" y="48"/>
                  </a:lnTo>
                  <a:cubicBezTo>
                    <a:pt x="278" y="48"/>
                    <a:pt x="287" y="57"/>
                    <a:pt x="287" y="69"/>
                  </a:cubicBezTo>
                  <a:lnTo>
                    <a:pt x="287" y="127"/>
                  </a:lnTo>
                  <a:close/>
                  <a:moveTo>
                    <a:pt x="287" y="1101"/>
                  </a:moveTo>
                  <a:cubicBezTo>
                    <a:pt x="287" y="1112"/>
                    <a:pt x="278" y="1122"/>
                    <a:pt x="266" y="1122"/>
                  </a:cubicBezTo>
                  <a:lnTo>
                    <a:pt x="187" y="1122"/>
                  </a:lnTo>
                  <a:cubicBezTo>
                    <a:pt x="176" y="1122"/>
                    <a:pt x="166" y="1112"/>
                    <a:pt x="166" y="1101"/>
                  </a:cubicBezTo>
                  <a:lnTo>
                    <a:pt x="166" y="1042"/>
                  </a:lnTo>
                  <a:cubicBezTo>
                    <a:pt x="166" y="1031"/>
                    <a:pt x="176" y="1022"/>
                    <a:pt x="187" y="1022"/>
                  </a:cubicBezTo>
                  <a:lnTo>
                    <a:pt x="266" y="1022"/>
                  </a:lnTo>
                  <a:cubicBezTo>
                    <a:pt x="278" y="1022"/>
                    <a:pt x="287" y="1031"/>
                    <a:pt x="287" y="1042"/>
                  </a:cubicBezTo>
                  <a:lnTo>
                    <a:pt x="287" y="1101"/>
                  </a:lnTo>
                  <a:close/>
                  <a:moveTo>
                    <a:pt x="5717" y="48"/>
                  </a:moveTo>
                  <a:lnTo>
                    <a:pt x="5774" y="48"/>
                  </a:lnTo>
                  <a:lnTo>
                    <a:pt x="5774" y="0"/>
                  </a:lnTo>
                  <a:lnTo>
                    <a:pt x="0" y="0"/>
                  </a:lnTo>
                  <a:lnTo>
                    <a:pt x="0" y="49"/>
                  </a:lnTo>
                  <a:lnTo>
                    <a:pt x="3" y="48"/>
                  </a:lnTo>
                  <a:lnTo>
                    <a:pt x="82" y="48"/>
                  </a:lnTo>
                  <a:cubicBezTo>
                    <a:pt x="93" y="48"/>
                    <a:pt x="103" y="57"/>
                    <a:pt x="103" y="69"/>
                  </a:cubicBezTo>
                  <a:lnTo>
                    <a:pt x="103" y="127"/>
                  </a:lnTo>
                  <a:cubicBezTo>
                    <a:pt x="103" y="139"/>
                    <a:pt x="93" y="148"/>
                    <a:pt x="82" y="148"/>
                  </a:cubicBezTo>
                  <a:lnTo>
                    <a:pt x="3" y="148"/>
                  </a:lnTo>
                  <a:lnTo>
                    <a:pt x="0" y="147"/>
                  </a:lnTo>
                  <a:lnTo>
                    <a:pt x="0" y="1022"/>
                  </a:lnTo>
                  <a:lnTo>
                    <a:pt x="3" y="1022"/>
                  </a:lnTo>
                  <a:lnTo>
                    <a:pt x="82" y="1022"/>
                  </a:lnTo>
                  <a:cubicBezTo>
                    <a:pt x="93" y="1022"/>
                    <a:pt x="103" y="1031"/>
                    <a:pt x="103" y="1042"/>
                  </a:cubicBezTo>
                  <a:lnTo>
                    <a:pt x="103" y="1101"/>
                  </a:lnTo>
                  <a:cubicBezTo>
                    <a:pt x="103" y="1112"/>
                    <a:pt x="93" y="1122"/>
                    <a:pt x="82" y="1122"/>
                  </a:cubicBezTo>
                  <a:lnTo>
                    <a:pt x="3" y="1122"/>
                  </a:lnTo>
                  <a:lnTo>
                    <a:pt x="0" y="1121"/>
                  </a:lnTo>
                  <a:lnTo>
                    <a:pt x="0" y="1173"/>
                  </a:lnTo>
                  <a:lnTo>
                    <a:pt x="5774" y="1173"/>
                  </a:lnTo>
                  <a:lnTo>
                    <a:pt x="5774" y="1122"/>
                  </a:lnTo>
                  <a:lnTo>
                    <a:pt x="5717" y="1122"/>
                  </a:lnTo>
                  <a:cubicBezTo>
                    <a:pt x="5705" y="1122"/>
                    <a:pt x="5696" y="1112"/>
                    <a:pt x="5696" y="1101"/>
                  </a:cubicBezTo>
                  <a:lnTo>
                    <a:pt x="5696" y="1042"/>
                  </a:lnTo>
                  <a:cubicBezTo>
                    <a:pt x="5696" y="1031"/>
                    <a:pt x="5705" y="1022"/>
                    <a:pt x="5717" y="1022"/>
                  </a:cubicBezTo>
                  <a:lnTo>
                    <a:pt x="5774" y="1022"/>
                  </a:lnTo>
                  <a:lnTo>
                    <a:pt x="5774" y="148"/>
                  </a:lnTo>
                  <a:lnTo>
                    <a:pt x="5717" y="148"/>
                  </a:lnTo>
                  <a:cubicBezTo>
                    <a:pt x="5705" y="148"/>
                    <a:pt x="5696" y="139"/>
                    <a:pt x="5696" y="127"/>
                  </a:cubicBezTo>
                  <a:lnTo>
                    <a:pt x="5696" y="69"/>
                  </a:lnTo>
                  <a:cubicBezTo>
                    <a:pt x="5696" y="57"/>
                    <a:pt x="5705" y="48"/>
                    <a:pt x="5717" y="48"/>
                  </a:cubicBezTo>
                </a:path>
              </a:pathLst>
            </a:custGeom>
            <a:solidFill>
              <a:srgbClr val="141211"/>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37" name="Freeform 22">
              <a:extLst>
                <a:ext uri="{FF2B5EF4-FFF2-40B4-BE49-F238E27FC236}">
                  <a16:creationId xmlns:a16="http://schemas.microsoft.com/office/drawing/2014/main" id="{13F92F19-2F7B-40DB-A0DC-581DCC320C66}"/>
                </a:ext>
              </a:extLst>
            </p:cNvPr>
            <p:cNvSpPr>
              <a:spLocks noEditPoints="1"/>
            </p:cNvSpPr>
            <p:nvPr/>
          </p:nvSpPr>
          <p:spPr bwMode="auto">
            <a:xfrm>
              <a:off x="3695721" y="2576512"/>
              <a:ext cx="8218944" cy="1668464"/>
            </a:xfrm>
            <a:custGeom>
              <a:avLst/>
              <a:gdLst>
                <a:gd name="T0" fmla="*/ 5632 w 5774"/>
                <a:gd name="T1" fmla="*/ 127 h 1173"/>
                <a:gd name="T2" fmla="*/ 5632 w 5774"/>
                <a:gd name="T3" fmla="*/ 1101 h 1173"/>
                <a:gd name="T4" fmla="*/ 5448 w 5774"/>
                <a:gd name="T5" fmla="*/ 127 h 1173"/>
                <a:gd name="T6" fmla="*/ 5448 w 5774"/>
                <a:gd name="T7" fmla="*/ 1101 h 1173"/>
                <a:gd name="T8" fmla="*/ 5264 w 5774"/>
                <a:gd name="T9" fmla="*/ 127 h 1173"/>
                <a:gd name="T10" fmla="*/ 5264 w 5774"/>
                <a:gd name="T11" fmla="*/ 1101 h 1173"/>
                <a:gd name="T12" fmla="*/ 5079 w 5774"/>
                <a:gd name="T13" fmla="*/ 127 h 1173"/>
                <a:gd name="T14" fmla="*/ 5079 w 5774"/>
                <a:gd name="T15" fmla="*/ 1101 h 1173"/>
                <a:gd name="T16" fmla="*/ 4895 w 5774"/>
                <a:gd name="T17" fmla="*/ 127 h 1173"/>
                <a:gd name="T18" fmla="*/ 4895 w 5774"/>
                <a:gd name="T19" fmla="*/ 1101 h 1173"/>
                <a:gd name="T20" fmla="*/ 4711 w 5774"/>
                <a:gd name="T21" fmla="*/ 127 h 1173"/>
                <a:gd name="T22" fmla="*/ 4711 w 5774"/>
                <a:gd name="T23" fmla="*/ 1101 h 1173"/>
                <a:gd name="T24" fmla="*/ 4526 w 5774"/>
                <a:gd name="T25" fmla="*/ 127 h 1173"/>
                <a:gd name="T26" fmla="*/ 4526 w 5774"/>
                <a:gd name="T27" fmla="*/ 1101 h 1173"/>
                <a:gd name="T28" fmla="*/ 4342 w 5774"/>
                <a:gd name="T29" fmla="*/ 127 h 1173"/>
                <a:gd name="T30" fmla="*/ 4342 w 5774"/>
                <a:gd name="T31" fmla="*/ 1101 h 1173"/>
                <a:gd name="T32" fmla="*/ 4158 w 5774"/>
                <a:gd name="T33" fmla="*/ 127 h 1173"/>
                <a:gd name="T34" fmla="*/ 4158 w 5774"/>
                <a:gd name="T35" fmla="*/ 1101 h 1173"/>
                <a:gd name="T36" fmla="*/ 3973 w 5774"/>
                <a:gd name="T37" fmla="*/ 127 h 1173"/>
                <a:gd name="T38" fmla="*/ 3973 w 5774"/>
                <a:gd name="T39" fmla="*/ 1101 h 1173"/>
                <a:gd name="T40" fmla="*/ 3789 w 5774"/>
                <a:gd name="T41" fmla="*/ 127 h 1173"/>
                <a:gd name="T42" fmla="*/ 3789 w 5774"/>
                <a:gd name="T43" fmla="*/ 1101 h 1173"/>
                <a:gd name="T44" fmla="*/ 3605 w 5774"/>
                <a:gd name="T45" fmla="*/ 127 h 1173"/>
                <a:gd name="T46" fmla="*/ 3605 w 5774"/>
                <a:gd name="T47" fmla="*/ 1101 h 1173"/>
                <a:gd name="T48" fmla="*/ 3420 w 5774"/>
                <a:gd name="T49" fmla="*/ 127 h 1173"/>
                <a:gd name="T50" fmla="*/ 3420 w 5774"/>
                <a:gd name="T51" fmla="*/ 1101 h 1173"/>
                <a:gd name="T52" fmla="*/ 3236 w 5774"/>
                <a:gd name="T53" fmla="*/ 127 h 1173"/>
                <a:gd name="T54" fmla="*/ 3236 w 5774"/>
                <a:gd name="T55" fmla="*/ 1101 h 1173"/>
                <a:gd name="T56" fmla="*/ 3052 w 5774"/>
                <a:gd name="T57" fmla="*/ 127 h 1173"/>
                <a:gd name="T58" fmla="*/ 3052 w 5774"/>
                <a:gd name="T59" fmla="*/ 1101 h 1173"/>
                <a:gd name="T60" fmla="*/ 2867 w 5774"/>
                <a:gd name="T61" fmla="*/ 127 h 1173"/>
                <a:gd name="T62" fmla="*/ 2867 w 5774"/>
                <a:gd name="T63" fmla="*/ 1101 h 1173"/>
                <a:gd name="T64" fmla="*/ 2683 w 5774"/>
                <a:gd name="T65" fmla="*/ 127 h 1173"/>
                <a:gd name="T66" fmla="*/ 2683 w 5774"/>
                <a:gd name="T67" fmla="*/ 1101 h 1173"/>
                <a:gd name="T68" fmla="*/ 2499 w 5774"/>
                <a:gd name="T69" fmla="*/ 127 h 1173"/>
                <a:gd name="T70" fmla="*/ 2499 w 5774"/>
                <a:gd name="T71" fmla="*/ 1101 h 1173"/>
                <a:gd name="T72" fmla="*/ 2315 w 5774"/>
                <a:gd name="T73" fmla="*/ 127 h 1173"/>
                <a:gd name="T74" fmla="*/ 2315 w 5774"/>
                <a:gd name="T75" fmla="*/ 1101 h 1173"/>
                <a:gd name="T76" fmla="*/ 2130 w 5774"/>
                <a:gd name="T77" fmla="*/ 127 h 1173"/>
                <a:gd name="T78" fmla="*/ 2130 w 5774"/>
                <a:gd name="T79" fmla="*/ 1101 h 1173"/>
                <a:gd name="T80" fmla="*/ 1946 w 5774"/>
                <a:gd name="T81" fmla="*/ 127 h 1173"/>
                <a:gd name="T82" fmla="*/ 1946 w 5774"/>
                <a:gd name="T83" fmla="*/ 1101 h 1173"/>
                <a:gd name="T84" fmla="*/ 1762 w 5774"/>
                <a:gd name="T85" fmla="*/ 127 h 1173"/>
                <a:gd name="T86" fmla="*/ 1762 w 5774"/>
                <a:gd name="T87" fmla="*/ 1101 h 1173"/>
                <a:gd name="T88" fmla="*/ 1577 w 5774"/>
                <a:gd name="T89" fmla="*/ 127 h 1173"/>
                <a:gd name="T90" fmla="*/ 1577 w 5774"/>
                <a:gd name="T91" fmla="*/ 1101 h 1173"/>
                <a:gd name="T92" fmla="*/ 1393 w 5774"/>
                <a:gd name="T93" fmla="*/ 127 h 1173"/>
                <a:gd name="T94" fmla="*/ 1393 w 5774"/>
                <a:gd name="T95" fmla="*/ 1101 h 1173"/>
                <a:gd name="T96" fmla="*/ 1209 w 5774"/>
                <a:gd name="T97" fmla="*/ 127 h 1173"/>
                <a:gd name="T98" fmla="*/ 1209 w 5774"/>
                <a:gd name="T99" fmla="*/ 1101 h 1173"/>
                <a:gd name="T100" fmla="*/ 1024 w 5774"/>
                <a:gd name="T101" fmla="*/ 127 h 1173"/>
                <a:gd name="T102" fmla="*/ 1024 w 5774"/>
                <a:gd name="T103" fmla="*/ 1101 h 1173"/>
                <a:gd name="T104" fmla="*/ 840 w 5774"/>
                <a:gd name="T105" fmla="*/ 127 h 1173"/>
                <a:gd name="T106" fmla="*/ 840 w 5774"/>
                <a:gd name="T107" fmla="*/ 1101 h 1173"/>
                <a:gd name="T108" fmla="*/ 656 w 5774"/>
                <a:gd name="T109" fmla="*/ 127 h 1173"/>
                <a:gd name="T110" fmla="*/ 656 w 5774"/>
                <a:gd name="T111" fmla="*/ 1101 h 1173"/>
                <a:gd name="T112" fmla="*/ 471 w 5774"/>
                <a:gd name="T113" fmla="*/ 127 h 1173"/>
                <a:gd name="T114" fmla="*/ 471 w 5774"/>
                <a:gd name="T115" fmla="*/ 1101 h 1173"/>
                <a:gd name="T116" fmla="*/ 287 w 5774"/>
                <a:gd name="T117" fmla="*/ 127 h 1173"/>
                <a:gd name="T118" fmla="*/ 287 w 5774"/>
                <a:gd name="T119" fmla="*/ 1101 h 1173"/>
                <a:gd name="T120" fmla="*/ 103 w 5774"/>
                <a:gd name="T121" fmla="*/ 127 h 1173"/>
                <a:gd name="T122" fmla="*/ 82 w 5774"/>
                <a:gd name="T123" fmla="*/ 1122 h 1173"/>
                <a:gd name="T124" fmla="*/ 5717 w 5774"/>
                <a:gd name="T125" fmla="*/ 1022 h 1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774" h="1173">
                  <a:moveTo>
                    <a:pt x="5632" y="127"/>
                  </a:moveTo>
                  <a:cubicBezTo>
                    <a:pt x="5632" y="139"/>
                    <a:pt x="5623" y="148"/>
                    <a:pt x="5611" y="148"/>
                  </a:cubicBezTo>
                  <a:lnTo>
                    <a:pt x="5532" y="148"/>
                  </a:lnTo>
                  <a:cubicBezTo>
                    <a:pt x="5521" y="148"/>
                    <a:pt x="5511" y="139"/>
                    <a:pt x="5511" y="127"/>
                  </a:cubicBezTo>
                  <a:lnTo>
                    <a:pt x="5511" y="69"/>
                  </a:lnTo>
                  <a:cubicBezTo>
                    <a:pt x="5511" y="57"/>
                    <a:pt x="5521" y="48"/>
                    <a:pt x="5532" y="48"/>
                  </a:cubicBezTo>
                  <a:lnTo>
                    <a:pt x="5611" y="48"/>
                  </a:lnTo>
                  <a:cubicBezTo>
                    <a:pt x="5623" y="48"/>
                    <a:pt x="5632" y="57"/>
                    <a:pt x="5632" y="69"/>
                  </a:cubicBezTo>
                  <a:lnTo>
                    <a:pt x="5632" y="127"/>
                  </a:lnTo>
                  <a:close/>
                  <a:moveTo>
                    <a:pt x="5632" y="1101"/>
                  </a:moveTo>
                  <a:cubicBezTo>
                    <a:pt x="5632" y="1112"/>
                    <a:pt x="5623" y="1122"/>
                    <a:pt x="5611" y="1122"/>
                  </a:cubicBezTo>
                  <a:lnTo>
                    <a:pt x="5532" y="1122"/>
                  </a:lnTo>
                  <a:cubicBezTo>
                    <a:pt x="5521" y="1122"/>
                    <a:pt x="5511" y="1112"/>
                    <a:pt x="5511" y="1101"/>
                  </a:cubicBezTo>
                  <a:lnTo>
                    <a:pt x="5511" y="1042"/>
                  </a:lnTo>
                  <a:cubicBezTo>
                    <a:pt x="5511" y="1031"/>
                    <a:pt x="5521" y="1022"/>
                    <a:pt x="5532" y="1022"/>
                  </a:cubicBezTo>
                  <a:lnTo>
                    <a:pt x="5611" y="1022"/>
                  </a:lnTo>
                  <a:cubicBezTo>
                    <a:pt x="5623" y="1022"/>
                    <a:pt x="5632" y="1031"/>
                    <a:pt x="5632" y="1042"/>
                  </a:cubicBezTo>
                  <a:lnTo>
                    <a:pt x="5632" y="1101"/>
                  </a:lnTo>
                  <a:close/>
                  <a:moveTo>
                    <a:pt x="5448" y="127"/>
                  </a:moveTo>
                  <a:cubicBezTo>
                    <a:pt x="5448" y="139"/>
                    <a:pt x="5439" y="148"/>
                    <a:pt x="5427" y="148"/>
                  </a:cubicBezTo>
                  <a:lnTo>
                    <a:pt x="5348" y="148"/>
                  </a:lnTo>
                  <a:cubicBezTo>
                    <a:pt x="5336" y="148"/>
                    <a:pt x="5327" y="139"/>
                    <a:pt x="5327" y="127"/>
                  </a:cubicBezTo>
                  <a:lnTo>
                    <a:pt x="5327" y="69"/>
                  </a:lnTo>
                  <a:cubicBezTo>
                    <a:pt x="5327" y="57"/>
                    <a:pt x="5336" y="48"/>
                    <a:pt x="5348" y="48"/>
                  </a:cubicBezTo>
                  <a:lnTo>
                    <a:pt x="5427" y="48"/>
                  </a:lnTo>
                  <a:cubicBezTo>
                    <a:pt x="5439" y="48"/>
                    <a:pt x="5448" y="57"/>
                    <a:pt x="5448" y="69"/>
                  </a:cubicBezTo>
                  <a:lnTo>
                    <a:pt x="5448" y="127"/>
                  </a:lnTo>
                  <a:close/>
                  <a:moveTo>
                    <a:pt x="5448" y="1101"/>
                  </a:moveTo>
                  <a:cubicBezTo>
                    <a:pt x="5448" y="1112"/>
                    <a:pt x="5439" y="1122"/>
                    <a:pt x="5427" y="1122"/>
                  </a:cubicBezTo>
                  <a:lnTo>
                    <a:pt x="5348" y="1122"/>
                  </a:lnTo>
                  <a:cubicBezTo>
                    <a:pt x="5336" y="1122"/>
                    <a:pt x="5327" y="1112"/>
                    <a:pt x="5327" y="1101"/>
                  </a:cubicBezTo>
                  <a:lnTo>
                    <a:pt x="5327" y="1042"/>
                  </a:lnTo>
                  <a:cubicBezTo>
                    <a:pt x="5327" y="1031"/>
                    <a:pt x="5336" y="1022"/>
                    <a:pt x="5348" y="1022"/>
                  </a:cubicBezTo>
                  <a:lnTo>
                    <a:pt x="5427" y="1022"/>
                  </a:lnTo>
                  <a:cubicBezTo>
                    <a:pt x="5439" y="1022"/>
                    <a:pt x="5448" y="1031"/>
                    <a:pt x="5448" y="1042"/>
                  </a:cubicBezTo>
                  <a:lnTo>
                    <a:pt x="5448" y="1101"/>
                  </a:lnTo>
                  <a:close/>
                  <a:moveTo>
                    <a:pt x="5264" y="127"/>
                  </a:moveTo>
                  <a:cubicBezTo>
                    <a:pt x="5264" y="139"/>
                    <a:pt x="5254" y="148"/>
                    <a:pt x="5243" y="148"/>
                  </a:cubicBezTo>
                  <a:lnTo>
                    <a:pt x="5164" y="148"/>
                  </a:lnTo>
                  <a:cubicBezTo>
                    <a:pt x="5152" y="148"/>
                    <a:pt x="5143" y="139"/>
                    <a:pt x="5143" y="127"/>
                  </a:cubicBezTo>
                  <a:lnTo>
                    <a:pt x="5143" y="69"/>
                  </a:lnTo>
                  <a:cubicBezTo>
                    <a:pt x="5143" y="57"/>
                    <a:pt x="5152" y="48"/>
                    <a:pt x="5164" y="48"/>
                  </a:cubicBezTo>
                  <a:lnTo>
                    <a:pt x="5243" y="48"/>
                  </a:lnTo>
                  <a:cubicBezTo>
                    <a:pt x="5254" y="48"/>
                    <a:pt x="5264" y="57"/>
                    <a:pt x="5264" y="69"/>
                  </a:cubicBezTo>
                  <a:lnTo>
                    <a:pt x="5264" y="127"/>
                  </a:lnTo>
                  <a:close/>
                  <a:moveTo>
                    <a:pt x="5264" y="1101"/>
                  </a:moveTo>
                  <a:cubicBezTo>
                    <a:pt x="5264" y="1112"/>
                    <a:pt x="5254" y="1122"/>
                    <a:pt x="5243" y="1122"/>
                  </a:cubicBezTo>
                  <a:lnTo>
                    <a:pt x="5164" y="1122"/>
                  </a:lnTo>
                  <a:cubicBezTo>
                    <a:pt x="5152" y="1122"/>
                    <a:pt x="5143" y="1112"/>
                    <a:pt x="5143" y="1101"/>
                  </a:cubicBezTo>
                  <a:lnTo>
                    <a:pt x="5143" y="1042"/>
                  </a:lnTo>
                  <a:cubicBezTo>
                    <a:pt x="5143" y="1031"/>
                    <a:pt x="5152" y="1022"/>
                    <a:pt x="5164" y="1022"/>
                  </a:cubicBezTo>
                  <a:lnTo>
                    <a:pt x="5243" y="1022"/>
                  </a:lnTo>
                  <a:cubicBezTo>
                    <a:pt x="5254" y="1022"/>
                    <a:pt x="5264" y="1031"/>
                    <a:pt x="5264" y="1042"/>
                  </a:cubicBezTo>
                  <a:lnTo>
                    <a:pt x="5264" y="1101"/>
                  </a:lnTo>
                  <a:close/>
                  <a:moveTo>
                    <a:pt x="5079" y="127"/>
                  </a:moveTo>
                  <a:cubicBezTo>
                    <a:pt x="5079" y="139"/>
                    <a:pt x="5070" y="148"/>
                    <a:pt x="5059" y="148"/>
                  </a:cubicBezTo>
                  <a:lnTo>
                    <a:pt x="4979" y="148"/>
                  </a:lnTo>
                  <a:cubicBezTo>
                    <a:pt x="4968" y="148"/>
                    <a:pt x="4959" y="139"/>
                    <a:pt x="4959" y="127"/>
                  </a:cubicBezTo>
                  <a:lnTo>
                    <a:pt x="4959" y="69"/>
                  </a:lnTo>
                  <a:cubicBezTo>
                    <a:pt x="4959" y="57"/>
                    <a:pt x="4968" y="48"/>
                    <a:pt x="4979" y="48"/>
                  </a:cubicBezTo>
                  <a:lnTo>
                    <a:pt x="5059" y="48"/>
                  </a:lnTo>
                  <a:cubicBezTo>
                    <a:pt x="5070" y="48"/>
                    <a:pt x="5079" y="57"/>
                    <a:pt x="5079" y="69"/>
                  </a:cubicBezTo>
                  <a:lnTo>
                    <a:pt x="5079" y="127"/>
                  </a:lnTo>
                  <a:close/>
                  <a:moveTo>
                    <a:pt x="5079" y="1101"/>
                  </a:moveTo>
                  <a:cubicBezTo>
                    <a:pt x="5079" y="1112"/>
                    <a:pt x="5070" y="1122"/>
                    <a:pt x="5059" y="1122"/>
                  </a:cubicBezTo>
                  <a:lnTo>
                    <a:pt x="4979" y="1122"/>
                  </a:lnTo>
                  <a:cubicBezTo>
                    <a:pt x="4968" y="1122"/>
                    <a:pt x="4959" y="1112"/>
                    <a:pt x="4959" y="1101"/>
                  </a:cubicBezTo>
                  <a:lnTo>
                    <a:pt x="4959" y="1042"/>
                  </a:lnTo>
                  <a:cubicBezTo>
                    <a:pt x="4959" y="1031"/>
                    <a:pt x="4968" y="1022"/>
                    <a:pt x="4979" y="1022"/>
                  </a:cubicBezTo>
                  <a:lnTo>
                    <a:pt x="5059" y="1022"/>
                  </a:lnTo>
                  <a:cubicBezTo>
                    <a:pt x="5070" y="1022"/>
                    <a:pt x="5079" y="1031"/>
                    <a:pt x="5079" y="1042"/>
                  </a:cubicBezTo>
                  <a:lnTo>
                    <a:pt x="5079" y="1101"/>
                  </a:lnTo>
                  <a:close/>
                  <a:moveTo>
                    <a:pt x="4895" y="127"/>
                  </a:moveTo>
                  <a:cubicBezTo>
                    <a:pt x="4895" y="139"/>
                    <a:pt x="4886" y="148"/>
                    <a:pt x="4874" y="148"/>
                  </a:cubicBezTo>
                  <a:lnTo>
                    <a:pt x="4795" y="148"/>
                  </a:lnTo>
                  <a:cubicBezTo>
                    <a:pt x="4784" y="148"/>
                    <a:pt x="4774" y="139"/>
                    <a:pt x="4774" y="127"/>
                  </a:cubicBezTo>
                  <a:lnTo>
                    <a:pt x="4774" y="69"/>
                  </a:lnTo>
                  <a:cubicBezTo>
                    <a:pt x="4774" y="57"/>
                    <a:pt x="4784" y="48"/>
                    <a:pt x="4795" y="48"/>
                  </a:cubicBezTo>
                  <a:lnTo>
                    <a:pt x="4874" y="48"/>
                  </a:lnTo>
                  <a:cubicBezTo>
                    <a:pt x="4886" y="48"/>
                    <a:pt x="4895" y="57"/>
                    <a:pt x="4895" y="69"/>
                  </a:cubicBezTo>
                  <a:lnTo>
                    <a:pt x="4895" y="127"/>
                  </a:lnTo>
                  <a:close/>
                  <a:moveTo>
                    <a:pt x="4895" y="1101"/>
                  </a:moveTo>
                  <a:cubicBezTo>
                    <a:pt x="4895" y="1112"/>
                    <a:pt x="4886" y="1122"/>
                    <a:pt x="4874" y="1122"/>
                  </a:cubicBezTo>
                  <a:lnTo>
                    <a:pt x="4795" y="1122"/>
                  </a:lnTo>
                  <a:cubicBezTo>
                    <a:pt x="4784" y="1122"/>
                    <a:pt x="4774" y="1112"/>
                    <a:pt x="4774" y="1101"/>
                  </a:cubicBezTo>
                  <a:lnTo>
                    <a:pt x="4774" y="1042"/>
                  </a:lnTo>
                  <a:cubicBezTo>
                    <a:pt x="4774" y="1031"/>
                    <a:pt x="4784" y="1022"/>
                    <a:pt x="4795" y="1022"/>
                  </a:cubicBezTo>
                  <a:lnTo>
                    <a:pt x="4874" y="1022"/>
                  </a:lnTo>
                  <a:cubicBezTo>
                    <a:pt x="4886" y="1022"/>
                    <a:pt x="4895" y="1031"/>
                    <a:pt x="4895" y="1042"/>
                  </a:cubicBezTo>
                  <a:lnTo>
                    <a:pt x="4895" y="1101"/>
                  </a:lnTo>
                  <a:close/>
                  <a:moveTo>
                    <a:pt x="4711" y="127"/>
                  </a:moveTo>
                  <a:cubicBezTo>
                    <a:pt x="4711" y="139"/>
                    <a:pt x="4701" y="148"/>
                    <a:pt x="4690" y="148"/>
                  </a:cubicBezTo>
                  <a:lnTo>
                    <a:pt x="4611" y="148"/>
                  </a:lnTo>
                  <a:cubicBezTo>
                    <a:pt x="4599" y="148"/>
                    <a:pt x="4590" y="139"/>
                    <a:pt x="4590" y="127"/>
                  </a:cubicBezTo>
                  <a:lnTo>
                    <a:pt x="4590" y="69"/>
                  </a:lnTo>
                  <a:cubicBezTo>
                    <a:pt x="4590" y="57"/>
                    <a:pt x="4599" y="48"/>
                    <a:pt x="4611" y="48"/>
                  </a:cubicBezTo>
                  <a:lnTo>
                    <a:pt x="4690" y="48"/>
                  </a:lnTo>
                  <a:cubicBezTo>
                    <a:pt x="4701" y="48"/>
                    <a:pt x="4711" y="57"/>
                    <a:pt x="4711" y="69"/>
                  </a:cubicBezTo>
                  <a:lnTo>
                    <a:pt x="4711" y="127"/>
                  </a:lnTo>
                  <a:close/>
                  <a:moveTo>
                    <a:pt x="4711" y="1101"/>
                  </a:moveTo>
                  <a:cubicBezTo>
                    <a:pt x="4711" y="1112"/>
                    <a:pt x="4701" y="1122"/>
                    <a:pt x="4690" y="1122"/>
                  </a:cubicBezTo>
                  <a:lnTo>
                    <a:pt x="4611" y="1122"/>
                  </a:lnTo>
                  <a:cubicBezTo>
                    <a:pt x="4599" y="1122"/>
                    <a:pt x="4590" y="1112"/>
                    <a:pt x="4590" y="1101"/>
                  </a:cubicBezTo>
                  <a:lnTo>
                    <a:pt x="4590" y="1042"/>
                  </a:lnTo>
                  <a:cubicBezTo>
                    <a:pt x="4590" y="1031"/>
                    <a:pt x="4599" y="1022"/>
                    <a:pt x="4611" y="1022"/>
                  </a:cubicBezTo>
                  <a:lnTo>
                    <a:pt x="4690" y="1022"/>
                  </a:lnTo>
                  <a:cubicBezTo>
                    <a:pt x="4701" y="1022"/>
                    <a:pt x="4711" y="1031"/>
                    <a:pt x="4711" y="1042"/>
                  </a:cubicBezTo>
                  <a:lnTo>
                    <a:pt x="4711" y="1101"/>
                  </a:lnTo>
                  <a:close/>
                  <a:moveTo>
                    <a:pt x="4526" y="127"/>
                  </a:moveTo>
                  <a:cubicBezTo>
                    <a:pt x="4526" y="139"/>
                    <a:pt x="4517" y="148"/>
                    <a:pt x="4506" y="148"/>
                  </a:cubicBezTo>
                  <a:lnTo>
                    <a:pt x="4426" y="148"/>
                  </a:lnTo>
                  <a:cubicBezTo>
                    <a:pt x="4415" y="148"/>
                    <a:pt x="4406" y="139"/>
                    <a:pt x="4406" y="127"/>
                  </a:cubicBezTo>
                  <a:lnTo>
                    <a:pt x="4406" y="69"/>
                  </a:lnTo>
                  <a:cubicBezTo>
                    <a:pt x="4406" y="57"/>
                    <a:pt x="4415" y="48"/>
                    <a:pt x="4426" y="48"/>
                  </a:cubicBezTo>
                  <a:lnTo>
                    <a:pt x="4506" y="48"/>
                  </a:lnTo>
                  <a:cubicBezTo>
                    <a:pt x="4517" y="48"/>
                    <a:pt x="4526" y="57"/>
                    <a:pt x="4526" y="69"/>
                  </a:cubicBezTo>
                  <a:lnTo>
                    <a:pt x="4526" y="127"/>
                  </a:lnTo>
                  <a:close/>
                  <a:moveTo>
                    <a:pt x="4526" y="1101"/>
                  </a:moveTo>
                  <a:cubicBezTo>
                    <a:pt x="4526" y="1112"/>
                    <a:pt x="4517" y="1122"/>
                    <a:pt x="4506" y="1122"/>
                  </a:cubicBezTo>
                  <a:lnTo>
                    <a:pt x="4426" y="1122"/>
                  </a:lnTo>
                  <a:cubicBezTo>
                    <a:pt x="4415" y="1122"/>
                    <a:pt x="4406" y="1112"/>
                    <a:pt x="4406" y="1101"/>
                  </a:cubicBezTo>
                  <a:lnTo>
                    <a:pt x="4406" y="1042"/>
                  </a:lnTo>
                  <a:cubicBezTo>
                    <a:pt x="4406" y="1031"/>
                    <a:pt x="4415" y="1022"/>
                    <a:pt x="4426" y="1022"/>
                  </a:cubicBezTo>
                  <a:lnTo>
                    <a:pt x="4506" y="1022"/>
                  </a:lnTo>
                  <a:cubicBezTo>
                    <a:pt x="4517" y="1022"/>
                    <a:pt x="4526" y="1031"/>
                    <a:pt x="4526" y="1042"/>
                  </a:cubicBezTo>
                  <a:lnTo>
                    <a:pt x="4526" y="1101"/>
                  </a:lnTo>
                  <a:close/>
                  <a:moveTo>
                    <a:pt x="4342" y="127"/>
                  </a:moveTo>
                  <a:cubicBezTo>
                    <a:pt x="4342" y="139"/>
                    <a:pt x="4333" y="148"/>
                    <a:pt x="4321" y="148"/>
                  </a:cubicBezTo>
                  <a:lnTo>
                    <a:pt x="4242" y="148"/>
                  </a:lnTo>
                  <a:cubicBezTo>
                    <a:pt x="4231" y="148"/>
                    <a:pt x="4221" y="139"/>
                    <a:pt x="4221" y="127"/>
                  </a:cubicBezTo>
                  <a:lnTo>
                    <a:pt x="4221" y="69"/>
                  </a:lnTo>
                  <a:cubicBezTo>
                    <a:pt x="4221" y="57"/>
                    <a:pt x="4231" y="48"/>
                    <a:pt x="4242" y="48"/>
                  </a:cubicBezTo>
                  <a:lnTo>
                    <a:pt x="4321" y="48"/>
                  </a:lnTo>
                  <a:cubicBezTo>
                    <a:pt x="4333" y="48"/>
                    <a:pt x="4342" y="57"/>
                    <a:pt x="4342" y="69"/>
                  </a:cubicBezTo>
                  <a:lnTo>
                    <a:pt x="4342" y="127"/>
                  </a:lnTo>
                  <a:close/>
                  <a:moveTo>
                    <a:pt x="4342" y="1101"/>
                  </a:moveTo>
                  <a:cubicBezTo>
                    <a:pt x="4342" y="1112"/>
                    <a:pt x="4333" y="1122"/>
                    <a:pt x="4321" y="1122"/>
                  </a:cubicBezTo>
                  <a:lnTo>
                    <a:pt x="4242" y="1122"/>
                  </a:lnTo>
                  <a:cubicBezTo>
                    <a:pt x="4231" y="1122"/>
                    <a:pt x="4221" y="1112"/>
                    <a:pt x="4221" y="1101"/>
                  </a:cubicBezTo>
                  <a:lnTo>
                    <a:pt x="4221" y="1042"/>
                  </a:lnTo>
                  <a:cubicBezTo>
                    <a:pt x="4221" y="1031"/>
                    <a:pt x="4231" y="1022"/>
                    <a:pt x="4242" y="1022"/>
                  </a:cubicBezTo>
                  <a:lnTo>
                    <a:pt x="4321" y="1022"/>
                  </a:lnTo>
                  <a:cubicBezTo>
                    <a:pt x="4333" y="1022"/>
                    <a:pt x="4342" y="1031"/>
                    <a:pt x="4342" y="1042"/>
                  </a:cubicBezTo>
                  <a:lnTo>
                    <a:pt x="4342" y="1101"/>
                  </a:lnTo>
                  <a:close/>
                  <a:moveTo>
                    <a:pt x="4158" y="127"/>
                  </a:moveTo>
                  <a:cubicBezTo>
                    <a:pt x="4158" y="139"/>
                    <a:pt x="4148" y="148"/>
                    <a:pt x="4137" y="148"/>
                  </a:cubicBezTo>
                  <a:lnTo>
                    <a:pt x="4058" y="148"/>
                  </a:lnTo>
                  <a:cubicBezTo>
                    <a:pt x="4046" y="148"/>
                    <a:pt x="4037" y="139"/>
                    <a:pt x="4037" y="127"/>
                  </a:cubicBezTo>
                  <a:lnTo>
                    <a:pt x="4037" y="69"/>
                  </a:lnTo>
                  <a:cubicBezTo>
                    <a:pt x="4037" y="57"/>
                    <a:pt x="4046" y="48"/>
                    <a:pt x="4058" y="48"/>
                  </a:cubicBezTo>
                  <a:lnTo>
                    <a:pt x="4137" y="48"/>
                  </a:lnTo>
                  <a:cubicBezTo>
                    <a:pt x="4148" y="48"/>
                    <a:pt x="4158" y="57"/>
                    <a:pt x="4158" y="69"/>
                  </a:cubicBezTo>
                  <a:lnTo>
                    <a:pt x="4158" y="127"/>
                  </a:lnTo>
                  <a:close/>
                  <a:moveTo>
                    <a:pt x="4158" y="1101"/>
                  </a:moveTo>
                  <a:cubicBezTo>
                    <a:pt x="4158" y="1112"/>
                    <a:pt x="4148" y="1122"/>
                    <a:pt x="4137" y="1122"/>
                  </a:cubicBezTo>
                  <a:lnTo>
                    <a:pt x="4058" y="1122"/>
                  </a:lnTo>
                  <a:cubicBezTo>
                    <a:pt x="4046" y="1122"/>
                    <a:pt x="4037" y="1112"/>
                    <a:pt x="4037" y="1101"/>
                  </a:cubicBezTo>
                  <a:lnTo>
                    <a:pt x="4037" y="1042"/>
                  </a:lnTo>
                  <a:cubicBezTo>
                    <a:pt x="4037" y="1031"/>
                    <a:pt x="4046" y="1022"/>
                    <a:pt x="4058" y="1022"/>
                  </a:cubicBezTo>
                  <a:lnTo>
                    <a:pt x="4137" y="1022"/>
                  </a:lnTo>
                  <a:cubicBezTo>
                    <a:pt x="4148" y="1022"/>
                    <a:pt x="4158" y="1031"/>
                    <a:pt x="4158" y="1042"/>
                  </a:cubicBezTo>
                  <a:lnTo>
                    <a:pt x="4158" y="1101"/>
                  </a:lnTo>
                  <a:close/>
                  <a:moveTo>
                    <a:pt x="3973" y="127"/>
                  </a:moveTo>
                  <a:cubicBezTo>
                    <a:pt x="3973" y="139"/>
                    <a:pt x="3964" y="148"/>
                    <a:pt x="3953" y="148"/>
                  </a:cubicBezTo>
                  <a:lnTo>
                    <a:pt x="3873" y="148"/>
                  </a:lnTo>
                  <a:cubicBezTo>
                    <a:pt x="3862" y="148"/>
                    <a:pt x="3853" y="139"/>
                    <a:pt x="3853" y="127"/>
                  </a:cubicBezTo>
                  <a:lnTo>
                    <a:pt x="3853" y="69"/>
                  </a:lnTo>
                  <a:cubicBezTo>
                    <a:pt x="3853" y="57"/>
                    <a:pt x="3862" y="48"/>
                    <a:pt x="3873" y="48"/>
                  </a:cubicBezTo>
                  <a:lnTo>
                    <a:pt x="3953" y="48"/>
                  </a:lnTo>
                  <a:cubicBezTo>
                    <a:pt x="3964" y="48"/>
                    <a:pt x="3973" y="57"/>
                    <a:pt x="3973" y="69"/>
                  </a:cubicBezTo>
                  <a:lnTo>
                    <a:pt x="3973" y="127"/>
                  </a:lnTo>
                  <a:close/>
                  <a:moveTo>
                    <a:pt x="3973" y="1101"/>
                  </a:moveTo>
                  <a:cubicBezTo>
                    <a:pt x="3973" y="1112"/>
                    <a:pt x="3964" y="1122"/>
                    <a:pt x="3953" y="1122"/>
                  </a:cubicBezTo>
                  <a:lnTo>
                    <a:pt x="3873" y="1122"/>
                  </a:lnTo>
                  <a:cubicBezTo>
                    <a:pt x="3862" y="1122"/>
                    <a:pt x="3853" y="1112"/>
                    <a:pt x="3853" y="1101"/>
                  </a:cubicBezTo>
                  <a:lnTo>
                    <a:pt x="3853" y="1042"/>
                  </a:lnTo>
                  <a:cubicBezTo>
                    <a:pt x="3853" y="1031"/>
                    <a:pt x="3862" y="1022"/>
                    <a:pt x="3873" y="1022"/>
                  </a:cubicBezTo>
                  <a:lnTo>
                    <a:pt x="3953" y="1022"/>
                  </a:lnTo>
                  <a:cubicBezTo>
                    <a:pt x="3964" y="1022"/>
                    <a:pt x="3973" y="1031"/>
                    <a:pt x="3973" y="1042"/>
                  </a:cubicBezTo>
                  <a:lnTo>
                    <a:pt x="3973" y="1101"/>
                  </a:lnTo>
                  <a:close/>
                  <a:moveTo>
                    <a:pt x="3789" y="127"/>
                  </a:moveTo>
                  <a:cubicBezTo>
                    <a:pt x="3789" y="139"/>
                    <a:pt x="3780" y="148"/>
                    <a:pt x="3768" y="148"/>
                  </a:cubicBezTo>
                  <a:lnTo>
                    <a:pt x="3689" y="148"/>
                  </a:lnTo>
                  <a:cubicBezTo>
                    <a:pt x="3678" y="148"/>
                    <a:pt x="3668" y="139"/>
                    <a:pt x="3668" y="127"/>
                  </a:cubicBezTo>
                  <a:lnTo>
                    <a:pt x="3668" y="69"/>
                  </a:lnTo>
                  <a:cubicBezTo>
                    <a:pt x="3668" y="57"/>
                    <a:pt x="3678" y="48"/>
                    <a:pt x="3689" y="48"/>
                  </a:cubicBezTo>
                  <a:lnTo>
                    <a:pt x="3768" y="48"/>
                  </a:lnTo>
                  <a:cubicBezTo>
                    <a:pt x="3780" y="48"/>
                    <a:pt x="3789" y="57"/>
                    <a:pt x="3789" y="69"/>
                  </a:cubicBezTo>
                  <a:lnTo>
                    <a:pt x="3789" y="127"/>
                  </a:lnTo>
                  <a:close/>
                  <a:moveTo>
                    <a:pt x="3789" y="1101"/>
                  </a:moveTo>
                  <a:cubicBezTo>
                    <a:pt x="3789" y="1112"/>
                    <a:pt x="3780" y="1122"/>
                    <a:pt x="3768" y="1122"/>
                  </a:cubicBezTo>
                  <a:lnTo>
                    <a:pt x="3689" y="1122"/>
                  </a:lnTo>
                  <a:cubicBezTo>
                    <a:pt x="3678" y="1122"/>
                    <a:pt x="3668" y="1112"/>
                    <a:pt x="3668" y="1101"/>
                  </a:cubicBezTo>
                  <a:lnTo>
                    <a:pt x="3668" y="1042"/>
                  </a:lnTo>
                  <a:cubicBezTo>
                    <a:pt x="3668" y="1031"/>
                    <a:pt x="3678" y="1022"/>
                    <a:pt x="3689" y="1022"/>
                  </a:cubicBezTo>
                  <a:lnTo>
                    <a:pt x="3768" y="1022"/>
                  </a:lnTo>
                  <a:cubicBezTo>
                    <a:pt x="3780" y="1022"/>
                    <a:pt x="3789" y="1031"/>
                    <a:pt x="3789" y="1042"/>
                  </a:cubicBezTo>
                  <a:lnTo>
                    <a:pt x="3789" y="1101"/>
                  </a:lnTo>
                  <a:close/>
                  <a:moveTo>
                    <a:pt x="3605" y="127"/>
                  </a:moveTo>
                  <a:cubicBezTo>
                    <a:pt x="3605" y="139"/>
                    <a:pt x="3595" y="148"/>
                    <a:pt x="3584" y="148"/>
                  </a:cubicBezTo>
                  <a:lnTo>
                    <a:pt x="3505" y="148"/>
                  </a:lnTo>
                  <a:cubicBezTo>
                    <a:pt x="3493" y="148"/>
                    <a:pt x="3484" y="139"/>
                    <a:pt x="3484" y="127"/>
                  </a:cubicBezTo>
                  <a:lnTo>
                    <a:pt x="3484" y="69"/>
                  </a:lnTo>
                  <a:cubicBezTo>
                    <a:pt x="3484" y="57"/>
                    <a:pt x="3493" y="48"/>
                    <a:pt x="3505" y="48"/>
                  </a:cubicBezTo>
                  <a:lnTo>
                    <a:pt x="3584" y="48"/>
                  </a:lnTo>
                  <a:cubicBezTo>
                    <a:pt x="3595" y="48"/>
                    <a:pt x="3605" y="57"/>
                    <a:pt x="3605" y="69"/>
                  </a:cubicBezTo>
                  <a:lnTo>
                    <a:pt x="3605" y="127"/>
                  </a:lnTo>
                  <a:close/>
                  <a:moveTo>
                    <a:pt x="3605" y="1101"/>
                  </a:moveTo>
                  <a:cubicBezTo>
                    <a:pt x="3605" y="1112"/>
                    <a:pt x="3595" y="1122"/>
                    <a:pt x="3584" y="1122"/>
                  </a:cubicBezTo>
                  <a:lnTo>
                    <a:pt x="3505" y="1122"/>
                  </a:lnTo>
                  <a:cubicBezTo>
                    <a:pt x="3493" y="1122"/>
                    <a:pt x="3484" y="1112"/>
                    <a:pt x="3484" y="1101"/>
                  </a:cubicBezTo>
                  <a:lnTo>
                    <a:pt x="3484" y="1042"/>
                  </a:lnTo>
                  <a:cubicBezTo>
                    <a:pt x="3484" y="1031"/>
                    <a:pt x="3493" y="1022"/>
                    <a:pt x="3505" y="1022"/>
                  </a:cubicBezTo>
                  <a:lnTo>
                    <a:pt x="3584" y="1022"/>
                  </a:lnTo>
                  <a:cubicBezTo>
                    <a:pt x="3595" y="1022"/>
                    <a:pt x="3605" y="1031"/>
                    <a:pt x="3605" y="1042"/>
                  </a:cubicBezTo>
                  <a:lnTo>
                    <a:pt x="3605" y="1101"/>
                  </a:lnTo>
                  <a:close/>
                  <a:moveTo>
                    <a:pt x="3420" y="127"/>
                  </a:moveTo>
                  <a:cubicBezTo>
                    <a:pt x="3420" y="139"/>
                    <a:pt x="3411" y="148"/>
                    <a:pt x="3400" y="148"/>
                  </a:cubicBezTo>
                  <a:lnTo>
                    <a:pt x="3320" y="148"/>
                  </a:lnTo>
                  <a:cubicBezTo>
                    <a:pt x="3309" y="148"/>
                    <a:pt x="3300" y="139"/>
                    <a:pt x="3300" y="127"/>
                  </a:cubicBezTo>
                  <a:lnTo>
                    <a:pt x="3300" y="69"/>
                  </a:lnTo>
                  <a:cubicBezTo>
                    <a:pt x="3300" y="57"/>
                    <a:pt x="3309" y="48"/>
                    <a:pt x="3320" y="48"/>
                  </a:cubicBezTo>
                  <a:lnTo>
                    <a:pt x="3400" y="48"/>
                  </a:lnTo>
                  <a:cubicBezTo>
                    <a:pt x="3411" y="48"/>
                    <a:pt x="3420" y="57"/>
                    <a:pt x="3420" y="69"/>
                  </a:cubicBezTo>
                  <a:lnTo>
                    <a:pt x="3420" y="127"/>
                  </a:lnTo>
                  <a:close/>
                  <a:moveTo>
                    <a:pt x="3420" y="1101"/>
                  </a:moveTo>
                  <a:cubicBezTo>
                    <a:pt x="3420" y="1112"/>
                    <a:pt x="3411" y="1122"/>
                    <a:pt x="3400" y="1122"/>
                  </a:cubicBezTo>
                  <a:lnTo>
                    <a:pt x="3320" y="1122"/>
                  </a:lnTo>
                  <a:cubicBezTo>
                    <a:pt x="3309" y="1122"/>
                    <a:pt x="3300" y="1112"/>
                    <a:pt x="3300" y="1101"/>
                  </a:cubicBezTo>
                  <a:lnTo>
                    <a:pt x="3300" y="1042"/>
                  </a:lnTo>
                  <a:cubicBezTo>
                    <a:pt x="3300" y="1031"/>
                    <a:pt x="3309" y="1022"/>
                    <a:pt x="3320" y="1022"/>
                  </a:cubicBezTo>
                  <a:lnTo>
                    <a:pt x="3400" y="1022"/>
                  </a:lnTo>
                  <a:cubicBezTo>
                    <a:pt x="3411" y="1022"/>
                    <a:pt x="3420" y="1031"/>
                    <a:pt x="3420" y="1042"/>
                  </a:cubicBezTo>
                  <a:lnTo>
                    <a:pt x="3420" y="1101"/>
                  </a:lnTo>
                  <a:close/>
                  <a:moveTo>
                    <a:pt x="3236" y="127"/>
                  </a:moveTo>
                  <a:cubicBezTo>
                    <a:pt x="3236" y="139"/>
                    <a:pt x="3227" y="148"/>
                    <a:pt x="3215" y="148"/>
                  </a:cubicBezTo>
                  <a:lnTo>
                    <a:pt x="3136" y="148"/>
                  </a:lnTo>
                  <a:cubicBezTo>
                    <a:pt x="3125" y="148"/>
                    <a:pt x="3115" y="139"/>
                    <a:pt x="3115" y="127"/>
                  </a:cubicBezTo>
                  <a:lnTo>
                    <a:pt x="3115" y="69"/>
                  </a:lnTo>
                  <a:cubicBezTo>
                    <a:pt x="3115" y="57"/>
                    <a:pt x="3125" y="48"/>
                    <a:pt x="3136" y="48"/>
                  </a:cubicBezTo>
                  <a:lnTo>
                    <a:pt x="3215" y="48"/>
                  </a:lnTo>
                  <a:cubicBezTo>
                    <a:pt x="3227" y="48"/>
                    <a:pt x="3236" y="57"/>
                    <a:pt x="3236" y="69"/>
                  </a:cubicBezTo>
                  <a:lnTo>
                    <a:pt x="3236" y="127"/>
                  </a:lnTo>
                  <a:close/>
                  <a:moveTo>
                    <a:pt x="3236" y="1101"/>
                  </a:moveTo>
                  <a:cubicBezTo>
                    <a:pt x="3236" y="1112"/>
                    <a:pt x="3227" y="1122"/>
                    <a:pt x="3215" y="1122"/>
                  </a:cubicBezTo>
                  <a:lnTo>
                    <a:pt x="3136" y="1122"/>
                  </a:lnTo>
                  <a:cubicBezTo>
                    <a:pt x="3125" y="1122"/>
                    <a:pt x="3115" y="1112"/>
                    <a:pt x="3115" y="1101"/>
                  </a:cubicBezTo>
                  <a:lnTo>
                    <a:pt x="3115" y="1042"/>
                  </a:lnTo>
                  <a:cubicBezTo>
                    <a:pt x="3115" y="1031"/>
                    <a:pt x="3125" y="1022"/>
                    <a:pt x="3136" y="1022"/>
                  </a:cubicBezTo>
                  <a:lnTo>
                    <a:pt x="3215" y="1022"/>
                  </a:lnTo>
                  <a:cubicBezTo>
                    <a:pt x="3227" y="1022"/>
                    <a:pt x="3236" y="1031"/>
                    <a:pt x="3236" y="1042"/>
                  </a:cubicBezTo>
                  <a:lnTo>
                    <a:pt x="3236" y="1101"/>
                  </a:lnTo>
                  <a:close/>
                  <a:moveTo>
                    <a:pt x="3052" y="127"/>
                  </a:moveTo>
                  <a:cubicBezTo>
                    <a:pt x="3052" y="139"/>
                    <a:pt x="3043" y="148"/>
                    <a:pt x="3031" y="148"/>
                  </a:cubicBezTo>
                  <a:lnTo>
                    <a:pt x="2952" y="148"/>
                  </a:lnTo>
                  <a:cubicBezTo>
                    <a:pt x="2940" y="148"/>
                    <a:pt x="2931" y="139"/>
                    <a:pt x="2931" y="127"/>
                  </a:cubicBezTo>
                  <a:lnTo>
                    <a:pt x="2931" y="69"/>
                  </a:lnTo>
                  <a:cubicBezTo>
                    <a:pt x="2931" y="57"/>
                    <a:pt x="2940" y="48"/>
                    <a:pt x="2952" y="48"/>
                  </a:cubicBezTo>
                  <a:lnTo>
                    <a:pt x="3031" y="48"/>
                  </a:lnTo>
                  <a:cubicBezTo>
                    <a:pt x="3043" y="48"/>
                    <a:pt x="3052" y="57"/>
                    <a:pt x="3052" y="69"/>
                  </a:cubicBezTo>
                  <a:lnTo>
                    <a:pt x="3052" y="127"/>
                  </a:lnTo>
                  <a:close/>
                  <a:moveTo>
                    <a:pt x="3052" y="1101"/>
                  </a:moveTo>
                  <a:cubicBezTo>
                    <a:pt x="3052" y="1112"/>
                    <a:pt x="3043" y="1122"/>
                    <a:pt x="3031" y="1122"/>
                  </a:cubicBezTo>
                  <a:lnTo>
                    <a:pt x="2952" y="1122"/>
                  </a:lnTo>
                  <a:cubicBezTo>
                    <a:pt x="2940" y="1122"/>
                    <a:pt x="2931" y="1112"/>
                    <a:pt x="2931" y="1101"/>
                  </a:cubicBezTo>
                  <a:lnTo>
                    <a:pt x="2931" y="1042"/>
                  </a:lnTo>
                  <a:cubicBezTo>
                    <a:pt x="2931" y="1031"/>
                    <a:pt x="2940" y="1022"/>
                    <a:pt x="2952" y="1022"/>
                  </a:cubicBezTo>
                  <a:lnTo>
                    <a:pt x="3031" y="1022"/>
                  </a:lnTo>
                  <a:cubicBezTo>
                    <a:pt x="3043" y="1022"/>
                    <a:pt x="3052" y="1031"/>
                    <a:pt x="3052" y="1042"/>
                  </a:cubicBezTo>
                  <a:lnTo>
                    <a:pt x="3052" y="1101"/>
                  </a:lnTo>
                  <a:close/>
                  <a:moveTo>
                    <a:pt x="2867" y="127"/>
                  </a:moveTo>
                  <a:cubicBezTo>
                    <a:pt x="2867" y="139"/>
                    <a:pt x="2858" y="148"/>
                    <a:pt x="2847" y="148"/>
                  </a:cubicBezTo>
                  <a:lnTo>
                    <a:pt x="2768" y="148"/>
                  </a:lnTo>
                  <a:cubicBezTo>
                    <a:pt x="2756" y="148"/>
                    <a:pt x="2747" y="139"/>
                    <a:pt x="2747" y="127"/>
                  </a:cubicBezTo>
                  <a:lnTo>
                    <a:pt x="2747" y="69"/>
                  </a:lnTo>
                  <a:cubicBezTo>
                    <a:pt x="2747" y="57"/>
                    <a:pt x="2756" y="48"/>
                    <a:pt x="2768" y="48"/>
                  </a:cubicBezTo>
                  <a:lnTo>
                    <a:pt x="2847" y="48"/>
                  </a:lnTo>
                  <a:cubicBezTo>
                    <a:pt x="2858" y="48"/>
                    <a:pt x="2867" y="57"/>
                    <a:pt x="2867" y="69"/>
                  </a:cubicBezTo>
                  <a:lnTo>
                    <a:pt x="2867" y="127"/>
                  </a:lnTo>
                  <a:close/>
                  <a:moveTo>
                    <a:pt x="2867" y="1101"/>
                  </a:moveTo>
                  <a:cubicBezTo>
                    <a:pt x="2867" y="1112"/>
                    <a:pt x="2858" y="1122"/>
                    <a:pt x="2847" y="1122"/>
                  </a:cubicBezTo>
                  <a:lnTo>
                    <a:pt x="2768" y="1122"/>
                  </a:lnTo>
                  <a:cubicBezTo>
                    <a:pt x="2756" y="1122"/>
                    <a:pt x="2747" y="1112"/>
                    <a:pt x="2747" y="1101"/>
                  </a:cubicBezTo>
                  <a:lnTo>
                    <a:pt x="2747" y="1042"/>
                  </a:lnTo>
                  <a:cubicBezTo>
                    <a:pt x="2747" y="1031"/>
                    <a:pt x="2756" y="1022"/>
                    <a:pt x="2768" y="1022"/>
                  </a:cubicBezTo>
                  <a:lnTo>
                    <a:pt x="2847" y="1022"/>
                  </a:lnTo>
                  <a:cubicBezTo>
                    <a:pt x="2858" y="1022"/>
                    <a:pt x="2867" y="1031"/>
                    <a:pt x="2867" y="1042"/>
                  </a:cubicBezTo>
                  <a:lnTo>
                    <a:pt x="2867" y="1101"/>
                  </a:lnTo>
                  <a:close/>
                  <a:moveTo>
                    <a:pt x="2683" y="127"/>
                  </a:moveTo>
                  <a:cubicBezTo>
                    <a:pt x="2683" y="139"/>
                    <a:pt x="2674" y="148"/>
                    <a:pt x="2662" y="148"/>
                  </a:cubicBezTo>
                  <a:lnTo>
                    <a:pt x="2583" y="148"/>
                  </a:lnTo>
                  <a:cubicBezTo>
                    <a:pt x="2572" y="148"/>
                    <a:pt x="2562" y="139"/>
                    <a:pt x="2562" y="127"/>
                  </a:cubicBezTo>
                  <a:lnTo>
                    <a:pt x="2562" y="69"/>
                  </a:lnTo>
                  <a:cubicBezTo>
                    <a:pt x="2562" y="57"/>
                    <a:pt x="2572" y="48"/>
                    <a:pt x="2583" y="48"/>
                  </a:cubicBezTo>
                  <a:lnTo>
                    <a:pt x="2662" y="48"/>
                  </a:lnTo>
                  <a:cubicBezTo>
                    <a:pt x="2674" y="48"/>
                    <a:pt x="2683" y="57"/>
                    <a:pt x="2683" y="69"/>
                  </a:cubicBezTo>
                  <a:lnTo>
                    <a:pt x="2683" y="127"/>
                  </a:lnTo>
                  <a:close/>
                  <a:moveTo>
                    <a:pt x="2683" y="1101"/>
                  </a:moveTo>
                  <a:cubicBezTo>
                    <a:pt x="2683" y="1112"/>
                    <a:pt x="2674" y="1122"/>
                    <a:pt x="2662" y="1122"/>
                  </a:cubicBezTo>
                  <a:lnTo>
                    <a:pt x="2583" y="1122"/>
                  </a:lnTo>
                  <a:cubicBezTo>
                    <a:pt x="2572" y="1122"/>
                    <a:pt x="2562" y="1112"/>
                    <a:pt x="2562" y="1101"/>
                  </a:cubicBezTo>
                  <a:lnTo>
                    <a:pt x="2562" y="1042"/>
                  </a:lnTo>
                  <a:cubicBezTo>
                    <a:pt x="2562" y="1031"/>
                    <a:pt x="2572" y="1022"/>
                    <a:pt x="2583" y="1022"/>
                  </a:cubicBezTo>
                  <a:lnTo>
                    <a:pt x="2662" y="1022"/>
                  </a:lnTo>
                  <a:cubicBezTo>
                    <a:pt x="2674" y="1022"/>
                    <a:pt x="2683" y="1031"/>
                    <a:pt x="2683" y="1042"/>
                  </a:cubicBezTo>
                  <a:lnTo>
                    <a:pt x="2683" y="1101"/>
                  </a:lnTo>
                  <a:close/>
                  <a:moveTo>
                    <a:pt x="2499" y="127"/>
                  </a:moveTo>
                  <a:cubicBezTo>
                    <a:pt x="2499" y="139"/>
                    <a:pt x="2490" y="148"/>
                    <a:pt x="2478" y="148"/>
                  </a:cubicBezTo>
                  <a:lnTo>
                    <a:pt x="2399" y="148"/>
                  </a:lnTo>
                  <a:cubicBezTo>
                    <a:pt x="2387" y="148"/>
                    <a:pt x="2378" y="139"/>
                    <a:pt x="2378" y="127"/>
                  </a:cubicBezTo>
                  <a:lnTo>
                    <a:pt x="2378" y="69"/>
                  </a:lnTo>
                  <a:cubicBezTo>
                    <a:pt x="2378" y="57"/>
                    <a:pt x="2387" y="48"/>
                    <a:pt x="2399" y="48"/>
                  </a:cubicBezTo>
                  <a:lnTo>
                    <a:pt x="2478" y="48"/>
                  </a:lnTo>
                  <a:cubicBezTo>
                    <a:pt x="2490" y="48"/>
                    <a:pt x="2499" y="57"/>
                    <a:pt x="2499" y="69"/>
                  </a:cubicBezTo>
                  <a:lnTo>
                    <a:pt x="2499" y="127"/>
                  </a:lnTo>
                  <a:close/>
                  <a:moveTo>
                    <a:pt x="2499" y="1101"/>
                  </a:moveTo>
                  <a:cubicBezTo>
                    <a:pt x="2499" y="1112"/>
                    <a:pt x="2490" y="1122"/>
                    <a:pt x="2478" y="1122"/>
                  </a:cubicBezTo>
                  <a:lnTo>
                    <a:pt x="2399" y="1122"/>
                  </a:lnTo>
                  <a:cubicBezTo>
                    <a:pt x="2387" y="1122"/>
                    <a:pt x="2378" y="1112"/>
                    <a:pt x="2378" y="1101"/>
                  </a:cubicBezTo>
                  <a:lnTo>
                    <a:pt x="2378" y="1042"/>
                  </a:lnTo>
                  <a:cubicBezTo>
                    <a:pt x="2378" y="1031"/>
                    <a:pt x="2387" y="1022"/>
                    <a:pt x="2399" y="1022"/>
                  </a:cubicBezTo>
                  <a:lnTo>
                    <a:pt x="2478" y="1022"/>
                  </a:lnTo>
                  <a:cubicBezTo>
                    <a:pt x="2490" y="1022"/>
                    <a:pt x="2499" y="1031"/>
                    <a:pt x="2499" y="1042"/>
                  </a:cubicBezTo>
                  <a:lnTo>
                    <a:pt x="2499" y="1101"/>
                  </a:lnTo>
                  <a:close/>
                  <a:moveTo>
                    <a:pt x="2315" y="127"/>
                  </a:moveTo>
                  <a:cubicBezTo>
                    <a:pt x="2315" y="139"/>
                    <a:pt x="2305" y="148"/>
                    <a:pt x="2294" y="148"/>
                  </a:cubicBezTo>
                  <a:lnTo>
                    <a:pt x="2215" y="148"/>
                  </a:lnTo>
                  <a:cubicBezTo>
                    <a:pt x="2203" y="148"/>
                    <a:pt x="2194" y="139"/>
                    <a:pt x="2194" y="127"/>
                  </a:cubicBezTo>
                  <a:lnTo>
                    <a:pt x="2194" y="69"/>
                  </a:lnTo>
                  <a:cubicBezTo>
                    <a:pt x="2194" y="57"/>
                    <a:pt x="2203" y="48"/>
                    <a:pt x="2215" y="48"/>
                  </a:cubicBezTo>
                  <a:lnTo>
                    <a:pt x="2294" y="48"/>
                  </a:lnTo>
                  <a:cubicBezTo>
                    <a:pt x="2305" y="48"/>
                    <a:pt x="2315" y="57"/>
                    <a:pt x="2315" y="69"/>
                  </a:cubicBezTo>
                  <a:lnTo>
                    <a:pt x="2315" y="127"/>
                  </a:lnTo>
                  <a:close/>
                  <a:moveTo>
                    <a:pt x="2315" y="1101"/>
                  </a:moveTo>
                  <a:cubicBezTo>
                    <a:pt x="2315" y="1112"/>
                    <a:pt x="2305" y="1122"/>
                    <a:pt x="2294" y="1122"/>
                  </a:cubicBezTo>
                  <a:lnTo>
                    <a:pt x="2215" y="1122"/>
                  </a:lnTo>
                  <a:cubicBezTo>
                    <a:pt x="2203" y="1122"/>
                    <a:pt x="2194" y="1112"/>
                    <a:pt x="2194" y="1101"/>
                  </a:cubicBezTo>
                  <a:lnTo>
                    <a:pt x="2194" y="1042"/>
                  </a:lnTo>
                  <a:cubicBezTo>
                    <a:pt x="2194" y="1031"/>
                    <a:pt x="2203" y="1022"/>
                    <a:pt x="2215" y="1022"/>
                  </a:cubicBezTo>
                  <a:lnTo>
                    <a:pt x="2294" y="1022"/>
                  </a:lnTo>
                  <a:cubicBezTo>
                    <a:pt x="2305" y="1022"/>
                    <a:pt x="2315" y="1031"/>
                    <a:pt x="2315" y="1042"/>
                  </a:cubicBezTo>
                  <a:lnTo>
                    <a:pt x="2315" y="1101"/>
                  </a:lnTo>
                  <a:close/>
                  <a:moveTo>
                    <a:pt x="2130" y="127"/>
                  </a:moveTo>
                  <a:cubicBezTo>
                    <a:pt x="2130" y="139"/>
                    <a:pt x="2121" y="148"/>
                    <a:pt x="2109" y="148"/>
                  </a:cubicBezTo>
                  <a:lnTo>
                    <a:pt x="2030" y="148"/>
                  </a:lnTo>
                  <a:cubicBezTo>
                    <a:pt x="2019" y="148"/>
                    <a:pt x="2010" y="139"/>
                    <a:pt x="2010" y="127"/>
                  </a:cubicBezTo>
                  <a:lnTo>
                    <a:pt x="2010" y="69"/>
                  </a:lnTo>
                  <a:cubicBezTo>
                    <a:pt x="2010" y="57"/>
                    <a:pt x="2019" y="48"/>
                    <a:pt x="2030" y="48"/>
                  </a:cubicBezTo>
                  <a:lnTo>
                    <a:pt x="2109" y="48"/>
                  </a:lnTo>
                  <a:cubicBezTo>
                    <a:pt x="2121" y="48"/>
                    <a:pt x="2130" y="57"/>
                    <a:pt x="2130" y="69"/>
                  </a:cubicBezTo>
                  <a:lnTo>
                    <a:pt x="2130" y="127"/>
                  </a:lnTo>
                  <a:close/>
                  <a:moveTo>
                    <a:pt x="2130" y="1101"/>
                  </a:moveTo>
                  <a:cubicBezTo>
                    <a:pt x="2130" y="1112"/>
                    <a:pt x="2121" y="1122"/>
                    <a:pt x="2109" y="1122"/>
                  </a:cubicBezTo>
                  <a:lnTo>
                    <a:pt x="2030" y="1122"/>
                  </a:lnTo>
                  <a:cubicBezTo>
                    <a:pt x="2019" y="1122"/>
                    <a:pt x="2010" y="1112"/>
                    <a:pt x="2010" y="1101"/>
                  </a:cubicBezTo>
                  <a:lnTo>
                    <a:pt x="2010" y="1042"/>
                  </a:lnTo>
                  <a:cubicBezTo>
                    <a:pt x="2010" y="1031"/>
                    <a:pt x="2019" y="1022"/>
                    <a:pt x="2030" y="1022"/>
                  </a:cubicBezTo>
                  <a:lnTo>
                    <a:pt x="2109" y="1022"/>
                  </a:lnTo>
                  <a:cubicBezTo>
                    <a:pt x="2121" y="1022"/>
                    <a:pt x="2130" y="1031"/>
                    <a:pt x="2130" y="1042"/>
                  </a:cubicBezTo>
                  <a:lnTo>
                    <a:pt x="2130" y="1101"/>
                  </a:lnTo>
                  <a:close/>
                  <a:moveTo>
                    <a:pt x="1946" y="127"/>
                  </a:moveTo>
                  <a:cubicBezTo>
                    <a:pt x="1946" y="139"/>
                    <a:pt x="1937" y="148"/>
                    <a:pt x="1925" y="148"/>
                  </a:cubicBezTo>
                  <a:lnTo>
                    <a:pt x="1846" y="148"/>
                  </a:lnTo>
                  <a:cubicBezTo>
                    <a:pt x="1834" y="148"/>
                    <a:pt x="1825" y="139"/>
                    <a:pt x="1825" y="127"/>
                  </a:cubicBezTo>
                  <a:lnTo>
                    <a:pt x="1825" y="69"/>
                  </a:lnTo>
                  <a:cubicBezTo>
                    <a:pt x="1825" y="57"/>
                    <a:pt x="1834" y="48"/>
                    <a:pt x="1846" y="48"/>
                  </a:cubicBezTo>
                  <a:lnTo>
                    <a:pt x="1925" y="48"/>
                  </a:lnTo>
                  <a:cubicBezTo>
                    <a:pt x="1937" y="48"/>
                    <a:pt x="1946" y="57"/>
                    <a:pt x="1946" y="69"/>
                  </a:cubicBezTo>
                  <a:lnTo>
                    <a:pt x="1946" y="127"/>
                  </a:lnTo>
                  <a:close/>
                  <a:moveTo>
                    <a:pt x="1946" y="1101"/>
                  </a:moveTo>
                  <a:cubicBezTo>
                    <a:pt x="1946" y="1112"/>
                    <a:pt x="1937" y="1122"/>
                    <a:pt x="1925" y="1122"/>
                  </a:cubicBezTo>
                  <a:lnTo>
                    <a:pt x="1846" y="1122"/>
                  </a:lnTo>
                  <a:cubicBezTo>
                    <a:pt x="1834" y="1122"/>
                    <a:pt x="1825" y="1112"/>
                    <a:pt x="1825" y="1101"/>
                  </a:cubicBezTo>
                  <a:lnTo>
                    <a:pt x="1825" y="1042"/>
                  </a:lnTo>
                  <a:cubicBezTo>
                    <a:pt x="1825" y="1031"/>
                    <a:pt x="1834" y="1022"/>
                    <a:pt x="1846" y="1022"/>
                  </a:cubicBezTo>
                  <a:lnTo>
                    <a:pt x="1925" y="1022"/>
                  </a:lnTo>
                  <a:cubicBezTo>
                    <a:pt x="1937" y="1022"/>
                    <a:pt x="1946" y="1031"/>
                    <a:pt x="1946" y="1042"/>
                  </a:cubicBezTo>
                  <a:lnTo>
                    <a:pt x="1946" y="1101"/>
                  </a:lnTo>
                  <a:close/>
                  <a:moveTo>
                    <a:pt x="1762" y="127"/>
                  </a:moveTo>
                  <a:cubicBezTo>
                    <a:pt x="1762" y="139"/>
                    <a:pt x="1752" y="148"/>
                    <a:pt x="1741" y="148"/>
                  </a:cubicBezTo>
                  <a:lnTo>
                    <a:pt x="1662" y="148"/>
                  </a:lnTo>
                  <a:cubicBezTo>
                    <a:pt x="1650" y="148"/>
                    <a:pt x="1641" y="139"/>
                    <a:pt x="1641" y="127"/>
                  </a:cubicBezTo>
                  <a:lnTo>
                    <a:pt x="1641" y="69"/>
                  </a:lnTo>
                  <a:cubicBezTo>
                    <a:pt x="1641" y="57"/>
                    <a:pt x="1650" y="48"/>
                    <a:pt x="1662" y="48"/>
                  </a:cubicBezTo>
                  <a:lnTo>
                    <a:pt x="1741" y="48"/>
                  </a:lnTo>
                  <a:cubicBezTo>
                    <a:pt x="1752" y="48"/>
                    <a:pt x="1762" y="57"/>
                    <a:pt x="1762" y="69"/>
                  </a:cubicBezTo>
                  <a:lnTo>
                    <a:pt x="1762" y="127"/>
                  </a:lnTo>
                  <a:close/>
                  <a:moveTo>
                    <a:pt x="1762" y="1101"/>
                  </a:moveTo>
                  <a:cubicBezTo>
                    <a:pt x="1762" y="1112"/>
                    <a:pt x="1752" y="1122"/>
                    <a:pt x="1741" y="1122"/>
                  </a:cubicBezTo>
                  <a:lnTo>
                    <a:pt x="1662" y="1122"/>
                  </a:lnTo>
                  <a:cubicBezTo>
                    <a:pt x="1650" y="1122"/>
                    <a:pt x="1641" y="1112"/>
                    <a:pt x="1641" y="1101"/>
                  </a:cubicBezTo>
                  <a:lnTo>
                    <a:pt x="1641" y="1042"/>
                  </a:lnTo>
                  <a:cubicBezTo>
                    <a:pt x="1641" y="1031"/>
                    <a:pt x="1650" y="1022"/>
                    <a:pt x="1662" y="1022"/>
                  </a:cubicBezTo>
                  <a:lnTo>
                    <a:pt x="1741" y="1022"/>
                  </a:lnTo>
                  <a:cubicBezTo>
                    <a:pt x="1752" y="1022"/>
                    <a:pt x="1762" y="1031"/>
                    <a:pt x="1762" y="1042"/>
                  </a:cubicBezTo>
                  <a:lnTo>
                    <a:pt x="1762" y="1101"/>
                  </a:lnTo>
                  <a:close/>
                  <a:moveTo>
                    <a:pt x="1577" y="127"/>
                  </a:moveTo>
                  <a:cubicBezTo>
                    <a:pt x="1577" y="139"/>
                    <a:pt x="1568" y="148"/>
                    <a:pt x="1557" y="148"/>
                  </a:cubicBezTo>
                  <a:lnTo>
                    <a:pt x="1477" y="148"/>
                  </a:lnTo>
                  <a:cubicBezTo>
                    <a:pt x="1466" y="148"/>
                    <a:pt x="1457" y="139"/>
                    <a:pt x="1457" y="127"/>
                  </a:cubicBezTo>
                  <a:lnTo>
                    <a:pt x="1457" y="69"/>
                  </a:lnTo>
                  <a:cubicBezTo>
                    <a:pt x="1457" y="57"/>
                    <a:pt x="1466" y="48"/>
                    <a:pt x="1477" y="48"/>
                  </a:cubicBezTo>
                  <a:lnTo>
                    <a:pt x="1557" y="48"/>
                  </a:lnTo>
                  <a:cubicBezTo>
                    <a:pt x="1568" y="48"/>
                    <a:pt x="1577" y="57"/>
                    <a:pt x="1577" y="69"/>
                  </a:cubicBezTo>
                  <a:lnTo>
                    <a:pt x="1577" y="127"/>
                  </a:lnTo>
                  <a:close/>
                  <a:moveTo>
                    <a:pt x="1577" y="1101"/>
                  </a:moveTo>
                  <a:cubicBezTo>
                    <a:pt x="1577" y="1112"/>
                    <a:pt x="1568" y="1122"/>
                    <a:pt x="1557" y="1122"/>
                  </a:cubicBezTo>
                  <a:lnTo>
                    <a:pt x="1477" y="1122"/>
                  </a:lnTo>
                  <a:cubicBezTo>
                    <a:pt x="1466" y="1122"/>
                    <a:pt x="1457" y="1112"/>
                    <a:pt x="1457" y="1101"/>
                  </a:cubicBezTo>
                  <a:lnTo>
                    <a:pt x="1457" y="1042"/>
                  </a:lnTo>
                  <a:cubicBezTo>
                    <a:pt x="1457" y="1031"/>
                    <a:pt x="1466" y="1022"/>
                    <a:pt x="1477" y="1022"/>
                  </a:cubicBezTo>
                  <a:lnTo>
                    <a:pt x="1557" y="1022"/>
                  </a:lnTo>
                  <a:cubicBezTo>
                    <a:pt x="1568" y="1022"/>
                    <a:pt x="1577" y="1031"/>
                    <a:pt x="1577" y="1042"/>
                  </a:cubicBezTo>
                  <a:lnTo>
                    <a:pt x="1577" y="1101"/>
                  </a:lnTo>
                  <a:close/>
                  <a:moveTo>
                    <a:pt x="1393" y="127"/>
                  </a:moveTo>
                  <a:cubicBezTo>
                    <a:pt x="1393" y="139"/>
                    <a:pt x="1384" y="148"/>
                    <a:pt x="1372" y="148"/>
                  </a:cubicBezTo>
                  <a:lnTo>
                    <a:pt x="1293" y="148"/>
                  </a:lnTo>
                  <a:cubicBezTo>
                    <a:pt x="1282" y="148"/>
                    <a:pt x="1272" y="139"/>
                    <a:pt x="1272" y="127"/>
                  </a:cubicBezTo>
                  <a:lnTo>
                    <a:pt x="1272" y="69"/>
                  </a:lnTo>
                  <a:cubicBezTo>
                    <a:pt x="1272" y="57"/>
                    <a:pt x="1282" y="48"/>
                    <a:pt x="1293" y="48"/>
                  </a:cubicBezTo>
                  <a:lnTo>
                    <a:pt x="1372" y="48"/>
                  </a:lnTo>
                  <a:cubicBezTo>
                    <a:pt x="1384" y="48"/>
                    <a:pt x="1393" y="57"/>
                    <a:pt x="1393" y="69"/>
                  </a:cubicBezTo>
                  <a:lnTo>
                    <a:pt x="1393" y="127"/>
                  </a:lnTo>
                  <a:close/>
                  <a:moveTo>
                    <a:pt x="1393" y="1101"/>
                  </a:moveTo>
                  <a:cubicBezTo>
                    <a:pt x="1393" y="1112"/>
                    <a:pt x="1384" y="1122"/>
                    <a:pt x="1372" y="1122"/>
                  </a:cubicBezTo>
                  <a:lnTo>
                    <a:pt x="1293" y="1122"/>
                  </a:lnTo>
                  <a:cubicBezTo>
                    <a:pt x="1282" y="1122"/>
                    <a:pt x="1272" y="1112"/>
                    <a:pt x="1272" y="1101"/>
                  </a:cubicBezTo>
                  <a:lnTo>
                    <a:pt x="1272" y="1042"/>
                  </a:lnTo>
                  <a:cubicBezTo>
                    <a:pt x="1272" y="1031"/>
                    <a:pt x="1282" y="1022"/>
                    <a:pt x="1293" y="1022"/>
                  </a:cubicBezTo>
                  <a:lnTo>
                    <a:pt x="1372" y="1022"/>
                  </a:lnTo>
                  <a:cubicBezTo>
                    <a:pt x="1384" y="1022"/>
                    <a:pt x="1393" y="1031"/>
                    <a:pt x="1393" y="1042"/>
                  </a:cubicBezTo>
                  <a:lnTo>
                    <a:pt x="1393" y="1101"/>
                  </a:lnTo>
                  <a:close/>
                  <a:moveTo>
                    <a:pt x="1209" y="127"/>
                  </a:moveTo>
                  <a:cubicBezTo>
                    <a:pt x="1209" y="139"/>
                    <a:pt x="1199" y="148"/>
                    <a:pt x="1188" y="148"/>
                  </a:cubicBezTo>
                  <a:lnTo>
                    <a:pt x="1109" y="148"/>
                  </a:lnTo>
                  <a:cubicBezTo>
                    <a:pt x="1097" y="148"/>
                    <a:pt x="1088" y="139"/>
                    <a:pt x="1088" y="127"/>
                  </a:cubicBezTo>
                  <a:lnTo>
                    <a:pt x="1088" y="69"/>
                  </a:lnTo>
                  <a:cubicBezTo>
                    <a:pt x="1088" y="57"/>
                    <a:pt x="1097" y="48"/>
                    <a:pt x="1109" y="48"/>
                  </a:cubicBezTo>
                  <a:lnTo>
                    <a:pt x="1188" y="48"/>
                  </a:lnTo>
                  <a:cubicBezTo>
                    <a:pt x="1199" y="48"/>
                    <a:pt x="1209" y="57"/>
                    <a:pt x="1209" y="69"/>
                  </a:cubicBezTo>
                  <a:lnTo>
                    <a:pt x="1209" y="127"/>
                  </a:lnTo>
                  <a:close/>
                  <a:moveTo>
                    <a:pt x="1209" y="1101"/>
                  </a:moveTo>
                  <a:cubicBezTo>
                    <a:pt x="1209" y="1112"/>
                    <a:pt x="1199" y="1122"/>
                    <a:pt x="1188" y="1122"/>
                  </a:cubicBezTo>
                  <a:lnTo>
                    <a:pt x="1109" y="1122"/>
                  </a:lnTo>
                  <a:cubicBezTo>
                    <a:pt x="1097" y="1122"/>
                    <a:pt x="1088" y="1112"/>
                    <a:pt x="1088" y="1101"/>
                  </a:cubicBezTo>
                  <a:lnTo>
                    <a:pt x="1088" y="1042"/>
                  </a:lnTo>
                  <a:cubicBezTo>
                    <a:pt x="1088" y="1031"/>
                    <a:pt x="1097" y="1022"/>
                    <a:pt x="1109" y="1022"/>
                  </a:cubicBezTo>
                  <a:lnTo>
                    <a:pt x="1188" y="1022"/>
                  </a:lnTo>
                  <a:cubicBezTo>
                    <a:pt x="1199" y="1022"/>
                    <a:pt x="1209" y="1031"/>
                    <a:pt x="1209" y="1042"/>
                  </a:cubicBezTo>
                  <a:lnTo>
                    <a:pt x="1209" y="1101"/>
                  </a:lnTo>
                  <a:close/>
                  <a:moveTo>
                    <a:pt x="1024" y="127"/>
                  </a:moveTo>
                  <a:cubicBezTo>
                    <a:pt x="1024" y="139"/>
                    <a:pt x="1015" y="148"/>
                    <a:pt x="1004" y="148"/>
                  </a:cubicBezTo>
                  <a:lnTo>
                    <a:pt x="924" y="148"/>
                  </a:lnTo>
                  <a:cubicBezTo>
                    <a:pt x="913" y="148"/>
                    <a:pt x="904" y="139"/>
                    <a:pt x="904" y="127"/>
                  </a:cubicBezTo>
                  <a:lnTo>
                    <a:pt x="904" y="69"/>
                  </a:lnTo>
                  <a:cubicBezTo>
                    <a:pt x="904" y="57"/>
                    <a:pt x="913" y="48"/>
                    <a:pt x="924" y="48"/>
                  </a:cubicBezTo>
                  <a:lnTo>
                    <a:pt x="1004" y="48"/>
                  </a:lnTo>
                  <a:cubicBezTo>
                    <a:pt x="1015" y="48"/>
                    <a:pt x="1024" y="57"/>
                    <a:pt x="1024" y="69"/>
                  </a:cubicBezTo>
                  <a:lnTo>
                    <a:pt x="1024" y="127"/>
                  </a:lnTo>
                  <a:close/>
                  <a:moveTo>
                    <a:pt x="1024" y="1101"/>
                  </a:moveTo>
                  <a:cubicBezTo>
                    <a:pt x="1024" y="1112"/>
                    <a:pt x="1015" y="1122"/>
                    <a:pt x="1004" y="1122"/>
                  </a:cubicBezTo>
                  <a:lnTo>
                    <a:pt x="924" y="1122"/>
                  </a:lnTo>
                  <a:cubicBezTo>
                    <a:pt x="913" y="1122"/>
                    <a:pt x="904" y="1112"/>
                    <a:pt x="904" y="1101"/>
                  </a:cubicBezTo>
                  <a:lnTo>
                    <a:pt x="904" y="1042"/>
                  </a:lnTo>
                  <a:cubicBezTo>
                    <a:pt x="904" y="1031"/>
                    <a:pt x="913" y="1022"/>
                    <a:pt x="924" y="1022"/>
                  </a:cubicBezTo>
                  <a:lnTo>
                    <a:pt x="1004" y="1022"/>
                  </a:lnTo>
                  <a:cubicBezTo>
                    <a:pt x="1015" y="1022"/>
                    <a:pt x="1024" y="1031"/>
                    <a:pt x="1024" y="1042"/>
                  </a:cubicBezTo>
                  <a:lnTo>
                    <a:pt x="1024" y="1101"/>
                  </a:lnTo>
                  <a:close/>
                  <a:moveTo>
                    <a:pt x="840" y="127"/>
                  </a:moveTo>
                  <a:cubicBezTo>
                    <a:pt x="840" y="139"/>
                    <a:pt x="831" y="148"/>
                    <a:pt x="819" y="148"/>
                  </a:cubicBezTo>
                  <a:lnTo>
                    <a:pt x="740" y="148"/>
                  </a:lnTo>
                  <a:cubicBezTo>
                    <a:pt x="729" y="148"/>
                    <a:pt x="719" y="139"/>
                    <a:pt x="719" y="127"/>
                  </a:cubicBezTo>
                  <a:lnTo>
                    <a:pt x="719" y="69"/>
                  </a:lnTo>
                  <a:cubicBezTo>
                    <a:pt x="719" y="57"/>
                    <a:pt x="729" y="48"/>
                    <a:pt x="740" y="48"/>
                  </a:cubicBezTo>
                  <a:lnTo>
                    <a:pt x="819" y="48"/>
                  </a:lnTo>
                  <a:cubicBezTo>
                    <a:pt x="831" y="48"/>
                    <a:pt x="840" y="57"/>
                    <a:pt x="840" y="69"/>
                  </a:cubicBezTo>
                  <a:lnTo>
                    <a:pt x="840" y="127"/>
                  </a:lnTo>
                  <a:close/>
                  <a:moveTo>
                    <a:pt x="840" y="1101"/>
                  </a:moveTo>
                  <a:cubicBezTo>
                    <a:pt x="840" y="1112"/>
                    <a:pt x="831" y="1122"/>
                    <a:pt x="819" y="1122"/>
                  </a:cubicBezTo>
                  <a:lnTo>
                    <a:pt x="740" y="1122"/>
                  </a:lnTo>
                  <a:cubicBezTo>
                    <a:pt x="729" y="1122"/>
                    <a:pt x="719" y="1112"/>
                    <a:pt x="719" y="1101"/>
                  </a:cubicBezTo>
                  <a:lnTo>
                    <a:pt x="719" y="1042"/>
                  </a:lnTo>
                  <a:cubicBezTo>
                    <a:pt x="719" y="1031"/>
                    <a:pt x="729" y="1022"/>
                    <a:pt x="740" y="1022"/>
                  </a:cubicBezTo>
                  <a:lnTo>
                    <a:pt x="819" y="1022"/>
                  </a:lnTo>
                  <a:cubicBezTo>
                    <a:pt x="831" y="1022"/>
                    <a:pt x="840" y="1031"/>
                    <a:pt x="840" y="1042"/>
                  </a:cubicBezTo>
                  <a:lnTo>
                    <a:pt x="840" y="1101"/>
                  </a:lnTo>
                  <a:close/>
                  <a:moveTo>
                    <a:pt x="656" y="127"/>
                  </a:moveTo>
                  <a:cubicBezTo>
                    <a:pt x="656" y="139"/>
                    <a:pt x="646" y="148"/>
                    <a:pt x="635" y="148"/>
                  </a:cubicBezTo>
                  <a:lnTo>
                    <a:pt x="556" y="148"/>
                  </a:lnTo>
                  <a:cubicBezTo>
                    <a:pt x="544" y="148"/>
                    <a:pt x="535" y="139"/>
                    <a:pt x="535" y="127"/>
                  </a:cubicBezTo>
                  <a:lnTo>
                    <a:pt x="535" y="69"/>
                  </a:lnTo>
                  <a:cubicBezTo>
                    <a:pt x="535" y="57"/>
                    <a:pt x="544" y="48"/>
                    <a:pt x="556" y="48"/>
                  </a:cubicBezTo>
                  <a:lnTo>
                    <a:pt x="635" y="48"/>
                  </a:lnTo>
                  <a:cubicBezTo>
                    <a:pt x="646" y="48"/>
                    <a:pt x="656" y="57"/>
                    <a:pt x="656" y="69"/>
                  </a:cubicBezTo>
                  <a:lnTo>
                    <a:pt x="656" y="127"/>
                  </a:lnTo>
                  <a:close/>
                  <a:moveTo>
                    <a:pt x="656" y="1101"/>
                  </a:moveTo>
                  <a:cubicBezTo>
                    <a:pt x="656" y="1112"/>
                    <a:pt x="646" y="1122"/>
                    <a:pt x="635" y="1122"/>
                  </a:cubicBezTo>
                  <a:lnTo>
                    <a:pt x="556" y="1122"/>
                  </a:lnTo>
                  <a:cubicBezTo>
                    <a:pt x="544" y="1122"/>
                    <a:pt x="535" y="1112"/>
                    <a:pt x="535" y="1101"/>
                  </a:cubicBezTo>
                  <a:lnTo>
                    <a:pt x="535" y="1042"/>
                  </a:lnTo>
                  <a:cubicBezTo>
                    <a:pt x="535" y="1031"/>
                    <a:pt x="544" y="1022"/>
                    <a:pt x="556" y="1022"/>
                  </a:cubicBezTo>
                  <a:lnTo>
                    <a:pt x="635" y="1022"/>
                  </a:lnTo>
                  <a:cubicBezTo>
                    <a:pt x="646" y="1022"/>
                    <a:pt x="656" y="1031"/>
                    <a:pt x="656" y="1042"/>
                  </a:cubicBezTo>
                  <a:lnTo>
                    <a:pt x="656" y="1101"/>
                  </a:lnTo>
                  <a:close/>
                  <a:moveTo>
                    <a:pt x="471" y="127"/>
                  </a:moveTo>
                  <a:cubicBezTo>
                    <a:pt x="471" y="139"/>
                    <a:pt x="462" y="148"/>
                    <a:pt x="451" y="148"/>
                  </a:cubicBezTo>
                  <a:lnTo>
                    <a:pt x="371" y="148"/>
                  </a:lnTo>
                  <a:cubicBezTo>
                    <a:pt x="360" y="148"/>
                    <a:pt x="351" y="139"/>
                    <a:pt x="351" y="127"/>
                  </a:cubicBezTo>
                  <a:lnTo>
                    <a:pt x="351" y="69"/>
                  </a:lnTo>
                  <a:cubicBezTo>
                    <a:pt x="351" y="57"/>
                    <a:pt x="360" y="48"/>
                    <a:pt x="371" y="48"/>
                  </a:cubicBezTo>
                  <a:lnTo>
                    <a:pt x="451" y="48"/>
                  </a:lnTo>
                  <a:cubicBezTo>
                    <a:pt x="462" y="48"/>
                    <a:pt x="471" y="57"/>
                    <a:pt x="471" y="69"/>
                  </a:cubicBezTo>
                  <a:lnTo>
                    <a:pt x="471" y="127"/>
                  </a:lnTo>
                  <a:close/>
                  <a:moveTo>
                    <a:pt x="471" y="1101"/>
                  </a:moveTo>
                  <a:cubicBezTo>
                    <a:pt x="471" y="1112"/>
                    <a:pt x="462" y="1122"/>
                    <a:pt x="451" y="1122"/>
                  </a:cubicBezTo>
                  <a:lnTo>
                    <a:pt x="371" y="1122"/>
                  </a:lnTo>
                  <a:cubicBezTo>
                    <a:pt x="360" y="1122"/>
                    <a:pt x="351" y="1112"/>
                    <a:pt x="351" y="1101"/>
                  </a:cubicBezTo>
                  <a:lnTo>
                    <a:pt x="351" y="1042"/>
                  </a:lnTo>
                  <a:cubicBezTo>
                    <a:pt x="351" y="1031"/>
                    <a:pt x="360" y="1022"/>
                    <a:pt x="371" y="1022"/>
                  </a:cubicBezTo>
                  <a:lnTo>
                    <a:pt x="451" y="1022"/>
                  </a:lnTo>
                  <a:cubicBezTo>
                    <a:pt x="462" y="1022"/>
                    <a:pt x="471" y="1031"/>
                    <a:pt x="471" y="1042"/>
                  </a:cubicBezTo>
                  <a:lnTo>
                    <a:pt x="471" y="1101"/>
                  </a:lnTo>
                  <a:close/>
                  <a:moveTo>
                    <a:pt x="287" y="127"/>
                  </a:moveTo>
                  <a:cubicBezTo>
                    <a:pt x="287" y="139"/>
                    <a:pt x="278" y="148"/>
                    <a:pt x="266" y="148"/>
                  </a:cubicBezTo>
                  <a:lnTo>
                    <a:pt x="187" y="148"/>
                  </a:lnTo>
                  <a:cubicBezTo>
                    <a:pt x="176" y="148"/>
                    <a:pt x="166" y="139"/>
                    <a:pt x="166" y="127"/>
                  </a:cubicBezTo>
                  <a:lnTo>
                    <a:pt x="166" y="69"/>
                  </a:lnTo>
                  <a:cubicBezTo>
                    <a:pt x="166" y="57"/>
                    <a:pt x="176" y="48"/>
                    <a:pt x="187" y="48"/>
                  </a:cubicBezTo>
                  <a:lnTo>
                    <a:pt x="266" y="48"/>
                  </a:lnTo>
                  <a:cubicBezTo>
                    <a:pt x="278" y="48"/>
                    <a:pt x="287" y="57"/>
                    <a:pt x="287" y="69"/>
                  </a:cubicBezTo>
                  <a:lnTo>
                    <a:pt x="287" y="127"/>
                  </a:lnTo>
                  <a:close/>
                  <a:moveTo>
                    <a:pt x="287" y="1101"/>
                  </a:moveTo>
                  <a:cubicBezTo>
                    <a:pt x="287" y="1112"/>
                    <a:pt x="278" y="1122"/>
                    <a:pt x="266" y="1122"/>
                  </a:cubicBezTo>
                  <a:lnTo>
                    <a:pt x="187" y="1122"/>
                  </a:lnTo>
                  <a:cubicBezTo>
                    <a:pt x="176" y="1122"/>
                    <a:pt x="166" y="1112"/>
                    <a:pt x="166" y="1101"/>
                  </a:cubicBezTo>
                  <a:lnTo>
                    <a:pt x="166" y="1042"/>
                  </a:lnTo>
                  <a:cubicBezTo>
                    <a:pt x="166" y="1031"/>
                    <a:pt x="176" y="1022"/>
                    <a:pt x="187" y="1022"/>
                  </a:cubicBezTo>
                  <a:lnTo>
                    <a:pt x="266" y="1022"/>
                  </a:lnTo>
                  <a:cubicBezTo>
                    <a:pt x="278" y="1022"/>
                    <a:pt x="287" y="1031"/>
                    <a:pt x="287" y="1042"/>
                  </a:cubicBezTo>
                  <a:lnTo>
                    <a:pt x="287" y="1101"/>
                  </a:lnTo>
                  <a:close/>
                  <a:moveTo>
                    <a:pt x="5717" y="48"/>
                  </a:moveTo>
                  <a:lnTo>
                    <a:pt x="5774" y="48"/>
                  </a:lnTo>
                  <a:lnTo>
                    <a:pt x="5774" y="0"/>
                  </a:lnTo>
                  <a:lnTo>
                    <a:pt x="0" y="0"/>
                  </a:lnTo>
                  <a:lnTo>
                    <a:pt x="0" y="49"/>
                  </a:lnTo>
                  <a:lnTo>
                    <a:pt x="3" y="48"/>
                  </a:lnTo>
                  <a:lnTo>
                    <a:pt x="82" y="48"/>
                  </a:lnTo>
                  <a:cubicBezTo>
                    <a:pt x="93" y="48"/>
                    <a:pt x="103" y="57"/>
                    <a:pt x="103" y="69"/>
                  </a:cubicBezTo>
                  <a:lnTo>
                    <a:pt x="103" y="127"/>
                  </a:lnTo>
                  <a:cubicBezTo>
                    <a:pt x="103" y="139"/>
                    <a:pt x="93" y="148"/>
                    <a:pt x="82" y="148"/>
                  </a:cubicBezTo>
                  <a:lnTo>
                    <a:pt x="3" y="148"/>
                  </a:lnTo>
                  <a:lnTo>
                    <a:pt x="0" y="147"/>
                  </a:lnTo>
                  <a:lnTo>
                    <a:pt x="0" y="1022"/>
                  </a:lnTo>
                  <a:lnTo>
                    <a:pt x="3" y="1022"/>
                  </a:lnTo>
                  <a:lnTo>
                    <a:pt x="82" y="1022"/>
                  </a:lnTo>
                  <a:cubicBezTo>
                    <a:pt x="93" y="1022"/>
                    <a:pt x="103" y="1031"/>
                    <a:pt x="103" y="1042"/>
                  </a:cubicBezTo>
                  <a:lnTo>
                    <a:pt x="103" y="1101"/>
                  </a:lnTo>
                  <a:cubicBezTo>
                    <a:pt x="103" y="1112"/>
                    <a:pt x="93" y="1122"/>
                    <a:pt x="82" y="1122"/>
                  </a:cubicBezTo>
                  <a:lnTo>
                    <a:pt x="3" y="1122"/>
                  </a:lnTo>
                  <a:lnTo>
                    <a:pt x="0" y="1121"/>
                  </a:lnTo>
                  <a:lnTo>
                    <a:pt x="0" y="1173"/>
                  </a:lnTo>
                  <a:lnTo>
                    <a:pt x="5774" y="1173"/>
                  </a:lnTo>
                  <a:lnTo>
                    <a:pt x="5774" y="1122"/>
                  </a:lnTo>
                  <a:lnTo>
                    <a:pt x="5717" y="1122"/>
                  </a:lnTo>
                  <a:cubicBezTo>
                    <a:pt x="5705" y="1122"/>
                    <a:pt x="5696" y="1112"/>
                    <a:pt x="5696" y="1101"/>
                  </a:cubicBezTo>
                  <a:lnTo>
                    <a:pt x="5696" y="1042"/>
                  </a:lnTo>
                  <a:cubicBezTo>
                    <a:pt x="5696" y="1031"/>
                    <a:pt x="5705" y="1022"/>
                    <a:pt x="5717" y="1022"/>
                  </a:cubicBezTo>
                  <a:lnTo>
                    <a:pt x="5774" y="1022"/>
                  </a:lnTo>
                  <a:lnTo>
                    <a:pt x="5774" y="148"/>
                  </a:lnTo>
                  <a:lnTo>
                    <a:pt x="5717" y="148"/>
                  </a:lnTo>
                  <a:cubicBezTo>
                    <a:pt x="5705" y="148"/>
                    <a:pt x="5696" y="139"/>
                    <a:pt x="5696" y="127"/>
                  </a:cubicBezTo>
                  <a:lnTo>
                    <a:pt x="5696" y="69"/>
                  </a:lnTo>
                  <a:cubicBezTo>
                    <a:pt x="5696" y="57"/>
                    <a:pt x="5705" y="48"/>
                    <a:pt x="5717" y="48"/>
                  </a:cubicBezTo>
                </a:path>
              </a:pathLst>
            </a:custGeom>
            <a:solidFill>
              <a:srgbClr val="141211"/>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40" name="Freeform 23">
              <a:extLst>
                <a:ext uri="{FF2B5EF4-FFF2-40B4-BE49-F238E27FC236}">
                  <a16:creationId xmlns:a16="http://schemas.microsoft.com/office/drawing/2014/main" id="{94EF3D34-405A-4F3B-9E0B-9AB06D479AB9}"/>
                </a:ext>
              </a:extLst>
            </p:cNvPr>
            <p:cNvSpPr>
              <a:spLocks/>
            </p:cNvSpPr>
            <p:nvPr/>
          </p:nvSpPr>
          <p:spPr bwMode="auto">
            <a:xfrm>
              <a:off x="3695721" y="2851766"/>
              <a:ext cx="1585370" cy="1128543"/>
            </a:xfrm>
            <a:custGeom>
              <a:avLst/>
              <a:gdLst>
                <a:gd name="T0" fmla="*/ 1056 w 1113"/>
                <a:gd name="T1" fmla="*/ 0 h 792"/>
                <a:gd name="T2" fmla="*/ 58 w 1113"/>
                <a:gd name="T3" fmla="*/ 0 h 792"/>
                <a:gd name="T4" fmla="*/ 0 w 1113"/>
                <a:gd name="T5" fmla="*/ 57 h 792"/>
                <a:gd name="T6" fmla="*/ 0 w 1113"/>
                <a:gd name="T7" fmla="*/ 734 h 792"/>
                <a:gd name="T8" fmla="*/ 58 w 1113"/>
                <a:gd name="T9" fmla="*/ 792 h 792"/>
                <a:gd name="T10" fmla="*/ 1056 w 1113"/>
                <a:gd name="T11" fmla="*/ 792 h 792"/>
                <a:gd name="T12" fmla="*/ 1113 w 1113"/>
                <a:gd name="T13" fmla="*/ 734 h 792"/>
                <a:gd name="T14" fmla="*/ 1113 w 1113"/>
                <a:gd name="T15" fmla="*/ 57 h 792"/>
                <a:gd name="T16" fmla="*/ 1056 w 1113"/>
                <a:gd name="T17"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3" h="792">
                  <a:moveTo>
                    <a:pt x="1056" y="0"/>
                  </a:moveTo>
                  <a:lnTo>
                    <a:pt x="58" y="0"/>
                  </a:lnTo>
                  <a:cubicBezTo>
                    <a:pt x="26" y="0"/>
                    <a:pt x="0" y="25"/>
                    <a:pt x="0" y="57"/>
                  </a:cubicBezTo>
                  <a:lnTo>
                    <a:pt x="0" y="734"/>
                  </a:lnTo>
                  <a:cubicBezTo>
                    <a:pt x="0" y="766"/>
                    <a:pt x="26" y="792"/>
                    <a:pt x="58" y="792"/>
                  </a:cubicBezTo>
                  <a:lnTo>
                    <a:pt x="1056" y="792"/>
                  </a:lnTo>
                  <a:cubicBezTo>
                    <a:pt x="1088" y="792"/>
                    <a:pt x="1113" y="766"/>
                    <a:pt x="1113" y="734"/>
                  </a:cubicBezTo>
                  <a:lnTo>
                    <a:pt x="1113" y="57"/>
                  </a:lnTo>
                  <a:cubicBezTo>
                    <a:pt x="1113" y="25"/>
                    <a:pt x="1088" y="0"/>
                    <a:pt x="105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nchor="b"/>
            <a:lstStyle/>
            <a:p>
              <a:pPr algn="ctr">
                <a:defRPr/>
              </a:pPr>
              <a:r>
                <a:rPr lang="lv-LV" sz="1500" b="1" dirty="0">
                  <a:solidFill>
                    <a:schemeClr val="tx1">
                      <a:lumMod val="50000"/>
                      <a:lumOff val="50000"/>
                    </a:schemeClr>
                  </a:solidFill>
                </a:rPr>
                <a:t>3</a:t>
              </a:r>
              <a:endParaRPr lang="en-US" sz="1500" b="1" dirty="0">
                <a:solidFill>
                  <a:schemeClr val="tx1">
                    <a:lumMod val="50000"/>
                    <a:lumOff val="50000"/>
                  </a:schemeClr>
                </a:solidFill>
              </a:endParaRPr>
            </a:p>
          </p:txBody>
        </p:sp>
        <p:sp>
          <p:nvSpPr>
            <p:cNvPr id="41" name="Freeform 24">
              <a:extLst>
                <a:ext uri="{FF2B5EF4-FFF2-40B4-BE49-F238E27FC236}">
                  <a16:creationId xmlns:a16="http://schemas.microsoft.com/office/drawing/2014/main" id="{14D532A6-6DF9-4857-8107-3CCB314471D7}"/>
                </a:ext>
              </a:extLst>
            </p:cNvPr>
            <p:cNvSpPr>
              <a:spLocks/>
            </p:cNvSpPr>
            <p:nvPr/>
          </p:nvSpPr>
          <p:spPr bwMode="auto">
            <a:xfrm>
              <a:off x="5369990" y="2851766"/>
              <a:ext cx="1585368" cy="1128543"/>
            </a:xfrm>
            <a:custGeom>
              <a:avLst/>
              <a:gdLst>
                <a:gd name="T0" fmla="*/ 1056 w 1113"/>
                <a:gd name="T1" fmla="*/ 0 h 792"/>
                <a:gd name="T2" fmla="*/ 57 w 1113"/>
                <a:gd name="T3" fmla="*/ 0 h 792"/>
                <a:gd name="T4" fmla="*/ 0 w 1113"/>
                <a:gd name="T5" fmla="*/ 57 h 792"/>
                <a:gd name="T6" fmla="*/ 0 w 1113"/>
                <a:gd name="T7" fmla="*/ 734 h 792"/>
                <a:gd name="T8" fmla="*/ 57 w 1113"/>
                <a:gd name="T9" fmla="*/ 792 h 792"/>
                <a:gd name="T10" fmla="*/ 1056 w 1113"/>
                <a:gd name="T11" fmla="*/ 792 h 792"/>
                <a:gd name="T12" fmla="*/ 1113 w 1113"/>
                <a:gd name="T13" fmla="*/ 734 h 792"/>
                <a:gd name="T14" fmla="*/ 1113 w 1113"/>
                <a:gd name="T15" fmla="*/ 57 h 792"/>
                <a:gd name="T16" fmla="*/ 1056 w 1113"/>
                <a:gd name="T17"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3" h="792">
                  <a:moveTo>
                    <a:pt x="1056" y="0"/>
                  </a:moveTo>
                  <a:lnTo>
                    <a:pt x="57" y="0"/>
                  </a:lnTo>
                  <a:cubicBezTo>
                    <a:pt x="26" y="0"/>
                    <a:pt x="0" y="25"/>
                    <a:pt x="0" y="57"/>
                  </a:cubicBezTo>
                  <a:lnTo>
                    <a:pt x="0" y="734"/>
                  </a:lnTo>
                  <a:cubicBezTo>
                    <a:pt x="0" y="766"/>
                    <a:pt x="26" y="792"/>
                    <a:pt x="57" y="792"/>
                  </a:cubicBezTo>
                  <a:lnTo>
                    <a:pt x="1056" y="792"/>
                  </a:lnTo>
                  <a:cubicBezTo>
                    <a:pt x="1088" y="792"/>
                    <a:pt x="1113" y="766"/>
                    <a:pt x="1113" y="734"/>
                  </a:cubicBezTo>
                  <a:lnTo>
                    <a:pt x="1113" y="57"/>
                  </a:lnTo>
                  <a:cubicBezTo>
                    <a:pt x="1113" y="25"/>
                    <a:pt x="1088" y="0"/>
                    <a:pt x="105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lstStyle/>
            <a:p>
              <a:pPr algn="ctr">
                <a:defRPr/>
              </a:pPr>
              <a:r>
                <a:rPr lang="lv-LV" sz="1500" b="1" dirty="0">
                  <a:solidFill>
                    <a:schemeClr val="tx1">
                      <a:lumMod val="50000"/>
                      <a:lumOff val="50000"/>
                    </a:schemeClr>
                  </a:solidFill>
                </a:rPr>
                <a:t>4</a:t>
              </a:r>
              <a:endParaRPr lang="en-US" sz="1500" b="1" dirty="0">
                <a:solidFill>
                  <a:schemeClr val="tx1">
                    <a:lumMod val="50000"/>
                    <a:lumOff val="50000"/>
                  </a:schemeClr>
                </a:solidFill>
              </a:endParaRPr>
            </a:p>
          </p:txBody>
        </p:sp>
        <p:sp>
          <p:nvSpPr>
            <p:cNvPr id="42" name="Freeform 25">
              <a:extLst>
                <a:ext uri="{FF2B5EF4-FFF2-40B4-BE49-F238E27FC236}">
                  <a16:creationId xmlns:a16="http://schemas.microsoft.com/office/drawing/2014/main" id="{DE1126E7-7451-4AE2-8219-5B374D51E53D}"/>
                </a:ext>
              </a:extLst>
            </p:cNvPr>
            <p:cNvSpPr>
              <a:spLocks/>
            </p:cNvSpPr>
            <p:nvPr/>
          </p:nvSpPr>
          <p:spPr bwMode="auto">
            <a:xfrm>
              <a:off x="7044258" y="2851766"/>
              <a:ext cx="1583252" cy="1128543"/>
            </a:xfrm>
            <a:custGeom>
              <a:avLst/>
              <a:gdLst>
                <a:gd name="T0" fmla="*/ 1056 w 1113"/>
                <a:gd name="T1" fmla="*/ 0 h 792"/>
                <a:gd name="T2" fmla="*/ 57 w 1113"/>
                <a:gd name="T3" fmla="*/ 0 h 792"/>
                <a:gd name="T4" fmla="*/ 0 w 1113"/>
                <a:gd name="T5" fmla="*/ 57 h 792"/>
                <a:gd name="T6" fmla="*/ 0 w 1113"/>
                <a:gd name="T7" fmla="*/ 734 h 792"/>
                <a:gd name="T8" fmla="*/ 57 w 1113"/>
                <a:gd name="T9" fmla="*/ 792 h 792"/>
                <a:gd name="T10" fmla="*/ 1056 w 1113"/>
                <a:gd name="T11" fmla="*/ 792 h 792"/>
                <a:gd name="T12" fmla="*/ 1113 w 1113"/>
                <a:gd name="T13" fmla="*/ 734 h 792"/>
                <a:gd name="T14" fmla="*/ 1113 w 1113"/>
                <a:gd name="T15" fmla="*/ 57 h 792"/>
                <a:gd name="T16" fmla="*/ 1056 w 1113"/>
                <a:gd name="T17"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3" h="792">
                  <a:moveTo>
                    <a:pt x="1056" y="0"/>
                  </a:moveTo>
                  <a:lnTo>
                    <a:pt x="57" y="0"/>
                  </a:lnTo>
                  <a:cubicBezTo>
                    <a:pt x="25" y="0"/>
                    <a:pt x="0" y="25"/>
                    <a:pt x="0" y="57"/>
                  </a:cubicBezTo>
                  <a:lnTo>
                    <a:pt x="0" y="734"/>
                  </a:lnTo>
                  <a:cubicBezTo>
                    <a:pt x="0" y="766"/>
                    <a:pt x="25" y="792"/>
                    <a:pt x="57" y="792"/>
                  </a:cubicBezTo>
                  <a:lnTo>
                    <a:pt x="1056" y="792"/>
                  </a:lnTo>
                  <a:cubicBezTo>
                    <a:pt x="1087" y="792"/>
                    <a:pt x="1113" y="766"/>
                    <a:pt x="1113" y="734"/>
                  </a:cubicBezTo>
                  <a:lnTo>
                    <a:pt x="1113" y="57"/>
                  </a:lnTo>
                  <a:cubicBezTo>
                    <a:pt x="1113" y="25"/>
                    <a:pt x="1087" y="0"/>
                    <a:pt x="105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nchor="b"/>
            <a:lstStyle/>
            <a:p>
              <a:pPr algn="ctr">
                <a:defRPr/>
              </a:pPr>
              <a:r>
                <a:rPr lang="lv-LV" sz="1500" b="1" dirty="0">
                  <a:solidFill>
                    <a:schemeClr val="tx1">
                      <a:lumMod val="50000"/>
                      <a:lumOff val="50000"/>
                    </a:schemeClr>
                  </a:solidFill>
                </a:rPr>
                <a:t>5</a:t>
              </a:r>
              <a:endParaRPr lang="en-US" sz="1500" b="1" dirty="0">
                <a:solidFill>
                  <a:schemeClr val="tx1">
                    <a:lumMod val="50000"/>
                    <a:lumOff val="50000"/>
                  </a:schemeClr>
                </a:solidFill>
              </a:endParaRPr>
            </a:p>
          </p:txBody>
        </p:sp>
        <p:sp>
          <p:nvSpPr>
            <p:cNvPr id="43" name="Freeform 26">
              <a:extLst>
                <a:ext uri="{FF2B5EF4-FFF2-40B4-BE49-F238E27FC236}">
                  <a16:creationId xmlns:a16="http://schemas.microsoft.com/office/drawing/2014/main" id="{6B0DF219-773B-4386-900A-B1AF038E2F5F}"/>
                </a:ext>
              </a:extLst>
            </p:cNvPr>
            <p:cNvSpPr>
              <a:spLocks/>
            </p:cNvSpPr>
            <p:nvPr/>
          </p:nvSpPr>
          <p:spPr bwMode="auto">
            <a:xfrm>
              <a:off x="8716410" y="2851766"/>
              <a:ext cx="1585370" cy="1128543"/>
            </a:xfrm>
            <a:custGeom>
              <a:avLst/>
              <a:gdLst>
                <a:gd name="T0" fmla="*/ 1055 w 1113"/>
                <a:gd name="T1" fmla="*/ 0 h 792"/>
                <a:gd name="T2" fmla="*/ 57 w 1113"/>
                <a:gd name="T3" fmla="*/ 0 h 792"/>
                <a:gd name="T4" fmla="*/ 6 w 1113"/>
                <a:gd name="T5" fmla="*/ 30 h 792"/>
                <a:gd name="T6" fmla="*/ 0 w 1113"/>
                <a:gd name="T7" fmla="*/ 57 h 792"/>
                <a:gd name="T8" fmla="*/ 0 w 1113"/>
                <a:gd name="T9" fmla="*/ 734 h 792"/>
                <a:gd name="T10" fmla="*/ 6 w 1113"/>
                <a:gd name="T11" fmla="*/ 762 h 792"/>
                <a:gd name="T12" fmla="*/ 57 w 1113"/>
                <a:gd name="T13" fmla="*/ 792 h 792"/>
                <a:gd name="T14" fmla="*/ 1055 w 1113"/>
                <a:gd name="T15" fmla="*/ 792 h 792"/>
                <a:gd name="T16" fmla="*/ 1113 w 1113"/>
                <a:gd name="T17" fmla="*/ 734 h 792"/>
                <a:gd name="T18" fmla="*/ 1113 w 1113"/>
                <a:gd name="T19" fmla="*/ 57 h 792"/>
                <a:gd name="T20" fmla="*/ 1055 w 1113"/>
                <a:gd name="T21"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13" h="792">
                  <a:moveTo>
                    <a:pt x="1055" y="0"/>
                  </a:moveTo>
                  <a:lnTo>
                    <a:pt x="57" y="0"/>
                  </a:lnTo>
                  <a:cubicBezTo>
                    <a:pt x="35" y="0"/>
                    <a:pt x="16" y="12"/>
                    <a:pt x="6" y="30"/>
                  </a:cubicBezTo>
                  <a:cubicBezTo>
                    <a:pt x="2" y="38"/>
                    <a:pt x="0" y="47"/>
                    <a:pt x="0" y="57"/>
                  </a:cubicBezTo>
                  <a:lnTo>
                    <a:pt x="0" y="734"/>
                  </a:lnTo>
                  <a:cubicBezTo>
                    <a:pt x="0" y="744"/>
                    <a:pt x="2" y="753"/>
                    <a:pt x="6" y="762"/>
                  </a:cubicBezTo>
                  <a:cubicBezTo>
                    <a:pt x="16" y="780"/>
                    <a:pt x="35" y="792"/>
                    <a:pt x="57" y="792"/>
                  </a:cubicBezTo>
                  <a:lnTo>
                    <a:pt x="1055" y="792"/>
                  </a:lnTo>
                  <a:cubicBezTo>
                    <a:pt x="1087" y="792"/>
                    <a:pt x="1113" y="766"/>
                    <a:pt x="1113" y="734"/>
                  </a:cubicBezTo>
                  <a:lnTo>
                    <a:pt x="1113" y="57"/>
                  </a:lnTo>
                  <a:cubicBezTo>
                    <a:pt x="1113" y="25"/>
                    <a:pt x="1087" y="0"/>
                    <a:pt x="1055"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lstStyle/>
            <a:p>
              <a:pPr algn="ctr">
                <a:defRPr/>
              </a:pPr>
              <a:r>
                <a:rPr lang="lv-LV" sz="1500" b="1" dirty="0">
                  <a:solidFill>
                    <a:schemeClr val="tx1">
                      <a:lumMod val="50000"/>
                      <a:lumOff val="50000"/>
                    </a:schemeClr>
                  </a:solidFill>
                </a:rPr>
                <a:t>6</a:t>
              </a:r>
              <a:endParaRPr lang="en-US" sz="1500" b="1" dirty="0">
                <a:solidFill>
                  <a:schemeClr val="tx1">
                    <a:lumMod val="50000"/>
                    <a:lumOff val="50000"/>
                  </a:schemeClr>
                </a:solidFill>
              </a:endParaRPr>
            </a:p>
          </p:txBody>
        </p:sp>
        <p:sp>
          <p:nvSpPr>
            <p:cNvPr id="44" name="Freeform 27">
              <a:extLst>
                <a:ext uri="{FF2B5EF4-FFF2-40B4-BE49-F238E27FC236}">
                  <a16:creationId xmlns:a16="http://schemas.microsoft.com/office/drawing/2014/main" id="{033B970A-D83C-4C72-81B4-47F0FE1528AF}"/>
                </a:ext>
              </a:extLst>
            </p:cNvPr>
            <p:cNvSpPr>
              <a:spLocks/>
            </p:cNvSpPr>
            <p:nvPr/>
          </p:nvSpPr>
          <p:spPr bwMode="auto">
            <a:xfrm>
              <a:off x="10390679" y="2851766"/>
              <a:ext cx="1523986" cy="1128543"/>
            </a:xfrm>
            <a:custGeom>
              <a:avLst/>
              <a:gdLst>
                <a:gd name="T0" fmla="*/ 1071 w 1071"/>
                <a:gd name="T1" fmla="*/ 2 h 792"/>
                <a:gd name="T2" fmla="*/ 1056 w 1071"/>
                <a:gd name="T3" fmla="*/ 0 h 792"/>
                <a:gd name="T4" fmla="*/ 58 w 1071"/>
                <a:gd name="T5" fmla="*/ 0 h 792"/>
                <a:gd name="T6" fmla="*/ 0 w 1071"/>
                <a:gd name="T7" fmla="*/ 57 h 792"/>
                <a:gd name="T8" fmla="*/ 0 w 1071"/>
                <a:gd name="T9" fmla="*/ 734 h 792"/>
                <a:gd name="T10" fmla="*/ 58 w 1071"/>
                <a:gd name="T11" fmla="*/ 792 h 792"/>
                <a:gd name="T12" fmla="*/ 1056 w 1071"/>
                <a:gd name="T13" fmla="*/ 792 h 792"/>
                <a:gd name="T14" fmla="*/ 1071 w 1071"/>
                <a:gd name="T15" fmla="*/ 789 h 792"/>
                <a:gd name="T16" fmla="*/ 1071 w 1071"/>
                <a:gd name="T17" fmla="*/ 2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1" h="792">
                  <a:moveTo>
                    <a:pt x="1071" y="2"/>
                  </a:moveTo>
                  <a:cubicBezTo>
                    <a:pt x="1066" y="1"/>
                    <a:pt x="1061" y="0"/>
                    <a:pt x="1056" y="0"/>
                  </a:cubicBezTo>
                  <a:lnTo>
                    <a:pt x="58" y="0"/>
                  </a:lnTo>
                  <a:cubicBezTo>
                    <a:pt x="26" y="0"/>
                    <a:pt x="0" y="25"/>
                    <a:pt x="0" y="57"/>
                  </a:cubicBezTo>
                  <a:lnTo>
                    <a:pt x="0" y="734"/>
                  </a:lnTo>
                  <a:cubicBezTo>
                    <a:pt x="0" y="766"/>
                    <a:pt x="26" y="792"/>
                    <a:pt x="58" y="792"/>
                  </a:cubicBezTo>
                  <a:lnTo>
                    <a:pt x="1056" y="792"/>
                  </a:lnTo>
                  <a:cubicBezTo>
                    <a:pt x="1061" y="792"/>
                    <a:pt x="1066" y="791"/>
                    <a:pt x="1071" y="789"/>
                  </a:cubicBezTo>
                  <a:lnTo>
                    <a:pt x="1071" y="2"/>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nchor="b"/>
            <a:lstStyle/>
            <a:p>
              <a:pPr algn="ctr">
                <a:defRPr/>
              </a:pPr>
              <a:r>
                <a:rPr lang="lv-LV" sz="1500" b="1" dirty="0">
                  <a:solidFill>
                    <a:schemeClr val="tx1">
                      <a:lumMod val="50000"/>
                      <a:lumOff val="50000"/>
                    </a:schemeClr>
                  </a:solidFill>
                </a:rPr>
                <a:t>7</a:t>
              </a:r>
              <a:endParaRPr lang="en-US" sz="1500" b="1" dirty="0">
                <a:solidFill>
                  <a:schemeClr val="tx1">
                    <a:lumMod val="50000"/>
                    <a:lumOff val="50000"/>
                  </a:schemeClr>
                </a:solidFill>
              </a:endParaRPr>
            </a:p>
          </p:txBody>
        </p:sp>
        <p:sp>
          <p:nvSpPr>
            <p:cNvPr id="46" name="Freeform 23">
              <a:extLst>
                <a:ext uri="{FF2B5EF4-FFF2-40B4-BE49-F238E27FC236}">
                  <a16:creationId xmlns:a16="http://schemas.microsoft.com/office/drawing/2014/main" id="{D8EAFFDE-7601-47AF-9D23-69A3C1121ED1}"/>
                </a:ext>
              </a:extLst>
            </p:cNvPr>
            <p:cNvSpPr>
              <a:spLocks/>
            </p:cNvSpPr>
            <p:nvPr/>
          </p:nvSpPr>
          <p:spPr bwMode="auto">
            <a:xfrm>
              <a:off x="347185" y="2851766"/>
              <a:ext cx="1585370" cy="1128543"/>
            </a:xfrm>
            <a:custGeom>
              <a:avLst/>
              <a:gdLst>
                <a:gd name="T0" fmla="*/ 1056 w 1113"/>
                <a:gd name="T1" fmla="*/ 0 h 792"/>
                <a:gd name="T2" fmla="*/ 58 w 1113"/>
                <a:gd name="T3" fmla="*/ 0 h 792"/>
                <a:gd name="T4" fmla="*/ 0 w 1113"/>
                <a:gd name="T5" fmla="*/ 57 h 792"/>
                <a:gd name="T6" fmla="*/ 0 w 1113"/>
                <a:gd name="T7" fmla="*/ 734 h 792"/>
                <a:gd name="T8" fmla="*/ 58 w 1113"/>
                <a:gd name="T9" fmla="*/ 792 h 792"/>
                <a:gd name="T10" fmla="*/ 1056 w 1113"/>
                <a:gd name="T11" fmla="*/ 792 h 792"/>
                <a:gd name="T12" fmla="*/ 1113 w 1113"/>
                <a:gd name="T13" fmla="*/ 734 h 792"/>
                <a:gd name="T14" fmla="*/ 1113 w 1113"/>
                <a:gd name="T15" fmla="*/ 57 h 792"/>
                <a:gd name="T16" fmla="*/ 1056 w 1113"/>
                <a:gd name="T17"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3" h="792">
                  <a:moveTo>
                    <a:pt x="1056" y="0"/>
                  </a:moveTo>
                  <a:lnTo>
                    <a:pt x="58" y="0"/>
                  </a:lnTo>
                  <a:cubicBezTo>
                    <a:pt x="26" y="0"/>
                    <a:pt x="0" y="25"/>
                    <a:pt x="0" y="57"/>
                  </a:cubicBezTo>
                  <a:lnTo>
                    <a:pt x="0" y="734"/>
                  </a:lnTo>
                  <a:cubicBezTo>
                    <a:pt x="0" y="766"/>
                    <a:pt x="26" y="792"/>
                    <a:pt x="58" y="792"/>
                  </a:cubicBezTo>
                  <a:lnTo>
                    <a:pt x="1056" y="792"/>
                  </a:lnTo>
                  <a:cubicBezTo>
                    <a:pt x="1088" y="792"/>
                    <a:pt x="1113" y="766"/>
                    <a:pt x="1113" y="734"/>
                  </a:cubicBezTo>
                  <a:lnTo>
                    <a:pt x="1113" y="57"/>
                  </a:lnTo>
                  <a:cubicBezTo>
                    <a:pt x="1113" y="25"/>
                    <a:pt x="1088" y="0"/>
                    <a:pt x="105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nchor="b"/>
            <a:lstStyle/>
            <a:p>
              <a:pPr algn="ctr">
                <a:defRPr/>
              </a:pPr>
              <a:r>
                <a:rPr lang="lv-LV" sz="1500" b="1" dirty="0">
                  <a:solidFill>
                    <a:schemeClr val="tx1">
                      <a:lumMod val="50000"/>
                      <a:lumOff val="50000"/>
                    </a:schemeClr>
                  </a:solidFill>
                </a:rPr>
                <a:t>1</a:t>
              </a:r>
              <a:endParaRPr lang="en-US" sz="1500" b="1" dirty="0">
                <a:solidFill>
                  <a:schemeClr val="tx1">
                    <a:lumMod val="50000"/>
                    <a:lumOff val="50000"/>
                  </a:schemeClr>
                </a:solidFill>
              </a:endParaRPr>
            </a:p>
          </p:txBody>
        </p:sp>
        <p:sp>
          <p:nvSpPr>
            <p:cNvPr id="47" name="Freeform 24">
              <a:extLst>
                <a:ext uri="{FF2B5EF4-FFF2-40B4-BE49-F238E27FC236}">
                  <a16:creationId xmlns:a16="http://schemas.microsoft.com/office/drawing/2014/main" id="{E77BD1B5-F878-4E4E-B5D5-63C03BA13776}"/>
                </a:ext>
              </a:extLst>
            </p:cNvPr>
            <p:cNvSpPr>
              <a:spLocks/>
            </p:cNvSpPr>
            <p:nvPr/>
          </p:nvSpPr>
          <p:spPr bwMode="auto">
            <a:xfrm>
              <a:off x="2023570" y="2851766"/>
              <a:ext cx="1583252" cy="1128543"/>
            </a:xfrm>
            <a:custGeom>
              <a:avLst/>
              <a:gdLst>
                <a:gd name="T0" fmla="*/ 1056 w 1113"/>
                <a:gd name="T1" fmla="*/ 0 h 792"/>
                <a:gd name="T2" fmla="*/ 57 w 1113"/>
                <a:gd name="T3" fmla="*/ 0 h 792"/>
                <a:gd name="T4" fmla="*/ 0 w 1113"/>
                <a:gd name="T5" fmla="*/ 57 h 792"/>
                <a:gd name="T6" fmla="*/ 0 w 1113"/>
                <a:gd name="T7" fmla="*/ 734 h 792"/>
                <a:gd name="T8" fmla="*/ 57 w 1113"/>
                <a:gd name="T9" fmla="*/ 792 h 792"/>
                <a:gd name="T10" fmla="*/ 1056 w 1113"/>
                <a:gd name="T11" fmla="*/ 792 h 792"/>
                <a:gd name="T12" fmla="*/ 1113 w 1113"/>
                <a:gd name="T13" fmla="*/ 734 h 792"/>
                <a:gd name="T14" fmla="*/ 1113 w 1113"/>
                <a:gd name="T15" fmla="*/ 57 h 792"/>
                <a:gd name="T16" fmla="*/ 1056 w 1113"/>
                <a:gd name="T17" fmla="*/ 0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3" h="792">
                  <a:moveTo>
                    <a:pt x="1056" y="0"/>
                  </a:moveTo>
                  <a:lnTo>
                    <a:pt x="57" y="0"/>
                  </a:lnTo>
                  <a:cubicBezTo>
                    <a:pt x="26" y="0"/>
                    <a:pt x="0" y="25"/>
                    <a:pt x="0" y="57"/>
                  </a:cubicBezTo>
                  <a:lnTo>
                    <a:pt x="0" y="734"/>
                  </a:lnTo>
                  <a:cubicBezTo>
                    <a:pt x="0" y="766"/>
                    <a:pt x="26" y="792"/>
                    <a:pt x="57" y="792"/>
                  </a:cubicBezTo>
                  <a:lnTo>
                    <a:pt x="1056" y="792"/>
                  </a:lnTo>
                  <a:cubicBezTo>
                    <a:pt x="1088" y="792"/>
                    <a:pt x="1113" y="766"/>
                    <a:pt x="1113" y="734"/>
                  </a:cubicBezTo>
                  <a:lnTo>
                    <a:pt x="1113" y="57"/>
                  </a:lnTo>
                  <a:cubicBezTo>
                    <a:pt x="1113" y="25"/>
                    <a:pt x="1088" y="0"/>
                    <a:pt x="105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lIns="68580" tIns="68580" rIns="68580" bIns="68580"/>
            <a:lstStyle/>
            <a:p>
              <a:pPr algn="ctr">
                <a:defRPr/>
              </a:pPr>
              <a:r>
                <a:rPr lang="lv-LV" sz="1500" b="1" dirty="0">
                  <a:solidFill>
                    <a:schemeClr val="tx1">
                      <a:lumMod val="50000"/>
                      <a:lumOff val="50000"/>
                    </a:schemeClr>
                  </a:solidFill>
                </a:rPr>
                <a:t>2</a:t>
              </a:r>
              <a:endParaRPr lang="en-US" sz="1500" b="1" dirty="0">
                <a:solidFill>
                  <a:schemeClr val="tx1">
                    <a:lumMod val="50000"/>
                    <a:lumOff val="50000"/>
                  </a:schemeClr>
                </a:solidFill>
              </a:endParaRPr>
            </a:p>
          </p:txBody>
        </p:sp>
      </p:grpSp>
      <p:sp>
        <p:nvSpPr>
          <p:cNvPr id="50" name="TextBox 49">
            <a:extLst>
              <a:ext uri="{FF2B5EF4-FFF2-40B4-BE49-F238E27FC236}">
                <a16:creationId xmlns:a16="http://schemas.microsoft.com/office/drawing/2014/main" id="{546BFDC2-192E-4EAB-A6C1-9CAD38B2BE97}"/>
              </a:ext>
            </a:extLst>
          </p:cNvPr>
          <p:cNvSpPr txBox="1"/>
          <p:nvPr/>
        </p:nvSpPr>
        <p:spPr>
          <a:xfrm>
            <a:off x="892176" y="4298950"/>
            <a:ext cx="2743200" cy="1600566"/>
          </a:xfrm>
          <a:prstGeom prst="rect">
            <a:avLst/>
          </a:prstGeom>
          <a:noFill/>
        </p:spPr>
        <p:txBody>
          <a:bodyPr wrap="square" lIns="0" rIns="0">
            <a:spAutoFit/>
          </a:bodyPr>
          <a:lstStyle/>
          <a:p>
            <a:pPr marL="74250" lvl="1" defTabSz="457200">
              <a:lnSpc>
                <a:spcPct val="110000"/>
              </a:lnSpc>
              <a:spcBef>
                <a:spcPts val="600"/>
              </a:spcBef>
              <a:spcAft>
                <a:spcPts val="600"/>
              </a:spcAft>
              <a:buClr>
                <a:srgbClr val="A53010"/>
              </a:buClr>
              <a:defRPr/>
            </a:pPr>
            <a:r>
              <a:rPr lang="lv-LV" b="1" dirty="0">
                <a:solidFill>
                  <a:srgbClr val="FF0000"/>
                </a:solidFill>
                <a:latin typeface="+mj-lt"/>
              </a:rPr>
              <a:t>4. ‘saprast’ vēl nenozīmē ‘piekrist’ </a:t>
            </a:r>
            <a:r>
              <a:rPr lang="lv-LV" dirty="0">
                <a:latin typeface="+mj-lt"/>
              </a:rPr>
              <a:t>– neizdariet spiedienu. Izmantojiet argumentēšanas māku. Esiet atklāts un konsekvents</a:t>
            </a:r>
            <a:endParaRPr lang="en-US" dirty="0">
              <a:latin typeface="+mj-lt"/>
            </a:endParaRPr>
          </a:p>
        </p:txBody>
      </p:sp>
      <p:sp>
        <p:nvSpPr>
          <p:cNvPr id="53" name="TextBox 52">
            <a:extLst>
              <a:ext uri="{FF2B5EF4-FFF2-40B4-BE49-F238E27FC236}">
                <a16:creationId xmlns:a16="http://schemas.microsoft.com/office/drawing/2014/main" id="{21857C9D-D517-4ACE-98E9-EDB80FCAD884}"/>
              </a:ext>
            </a:extLst>
          </p:cNvPr>
          <p:cNvSpPr txBox="1"/>
          <p:nvPr/>
        </p:nvSpPr>
        <p:spPr>
          <a:xfrm>
            <a:off x="1231676" y="1177925"/>
            <a:ext cx="1925637" cy="1476375"/>
          </a:xfrm>
          <a:prstGeom prst="rect">
            <a:avLst/>
          </a:prstGeom>
          <a:noFill/>
        </p:spPr>
        <p:txBody>
          <a:bodyPr lIns="0" rIns="0">
            <a:spAutoFit/>
          </a:bodyPr>
          <a:lstStyle/>
          <a:p>
            <a:pPr algn="ctr">
              <a:defRPr/>
            </a:pPr>
            <a:r>
              <a:rPr lang="lv-LV" b="1" dirty="0">
                <a:solidFill>
                  <a:srgbClr val="FF0000"/>
                </a:solidFill>
                <a:latin typeface="+mj-lt"/>
              </a:rPr>
              <a:t>1. ‘Nodomāt’ vēl nenozīmē ‘pateikt’ </a:t>
            </a:r>
            <a:r>
              <a:rPr lang="lv-LV" dirty="0">
                <a:latin typeface="+mj-lt"/>
              </a:rPr>
              <a:t>– apdomājiet, ko vēlaties pateikt un tad skaļi pasakiet</a:t>
            </a:r>
            <a:endParaRPr lang="en-US" b="1" dirty="0">
              <a:solidFill>
                <a:schemeClr val="accent2"/>
              </a:solidFill>
              <a:latin typeface="+mj-lt"/>
            </a:endParaRPr>
          </a:p>
        </p:txBody>
      </p:sp>
      <p:sp>
        <p:nvSpPr>
          <p:cNvPr id="64" name="TextBox 63">
            <a:extLst>
              <a:ext uri="{FF2B5EF4-FFF2-40B4-BE49-F238E27FC236}">
                <a16:creationId xmlns:a16="http://schemas.microsoft.com/office/drawing/2014/main" id="{F55307EB-217C-4BF6-9B2C-62A25C70D026}"/>
              </a:ext>
            </a:extLst>
          </p:cNvPr>
          <p:cNvSpPr txBox="1"/>
          <p:nvPr/>
        </p:nvSpPr>
        <p:spPr>
          <a:xfrm>
            <a:off x="3946525" y="4671465"/>
            <a:ext cx="2293938" cy="1754326"/>
          </a:xfrm>
          <a:prstGeom prst="rect">
            <a:avLst/>
          </a:prstGeom>
          <a:noFill/>
        </p:spPr>
        <p:txBody>
          <a:bodyPr wrap="square" lIns="0" rIns="0">
            <a:spAutoFit/>
          </a:bodyPr>
          <a:lstStyle/>
          <a:p>
            <a:pPr algn="ctr">
              <a:defRPr/>
            </a:pPr>
            <a:r>
              <a:rPr lang="lv-LV" b="1" dirty="0">
                <a:solidFill>
                  <a:srgbClr val="FF0000"/>
                </a:solidFill>
                <a:latin typeface="+mj-lt"/>
              </a:rPr>
              <a:t>5. ‘piekrist’ vēl nenozīmē ‘atcerēties’ </a:t>
            </a:r>
            <a:r>
              <a:rPr lang="lv-LV" dirty="0">
                <a:solidFill>
                  <a:srgbClr val="404040"/>
                </a:solidFill>
                <a:latin typeface="Times New Roman"/>
              </a:rPr>
              <a:t>- </a:t>
            </a:r>
            <a:r>
              <a:rPr lang="lv-LV" dirty="0">
                <a:latin typeface="+mj-lt"/>
              </a:rPr>
              <a:t>noskaidrojiet vai panākto vienošanos darbinieki atceras arī pēc pāris dienām</a:t>
            </a:r>
            <a:endParaRPr lang="en-US" dirty="0">
              <a:latin typeface="+mj-lt"/>
            </a:endParaRPr>
          </a:p>
        </p:txBody>
      </p:sp>
      <p:sp>
        <p:nvSpPr>
          <p:cNvPr id="62" name="TextBox 61">
            <a:extLst>
              <a:ext uri="{FF2B5EF4-FFF2-40B4-BE49-F238E27FC236}">
                <a16:creationId xmlns:a16="http://schemas.microsoft.com/office/drawing/2014/main" id="{1559C7C5-28CC-4FE5-9057-6CC0F96CFEA9}"/>
              </a:ext>
            </a:extLst>
          </p:cNvPr>
          <p:cNvSpPr txBox="1"/>
          <p:nvPr/>
        </p:nvSpPr>
        <p:spPr>
          <a:xfrm>
            <a:off x="4471989" y="1236582"/>
            <a:ext cx="2159000" cy="1477328"/>
          </a:xfrm>
          <a:prstGeom prst="rect">
            <a:avLst/>
          </a:prstGeom>
          <a:noFill/>
        </p:spPr>
        <p:txBody>
          <a:bodyPr lIns="0" rIns="0">
            <a:spAutoFit/>
          </a:bodyPr>
          <a:lstStyle/>
          <a:p>
            <a:pPr algn="ctr">
              <a:defRPr/>
            </a:pPr>
            <a:r>
              <a:rPr lang="lv-LV" b="1" dirty="0">
                <a:solidFill>
                  <a:srgbClr val="FF0000"/>
                </a:solidFill>
                <a:latin typeface="+mj-lt"/>
              </a:rPr>
              <a:t>2. ‘pateikt’ vēl nenozīmē ‘sadzirdēt’ </a:t>
            </a:r>
            <a:r>
              <a:rPr lang="lv-LV" b="1" dirty="0">
                <a:latin typeface="+mj-lt"/>
              </a:rPr>
              <a:t>– </a:t>
            </a:r>
            <a:r>
              <a:rPr lang="lv-LV" dirty="0">
                <a:latin typeface="+mj-lt"/>
              </a:rPr>
              <a:t>sarunai izvēlieties piemērotu laiku un veidu</a:t>
            </a:r>
            <a:endParaRPr lang="en-US" dirty="0">
              <a:latin typeface="+mj-lt"/>
            </a:endParaRPr>
          </a:p>
        </p:txBody>
      </p:sp>
      <p:sp>
        <p:nvSpPr>
          <p:cNvPr id="67" name="TextBox 66">
            <a:extLst>
              <a:ext uri="{FF2B5EF4-FFF2-40B4-BE49-F238E27FC236}">
                <a16:creationId xmlns:a16="http://schemas.microsoft.com/office/drawing/2014/main" id="{4F51B6F3-E3E6-4036-B2D7-037C40E88658}"/>
              </a:ext>
            </a:extLst>
          </p:cNvPr>
          <p:cNvSpPr txBox="1"/>
          <p:nvPr/>
        </p:nvSpPr>
        <p:spPr>
          <a:xfrm>
            <a:off x="7824788" y="1085851"/>
            <a:ext cx="2635250" cy="1477963"/>
          </a:xfrm>
          <a:prstGeom prst="rect">
            <a:avLst/>
          </a:prstGeom>
          <a:noFill/>
        </p:spPr>
        <p:txBody>
          <a:bodyPr lIns="0" rIns="0">
            <a:spAutoFit/>
          </a:bodyPr>
          <a:lstStyle/>
          <a:p>
            <a:pPr algn="ctr">
              <a:defRPr/>
            </a:pPr>
            <a:r>
              <a:rPr lang="lv-LV" b="1" dirty="0">
                <a:solidFill>
                  <a:srgbClr val="FF0000"/>
                </a:solidFill>
                <a:latin typeface="+mj-lt"/>
              </a:rPr>
              <a:t>3. ‘sadzirdēt’ vēl nenozīmē ‘saprast’ </a:t>
            </a:r>
            <a:r>
              <a:rPr lang="lv-LV" b="1" dirty="0">
                <a:latin typeface="+mj-lt"/>
              </a:rPr>
              <a:t>- </a:t>
            </a:r>
            <a:r>
              <a:rPr lang="lv-LV" dirty="0">
                <a:latin typeface="+mj-lt"/>
              </a:rPr>
              <a:t>necentieties atstāt iespaidu ar «eksperta» cienīgu runu, bet pielāgojiet to situācijas gatavībai</a:t>
            </a:r>
            <a:endParaRPr lang="en-US" dirty="0">
              <a:latin typeface="+mj-lt"/>
            </a:endParaRPr>
          </a:p>
        </p:txBody>
      </p:sp>
      <p:sp>
        <p:nvSpPr>
          <p:cNvPr id="70" name="TextBox 69">
            <a:extLst>
              <a:ext uri="{FF2B5EF4-FFF2-40B4-BE49-F238E27FC236}">
                <a16:creationId xmlns:a16="http://schemas.microsoft.com/office/drawing/2014/main" id="{66539AB8-ED30-46BF-BE1F-9453C5A60A38}"/>
              </a:ext>
            </a:extLst>
          </p:cNvPr>
          <p:cNvSpPr txBox="1"/>
          <p:nvPr/>
        </p:nvSpPr>
        <p:spPr>
          <a:xfrm>
            <a:off x="6889751" y="4279900"/>
            <a:ext cx="1377950" cy="1476375"/>
          </a:xfrm>
          <a:prstGeom prst="rect">
            <a:avLst/>
          </a:prstGeom>
          <a:noFill/>
        </p:spPr>
        <p:txBody>
          <a:bodyPr lIns="0" rIns="0">
            <a:spAutoFit/>
          </a:bodyPr>
          <a:lstStyle/>
          <a:p>
            <a:pPr algn="ctr">
              <a:defRPr/>
            </a:pPr>
            <a:r>
              <a:rPr lang="lv-LV" b="1" dirty="0">
                <a:solidFill>
                  <a:srgbClr val="FF0000"/>
                </a:solidFill>
                <a:latin typeface="+mj-lt"/>
              </a:rPr>
              <a:t>6. ‘atcerēties’ vēl nenozīmē ‘realizēt’</a:t>
            </a:r>
            <a:r>
              <a:rPr lang="lv-LV" dirty="0">
                <a:solidFill>
                  <a:srgbClr val="404040"/>
                </a:solidFill>
                <a:latin typeface="Times New Roman"/>
              </a:rPr>
              <a:t>- </a:t>
            </a:r>
            <a:r>
              <a:rPr lang="lv-LV" dirty="0">
                <a:latin typeface="+mj-lt"/>
              </a:rPr>
              <a:t>pārbaudiet to praksē</a:t>
            </a:r>
            <a:endParaRPr lang="en-US" dirty="0">
              <a:latin typeface="+mj-lt"/>
            </a:endParaRPr>
          </a:p>
        </p:txBody>
      </p:sp>
      <p:sp>
        <p:nvSpPr>
          <p:cNvPr id="75" name="TextBox 74">
            <a:extLst>
              <a:ext uri="{FF2B5EF4-FFF2-40B4-BE49-F238E27FC236}">
                <a16:creationId xmlns:a16="http://schemas.microsoft.com/office/drawing/2014/main" id="{4F6F6E14-3295-4B56-8849-96D327101D5C}"/>
              </a:ext>
            </a:extLst>
          </p:cNvPr>
          <p:cNvSpPr txBox="1"/>
          <p:nvPr/>
        </p:nvSpPr>
        <p:spPr>
          <a:xfrm>
            <a:off x="8701408" y="4456881"/>
            <a:ext cx="3003223" cy="2209964"/>
          </a:xfrm>
          <a:prstGeom prst="rect">
            <a:avLst/>
          </a:prstGeom>
          <a:noFill/>
        </p:spPr>
        <p:txBody>
          <a:bodyPr wrap="square" lIns="0" rIns="0">
            <a:spAutoFit/>
          </a:bodyPr>
          <a:lstStyle/>
          <a:p>
            <a:pPr marL="74250" lvl="1" defTabSz="457200">
              <a:lnSpc>
                <a:spcPct val="110000"/>
              </a:lnSpc>
              <a:spcBef>
                <a:spcPts val="600"/>
              </a:spcBef>
              <a:spcAft>
                <a:spcPts val="600"/>
              </a:spcAft>
              <a:buClr>
                <a:srgbClr val="A53010"/>
              </a:buClr>
              <a:defRPr/>
            </a:pPr>
            <a:r>
              <a:rPr lang="lv-LV" b="1" dirty="0">
                <a:solidFill>
                  <a:srgbClr val="FF0000"/>
                </a:solidFill>
                <a:latin typeface="+mj-lt"/>
              </a:rPr>
              <a:t>7. ‘realizēt’ vēl nenozīmē ‘izmainīt’ </a:t>
            </a:r>
            <a:r>
              <a:rPr lang="lv-LV" sz="1600" dirty="0">
                <a:solidFill>
                  <a:srgbClr val="404040"/>
                </a:solidFill>
                <a:latin typeface="Times New Roman"/>
              </a:rPr>
              <a:t>– </a:t>
            </a:r>
            <a:r>
              <a:rPr lang="lv-LV" dirty="0">
                <a:latin typeface="+mj-lt"/>
              </a:rPr>
              <a:t>ik pa laikam atgādiniet vienošanos, bet nerādiet ar pirkstu, kas jādara. Pievērsiet uzmanību paveiktajam un izsakiet atzinību</a:t>
            </a:r>
            <a:r>
              <a:rPr lang="lv-LV" b="1" dirty="0">
                <a:latin typeface="+mj-lt"/>
              </a:rPr>
              <a:t>.</a:t>
            </a:r>
            <a:endParaRPr lang="en-US" b="1" dirty="0">
              <a:latin typeface="+mj-lt"/>
            </a:endParaRPr>
          </a:p>
        </p:txBody>
      </p:sp>
      <p:pic>
        <p:nvPicPr>
          <p:cNvPr id="92171" name="Graphic 10" descr="Baby Crawling">
            <a:extLst>
              <a:ext uri="{FF2B5EF4-FFF2-40B4-BE49-F238E27FC236}">
                <a16:creationId xmlns:a16="http://schemas.microsoft.com/office/drawing/2014/main" id="{C4C84098-B06D-4A68-9407-FF17A9387E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2651" y="3071813"/>
            <a:ext cx="48736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2" name="Graphic 14" descr="Users">
            <a:extLst>
              <a:ext uri="{FF2B5EF4-FFF2-40B4-BE49-F238E27FC236}">
                <a16:creationId xmlns:a16="http://schemas.microsoft.com/office/drawing/2014/main" id="{C35B57EF-CF91-471D-8FE6-87BD4A0576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1851" y="3362326"/>
            <a:ext cx="487363"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3" name="Graphic 20" descr="Chat">
            <a:extLst>
              <a:ext uri="{FF2B5EF4-FFF2-40B4-BE49-F238E27FC236}">
                <a16:creationId xmlns:a16="http://schemas.microsoft.com/office/drawing/2014/main" id="{0EA826B1-76B3-4019-9A05-FDC85C41A3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9163" y="3349626"/>
            <a:ext cx="487362"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4" name="Graphic 22" descr="Briefcase">
            <a:extLst>
              <a:ext uri="{FF2B5EF4-FFF2-40B4-BE49-F238E27FC236}">
                <a16:creationId xmlns:a16="http://schemas.microsoft.com/office/drawing/2014/main" id="{5210B6C6-AF51-46EC-A442-793997096A8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1" y="3094039"/>
            <a:ext cx="4873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5" name="Graphic 24" descr="Magnifying glass">
            <a:extLst>
              <a:ext uri="{FF2B5EF4-FFF2-40B4-BE49-F238E27FC236}">
                <a16:creationId xmlns:a16="http://schemas.microsoft.com/office/drawing/2014/main" id="{E4BB4039-9ADF-404E-BC64-7FC317B9546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51688" y="3106738"/>
            <a:ext cx="487362"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6" name="Graphic 26" descr="Coins">
            <a:extLst>
              <a:ext uri="{FF2B5EF4-FFF2-40B4-BE49-F238E27FC236}">
                <a16:creationId xmlns:a16="http://schemas.microsoft.com/office/drawing/2014/main" id="{33588449-5E3C-4F08-9D0C-DE13BA89773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29626" y="3390901"/>
            <a:ext cx="4873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77" name="Graphic 28" descr="Rocket">
            <a:extLst>
              <a:ext uri="{FF2B5EF4-FFF2-40B4-BE49-F238E27FC236}">
                <a16:creationId xmlns:a16="http://schemas.microsoft.com/office/drawing/2014/main" id="{2D6630C5-06B7-4FDF-9533-8A3C23AEBAD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5651" y="3086101"/>
            <a:ext cx="485775"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78" name="Slide Number Placeholder 1">
            <a:extLst>
              <a:ext uri="{FF2B5EF4-FFF2-40B4-BE49-F238E27FC236}">
                <a16:creationId xmlns:a16="http://schemas.microsoft.com/office/drawing/2014/main" id="{4EBC35F5-ECFC-491E-9D81-10736A4CDDAB}"/>
              </a:ext>
            </a:extLst>
          </p:cNvPr>
          <p:cNvSpPr>
            <a:spLocks noGrp="1"/>
          </p:cNvSpPr>
          <p:nvPr>
            <p:ph type="sldNum" sz="quarter" idx="12"/>
          </p:nvPr>
        </p:nvSpPr>
        <p:spPr>
          <a:noFill/>
        </p:spPr>
        <p:txBody>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fld id="{A4A8B06B-8679-4653-B0CF-A8583D1F48AF}" type="slidenum">
              <a:rPr lang="lv-LV" altLang="lv-LV" smtClean="0">
                <a:solidFill>
                  <a:srgbClr val="FEFFFF"/>
                </a:solidFill>
                <a:latin typeface="Arial" panose="020B0604020202020204" pitchFamily="34" charset="0"/>
              </a:rPr>
              <a:pPr>
                <a:spcBef>
                  <a:spcPct val="0"/>
                </a:spcBef>
                <a:buClrTx/>
                <a:buFontTx/>
                <a:buNone/>
              </a:pPr>
              <a:t>10</a:t>
            </a:fld>
            <a:endParaRPr lang="lv-LV" altLang="lv-LV" dirty="0">
              <a:solidFill>
                <a:srgbClr val="FEFFFF"/>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2EBD4-F2C1-4DD5-9811-C82A66337F2B}"/>
              </a:ext>
            </a:extLst>
          </p:cNvPr>
          <p:cNvSpPr>
            <a:spLocks noGrp="1"/>
          </p:cNvSpPr>
          <p:nvPr>
            <p:ph type="title"/>
          </p:nvPr>
        </p:nvSpPr>
        <p:spPr/>
        <p:txBody>
          <a:bodyPr/>
          <a:lstStyle/>
          <a:p>
            <a:pPr algn="ctr"/>
            <a:r>
              <a:rPr lang="lv-LV" dirty="0"/>
              <a:t>Pārmaiņu vadība III</a:t>
            </a:r>
          </a:p>
        </p:txBody>
      </p:sp>
      <p:sp>
        <p:nvSpPr>
          <p:cNvPr id="3" name="Content Placeholder 2">
            <a:extLst>
              <a:ext uri="{FF2B5EF4-FFF2-40B4-BE49-F238E27FC236}">
                <a16:creationId xmlns:a16="http://schemas.microsoft.com/office/drawing/2014/main" id="{6C8A50CA-1972-41C3-8C9A-BBCC11FDF628}"/>
              </a:ext>
            </a:extLst>
          </p:cNvPr>
          <p:cNvSpPr>
            <a:spLocks noGrp="1"/>
          </p:cNvSpPr>
          <p:nvPr>
            <p:ph idx="1"/>
          </p:nvPr>
        </p:nvSpPr>
        <p:spPr>
          <a:xfrm>
            <a:off x="366565" y="1527142"/>
            <a:ext cx="11458870" cy="4819503"/>
          </a:xfrm>
        </p:spPr>
        <p:txBody>
          <a:bodyPr>
            <a:normAutofit/>
          </a:bodyPr>
          <a:lstStyle/>
          <a:p>
            <a:pPr marL="457200" lvl="1" indent="0" algn="ctr">
              <a:lnSpc>
                <a:spcPct val="114000"/>
              </a:lnSpc>
              <a:spcBef>
                <a:spcPts val="1075"/>
              </a:spcBef>
              <a:buNone/>
            </a:pPr>
            <a:r>
              <a:rPr lang="lv-LV" i="1" dirty="0">
                <a:solidFill>
                  <a:srgbClr val="FF0000"/>
                </a:solidFill>
                <a:latin typeface="Times New Roman" panose="02020603050405020304" pitchFamily="18" charset="0"/>
                <a:cs typeface="Times New Roman" panose="02020603050405020304" pitchFamily="18" charset="0"/>
              </a:rPr>
              <a:t>Pārmaiņas, jo īpaši spilgti parāda to, kā mēs vadām un attīstām indivīdus un komandu</a:t>
            </a:r>
            <a:endParaRPr lang="lv-LV" altLang="lv-LV" dirty="0">
              <a:cs typeface="Times New Roman" panose="02020603050405020304" pitchFamily="18" charset="0"/>
            </a:endParaRPr>
          </a:p>
          <a:p>
            <a:pPr lvl="1">
              <a:lnSpc>
                <a:spcPct val="114000"/>
              </a:lnSpc>
              <a:spcBef>
                <a:spcPts val="1075"/>
              </a:spcBef>
            </a:pPr>
            <a:r>
              <a:rPr lang="lv-LV" altLang="lv-LV" sz="2600" dirty="0">
                <a:cs typeface="Times New Roman" panose="02020603050405020304" pitchFamily="18" charset="0"/>
              </a:rPr>
              <a:t>Vadītājs – paraugs! </a:t>
            </a:r>
          </a:p>
          <a:p>
            <a:pPr lvl="1">
              <a:lnSpc>
                <a:spcPct val="114000"/>
              </a:lnSpc>
              <a:spcBef>
                <a:spcPts val="1075"/>
              </a:spcBef>
            </a:pPr>
            <a:r>
              <a:rPr lang="lv-LV" altLang="lv-LV" sz="2600" dirty="0">
                <a:cs typeface="Times New Roman" panose="02020603050405020304" pitchFamily="18" charset="0"/>
              </a:rPr>
              <a:t>Būt drosmīgam uzņemties risku rīkoties – «iziet no komforta zonas»</a:t>
            </a:r>
          </a:p>
          <a:p>
            <a:pPr lvl="1">
              <a:lnSpc>
                <a:spcPct val="114000"/>
              </a:lnSpc>
              <a:spcBef>
                <a:spcPts val="1075"/>
              </a:spcBef>
            </a:pPr>
            <a:r>
              <a:rPr lang="lv-LV" altLang="lv-LV" sz="2600" dirty="0">
                <a:cs typeface="Times New Roman" panose="02020603050405020304" pitchFamily="18" charset="0"/>
              </a:rPr>
              <a:t>Lepojaties un veiciniet, lai citi lepojas par jūsu darbiniekiem, kuri iniciē vai seko pārmaiņām</a:t>
            </a:r>
          </a:p>
          <a:p>
            <a:pPr lvl="1">
              <a:lnSpc>
                <a:spcPct val="114000"/>
              </a:lnSpc>
              <a:spcBef>
                <a:spcPts val="1075"/>
              </a:spcBef>
            </a:pPr>
            <a:r>
              <a:rPr lang="lv-LV" altLang="lv-LV" sz="2600" dirty="0">
                <a:cs typeface="Times New Roman" panose="02020603050405020304" pitchFamily="18" charset="0"/>
              </a:rPr>
              <a:t>Vadītājs – darbinieku cerību izpildītājs. Darbinieku idejas ir jāuzklausa</a:t>
            </a:r>
          </a:p>
          <a:p>
            <a:pPr lvl="1">
              <a:lnSpc>
                <a:spcPct val="114000"/>
              </a:lnSpc>
              <a:spcBef>
                <a:spcPts val="1075"/>
              </a:spcBef>
            </a:pPr>
            <a:r>
              <a:rPr lang="lv-LV" altLang="lv-LV" sz="2600" dirty="0">
                <a:cs typeface="Times New Roman" panose="02020603050405020304" pitchFamily="18" charset="0"/>
              </a:rPr>
              <a:t>Vadītājs - uzticēšanās centrs un drošās vides veidotājs</a:t>
            </a:r>
          </a:p>
          <a:p>
            <a:pPr lvl="1">
              <a:lnSpc>
                <a:spcPct val="114000"/>
              </a:lnSpc>
              <a:spcBef>
                <a:spcPts val="1075"/>
              </a:spcBef>
            </a:pPr>
            <a:r>
              <a:rPr lang="lv-LV" sz="2600" dirty="0">
                <a:cs typeface="Times New Roman" panose="02020603050405020304" pitchFamily="18" charset="0"/>
              </a:rPr>
              <a:t>Vadītājs izjūt, komunicē un uzņemas atbildību</a:t>
            </a:r>
            <a:endParaRPr lang="lv-LV" sz="2600" dirty="0"/>
          </a:p>
        </p:txBody>
      </p:sp>
    </p:spTree>
    <p:extLst>
      <p:ext uri="{BB962C8B-B14F-4D97-AF65-F5344CB8AC3E}">
        <p14:creationId xmlns:p14="http://schemas.microsoft.com/office/powerpoint/2010/main" val="1308226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3F6E1-CA3A-40BF-8659-C349E527BB34}"/>
              </a:ext>
            </a:extLst>
          </p:cNvPr>
          <p:cNvSpPr>
            <a:spLocks noGrp="1"/>
          </p:cNvSpPr>
          <p:nvPr>
            <p:ph type="title"/>
          </p:nvPr>
        </p:nvSpPr>
        <p:spPr/>
        <p:txBody>
          <a:bodyPr/>
          <a:lstStyle/>
          <a:p>
            <a:pPr algn="ctr"/>
            <a:r>
              <a:rPr lang="lv-LV" dirty="0" err="1"/>
              <a:t>Cilvēkresurss</a:t>
            </a:r>
            <a:r>
              <a:rPr lang="lv-LV" dirty="0"/>
              <a:t> I</a:t>
            </a:r>
          </a:p>
        </p:txBody>
      </p:sp>
      <p:sp>
        <p:nvSpPr>
          <p:cNvPr id="3" name="Content Placeholder 2">
            <a:extLst>
              <a:ext uri="{FF2B5EF4-FFF2-40B4-BE49-F238E27FC236}">
                <a16:creationId xmlns:a16="http://schemas.microsoft.com/office/drawing/2014/main" id="{349028B6-DBB8-4DA8-86EE-52E1D3C595AA}"/>
              </a:ext>
            </a:extLst>
          </p:cNvPr>
          <p:cNvSpPr>
            <a:spLocks noGrp="1"/>
          </p:cNvSpPr>
          <p:nvPr>
            <p:ph idx="1"/>
          </p:nvPr>
        </p:nvSpPr>
        <p:spPr/>
        <p:txBody>
          <a:bodyPr>
            <a:normAutofit lnSpcReduction="10000"/>
          </a:bodyPr>
          <a:lstStyle/>
          <a:p>
            <a:pPr marL="0" indent="0">
              <a:buNone/>
            </a:pPr>
            <a:r>
              <a:rPr lang="lv-LV" sz="3200" dirty="0"/>
              <a:t>Drošības un novērtējuma sajūta!</a:t>
            </a:r>
          </a:p>
          <a:p>
            <a:pPr marL="0" indent="0">
              <a:buNone/>
            </a:pPr>
            <a:r>
              <a:rPr lang="lv-LV" sz="3200" dirty="0"/>
              <a:t>Darbinieks kā nozīmīgākais resurss mūsu darbā, kas nav aizvietojams!</a:t>
            </a:r>
          </a:p>
          <a:p>
            <a:r>
              <a:rPr lang="lv-LV" dirty="0">
                <a:solidFill>
                  <a:srgbClr val="FF0000"/>
                </a:solidFill>
              </a:rPr>
              <a:t>Cieņa un taisnīgums, atklāts dialogs, pilnvaras, atalgojums un atzīšana, rūpes, drošība un veselīgas vides nodrošināšana </a:t>
            </a:r>
            <a:r>
              <a:rPr lang="lv-LV" dirty="0"/>
              <a:t>ir būtiska, lai veidotu cilvēku apņemšanos un līdzdalību organizācijas darbībā.</a:t>
            </a:r>
          </a:p>
          <a:p>
            <a:r>
              <a:rPr lang="lv-LV" dirty="0"/>
              <a:t>Efektīva cilvēkresursu vadība un cilvēku </a:t>
            </a:r>
            <a:r>
              <a:rPr lang="lv-LV" dirty="0" err="1"/>
              <a:t>līdervadība</a:t>
            </a:r>
            <a:r>
              <a:rPr lang="lv-LV" dirty="0"/>
              <a:t> ļauj organizācijai sasniegt savus stratēģiskos mērķus, </a:t>
            </a:r>
            <a:r>
              <a:rPr lang="lv-LV" dirty="0">
                <a:solidFill>
                  <a:srgbClr val="FF0000"/>
                </a:solidFill>
              </a:rPr>
              <a:t>izmantot cilvēku stiprās puses </a:t>
            </a:r>
            <a:r>
              <a:rPr lang="lv-LV" dirty="0"/>
              <a:t>un </a:t>
            </a:r>
            <a:r>
              <a:rPr lang="lv-LV" dirty="0">
                <a:solidFill>
                  <a:srgbClr val="FF0000"/>
                </a:solidFill>
              </a:rPr>
              <a:t>viņu spēju</a:t>
            </a:r>
            <a:r>
              <a:rPr lang="lv-LV" dirty="0"/>
              <a:t> stratēģisko mērķu sasniegšanā</a:t>
            </a:r>
          </a:p>
          <a:p>
            <a:r>
              <a:rPr lang="lv-LV" dirty="0"/>
              <a:t>Iesaistīt darbiniekus, attīstot savstarpēju dialogu un dodot iespējas</a:t>
            </a:r>
            <a:endParaRPr lang="en-US" sz="1600" noProof="1"/>
          </a:p>
          <a:p>
            <a:endParaRPr lang="lv-LV" dirty="0"/>
          </a:p>
        </p:txBody>
      </p:sp>
    </p:spTree>
    <p:extLst>
      <p:ext uri="{BB962C8B-B14F-4D97-AF65-F5344CB8AC3E}">
        <p14:creationId xmlns:p14="http://schemas.microsoft.com/office/powerpoint/2010/main" val="1899385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DB1E4-3221-4D6F-8F6F-4B82DDD239E1}"/>
              </a:ext>
            </a:extLst>
          </p:cNvPr>
          <p:cNvSpPr>
            <a:spLocks noGrp="1"/>
          </p:cNvSpPr>
          <p:nvPr>
            <p:ph type="title"/>
          </p:nvPr>
        </p:nvSpPr>
        <p:spPr/>
        <p:txBody>
          <a:bodyPr/>
          <a:lstStyle/>
          <a:p>
            <a:pPr algn="ctr"/>
            <a:r>
              <a:rPr lang="lv-LV" dirty="0" err="1"/>
              <a:t>Cilvēkresurss</a:t>
            </a:r>
            <a:r>
              <a:rPr lang="lv-LV" dirty="0"/>
              <a:t> II</a:t>
            </a:r>
            <a:br>
              <a:rPr lang="lv-LV" sz="2800" dirty="0"/>
            </a:br>
            <a:r>
              <a:rPr lang="lv-LV" sz="2800" dirty="0"/>
              <a:t>Kompetences</a:t>
            </a:r>
          </a:p>
        </p:txBody>
      </p:sp>
      <p:sp>
        <p:nvSpPr>
          <p:cNvPr id="3" name="Content Placeholder 2">
            <a:extLst>
              <a:ext uri="{FF2B5EF4-FFF2-40B4-BE49-F238E27FC236}">
                <a16:creationId xmlns:a16="http://schemas.microsoft.com/office/drawing/2014/main" id="{68F03142-78B5-4CE8-A56A-87D7F21E96EC}"/>
              </a:ext>
            </a:extLst>
          </p:cNvPr>
          <p:cNvSpPr>
            <a:spLocks noGrp="1"/>
          </p:cNvSpPr>
          <p:nvPr>
            <p:ph idx="1"/>
          </p:nvPr>
        </p:nvSpPr>
        <p:spPr/>
        <p:txBody>
          <a:bodyPr>
            <a:normAutofit fontScale="92500" lnSpcReduction="20000"/>
          </a:bodyPr>
          <a:lstStyle/>
          <a:p>
            <a:pPr marL="0" indent="0">
              <a:buNone/>
            </a:pPr>
            <a:r>
              <a:rPr lang="lv-LV" dirty="0"/>
              <a:t>Individuālajā un organizācijas līmenī ir </a:t>
            </a:r>
            <a:r>
              <a:rPr lang="lv-LV" b="1" dirty="0"/>
              <a:t>jānosaka nepieciešamās zināšanu, iemaņu un attieksmju kompetences</a:t>
            </a:r>
            <a:endParaRPr lang="en-US" b="1" dirty="0"/>
          </a:p>
          <a:p>
            <a:r>
              <a:rPr lang="lv-LV" altLang="lv-LV" dirty="0"/>
              <a:t>Kompetences vadība kā process, tas ir darbinieku zināšanu/ prasmju/ pieredzes kopuma apzināšana, novērtēšana un attīstīšana.</a:t>
            </a:r>
          </a:p>
          <a:p>
            <a:r>
              <a:rPr lang="lv-LV" dirty="0"/>
              <a:t>Izstrādā un vienojas par individuālajiem apmācību un attīstības plāniem visiem darbiniekiem, t.sk. vadītajiem ar uzsvaru uz vadības un līderības prasmēm, kā arī vadības kompetencēm. Apzina un izmanto dažādas apmācību metodes </a:t>
            </a:r>
          </a:p>
          <a:p>
            <a:r>
              <a:rPr lang="lv-LV" dirty="0"/>
              <a:t>Nodrošina darbiniekiem iespējas saņemt atgriezenisko saiti par profesionālo darbību, praksi</a:t>
            </a:r>
          </a:p>
          <a:p>
            <a:r>
              <a:rPr lang="lv-LV" dirty="0"/>
              <a:t>Uzrauga un veic izmaksu-ieguvumu analīzi, novērtējot attīstības programmas ieguvumus no apmācībām</a:t>
            </a:r>
          </a:p>
          <a:p>
            <a:endParaRPr lang="lv-LV" dirty="0"/>
          </a:p>
          <a:p>
            <a:endParaRPr lang="en-US" sz="4000" dirty="0"/>
          </a:p>
          <a:p>
            <a:endParaRPr lang="lv-LV" altLang="lv-LV" dirty="0"/>
          </a:p>
          <a:p>
            <a:endParaRPr lang="lv-LV" dirty="0"/>
          </a:p>
        </p:txBody>
      </p:sp>
    </p:spTree>
    <p:extLst>
      <p:ext uri="{BB962C8B-B14F-4D97-AF65-F5344CB8AC3E}">
        <p14:creationId xmlns:p14="http://schemas.microsoft.com/office/powerpoint/2010/main" val="3253570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4140-F403-46ED-A6C5-C0072825767D}"/>
              </a:ext>
            </a:extLst>
          </p:cNvPr>
          <p:cNvSpPr>
            <a:spLocks noGrp="1"/>
          </p:cNvSpPr>
          <p:nvPr>
            <p:ph type="title"/>
          </p:nvPr>
        </p:nvSpPr>
        <p:spPr/>
        <p:txBody>
          <a:bodyPr/>
          <a:lstStyle/>
          <a:p>
            <a:pPr algn="ctr"/>
            <a:r>
              <a:rPr lang="lv-LV" dirty="0"/>
              <a:t>Zināšanas / informācija</a:t>
            </a:r>
          </a:p>
        </p:txBody>
      </p:sp>
      <p:sp>
        <p:nvSpPr>
          <p:cNvPr id="3" name="Content Placeholder 2">
            <a:extLst>
              <a:ext uri="{FF2B5EF4-FFF2-40B4-BE49-F238E27FC236}">
                <a16:creationId xmlns:a16="http://schemas.microsoft.com/office/drawing/2014/main" id="{8380F019-78FF-4E57-8F1C-1FC9B8A7F95E}"/>
              </a:ext>
            </a:extLst>
          </p:cNvPr>
          <p:cNvSpPr>
            <a:spLocks noGrp="1"/>
          </p:cNvSpPr>
          <p:nvPr>
            <p:ph idx="1"/>
          </p:nvPr>
        </p:nvSpPr>
        <p:spPr/>
        <p:txBody>
          <a:bodyPr>
            <a:noAutofit/>
          </a:bodyPr>
          <a:lstStyle/>
          <a:p>
            <a:r>
              <a:rPr lang="lv-LV" sz="2600" dirty="0"/>
              <a:t>Tās ir mūsu pamatvērtība, </a:t>
            </a:r>
            <a:r>
              <a:rPr lang="lv-LV" sz="2600" dirty="0">
                <a:solidFill>
                  <a:srgbClr val="FF0000"/>
                </a:solidFill>
              </a:rPr>
              <a:t>jo sociālā darba </a:t>
            </a:r>
            <a:r>
              <a:rPr lang="lv-LV" sz="2600" i="1" dirty="0">
                <a:solidFill>
                  <a:srgbClr val="FF0000"/>
                </a:solidFill>
              </a:rPr>
              <a:t>instruments</a:t>
            </a:r>
            <a:r>
              <a:rPr lang="lv-LV" sz="2600" dirty="0">
                <a:solidFill>
                  <a:srgbClr val="FF0000"/>
                </a:solidFill>
              </a:rPr>
              <a:t> ir darbinieks ar savām zināšanām, prasmēm un attieksmēm</a:t>
            </a:r>
          </a:p>
          <a:p>
            <a:r>
              <a:rPr lang="lv-LV" sz="2600" dirty="0"/>
              <a:t>Apgūtas metodes, pētījumi / </a:t>
            </a:r>
            <a:r>
              <a:rPr lang="lv-LV" sz="2600" dirty="0" err="1"/>
              <a:t>izvērtējumi</a:t>
            </a:r>
            <a:r>
              <a:rPr lang="lv-LV" sz="2600" dirty="0"/>
              <a:t>, darbinieka sajūtas, pieraksti un dati par to efektivitāti, iespējas un ārēji resursi, idejas par to, kas strādā labāk </a:t>
            </a:r>
            <a:r>
              <a:rPr lang="lv-LV" sz="2600" dirty="0" err="1"/>
              <a:t>utml</a:t>
            </a:r>
            <a:r>
              <a:rPr lang="lv-LV" sz="2600" dirty="0"/>
              <a:t>. - apzina, novērtē un saglabā organizācijas zināšanas.</a:t>
            </a:r>
          </a:p>
          <a:p>
            <a:pPr>
              <a:defRPr/>
            </a:pPr>
            <a:r>
              <a:rPr lang="lv-LV" sz="2600" noProof="1"/>
              <a:t>Patenti, tiesības uz metodēm, autortiesības par iepriekš izstrādātiem resursiem utml.</a:t>
            </a:r>
            <a:endParaRPr lang="en-US" sz="2600" noProof="1"/>
          </a:p>
          <a:p>
            <a:pPr>
              <a:defRPr/>
            </a:pPr>
            <a:r>
              <a:rPr lang="lv-LV" sz="2600" dirty="0"/>
              <a:t>Attīsta iekšējus kanālus informācijas apmaiņai, nodrošinot to, ka visiem darbiniekiem pieejama informācija/zināšanas saistībā ar viņiem noteiktajiem uzdevumiem un mērķiem</a:t>
            </a:r>
          </a:p>
          <a:p>
            <a:r>
              <a:rPr lang="lv-LV" sz="2600" dirty="0"/>
              <a:t>Pārejas periodā jādomā arī par informācijas drošību, t.sk. konfidencialitātes lietām.  </a:t>
            </a:r>
          </a:p>
        </p:txBody>
      </p:sp>
    </p:spTree>
    <p:extLst>
      <p:ext uri="{BB962C8B-B14F-4D97-AF65-F5344CB8AC3E}">
        <p14:creationId xmlns:p14="http://schemas.microsoft.com/office/powerpoint/2010/main" val="538452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25C87-B5BE-4E7E-9CFE-E3FE7B9B9234}"/>
              </a:ext>
            </a:extLst>
          </p:cNvPr>
          <p:cNvSpPr>
            <a:spLocks noGrp="1"/>
          </p:cNvSpPr>
          <p:nvPr>
            <p:ph type="title"/>
          </p:nvPr>
        </p:nvSpPr>
        <p:spPr>
          <a:xfrm>
            <a:off x="838200" y="681037"/>
            <a:ext cx="10515600" cy="1325563"/>
          </a:xfrm>
        </p:spPr>
        <p:txBody>
          <a:bodyPr>
            <a:normAutofit fontScale="90000"/>
          </a:bodyPr>
          <a:lstStyle/>
          <a:p>
            <a:pPr algn="ctr"/>
            <a:r>
              <a:rPr lang="lv-LV" dirty="0"/>
              <a:t>Mērķi</a:t>
            </a:r>
            <a:br>
              <a:rPr lang="lv-LV" dirty="0"/>
            </a:br>
            <a:br>
              <a:rPr lang="lv-LV" sz="2200" dirty="0"/>
            </a:br>
            <a:r>
              <a:rPr lang="lv-LV" altLang="lv-LV" sz="2700" dirty="0"/>
              <a:t>VĪZIJA BEZ RĪCĪBAS – SAPNIS. RĪCĪBA BEZ VĪZIJAS - MURGS</a:t>
            </a:r>
            <a:br>
              <a:rPr lang="lv-LV" altLang="lv-LV" sz="2700" dirty="0"/>
            </a:br>
            <a:endParaRPr lang="lv-LV" sz="2700" dirty="0"/>
          </a:p>
        </p:txBody>
      </p:sp>
      <p:sp>
        <p:nvSpPr>
          <p:cNvPr id="3" name="Content Placeholder 2">
            <a:extLst>
              <a:ext uri="{FF2B5EF4-FFF2-40B4-BE49-F238E27FC236}">
                <a16:creationId xmlns:a16="http://schemas.microsoft.com/office/drawing/2014/main" id="{BF9AB736-7C16-4D7C-AF4B-C81EDFD768C0}"/>
              </a:ext>
            </a:extLst>
          </p:cNvPr>
          <p:cNvSpPr>
            <a:spLocks noGrp="1"/>
          </p:cNvSpPr>
          <p:nvPr>
            <p:ph idx="1"/>
          </p:nvPr>
        </p:nvSpPr>
        <p:spPr>
          <a:xfrm>
            <a:off x="386499" y="1825625"/>
            <a:ext cx="10967301" cy="4351338"/>
          </a:xfrm>
        </p:spPr>
        <p:txBody>
          <a:bodyPr>
            <a:normAutofit fontScale="92500" lnSpcReduction="10000"/>
          </a:bodyPr>
          <a:lstStyle/>
          <a:p>
            <a:r>
              <a:rPr lang="lv-LV" dirty="0"/>
              <a:t>KĀPĒC pastāvam, un, ko vēlamies sasniegt!</a:t>
            </a:r>
          </a:p>
          <a:p>
            <a:r>
              <a:rPr lang="lv-LV" dirty="0"/>
              <a:t>Jārada vienoti mērķi un skaidrība par tiem (vērtības un organizācijas kultūra kā mērķis, vienotas, saliedētas iestādes izveidošana, jaunas </a:t>
            </a:r>
            <a:r>
              <a:rPr lang="lv-LV" dirty="0" err="1"/>
              <a:t>mērķgrupas</a:t>
            </a:r>
            <a:r>
              <a:rPr lang="lv-LV" dirty="0"/>
              <a:t> / pakalpojumi, vide) </a:t>
            </a:r>
          </a:p>
          <a:p>
            <a:r>
              <a:rPr lang="lv-LV" dirty="0"/>
              <a:t>Visi zina KAS viņiem ir jādara, daudzi zina, KĀ viņiem ir jādara, bet tikai daži zina </a:t>
            </a:r>
            <a:r>
              <a:rPr lang="lv-LV" b="1" dirty="0"/>
              <a:t>KĀPĒC</a:t>
            </a:r>
            <a:r>
              <a:rPr lang="lv-LV" dirty="0"/>
              <a:t> viņiem ir jādara</a:t>
            </a:r>
          </a:p>
          <a:p>
            <a:r>
              <a:rPr lang="lv-LV" dirty="0"/>
              <a:t>VĒRTĪBU sistēma organizācijā </a:t>
            </a:r>
          </a:p>
          <a:p>
            <a:r>
              <a:rPr lang="lv-LV" dirty="0"/>
              <a:t>Stratēģija ir jāpārvērš plānos, programmās, izmērāmos darbības mērķos, lai to varētu veiksmīgi īstenot. Uzraudzībai jābūt daļai no plānošanas. Uzmanības pievēršana modernizācijas un inovācijas nepieciešamībai. Stratēģijas aktualizēšana un pielāgošana, kad tas ir nepieciešams.</a:t>
            </a:r>
          </a:p>
          <a:p>
            <a:endParaRPr lang="lv-LV" dirty="0"/>
          </a:p>
          <a:p>
            <a:endParaRPr lang="lv-LV" dirty="0">
              <a:solidFill>
                <a:srgbClr val="FF0000"/>
              </a:solidFill>
            </a:endParaRPr>
          </a:p>
        </p:txBody>
      </p:sp>
    </p:spTree>
    <p:extLst>
      <p:ext uri="{BB962C8B-B14F-4D97-AF65-F5344CB8AC3E}">
        <p14:creationId xmlns:p14="http://schemas.microsoft.com/office/powerpoint/2010/main" val="2628366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a:extLst>
              <a:ext uri="{FF2B5EF4-FFF2-40B4-BE49-F238E27FC236}">
                <a16:creationId xmlns:a16="http://schemas.microsoft.com/office/drawing/2014/main" id="{6540B8F0-ECA9-4CB9-94D1-956C63B6C2AE}"/>
              </a:ext>
            </a:extLst>
          </p:cNvPr>
          <p:cNvSpPr>
            <a:spLocks noGrp="1" noChangeArrowheads="1"/>
          </p:cNvSpPr>
          <p:nvPr>
            <p:ph type="title"/>
          </p:nvPr>
        </p:nvSpPr>
        <p:spPr>
          <a:xfrm>
            <a:off x="1262406" y="136525"/>
            <a:ext cx="10515600" cy="1325563"/>
          </a:xfrm>
        </p:spPr>
        <p:txBody>
          <a:bodyPr/>
          <a:lstStyle/>
          <a:p>
            <a:r>
              <a:rPr lang="lv-LV" altLang="lv-LV" dirty="0"/>
              <a:t>Komandas darbs</a:t>
            </a:r>
          </a:p>
        </p:txBody>
      </p:sp>
      <p:sp>
        <p:nvSpPr>
          <p:cNvPr id="116739" name="Content Placeholder 2">
            <a:extLst>
              <a:ext uri="{FF2B5EF4-FFF2-40B4-BE49-F238E27FC236}">
                <a16:creationId xmlns:a16="http://schemas.microsoft.com/office/drawing/2014/main" id="{CD1C31D2-151F-43B2-ACD4-D5532EE391FF}"/>
              </a:ext>
            </a:extLst>
          </p:cNvPr>
          <p:cNvSpPr>
            <a:spLocks noGrp="1" noChangeArrowheads="1"/>
          </p:cNvSpPr>
          <p:nvPr>
            <p:ph sz="half" idx="1"/>
          </p:nvPr>
        </p:nvSpPr>
        <p:spPr>
          <a:xfrm>
            <a:off x="1106864" y="1403202"/>
            <a:ext cx="3962400" cy="1884362"/>
          </a:xfrm>
        </p:spPr>
        <p:txBody>
          <a:bodyPr>
            <a:normAutofit fontScale="92500" lnSpcReduction="20000"/>
          </a:bodyPr>
          <a:lstStyle/>
          <a:p>
            <a:pPr marL="0" indent="0">
              <a:lnSpc>
                <a:spcPct val="120000"/>
              </a:lnSpc>
              <a:spcBef>
                <a:spcPts val="600"/>
              </a:spcBef>
              <a:spcAft>
                <a:spcPts val="600"/>
              </a:spcAft>
              <a:buNone/>
              <a:defRPr/>
            </a:pPr>
            <a:r>
              <a:rPr lang="lv-LV" altLang="lv-LV" sz="2400" dirty="0"/>
              <a:t>Lai kaut ko paveiktu un mainītu organizācijā, individuālisma kultūru jāpārvērš komandas kultūrā. Tai ir trīs vajadzības sfēras</a:t>
            </a:r>
          </a:p>
        </p:txBody>
      </p:sp>
      <p:sp>
        <p:nvSpPr>
          <p:cNvPr id="126981" name="Slide Number Placeholder 2">
            <a:extLst>
              <a:ext uri="{FF2B5EF4-FFF2-40B4-BE49-F238E27FC236}">
                <a16:creationId xmlns:a16="http://schemas.microsoft.com/office/drawing/2014/main" id="{6C75F2E8-BF66-44CF-8407-713DE67D196B}"/>
              </a:ext>
            </a:extLst>
          </p:cNvPr>
          <p:cNvSpPr>
            <a:spLocks noGrp="1"/>
          </p:cNvSpPr>
          <p:nvPr>
            <p:ph type="sldNum" sz="quarter" idx="12"/>
          </p:nvPr>
        </p:nvSpPr>
        <p:spPr>
          <a:noFill/>
        </p:spPr>
        <p:txBody>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fld id="{6ECA0F67-D004-4639-ACF0-5922584CB51D}" type="slidenum">
              <a:rPr lang="lv-LV" altLang="lv-LV" smtClean="0">
                <a:solidFill>
                  <a:srgbClr val="FEFFFF"/>
                </a:solidFill>
                <a:latin typeface="Arial" panose="020B0604020202020204" pitchFamily="34" charset="0"/>
              </a:rPr>
              <a:pPr>
                <a:spcBef>
                  <a:spcPct val="0"/>
                </a:spcBef>
                <a:buClrTx/>
                <a:buFontTx/>
                <a:buNone/>
              </a:pPr>
              <a:t>16</a:t>
            </a:fld>
            <a:endParaRPr lang="lv-LV" altLang="lv-LV">
              <a:solidFill>
                <a:srgbClr val="FEFFFF"/>
              </a:solidFill>
              <a:latin typeface="Arial" panose="020B0604020202020204" pitchFamily="34" charset="0"/>
            </a:endParaRPr>
          </a:p>
        </p:txBody>
      </p:sp>
      <p:graphicFrame>
        <p:nvGraphicFramePr>
          <p:cNvPr id="7" name="Content Placeholder 12">
            <a:extLst>
              <a:ext uri="{FF2B5EF4-FFF2-40B4-BE49-F238E27FC236}">
                <a16:creationId xmlns:a16="http://schemas.microsoft.com/office/drawing/2014/main" id="{00051D29-F8B1-46CC-AF1B-CFE2D08598E2}"/>
              </a:ext>
            </a:extLst>
          </p:cNvPr>
          <p:cNvGraphicFramePr>
            <a:graphicFrameLocks/>
          </p:cNvGraphicFramePr>
          <p:nvPr>
            <p:extLst>
              <p:ext uri="{D42A27DB-BD31-4B8C-83A1-F6EECF244321}">
                <p14:modId xmlns:p14="http://schemas.microsoft.com/office/powerpoint/2010/main" val="134594495"/>
              </p:ext>
            </p:extLst>
          </p:nvPr>
        </p:nvGraphicFramePr>
        <p:xfrm>
          <a:off x="1262406" y="3049587"/>
          <a:ext cx="4041775" cy="3306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51F36492-D77C-4FCC-BA2E-E9A89AF390B5}"/>
              </a:ext>
            </a:extLst>
          </p:cNvPr>
          <p:cNvSpPr>
            <a:spLocks noGrp="1"/>
          </p:cNvSpPr>
          <p:nvPr>
            <p:ph sz="half" idx="2"/>
          </p:nvPr>
        </p:nvSpPr>
        <p:spPr>
          <a:xfrm>
            <a:off x="5832835" y="912157"/>
            <a:ext cx="5181600" cy="5809318"/>
          </a:xfrm>
        </p:spPr>
        <p:txBody>
          <a:bodyPr>
            <a:normAutofit fontScale="92500" lnSpcReduction="20000"/>
          </a:bodyPr>
          <a:lstStyle/>
          <a:p>
            <a:r>
              <a:rPr lang="lv-LV" sz="2600" dirty="0"/>
              <a:t>Veicina atvērtu komunikāciju un </a:t>
            </a:r>
            <a:r>
              <a:rPr lang="lv-LV" sz="2600" b="1" dirty="0"/>
              <a:t>uz dialogu vērstu kultūru</a:t>
            </a:r>
            <a:r>
              <a:rPr lang="lv-LV" sz="2600" dirty="0"/>
              <a:t>, atbalsta komandas darbu. Veido vidi, kas </a:t>
            </a:r>
            <a:r>
              <a:rPr lang="lv-LV" sz="2600" b="1" dirty="0"/>
              <a:t>mudina darbiniekus izteikt savas idejas un priekšlikumus</a:t>
            </a:r>
            <a:r>
              <a:rPr lang="lv-LV" sz="2600" dirty="0"/>
              <a:t>, attīstot šim mērķim atbilstošus mehānismus </a:t>
            </a:r>
          </a:p>
          <a:p>
            <a:r>
              <a:rPr lang="lv-LV" sz="2600" dirty="0"/>
              <a:t>Iesaista darbiniekus  plānu, stratēģiju un procesu izstrādāšanā, kā arī uz uzlabojumiem vērstu aktivitāšu noteikšanā un īstenošanā</a:t>
            </a:r>
          </a:p>
          <a:p>
            <a:r>
              <a:rPr lang="lv-LV" sz="2600" dirty="0"/>
              <a:t>Vadītāji un darbinieki pārrunā un vienojas par galamērķiem nākamajam periodam, to sasniegšanas un novērtēšanas metodēm</a:t>
            </a:r>
          </a:p>
          <a:p>
            <a:r>
              <a:rPr lang="lv-LV" sz="2600" dirty="0"/>
              <a:t>Darbiniekiem ir iespēja sniegt savu viedokli/ atgriezenisko saiti par tiešajiem vadītājiem</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D4A4C-135B-45B0-8EC2-B255CF374C95}"/>
              </a:ext>
            </a:extLst>
          </p:cNvPr>
          <p:cNvSpPr>
            <a:spLocks noGrp="1"/>
          </p:cNvSpPr>
          <p:nvPr>
            <p:ph type="title"/>
          </p:nvPr>
        </p:nvSpPr>
        <p:spPr/>
        <p:txBody>
          <a:bodyPr/>
          <a:lstStyle/>
          <a:p>
            <a:pPr algn="ctr"/>
            <a:r>
              <a:rPr lang="lv-LV" dirty="0"/>
              <a:t>Sadarbība</a:t>
            </a:r>
          </a:p>
        </p:txBody>
      </p:sp>
      <p:sp>
        <p:nvSpPr>
          <p:cNvPr id="3" name="Content Placeholder 2">
            <a:extLst>
              <a:ext uri="{FF2B5EF4-FFF2-40B4-BE49-F238E27FC236}">
                <a16:creationId xmlns:a16="http://schemas.microsoft.com/office/drawing/2014/main" id="{38D58F9B-2A0F-4CA6-99A4-E7CDBA8637D5}"/>
              </a:ext>
            </a:extLst>
          </p:cNvPr>
          <p:cNvSpPr>
            <a:spLocks noGrp="1"/>
          </p:cNvSpPr>
          <p:nvPr>
            <p:ph idx="1"/>
          </p:nvPr>
        </p:nvSpPr>
        <p:spPr/>
        <p:txBody>
          <a:bodyPr>
            <a:normAutofit fontScale="92500"/>
          </a:bodyPr>
          <a:lstStyle/>
          <a:p>
            <a:pPr algn="just">
              <a:defRPr/>
            </a:pPr>
            <a:r>
              <a:rPr lang="lv-LV" dirty="0"/>
              <a:t>Identificē stratēģiskos partnerus un šo attiecību būtību, nosaka un skaidro savstarpējo atbildību un kopējo atbildību par atbalstu cilvēkiem! </a:t>
            </a:r>
          </a:p>
          <a:p>
            <a:pPr algn="just">
              <a:defRPr/>
            </a:pPr>
            <a:r>
              <a:rPr lang="lv-LV" dirty="0"/>
              <a:t>Sadarbība arī ar labuma guvējiem un netiešajām iesaistītajām pusēm, to iesaiste un regulāra uzklausīšana</a:t>
            </a:r>
          </a:p>
          <a:p>
            <a:pPr algn="just">
              <a:defRPr/>
            </a:pPr>
            <a:r>
              <a:rPr lang="lv-LV" dirty="0"/>
              <a:t>Uzrauga un novērtē partnerattiecību būtību, sadarbības procesu un rezultātu. </a:t>
            </a:r>
          </a:p>
          <a:p>
            <a:pPr algn="just">
              <a:defRPr/>
            </a:pPr>
            <a:r>
              <a:rPr lang="lv-LV" dirty="0"/>
              <a:t>Risina konfliktsituācijas.</a:t>
            </a:r>
          </a:p>
          <a:p>
            <a:pPr algn="just">
              <a:defRPr/>
            </a:pPr>
            <a:r>
              <a:rPr lang="lv-LV" dirty="0"/>
              <a:t>Lai veicinātu un organizētu uz uzdevumiem orientētas partnerattiecības, īsteno kopīgus projektus ar citām publiskā sektora organizācijām (komandas </a:t>
            </a:r>
            <a:r>
              <a:rPr lang="lv-LV" dirty="0" err="1"/>
              <a:t>supervīzijas</a:t>
            </a:r>
            <a:r>
              <a:rPr lang="lv-LV" dirty="0"/>
              <a:t>, saliedēšanās treniņi </a:t>
            </a:r>
            <a:r>
              <a:rPr lang="lv-LV" dirty="0" err="1"/>
              <a:t>utml</a:t>
            </a:r>
            <a:r>
              <a:rPr lang="lv-LV" dirty="0"/>
              <a:t>.). </a:t>
            </a:r>
          </a:p>
          <a:p>
            <a:pPr algn="just">
              <a:defRPr/>
            </a:pPr>
            <a:endParaRPr lang="lv-LV" dirty="0"/>
          </a:p>
          <a:p>
            <a:pPr algn="just">
              <a:defRPr/>
            </a:pPr>
            <a:endParaRPr lang="lv-LV" dirty="0"/>
          </a:p>
        </p:txBody>
      </p:sp>
    </p:spTree>
    <p:extLst>
      <p:ext uri="{BB962C8B-B14F-4D97-AF65-F5344CB8AC3E}">
        <p14:creationId xmlns:p14="http://schemas.microsoft.com/office/powerpoint/2010/main" val="69222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33484-27FB-494F-A976-1F0411C6DE05}"/>
              </a:ext>
            </a:extLst>
          </p:cNvPr>
          <p:cNvSpPr>
            <a:spLocks noGrp="1"/>
          </p:cNvSpPr>
          <p:nvPr>
            <p:ph type="title"/>
          </p:nvPr>
        </p:nvSpPr>
        <p:spPr/>
        <p:txBody>
          <a:bodyPr/>
          <a:lstStyle/>
          <a:p>
            <a:pPr algn="ctr"/>
            <a:r>
              <a:rPr lang="lv-LV" dirty="0"/>
              <a:t>Saturs </a:t>
            </a:r>
          </a:p>
        </p:txBody>
      </p:sp>
      <p:sp>
        <p:nvSpPr>
          <p:cNvPr id="3" name="Content Placeholder 2">
            <a:extLst>
              <a:ext uri="{FF2B5EF4-FFF2-40B4-BE49-F238E27FC236}">
                <a16:creationId xmlns:a16="http://schemas.microsoft.com/office/drawing/2014/main" id="{9C113954-0858-4537-87CF-2AAD651A19E6}"/>
              </a:ext>
            </a:extLst>
          </p:cNvPr>
          <p:cNvSpPr>
            <a:spLocks noGrp="1"/>
          </p:cNvSpPr>
          <p:nvPr>
            <p:ph idx="1"/>
          </p:nvPr>
        </p:nvSpPr>
        <p:spPr/>
        <p:txBody>
          <a:bodyPr>
            <a:normAutofit lnSpcReduction="10000"/>
          </a:bodyPr>
          <a:lstStyle/>
          <a:p>
            <a:r>
              <a:rPr lang="lv-LV" sz="3200" dirty="0"/>
              <a:t>Cilvēku vajadzības</a:t>
            </a:r>
          </a:p>
          <a:p>
            <a:r>
              <a:rPr lang="lv-LV" sz="3200" dirty="0"/>
              <a:t>Līderība sociālajā darbā</a:t>
            </a:r>
          </a:p>
          <a:p>
            <a:r>
              <a:rPr lang="lv-LV" sz="3200" dirty="0"/>
              <a:t>Pārmaiņu vadība</a:t>
            </a:r>
          </a:p>
          <a:p>
            <a:r>
              <a:rPr lang="lv-LV" sz="3200" dirty="0" err="1"/>
              <a:t>Cilvēkresurss</a:t>
            </a:r>
            <a:endParaRPr lang="lv-LV" sz="3200" dirty="0"/>
          </a:p>
          <a:p>
            <a:r>
              <a:rPr lang="lv-LV" sz="3200" dirty="0"/>
              <a:t>Zināšanas/ informācija</a:t>
            </a:r>
          </a:p>
          <a:p>
            <a:r>
              <a:rPr lang="lv-LV" sz="3200" dirty="0"/>
              <a:t>Mērķis</a:t>
            </a:r>
          </a:p>
          <a:p>
            <a:r>
              <a:rPr lang="lv-LV" sz="3200" dirty="0"/>
              <a:t>Komandas darbs</a:t>
            </a:r>
          </a:p>
          <a:p>
            <a:r>
              <a:rPr lang="lv-LV" sz="3200" dirty="0"/>
              <a:t>Sadarbība</a:t>
            </a:r>
          </a:p>
        </p:txBody>
      </p:sp>
    </p:spTree>
    <p:extLst>
      <p:ext uri="{BB962C8B-B14F-4D97-AF65-F5344CB8AC3E}">
        <p14:creationId xmlns:p14="http://schemas.microsoft.com/office/powerpoint/2010/main" val="371349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3DF23-C83B-46ED-9807-988EB3CF534D}"/>
              </a:ext>
            </a:extLst>
          </p:cNvPr>
          <p:cNvSpPr>
            <a:spLocks noGrp="1"/>
          </p:cNvSpPr>
          <p:nvPr>
            <p:ph type="title"/>
          </p:nvPr>
        </p:nvSpPr>
        <p:spPr/>
        <p:txBody>
          <a:bodyPr/>
          <a:lstStyle/>
          <a:p>
            <a:pPr algn="ctr"/>
            <a:r>
              <a:rPr lang="lv-LV" dirty="0"/>
              <a:t>Cilvēku vajadzības</a:t>
            </a:r>
          </a:p>
        </p:txBody>
      </p:sp>
      <p:sp>
        <p:nvSpPr>
          <p:cNvPr id="3" name="Content Placeholder 2">
            <a:extLst>
              <a:ext uri="{FF2B5EF4-FFF2-40B4-BE49-F238E27FC236}">
                <a16:creationId xmlns:a16="http://schemas.microsoft.com/office/drawing/2014/main" id="{A4F3403C-D584-47DC-95FE-59A9217EC57D}"/>
              </a:ext>
            </a:extLst>
          </p:cNvPr>
          <p:cNvSpPr>
            <a:spLocks noGrp="1"/>
          </p:cNvSpPr>
          <p:nvPr>
            <p:ph idx="1"/>
          </p:nvPr>
        </p:nvSpPr>
        <p:spPr>
          <a:xfrm>
            <a:off x="838200" y="1825625"/>
            <a:ext cx="10515600" cy="4667250"/>
          </a:xfrm>
        </p:spPr>
        <p:txBody>
          <a:bodyPr>
            <a:normAutofit fontScale="92500" lnSpcReduction="20000"/>
          </a:bodyPr>
          <a:lstStyle/>
          <a:p>
            <a:r>
              <a:rPr lang="lv-LV" dirty="0"/>
              <a:t>Galvenais no reformas sagaidāmais rezultāts!</a:t>
            </a:r>
          </a:p>
          <a:p>
            <a:r>
              <a:rPr lang="lv-LV" dirty="0"/>
              <a:t>Vide, kurā iedzīvotājiem ir drošības sajūta, ka sociāla riska iestāšanās situācijā tie saņems savlaicīgu un atbilstošu atbalstu</a:t>
            </a:r>
          </a:p>
          <a:p>
            <a:r>
              <a:rPr lang="lv-LV" dirty="0"/>
              <a:t>Mērķa grupas un problēmas, kas tiek identificētas pirms sasniedz kritisku līmeni</a:t>
            </a:r>
          </a:p>
          <a:p>
            <a:r>
              <a:rPr lang="lv-LV" dirty="0"/>
              <a:t>Tie sadzirdēti un apzināti arī tie, kas paši neprasa</a:t>
            </a:r>
          </a:p>
          <a:p>
            <a:r>
              <a:rPr lang="lv-LV" dirty="0"/>
              <a:t>Tiek veidota prioritāra vajadzību liste, kas tiek uzturēta un papildināta ar informāciju, un ko jebkurā brīdī, no dažādiem </a:t>
            </a:r>
            <a:r>
              <a:rPr lang="lv-LV" dirty="0" err="1"/>
              <a:t>skatpunktiem</a:t>
            </a:r>
            <a:r>
              <a:rPr lang="lv-LV" dirty="0"/>
              <a:t> esam gatavi pamatot/ argumentēt</a:t>
            </a:r>
          </a:p>
          <a:p>
            <a:r>
              <a:rPr lang="lv-LV" dirty="0"/>
              <a:t>Vajadzības tiek sadzirdētas un izprastas un atbalsts ir vērsts uz cilvēku (</a:t>
            </a:r>
            <a:r>
              <a:rPr lang="lv-LV" i="1" dirty="0"/>
              <a:t>neko par mani bez manis</a:t>
            </a:r>
            <a:r>
              <a:rPr lang="lv-LV" dirty="0"/>
              <a:t>), pamazām izzūd varas pozīcija un maināmies uz savstarpēju uzticību</a:t>
            </a:r>
          </a:p>
          <a:p>
            <a:r>
              <a:rPr lang="lv-LV" dirty="0" err="1"/>
              <a:t>Prevences</a:t>
            </a:r>
            <a:r>
              <a:rPr lang="lv-LV" dirty="0"/>
              <a:t> atbalsta / pakalpojumu arvien lielāka klātbūtne</a:t>
            </a:r>
          </a:p>
          <a:p>
            <a:pPr marL="0" indent="0">
              <a:buNone/>
            </a:pPr>
            <a:endParaRPr lang="lv-LV" dirty="0"/>
          </a:p>
        </p:txBody>
      </p:sp>
    </p:spTree>
    <p:extLst>
      <p:ext uri="{BB962C8B-B14F-4D97-AF65-F5344CB8AC3E}">
        <p14:creationId xmlns:p14="http://schemas.microsoft.com/office/powerpoint/2010/main" val="75982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F1108-449F-4E08-A976-7F7FAC98E4D7}"/>
              </a:ext>
            </a:extLst>
          </p:cNvPr>
          <p:cNvSpPr>
            <a:spLocks noGrp="1"/>
          </p:cNvSpPr>
          <p:nvPr>
            <p:ph type="title"/>
          </p:nvPr>
        </p:nvSpPr>
        <p:spPr/>
        <p:txBody>
          <a:bodyPr/>
          <a:lstStyle/>
          <a:p>
            <a:pPr algn="ctr"/>
            <a:r>
              <a:rPr lang="lv-LV" dirty="0"/>
              <a:t>Līderība sociālajā darbā I</a:t>
            </a:r>
          </a:p>
        </p:txBody>
      </p:sp>
      <p:sp>
        <p:nvSpPr>
          <p:cNvPr id="3" name="Content Placeholder 2">
            <a:extLst>
              <a:ext uri="{FF2B5EF4-FFF2-40B4-BE49-F238E27FC236}">
                <a16:creationId xmlns:a16="http://schemas.microsoft.com/office/drawing/2014/main" id="{DE11A1FA-F0AD-42D4-9C72-FAB34218EBFC}"/>
              </a:ext>
            </a:extLst>
          </p:cNvPr>
          <p:cNvSpPr>
            <a:spLocks noGrp="1"/>
          </p:cNvSpPr>
          <p:nvPr>
            <p:ph idx="1"/>
          </p:nvPr>
        </p:nvSpPr>
        <p:spPr/>
        <p:txBody>
          <a:bodyPr>
            <a:normAutofit fontScale="92500" lnSpcReduction="20000"/>
          </a:bodyPr>
          <a:lstStyle/>
          <a:p>
            <a:pPr eaLnBrk="0" fontAlgn="base" hangingPunct="0">
              <a:lnSpc>
                <a:spcPct val="100000"/>
              </a:lnSpc>
              <a:spcBef>
                <a:spcPct val="0"/>
              </a:spcBef>
              <a:spcAft>
                <a:spcPct val="0"/>
              </a:spcAft>
            </a:pPr>
            <a:r>
              <a:rPr lang="lv-LV" altLang="lv-LV" dirty="0">
                <a:solidFill>
                  <a:srgbClr val="202124"/>
                </a:solidFill>
                <a:latin typeface="Google Sans"/>
              </a:rPr>
              <a:t>Sociālā darba profesijai izvirzītais mērķis ir </a:t>
            </a:r>
            <a:r>
              <a:rPr lang="lv-LV" altLang="lv-LV" b="1" dirty="0">
                <a:solidFill>
                  <a:srgbClr val="202124"/>
                </a:solidFill>
                <a:latin typeface="Google Sans"/>
              </a:rPr>
              <a:t>veicināt pozitīvas sociālās pārmaiņas un darboties sociālā taisnīguma labā</a:t>
            </a:r>
          </a:p>
          <a:p>
            <a:pPr eaLnBrk="0" fontAlgn="base" hangingPunct="0">
              <a:lnSpc>
                <a:spcPct val="100000"/>
              </a:lnSpc>
              <a:spcBef>
                <a:spcPct val="0"/>
              </a:spcBef>
              <a:spcAft>
                <a:spcPct val="0"/>
              </a:spcAft>
            </a:pPr>
            <a:endParaRPr lang="lv-LV" altLang="lv-LV" dirty="0">
              <a:solidFill>
                <a:srgbClr val="202124"/>
              </a:solidFill>
              <a:latin typeface="Google Sans"/>
            </a:endParaRPr>
          </a:p>
          <a:p>
            <a:pPr eaLnBrk="0" fontAlgn="base" hangingPunct="0">
              <a:lnSpc>
                <a:spcPct val="100000"/>
              </a:lnSpc>
              <a:spcBef>
                <a:spcPct val="0"/>
              </a:spcBef>
              <a:spcAft>
                <a:spcPct val="0"/>
              </a:spcAft>
            </a:pPr>
            <a:r>
              <a:rPr lang="lv-LV" altLang="lv-LV" dirty="0">
                <a:solidFill>
                  <a:srgbClr val="202124"/>
                </a:solidFill>
                <a:latin typeface="Google Sans"/>
              </a:rPr>
              <a:t>Lai to izdarītu, mums ir </a:t>
            </a:r>
            <a:r>
              <a:rPr lang="lv-LV" altLang="lv-LV" b="1" dirty="0">
                <a:solidFill>
                  <a:srgbClr val="202124"/>
                </a:solidFill>
                <a:latin typeface="Google Sans"/>
              </a:rPr>
              <a:t>jāvada pārmaiņas </a:t>
            </a:r>
            <a:r>
              <a:rPr lang="lv-LV" altLang="lv-LV" dirty="0">
                <a:solidFill>
                  <a:srgbClr val="202124"/>
                </a:solidFill>
                <a:latin typeface="Google Sans"/>
              </a:rPr>
              <a:t>savās organizācijās, kopienās un sabiedrībā. Tā vienkārši ir mūsu atbildība!</a:t>
            </a:r>
          </a:p>
          <a:p>
            <a:pPr eaLnBrk="0" fontAlgn="base" hangingPunct="0">
              <a:lnSpc>
                <a:spcPct val="100000"/>
              </a:lnSpc>
              <a:spcBef>
                <a:spcPct val="0"/>
              </a:spcBef>
              <a:spcAft>
                <a:spcPct val="0"/>
              </a:spcAft>
            </a:pPr>
            <a:endParaRPr lang="lv-LV" altLang="lv-LV" dirty="0">
              <a:solidFill>
                <a:srgbClr val="202124"/>
              </a:solidFill>
              <a:latin typeface="Google Sans"/>
            </a:endParaRPr>
          </a:p>
          <a:p>
            <a:pPr eaLnBrk="0" fontAlgn="base" hangingPunct="0">
              <a:lnSpc>
                <a:spcPct val="100000"/>
              </a:lnSpc>
              <a:spcBef>
                <a:spcPct val="0"/>
              </a:spcBef>
              <a:spcAft>
                <a:spcPct val="0"/>
              </a:spcAft>
            </a:pPr>
            <a:r>
              <a:rPr lang="lv-LV" altLang="lv-LV" dirty="0" err="1">
                <a:solidFill>
                  <a:srgbClr val="202124"/>
                </a:solidFill>
                <a:latin typeface="Google Sans"/>
              </a:rPr>
              <a:t>Transformatīvās</a:t>
            </a:r>
            <a:r>
              <a:rPr lang="lv-LV" altLang="lv-LV" dirty="0">
                <a:solidFill>
                  <a:srgbClr val="202124"/>
                </a:solidFill>
                <a:latin typeface="Google Sans"/>
              </a:rPr>
              <a:t> vadības modeli, stilu, kurā vadītājs/i identificē nepieciešamās izmaiņas, rada šo pārmaiņu redzējumu, iedvesmo un vada citus strādāt, lai virzītos uz šīm pārmaiņām, un pārmaiņas īsteno kā komanda</a:t>
            </a:r>
          </a:p>
          <a:p>
            <a:pPr eaLnBrk="0" fontAlgn="base" hangingPunct="0">
              <a:lnSpc>
                <a:spcPct val="100000"/>
              </a:lnSpc>
              <a:spcBef>
                <a:spcPct val="0"/>
              </a:spcBef>
              <a:spcAft>
                <a:spcPct val="0"/>
              </a:spcAft>
            </a:pPr>
            <a:endParaRPr lang="lv-LV" altLang="lv-LV" dirty="0">
              <a:solidFill>
                <a:srgbClr val="202124"/>
              </a:solidFill>
              <a:latin typeface="Google Sans"/>
            </a:endParaRPr>
          </a:p>
          <a:p>
            <a:pPr eaLnBrk="0" fontAlgn="base" hangingPunct="0">
              <a:lnSpc>
                <a:spcPct val="100000"/>
              </a:lnSpc>
              <a:spcBef>
                <a:spcPct val="0"/>
              </a:spcBef>
              <a:spcAft>
                <a:spcPct val="0"/>
              </a:spcAft>
            </a:pPr>
            <a:r>
              <a:rPr lang="lv-LV" altLang="lv-LV" dirty="0">
                <a:solidFill>
                  <a:srgbClr val="202124"/>
                </a:solidFill>
                <a:latin typeface="Google Sans"/>
              </a:rPr>
              <a:t>Dr. Dorotija I. </a:t>
            </a:r>
            <a:r>
              <a:rPr lang="lv-LV" altLang="lv-LV" dirty="0" err="1">
                <a:solidFill>
                  <a:srgbClr val="202124"/>
                </a:solidFill>
                <a:latin typeface="Google Sans"/>
              </a:rPr>
              <a:t>Heita</a:t>
            </a:r>
            <a:r>
              <a:rPr lang="lv-LV" altLang="lv-LV" dirty="0">
                <a:solidFill>
                  <a:srgbClr val="202124"/>
                </a:solidFill>
                <a:latin typeface="Google Sans"/>
              </a:rPr>
              <a:t>: </a:t>
            </a:r>
            <a:r>
              <a:rPr lang="lv-LV" altLang="lv-LV" b="1" dirty="0">
                <a:solidFill>
                  <a:srgbClr val="202124"/>
                </a:solidFill>
                <a:latin typeface="Google Sans"/>
              </a:rPr>
              <a:t>"Mūsu rokās ir spēks veidot ne tikai savu, bet arī sabiedrības nākotni."</a:t>
            </a:r>
            <a:r>
              <a:rPr lang="lv-LV" altLang="lv-LV" sz="900" b="1" dirty="0"/>
              <a:t> </a:t>
            </a:r>
            <a:endParaRPr lang="lv-LV" b="1" dirty="0"/>
          </a:p>
        </p:txBody>
      </p:sp>
      <p:sp>
        <p:nvSpPr>
          <p:cNvPr id="4" name="Rectangle 1">
            <a:extLst>
              <a:ext uri="{FF2B5EF4-FFF2-40B4-BE49-F238E27FC236}">
                <a16:creationId xmlns:a16="http://schemas.microsoft.com/office/drawing/2014/main" id="{119F6BBD-7C57-4D1D-88FC-20810C76D9A6}"/>
              </a:ext>
            </a:extLst>
          </p:cNvPr>
          <p:cNvSpPr>
            <a:spLocks noChangeArrowheads="1"/>
          </p:cNvSpPr>
          <p:nvPr/>
        </p:nvSpPr>
        <p:spPr bwMode="auto">
          <a:xfrm>
            <a:off x="0" y="79838"/>
            <a:ext cx="89768"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v-LV" altLang="lv-LV" sz="2100" b="0" i="0" u="none" strike="noStrike" cap="none" normalizeH="0" baseline="0" dirty="0">
                <a:ln>
                  <a:noFill/>
                </a:ln>
                <a:solidFill>
                  <a:srgbClr val="202124"/>
                </a:solidFill>
                <a:effectLst/>
                <a:latin typeface="Google Sans"/>
              </a:rPr>
              <a:t>.</a:t>
            </a:r>
            <a:r>
              <a:rPr kumimoji="0" lang="lv-LV" altLang="lv-LV" sz="800" b="0" i="0" u="none" strike="noStrike" cap="none" normalizeH="0" baseline="0" dirty="0">
                <a:ln>
                  <a:noFill/>
                </a:ln>
                <a:solidFill>
                  <a:schemeClr val="tx1"/>
                </a:solidFill>
                <a:effectLst/>
              </a:rPr>
              <a:t> </a:t>
            </a: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BA9B8173-E4A7-463B-8C33-9DEAC688C727}"/>
              </a:ext>
            </a:extLst>
          </p:cNvPr>
          <p:cNvSpPr>
            <a:spLocks noChangeArrowheads="1"/>
          </p:cNvSpPr>
          <p:nvPr/>
        </p:nvSpPr>
        <p:spPr bwMode="auto">
          <a:xfrm>
            <a:off x="0" y="102921"/>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9981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5163-6BBB-40C5-BB7B-1F788957611C}"/>
              </a:ext>
            </a:extLst>
          </p:cNvPr>
          <p:cNvSpPr>
            <a:spLocks noGrp="1"/>
          </p:cNvSpPr>
          <p:nvPr>
            <p:ph type="title"/>
          </p:nvPr>
        </p:nvSpPr>
        <p:spPr/>
        <p:txBody>
          <a:bodyPr/>
          <a:lstStyle/>
          <a:p>
            <a:pPr algn="ctr"/>
            <a:r>
              <a:rPr lang="lv-LV" dirty="0"/>
              <a:t>Līderība sociālajā darbā II</a:t>
            </a:r>
          </a:p>
        </p:txBody>
      </p:sp>
      <p:sp>
        <p:nvSpPr>
          <p:cNvPr id="3" name="Content Placeholder 2">
            <a:extLst>
              <a:ext uri="{FF2B5EF4-FFF2-40B4-BE49-F238E27FC236}">
                <a16:creationId xmlns:a16="http://schemas.microsoft.com/office/drawing/2014/main" id="{5BAF4BB2-6742-4D33-A6D3-37AE6FB5A3D3}"/>
              </a:ext>
            </a:extLst>
          </p:cNvPr>
          <p:cNvSpPr>
            <a:spLocks noGrp="1"/>
          </p:cNvSpPr>
          <p:nvPr>
            <p:ph idx="1"/>
          </p:nvPr>
        </p:nvSpPr>
        <p:spPr>
          <a:xfrm>
            <a:off x="603316" y="1433693"/>
            <a:ext cx="4600280" cy="5078854"/>
          </a:xfrm>
        </p:spPr>
        <p:txBody>
          <a:bodyPr>
            <a:normAutofit fontScale="77500" lnSpcReduction="20000"/>
          </a:bodyPr>
          <a:lstStyle/>
          <a:p>
            <a:pPr marL="0" indent="0">
              <a:buNone/>
            </a:pPr>
            <a:r>
              <a:rPr lang="lv-LV" sz="3600" b="1" u="sng" dirty="0">
                <a:solidFill>
                  <a:srgbClr val="FF0000"/>
                </a:solidFill>
              </a:rPr>
              <a:t>IR jābūt!</a:t>
            </a:r>
          </a:p>
          <a:p>
            <a:pPr marL="0" indent="0">
              <a:buNone/>
            </a:pPr>
            <a:endParaRPr lang="lv-LV" dirty="0"/>
          </a:p>
          <a:p>
            <a:pPr marL="0" indent="0">
              <a:buNone/>
            </a:pPr>
            <a:r>
              <a:rPr lang="lv-LV" sz="3100" dirty="0"/>
              <a:t>Priekšstats un izpratne par cilvēka uzvedību</a:t>
            </a:r>
          </a:p>
          <a:p>
            <a:pPr marL="0" indent="0">
              <a:buNone/>
            </a:pPr>
            <a:r>
              <a:rPr lang="lv-LV" sz="3100" dirty="0"/>
              <a:t>Spēja un vēlme palīdzēt citiem attīstīties un gūt panākumus</a:t>
            </a:r>
          </a:p>
          <a:p>
            <a:pPr marL="0" indent="0">
              <a:buNone/>
            </a:pPr>
            <a:r>
              <a:rPr lang="lv-LV" sz="3100" dirty="0"/>
              <a:t>Spēja redzēt situācijas no dažādiem viedokļiem /</a:t>
            </a:r>
            <a:r>
              <a:rPr lang="lv-LV" sz="3100" dirty="0" err="1"/>
              <a:t>skatpunktiem</a:t>
            </a:r>
            <a:endParaRPr lang="lv-LV" sz="3100" dirty="0"/>
          </a:p>
          <a:p>
            <a:pPr marL="0" indent="0">
              <a:buNone/>
            </a:pPr>
            <a:r>
              <a:rPr lang="lv-LV" sz="3100" dirty="0"/>
              <a:t>Stabils profesionālās ētikas ietvars</a:t>
            </a:r>
          </a:p>
          <a:p>
            <a:pPr marL="0" indent="0">
              <a:buNone/>
            </a:pPr>
            <a:r>
              <a:rPr lang="lv-LV" sz="3100" dirty="0" err="1"/>
              <a:t>Pašrefleksijas</a:t>
            </a:r>
            <a:r>
              <a:rPr lang="lv-LV" sz="3100" dirty="0"/>
              <a:t> spēja</a:t>
            </a:r>
          </a:p>
          <a:p>
            <a:pPr marL="0" indent="0">
              <a:buNone/>
            </a:pPr>
            <a:r>
              <a:rPr lang="lv-LV" sz="3100" dirty="0"/>
              <a:t>Cieņa pret daudzveidību / dažādību</a:t>
            </a:r>
          </a:p>
          <a:p>
            <a:pPr marL="0" indent="0">
              <a:buNone/>
            </a:pPr>
            <a:r>
              <a:rPr lang="lv-LV" sz="3100" dirty="0"/>
              <a:t>Līdzdalīga, citus iesaistoša lēmumu pieņemšana</a:t>
            </a:r>
          </a:p>
          <a:p>
            <a:pPr marL="0" indent="0">
              <a:buNone/>
            </a:pPr>
            <a:r>
              <a:rPr lang="lv-LV" sz="3100" dirty="0"/>
              <a:t>Prasmes vienprātības veidošanai</a:t>
            </a:r>
          </a:p>
        </p:txBody>
      </p:sp>
      <p:sp>
        <p:nvSpPr>
          <p:cNvPr id="4" name="Content Placeholder 2">
            <a:extLst>
              <a:ext uri="{FF2B5EF4-FFF2-40B4-BE49-F238E27FC236}">
                <a16:creationId xmlns:a16="http://schemas.microsoft.com/office/drawing/2014/main" id="{09A31F6B-C19C-41B3-BC6D-775A99E895A5}"/>
              </a:ext>
            </a:extLst>
          </p:cNvPr>
          <p:cNvSpPr txBox="1">
            <a:spLocks/>
          </p:cNvSpPr>
          <p:nvPr/>
        </p:nvSpPr>
        <p:spPr>
          <a:xfrm>
            <a:off x="6637255" y="1623063"/>
            <a:ext cx="4346542" cy="4869812"/>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lv-LV" sz="2200" b="1" u="sng" dirty="0"/>
          </a:p>
          <a:p>
            <a:pPr marL="0" indent="0" algn="ctr">
              <a:buFont typeface="Arial" panose="020B0604020202020204" pitchFamily="34" charset="0"/>
              <a:buNone/>
            </a:pPr>
            <a:r>
              <a:rPr lang="lv-LV" sz="2200" b="1" u="sng" dirty="0"/>
              <a:t>Jāmācās un jāpilnveido!</a:t>
            </a:r>
          </a:p>
          <a:p>
            <a:pPr marL="0" lvl="0" indent="0" algn="ctr" fontAlgn="base">
              <a:lnSpc>
                <a:spcPct val="80000"/>
              </a:lnSpc>
              <a:spcAft>
                <a:spcPct val="0"/>
              </a:spcAft>
              <a:buNone/>
            </a:pPr>
            <a:r>
              <a:rPr lang="lv-LV" altLang="lv-LV" sz="2400" dirty="0"/>
              <a:t>Problēmu identificēšana</a:t>
            </a:r>
          </a:p>
          <a:p>
            <a:pPr marL="0" indent="0" algn="ctr" fontAlgn="base">
              <a:lnSpc>
                <a:spcPct val="80000"/>
              </a:lnSpc>
              <a:spcAft>
                <a:spcPct val="0"/>
              </a:spcAft>
              <a:buNone/>
            </a:pPr>
            <a:r>
              <a:rPr lang="lv-LV" altLang="lv-LV" sz="2400" dirty="0"/>
              <a:t>Pārmaiņu vadīšana</a:t>
            </a:r>
          </a:p>
          <a:p>
            <a:pPr marL="0" lvl="0" indent="0" algn="ctr" fontAlgn="base">
              <a:lnSpc>
                <a:spcPct val="80000"/>
              </a:lnSpc>
              <a:spcAft>
                <a:spcPct val="0"/>
              </a:spcAft>
              <a:buNone/>
            </a:pPr>
            <a:r>
              <a:rPr lang="lv-LV" altLang="lv-LV" sz="2400" dirty="0"/>
              <a:t>Klausīšanās un komunikācija</a:t>
            </a:r>
          </a:p>
          <a:p>
            <a:pPr marL="0" lvl="0" indent="0" algn="ctr" fontAlgn="base">
              <a:lnSpc>
                <a:spcPct val="80000"/>
              </a:lnSpc>
              <a:spcAft>
                <a:spcPct val="0"/>
              </a:spcAft>
              <a:buNone/>
            </a:pPr>
            <a:r>
              <a:rPr lang="lv-LV" altLang="lv-LV" sz="2400" dirty="0"/>
              <a:t>Uzsvars uz komandas darbu </a:t>
            </a:r>
          </a:p>
          <a:p>
            <a:pPr marL="0" lvl="0" indent="0" algn="ctr" fontAlgn="base">
              <a:lnSpc>
                <a:spcPct val="80000"/>
              </a:lnSpc>
              <a:spcAft>
                <a:spcPct val="0"/>
              </a:spcAft>
              <a:buNone/>
            </a:pPr>
            <a:r>
              <a:rPr lang="lv-LV" altLang="lv-LV" sz="2400" dirty="0"/>
              <a:t>Konfliktu risināšana</a:t>
            </a:r>
          </a:p>
          <a:p>
            <a:pPr marL="0" lvl="0" indent="0" algn="ctr" fontAlgn="base">
              <a:lnSpc>
                <a:spcPct val="80000"/>
              </a:lnSpc>
              <a:spcAft>
                <a:spcPct val="0"/>
              </a:spcAft>
              <a:buNone/>
            </a:pPr>
            <a:r>
              <a:rPr lang="lv-LV" altLang="lv-LV" sz="2400" dirty="0"/>
              <a:t>Slēpto darba kārtību saskatīšana / izpratne par tām</a:t>
            </a:r>
          </a:p>
          <a:p>
            <a:pPr marL="0" lvl="0" indent="0" algn="ctr" fontAlgn="base">
              <a:lnSpc>
                <a:spcPct val="80000"/>
              </a:lnSpc>
              <a:spcAft>
                <a:spcPct val="0"/>
              </a:spcAft>
              <a:buNone/>
            </a:pPr>
            <a:r>
              <a:rPr lang="lv-LV" altLang="lv-LV" sz="2400" dirty="0"/>
              <a:t>Spēju atšķirību atpazīšana</a:t>
            </a:r>
          </a:p>
          <a:p>
            <a:pPr marL="0" lvl="0" indent="0" algn="ctr" fontAlgn="base">
              <a:lnSpc>
                <a:spcPct val="80000"/>
              </a:lnSpc>
              <a:spcAft>
                <a:spcPct val="0"/>
              </a:spcAft>
              <a:buNone/>
            </a:pPr>
            <a:r>
              <a:rPr lang="lv-LV" altLang="lv-LV" sz="2400" dirty="0"/>
              <a:t>Uzticēšanās un drosme </a:t>
            </a:r>
          </a:p>
          <a:p>
            <a:pPr marL="0" lvl="0" indent="0" algn="ctr" fontAlgn="base">
              <a:lnSpc>
                <a:spcPct val="80000"/>
              </a:lnSpc>
              <a:spcAft>
                <a:spcPct val="0"/>
              </a:spcAft>
              <a:buNone/>
            </a:pPr>
            <a:r>
              <a:rPr lang="lv-LV" altLang="lv-LV" sz="2400" dirty="0"/>
              <a:t>Refleksija un personības attīstība</a:t>
            </a:r>
          </a:p>
        </p:txBody>
      </p:sp>
    </p:spTree>
    <p:extLst>
      <p:ext uri="{BB962C8B-B14F-4D97-AF65-F5344CB8AC3E}">
        <p14:creationId xmlns:p14="http://schemas.microsoft.com/office/powerpoint/2010/main" val="1622565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394" name="Group 10">
            <a:extLst>
              <a:ext uri="{FF2B5EF4-FFF2-40B4-BE49-F238E27FC236}">
                <a16:creationId xmlns:a16="http://schemas.microsoft.com/office/drawing/2014/main" id="{DD545598-6784-4448-88ED-E09D247FA9BB}"/>
              </a:ext>
            </a:extLst>
          </p:cNvPr>
          <p:cNvGrpSpPr>
            <a:grpSpLocks/>
          </p:cNvGrpSpPr>
          <p:nvPr/>
        </p:nvGrpSpPr>
        <p:grpSpPr bwMode="auto">
          <a:xfrm>
            <a:off x="4976814" y="2409826"/>
            <a:ext cx="2238375" cy="2238375"/>
            <a:chOff x="4603104" y="2002974"/>
            <a:chExt cx="2985792" cy="2985792"/>
          </a:xfrm>
        </p:grpSpPr>
        <p:sp>
          <p:nvSpPr>
            <p:cNvPr id="35" name="Oval 34">
              <a:extLst>
                <a:ext uri="{FF2B5EF4-FFF2-40B4-BE49-F238E27FC236}">
                  <a16:creationId xmlns:a16="http://schemas.microsoft.com/office/drawing/2014/main" id="{89C7CE0E-1581-4E25-A2E6-955F9DFC7F42}"/>
                </a:ext>
              </a:extLst>
            </p:cNvPr>
            <p:cNvSpPr/>
            <p:nvPr/>
          </p:nvSpPr>
          <p:spPr>
            <a:xfrm>
              <a:off x="4603104" y="2002974"/>
              <a:ext cx="2985792" cy="298579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Oval 33">
              <a:extLst>
                <a:ext uri="{FF2B5EF4-FFF2-40B4-BE49-F238E27FC236}">
                  <a16:creationId xmlns:a16="http://schemas.microsoft.com/office/drawing/2014/main" id="{1BC47695-666B-4840-8216-E3F0A5621415}"/>
                </a:ext>
              </a:extLst>
            </p:cNvPr>
            <p:cNvSpPr/>
            <p:nvPr/>
          </p:nvSpPr>
          <p:spPr>
            <a:xfrm>
              <a:off x="4823333" y="2223203"/>
              <a:ext cx="2545335" cy="2545335"/>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B63A9875-2E9C-4E93-B491-65A278627656}"/>
                </a:ext>
              </a:extLst>
            </p:cNvPr>
            <p:cNvSpPr/>
            <p:nvPr/>
          </p:nvSpPr>
          <p:spPr>
            <a:xfrm>
              <a:off x="5045678" y="2445550"/>
              <a:ext cx="2100642" cy="210064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lv-LV" sz="2000" b="1" cap="all" dirty="0">
                  <a:solidFill>
                    <a:schemeClr val="bg1"/>
                  </a:solidFill>
                </a:rPr>
                <a:t>LĪDERIS</a:t>
              </a:r>
              <a:endParaRPr lang="en-US" sz="2000" b="1" cap="all" dirty="0">
                <a:solidFill>
                  <a:schemeClr val="bg1"/>
                </a:solidFill>
              </a:endParaRPr>
            </a:p>
          </p:txBody>
        </p:sp>
      </p:grpSp>
      <p:sp>
        <p:nvSpPr>
          <p:cNvPr id="61" name="Rectangle: Rounded Corners 60">
            <a:extLst>
              <a:ext uri="{FF2B5EF4-FFF2-40B4-BE49-F238E27FC236}">
                <a16:creationId xmlns:a16="http://schemas.microsoft.com/office/drawing/2014/main" id="{473EA9D6-F5DD-4F0E-B75A-6C52A060215D}"/>
              </a:ext>
            </a:extLst>
          </p:cNvPr>
          <p:cNvSpPr/>
          <p:nvPr/>
        </p:nvSpPr>
        <p:spPr>
          <a:xfrm>
            <a:off x="7996238" y="3281364"/>
            <a:ext cx="2468562" cy="3316287"/>
          </a:xfrm>
          <a:prstGeom prst="roundRect">
            <a:avLst/>
          </a:prstGeom>
          <a:solidFill>
            <a:schemeClr val="bg1">
              <a:lumMod val="95000"/>
            </a:schemeClr>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lstStyle/>
          <a:p>
            <a:pPr>
              <a:spcAft>
                <a:spcPts val="900"/>
              </a:spcAft>
              <a:defRPr/>
            </a:pPr>
            <a:endParaRPr lang="en-US" sz="1500" b="1" cap="all" noProof="1">
              <a:solidFill>
                <a:schemeClr val="bg2">
                  <a:lumMod val="25000"/>
                </a:schemeClr>
              </a:solidFill>
            </a:endParaRPr>
          </a:p>
          <a:p>
            <a:pPr algn="r">
              <a:spcAft>
                <a:spcPts val="900"/>
              </a:spcAft>
              <a:defRPr/>
            </a:pPr>
            <a:r>
              <a:rPr lang="lv-LV" sz="1500" b="1" cap="all" noProof="1">
                <a:solidFill>
                  <a:schemeClr val="bg2">
                    <a:lumMod val="25000"/>
                  </a:schemeClr>
                </a:solidFill>
              </a:rPr>
              <a:t>KO TU ZINI – TAVS PRĀTS</a:t>
            </a:r>
            <a:endParaRPr lang="en-US" sz="1500" b="1" cap="all" noProof="1">
              <a:solidFill>
                <a:schemeClr val="bg2">
                  <a:lumMod val="25000"/>
                </a:schemeClr>
              </a:solidFill>
            </a:endParaRPr>
          </a:p>
          <a:p>
            <a:pPr>
              <a:spcAft>
                <a:spcPts val="900"/>
              </a:spcAft>
              <a:defRPr/>
            </a:pPr>
            <a:r>
              <a:rPr lang="lv-LV" sz="1200" noProof="1">
                <a:solidFill>
                  <a:schemeClr val="bg2">
                    <a:lumMod val="25000"/>
                  </a:schemeClr>
                </a:solidFill>
              </a:rPr>
              <a:t>Vadības procesi – stratēģiskā vadība, risku vadība, kvaitātes vadība, finanšu vadība, personāla vadība. Pārmaiņu vadība</a:t>
            </a:r>
          </a:p>
          <a:p>
            <a:pPr>
              <a:spcAft>
                <a:spcPts val="900"/>
              </a:spcAft>
              <a:defRPr/>
            </a:pPr>
            <a:r>
              <a:rPr lang="lv-LV" sz="1200" noProof="1">
                <a:solidFill>
                  <a:schemeClr val="bg2">
                    <a:lumMod val="25000"/>
                  </a:schemeClr>
                </a:solidFill>
              </a:rPr>
              <a:t>Komunikācija. Informācijas un zināšanu vadība. Saskarsmes māksla. Izpratne par cilvēku. Konfliktu vadība.</a:t>
            </a:r>
          </a:p>
          <a:p>
            <a:pPr>
              <a:spcAft>
                <a:spcPts val="900"/>
              </a:spcAft>
              <a:defRPr/>
            </a:pPr>
            <a:r>
              <a:rPr lang="lv-LV" sz="1200" noProof="1">
                <a:solidFill>
                  <a:schemeClr val="bg2">
                    <a:lumMod val="25000"/>
                  </a:schemeClr>
                </a:solidFill>
              </a:rPr>
              <a:t>Argumentācijas māksla, manipulācijas un spēļu teorija</a:t>
            </a:r>
          </a:p>
        </p:txBody>
      </p:sp>
      <p:sp>
        <p:nvSpPr>
          <p:cNvPr id="13" name="Rectangle: Rounded Corners 12">
            <a:extLst>
              <a:ext uri="{FF2B5EF4-FFF2-40B4-BE49-F238E27FC236}">
                <a16:creationId xmlns:a16="http://schemas.microsoft.com/office/drawing/2014/main" id="{89A01566-3682-4514-8BA9-5C969AA25260}"/>
              </a:ext>
            </a:extLst>
          </p:cNvPr>
          <p:cNvSpPr/>
          <p:nvPr/>
        </p:nvSpPr>
        <p:spPr>
          <a:xfrm>
            <a:off x="1865313" y="1525589"/>
            <a:ext cx="2239962" cy="2162175"/>
          </a:xfrm>
          <a:prstGeom prst="roundRect">
            <a:avLst/>
          </a:prstGeom>
          <a:solidFill>
            <a:schemeClr val="bg1">
              <a:lumMod val="95000"/>
            </a:schemeClr>
          </a:solidFill>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lstStyle/>
          <a:p>
            <a:pPr>
              <a:spcAft>
                <a:spcPts val="900"/>
              </a:spcAft>
              <a:defRPr/>
            </a:pPr>
            <a:r>
              <a:rPr lang="lv-LV" sz="1500" b="1" cap="all" noProof="1">
                <a:solidFill>
                  <a:schemeClr val="bg2">
                    <a:lumMod val="25000"/>
                  </a:schemeClr>
                </a:solidFill>
              </a:rPr>
              <a:t>KAM TU TICI – TAVA PĀRLIECĪBA</a:t>
            </a:r>
            <a:endParaRPr lang="en-US" sz="1500" b="1" cap="all" noProof="1">
              <a:solidFill>
                <a:schemeClr val="bg2">
                  <a:lumMod val="25000"/>
                </a:schemeClr>
              </a:solidFill>
            </a:endParaRPr>
          </a:p>
          <a:p>
            <a:pPr>
              <a:spcAft>
                <a:spcPts val="900"/>
              </a:spcAft>
              <a:defRPr/>
            </a:pPr>
            <a:r>
              <a:rPr lang="lv-LV" sz="1400" noProof="1">
                <a:solidFill>
                  <a:schemeClr val="bg2">
                    <a:lumMod val="25000"/>
                  </a:schemeClr>
                </a:solidFill>
              </a:rPr>
              <a:t>Uzticēšanās un cieņa</a:t>
            </a:r>
          </a:p>
          <a:p>
            <a:pPr>
              <a:spcAft>
                <a:spcPts val="900"/>
              </a:spcAft>
              <a:defRPr/>
            </a:pPr>
            <a:r>
              <a:rPr lang="lv-LV" sz="1400" noProof="1">
                <a:solidFill>
                  <a:schemeClr val="bg2">
                    <a:lumMod val="25000"/>
                  </a:schemeClr>
                </a:solidFill>
              </a:rPr>
              <a:t>Lojalitāte</a:t>
            </a:r>
          </a:p>
          <a:p>
            <a:pPr>
              <a:spcAft>
                <a:spcPts val="900"/>
              </a:spcAft>
              <a:defRPr/>
            </a:pPr>
            <a:r>
              <a:rPr lang="lv-LV" sz="1400" noProof="1">
                <a:solidFill>
                  <a:schemeClr val="bg2">
                    <a:lumMod val="25000"/>
                  </a:schemeClr>
                </a:solidFill>
              </a:rPr>
              <a:t>Pārliecība par redzējumu</a:t>
            </a:r>
            <a:endParaRPr lang="en-US" sz="1400" noProof="1">
              <a:solidFill>
                <a:schemeClr val="bg2">
                  <a:lumMod val="25000"/>
                </a:schemeClr>
              </a:solidFill>
            </a:endParaRPr>
          </a:p>
        </p:txBody>
      </p:sp>
      <p:sp>
        <p:nvSpPr>
          <p:cNvPr id="70" name="Rectangle: Rounded Corners 69">
            <a:extLst>
              <a:ext uri="{FF2B5EF4-FFF2-40B4-BE49-F238E27FC236}">
                <a16:creationId xmlns:a16="http://schemas.microsoft.com/office/drawing/2014/main" id="{8DAD152A-E3F1-4B8E-9375-7F24D56AC932}"/>
              </a:ext>
            </a:extLst>
          </p:cNvPr>
          <p:cNvSpPr/>
          <p:nvPr/>
        </p:nvSpPr>
        <p:spPr>
          <a:xfrm>
            <a:off x="2790826" y="5273675"/>
            <a:ext cx="3121025" cy="1055688"/>
          </a:xfrm>
          <a:prstGeom prst="roundRect">
            <a:avLst/>
          </a:prstGeom>
          <a:solidFill>
            <a:schemeClr val="bg1">
              <a:lumMod val="95000"/>
            </a:schemeClr>
          </a:solidFill>
          <a:ln w="762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a:spcAft>
                <a:spcPts val="900"/>
              </a:spcAft>
              <a:defRPr/>
            </a:pPr>
            <a:r>
              <a:rPr lang="lv-LV" sz="1500" b="1" cap="all" noProof="1">
                <a:solidFill>
                  <a:schemeClr val="bg2">
                    <a:lumMod val="25000"/>
                  </a:schemeClr>
                </a:solidFill>
              </a:rPr>
              <a:t>KOTU DARI – TAVA PRAKSE</a:t>
            </a:r>
            <a:endParaRPr lang="en-US" sz="1500" b="1" cap="all" noProof="1">
              <a:solidFill>
                <a:schemeClr val="bg2">
                  <a:lumMod val="25000"/>
                </a:schemeClr>
              </a:solidFill>
            </a:endParaRPr>
          </a:p>
          <a:p>
            <a:pPr>
              <a:spcAft>
                <a:spcPts val="900"/>
              </a:spcAft>
              <a:defRPr/>
            </a:pPr>
            <a:r>
              <a:rPr lang="lv-LV" sz="1400" noProof="1">
                <a:solidFill>
                  <a:schemeClr val="bg2">
                    <a:lumMod val="25000"/>
                  </a:schemeClr>
                </a:solidFill>
              </a:rPr>
              <a:t>Piemērs. Vardi un rīcība.</a:t>
            </a:r>
          </a:p>
          <a:p>
            <a:pPr>
              <a:spcAft>
                <a:spcPts val="900"/>
              </a:spcAft>
              <a:defRPr/>
            </a:pPr>
            <a:r>
              <a:rPr lang="lv-LV" sz="1400" noProof="1">
                <a:solidFill>
                  <a:schemeClr val="bg2">
                    <a:lumMod val="25000"/>
                  </a:schemeClr>
                </a:solidFill>
              </a:rPr>
              <a:t>Prasme pielietot zināšanas</a:t>
            </a:r>
          </a:p>
          <a:p>
            <a:pPr>
              <a:spcAft>
                <a:spcPts val="900"/>
              </a:spcAft>
              <a:defRPr/>
            </a:pPr>
            <a:endParaRPr lang="en-US" sz="1050" noProof="1">
              <a:solidFill>
                <a:schemeClr val="bg2">
                  <a:lumMod val="25000"/>
                </a:schemeClr>
              </a:solidFill>
            </a:endParaRPr>
          </a:p>
        </p:txBody>
      </p:sp>
      <p:sp>
        <p:nvSpPr>
          <p:cNvPr id="73" name="Rectangle: Rounded Corners 72">
            <a:extLst>
              <a:ext uri="{FF2B5EF4-FFF2-40B4-BE49-F238E27FC236}">
                <a16:creationId xmlns:a16="http://schemas.microsoft.com/office/drawing/2014/main" id="{C772037C-1EAF-491B-85EA-DCB94041A299}"/>
              </a:ext>
            </a:extLst>
          </p:cNvPr>
          <p:cNvSpPr/>
          <p:nvPr/>
        </p:nvSpPr>
        <p:spPr>
          <a:xfrm>
            <a:off x="6367464" y="152401"/>
            <a:ext cx="3260725" cy="1743075"/>
          </a:xfrm>
          <a:prstGeom prst="roundRect">
            <a:avLst/>
          </a:prstGeom>
          <a:solidFill>
            <a:schemeClr val="bg1">
              <a:lumMod val="95000"/>
            </a:schemeClr>
          </a:solidFill>
          <a:ln w="762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lstStyle/>
          <a:p>
            <a:pPr>
              <a:spcAft>
                <a:spcPts val="900"/>
              </a:spcAft>
              <a:defRPr/>
            </a:pPr>
            <a:r>
              <a:rPr lang="lv-LV" sz="1500" b="1" cap="all" noProof="1">
                <a:solidFill>
                  <a:schemeClr val="bg2">
                    <a:lumMod val="25000"/>
                  </a:schemeClr>
                </a:solidFill>
              </a:rPr>
              <a:t>KĀDS TU ESI – TAVS GARS</a:t>
            </a:r>
            <a:endParaRPr lang="en-US" sz="1500" b="1" cap="all" noProof="1">
              <a:solidFill>
                <a:schemeClr val="bg2">
                  <a:lumMod val="25000"/>
                </a:schemeClr>
              </a:solidFill>
            </a:endParaRPr>
          </a:p>
          <a:p>
            <a:pPr>
              <a:spcAft>
                <a:spcPts val="900"/>
              </a:spcAft>
              <a:defRPr/>
            </a:pPr>
            <a:r>
              <a:rPr lang="en-US" sz="1200" noProof="1">
                <a:solidFill>
                  <a:schemeClr val="bg2">
                    <a:lumMod val="25000"/>
                  </a:schemeClr>
                </a:solidFill>
              </a:rPr>
              <a:t>Autentiskums un godīgums.</a:t>
            </a:r>
            <a:r>
              <a:rPr lang="lv-LV" sz="1200" noProof="1">
                <a:solidFill>
                  <a:schemeClr val="bg2">
                    <a:lumMod val="25000"/>
                  </a:schemeClr>
                </a:solidFill>
              </a:rPr>
              <a:t> Pieticība. Tālredzība un mērķtiecība. Drosme un izturība. Lauzt robežas un spēt uzņemties risku. Elastība un būt neprognozējam. Pārliecība un entuziasms. Vēstījums cilvēkiem un ietekmēšana. Sadarbība un komunikācija</a:t>
            </a:r>
            <a:endParaRPr lang="en-US" sz="1200" noProof="1">
              <a:solidFill>
                <a:schemeClr val="bg2">
                  <a:lumMod val="25000"/>
                </a:schemeClr>
              </a:solidFill>
            </a:endParaRPr>
          </a:p>
        </p:txBody>
      </p:sp>
      <p:sp>
        <p:nvSpPr>
          <p:cNvPr id="12" name="Arrow: Right 11">
            <a:extLst>
              <a:ext uri="{FF2B5EF4-FFF2-40B4-BE49-F238E27FC236}">
                <a16:creationId xmlns:a16="http://schemas.microsoft.com/office/drawing/2014/main" id="{EFA99CC0-8977-4884-8396-862D80849840}"/>
              </a:ext>
            </a:extLst>
          </p:cNvPr>
          <p:cNvSpPr/>
          <p:nvPr/>
        </p:nvSpPr>
        <p:spPr>
          <a:xfrm>
            <a:off x="3359151" y="3014664"/>
            <a:ext cx="2022475" cy="928687"/>
          </a:xfrm>
          <a:prstGeom prst="rightArrow">
            <a:avLst>
              <a:gd name="adj1" fmla="val 50000"/>
              <a:gd name="adj2" fmla="val 8733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r">
              <a:defRPr/>
            </a:pPr>
            <a:r>
              <a:rPr lang="lv-LV" b="1" cap="all" dirty="0">
                <a:solidFill>
                  <a:schemeClr val="bg2">
                    <a:lumMod val="25000"/>
                  </a:schemeClr>
                </a:solidFill>
              </a:rPr>
              <a:t>KAM TU TICI</a:t>
            </a:r>
            <a:endParaRPr lang="en-US" b="1" cap="all" dirty="0">
              <a:solidFill>
                <a:schemeClr val="bg2">
                  <a:lumMod val="25000"/>
                </a:schemeClr>
              </a:solidFill>
            </a:endParaRPr>
          </a:p>
        </p:txBody>
      </p:sp>
      <p:sp>
        <p:nvSpPr>
          <p:cNvPr id="42" name="Arrow: Right 41">
            <a:extLst>
              <a:ext uri="{FF2B5EF4-FFF2-40B4-BE49-F238E27FC236}">
                <a16:creationId xmlns:a16="http://schemas.microsoft.com/office/drawing/2014/main" id="{4A847FAD-1BC8-4771-930E-3CB346DA01EA}"/>
              </a:ext>
            </a:extLst>
          </p:cNvPr>
          <p:cNvSpPr/>
          <p:nvPr/>
        </p:nvSpPr>
        <p:spPr>
          <a:xfrm rot="5400000">
            <a:off x="5169694" y="1696244"/>
            <a:ext cx="2001838" cy="1003300"/>
          </a:xfrm>
          <a:prstGeom prst="rightArrow">
            <a:avLst>
              <a:gd name="adj1" fmla="val 50000"/>
              <a:gd name="adj2" fmla="val 96623"/>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Arrow: Left 13">
            <a:extLst>
              <a:ext uri="{FF2B5EF4-FFF2-40B4-BE49-F238E27FC236}">
                <a16:creationId xmlns:a16="http://schemas.microsoft.com/office/drawing/2014/main" id="{6A722123-C235-4401-AB20-B0293AAE8834}"/>
              </a:ext>
            </a:extLst>
          </p:cNvPr>
          <p:cNvSpPr/>
          <p:nvPr/>
        </p:nvSpPr>
        <p:spPr>
          <a:xfrm>
            <a:off x="6813550" y="3014663"/>
            <a:ext cx="1720850" cy="925512"/>
          </a:xfrm>
          <a:prstGeom prst="leftArrow">
            <a:avLst>
              <a:gd name="adj1" fmla="val 50000"/>
              <a:gd name="adj2" fmla="val 8779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4290" rIns="0" bIns="34290" anchor="ctr"/>
          <a:lstStyle/>
          <a:p>
            <a:pPr>
              <a:defRPr/>
            </a:pPr>
            <a:r>
              <a:rPr lang="lv-LV" b="1" cap="all" dirty="0">
                <a:solidFill>
                  <a:schemeClr val="bg2">
                    <a:lumMod val="25000"/>
                  </a:schemeClr>
                </a:solidFill>
              </a:rPr>
              <a:t>KO TU ZINI</a:t>
            </a:r>
            <a:endParaRPr lang="en-US" b="1" cap="all" dirty="0">
              <a:solidFill>
                <a:schemeClr val="bg2">
                  <a:lumMod val="25000"/>
                </a:schemeClr>
              </a:solidFill>
            </a:endParaRPr>
          </a:p>
        </p:txBody>
      </p:sp>
      <p:sp>
        <p:nvSpPr>
          <p:cNvPr id="67" name="Rectangle 66">
            <a:extLst>
              <a:ext uri="{FF2B5EF4-FFF2-40B4-BE49-F238E27FC236}">
                <a16:creationId xmlns:a16="http://schemas.microsoft.com/office/drawing/2014/main" id="{5346A345-A4CB-4CE9-862C-886F4C85B767}"/>
              </a:ext>
            </a:extLst>
          </p:cNvPr>
          <p:cNvSpPr/>
          <p:nvPr/>
        </p:nvSpPr>
        <p:spPr>
          <a:xfrm rot="16200000">
            <a:off x="5306219" y="1888331"/>
            <a:ext cx="1752600" cy="369888"/>
          </a:xfrm>
          <a:prstGeom prst="rect">
            <a:avLst/>
          </a:prstGeom>
        </p:spPr>
        <p:txBody>
          <a:bodyPr>
            <a:spAutoFit/>
          </a:bodyPr>
          <a:lstStyle/>
          <a:p>
            <a:pPr algn="ctr">
              <a:defRPr/>
            </a:pPr>
            <a:r>
              <a:rPr lang="lv-LV" cap="all" dirty="0">
                <a:solidFill>
                  <a:schemeClr val="bg1"/>
                </a:solidFill>
              </a:rPr>
              <a:t>KAS TU ESI?</a:t>
            </a:r>
            <a:endParaRPr lang="en-US" cap="all" dirty="0">
              <a:solidFill>
                <a:schemeClr val="bg1"/>
              </a:solidFill>
            </a:endParaRPr>
          </a:p>
        </p:txBody>
      </p:sp>
      <p:sp>
        <p:nvSpPr>
          <p:cNvPr id="74" name="Arrow: Right 73">
            <a:extLst>
              <a:ext uri="{FF2B5EF4-FFF2-40B4-BE49-F238E27FC236}">
                <a16:creationId xmlns:a16="http://schemas.microsoft.com/office/drawing/2014/main" id="{24F30DCD-41FA-4C12-B1BB-48920CDD7A08}"/>
              </a:ext>
            </a:extLst>
          </p:cNvPr>
          <p:cNvSpPr/>
          <p:nvPr/>
        </p:nvSpPr>
        <p:spPr>
          <a:xfrm rot="16200000">
            <a:off x="5199064" y="4337051"/>
            <a:ext cx="1793875" cy="854075"/>
          </a:xfrm>
          <a:prstGeom prst="rightArrow">
            <a:avLst>
              <a:gd name="adj1" fmla="val 50000"/>
              <a:gd name="adj2" fmla="val 96623"/>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15">
            <a:extLst>
              <a:ext uri="{FF2B5EF4-FFF2-40B4-BE49-F238E27FC236}">
                <a16:creationId xmlns:a16="http://schemas.microsoft.com/office/drawing/2014/main" id="{5D1266B9-6841-4789-8BBC-77ACAF48DECC}"/>
              </a:ext>
            </a:extLst>
          </p:cNvPr>
          <p:cNvSpPr/>
          <p:nvPr/>
        </p:nvSpPr>
        <p:spPr>
          <a:xfrm rot="5400000">
            <a:off x="5336382" y="4717257"/>
            <a:ext cx="1519237" cy="368300"/>
          </a:xfrm>
          <a:prstGeom prst="rect">
            <a:avLst/>
          </a:prstGeom>
        </p:spPr>
        <p:txBody>
          <a:bodyPr>
            <a:spAutoFit/>
          </a:bodyPr>
          <a:lstStyle/>
          <a:p>
            <a:pPr algn="ctr">
              <a:defRPr/>
            </a:pPr>
            <a:r>
              <a:rPr lang="lv-LV" cap="all" dirty="0">
                <a:solidFill>
                  <a:schemeClr val="bg1"/>
                </a:solidFill>
                <a:latin typeface="+mj-lt"/>
              </a:rPr>
              <a:t>KO TU DARI</a:t>
            </a:r>
            <a:endParaRPr lang="en-US" cap="all" dirty="0">
              <a:solidFill>
                <a:schemeClr val="bg1"/>
              </a:solidFill>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71E78-197F-424B-9490-4D2B5BC09425}"/>
              </a:ext>
            </a:extLst>
          </p:cNvPr>
          <p:cNvSpPr>
            <a:spLocks noGrp="1"/>
          </p:cNvSpPr>
          <p:nvPr>
            <p:ph type="title"/>
          </p:nvPr>
        </p:nvSpPr>
        <p:spPr/>
        <p:txBody>
          <a:bodyPr/>
          <a:lstStyle/>
          <a:p>
            <a:pPr algn="ctr"/>
            <a:r>
              <a:rPr lang="lv-LV" dirty="0"/>
              <a:t>Pārmaiņu vadība I</a:t>
            </a:r>
          </a:p>
        </p:txBody>
      </p:sp>
      <p:sp>
        <p:nvSpPr>
          <p:cNvPr id="3" name="Content Placeholder 2">
            <a:extLst>
              <a:ext uri="{FF2B5EF4-FFF2-40B4-BE49-F238E27FC236}">
                <a16:creationId xmlns:a16="http://schemas.microsoft.com/office/drawing/2014/main" id="{11F2C54E-8FE8-4687-B545-26756D3F39EE}"/>
              </a:ext>
            </a:extLst>
          </p:cNvPr>
          <p:cNvSpPr>
            <a:spLocks noGrp="1"/>
          </p:cNvSpPr>
          <p:nvPr>
            <p:ph idx="1"/>
          </p:nvPr>
        </p:nvSpPr>
        <p:spPr>
          <a:xfrm>
            <a:off x="838200" y="1498862"/>
            <a:ext cx="10515600" cy="5165889"/>
          </a:xfrm>
        </p:spPr>
        <p:txBody>
          <a:bodyPr>
            <a:normAutofit lnSpcReduction="10000"/>
          </a:bodyPr>
          <a:lstStyle/>
          <a:p>
            <a:pPr marL="0" indent="0" algn="ctr">
              <a:buNone/>
            </a:pPr>
            <a:r>
              <a:rPr lang="lv-LV" i="1" dirty="0">
                <a:cs typeface="Times New Roman" panose="02020603050405020304" pitchFamily="18" charset="0"/>
              </a:rPr>
              <a:t>	</a:t>
            </a:r>
            <a:r>
              <a:rPr lang="lv-LV" i="1" dirty="0">
                <a:solidFill>
                  <a:srgbClr val="FF0000"/>
                </a:solidFill>
                <a:cs typeface="Times New Roman" panose="02020603050405020304" pitchFamily="18" charset="0"/>
              </a:rPr>
              <a:t>‘Lai nokļūtu tur kur neesam bijuši, mums ir jāiet pa ceļu, pa kuru 	neesam gājuši’</a:t>
            </a:r>
          </a:p>
          <a:p>
            <a:r>
              <a:rPr lang="lv-LV" dirty="0">
                <a:cs typeface="Times New Roman" panose="02020603050405020304" pitchFamily="18" charset="0"/>
              </a:rPr>
              <a:t>Spriedzes radītāji – atrunas: ‘tagad nav īstais laiks’, bailes, tradicionāla domāšana - ‘tā ir pieņemts’, ieradumi/ rituāli, pārliecības trūkums, neticība, neizpratne, nevēlēšanās</a:t>
            </a:r>
          </a:p>
          <a:p>
            <a:r>
              <a:rPr lang="lv-LV" dirty="0"/>
              <a:t>Pārmaiņas rada bailes un neziņu, kas tālāk rada nedrošību, nedrošība rada pretestību. Pretestības </a:t>
            </a:r>
            <a:r>
              <a:rPr lang="lv-LV" i="1" dirty="0"/>
              <a:t>seja</a:t>
            </a:r>
            <a:r>
              <a:rPr lang="lv-LV" dirty="0"/>
              <a:t> ir problēmas, konflikti un vienaldzība</a:t>
            </a:r>
          </a:p>
          <a:p>
            <a:r>
              <a:rPr lang="lv-LV" altLang="lv-LV" dirty="0">
                <a:cs typeface="Times New Roman" panose="02020603050405020304" pitchFamily="18" charset="0"/>
              </a:rPr>
              <a:t>Pretestība ir jāpārvērš rezultātā</a:t>
            </a:r>
          </a:p>
          <a:p>
            <a:r>
              <a:rPr lang="lv-LV" dirty="0"/>
              <a:t>Risina ar komunikāciju (ātra un nepārtraukta), vēlmi iegūt atgriezenisko saiti, kas pārvēršanas </a:t>
            </a:r>
            <a:r>
              <a:rPr lang="lv-LV" altLang="lv-LV" dirty="0">
                <a:solidFill>
                  <a:srgbClr val="FF0000"/>
                </a:solidFill>
                <a:cs typeface="Times New Roman" panose="02020603050405020304" pitchFamily="18" charset="0"/>
              </a:rPr>
              <a:t>sadarbībā</a:t>
            </a:r>
            <a:r>
              <a:rPr lang="lv-LV" altLang="lv-LV" dirty="0">
                <a:cs typeface="Times New Roman" panose="02020603050405020304" pitchFamily="18" charset="0"/>
              </a:rPr>
              <a:t>, kas savukārt rada tādu gaisotni, kurā pārmaiņas un problēmas nepārvēršas par personību cīņu</a:t>
            </a:r>
          </a:p>
          <a:p>
            <a:endParaRPr lang="lv-LV" dirty="0"/>
          </a:p>
        </p:txBody>
      </p:sp>
    </p:spTree>
    <p:extLst>
      <p:ext uri="{BB962C8B-B14F-4D97-AF65-F5344CB8AC3E}">
        <p14:creationId xmlns:p14="http://schemas.microsoft.com/office/powerpoint/2010/main" val="3854374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21E84-B430-4624-B23B-365CF05A7357}"/>
              </a:ext>
            </a:extLst>
          </p:cNvPr>
          <p:cNvSpPr>
            <a:spLocks noGrp="1"/>
          </p:cNvSpPr>
          <p:nvPr>
            <p:ph type="title"/>
          </p:nvPr>
        </p:nvSpPr>
        <p:spPr/>
        <p:txBody>
          <a:bodyPr/>
          <a:lstStyle/>
          <a:p>
            <a:pPr algn="ctr"/>
            <a:r>
              <a:rPr lang="lv-LV" dirty="0"/>
              <a:t>Pārmaiņu vadība II</a:t>
            </a:r>
          </a:p>
        </p:txBody>
      </p:sp>
      <p:sp>
        <p:nvSpPr>
          <p:cNvPr id="3" name="Content Placeholder 2">
            <a:extLst>
              <a:ext uri="{FF2B5EF4-FFF2-40B4-BE49-F238E27FC236}">
                <a16:creationId xmlns:a16="http://schemas.microsoft.com/office/drawing/2014/main" id="{2E8C12CB-3794-4DA0-A8B9-91807C8F7CDF}"/>
              </a:ext>
            </a:extLst>
          </p:cNvPr>
          <p:cNvSpPr>
            <a:spLocks noGrp="1"/>
          </p:cNvSpPr>
          <p:nvPr>
            <p:ph idx="1"/>
          </p:nvPr>
        </p:nvSpPr>
        <p:spPr>
          <a:xfrm>
            <a:off x="719579" y="2141536"/>
            <a:ext cx="10907598" cy="4596435"/>
          </a:xfrm>
        </p:spPr>
        <p:txBody>
          <a:bodyPr>
            <a:normAutofit fontScale="77500" lnSpcReduction="20000"/>
          </a:bodyPr>
          <a:lstStyle/>
          <a:p>
            <a:pPr marL="457200" lvl="1" indent="-457200">
              <a:lnSpc>
                <a:spcPct val="100000"/>
              </a:lnSpc>
              <a:spcBef>
                <a:spcPts val="1000"/>
              </a:spcBef>
              <a:defRPr/>
            </a:pPr>
            <a:r>
              <a:rPr lang="lv-LV" sz="3100" dirty="0"/>
              <a:t>Izmaiņas ir jāskaidro</a:t>
            </a:r>
          </a:p>
          <a:p>
            <a:pPr marL="457200" lvl="1" indent="-457200">
              <a:lnSpc>
                <a:spcPct val="100000"/>
              </a:lnSpc>
              <a:spcBef>
                <a:spcPts val="1000"/>
              </a:spcBef>
              <a:defRPr/>
            </a:pPr>
            <a:r>
              <a:rPr lang="lv-LV" sz="3100" dirty="0"/>
              <a:t>Jādod iespēja apstāties un padomāt</a:t>
            </a:r>
          </a:p>
          <a:p>
            <a:pPr marL="457200" lvl="1" indent="-457200">
              <a:lnSpc>
                <a:spcPct val="100000"/>
              </a:lnSpc>
              <a:spcBef>
                <a:spcPts val="1000"/>
              </a:spcBef>
              <a:defRPr/>
            </a:pPr>
            <a:r>
              <a:rPr lang="lv-LV" sz="3100" dirty="0"/>
              <a:t>Darbinieki ir jāiesaista </a:t>
            </a:r>
          </a:p>
          <a:p>
            <a:pPr marL="457200" lvl="1" indent="-457200">
              <a:lnSpc>
                <a:spcPct val="100000"/>
              </a:lnSpc>
              <a:spcBef>
                <a:spcPts val="1000"/>
              </a:spcBef>
              <a:defRPr/>
            </a:pPr>
            <a:r>
              <a:rPr lang="lv-LV" sz="3100" dirty="0"/>
              <a:t>Jāveido droša un pozitīva gaisotne</a:t>
            </a:r>
          </a:p>
          <a:p>
            <a:pPr marL="457200" lvl="1" indent="-457200">
              <a:lnSpc>
                <a:spcPct val="100000"/>
              </a:lnSpc>
              <a:spcBef>
                <a:spcPts val="1000"/>
              </a:spcBef>
              <a:defRPr/>
            </a:pPr>
            <a:r>
              <a:rPr lang="lv-LV" sz="3100" dirty="0"/>
              <a:t>Jātrenē domāšana – jauni un labāki ceļi IR iespējami, nesot uz āru dilemmas, paradoksi un pretrunas, jo kopā mēs varam būt daudz gudrāki nekā katrs individuāli</a:t>
            </a:r>
          </a:p>
          <a:p>
            <a:pPr marL="457200" lvl="1" indent="-457200">
              <a:lnSpc>
                <a:spcPct val="100000"/>
              </a:lnSpc>
              <a:spcBef>
                <a:spcPts val="1000"/>
              </a:spcBef>
              <a:defRPr/>
            </a:pPr>
            <a:r>
              <a:rPr lang="lv-LV" sz="3100" dirty="0"/>
              <a:t>Atslēga tam, lai atvērtu vidi pārmaiņām, ir iemācīt cilvēkus nonākt pie vienprātības. Jāpanāk vairākuma atbalsts un reizēm pārējie jāpiespiež</a:t>
            </a:r>
          </a:p>
          <a:p>
            <a:pPr marL="457200" lvl="1" indent="-457200">
              <a:lnSpc>
                <a:spcPct val="100000"/>
              </a:lnSpc>
              <a:spcBef>
                <a:spcPts val="1000"/>
              </a:spcBef>
              <a:defRPr/>
            </a:pPr>
            <a:r>
              <a:rPr lang="lv-LV" sz="3100" dirty="0"/>
              <a:t>Riski ir jāparāda (cēloņsakarību principi, pieredze, pret - kāpēc to vispār darām)</a:t>
            </a:r>
          </a:p>
          <a:p>
            <a:pPr marL="457200" lvl="1" indent="-457200">
              <a:lnSpc>
                <a:spcPct val="100000"/>
              </a:lnSpc>
              <a:spcBef>
                <a:spcPts val="1000"/>
              </a:spcBef>
              <a:defRPr/>
            </a:pPr>
            <a:r>
              <a:rPr lang="lv-LV" sz="3100" dirty="0"/>
              <a:t>Veidojam mācīšanās kultūru – atradināšanas no ierastā ‘jo tā pieņemts’, jauna mācīšanās - iestādes un indivīda attīstības līmenī</a:t>
            </a:r>
          </a:p>
          <a:p>
            <a:pPr marL="457200" lvl="1" indent="-457200">
              <a:lnSpc>
                <a:spcPct val="100000"/>
              </a:lnSpc>
              <a:spcBef>
                <a:spcPts val="1000"/>
              </a:spcBef>
              <a:defRPr/>
            </a:pPr>
            <a:endParaRPr lang="lv-LV" sz="2800" dirty="0"/>
          </a:p>
        </p:txBody>
      </p:sp>
      <p:sp>
        <p:nvSpPr>
          <p:cNvPr id="4" name="Content Placeholder 2">
            <a:extLst>
              <a:ext uri="{FF2B5EF4-FFF2-40B4-BE49-F238E27FC236}">
                <a16:creationId xmlns:a16="http://schemas.microsoft.com/office/drawing/2014/main" id="{F82FE825-2986-4A03-BA48-7CC701514174}"/>
              </a:ext>
            </a:extLst>
          </p:cNvPr>
          <p:cNvSpPr txBox="1">
            <a:spLocks/>
          </p:cNvSpPr>
          <p:nvPr/>
        </p:nvSpPr>
        <p:spPr>
          <a:xfrm>
            <a:off x="6250757" y="1833448"/>
            <a:ext cx="479902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lv-LV" dirty="0"/>
          </a:p>
        </p:txBody>
      </p:sp>
      <p:sp>
        <p:nvSpPr>
          <p:cNvPr id="6" name="Content Placeholder 2">
            <a:extLst>
              <a:ext uri="{FF2B5EF4-FFF2-40B4-BE49-F238E27FC236}">
                <a16:creationId xmlns:a16="http://schemas.microsoft.com/office/drawing/2014/main" id="{E5B3DBC0-BD97-4F69-BA0E-30336156D190}"/>
              </a:ext>
            </a:extLst>
          </p:cNvPr>
          <p:cNvSpPr txBox="1">
            <a:spLocks/>
          </p:cNvSpPr>
          <p:nvPr/>
        </p:nvSpPr>
        <p:spPr>
          <a:xfrm>
            <a:off x="6055936" y="2386634"/>
            <a:ext cx="557124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endParaRPr lang="lv-LV" dirty="0"/>
          </a:p>
        </p:txBody>
      </p:sp>
      <p:sp>
        <p:nvSpPr>
          <p:cNvPr id="8" name="Content Placeholder 2">
            <a:extLst>
              <a:ext uri="{FF2B5EF4-FFF2-40B4-BE49-F238E27FC236}">
                <a16:creationId xmlns:a16="http://schemas.microsoft.com/office/drawing/2014/main" id="{030F393E-198F-4C0C-A65E-C158D1248B39}"/>
              </a:ext>
            </a:extLst>
          </p:cNvPr>
          <p:cNvSpPr txBox="1">
            <a:spLocks/>
          </p:cNvSpPr>
          <p:nvPr/>
        </p:nvSpPr>
        <p:spPr>
          <a:xfrm>
            <a:off x="377072" y="1408452"/>
            <a:ext cx="11250105" cy="56447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lv-LV" sz="2400" i="1" dirty="0">
                <a:solidFill>
                  <a:srgbClr val="FF0000"/>
                </a:solidFill>
              </a:rPr>
              <a:t>Kliedējot neziņu, cilvēkiem ir vieglāk kontrolēt notiekošo, iegūstot kontroli, pazūd bailes</a:t>
            </a:r>
          </a:p>
        </p:txBody>
      </p:sp>
    </p:spTree>
    <p:extLst>
      <p:ext uri="{BB962C8B-B14F-4D97-AF65-F5344CB8AC3E}">
        <p14:creationId xmlns:p14="http://schemas.microsoft.com/office/powerpoint/2010/main" val="274282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a:extLst>
              <a:ext uri="{FF2B5EF4-FFF2-40B4-BE49-F238E27FC236}">
                <a16:creationId xmlns:a16="http://schemas.microsoft.com/office/drawing/2014/main" id="{4BBF3858-7A9F-401F-B8FD-B1F336614C66}"/>
              </a:ext>
            </a:extLst>
          </p:cNvPr>
          <p:cNvSpPr>
            <a:spLocks noGrp="1" noChangeArrowheads="1"/>
          </p:cNvSpPr>
          <p:nvPr>
            <p:ph type="title"/>
          </p:nvPr>
        </p:nvSpPr>
        <p:spPr>
          <a:xfrm>
            <a:off x="3352801" y="90488"/>
            <a:ext cx="6589713" cy="849312"/>
          </a:xfrm>
        </p:spPr>
        <p:txBody>
          <a:bodyPr>
            <a:normAutofit fontScale="90000"/>
          </a:bodyPr>
          <a:lstStyle/>
          <a:p>
            <a:r>
              <a:rPr lang="lv-LV" altLang="lv-LV"/>
              <a:t>Kas svarīgs labai komunikācijai</a:t>
            </a:r>
            <a:endParaRPr lang="en-US" altLang="lv-LV"/>
          </a:p>
        </p:txBody>
      </p:sp>
      <p:sp>
        <p:nvSpPr>
          <p:cNvPr id="90115" name="TextBox 122">
            <a:extLst>
              <a:ext uri="{FF2B5EF4-FFF2-40B4-BE49-F238E27FC236}">
                <a16:creationId xmlns:a16="http://schemas.microsoft.com/office/drawing/2014/main" id="{47B60296-EF77-49BC-84AA-559822A25900}"/>
              </a:ext>
            </a:extLst>
          </p:cNvPr>
          <p:cNvSpPr txBox="1">
            <a:spLocks noChangeArrowheads="1"/>
          </p:cNvSpPr>
          <p:nvPr/>
        </p:nvSpPr>
        <p:spPr bwMode="auto">
          <a:xfrm>
            <a:off x="2981932" y="891383"/>
            <a:ext cx="2498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lgn="r">
              <a:spcBef>
                <a:spcPct val="0"/>
              </a:spcBef>
              <a:buClrTx/>
              <a:buFontTx/>
              <a:buNone/>
            </a:pPr>
            <a:r>
              <a:rPr lang="lv-LV" altLang="lv-LV" sz="2000" dirty="0">
                <a:solidFill>
                  <a:srgbClr val="000000"/>
                </a:solidFill>
                <a:cs typeface="Times New Roman" panose="02020603050405020304" pitchFamily="18" charset="0"/>
              </a:rPr>
              <a:t>pielietojiet argumentēšanas mākslu</a:t>
            </a:r>
            <a:endParaRPr lang="en-US" altLang="lv-LV" sz="2000" b="1" dirty="0">
              <a:solidFill>
                <a:srgbClr val="000000"/>
              </a:solidFill>
              <a:latin typeface="Arial" panose="020B0604020202020204" pitchFamily="34" charset="0"/>
            </a:endParaRPr>
          </a:p>
        </p:txBody>
      </p:sp>
      <p:sp>
        <p:nvSpPr>
          <p:cNvPr id="90116" name="TextBox 125">
            <a:extLst>
              <a:ext uri="{FF2B5EF4-FFF2-40B4-BE49-F238E27FC236}">
                <a16:creationId xmlns:a16="http://schemas.microsoft.com/office/drawing/2014/main" id="{D4A84B38-E81B-4368-9848-0A7AD9C73561}"/>
              </a:ext>
            </a:extLst>
          </p:cNvPr>
          <p:cNvSpPr txBox="1">
            <a:spLocks noChangeArrowheads="1"/>
          </p:cNvSpPr>
          <p:nvPr/>
        </p:nvSpPr>
        <p:spPr bwMode="auto">
          <a:xfrm>
            <a:off x="2075657" y="1875423"/>
            <a:ext cx="23669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lgn="r">
              <a:spcBef>
                <a:spcPct val="0"/>
              </a:spcBef>
              <a:buClrTx/>
              <a:buFontTx/>
              <a:buNone/>
            </a:pPr>
            <a:r>
              <a:rPr lang="lv-LV" altLang="lv-LV" sz="2000" dirty="0">
                <a:solidFill>
                  <a:srgbClr val="000000"/>
                </a:solidFill>
                <a:cs typeface="Times New Roman" panose="02020603050405020304" pitchFamily="18" charset="0"/>
              </a:rPr>
              <a:t>izmantojiet galvenos iesaistītos cilv</a:t>
            </a:r>
            <a:r>
              <a:rPr lang="lv-LV" altLang="lv-LV" sz="2000" b="1" dirty="0">
                <a:solidFill>
                  <a:srgbClr val="000000"/>
                </a:solidFill>
                <a:cs typeface="Times New Roman" panose="02020603050405020304" pitchFamily="18" charset="0"/>
              </a:rPr>
              <a:t>ē</a:t>
            </a:r>
            <a:r>
              <a:rPr lang="lv-LV" altLang="lv-LV" sz="2000" dirty="0">
                <a:solidFill>
                  <a:srgbClr val="000000"/>
                </a:solidFill>
                <a:cs typeface="Times New Roman" panose="02020603050405020304" pitchFamily="18" charset="0"/>
              </a:rPr>
              <a:t>kus un veidojiet koleģiālas attiecības</a:t>
            </a:r>
            <a:endParaRPr lang="en-US" altLang="lv-LV" sz="2000" b="1" dirty="0">
              <a:solidFill>
                <a:srgbClr val="000000"/>
              </a:solidFill>
              <a:latin typeface="Arial" panose="020B0604020202020204" pitchFamily="34" charset="0"/>
            </a:endParaRPr>
          </a:p>
        </p:txBody>
      </p:sp>
      <p:sp>
        <p:nvSpPr>
          <p:cNvPr id="90117" name="TextBox 128">
            <a:extLst>
              <a:ext uri="{FF2B5EF4-FFF2-40B4-BE49-F238E27FC236}">
                <a16:creationId xmlns:a16="http://schemas.microsoft.com/office/drawing/2014/main" id="{DC85D91D-B6F1-4AD0-AA48-BDBC86B229C9}"/>
              </a:ext>
            </a:extLst>
          </p:cNvPr>
          <p:cNvSpPr txBox="1">
            <a:spLocks noChangeArrowheads="1"/>
          </p:cNvSpPr>
          <p:nvPr/>
        </p:nvSpPr>
        <p:spPr bwMode="auto">
          <a:xfrm>
            <a:off x="1944689" y="3767138"/>
            <a:ext cx="2428875"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lgn="r">
              <a:spcBef>
                <a:spcPct val="0"/>
              </a:spcBef>
              <a:buClrTx/>
              <a:buFontTx/>
              <a:buNone/>
            </a:pPr>
            <a:r>
              <a:rPr lang="lv-LV" altLang="lv-LV" sz="2000" dirty="0">
                <a:solidFill>
                  <a:srgbClr val="000000"/>
                </a:solidFill>
                <a:cs typeface="Times New Roman" panose="02020603050405020304" pitchFamily="18" charset="0"/>
              </a:rPr>
              <a:t>gatavojiet mērķtiecīgas sanāksmes un prezentācijas</a:t>
            </a:r>
            <a:endParaRPr lang="en-US" altLang="lv-LV" sz="2000" b="1" dirty="0">
              <a:solidFill>
                <a:srgbClr val="000000"/>
              </a:solidFill>
              <a:latin typeface="Arial" panose="020B0604020202020204" pitchFamily="34" charset="0"/>
            </a:endParaRPr>
          </a:p>
        </p:txBody>
      </p:sp>
      <p:sp>
        <p:nvSpPr>
          <p:cNvPr id="90118" name="TextBox 131">
            <a:extLst>
              <a:ext uri="{FF2B5EF4-FFF2-40B4-BE49-F238E27FC236}">
                <a16:creationId xmlns:a16="http://schemas.microsoft.com/office/drawing/2014/main" id="{A39F83DD-D69A-49BA-A04A-EB90740B32B7}"/>
              </a:ext>
            </a:extLst>
          </p:cNvPr>
          <p:cNvSpPr txBox="1">
            <a:spLocks noChangeArrowheads="1"/>
          </p:cNvSpPr>
          <p:nvPr/>
        </p:nvSpPr>
        <p:spPr bwMode="auto">
          <a:xfrm>
            <a:off x="2392363" y="4981576"/>
            <a:ext cx="2794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lgn="r">
              <a:spcBef>
                <a:spcPct val="0"/>
              </a:spcBef>
              <a:buClrTx/>
              <a:buFontTx/>
              <a:buNone/>
            </a:pPr>
            <a:r>
              <a:rPr lang="lv-LV" altLang="lv-LV" sz="2000">
                <a:solidFill>
                  <a:srgbClr val="000000"/>
                </a:solidFill>
                <a:cs typeface="Times New Roman" panose="02020603050405020304" pitchFamily="18" charset="0"/>
              </a:rPr>
              <a:t>runājiet ar saviem darbiniekiem, skaidrojiet savus lēmumus, uzklausiet un izrādiet interesi</a:t>
            </a:r>
            <a:endParaRPr lang="en-US" altLang="lv-LV" sz="2000" b="1">
              <a:solidFill>
                <a:srgbClr val="000000"/>
              </a:solidFill>
              <a:latin typeface="Arial" panose="020B0604020202020204" pitchFamily="34" charset="0"/>
            </a:endParaRPr>
          </a:p>
        </p:txBody>
      </p:sp>
      <p:sp>
        <p:nvSpPr>
          <p:cNvPr id="90119" name="TextBox 144">
            <a:extLst>
              <a:ext uri="{FF2B5EF4-FFF2-40B4-BE49-F238E27FC236}">
                <a16:creationId xmlns:a16="http://schemas.microsoft.com/office/drawing/2014/main" id="{E18D477A-C14E-4C40-8117-6B1452ED2B92}"/>
              </a:ext>
            </a:extLst>
          </p:cNvPr>
          <p:cNvSpPr txBox="1">
            <a:spLocks noChangeArrowheads="1"/>
          </p:cNvSpPr>
          <p:nvPr/>
        </p:nvSpPr>
        <p:spPr bwMode="auto">
          <a:xfrm>
            <a:off x="6961189" y="844550"/>
            <a:ext cx="32797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r>
              <a:rPr lang="lv-LV" altLang="lv-LV" sz="2000">
                <a:solidFill>
                  <a:srgbClr val="000000"/>
                </a:solidFill>
                <a:cs typeface="Times New Roman" panose="02020603050405020304" pitchFamily="18" charset="0"/>
              </a:rPr>
              <a:t>zināt un izprast to intereses, arī atsevišķu indivīdu uzvedību un rakstura īpatnības</a:t>
            </a:r>
            <a:endParaRPr lang="en-US" altLang="lv-LV" sz="2000" b="1">
              <a:solidFill>
                <a:srgbClr val="000000"/>
              </a:solidFill>
              <a:latin typeface="Arial" panose="020B0604020202020204" pitchFamily="34" charset="0"/>
            </a:endParaRPr>
          </a:p>
        </p:txBody>
      </p:sp>
      <p:sp>
        <p:nvSpPr>
          <p:cNvPr id="90120" name="TextBox 142">
            <a:extLst>
              <a:ext uri="{FF2B5EF4-FFF2-40B4-BE49-F238E27FC236}">
                <a16:creationId xmlns:a16="http://schemas.microsoft.com/office/drawing/2014/main" id="{B9BF33F5-91DB-4283-805A-FD8A474A9C97}"/>
              </a:ext>
            </a:extLst>
          </p:cNvPr>
          <p:cNvSpPr txBox="1">
            <a:spLocks noChangeArrowheads="1"/>
          </p:cNvSpPr>
          <p:nvPr/>
        </p:nvSpPr>
        <p:spPr bwMode="auto">
          <a:xfrm>
            <a:off x="7742239" y="2046289"/>
            <a:ext cx="2865437"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r>
              <a:rPr lang="lv-LV" altLang="lv-LV" sz="2000" dirty="0">
                <a:solidFill>
                  <a:srgbClr val="000000"/>
                </a:solidFill>
                <a:cs typeface="Times New Roman" panose="02020603050405020304" pitchFamily="18" charset="0"/>
              </a:rPr>
              <a:t>pārzināt komunikācijas rīkus, kā un kādos gadījumos, kādai mērķauditorijai tos pielietot</a:t>
            </a:r>
            <a:endParaRPr lang="en-US" altLang="lv-LV" sz="2000" b="1" dirty="0">
              <a:solidFill>
                <a:srgbClr val="000000"/>
              </a:solidFill>
              <a:latin typeface="Arial" panose="020B0604020202020204" pitchFamily="34" charset="0"/>
            </a:endParaRPr>
          </a:p>
        </p:txBody>
      </p:sp>
      <p:sp>
        <p:nvSpPr>
          <p:cNvPr id="90121" name="TextBox 140">
            <a:extLst>
              <a:ext uri="{FF2B5EF4-FFF2-40B4-BE49-F238E27FC236}">
                <a16:creationId xmlns:a16="http://schemas.microsoft.com/office/drawing/2014/main" id="{08DB7885-C968-4CD3-A67D-EE1EBE265D04}"/>
              </a:ext>
            </a:extLst>
          </p:cNvPr>
          <p:cNvSpPr txBox="1">
            <a:spLocks noChangeArrowheads="1"/>
          </p:cNvSpPr>
          <p:nvPr/>
        </p:nvSpPr>
        <p:spPr bwMode="auto">
          <a:xfrm>
            <a:off x="8051800" y="3451226"/>
            <a:ext cx="23939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r>
              <a:rPr lang="lv-LV" altLang="lv-LV" sz="2000">
                <a:solidFill>
                  <a:srgbClr val="000000"/>
                </a:solidFill>
                <a:cs typeface="Times New Roman" panose="02020603050405020304" pitchFamily="18" charset="0"/>
              </a:rPr>
              <a:t>izstrādājiet plānu, ko jūs gribat pateikt, kam un kā ietekmēt cilvēkus</a:t>
            </a:r>
            <a:endParaRPr lang="en-US" altLang="lv-LV" sz="2000" b="1">
              <a:solidFill>
                <a:srgbClr val="000000"/>
              </a:solidFill>
              <a:latin typeface="Arial" panose="020B0604020202020204" pitchFamily="34" charset="0"/>
            </a:endParaRPr>
          </a:p>
        </p:txBody>
      </p:sp>
      <p:sp>
        <p:nvSpPr>
          <p:cNvPr id="90122" name="TextBox 138">
            <a:extLst>
              <a:ext uri="{FF2B5EF4-FFF2-40B4-BE49-F238E27FC236}">
                <a16:creationId xmlns:a16="http://schemas.microsoft.com/office/drawing/2014/main" id="{6623D415-B441-4447-858B-072D1714A8C4}"/>
              </a:ext>
            </a:extLst>
          </p:cNvPr>
          <p:cNvSpPr txBox="1">
            <a:spLocks noChangeArrowheads="1"/>
          </p:cNvSpPr>
          <p:nvPr/>
        </p:nvSpPr>
        <p:spPr bwMode="auto">
          <a:xfrm>
            <a:off x="7521576" y="4867275"/>
            <a:ext cx="24114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b">
            <a:spAutoFit/>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r>
              <a:rPr lang="lv-LV" altLang="lv-LV" sz="2000">
                <a:solidFill>
                  <a:srgbClr val="000000"/>
                </a:solidFill>
                <a:cs typeface="Times New Roman" panose="02020603050405020304" pitchFamily="18" charset="0"/>
              </a:rPr>
              <a:t>plaši izmantojiet modernus ārējos komunikāciju tīklus</a:t>
            </a:r>
            <a:endParaRPr lang="en-US" altLang="lv-LV" sz="2000" b="1">
              <a:solidFill>
                <a:srgbClr val="000000"/>
              </a:solidFill>
              <a:latin typeface="Arial" panose="020B0604020202020204" pitchFamily="34" charset="0"/>
            </a:endParaRPr>
          </a:p>
        </p:txBody>
      </p:sp>
      <p:grpSp>
        <p:nvGrpSpPr>
          <p:cNvPr id="90123" name="Group 32">
            <a:extLst>
              <a:ext uri="{FF2B5EF4-FFF2-40B4-BE49-F238E27FC236}">
                <a16:creationId xmlns:a16="http://schemas.microsoft.com/office/drawing/2014/main" id="{B0DB66A9-FBAB-41AB-9CEE-818E4B9A02D9}"/>
              </a:ext>
            </a:extLst>
          </p:cNvPr>
          <p:cNvGrpSpPr>
            <a:grpSpLocks/>
          </p:cNvGrpSpPr>
          <p:nvPr/>
        </p:nvGrpSpPr>
        <p:grpSpPr bwMode="auto">
          <a:xfrm>
            <a:off x="4318000" y="1919288"/>
            <a:ext cx="3600450" cy="3600450"/>
            <a:chOff x="9107482" y="2733670"/>
            <a:chExt cx="1462089" cy="1317625"/>
          </a:xfrm>
        </p:grpSpPr>
        <p:sp>
          <p:nvSpPr>
            <p:cNvPr id="34" name="Rectangle 164">
              <a:extLst>
                <a:ext uri="{FF2B5EF4-FFF2-40B4-BE49-F238E27FC236}">
                  <a16:creationId xmlns:a16="http://schemas.microsoft.com/office/drawing/2014/main" id="{EEBE7085-545E-4113-A75B-B71E5312F368}"/>
                </a:ext>
              </a:extLst>
            </p:cNvPr>
            <p:cNvSpPr>
              <a:spLocks noChangeArrowheads="1"/>
            </p:cNvSpPr>
            <p:nvPr/>
          </p:nvSpPr>
          <p:spPr bwMode="auto">
            <a:xfrm>
              <a:off x="9817253" y="2928874"/>
              <a:ext cx="44481" cy="110964"/>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35" name="Freeform 165">
              <a:extLst>
                <a:ext uri="{FF2B5EF4-FFF2-40B4-BE49-F238E27FC236}">
                  <a16:creationId xmlns:a16="http://schemas.microsoft.com/office/drawing/2014/main" id="{1D5036E1-4C8A-4500-8F38-93E483B1E495}"/>
                </a:ext>
              </a:extLst>
            </p:cNvPr>
            <p:cNvSpPr>
              <a:spLocks/>
            </p:cNvSpPr>
            <p:nvPr/>
          </p:nvSpPr>
          <p:spPr bwMode="auto">
            <a:xfrm>
              <a:off x="9793400" y="2733670"/>
              <a:ext cx="90252" cy="206242"/>
            </a:xfrm>
            <a:custGeom>
              <a:avLst/>
              <a:gdLst>
                <a:gd name="T0" fmla="*/ 339 w 339"/>
                <a:gd name="T1" fmla="*/ 699 h 869"/>
                <a:gd name="T2" fmla="*/ 170 w 339"/>
                <a:gd name="T3" fmla="*/ 869 h 869"/>
                <a:gd name="T4" fmla="*/ 0 w 339"/>
                <a:gd name="T5" fmla="*/ 699 h 869"/>
                <a:gd name="T6" fmla="*/ 0 w 339"/>
                <a:gd name="T7" fmla="*/ 170 h 869"/>
                <a:gd name="T8" fmla="*/ 170 w 339"/>
                <a:gd name="T9" fmla="*/ 0 h 869"/>
                <a:gd name="T10" fmla="*/ 339 w 339"/>
                <a:gd name="T11" fmla="*/ 170 h 869"/>
                <a:gd name="T12" fmla="*/ 339 w 339"/>
                <a:gd name="T13" fmla="*/ 699 h 869"/>
              </a:gdLst>
              <a:ahLst/>
              <a:cxnLst>
                <a:cxn ang="0">
                  <a:pos x="T0" y="T1"/>
                </a:cxn>
                <a:cxn ang="0">
                  <a:pos x="T2" y="T3"/>
                </a:cxn>
                <a:cxn ang="0">
                  <a:pos x="T4" y="T5"/>
                </a:cxn>
                <a:cxn ang="0">
                  <a:pos x="T6" y="T7"/>
                </a:cxn>
                <a:cxn ang="0">
                  <a:pos x="T8" y="T9"/>
                </a:cxn>
                <a:cxn ang="0">
                  <a:pos x="T10" y="T11"/>
                </a:cxn>
                <a:cxn ang="0">
                  <a:pos x="T12" y="T13"/>
                </a:cxn>
              </a:cxnLst>
              <a:rect l="0" t="0" r="r" b="b"/>
              <a:pathLst>
                <a:path w="339" h="869">
                  <a:moveTo>
                    <a:pt x="339" y="699"/>
                  </a:moveTo>
                  <a:cubicBezTo>
                    <a:pt x="339" y="793"/>
                    <a:pt x="264" y="869"/>
                    <a:pt x="170" y="869"/>
                  </a:cubicBezTo>
                  <a:cubicBezTo>
                    <a:pt x="76" y="869"/>
                    <a:pt x="0" y="793"/>
                    <a:pt x="0" y="699"/>
                  </a:cubicBezTo>
                  <a:lnTo>
                    <a:pt x="0" y="170"/>
                  </a:lnTo>
                  <a:cubicBezTo>
                    <a:pt x="0" y="76"/>
                    <a:pt x="76" y="0"/>
                    <a:pt x="170" y="0"/>
                  </a:cubicBezTo>
                  <a:cubicBezTo>
                    <a:pt x="264" y="0"/>
                    <a:pt x="339" y="76"/>
                    <a:pt x="339" y="170"/>
                  </a:cubicBezTo>
                  <a:lnTo>
                    <a:pt x="339" y="69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36" name="Freeform 166">
              <a:extLst>
                <a:ext uri="{FF2B5EF4-FFF2-40B4-BE49-F238E27FC236}">
                  <a16:creationId xmlns:a16="http://schemas.microsoft.com/office/drawing/2014/main" id="{0CDF6602-B869-4C47-AB03-C50B83ADEEC7}"/>
                </a:ext>
              </a:extLst>
            </p:cNvPr>
            <p:cNvSpPr>
              <a:spLocks/>
            </p:cNvSpPr>
            <p:nvPr/>
          </p:nvSpPr>
          <p:spPr bwMode="auto">
            <a:xfrm>
              <a:off x="9460111" y="3049714"/>
              <a:ext cx="118617" cy="108059"/>
            </a:xfrm>
            <a:custGeom>
              <a:avLst/>
              <a:gdLst>
                <a:gd name="T0" fmla="*/ 75 w 75"/>
                <a:gd name="T1" fmla="*/ 50 h 68"/>
                <a:gd name="T2" fmla="*/ 55 w 75"/>
                <a:gd name="T3" fmla="*/ 68 h 68"/>
                <a:gd name="T4" fmla="*/ 0 w 75"/>
                <a:gd name="T5" fmla="*/ 19 h 68"/>
                <a:gd name="T6" fmla="*/ 20 w 75"/>
                <a:gd name="T7" fmla="*/ 0 h 68"/>
                <a:gd name="T8" fmla="*/ 75 w 75"/>
                <a:gd name="T9" fmla="*/ 50 h 68"/>
              </a:gdLst>
              <a:ahLst/>
              <a:cxnLst>
                <a:cxn ang="0">
                  <a:pos x="T0" y="T1"/>
                </a:cxn>
                <a:cxn ang="0">
                  <a:pos x="T2" y="T3"/>
                </a:cxn>
                <a:cxn ang="0">
                  <a:pos x="T4" y="T5"/>
                </a:cxn>
                <a:cxn ang="0">
                  <a:pos x="T6" y="T7"/>
                </a:cxn>
                <a:cxn ang="0">
                  <a:pos x="T8" y="T9"/>
                </a:cxn>
              </a:cxnLst>
              <a:rect l="0" t="0" r="r" b="b"/>
              <a:pathLst>
                <a:path w="75" h="68">
                  <a:moveTo>
                    <a:pt x="75" y="50"/>
                  </a:moveTo>
                  <a:lnTo>
                    <a:pt x="55" y="68"/>
                  </a:lnTo>
                  <a:lnTo>
                    <a:pt x="0" y="19"/>
                  </a:lnTo>
                  <a:lnTo>
                    <a:pt x="20" y="0"/>
                  </a:lnTo>
                  <a:lnTo>
                    <a:pt x="75" y="5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37" name="Freeform 167">
              <a:extLst>
                <a:ext uri="{FF2B5EF4-FFF2-40B4-BE49-F238E27FC236}">
                  <a16:creationId xmlns:a16="http://schemas.microsoft.com/office/drawing/2014/main" id="{EA6C6F89-67B3-470D-B56E-F6BD7EEF32DC}"/>
                </a:ext>
              </a:extLst>
            </p:cNvPr>
            <p:cNvSpPr>
              <a:spLocks/>
            </p:cNvSpPr>
            <p:nvPr/>
          </p:nvSpPr>
          <p:spPr bwMode="auto">
            <a:xfrm>
              <a:off x="9304104" y="2909702"/>
              <a:ext cx="198555" cy="179518"/>
            </a:xfrm>
            <a:custGeom>
              <a:avLst/>
              <a:gdLst>
                <a:gd name="T0" fmla="*/ 681 w 747"/>
                <a:gd name="T1" fmla="*/ 441 h 747"/>
                <a:gd name="T2" fmla="*/ 681 w 747"/>
                <a:gd name="T3" fmla="*/ 680 h 747"/>
                <a:gd name="T4" fmla="*/ 441 w 747"/>
                <a:gd name="T5" fmla="*/ 680 h 747"/>
                <a:gd name="T6" fmla="*/ 66 w 747"/>
                <a:gd name="T7" fmla="*/ 306 h 747"/>
                <a:gd name="T8" fmla="*/ 66 w 747"/>
                <a:gd name="T9" fmla="*/ 66 h 747"/>
                <a:gd name="T10" fmla="*/ 306 w 747"/>
                <a:gd name="T11" fmla="*/ 66 h 747"/>
                <a:gd name="T12" fmla="*/ 681 w 747"/>
                <a:gd name="T13" fmla="*/ 441 h 747"/>
              </a:gdLst>
              <a:ahLst/>
              <a:cxnLst>
                <a:cxn ang="0">
                  <a:pos x="T0" y="T1"/>
                </a:cxn>
                <a:cxn ang="0">
                  <a:pos x="T2" y="T3"/>
                </a:cxn>
                <a:cxn ang="0">
                  <a:pos x="T4" y="T5"/>
                </a:cxn>
                <a:cxn ang="0">
                  <a:pos x="T6" y="T7"/>
                </a:cxn>
                <a:cxn ang="0">
                  <a:pos x="T8" y="T9"/>
                </a:cxn>
                <a:cxn ang="0">
                  <a:pos x="T10" y="T11"/>
                </a:cxn>
                <a:cxn ang="0">
                  <a:pos x="T12" y="T13"/>
                </a:cxn>
              </a:cxnLst>
              <a:rect l="0" t="0" r="r" b="b"/>
              <a:pathLst>
                <a:path w="747" h="747">
                  <a:moveTo>
                    <a:pt x="681" y="441"/>
                  </a:moveTo>
                  <a:cubicBezTo>
                    <a:pt x="747" y="507"/>
                    <a:pt x="747" y="614"/>
                    <a:pt x="681" y="680"/>
                  </a:cubicBezTo>
                  <a:cubicBezTo>
                    <a:pt x="614" y="747"/>
                    <a:pt x="507" y="747"/>
                    <a:pt x="441" y="680"/>
                  </a:cubicBezTo>
                  <a:lnTo>
                    <a:pt x="66" y="306"/>
                  </a:lnTo>
                  <a:cubicBezTo>
                    <a:pt x="0" y="240"/>
                    <a:pt x="0" y="132"/>
                    <a:pt x="66" y="66"/>
                  </a:cubicBezTo>
                  <a:cubicBezTo>
                    <a:pt x="133" y="0"/>
                    <a:pt x="240" y="0"/>
                    <a:pt x="306" y="66"/>
                  </a:cubicBezTo>
                  <a:lnTo>
                    <a:pt x="681" y="441"/>
                  </a:ln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38" name="Rectangle 168">
              <a:extLst>
                <a:ext uri="{FF2B5EF4-FFF2-40B4-BE49-F238E27FC236}">
                  <a16:creationId xmlns:a16="http://schemas.microsoft.com/office/drawing/2014/main" id="{6704210D-AAB4-4626-AC66-2D3282382323}"/>
                </a:ext>
              </a:extLst>
            </p:cNvPr>
            <p:cNvSpPr>
              <a:spLocks noChangeArrowheads="1"/>
            </p:cNvSpPr>
            <p:nvPr/>
          </p:nvSpPr>
          <p:spPr bwMode="auto">
            <a:xfrm>
              <a:off x="9324733" y="3371568"/>
              <a:ext cx="123775" cy="40086"/>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39" name="Freeform 169">
              <a:extLst>
                <a:ext uri="{FF2B5EF4-FFF2-40B4-BE49-F238E27FC236}">
                  <a16:creationId xmlns:a16="http://schemas.microsoft.com/office/drawing/2014/main" id="{565B7FA8-0F84-466D-94BF-6DF494146239}"/>
                </a:ext>
              </a:extLst>
            </p:cNvPr>
            <p:cNvSpPr>
              <a:spLocks/>
            </p:cNvSpPr>
            <p:nvPr/>
          </p:nvSpPr>
          <p:spPr bwMode="auto">
            <a:xfrm>
              <a:off x="9107482" y="3351234"/>
              <a:ext cx="230144" cy="80754"/>
            </a:xfrm>
            <a:custGeom>
              <a:avLst/>
              <a:gdLst>
                <a:gd name="T0" fmla="*/ 699 w 869"/>
                <a:gd name="T1" fmla="*/ 0 h 339"/>
                <a:gd name="T2" fmla="*/ 869 w 869"/>
                <a:gd name="T3" fmla="*/ 170 h 339"/>
                <a:gd name="T4" fmla="*/ 699 w 869"/>
                <a:gd name="T5" fmla="*/ 339 h 339"/>
                <a:gd name="T6" fmla="*/ 170 w 869"/>
                <a:gd name="T7" fmla="*/ 339 h 339"/>
                <a:gd name="T8" fmla="*/ 0 w 869"/>
                <a:gd name="T9" fmla="*/ 170 h 339"/>
                <a:gd name="T10" fmla="*/ 170 w 869"/>
                <a:gd name="T11" fmla="*/ 0 h 339"/>
                <a:gd name="T12" fmla="*/ 699 w 869"/>
                <a:gd name="T13" fmla="*/ 0 h 339"/>
              </a:gdLst>
              <a:ahLst/>
              <a:cxnLst>
                <a:cxn ang="0">
                  <a:pos x="T0" y="T1"/>
                </a:cxn>
                <a:cxn ang="0">
                  <a:pos x="T2" y="T3"/>
                </a:cxn>
                <a:cxn ang="0">
                  <a:pos x="T4" y="T5"/>
                </a:cxn>
                <a:cxn ang="0">
                  <a:pos x="T6" y="T7"/>
                </a:cxn>
                <a:cxn ang="0">
                  <a:pos x="T8" y="T9"/>
                </a:cxn>
                <a:cxn ang="0">
                  <a:pos x="T10" y="T11"/>
                </a:cxn>
                <a:cxn ang="0">
                  <a:pos x="T12" y="T13"/>
                </a:cxn>
              </a:cxnLst>
              <a:rect l="0" t="0" r="r" b="b"/>
              <a:pathLst>
                <a:path w="869" h="339">
                  <a:moveTo>
                    <a:pt x="699" y="0"/>
                  </a:moveTo>
                  <a:cubicBezTo>
                    <a:pt x="793" y="0"/>
                    <a:pt x="869" y="76"/>
                    <a:pt x="869" y="170"/>
                  </a:cubicBezTo>
                  <a:cubicBezTo>
                    <a:pt x="869" y="263"/>
                    <a:pt x="793" y="339"/>
                    <a:pt x="699" y="339"/>
                  </a:cubicBezTo>
                  <a:lnTo>
                    <a:pt x="170" y="339"/>
                  </a:lnTo>
                  <a:cubicBezTo>
                    <a:pt x="76" y="339"/>
                    <a:pt x="0" y="263"/>
                    <a:pt x="0" y="170"/>
                  </a:cubicBezTo>
                  <a:cubicBezTo>
                    <a:pt x="0" y="76"/>
                    <a:pt x="76" y="0"/>
                    <a:pt x="170" y="0"/>
                  </a:cubicBezTo>
                  <a:lnTo>
                    <a:pt x="69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40" name="Freeform 170">
              <a:extLst>
                <a:ext uri="{FF2B5EF4-FFF2-40B4-BE49-F238E27FC236}">
                  <a16:creationId xmlns:a16="http://schemas.microsoft.com/office/drawing/2014/main" id="{DCA2EC8F-4238-4AAE-9BDA-EB4BFBF28DC7}"/>
                </a:ext>
              </a:extLst>
            </p:cNvPr>
            <p:cNvSpPr>
              <a:spLocks/>
            </p:cNvSpPr>
            <p:nvPr/>
          </p:nvSpPr>
          <p:spPr bwMode="auto">
            <a:xfrm>
              <a:off x="9460111" y="3626030"/>
              <a:ext cx="118617" cy="107478"/>
            </a:xfrm>
            <a:custGeom>
              <a:avLst/>
              <a:gdLst>
                <a:gd name="T0" fmla="*/ 55 w 75"/>
                <a:gd name="T1" fmla="*/ 0 h 68"/>
                <a:gd name="T2" fmla="*/ 75 w 75"/>
                <a:gd name="T3" fmla="*/ 18 h 68"/>
                <a:gd name="T4" fmla="*/ 20 w 75"/>
                <a:gd name="T5" fmla="*/ 68 h 68"/>
                <a:gd name="T6" fmla="*/ 0 w 75"/>
                <a:gd name="T7" fmla="*/ 50 h 68"/>
                <a:gd name="T8" fmla="*/ 55 w 75"/>
                <a:gd name="T9" fmla="*/ 0 h 68"/>
              </a:gdLst>
              <a:ahLst/>
              <a:cxnLst>
                <a:cxn ang="0">
                  <a:pos x="T0" y="T1"/>
                </a:cxn>
                <a:cxn ang="0">
                  <a:pos x="T2" y="T3"/>
                </a:cxn>
                <a:cxn ang="0">
                  <a:pos x="T4" y="T5"/>
                </a:cxn>
                <a:cxn ang="0">
                  <a:pos x="T6" y="T7"/>
                </a:cxn>
                <a:cxn ang="0">
                  <a:pos x="T8" y="T9"/>
                </a:cxn>
              </a:cxnLst>
              <a:rect l="0" t="0" r="r" b="b"/>
              <a:pathLst>
                <a:path w="75" h="68">
                  <a:moveTo>
                    <a:pt x="55" y="0"/>
                  </a:moveTo>
                  <a:lnTo>
                    <a:pt x="75" y="18"/>
                  </a:lnTo>
                  <a:lnTo>
                    <a:pt x="20" y="68"/>
                  </a:lnTo>
                  <a:lnTo>
                    <a:pt x="0" y="50"/>
                  </a:lnTo>
                  <a:lnTo>
                    <a:pt x="55"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41" name="Freeform 171">
              <a:extLst>
                <a:ext uri="{FF2B5EF4-FFF2-40B4-BE49-F238E27FC236}">
                  <a16:creationId xmlns:a16="http://schemas.microsoft.com/office/drawing/2014/main" id="{B6AE8309-5941-425B-B6A8-DA077B053CB6}"/>
                </a:ext>
              </a:extLst>
            </p:cNvPr>
            <p:cNvSpPr>
              <a:spLocks/>
            </p:cNvSpPr>
            <p:nvPr/>
          </p:nvSpPr>
          <p:spPr bwMode="auto">
            <a:xfrm>
              <a:off x="9304104" y="3695745"/>
              <a:ext cx="198555" cy="177775"/>
            </a:xfrm>
            <a:custGeom>
              <a:avLst/>
              <a:gdLst>
                <a:gd name="T0" fmla="*/ 441 w 747"/>
                <a:gd name="T1" fmla="*/ 66 h 746"/>
                <a:gd name="T2" fmla="*/ 681 w 747"/>
                <a:gd name="T3" fmla="*/ 66 h 746"/>
                <a:gd name="T4" fmla="*/ 681 w 747"/>
                <a:gd name="T5" fmla="*/ 306 h 746"/>
                <a:gd name="T6" fmla="*/ 306 w 747"/>
                <a:gd name="T7" fmla="*/ 680 h 746"/>
                <a:gd name="T8" fmla="*/ 66 w 747"/>
                <a:gd name="T9" fmla="*/ 680 h 746"/>
                <a:gd name="T10" fmla="*/ 66 w 747"/>
                <a:gd name="T11" fmla="*/ 440 h 746"/>
                <a:gd name="T12" fmla="*/ 441 w 747"/>
                <a:gd name="T13" fmla="*/ 66 h 746"/>
              </a:gdLst>
              <a:ahLst/>
              <a:cxnLst>
                <a:cxn ang="0">
                  <a:pos x="T0" y="T1"/>
                </a:cxn>
                <a:cxn ang="0">
                  <a:pos x="T2" y="T3"/>
                </a:cxn>
                <a:cxn ang="0">
                  <a:pos x="T4" y="T5"/>
                </a:cxn>
                <a:cxn ang="0">
                  <a:pos x="T6" y="T7"/>
                </a:cxn>
                <a:cxn ang="0">
                  <a:pos x="T8" y="T9"/>
                </a:cxn>
                <a:cxn ang="0">
                  <a:pos x="T10" y="T11"/>
                </a:cxn>
                <a:cxn ang="0">
                  <a:pos x="T12" y="T13"/>
                </a:cxn>
              </a:cxnLst>
              <a:rect l="0" t="0" r="r" b="b"/>
              <a:pathLst>
                <a:path w="747" h="746">
                  <a:moveTo>
                    <a:pt x="441" y="66"/>
                  </a:moveTo>
                  <a:cubicBezTo>
                    <a:pt x="507" y="0"/>
                    <a:pt x="614" y="0"/>
                    <a:pt x="681" y="66"/>
                  </a:cubicBezTo>
                  <a:cubicBezTo>
                    <a:pt x="747" y="132"/>
                    <a:pt x="747" y="240"/>
                    <a:pt x="681" y="306"/>
                  </a:cubicBezTo>
                  <a:lnTo>
                    <a:pt x="306" y="680"/>
                  </a:lnTo>
                  <a:cubicBezTo>
                    <a:pt x="240" y="746"/>
                    <a:pt x="132" y="746"/>
                    <a:pt x="66" y="680"/>
                  </a:cubicBezTo>
                  <a:cubicBezTo>
                    <a:pt x="0" y="614"/>
                    <a:pt x="0" y="506"/>
                    <a:pt x="66" y="440"/>
                  </a:cubicBezTo>
                  <a:lnTo>
                    <a:pt x="441" y="66"/>
                  </a:ln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42" name="Rectangle 172">
              <a:extLst>
                <a:ext uri="{FF2B5EF4-FFF2-40B4-BE49-F238E27FC236}">
                  <a16:creationId xmlns:a16="http://schemas.microsoft.com/office/drawing/2014/main" id="{E4287520-A776-441E-933E-63FD9AB0FC2C}"/>
                </a:ext>
              </a:extLst>
            </p:cNvPr>
            <p:cNvSpPr>
              <a:spLocks noChangeArrowheads="1"/>
            </p:cNvSpPr>
            <p:nvPr/>
          </p:nvSpPr>
          <p:spPr bwMode="auto">
            <a:xfrm>
              <a:off x="9817253" y="3743384"/>
              <a:ext cx="44481" cy="110964"/>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73" name="Freeform 173">
              <a:extLst>
                <a:ext uri="{FF2B5EF4-FFF2-40B4-BE49-F238E27FC236}">
                  <a16:creationId xmlns:a16="http://schemas.microsoft.com/office/drawing/2014/main" id="{B77E8764-20E6-4182-A824-FA85928350F8}"/>
                </a:ext>
              </a:extLst>
            </p:cNvPr>
            <p:cNvSpPr>
              <a:spLocks/>
            </p:cNvSpPr>
            <p:nvPr/>
          </p:nvSpPr>
          <p:spPr bwMode="auto">
            <a:xfrm>
              <a:off x="9793400" y="3843310"/>
              <a:ext cx="90252" cy="207985"/>
            </a:xfrm>
            <a:custGeom>
              <a:avLst/>
              <a:gdLst>
                <a:gd name="T0" fmla="*/ 0 w 339"/>
                <a:gd name="T1" fmla="*/ 169 h 868"/>
                <a:gd name="T2" fmla="*/ 170 w 339"/>
                <a:gd name="T3" fmla="*/ 0 h 868"/>
                <a:gd name="T4" fmla="*/ 339 w 339"/>
                <a:gd name="T5" fmla="*/ 169 h 868"/>
                <a:gd name="T6" fmla="*/ 339 w 339"/>
                <a:gd name="T7" fmla="*/ 699 h 868"/>
                <a:gd name="T8" fmla="*/ 169 w 339"/>
                <a:gd name="T9" fmla="*/ 868 h 868"/>
                <a:gd name="T10" fmla="*/ 0 w 339"/>
                <a:gd name="T11" fmla="*/ 699 h 868"/>
                <a:gd name="T12" fmla="*/ 0 w 339"/>
                <a:gd name="T13" fmla="*/ 169 h 868"/>
              </a:gdLst>
              <a:ahLst/>
              <a:cxnLst>
                <a:cxn ang="0">
                  <a:pos x="T0" y="T1"/>
                </a:cxn>
                <a:cxn ang="0">
                  <a:pos x="T2" y="T3"/>
                </a:cxn>
                <a:cxn ang="0">
                  <a:pos x="T4" y="T5"/>
                </a:cxn>
                <a:cxn ang="0">
                  <a:pos x="T6" y="T7"/>
                </a:cxn>
                <a:cxn ang="0">
                  <a:pos x="T8" y="T9"/>
                </a:cxn>
                <a:cxn ang="0">
                  <a:pos x="T10" y="T11"/>
                </a:cxn>
                <a:cxn ang="0">
                  <a:pos x="T12" y="T13"/>
                </a:cxn>
              </a:cxnLst>
              <a:rect l="0" t="0" r="r" b="b"/>
              <a:pathLst>
                <a:path w="339" h="868">
                  <a:moveTo>
                    <a:pt x="0" y="169"/>
                  </a:moveTo>
                  <a:cubicBezTo>
                    <a:pt x="0" y="76"/>
                    <a:pt x="76" y="0"/>
                    <a:pt x="170" y="0"/>
                  </a:cubicBezTo>
                  <a:cubicBezTo>
                    <a:pt x="263" y="0"/>
                    <a:pt x="339" y="76"/>
                    <a:pt x="339" y="169"/>
                  </a:cubicBezTo>
                  <a:lnTo>
                    <a:pt x="339" y="699"/>
                  </a:lnTo>
                  <a:cubicBezTo>
                    <a:pt x="339" y="792"/>
                    <a:pt x="263" y="868"/>
                    <a:pt x="169" y="868"/>
                  </a:cubicBezTo>
                  <a:cubicBezTo>
                    <a:pt x="76" y="868"/>
                    <a:pt x="0" y="792"/>
                    <a:pt x="0" y="699"/>
                  </a:cubicBezTo>
                  <a:lnTo>
                    <a:pt x="0" y="169"/>
                  </a:ln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74" name="Freeform 174">
              <a:extLst>
                <a:ext uri="{FF2B5EF4-FFF2-40B4-BE49-F238E27FC236}">
                  <a16:creationId xmlns:a16="http://schemas.microsoft.com/office/drawing/2014/main" id="{4ED123C4-A528-4B5E-8260-C247A1038140}"/>
                </a:ext>
              </a:extLst>
            </p:cNvPr>
            <p:cNvSpPr>
              <a:spLocks/>
            </p:cNvSpPr>
            <p:nvPr/>
          </p:nvSpPr>
          <p:spPr bwMode="auto">
            <a:xfrm>
              <a:off x="10098325" y="3626030"/>
              <a:ext cx="120551" cy="107478"/>
            </a:xfrm>
            <a:custGeom>
              <a:avLst/>
              <a:gdLst>
                <a:gd name="T0" fmla="*/ 0 w 76"/>
                <a:gd name="T1" fmla="*/ 18 h 68"/>
                <a:gd name="T2" fmla="*/ 20 w 76"/>
                <a:gd name="T3" fmla="*/ 0 h 68"/>
                <a:gd name="T4" fmla="*/ 76 w 76"/>
                <a:gd name="T5" fmla="*/ 50 h 68"/>
                <a:gd name="T6" fmla="*/ 56 w 76"/>
                <a:gd name="T7" fmla="*/ 68 h 68"/>
                <a:gd name="T8" fmla="*/ 0 w 76"/>
                <a:gd name="T9" fmla="*/ 18 h 68"/>
              </a:gdLst>
              <a:ahLst/>
              <a:cxnLst>
                <a:cxn ang="0">
                  <a:pos x="T0" y="T1"/>
                </a:cxn>
                <a:cxn ang="0">
                  <a:pos x="T2" y="T3"/>
                </a:cxn>
                <a:cxn ang="0">
                  <a:pos x="T4" y="T5"/>
                </a:cxn>
                <a:cxn ang="0">
                  <a:pos x="T6" y="T7"/>
                </a:cxn>
                <a:cxn ang="0">
                  <a:pos x="T8" y="T9"/>
                </a:cxn>
              </a:cxnLst>
              <a:rect l="0" t="0" r="r" b="b"/>
              <a:pathLst>
                <a:path w="76" h="68">
                  <a:moveTo>
                    <a:pt x="0" y="18"/>
                  </a:moveTo>
                  <a:lnTo>
                    <a:pt x="20" y="0"/>
                  </a:lnTo>
                  <a:lnTo>
                    <a:pt x="76" y="50"/>
                  </a:lnTo>
                  <a:lnTo>
                    <a:pt x="56" y="68"/>
                  </a:lnTo>
                  <a:lnTo>
                    <a:pt x="0" y="18"/>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75" name="Freeform 175">
              <a:extLst>
                <a:ext uri="{FF2B5EF4-FFF2-40B4-BE49-F238E27FC236}">
                  <a16:creationId xmlns:a16="http://schemas.microsoft.com/office/drawing/2014/main" id="{97AED9BF-3F15-47FF-9E0B-915B3EF02AAC}"/>
                </a:ext>
              </a:extLst>
            </p:cNvPr>
            <p:cNvSpPr>
              <a:spLocks/>
            </p:cNvSpPr>
            <p:nvPr/>
          </p:nvSpPr>
          <p:spPr bwMode="auto">
            <a:xfrm>
              <a:off x="10175684" y="3695745"/>
              <a:ext cx="197266" cy="177775"/>
            </a:xfrm>
            <a:custGeom>
              <a:avLst/>
              <a:gdLst>
                <a:gd name="T0" fmla="*/ 66 w 746"/>
                <a:gd name="T1" fmla="*/ 306 h 746"/>
                <a:gd name="T2" fmla="*/ 66 w 746"/>
                <a:gd name="T3" fmla="*/ 66 h 746"/>
                <a:gd name="T4" fmla="*/ 306 w 746"/>
                <a:gd name="T5" fmla="*/ 66 h 746"/>
                <a:gd name="T6" fmla="*/ 680 w 746"/>
                <a:gd name="T7" fmla="*/ 440 h 746"/>
                <a:gd name="T8" fmla="*/ 680 w 746"/>
                <a:gd name="T9" fmla="*/ 680 h 746"/>
                <a:gd name="T10" fmla="*/ 440 w 746"/>
                <a:gd name="T11" fmla="*/ 680 h 746"/>
                <a:gd name="T12" fmla="*/ 66 w 746"/>
                <a:gd name="T13" fmla="*/ 306 h 746"/>
              </a:gdLst>
              <a:ahLst/>
              <a:cxnLst>
                <a:cxn ang="0">
                  <a:pos x="T0" y="T1"/>
                </a:cxn>
                <a:cxn ang="0">
                  <a:pos x="T2" y="T3"/>
                </a:cxn>
                <a:cxn ang="0">
                  <a:pos x="T4" y="T5"/>
                </a:cxn>
                <a:cxn ang="0">
                  <a:pos x="T6" y="T7"/>
                </a:cxn>
                <a:cxn ang="0">
                  <a:pos x="T8" y="T9"/>
                </a:cxn>
                <a:cxn ang="0">
                  <a:pos x="T10" y="T11"/>
                </a:cxn>
                <a:cxn ang="0">
                  <a:pos x="T12" y="T13"/>
                </a:cxn>
              </a:cxnLst>
              <a:rect l="0" t="0" r="r" b="b"/>
              <a:pathLst>
                <a:path w="746" h="746">
                  <a:moveTo>
                    <a:pt x="66" y="306"/>
                  </a:moveTo>
                  <a:cubicBezTo>
                    <a:pt x="0" y="240"/>
                    <a:pt x="0" y="132"/>
                    <a:pt x="66" y="66"/>
                  </a:cubicBezTo>
                  <a:cubicBezTo>
                    <a:pt x="132" y="0"/>
                    <a:pt x="240" y="0"/>
                    <a:pt x="306" y="66"/>
                  </a:cubicBezTo>
                  <a:lnTo>
                    <a:pt x="680" y="440"/>
                  </a:lnTo>
                  <a:cubicBezTo>
                    <a:pt x="746" y="507"/>
                    <a:pt x="746" y="614"/>
                    <a:pt x="680" y="680"/>
                  </a:cubicBezTo>
                  <a:cubicBezTo>
                    <a:pt x="614" y="746"/>
                    <a:pt x="506" y="746"/>
                    <a:pt x="440" y="680"/>
                  </a:cubicBezTo>
                  <a:lnTo>
                    <a:pt x="66" y="306"/>
                  </a:lnTo>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76" name="Rectangle 176">
              <a:extLst>
                <a:ext uri="{FF2B5EF4-FFF2-40B4-BE49-F238E27FC236}">
                  <a16:creationId xmlns:a16="http://schemas.microsoft.com/office/drawing/2014/main" id="{1A1997D8-6B64-45D7-A16F-CCEFB05CB72F}"/>
                </a:ext>
              </a:extLst>
            </p:cNvPr>
            <p:cNvSpPr>
              <a:spLocks noChangeArrowheads="1"/>
            </p:cNvSpPr>
            <p:nvPr/>
          </p:nvSpPr>
          <p:spPr bwMode="auto">
            <a:xfrm>
              <a:off x="10228546" y="3371568"/>
              <a:ext cx="123775" cy="41829"/>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77" name="Freeform 177">
              <a:extLst>
                <a:ext uri="{FF2B5EF4-FFF2-40B4-BE49-F238E27FC236}">
                  <a16:creationId xmlns:a16="http://schemas.microsoft.com/office/drawing/2014/main" id="{3B30D4D0-B2EA-4F51-94A3-27BA9A84009B}"/>
                </a:ext>
              </a:extLst>
            </p:cNvPr>
            <p:cNvSpPr>
              <a:spLocks/>
            </p:cNvSpPr>
            <p:nvPr/>
          </p:nvSpPr>
          <p:spPr bwMode="auto">
            <a:xfrm>
              <a:off x="10339428" y="3351234"/>
              <a:ext cx="230143" cy="80754"/>
            </a:xfrm>
            <a:custGeom>
              <a:avLst/>
              <a:gdLst>
                <a:gd name="T0" fmla="*/ 169 w 868"/>
                <a:gd name="T1" fmla="*/ 339 h 339"/>
                <a:gd name="T2" fmla="*/ 0 w 868"/>
                <a:gd name="T3" fmla="*/ 170 h 339"/>
                <a:gd name="T4" fmla="*/ 169 w 868"/>
                <a:gd name="T5" fmla="*/ 0 h 339"/>
                <a:gd name="T6" fmla="*/ 699 w 868"/>
                <a:gd name="T7" fmla="*/ 0 h 339"/>
                <a:gd name="T8" fmla="*/ 868 w 868"/>
                <a:gd name="T9" fmla="*/ 170 h 339"/>
                <a:gd name="T10" fmla="*/ 699 w 868"/>
                <a:gd name="T11" fmla="*/ 339 h 339"/>
                <a:gd name="T12" fmla="*/ 169 w 868"/>
                <a:gd name="T13" fmla="*/ 339 h 339"/>
              </a:gdLst>
              <a:ahLst/>
              <a:cxnLst>
                <a:cxn ang="0">
                  <a:pos x="T0" y="T1"/>
                </a:cxn>
                <a:cxn ang="0">
                  <a:pos x="T2" y="T3"/>
                </a:cxn>
                <a:cxn ang="0">
                  <a:pos x="T4" y="T5"/>
                </a:cxn>
                <a:cxn ang="0">
                  <a:pos x="T6" y="T7"/>
                </a:cxn>
                <a:cxn ang="0">
                  <a:pos x="T8" y="T9"/>
                </a:cxn>
                <a:cxn ang="0">
                  <a:pos x="T10" y="T11"/>
                </a:cxn>
                <a:cxn ang="0">
                  <a:pos x="T12" y="T13"/>
                </a:cxn>
              </a:cxnLst>
              <a:rect l="0" t="0" r="r" b="b"/>
              <a:pathLst>
                <a:path w="868" h="339">
                  <a:moveTo>
                    <a:pt x="169" y="339"/>
                  </a:moveTo>
                  <a:cubicBezTo>
                    <a:pt x="76" y="339"/>
                    <a:pt x="0" y="264"/>
                    <a:pt x="0" y="170"/>
                  </a:cubicBezTo>
                  <a:cubicBezTo>
                    <a:pt x="0" y="76"/>
                    <a:pt x="76" y="0"/>
                    <a:pt x="169" y="0"/>
                  </a:cubicBezTo>
                  <a:lnTo>
                    <a:pt x="699" y="0"/>
                  </a:lnTo>
                  <a:cubicBezTo>
                    <a:pt x="792" y="0"/>
                    <a:pt x="868" y="76"/>
                    <a:pt x="868" y="170"/>
                  </a:cubicBezTo>
                  <a:cubicBezTo>
                    <a:pt x="868" y="264"/>
                    <a:pt x="792" y="339"/>
                    <a:pt x="699" y="339"/>
                  </a:cubicBezTo>
                  <a:lnTo>
                    <a:pt x="169" y="339"/>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78" name="Freeform 178">
              <a:extLst>
                <a:ext uri="{FF2B5EF4-FFF2-40B4-BE49-F238E27FC236}">
                  <a16:creationId xmlns:a16="http://schemas.microsoft.com/office/drawing/2014/main" id="{120E2C4F-671C-4647-A51C-80328F4A37BF}"/>
                </a:ext>
              </a:extLst>
            </p:cNvPr>
            <p:cNvSpPr>
              <a:spLocks/>
            </p:cNvSpPr>
            <p:nvPr/>
          </p:nvSpPr>
          <p:spPr bwMode="auto">
            <a:xfrm>
              <a:off x="10098325" y="3049714"/>
              <a:ext cx="120551" cy="108059"/>
            </a:xfrm>
            <a:custGeom>
              <a:avLst/>
              <a:gdLst>
                <a:gd name="T0" fmla="*/ 20 w 76"/>
                <a:gd name="T1" fmla="*/ 68 h 68"/>
                <a:gd name="T2" fmla="*/ 0 w 76"/>
                <a:gd name="T3" fmla="*/ 50 h 68"/>
                <a:gd name="T4" fmla="*/ 56 w 76"/>
                <a:gd name="T5" fmla="*/ 0 h 68"/>
                <a:gd name="T6" fmla="*/ 76 w 76"/>
                <a:gd name="T7" fmla="*/ 19 h 68"/>
                <a:gd name="T8" fmla="*/ 20 w 76"/>
                <a:gd name="T9" fmla="*/ 68 h 68"/>
              </a:gdLst>
              <a:ahLst/>
              <a:cxnLst>
                <a:cxn ang="0">
                  <a:pos x="T0" y="T1"/>
                </a:cxn>
                <a:cxn ang="0">
                  <a:pos x="T2" y="T3"/>
                </a:cxn>
                <a:cxn ang="0">
                  <a:pos x="T4" y="T5"/>
                </a:cxn>
                <a:cxn ang="0">
                  <a:pos x="T6" y="T7"/>
                </a:cxn>
                <a:cxn ang="0">
                  <a:pos x="T8" y="T9"/>
                </a:cxn>
              </a:cxnLst>
              <a:rect l="0" t="0" r="r" b="b"/>
              <a:pathLst>
                <a:path w="76" h="68">
                  <a:moveTo>
                    <a:pt x="20" y="68"/>
                  </a:moveTo>
                  <a:lnTo>
                    <a:pt x="0" y="50"/>
                  </a:lnTo>
                  <a:lnTo>
                    <a:pt x="56" y="0"/>
                  </a:lnTo>
                  <a:lnTo>
                    <a:pt x="76" y="19"/>
                  </a:lnTo>
                  <a:lnTo>
                    <a:pt x="20" y="68"/>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79" name="Freeform 179">
              <a:extLst>
                <a:ext uri="{FF2B5EF4-FFF2-40B4-BE49-F238E27FC236}">
                  <a16:creationId xmlns:a16="http://schemas.microsoft.com/office/drawing/2014/main" id="{ABEAB8A7-EEC6-4CD6-B5E4-E70A736BF38E}"/>
                </a:ext>
              </a:extLst>
            </p:cNvPr>
            <p:cNvSpPr>
              <a:spLocks/>
            </p:cNvSpPr>
            <p:nvPr/>
          </p:nvSpPr>
          <p:spPr bwMode="auto">
            <a:xfrm>
              <a:off x="10175684" y="2909702"/>
              <a:ext cx="197266" cy="179518"/>
            </a:xfrm>
            <a:custGeom>
              <a:avLst/>
              <a:gdLst>
                <a:gd name="T0" fmla="*/ 306 w 747"/>
                <a:gd name="T1" fmla="*/ 680 h 747"/>
                <a:gd name="T2" fmla="*/ 66 w 747"/>
                <a:gd name="T3" fmla="*/ 680 h 747"/>
                <a:gd name="T4" fmla="*/ 66 w 747"/>
                <a:gd name="T5" fmla="*/ 441 h 747"/>
                <a:gd name="T6" fmla="*/ 440 w 747"/>
                <a:gd name="T7" fmla="*/ 66 h 747"/>
                <a:gd name="T8" fmla="*/ 680 w 747"/>
                <a:gd name="T9" fmla="*/ 66 h 747"/>
                <a:gd name="T10" fmla="*/ 680 w 747"/>
                <a:gd name="T11" fmla="*/ 306 h 747"/>
                <a:gd name="T12" fmla="*/ 306 w 747"/>
                <a:gd name="T13" fmla="*/ 680 h 747"/>
              </a:gdLst>
              <a:ahLst/>
              <a:cxnLst>
                <a:cxn ang="0">
                  <a:pos x="T0" y="T1"/>
                </a:cxn>
                <a:cxn ang="0">
                  <a:pos x="T2" y="T3"/>
                </a:cxn>
                <a:cxn ang="0">
                  <a:pos x="T4" y="T5"/>
                </a:cxn>
                <a:cxn ang="0">
                  <a:pos x="T6" y="T7"/>
                </a:cxn>
                <a:cxn ang="0">
                  <a:pos x="T8" y="T9"/>
                </a:cxn>
                <a:cxn ang="0">
                  <a:pos x="T10" y="T11"/>
                </a:cxn>
                <a:cxn ang="0">
                  <a:pos x="T12" y="T13"/>
                </a:cxn>
              </a:cxnLst>
              <a:rect l="0" t="0" r="r" b="b"/>
              <a:pathLst>
                <a:path w="747" h="747">
                  <a:moveTo>
                    <a:pt x="306" y="680"/>
                  </a:moveTo>
                  <a:cubicBezTo>
                    <a:pt x="240" y="747"/>
                    <a:pt x="133" y="747"/>
                    <a:pt x="66" y="680"/>
                  </a:cubicBezTo>
                  <a:cubicBezTo>
                    <a:pt x="0" y="614"/>
                    <a:pt x="0" y="507"/>
                    <a:pt x="66" y="441"/>
                  </a:cubicBezTo>
                  <a:lnTo>
                    <a:pt x="440" y="66"/>
                  </a:lnTo>
                  <a:cubicBezTo>
                    <a:pt x="506" y="0"/>
                    <a:pt x="614" y="0"/>
                    <a:pt x="680" y="66"/>
                  </a:cubicBezTo>
                  <a:cubicBezTo>
                    <a:pt x="747" y="133"/>
                    <a:pt x="747" y="240"/>
                    <a:pt x="680" y="306"/>
                  </a:cubicBezTo>
                  <a:lnTo>
                    <a:pt x="306" y="68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0" name="Rectangle 180">
              <a:extLst>
                <a:ext uri="{FF2B5EF4-FFF2-40B4-BE49-F238E27FC236}">
                  <a16:creationId xmlns:a16="http://schemas.microsoft.com/office/drawing/2014/main" id="{6975C8A0-2372-48B2-B20E-C190BD330E6E}"/>
                </a:ext>
              </a:extLst>
            </p:cNvPr>
            <p:cNvSpPr>
              <a:spLocks noChangeArrowheads="1"/>
            </p:cNvSpPr>
            <p:nvPr/>
          </p:nvSpPr>
          <p:spPr bwMode="auto">
            <a:xfrm>
              <a:off x="9817253" y="3046228"/>
              <a:ext cx="44481" cy="262014"/>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81" name="Freeform 181">
              <a:extLst>
                <a:ext uri="{FF2B5EF4-FFF2-40B4-BE49-F238E27FC236}">
                  <a16:creationId xmlns:a16="http://schemas.microsoft.com/office/drawing/2014/main" id="{30DCC443-9A40-47D6-A29B-FFB46ED0D47B}"/>
                </a:ext>
              </a:extLst>
            </p:cNvPr>
            <p:cNvSpPr>
              <a:spLocks/>
            </p:cNvSpPr>
            <p:nvPr/>
          </p:nvSpPr>
          <p:spPr bwMode="auto">
            <a:xfrm>
              <a:off x="9552297" y="3133954"/>
              <a:ext cx="235946" cy="212633"/>
            </a:xfrm>
            <a:custGeom>
              <a:avLst/>
              <a:gdLst>
                <a:gd name="T0" fmla="*/ 149 w 149"/>
                <a:gd name="T1" fmla="*/ 116 h 134"/>
                <a:gd name="T2" fmla="*/ 129 w 149"/>
                <a:gd name="T3" fmla="*/ 134 h 134"/>
                <a:gd name="T4" fmla="*/ 0 w 149"/>
                <a:gd name="T5" fmla="*/ 18 h 134"/>
                <a:gd name="T6" fmla="*/ 20 w 149"/>
                <a:gd name="T7" fmla="*/ 0 h 134"/>
                <a:gd name="T8" fmla="*/ 149 w 149"/>
                <a:gd name="T9" fmla="*/ 116 h 134"/>
              </a:gdLst>
              <a:ahLst/>
              <a:cxnLst>
                <a:cxn ang="0">
                  <a:pos x="T0" y="T1"/>
                </a:cxn>
                <a:cxn ang="0">
                  <a:pos x="T2" y="T3"/>
                </a:cxn>
                <a:cxn ang="0">
                  <a:pos x="T4" y="T5"/>
                </a:cxn>
                <a:cxn ang="0">
                  <a:pos x="T6" y="T7"/>
                </a:cxn>
                <a:cxn ang="0">
                  <a:pos x="T8" y="T9"/>
                </a:cxn>
              </a:cxnLst>
              <a:rect l="0" t="0" r="r" b="b"/>
              <a:pathLst>
                <a:path w="149" h="134">
                  <a:moveTo>
                    <a:pt x="149" y="116"/>
                  </a:moveTo>
                  <a:lnTo>
                    <a:pt x="129" y="134"/>
                  </a:lnTo>
                  <a:lnTo>
                    <a:pt x="0" y="18"/>
                  </a:lnTo>
                  <a:lnTo>
                    <a:pt x="20" y="0"/>
                  </a:lnTo>
                  <a:lnTo>
                    <a:pt x="149" y="116"/>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2" name="Rectangle 182">
              <a:extLst>
                <a:ext uri="{FF2B5EF4-FFF2-40B4-BE49-F238E27FC236}">
                  <a16:creationId xmlns:a16="http://schemas.microsoft.com/office/drawing/2014/main" id="{77D0C987-878F-4174-A70F-73290340EF31}"/>
                </a:ext>
              </a:extLst>
            </p:cNvPr>
            <p:cNvSpPr>
              <a:spLocks noChangeArrowheads="1"/>
            </p:cNvSpPr>
            <p:nvPr/>
          </p:nvSpPr>
          <p:spPr bwMode="auto">
            <a:xfrm>
              <a:off x="9454954" y="3371568"/>
              <a:ext cx="290741" cy="41829"/>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83" name="Freeform 183">
              <a:extLst>
                <a:ext uri="{FF2B5EF4-FFF2-40B4-BE49-F238E27FC236}">
                  <a16:creationId xmlns:a16="http://schemas.microsoft.com/office/drawing/2014/main" id="{C6EB0194-D5C5-41D4-9DEA-81CB0DCF1705}"/>
                </a:ext>
              </a:extLst>
            </p:cNvPr>
            <p:cNvSpPr>
              <a:spLocks/>
            </p:cNvSpPr>
            <p:nvPr/>
          </p:nvSpPr>
          <p:spPr bwMode="auto">
            <a:xfrm>
              <a:off x="9552297" y="3437216"/>
              <a:ext cx="235946" cy="213795"/>
            </a:xfrm>
            <a:custGeom>
              <a:avLst/>
              <a:gdLst>
                <a:gd name="T0" fmla="*/ 129 w 149"/>
                <a:gd name="T1" fmla="*/ 0 h 135"/>
                <a:gd name="T2" fmla="*/ 149 w 149"/>
                <a:gd name="T3" fmla="*/ 18 h 135"/>
                <a:gd name="T4" fmla="*/ 20 w 149"/>
                <a:gd name="T5" fmla="*/ 135 h 135"/>
                <a:gd name="T6" fmla="*/ 0 w 149"/>
                <a:gd name="T7" fmla="*/ 117 h 135"/>
                <a:gd name="T8" fmla="*/ 129 w 149"/>
                <a:gd name="T9" fmla="*/ 0 h 135"/>
              </a:gdLst>
              <a:ahLst/>
              <a:cxnLst>
                <a:cxn ang="0">
                  <a:pos x="T0" y="T1"/>
                </a:cxn>
                <a:cxn ang="0">
                  <a:pos x="T2" y="T3"/>
                </a:cxn>
                <a:cxn ang="0">
                  <a:pos x="T4" y="T5"/>
                </a:cxn>
                <a:cxn ang="0">
                  <a:pos x="T6" y="T7"/>
                </a:cxn>
                <a:cxn ang="0">
                  <a:pos x="T8" y="T9"/>
                </a:cxn>
              </a:cxnLst>
              <a:rect l="0" t="0" r="r" b="b"/>
              <a:pathLst>
                <a:path w="149" h="135">
                  <a:moveTo>
                    <a:pt x="129" y="0"/>
                  </a:moveTo>
                  <a:lnTo>
                    <a:pt x="149" y="18"/>
                  </a:lnTo>
                  <a:lnTo>
                    <a:pt x="20" y="135"/>
                  </a:lnTo>
                  <a:lnTo>
                    <a:pt x="0" y="117"/>
                  </a:lnTo>
                  <a:lnTo>
                    <a:pt x="129"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4" name="Rectangle 184">
              <a:extLst>
                <a:ext uri="{FF2B5EF4-FFF2-40B4-BE49-F238E27FC236}">
                  <a16:creationId xmlns:a16="http://schemas.microsoft.com/office/drawing/2014/main" id="{000488A0-9705-45AF-89C8-72D98DD0072F}"/>
                </a:ext>
              </a:extLst>
            </p:cNvPr>
            <p:cNvSpPr>
              <a:spLocks noChangeArrowheads="1"/>
            </p:cNvSpPr>
            <p:nvPr/>
          </p:nvSpPr>
          <p:spPr bwMode="auto">
            <a:xfrm>
              <a:off x="9817253" y="3476722"/>
              <a:ext cx="44481" cy="262015"/>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85" name="Freeform 185">
              <a:extLst>
                <a:ext uri="{FF2B5EF4-FFF2-40B4-BE49-F238E27FC236}">
                  <a16:creationId xmlns:a16="http://schemas.microsoft.com/office/drawing/2014/main" id="{6C3D3CCD-D0B5-4AE8-8D13-EC82239D273A}"/>
                </a:ext>
              </a:extLst>
            </p:cNvPr>
            <p:cNvSpPr>
              <a:spLocks/>
            </p:cNvSpPr>
            <p:nvPr/>
          </p:nvSpPr>
          <p:spPr bwMode="auto">
            <a:xfrm>
              <a:off x="9890099" y="3437216"/>
              <a:ext cx="236590" cy="213795"/>
            </a:xfrm>
            <a:custGeom>
              <a:avLst/>
              <a:gdLst>
                <a:gd name="T0" fmla="*/ 0 w 149"/>
                <a:gd name="T1" fmla="*/ 18 h 135"/>
                <a:gd name="T2" fmla="*/ 20 w 149"/>
                <a:gd name="T3" fmla="*/ 0 h 135"/>
                <a:gd name="T4" fmla="*/ 149 w 149"/>
                <a:gd name="T5" fmla="*/ 117 h 135"/>
                <a:gd name="T6" fmla="*/ 129 w 149"/>
                <a:gd name="T7" fmla="*/ 135 h 135"/>
                <a:gd name="T8" fmla="*/ 0 w 149"/>
                <a:gd name="T9" fmla="*/ 18 h 135"/>
              </a:gdLst>
              <a:ahLst/>
              <a:cxnLst>
                <a:cxn ang="0">
                  <a:pos x="T0" y="T1"/>
                </a:cxn>
                <a:cxn ang="0">
                  <a:pos x="T2" y="T3"/>
                </a:cxn>
                <a:cxn ang="0">
                  <a:pos x="T4" y="T5"/>
                </a:cxn>
                <a:cxn ang="0">
                  <a:pos x="T6" y="T7"/>
                </a:cxn>
                <a:cxn ang="0">
                  <a:pos x="T8" y="T9"/>
                </a:cxn>
              </a:cxnLst>
              <a:rect l="0" t="0" r="r" b="b"/>
              <a:pathLst>
                <a:path w="149" h="135">
                  <a:moveTo>
                    <a:pt x="0" y="18"/>
                  </a:moveTo>
                  <a:lnTo>
                    <a:pt x="20" y="0"/>
                  </a:lnTo>
                  <a:lnTo>
                    <a:pt x="149" y="117"/>
                  </a:lnTo>
                  <a:lnTo>
                    <a:pt x="129" y="135"/>
                  </a:lnTo>
                  <a:lnTo>
                    <a:pt x="0" y="18"/>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6" name="Rectangle 186">
              <a:extLst>
                <a:ext uri="{FF2B5EF4-FFF2-40B4-BE49-F238E27FC236}">
                  <a16:creationId xmlns:a16="http://schemas.microsoft.com/office/drawing/2014/main" id="{C4BEFD40-2E8F-4F9C-A4FA-AB21339205FF}"/>
                </a:ext>
              </a:extLst>
            </p:cNvPr>
            <p:cNvSpPr>
              <a:spLocks noChangeArrowheads="1"/>
            </p:cNvSpPr>
            <p:nvPr/>
          </p:nvSpPr>
          <p:spPr bwMode="auto">
            <a:xfrm>
              <a:off x="9933292" y="3371568"/>
              <a:ext cx="288808" cy="40086"/>
            </a:xfrm>
            <a:prstGeom prst="rect">
              <a:avLst/>
            </a:prstGeom>
            <a:solidFill>
              <a:schemeClr val="accent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p>
              <a:pPr>
                <a:defRPr/>
              </a:pPr>
              <a:endParaRPr lang="en-US" sz="1350"/>
            </a:p>
          </p:txBody>
        </p:sp>
        <p:sp>
          <p:nvSpPr>
            <p:cNvPr id="87" name="Freeform 187">
              <a:extLst>
                <a:ext uri="{FF2B5EF4-FFF2-40B4-BE49-F238E27FC236}">
                  <a16:creationId xmlns:a16="http://schemas.microsoft.com/office/drawing/2014/main" id="{2039B1D1-85E0-4721-8B5D-638995EAF18C}"/>
                </a:ext>
              </a:extLst>
            </p:cNvPr>
            <p:cNvSpPr>
              <a:spLocks/>
            </p:cNvSpPr>
            <p:nvPr/>
          </p:nvSpPr>
          <p:spPr bwMode="auto">
            <a:xfrm>
              <a:off x="9890099" y="3133954"/>
              <a:ext cx="236590" cy="212633"/>
            </a:xfrm>
            <a:custGeom>
              <a:avLst/>
              <a:gdLst>
                <a:gd name="T0" fmla="*/ 20 w 149"/>
                <a:gd name="T1" fmla="*/ 134 h 134"/>
                <a:gd name="T2" fmla="*/ 0 w 149"/>
                <a:gd name="T3" fmla="*/ 116 h 134"/>
                <a:gd name="T4" fmla="*/ 129 w 149"/>
                <a:gd name="T5" fmla="*/ 0 h 134"/>
                <a:gd name="T6" fmla="*/ 149 w 149"/>
                <a:gd name="T7" fmla="*/ 18 h 134"/>
                <a:gd name="T8" fmla="*/ 20 w 149"/>
                <a:gd name="T9" fmla="*/ 134 h 134"/>
              </a:gdLst>
              <a:ahLst/>
              <a:cxnLst>
                <a:cxn ang="0">
                  <a:pos x="T0" y="T1"/>
                </a:cxn>
                <a:cxn ang="0">
                  <a:pos x="T2" y="T3"/>
                </a:cxn>
                <a:cxn ang="0">
                  <a:pos x="T4" y="T5"/>
                </a:cxn>
                <a:cxn ang="0">
                  <a:pos x="T6" y="T7"/>
                </a:cxn>
                <a:cxn ang="0">
                  <a:pos x="T8" y="T9"/>
                </a:cxn>
              </a:cxnLst>
              <a:rect l="0" t="0" r="r" b="b"/>
              <a:pathLst>
                <a:path w="149" h="134">
                  <a:moveTo>
                    <a:pt x="20" y="134"/>
                  </a:moveTo>
                  <a:lnTo>
                    <a:pt x="0" y="116"/>
                  </a:lnTo>
                  <a:lnTo>
                    <a:pt x="129" y="0"/>
                  </a:lnTo>
                  <a:lnTo>
                    <a:pt x="149" y="18"/>
                  </a:lnTo>
                  <a:lnTo>
                    <a:pt x="20" y="134"/>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8" name="Oval 188">
              <a:extLst>
                <a:ext uri="{FF2B5EF4-FFF2-40B4-BE49-F238E27FC236}">
                  <a16:creationId xmlns:a16="http://schemas.microsoft.com/office/drawing/2014/main" id="{82FC90FD-4DFA-4312-B8BA-CB88BDFC6301}"/>
                </a:ext>
              </a:extLst>
            </p:cNvPr>
            <p:cNvSpPr>
              <a:spLocks noChangeArrowheads="1"/>
            </p:cNvSpPr>
            <p:nvPr/>
          </p:nvSpPr>
          <p:spPr bwMode="auto">
            <a:xfrm>
              <a:off x="9734736" y="3297205"/>
              <a:ext cx="209514" cy="188813"/>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89" name="Oval 189">
              <a:extLst>
                <a:ext uri="{FF2B5EF4-FFF2-40B4-BE49-F238E27FC236}">
                  <a16:creationId xmlns:a16="http://schemas.microsoft.com/office/drawing/2014/main" id="{97240303-459B-4217-97F8-3AA9826CD801}"/>
                </a:ext>
              </a:extLst>
            </p:cNvPr>
            <p:cNvSpPr>
              <a:spLocks noChangeArrowheads="1"/>
            </p:cNvSpPr>
            <p:nvPr/>
          </p:nvSpPr>
          <p:spPr bwMode="auto">
            <a:xfrm>
              <a:off x="9793400" y="3351234"/>
              <a:ext cx="90252" cy="80754"/>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90" name="Freeform 190">
              <a:extLst>
                <a:ext uri="{FF2B5EF4-FFF2-40B4-BE49-F238E27FC236}">
                  <a16:creationId xmlns:a16="http://schemas.microsoft.com/office/drawing/2014/main" id="{C45DBE8D-FEF3-449C-8142-5D68FDE153FF}"/>
                </a:ext>
              </a:extLst>
            </p:cNvPr>
            <p:cNvSpPr>
              <a:spLocks noEditPoints="1"/>
            </p:cNvSpPr>
            <p:nvPr/>
          </p:nvSpPr>
          <p:spPr bwMode="auto">
            <a:xfrm>
              <a:off x="9378884" y="2978255"/>
              <a:ext cx="919285" cy="828454"/>
            </a:xfrm>
            <a:prstGeom prst="donut">
              <a:avLst>
                <a:gd name="adj" fmla="val 12231"/>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lIns="68580" tIns="34290" rIns="68580" bIns="34290"/>
            <a:lstStyle/>
            <a:p>
              <a:pPr>
                <a:defRPr/>
              </a:pPr>
              <a:endParaRPr lang="en-US" sz="1350"/>
            </a:p>
          </p:txBody>
        </p:sp>
        <p:sp>
          <p:nvSpPr>
            <p:cNvPr id="91" name="Oval 191">
              <a:extLst>
                <a:ext uri="{FF2B5EF4-FFF2-40B4-BE49-F238E27FC236}">
                  <a16:creationId xmlns:a16="http://schemas.microsoft.com/office/drawing/2014/main" id="{27B2EF01-FC6B-44C4-932D-041C54134810}"/>
                </a:ext>
              </a:extLst>
            </p:cNvPr>
            <p:cNvSpPr>
              <a:spLocks noChangeArrowheads="1"/>
            </p:cNvSpPr>
            <p:nvPr/>
          </p:nvSpPr>
          <p:spPr bwMode="auto">
            <a:xfrm>
              <a:off x="9814029" y="3008466"/>
              <a:ext cx="55441" cy="49382"/>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2" name="Freeform 192">
              <a:extLst>
                <a:ext uri="{FF2B5EF4-FFF2-40B4-BE49-F238E27FC236}">
                  <a16:creationId xmlns:a16="http://schemas.microsoft.com/office/drawing/2014/main" id="{EF2D06B5-FF06-4972-8273-60742B5F33CF}"/>
                </a:ext>
              </a:extLst>
            </p:cNvPr>
            <p:cNvSpPr>
              <a:spLocks/>
            </p:cNvSpPr>
            <p:nvPr/>
          </p:nvSpPr>
          <p:spPr bwMode="auto">
            <a:xfrm>
              <a:off x="9656732" y="3033447"/>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3" name="Freeform 193">
              <a:extLst>
                <a:ext uri="{FF2B5EF4-FFF2-40B4-BE49-F238E27FC236}">
                  <a16:creationId xmlns:a16="http://schemas.microsoft.com/office/drawing/2014/main" id="{AAB7301C-6106-4988-9BC1-078C21EFC414}"/>
                </a:ext>
              </a:extLst>
            </p:cNvPr>
            <p:cNvSpPr>
              <a:spLocks/>
            </p:cNvSpPr>
            <p:nvPr/>
          </p:nvSpPr>
          <p:spPr bwMode="auto">
            <a:xfrm>
              <a:off x="9528445" y="3111296"/>
              <a:ext cx="54796"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4" name="Freeform 194">
              <a:extLst>
                <a:ext uri="{FF2B5EF4-FFF2-40B4-BE49-F238E27FC236}">
                  <a16:creationId xmlns:a16="http://schemas.microsoft.com/office/drawing/2014/main" id="{45BA837D-E677-44B6-987C-F3AF634F69A6}"/>
                </a:ext>
              </a:extLst>
            </p:cNvPr>
            <p:cNvSpPr>
              <a:spLocks/>
            </p:cNvSpPr>
            <p:nvPr/>
          </p:nvSpPr>
          <p:spPr bwMode="auto">
            <a:xfrm>
              <a:off x="9440771" y="3229232"/>
              <a:ext cx="55441" cy="49382"/>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5" name="Freeform 195">
              <a:extLst>
                <a:ext uri="{FF2B5EF4-FFF2-40B4-BE49-F238E27FC236}">
                  <a16:creationId xmlns:a16="http://schemas.microsoft.com/office/drawing/2014/main" id="{072514D6-DC65-4DFE-9B70-AAD7D3A80C2E}"/>
                </a:ext>
              </a:extLst>
            </p:cNvPr>
            <p:cNvSpPr>
              <a:spLocks/>
            </p:cNvSpPr>
            <p:nvPr/>
          </p:nvSpPr>
          <p:spPr bwMode="auto">
            <a:xfrm>
              <a:off x="9413696" y="3370406"/>
              <a:ext cx="55441" cy="49382"/>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6" name="Freeform 196">
              <a:extLst>
                <a:ext uri="{FF2B5EF4-FFF2-40B4-BE49-F238E27FC236}">
                  <a16:creationId xmlns:a16="http://schemas.microsoft.com/office/drawing/2014/main" id="{8FC8F9CB-9378-414B-8D1E-C8C6AA874C8F}"/>
                </a:ext>
              </a:extLst>
            </p:cNvPr>
            <p:cNvSpPr>
              <a:spLocks/>
            </p:cNvSpPr>
            <p:nvPr/>
          </p:nvSpPr>
          <p:spPr bwMode="auto">
            <a:xfrm>
              <a:off x="9440771" y="3505189"/>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7" name="Freeform 197">
              <a:extLst>
                <a:ext uri="{FF2B5EF4-FFF2-40B4-BE49-F238E27FC236}">
                  <a16:creationId xmlns:a16="http://schemas.microsoft.com/office/drawing/2014/main" id="{FF2E8B0F-1491-4F80-911E-6991F60776A6}"/>
                </a:ext>
              </a:extLst>
            </p:cNvPr>
            <p:cNvSpPr>
              <a:spLocks/>
            </p:cNvSpPr>
            <p:nvPr/>
          </p:nvSpPr>
          <p:spPr bwMode="auto">
            <a:xfrm>
              <a:off x="9528445" y="3622544"/>
              <a:ext cx="54796"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8" name="Freeform 198">
              <a:extLst>
                <a:ext uri="{FF2B5EF4-FFF2-40B4-BE49-F238E27FC236}">
                  <a16:creationId xmlns:a16="http://schemas.microsoft.com/office/drawing/2014/main" id="{60083761-CB57-408A-92B2-BC5BCE707671}"/>
                </a:ext>
              </a:extLst>
            </p:cNvPr>
            <p:cNvSpPr>
              <a:spLocks/>
            </p:cNvSpPr>
            <p:nvPr/>
          </p:nvSpPr>
          <p:spPr bwMode="auto">
            <a:xfrm>
              <a:off x="9656732" y="3700393"/>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99" name="Freeform 199">
              <a:extLst>
                <a:ext uri="{FF2B5EF4-FFF2-40B4-BE49-F238E27FC236}">
                  <a16:creationId xmlns:a16="http://schemas.microsoft.com/office/drawing/2014/main" id="{3176D624-8E12-4B65-9BAF-4C00C2D7F699}"/>
                </a:ext>
              </a:extLst>
            </p:cNvPr>
            <p:cNvSpPr>
              <a:spLocks/>
            </p:cNvSpPr>
            <p:nvPr/>
          </p:nvSpPr>
          <p:spPr bwMode="auto">
            <a:xfrm>
              <a:off x="9814029" y="3730603"/>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0" name="Freeform 200">
              <a:extLst>
                <a:ext uri="{FF2B5EF4-FFF2-40B4-BE49-F238E27FC236}">
                  <a16:creationId xmlns:a16="http://schemas.microsoft.com/office/drawing/2014/main" id="{8BB5BAA7-CA2B-470F-A162-9FAD0AAA2D64}"/>
                </a:ext>
              </a:extLst>
            </p:cNvPr>
            <p:cNvSpPr>
              <a:spLocks/>
            </p:cNvSpPr>
            <p:nvPr/>
          </p:nvSpPr>
          <p:spPr bwMode="auto">
            <a:xfrm>
              <a:off x="9962946" y="3700393"/>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1" name="Freeform 201">
              <a:extLst>
                <a:ext uri="{FF2B5EF4-FFF2-40B4-BE49-F238E27FC236}">
                  <a16:creationId xmlns:a16="http://schemas.microsoft.com/office/drawing/2014/main" id="{0BD46C67-056B-4AAE-9337-4C694C5B86AF}"/>
                </a:ext>
              </a:extLst>
            </p:cNvPr>
            <p:cNvSpPr>
              <a:spLocks/>
            </p:cNvSpPr>
            <p:nvPr/>
          </p:nvSpPr>
          <p:spPr bwMode="auto">
            <a:xfrm>
              <a:off x="10095101" y="3622544"/>
              <a:ext cx="54796"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2" name="Freeform 202">
              <a:extLst>
                <a:ext uri="{FF2B5EF4-FFF2-40B4-BE49-F238E27FC236}">
                  <a16:creationId xmlns:a16="http://schemas.microsoft.com/office/drawing/2014/main" id="{47F30461-3265-4FF7-B280-534416A62134}"/>
                </a:ext>
              </a:extLst>
            </p:cNvPr>
            <p:cNvSpPr>
              <a:spLocks/>
            </p:cNvSpPr>
            <p:nvPr/>
          </p:nvSpPr>
          <p:spPr bwMode="auto">
            <a:xfrm>
              <a:off x="10180841" y="3505189"/>
              <a:ext cx="54796"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3" name="Freeform 203">
              <a:extLst>
                <a:ext uri="{FF2B5EF4-FFF2-40B4-BE49-F238E27FC236}">
                  <a16:creationId xmlns:a16="http://schemas.microsoft.com/office/drawing/2014/main" id="{DB3044A3-F2A7-414B-8BA4-F6175CCBB735}"/>
                </a:ext>
              </a:extLst>
            </p:cNvPr>
            <p:cNvSpPr>
              <a:spLocks/>
            </p:cNvSpPr>
            <p:nvPr/>
          </p:nvSpPr>
          <p:spPr bwMode="auto">
            <a:xfrm>
              <a:off x="10213719" y="3370406"/>
              <a:ext cx="55441" cy="49382"/>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4" name="Freeform 204">
              <a:extLst>
                <a:ext uri="{FF2B5EF4-FFF2-40B4-BE49-F238E27FC236}">
                  <a16:creationId xmlns:a16="http://schemas.microsoft.com/office/drawing/2014/main" id="{B6C6A59E-F3F4-4D85-B995-3B7604E97444}"/>
                </a:ext>
              </a:extLst>
            </p:cNvPr>
            <p:cNvSpPr>
              <a:spLocks/>
            </p:cNvSpPr>
            <p:nvPr/>
          </p:nvSpPr>
          <p:spPr bwMode="auto">
            <a:xfrm>
              <a:off x="10180841" y="3229232"/>
              <a:ext cx="54796" cy="49382"/>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5" name="Freeform 206">
              <a:extLst>
                <a:ext uri="{FF2B5EF4-FFF2-40B4-BE49-F238E27FC236}">
                  <a16:creationId xmlns:a16="http://schemas.microsoft.com/office/drawing/2014/main" id="{F3499280-8BFA-4735-BA91-40AA954CDCFC}"/>
                </a:ext>
              </a:extLst>
            </p:cNvPr>
            <p:cNvSpPr>
              <a:spLocks/>
            </p:cNvSpPr>
            <p:nvPr/>
          </p:nvSpPr>
          <p:spPr bwMode="auto">
            <a:xfrm>
              <a:off x="10095101" y="3111296"/>
              <a:ext cx="54796"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sp>
          <p:nvSpPr>
            <p:cNvPr id="106" name="Freeform 207">
              <a:extLst>
                <a:ext uri="{FF2B5EF4-FFF2-40B4-BE49-F238E27FC236}">
                  <a16:creationId xmlns:a16="http://schemas.microsoft.com/office/drawing/2014/main" id="{83AE1CA5-9550-494E-871D-1A335174D171}"/>
                </a:ext>
              </a:extLst>
            </p:cNvPr>
            <p:cNvSpPr>
              <a:spLocks/>
            </p:cNvSpPr>
            <p:nvPr/>
          </p:nvSpPr>
          <p:spPr bwMode="auto">
            <a:xfrm>
              <a:off x="9962946" y="3033447"/>
              <a:ext cx="55441" cy="49963"/>
            </a:xfrm>
            <a:prstGeom prst="ellipse">
              <a:avLst/>
            </a:prstGeom>
            <a:solidFill>
              <a:schemeClr val="accent4"/>
            </a:solidFill>
            <a:ln w="9525">
              <a:noFill/>
              <a:round/>
              <a:headEnd/>
              <a:tailEnd/>
            </a:ln>
          </p:spPr>
          <p:txBody>
            <a:bodyPr lIns="68580" tIns="34290" rIns="68580" bIns="34290"/>
            <a:lstStyle/>
            <a:p>
              <a:pPr>
                <a:defRPr/>
              </a:pPr>
              <a:endParaRPr lang="en-US" sz="1350"/>
            </a:p>
          </p:txBody>
        </p:sp>
      </p:grpSp>
      <p:pic>
        <p:nvPicPr>
          <p:cNvPr id="90124" name="Graphic 16" descr="Lightbulb">
            <a:extLst>
              <a:ext uri="{FF2B5EF4-FFF2-40B4-BE49-F238E27FC236}">
                <a16:creationId xmlns:a16="http://schemas.microsoft.com/office/drawing/2014/main" id="{884CBE0B-5401-49C8-9DB6-FE2756ED0A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6864" y="4865689"/>
            <a:ext cx="4667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5" name="Graphic 18" descr="Magnifying glass">
            <a:extLst>
              <a:ext uri="{FF2B5EF4-FFF2-40B4-BE49-F238E27FC236}">
                <a16:creationId xmlns:a16="http://schemas.microsoft.com/office/drawing/2014/main" id="{F820E9EC-A1E9-44A7-8849-BD622B3ABB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7051" y="3078164"/>
            <a:ext cx="466725"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6" name="Graphic 20" descr="Single gear">
            <a:extLst>
              <a:ext uri="{FF2B5EF4-FFF2-40B4-BE49-F238E27FC236}">
                <a16:creationId xmlns:a16="http://schemas.microsoft.com/office/drawing/2014/main" id="{BBB49B5E-5C98-4F3C-B752-D2A325D353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5826" y="2738439"/>
            <a:ext cx="466725"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7" name="Graphic 22" descr="Database">
            <a:extLst>
              <a:ext uri="{FF2B5EF4-FFF2-40B4-BE49-F238E27FC236}">
                <a16:creationId xmlns:a16="http://schemas.microsoft.com/office/drawing/2014/main" id="{14A4BECE-B4ED-40A1-91A4-FEF0638EC08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18389" y="3890964"/>
            <a:ext cx="4667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8" name="Graphic 24" descr="Ribbon">
            <a:extLst>
              <a:ext uri="{FF2B5EF4-FFF2-40B4-BE49-F238E27FC236}">
                <a16:creationId xmlns:a16="http://schemas.microsoft.com/office/drawing/2014/main" id="{C78B5729-F1EE-4A69-9034-BC4275A9635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10164" y="2124076"/>
            <a:ext cx="465137"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29" name="Graphic 26" descr="Shopping cart">
            <a:extLst>
              <a:ext uri="{FF2B5EF4-FFF2-40B4-BE49-F238E27FC236}">
                <a16:creationId xmlns:a16="http://schemas.microsoft.com/office/drawing/2014/main" id="{42B8079C-21B2-45D9-B112-F94676072F7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7389" y="4243389"/>
            <a:ext cx="465137"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0" name="Graphic 28" descr="Chat">
            <a:extLst>
              <a:ext uri="{FF2B5EF4-FFF2-40B4-BE49-F238E27FC236}">
                <a16:creationId xmlns:a16="http://schemas.microsoft.com/office/drawing/2014/main" id="{45A9241F-FCF6-4EEE-8052-A214E342EF9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9726" y="5019676"/>
            <a:ext cx="4667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1" name="Graphic 30" descr="Users">
            <a:extLst>
              <a:ext uri="{FF2B5EF4-FFF2-40B4-BE49-F238E27FC236}">
                <a16:creationId xmlns:a16="http://schemas.microsoft.com/office/drawing/2014/main" id="{46764D8B-21AB-4D76-AEA8-49EC3CAD998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21425" y="1955801"/>
            <a:ext cx="46513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2" name="Graphic 146" descr="Users">
            <a:extLst>
              <a:ext uri="{FF2B5EF4-FFF2-40B4-BE49-F238E27FC236}">
                <a16:creationId xmlns:a16="http://schemas.microsoft.com/office/drawing/2014/main" id="{BF4EF54D-903F-4400-856E-C0202B81F5B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231313" y="1430339"/>
            <a:ext cx="404812"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3" name="Graphic 147" descr="Single gear">
            <a:extLst>
              <a:ext uri="{FF2B5EF4-FFF2-40B4-BE49-F238E27FC236}">
                <a16:creationId xmlns:a16="http://schemas.microsoft.com/office/drawing/2014/main" id="{6AEDEE8B-9CBA-49A2-B09D-20EBAB5AE98A}"/>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837739" y="2606676"/>
            <a:ext cx="4032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4" name="Graphic 148" descr="Database">
            <a:extLst>
              <a:ext uri="{FF2B5EF4-FFF2-40B4-BE49-F238E27FC236}">
                <a16:creationId xmlns:a16="http://schemas.microsoft.com/office/drawing/2014/main" id="{E814D13C-14E6-4550-A1F2-7259C6E241D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853613" y="4260851"/>
            <a:ext cx="404812"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5" name="Graphic 149" descr="Lightbulb">
            <a:extLst>
              <a:ext uri="{FF2B5EF4-FFF2-40B4-BE49-F238E27FC236}">
                <a16:creationId xmlns:a16="http://schemas.microsoft.com/office/drawing/2014/main" id="{0B160717-E5E4-4C9E-A74D-5C6569E3357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31313" y="4960938"/>
            <a:ext cx="40481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6" name="Graphic 150" descr="Chat">
            <a:extLst>
              <a:ext uri="{FF2B5EF4-FFF2-40B4-BE49-F238E27FC236}">
                <a16:creationId xmlns:a16="http://schemas.microsoft.com/office/drawing/2014/main" id="{AE5B2D89-F93F-443E-A19C-39D83F98DB9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57463" y="4973638"/>
            <a:ext cx="40481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7" name="Graphic 151" descr="Shopping cart">
            <a:extLst>
              <a:ext uri="{FF2B5EF4-FFF2-40B4-BE49-F238E27FC236}">
                <a16:creationId xmlns:a16="http://schemas.microsoft.com/office/drawing/2014/main" id="{9B1D830F-AF4D-4192-AC52-03B403C949B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33576" y="3525838"/>
            <a:ext cx="404813"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8" name="Graphic 152" descr="Magnifying glass">
            <a:extLst>
              <a:ext uri="{FF2B5EF4-FFF2-40B4-BE49-F238E27FC236}">
                <a16:creationId xmlns:a16="http://schemas.microsoft.com/office/drawing/2014/main" id="{7586AC5D-CEEA-4B78-9264-A13C767B866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66913" y="2782888"/>
            <a:ext cx="404812"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0139" name="Graphic 153" descr="Ribbon">
            <a:extLst>
              <a:ext uri="{FF2B5EF4-FFF2-40B4-BE49-F238E27FC236}">
                <a16:creationId xmlns:a16="http://schemas.microsoft.com/office/drawing/2014/main" id="{58413643-0BB0-4809-B59F-E53E9EBD0248}"/>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57463" y="1430339"/>
            <a:ext cx="404812"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40" name="Slide Number Placeholder 1">
            <a:extLst>
              <a:ext uri="{FF2B5EF4-FFF2-40B4-BE49-F238E27FC236}">
                <a16:creationId xmlns:a16="http://schemas.microsoft.com/office/drawing/2014/main" id="{77FA268C-7FD5-4C76-84EF-9E7188B0CDF3}"/>
              </a:ext>
            </a:extLst>
          </p:cNvPr>
          <p:cNvSpPr>
            <a:spLocks noGrp="1"/>
          </p:cNvSpPr>
          <p:nvPr>
            <p:ph type="sldNum" sz="quarter" idx="12"/>
          </p:nvPr>
        </p:nvSpPr>
        <p:spPr>
          <a:noFill/>
        </p:spPr>
        <p:txBody>
          <a:bodyPr/>
          <a:lstStyle>
            <a:lvl1pPr>
              <a:spcBef>
                <a:spcPts val="1000"/>
              </a:spcBef>
              <a:buClr>
                <a:schemeClr val="accent1"/>
              </a:buClr>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FontTx/>
              <a:buNone/>
            </a:pPr>
            <a:fld id="{95EA59C6-E966-4984-BDEE-D2C950E8F4FD}" type="slidenum">
              <a:rPr lang="lv-LV" altLang="lv-LV" smtClean="0">
                <a:solidFill>
                  <a:srgbClr val="FEFFFF"/>
                </a:solidFill>
                <a:latin typeface="Arial" panose="020B0604020202020204" pitchFamily="34" charset="0"/>
              </a:rPr>
              <a:pPr>
                <a:spcBef>
                  <a:spcPct val="0"/>
                </a:spcBef>
                <a:buClrTx/>
                <a:buFontTx/>
                <a:buNone/>
              </a:pPr>
              <a:t>9</a:t>
            </a:fld>
            <a:endParaRPr lang="lv-LV" altLang="lv-LV">
              <a:solidFill>
                <a:srgbClr val="FEFFFF"/>
              </a:solidFill>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1956</TotalTime>
  <Words>1690</Words>
  <Application>Microsoft Office PowerPoint</Application>
  <PresentationFormat>Widescreen</PresentationFormat>
  <Paragraphs>172</Paragraphs>
  <Slides>17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Google Sans</vt:lpstr>
      <vt:lpstr>Times New Roman</vt:lpstr>
      <vt:lpstr>Office Theme</vt:lpstr>
      <vt:lpstr>Administratīvā reforma, ar ko sākt, jeb ko nepazaudēt sociālajā lomā</vt:lpstr>
      <vt:lpstr>Saturs </vt:lpstr>
      <vt:lpstr>Cilvēku vajadzības</vt:lpstr>
      <vt:lpstr>Līderība sociālajā darbā I</vt:lpstr>
      <vt:lpstr>Līderība sociālajā darbā II</vt:lpstr>
      <vt:lpstr>PowerPoint Presentation</vt:lpstr>
      <vt:lpstr>Pārmaiņu vadība I</vt:lpstr>
      <vt:lpstr>Pārmaiņu vadība II</vt:lpstr>
      <vt:lpstr>Kas svarīgs labai komunikācijai</vt:lpstr>
      <vt:lpstr>Veiksmīgas komunikācijas pamatlikumi</vt:lpstr>
      <vt:lpstr>Pārmaiņu vadība III</vt:lpstr>
      <vt:lpstr>Cilvēkresurss I</vt:lpstr>
      <vt:lpstr>Cilvēkresurss II Kompetences</vt:lpstr>
      <vt:lpstr>Zināšanas / informācija</vt:lpstr>
      <vt:lpstr>Mērķi  VĪZIJA BEZ RĪCĪBAS – SAPNIS. RĪCĪBA BEZ VĪZIJAS - MURGS </vt:lpstr>
      <vt:lpstr>Komandas darbs</vt:lpstr>
      <vt:lpstr>Sadarbība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LM kā nozares attīstības galvenajam virzītājspēkam</dc:title>
  <dc:creator>Liesma Ose</dc:creator>
  <cp:lastModifiedBy>Ilze Skrodele-Dubrovska</cp:lastModifiedBy>
  <cp:revision>58</cp:revision>
  <dcterms:created xsi:type="dcterms:W3CDTF">2021-03-29T11:43:13Z</dcterms:created>
  <dcterms:modified xsi:type="dcterms:W3CDTF">2021-03-31T13:35:56Z</dcterms:modified>
</cp:coreProperties>
</file>