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1" r:id="rId2"/>
    <p:sldId id="677" r:id="rId3"/>
    <p:sldId id="679" r:id="rId4"/>
    <p:sldId id="681" r:id="rId5"/>
    <p:sldId id="676" r:id="rId6"/>
    <p:sldId id="680" r:id="rId7"/>
  </p:sldIdLst>
  <p:sldSz cx="9144000" cy="6858000" type="screen4x3"/>
  <p:notesSz cx="6797675" cy="9926638"/>
  <p:defaultTextStyle>
    <a:defPPr>
      <a:defRPr lang="en-US"/>
    </a:defPPr>
    <a:lvl1pPr marL="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vgenijs Blaževičs" initials="jb" lastIdx="13" clrIdx="0"/>
  <p:cmAuthor id="1" name="kkarsa" initials="KK" lastIdx="4" clrIdx="1"/>
  <p:cmAuthor id="2" name="Jevgenijs Blaževičs" initials="JB" lastIdx="4" clrIdx="2">
    <p:extLst>
      <p:ext uri="{19B8F6BF-5375-455C-9EA6-DF929625EA0E}">
        <p15:presenceInfo xmlns:p15="http://schemas.microsoft.com/office/powerpoint/2012/main" userId="S-1-5-21-845712077-409477922-3010365362-13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46" autoAdjust="0"/>
    <p:restoredTop sz="93792" autoAdjust="0"/>
  </p:normalViewPr>
  <p:slideViewPr>
    <p:cSldViewPr>
      <p:cViewPr varScale="1">
        <p:scale>
          <a:sx n="68" d="100"/>
          <a:sy n="68" d="100"/>
        </p:scale>
        <p:origin x="8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167E6B-37F2-48F8-89D9-C213153A56A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82BEDC7-DC02-4C96-ACE0-5D4F5A199E36}">
      <dgm:prSet phldrT="[Text]" custT="1"/>
      <dgm:spPr/>
      <dgm:t>
        <a:bodyPr/>
        <a:lstStyle/>
        <a:p>
          <a:r>
            <a:rPr lang="lv-LV" sz="1800" dirty="0"/>
            <a:t>1) Veselības aprūpes pieejamības un kvalitātes uzlabošana (322 877 880 EUR)</a:t>
          </a:r>
        </a:p>
      </dgm:t>
    </dgm:pt>
    <dgm:pt modelId="{F9EE2A86-EFFF-4196-9B28-04C5285E8C71}" type="parTrans" cxnId="{BFD66DC3-31F8-4F13-A736-AB4D4AD8D8D4}">
      <dgm:prSet/>
      <dgm:spPr/>
      <dgm:t>
        <a:bodyPr/>
        <a:lstStyle/>
        <a:p>
          <a:endParaRPr lang="lv-LV" sz="1400"/>
        </a:p>
      </dgm:t>
    </dgm:pt>
    <dgm:pt modelId="{4EFE565E-6273-4C1D-96D1-8E6F4DCBBBD7}" type="sibTrans" cxnId="{BFD66DC3-31F8-4F13-A736-AB4D4AD8D8D4}">
      <dgm:prSet/>
      <dgm:spPr/>
      <dgm:t>
        <a:bodyPr/>
        <a:lstStyle/>
        <a:p>
          <a:endParaRPr lang="lv-LV" sz="1400"/>
        </a:p>
      </dgm:t>
    </dgm:pt>
    <dgm:pt modelId="{07AA0F2A-A7F0-4243-97E9-415397EF8A02}">
      <dgm:prSet phldrT="[Text]" custT="1"/>
      <dgm:spPr/>
      <dgm:t>
        <a:bodyPr/>
        <a:lstStyle/>
        <a:p>
          <a:r>
            <a:rPr lang="lv-LV" sz="1400" dirty="0"/>
            <a:t>Ārstniecības iestāžu infrastruktūras attīstība</a:t>
          </a:r>
        </a:p>
      </dgm:t>
    </dgm:pt>
    <dgm:pt modelId="{F4481770-B3B3-4F75-A531-46CCF2A18698}" type="parTrans" cxnId="{FF714D70-F644-4F03-93F8-16887424F86F}">
      <dgm:prSet/>
      <dgm:spPr/>
      <dgm:t>
        <a:bodyPr/>
        <a:lstStyle/>
        <a:p>
          <a:endParaRPr lang="lv-LV" sz="1400"/>
        </a:p>
      </dgm:t>
    </dgm:pt>
    <dgm:pt modelId="{ED37BC64-024C-4FB5-BBB5-7A07512754AE}" type="sibTrans" cxnId="{FF714D70-F644-4F03-93F8-16887424F86F}">
      <dgm:prSet/>
      <dgm:spPr/>
      <dgm:t>
        <a:bodyPr/>
        <a:lstStyle/>
        <a:p>
          <a:endParaRPr lang="lv-LV" sz="1400"/>
        </a:p>
      </dgm:t>
    </dgm:pt>
    <dgm:pt modelId="{0F5B6569-FB42-4B34-9BA8-000D0791A15C}">
      <dgm:prSet phldrT="[Text]" custT="1"/>
      <dgm:spPr/>
      <dgm:t>
        <a:bodyPr/>
        <a:lstStyle/>
        <a:p>
          <a:r>
            <a:rPr lang="lv-LV" sz="1400" dirty="0"/>
            <a:t>Primārās veselības aprūpes attīstība</a:t>
          </a:r>
        </a:p>
      </dgm:t>
    </dgm:pt>
    <dgm:pt modelId="{88A02547-F488-4611-913E-41604D792281}" type="parTrans" cxnId="{29E97B7E-C029-4912-88DE-3C2B0CC4DDF4}">
      <dgm:prSet/>
      <dgm:spPr/>
      <dgm:t>
        <a:bodyPr/>
        <a:lstStyle/>
        <a:p>
          <a:endParaRPr lang="lv-LV" sz="1400"/>
        </a:p>
      </dgm:t>
    </dgm:pt>
    <dgm:pt modelId="{D8552911-A097-4EF0-BB4E-B61068F0B3FB}" type="sibTrans" cxnId="{29E97B7E-C029-4912-88DE-3C2B0CC4DDF4}">
      <dgm:prSet/>
      <dgm:spPr/>
      <dgm:t>
        <a:bodyPr/>
        <a:lstStyle/>
        <a:p>
          <a:endParaRPr lang="lv-LV" sz="1400"/>
        </a:p>
      </dgm:t>
    </dgm:pt>
    <dgm:pt modelId="{A2D3142D-9949-432E-8F61-E2F16E8B7D41}">
      <dgm:prSet phldrT="[Text]" custT="1"/>
      <dgm:spPr/>
      <dgm:t>
        <a:bodyPr/>
        <a:lstStyle/>
        <a:p>
          <a:r>
            <a:rPr lang="lv-LV" sz="1400" dirty="0" err="1"/>
            <a:t>Digitalizācija</a:t>
          </a:r>
          <a:r>
            <a:rPr lang="lv-LV" sz="1400" dirty="0"/>
            <a:t> (t.sk. e-veselība)</a:t>
          </a:r>
        </a:p>
      </dgm:t>
    </dgm:pt>
    <dgm:pt modelId="{14656187-34B6-4825-8AA6-212E666F4BF4}" type="parTrans" cxnId="{F7B4C3F7-3549-4AF2-8CA8-2B21312ED410}">
      <dgm:prSet/>
      <dgm:spPr/>
      <dgm:t>
        <a:bodyPr/>
        <a:lstStyle/>
        <a:p>
          <a:endParaRPr lang="lv-LV" sz="1400"/>
        </a:p>
      </dgm:t>
    </dgm:pt>
    <dgm:pt modelId="{33E49267-30E8-44BE-9395-95A4C6C9AB2D}" type="sibTrans" cxnId="{F7B4C3F7-3549-4AF2-8CA8-2B21312ED410}">
      <dgm:prSet/>
      <dgm:spPr/>
      <dgm:t>
        <a:bodyPr/>
        <a:lstStyle/>
        <a:p>
          <a:endParaRPr lang="lv-LV" sz="1400"/>
        </a:p>
      </dgm:t>
    </dgm:pt>
    <dgm:pt modelId="{E9A730CD-9799-4F5C-88F0-E2572CDC43A2}">
      <dgm:prSet phldrT="[Text]" custT="1"/>
      <dgm:spPr/>
      <dgm:t>
        <a:bodyPr/>
        <a:lstStyle/>
        <a:p>
          <a:r>
            <a:rPr lang="lv-LV" sz="1400" dirty="0"/>
            <a:t>NMPD attīstība</a:t>
          </a:r>
        </a:p>
      </dgm:t>
    </dgm:pt>
    <dgm:pt modelId="{63E0ACA6-9FB2-4921-9EC4-540B4EBDE881}" type="parTrans" cxnId="{4FBFB766-676B-4745-961A-5ACEE51C7194}">
      <dgm:prSet/>
      <dgm:spPr/>
      <dgm:t>
        <a:bodyPr/>
        <a:lstStyle/>
        <a:p>
          <a:endParaRPr lang="lv-LV" sz="1400"/>
        </a:p>
      </dgm:t>
    </dgm:pt>
    <dgm:pt modelId="{42E0BBAF-928D-464F-A6BF-CF8D15AE03EA}" type="sibTrans" cxnId="{4FBFB766-676B-4745-961A-5ACEE51C7194}">
      <dgm:prSet/>
      <dgm:spPr/>
      <dgm:t>
        <a:bodyPr/>
        <a:lstStyle/>
        <a:p>
          <a:endParaRPr lang="lv-LV" sz="1400"/>
        </a:p>
      </dgm:t>
    </dgm:pt>
    <dgm:pt modelId="{FBBDB7D3-512A-4B00-BEF4-256884F190BA}">
      <dgm:prSet phldrT="[Text]" custT="1"/>
      <dgm:spPr/>
      <dgm:t>
        <a:bodyPr/>
        <a:lstStyle/>
        <a:p>
          <a:r>
            <a:rPr lang="lv-LV" sz="1400" dirty="0"/>
            <a:t>Hroniski slimo pacientu aprūpes attīstība</a:t>
          </a:r>
        </a:p>
      </dgm:t>
    </dgm:pt>
    <dgm:pt modelId="{F0AD96AF-6742-40E0-BDFA-69327D314805}" type="parTrans" cxnId="{1E5F0B24-054C-41AD-9EC5-F9CB30E7A4DF}">
      <dgm:prSet/>
      <dgm:spPr/>
      <dgm:t>
        <a:bodyPr/>
        <a:lstStyle/>
        <a:p>
          <a:endParaRPr lang="lv-LV" sz="1400"/>
        </a:p>
      </dgm:t>
    </dgm:pt>
    <dgm:pt modelId="{B65B0CD5-A44E-4726-9B94-E32C150CDD4A}" type="sibTrans" cxnId="{1E5F0B24-054C-41AD-9EC5-F9CB30E7A4DF}">
      <dgm:prSet/>
      <dgm:spPr/>
      <dgm:t>
        <a:bodyPr/>
        <a:lstStyle/>
        <a:p>
          <a:endParaRPr lang="lv-LV" sz="1400"/>
        </a:p>
      </dgm:t>
    </dgm:pt>
    <dgm:pt modelId="{B783F00E-8DA1-4539-86D1-23E88668CCB9}">
      <dgm:prSet phldrT="[Text]" custT="1"/>
      <dgm:spPr/>
      <dgm:t>
        <a:bodyPr/>
        <a:lstStyle/>
        <a:p>
          <a:r>
            <a:rPr lang="lv-LV" sz="1800" dirty="0"/>
            <a:t>2) Cilvēkresursu attīstība (24 090 300 EUR)</a:t>
          </a:r>
        </a:p>
      </dgm:t>
    </dgm:pt>
    <dgm:pt modelId="{24C9EBD6-9494-474F-9AC7-00F2A7618D42}" type="parTrans" cxnId="{8A4428F3-382D-4950-9432-569FECE91E40}">
      <dgm:prSet/>
      <dgm:spPr/>
      <dgm:t>
        <a:bodyPr/>
        <a:lstStyle/>
        <a:p>
          <a:endParaRPr lang="lv-LV" sz="1400"/>
        </a:p>
      </dgm:t>
    </dgm:pt>
    <dgm:pt modelId="{F0991DE6-DE90-437C-8A95-D39A81E44194}" type="sibTrans" cxnId="{8A4428F3-382D-4950-9432-569FECE91E40}">
      <dgm:prSet/>
      <dgm:spPr/>
      <dgm:t>
        <a:bodyPr/>
        <a:lstStyle/>
        <a:p>
          <a:endParaRPr lang="lv-LV" sz="1400"/>
        </a:p>
      </dgm:t>
    </dgm:pt>
    <dgm:pt modelId="{A725D10A-F9A9-4AA7-8481-FE434FD17666}">
      <dgm:prSet phldrT="[Text]" custT="1"/>
      <dgm:spPr/>
      <dgm:t>
        <a:bodyPr/>
        <a:lstStyle/>
        <a:p>
          <a:r>
            <a:rPr lang="lv-LV" sz="1400" dirty="0"/>
            <a:t>Tālākizglītības pasākumi</a:t>
          </a:r>
        </a:p>
      </dgm:t>
    </dgm:pt>
    <dgm:pt modelId="{C2E9D823-6D8F-43CB-80FE-EAC6B70BB377}" type="parTrans" cxnId="{5D80C129-2DC6-4349-9117-3346D9A3FAFF}">
      <dgm:prSet/>
      <dgm:spPr/>
      <dgm:t>
        <a:bodyPr/>
        <a:lstStyle/>
        <a:p>
          <a:endParaRPr lang="lv-LV" sz="1400"/>
        </a:p>
      </dgm:t>
    </dgm:pt>
    <dgm:pt modelId="{5067C944-6F8C-4485-9F99-C5CA663BC7E0}" type="sibTrans" cxnId="{5D80C129-2DC6-4349-9117-3346D9A3FAFF}">
      <dgm:prSet/>
      <dgm:spPr/>
      <dgm:t>
        <a:bodyPr/>
        <a:lstStyle/>
        <a:p>
          <a:endParaRPr lang="lv-LV" sz="1400"/>
        </a:p>
      </dgm:t>
    </dgm:pt>
    <dgm:pt modelId="{67583E5D-992E-4A6A-A55D-38B3FF41CFA5}">
      <dgm:prSet phldrT="[Text]" custT="1"/>
      <dgm:spPr/>
      <dgm:t>
        <a:bodyPr/>
        <a:lstStyle/>
        <a:p>
          <a:r>
            <a:rPr lang="lv-LV" sz="1400" dirty="0"/>
            <a:t>Atbalsts papildu rezidentūrām </a:t>
          </a:r>
        </a:p>
      </dgm:t>
    </dgm:pt>
    <dgm:pt modelId="{979D30FB-8913-4AC5-B326-F4752A5261E5}" type="parTrans" cxnId="{EBBB14E1-7CCA-48DC-94D3-6A5AB9CC0748}">
      <dgm:prSet/>
      <dgm:spPr/>
      <dgm:t>
        <a:bodyPr/>
        <a:lstStyle/>
        <a:p>
          <a:endParaRPr lang="lv-LV" sz="1400"/>
        </a:p>
      </dgm:t>
    </dgm:pt>
    <dgm:pt modelId="{5D96134C-D9D8-41BF-B412-A66C610BB5D7}" type="sibTrans" cxnId="{EBBB14E1-7CCA-48DC-94D3-6A5AB9CC0748}">
      <dgm:prSet/>
      <dgm:spPr/>
      <dgm:t>
        <a:bodyPr/>
        <a:lstStyle/>
        <a:p>
          <a:endParaRPr lang="lv-LV" sz="1400"/>
        </a:p>
      </dgm:t>
    </dgm:pt>
    <dgm:pt modelId="{67AF43C8-0BEE-4E2E-BF06-61FDEE9A7FAE}">
      <dgm:prSet phldrT="[Text]" custT="1"/>
      <dgm:spPr/>
      <dgm:t>
        <a:bodyPr/>
        <a:lstStyle/>
        <a:p>
          <a:r>
            <a:rPr lang="lv-LV" sz="1400" dirty="0"/>
            <a:t>Ārstniecības personu piesaiste</a:t>
          </a:r>
        </a:p>
      </dgm:t>
    </dgm:pt>
    <dgm:pt modelId="{6E3500BD-7C1D-4A52-AB20-FD7539B98424}" type="parTrans" cxnId="{8609ED4C-B77C-4AE2-BE6E-38B12A4B641E}">
      <dgm:prSet/>
      <dgm:spPr/>
      <dgm:t>
        <a:bodyPr/>
        <a:lstStyle/>
        <a:p>
          <a:endParaRPr lang="lv-LV" sz="1400"/>
        </a:p>
      </dgm:t>
    </dgm:pt>
    <dgm:pt modelId="{E55E4095-9DFA-4C00-9E73-E7024C0C81B1}" type="sibTrans" cxnId="{8609ED4C-B77C-4AE2-BE6E-38B12A4B641E}">
      <dgm:prSet/>
      <dgm:spPr/>
      <dgm:t>
        <a:bodyPr/>
        <a:lstStyle/>
        <a:p>
          <a:endParaRPr lang="lv-LV" sz="1400"/>
        </a:p>
      </dgm:t>
    </dgm:pt>
    <dgm:pt modelId="{0E81425C-0400-4915-8488-8AC94A6D848A}">
      <dgm:prSet phldrT="[Text]" custT="1"/>
      <dgm:spPr/>
      <dgm:t>
        <a:bodyPr/>
        <a:lstStyle/>
        <a:p>
          <a:r>
            <a:rPr lang="lv-LV" sz="1800" dirty="0"/>
            <a:t>3) Pacientu drošība un aprūpes kvalitāte (3 045 000 EUR</a:t>
          </a:r>
          <a:r>
            <a:rPr lang="lv-LV" sz="1400" dirty="0"/>
            <a:t>)</a:t>
          </a:r>
        </a:p>
      </dgm:t>
    </dgm:pt>
    <dgm:pt modelId="{3B6A86C6-EA5D-44B3-AF31-00D7146941D0}" type="parTrans" cxnId="{718FB6D0-5413-415F-9A58-5750994E6A87}">
      <dgm:prSet/>
      <dgm:spPr/>
      <dgm:t>
        <a:bodyPr/>
        <a:lstStyle/>
        <a:p>
          <a:endParaRPr lang="lv-LV" sz="1400"/>
        </a:p>
      </dgm:t>
    </dgm:pt>
    <dgm:pt modelId="{5B09A8AF-75CB-4675-B0E7-664BF039F893}" type="sibTrans" cxnId="{718FB6D0-5413-415F-9A58-5750994E6A87}">
      <dgm:prSet/>
      <dgm:spPr/>
      <dgm:t>
        <a:bodyPr/>
        <a:lstStyle/>
        <a:p>
          <a:endParaRPr lang="lv-LV" sz="1400"/>
        </a:p>
      </dgm:t>
    </dgm:pt>
    <dgm:pt modelId="{99E596F6-BD09-47B9-8A9B-7727E0366DE2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lv-LV" sz="1800" dirty="0"/>
            <a:t>4) Veselības veicināšana / profilakse (32 633 700 EUR</a:t>
          </a:r>
          <a:r>
            <a:rPr lang="lv-LV" sz="1400" dirty="0"/>
            <a:t>)</a:t>
          </a:r>
        </a:p>
      </dgm:t>
    </dgm:pt>
    <dgm:pt modelId="{949A9F3A-C733-4527-A7AC-87BD6200706C}" type="parTrans" cxnId="{6F45285A-1DDC-4B80-BE8A-BAE5C62ED8CB}">
      <dgm:prSet/>
      <dgm:spPr/>
      <dgm:t>
        <a:bodyPr/>
        <a:lstStyle/>
        <a:p>
          <a:endParaRPr lang="lv-LV" sz="1400"/>
        </a:p>
      </dgm:t>
    </dgm:pt>
    <dgm:pt modelId="{703F8759-3781-4B1C-9579-5B22743A6D88}" type="sibTrans" cxnId="{6F45285A-1DDC-4B80-BE8A-BAE5C62ED8CB}">
      <dgm:prSet/>
      <dgm:spPr/>
      <dgm:t>
        <a:bodyPr/>
        <a:lstStyle/>
        <a:p>
          <a:endParaRPr lang="lv-LV" sz="1400"/>
        </a:p>
      </dgm:t>
    </dgm:pt>
    <dgm:pt modelId="{F7DADB5E-F534-42BE-80ED-F8F599065EA4}">
      <dgm:prSet phldrT="[Text]" custT="1"/>
      <dgm:spPr/>
      <dgm:t>
        <a:bodyPr/>
        <a:lstStyle/>
        <a:p>
          <a:pPr algn="ctr"/>
          <a:r>
            <a:rPr lang="lv-LV" sz="1400" b="1" dirty="0"/>
            <a:t>KOPĀ – 382 646 880 EUR (ar PVN)</a:t>
          </a:r>
        </a:p>
      </dgm:t>
    </dgm:pt>
    <dgm:pt modelId="{E0CE133B-3592-49F0-B46C-AF591802FF99}" type="parTrans" cxnId="{BE6FB3D2-629B-4BA6-8DE6-C040E4E18755}">
      <dgm:prSet/>
      <dgm:spPr/>
      <dgm:t>
        <a:bodyPr/>
        <a:lstStyle/>
        <a:p>
          <a:endParaRPr lang="lv-LV"/>
        </a:p>
      </dgm:t>
    </dgm:pt>
    <dgm:pt modelId="{4EA54048-8A1A-40D2-B4CC-56F2C8125445}" type="sibTrans" cxnId="{BE6FB3D2-629B-4BA6-8DE6-C040E4E18755}">
      <dgm:prSet/>
      <dgm:spPr/>
      <dgm:t>
        <a:bodyPr/>
        <a:lstStyle/>
        <a:p>
          <a:endParaRPr lang="lv-LV"/>
        </a:p>
      </dgm:t>
    </dgm:pt>
    <dgm:pt modelId="{B38732ED-1F96-4312-9ADA-F6818FFD3655}" type="pres">
      <dgm:prSet presAssocID="{F7167E6B-37F2-48F8-89D9-C213153A56A5}" presName="linear" presStyleCnt="0">
        <dgm:presLayoutVars>
          <dgm:animLvl val="lvl"/>
          <dgm:resizeHandles val="exact"/>
        </dgm:presLayoutVars>
      </dgm:prSet>
      <dgm:spPr/>
    </dgm:pt>
    <dgm:pt modelId="{78B4F87B-7CDF-4669-8D33-92207A22D666}" type="pres">
      <dgm:prSet presAssocID="{082BEDC7-DC02-4C96-ACE0-5D4F5A199E3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14DEF61-F163-4667-A84F-F253129477CE}" type="pres">
      <dgm:prSet presAssocID="{082BEDC7-DC02-4C96-ACE0-5D4F5A199E36}" presName="childText" presStyleLbl="revTx" presStyleIdx="0" presStyleCnt="2">
        <dgm:presLayoutVars>
          <dgm:bulletEnabled val="1"/>
        </dgm:presLayoutVars>
      </dgm:prSet>
      <dgm:spPr/>
    </dgm:pt>
    <dgm:pt modelId="{E84D7C33-5BE1-4033-AC89-5D7E23464BE8}" type="pres">
      <dgm:prSet presAssocID="{B783F00E-8DA1-4539-86D1-23E88668CCB9}" presName="parentText" presStyleLbl="node1" presStyleIdx="1" presStyleCnt="5" custLinFactNeighborX="-2997" custLinFactNeighborY="-334">
        <dgm:presLayoutVars>
          <dgm:chMax val="0"/>
          <dgm:bulletEnabled val="1"/>
        </dgm:presLayoutVars>
      </dgm:prSet>
      <dgm:spPr/>
    </dgm:pt>
    <dgm:pt modelId="{F3D5FF0B-70B1-4634-B4A1-E1B9A56C21A4}" type="pres">
      <dgm:prSet presAssocID="{B783F00E-8DA1-4539-86D1-23E88668CCB9}" presName="childText" presStyleLbl="revTx" presStyleIdx="1" presStyleCnt="2">
        <dgm:presLayoutVars>
          <dgm:bulletEnabled val="1"/>
        </dgm:presLayoutVars>
      </dgm:prSet>
      <dgm:spPr/>
    </dgm:pt>
    <dgm:pt modelId="{8ADF8FCB-1A66-4126-A1D4-243AF6EE1E44}" type="pres">
      <dgm:prSet presAssocID="{0E81425C-0400-4915-8488-8AC94A6D848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CB5AA6B-A4E9-4E51-96E7-767D8A8636C2}" type="pres">
      <dgm:prSet presAssocID="{5B09A8AF-75CB-4675-B0E7-664BF039F893}" presName="spacer" presStyleCnt="0"/>
      <dgm:spPr/>
    </dgm:pt>
    <dgm:pt modelId="{C090452B-EE5F-4B99-AC15-03476437A446}" type="pres">
      <dgm:prSet presAssocID="{99E596F6-BD09-47B9-8A9B-7727E0366DE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82B2314-7811-43A5-826D-BD314FB1531D}" type="pres">
      <dgm:prSet presAssocID="{703F8759-3781-4B1C-9579-5B22743A6D88}" presName="spacer" presStyleCnt="0"/>
      <dgm:spPr/>
    </dgm:pt>
    <dgm:pt modelId="{4658811C-DCBE-47D1-A115-48E86FA66DBC}" type="pres">
      <dgm:prSet presAssocID="{F7DADB5E-F534-42BE-80ED-F8F599065EA4}" presName="parentText" presStyleLbl="node1" presStyleIdx="4" presStyleCnt="5" custScaleX="45455">
        <dgm:presLayoutVars>
          <dgm:chMax val="0"/>
          <dgm:bulletEnabled val="1"/>
        </dgm:presLayoutVars>
      </dgm:prSet>
      <dgm:spPr/>
    </dgm:pt>
  </dgm:ptLst>
  <dgm:cxnLst>
    <dgm:cxn modelId="{EC9C1D09-BF9B-4B86-BB09-44AE82572620}" type="presOf" srcId="{FBBDB7D3-512A-4B00-BEF4-256884F190BA}" destId="{D14DEF61-F163-4667-A84F-F253129477CE}" srcOrd="0" destOrd="4" presId="urn:microsoft.com/office/officeart/2005/8/layout/vList2"/>
    <dgm:cxn modelId="{8F000E1B-81A6-4B63-A66E-9DFD2654DC96}" type="presOf" srcId="{67583E5D-992E-4A6A-A55D-38B3FF41CFA5}" destId="{F3D5FF0B-70B1-4634-B4A1-E1B9A56C21A4}" srcOrd="0" destOrd="1" presId="urn:microsoft.com/office/officeart/2005/8/layout/vList2"/>
    <dgm:cxn modelId="{1E5F0B24-054C-41AD-9EC5-F9CB30E7A4DF}" srcId="{082BEDC7-DC02-4C96-ACE0-5D4F5A199E36}" destId="{FBBDB7D3-512A-4B00-BEF4-256884F190BA}" srcOrd="4" destOrd="0" parTransId="{F0AD96AF-6742-40E0-BDFA-69327D314805}" sibTransId="{B65B0CD5-A44E-4726-9B94-E32C150CDD4A}"/>
    <dgm:cxn modelId="{81E31B26-4EE5-4720-8F72-B17AF940E56E}" type="presOf" srcId="{99E596F6-BD09-47B9-8A9B-7727E0366DE2}" destId="{C090452B-EE5F-4B99-AC15-03476437A446}" srcOrd="0" destOrd="0" presId="urn:microsoft.com/office/officeart/2005/8/layout/vList2"/>
    <dgm:cxn modelId="{5D80C129-2DC6-4349-9117-3346D9A3FAFF}" srcId="{B783F00E-8DA1-4539-86D1-23E88668CCB9}" destId="{A725D10A-F9A9-4AA7-8481-FE434FD17666}" srcOrd="0" destOrd="0" parTransId="{C2E9D823-6D8F-43CB-80FE-EAC6B70BB377}" sibTransId="{5067C944-6F8C-4485-9F99-C5CA663BC7E0}"/>
    <dgm:cxn modelId="{478C2730-5DEC-4AFB-90E9-BEBA31001E53}" type="presOf" srcId="{E9A730CD-9799-4F5C-88F0-E2572CDC43A2}" destId="{D14DEF61-F163-4667-A84F-F253129477CE}" srcOrd="0" destOrd="3" presId="urn:microsoft.com/office/officeart/2005/8/layout/vList2"/>
    <dgm:cxn modelId="{B5668B5F-2B2F-48DA-A903-CC3B6A0AAC92}" type="presOf" srcId="{F7167E6B-37F2-48F8-89D9-C213153A56A5}" destId="{B38732ED-1F96-4312-9ADA-F6818FFD3655}" srcOrd="0" destOrd="0" presId="urn:microsoft.com/office/officeart/2005/8/layout/vList2"/>
    <dgm:cxn modelId="{4FBFB766-676B-4745-961A-5ACEE51C7194}" srcId="{082BEDC7-DC02-4C96-ACE0-5D4F5A199E36}" destId="{E9A730CD-9799-4F5C-88F0-E2572CDC43A2}" srcOrd="3" destOrd="0" parTransId="{63E0ACA6-9FB2-4921-9EC4-540B4EBDE881}" sibTransId="{42E0BBAF-928D-464F-A6BF-CF8D15AE03EA}"/>
    <dgm:cxn modelId="{8609ED4C-B77C-4AE2-BE6E-38B12A4B641E}" srcId="{B783F00E-8DA1-4539-86D1-23E88668CCB9}" destId="{67AF43C8-0BEE-4E2E-BF06-61FDEE9A7FAE}" srcOrd="2" destOrd="0" parTransId="{6E3500BD-7C1D-4A52-AB20-FD7539B98424}" sibTransId="{E55E4095-9DFA-4C00-9E73-E7024C0C81B1}"/>
    <dgm:cxn modelId="{FF714D70-F644-4F03-93F8-16887424F86F}" srcId="{082BEDC7-DC02-4C96-ACE0-5D4F5A199E36}" destId="{07AA0F2A-A7F0-4243-97E9-415397EF8A02}" srcOrd="0" destOrd="0" parTransId="{F4481770-B3B3-4F75-A531-46CCF2A18698}" sibTransId="{ED37BC64-024C-4FB5-BBB5-7A07512754AE}"/>
    <dgm:cxn modelId="{38B5FF72-F959-42CA-9521-5A501752B010}" type="presOf" srcId="{F7DADB5E-F534-42BE-80ED-F8F599065EA4}" destId="{4658811C-DCBE-47D1-A115-48E86FA66DBC}" srcOrd="0" destOrd="0" presId="urn:microsoft.com/office/officeart/2005/8/layout/vList2"/>
    <dgm:cxn modelId="{81117D75-A487-4C89-84A4-2FC368C9841F}" type="presOf" srcId="{B783F00E-8DA1-4539-86D1-23E88668CCB9}" destId="{E84D7C33-5BE1-4033-AC89-5D7E23464BE8}" srcOrd="0" destOrd="0" presId="urn:microsoft.com/office/officeart/2005/8/layout/vList2"/>
    <dgm:cxn modelId="{6F45285A-1DDC-4B80-BE8A-BAE5C62ED8CB}" srcId="{F7167E6B-37F2-48F8-89D9-C213153A56A5}" destId="{99E596F6-BD09-47B9-8A9B-7727E0366DE2}" srcOrd="3" destOrd="0" parTransId="{949A9F3A-C733-4527-A7AC-87BD6200706C}" sibTransId="{703F8759-3781-4B1C-9579-5B22743A6D88}"/>
    <dgm:cxn modelId="{29E97B7E-C029-4912-88DE-3C2B0CC4DDF4}" srcId="{082BEDC7-DC02-4C96-ACE0-5D4F5A199E36}" destId="{0F5B6569-FB42-4B34-9BA8-000D0791A15C}" srcOrd="1" destOrd="0" parTransId="{88A02547-F488-4611-913E-41604D792281}" sibTransId="{D8552911-A097-4EF0-BB4E-B61068F0B3FB}"/>
    <dgm:cxn modelId="{2802EA7E-8BE7-4055-AE8E-54F2516A9C07}" type="presOf" srcId="{0E81425C-0400-4915-8488-8AC94A6D848A}" destId="{8ADF8FCB-1A66-4126-A1D4-243AF6EE1E44}" srcOrd="0" destOrd="0" presId="urn:microsoft.com/office/officeart/2005/8/layout/vList2"/>
    <dgm:cxn modelId="{EA398FA0-6BAB-4BCF-87DB-FB8E45C50AF0}" type="presOf" srcId="{A725D10A-F9A9-4AA7-8481-FE434FD17666}" destId="{F3D5FF0B-70B1-4634-B4A1-E1B9A56C21A4}" srcOrd="0" destOrd="0" presId="urn:microsoft.com/office/officeart/2005/8/layout/vList2"/>
    <dgm:cxn modelId="{7C6A2CAC-6941-453C-A01D-DFEB22A60D81}" type="presOf" srcId="{0F5B6569-FB42-4B34-9BA8-000D0791A15C}" destId="{D14DEF61-F163-4667-A84F-F253129477CE}" srcOrd="0" destOrd="1" presId="urn:microsoft.com/office/officeart/2005/8/layout/vList2"/>
    <dgm:cxn modelId="{2CF2A0AE-8D59-4BC5-B47F-8D91C3783278}" type="presOf" srcId="{082BEDC7-DC02-4C96-ACE0-5D4F5A199E36}" destId="{78B4F87B-7CDF-4669-8D33-92207A22D666}" srcOrd="0" destOrd="0" presId="urn:microsoft.com/office/officeart/2005/8/layout/vList2"/>
    <dgm:cxn modelId="{9B7E41B6-0491-4EE8-9F8D-5D54258198DF}" type="presOf" srcId="{A2D3142D-9949-432E-8F61-E2F16E8B7D41}" destId="{D14DEF61-F163-4667-A84F-F253129477CE}" srcOrd="0" destOrd="2" presId="urn:microsoft.com/office/officeart/2005/8/layout/vList2"/>
    <dgm:cxn modelId="{BFD66DC3-31F8-4F13-A736-AB4D4AD8D8D4}" srcId="{F7167E6B-37F2-48F8-89D9-C213153A56A5}" destId="{082BEDC7-DC02-4C96-ACE0-5D4F5A199E36}" srcOrd="0" destOrd="0" parTransId="{F9EE2A86-EFFF-4196-9B28-04C5285E8C71}" sibTransId="{4EFE565E-6273-4C1D-96D1-8E6F4DCBBBD7}"/>
    <dgm:cxn modelId="{718FB6D0-5413-415F-9A58-5750994E6A87}" srcId="{F7167E6B-37F2-48F8-89D9-C213153A56A5}" destId="{0E81425C-0400-4915-8488-8AC94A6D848A}" srcOrd="2" destOrd="0" parTransId="{3B6A86C6-EA5D-44B3-AF31-00D7146941D0}" sibTransId="{5B09A8AF-75CB-4675-B0E7-664BF039F893}"/>
    <dgm:cxn modelId="{BE6FB3D2-629B-4BA6-8DE6-C040E4E18755}" srcId="{F7167E6B-37F2-48F8-89D9-C213153A56A5}" destId="{F7DADB5E-F534-42BE-80ED-F8F599065EA4}" srcOrd="4" destOrd="0" parTransId="{E0CE133B-3592-49F0-B46C-AF591802FF99}" sibTransId="{4EA54048-8A1A-40D2-B4CC-56F2C8125445}"/>
    <dgm:cxn modelId="{46233ADD-D0A6-4230-907B-13B3C00D12CC}" type="presOf" srcId="{07AA0F2A-A7F0-4243-97E9-415397EF8A02}" destId="{D14DEF61-F163-4667-A84F-F253129477CE}" srcOrd="0" destOrd="0" presId="urn:microsoft.com/office/officeart/2005/8/layout/vList2"/>
    <dgm:cxn modelId="{EBBB14E1-7CCA-48DC-94D3-6A5AB9CC0748}" srcId="{B783F00E-8DA1-4539-86D1-23E88668CCB9}" destId="{67583E5D-992E-4A6A-A55D-38B3FF41CFA5}" srcOrd="1" destOrd="0" parTransId="{979D30FB-8913-4AC5-B326-F4752A5261E5}" sibTransId="{5D96134C-D9D8-41BF-B412-A66C610BB5D7}"/>
    <dgm:cxn modelId="{75B283F0-C976-4A67-A206-A476BBB0E33F}" type="presOf" srcId="{67AF43C8-0BEE-4E2E-BF06-61FDEE9A7FAE}" destId="{F3D5FF0B-70B1-4634-B4A1-E1B9A56C21A4}" srcOrd="0" destOrd="2" presId="urn:microsoft.com/office/officeart/2005/8/layout/vList2"/>
    <dgm:cxn modelId="{8A4428F3-382D-4950-9432-569FECE91E40}" srcId="{F7167E6B-37F2-48F8-89D9-C213153A56A5}" destId="{B783F00E-8DA1-4539-86D1-23E88668CCB9}" srcOrd="1" destOrd="0" parTransId="{24C9EBD6-9494-474F-9AC7-00F2A7618D42}" sibTransId="{F0991DE6-DE90-437C-8A95-D39A81E44194}"/>
    <dgm:cxn modelId="{F7B4C3F7-3549-4AF2-8CA8-2B21312ED410}" srcId="{082BEDC7-DC02-4C96-ACE0-5D4F5A199E36}" destId="{A2D3142D-9949-432E-8F61-E2F16E8B7D41}" srcOrd="2" destOrd="0" parTransId="{14656187-34B6-4825-8AA6-212E666F4BF4}" sibTransId="{33E49267-30E8-44BE-9395-95A4C6C9AB2D}"/>
    <dgm:cxn modelId="{40AD188C-70C9-4F71-835E-D1A3904644AF}" type="presParOf" srcId="{B38732ED-1F96-4312-9ADA-F6818FFD3655}" destId="{78B4F87B-7CDF-4669-8D33-92207A22D666}" srcOrd="0" destOrd="0" presId="urn:microsoft.com/office/officeart/2005/8/layout/vList2"/>
    <dgm:cxn modelId="{EE3C5CF1-969B-432A-93C2-A77E996B8967}" type="presParOf" srcId="{B38732ED-1F96-4312-9ADA-F6818FFD3655}" destId="{D14DEF61-F163-4667-A84F-F253129477CE}" srcOrd="1" destOrd="0" presId="urn:microsoft.com/office/officeart/2005/8/layout/vList2"/>
    <dgm:cxn modelId="{B5ECF9F5-848F-470A-A54A-BE92D2C54A55}" type="presParOf" srcId="{B38732ED-1F96-4312-9ADA-F6818FFD3655}" destId="{E84D7C33-5BE1-4033-AC89-5D7E23464BE8}" srcOrd="2" destOrd="0" presId="urn:microsoft.com/office/officeart/2005/8/layout/vList2"/>
    <dgm:cxn modelId="{2CF3EA8A-4004-4472-89F8-937BB0A58767}" type="presParOf" srcId="{B38732ED-1F96-4312-9ADA-F6818FFD3655}" destId="{F3D5FF0B-70B1-4634-B4A1-E1B9A56C21A4}" srcOrd="3" destOrd="0" presId="urn:microsoft.com/office/officeart/2005/8/layout/vList2"/>
    <dgm:cxn modelId="{F5F13283-82EF-4BFA-A219-357B852BDB25}" type="presParOf" srcId="{B38732ED-1F96-4312-9ADA-F6818FFD3655}" destId="{8ADF8FCB-1A66-4126-A1D4-243AF6EE1E44}" srcOrd="4" destOrd="0" presId="urn:microsoft.com/office/officeart/2005/8/layout/vList2"/>
    <dgm:cxn modelId="{07405E09-D9ED-4148-9754-87671D2857C7}" type="presParOf" srcId="{B38732ED-1F96-4312-9ADA-F6818FFD3655}" destId="{9CB5AA6B-A4E9-4E51-96E7-767D8A8636C2}" srcOrd="5" destOrd="0" presId="urn:microsoft.com/office/officeart/2005/8/layout/vList2"/>
    <dgm:cxn modelId="{0E061020-ADFE-4455-8919-D3B0CBDD019B}" type="presParOf" srcId="{B38732ED-1F96-4312-9ADA-F6818FFD3655}" destId="{C090452B-EE5F-4B99-AC15-03476437A446}" srcOrd="6" destOrd="0" presId="urn:microsoft.com/office/officeart/2005/8/layout/vList2"/>
    <dgm:cxn modelId="{28755C3B-95E6-45BF-ABBC-6BBE3D7E7F59}" type="presParOf" srcId="{B38732ED-1F96-4312-9ADA-F6818FFD3655}" destId="{382B2314-7811-43A5-826D-BD314FB1531D}" srcOrd="7" destOrd="0" presId="urn:microsoft.com/office/officeart/2005/8/layout/vList2"/>
    <dgm:cxn modelId="{2B76B2EF-D187-4593-9106-8E0E954A704F}" type="presParOf" srcId="{B38732ED-1F96-4312-9ADA-F6818FFD3655}" destId="{4658811C-DCBE-47D1-A115-48E86FA66DB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167E6B-37F2-48F8-89D9-C213153A56A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82BEDC7-DC02-4C96-ACE0-5D4F5A199E36}">
      <dgm:prSet phldrT="[Text]" custT="1"/>
      <dgm:spPr/>
      <dgm:t>
        <a:bodyPr/>
        <a:lstStyle/>
        <a:p>
          <a:pPr algn="ctr"/>
          <a:r>
            <a:rPr lang="lv-LV" sz="1500" b="1" dirty="0">
              <a:solidFill>
                <a:srgbClr val="FFC000"/>
              </a:solidFill>
            </a:rPr>
            <a:t>REFORMA 1 </a:t>
          </a:r>
          <a:r>
            <a:rPr lang="lv-LV" sz="1500" b="1" dirty="0"/>
            <a:t>Uz cilvēku centrētas, visaptverošas, integrētas veselības aprūpes sistēmas ilgtspēja un noturība</a:t>
          </a:r>
        </a:p>
        <a:p>
          <a:pPr algn="ctr"/>
          <a:r>
            <a:rPr lang="lv-LV" sz="1500" b="0" dirty="0"/>
            <a:t>(161 870 000 EUR)</a:t>
          </a:r>
        </a:p>
      </dgm:t>
    </dgm:pt>
    <dgm:pt modelId="{F9EE2A86-EFFF-4196-9B28-04C5285E8C71}" type="parTrans" cxnId="{BFD66DC3-31F8-4F13-A736-AB4D4AD8D8D4}">
      <dgm:prSet/>
      <dgm:spPr/>
      <dgm:t>
        <a:bodyPr/>
        <a:lstStyle/>
        <a:p>
          <a:endParaRPr lang="lv-LV" sz="1400"/>
        </a:p>
      </dgm:t>
    </dgm:pt>
    <dgm:pt modelId="{4EFE565E-6273-4C1D-96D1-8E6F4DCBBBD7}" type="sibTrans" cxnId="{BFD66DC3-31F8-4F13-A736-AB4D4AD8D8D4}">
      <dgm:prSet/>
      <dgm:spPr/>
      <dgm:t>
        <a:bodyPr/>
        <a:lstStyle/>
        <a:p>
          <a:endParaRPr lang="lv-LV" sz="1400"/>
        </a:p>
      </dgm:t>
    </dgm:pt>
    <dgm:pt modelId="{07AA0F2A-A7F0-4243-97E9-415397EF8A02}">
      <dgm:prSet phldrT="[Text]" custT="1"/>
      <dgm:spPr/>
      <dgm:t>
        <a:bodyPr/>
        <a:lstStyle/>
        <a:p>
          <a:r>
            <a:rPr lang="lv-LV" sz="1400" dirty="0"/>
            <a:t>Ārstniecības iestāžu infrastruktūras attīstība</a:t>
          </a:r>
        </a:p>
      </dgm:t>
    </dgm:pt>
    <dgm:pt modelId="{F4481770-B3B3-4F75-A531-46CCF2A18698}" type="parTrans" cxnId="{FF714D70-F644-4F03-93F8-16887424F86F}">
      <dgm:prSet/>
      <dgm:spPr/>
      <dgm:t>
        <a:bodyPr/>
        <a:lstStyle/>
        <a:p>
          <a:endParaRPr lang="lv-LV" sz="1400"/>
        </a:p>
      </dgm:t>
    </dgm:pt>
    <dgm:pt modelId="{ED37BC64-024C-4FB5-BBB5-7A07512754AE}" type="sibTrans" cxnId="{FF714D70-F644-4F03-93F8-16887424F86F}">
      <dgm:prSet/>
      <dgm:spPr/>
      <dgm:t>
        <a:bodyPr/>
        <a:lstStyle/>
        <a:p>
          <a:endParaRPr lang="lv-LV" sz="1400"/>
        </a:p>
      </dgm:t>
    </dgm:pt>
    <dgm:pt modelId="{0F5B6569-FB42-4B34-9BA8-000D0791A15C}">
      <dgm:prSet phldrT="[Text]" custT="1"/>
      <dgm:spPr/>
      <dgm:t>
        <a:bodyPr/>
        <a:lstStyle/>
        <a:p>
          <a:r>
            <a:rPr lang="lv-LV" sz="1400" dirty="0"/>
            <a:t>Atbalsts Sabiedrības veselības pētījumu veikšanai  (AMR, vakcinācijas un infekciju slimību jomās)</a:t>
          </a:r>
        </a:p>
      </dgm:t>
    </dgm:pt>
    <dgm:pt modelId="{88A02547-F488-4611-913E-41604D792281}" type="parTrans" cxnId="{29E97B7E-C029-4912-88DE-3C2B0CC4DDF4}">
      <dgm:prSet/>
      <dgm:spPr/>
      <dgm:t>
        <a:bodyPr/>
        <a:lstStyle/>
        <a:p>
          <a:endParaRPr lang="lv-LV" sz="1400"/>
        </a:p>
      </dgm:t>
    </dgm:pt>
    <dgm:pt modelId="{D8552911-A097-4EF0-BB4E-B61068F0B3FB}" type="sibTrans" cxnId="{29E97B7E-C029-4912-88DE-3C2B0CC4DDF4}">
      <dgm:prSet/>
      <dgm:spPr/>
      <dgm:t>
        <a:bodyPr/>
        <a:lstStyle/>
        <a:p>
          <a:endParaRPr lang="lv-LV" sz="1400"/>
        </a:p>
      </dgm:t>
    </dgm:pt>
    <dgm:pt modelId="{E9A730CD-9799-4F5C-88F0-E2572CDC43A2}">
      <dgm:prSet phldrT="[Text]" custT="1"/>
      <dgm:spPr/>
      <dgm:t>
        <a:bodyPr/>
        <a:lstStyle/>
        <a:p>
          <a:r>
            <a:rPr lang="lv-LV" sz="1400" b="0" i="0" dirty="0"/>
            <a:t>Rekomendāciju izstrāde, vienotu principu pieejas ieviešana onkoloģijas jomā, genoma reference, digitālās veselības stratēģija</a:t>
          </a:r>
          <a:endParaRPr lang="lv-LV" sz="1400" i="0" dirty="0"/>
        </a:p>
      </dgm:t>
    </dgm:pt>
    <dgm:pt modelId="{63E0ACA6-9FB2-4921-9EC4-540B4EBDE881}" type="parTrans" cxnId="{4FBFB766-676B-4745-961A-5ACEE51C7194}">
      <dgm:prSet/>
      <dgm:spPr/>
      <dgm:t>
        <a:bodyPr/>
        <a:lstStyle/>
        <a:p>
          <a:endParaRPr lang="lv-LV" sz="1400"/>
        </a:p>
      </dgm:t>
    </dgm:pt>
    <dgm:pt modelId="{42E0BBAF-928D-464F-A6BF-CF8D15AE03EA}" type="sibTrans" cxnId="{4FBFB766-676B-4745-961A-5ACEE51C7194}">
      <dgm:prSet/>
      <dgm:spPr/>
      <dgm:t>
        <a:bodyPr/>
        <a:lstStyle/>
        <a:p>
          <a:endParaRPr lang="lv-LV" sz="1400"/>
        </a:p>
      </dgm:t>
    </dgm:pt>
    <dgm:pt modelId="{B783F00E-8DA1-4539-86D1-23E88668CCB9}">
      <dgm:prSet phldrT="[Text]" custT="1"/>
      <dgm:spPr/>
      <dgm:t>
        <a:bodyPr/>
        <a:lstStyle/>
        <a:p>
          <a:pPr algn="ctr"/>
          <a:r>
            <a:rPr lang="lv-LV" sz="1500" b="1" dirty="0">
              <a:solidFill>
                <a:srgbClr val="FFC000"/>
              </a:solidFill>
            </a:rPr>
            <a:t>REFORMA 2 </a:t>
          </a:r>
          <a:r>
            <a:rPr lang="lv-LV" sz="1500" b="1" dirty="0"/>
            <a:t>Cilvēkresursu nodrošinājums un prasmju pilnveide, t.sk. sagatavots un  valdībā apstiprināts  atalgojuma modelis ar mērķi veicināt  veselības pakalpojumu kvalitāti un pieejamību </a:t>
          </a:r>
          <a:r>
            <a:rPr lang="lv-LV" sz="1500" dirty="0"/>
            <a:t>(3 500 000 EUR)</a:t>
          </a:r>
        </a:p>
      </dgm:t>
    </dgm:pt>
    <dgm:pt modelId="{24C9EBD6-9494-474F-9AC7-00F2A7618D42}" type="parTrans" cxnId="{8A4428F3-382D-4950-9432-569FECE91E40}">
      <dgm:prSet/>
      <dgm:spPr/>
      <dgm:t>
        <a:bodyPr/>
        <a:lstStyle/>
        <a:p>
          <a:endParaRPr lang="lv-LV" sz="1400"/>
        </a:p>
      </dgm:t>
    </dgm:pt>
    <dgm:pt modelId="{F0991DE6-DE90-437C-8A95-D39A81E44194}" type="sibTrans" cxnId="{8A4428F3-382D-4950-9432-569FECE91E40}">
      <dgm:prSet/>
      <dgm:spPr/>
      <dgm:t>
        <a:bodyPr/>
        <a:lstStyle/>
        <a:p>
          <a:endParaRPr lang="lv-LV" sz="1400"/>
        </a:p>
      </dgm:t>
    </dgm:pt>
    <dgm:pt modelId="{A725D10A-F9A9-4AA7-8481-FE434FD17666}">
      <dgm:prSet phldrT="[Text]" custT="1"/>
      <dgm:spPr/>
      <dgm:t>
        <a:bodyPr/>
        <a:lstStyle/>
        <a:p>
          <a:r>
            <a:rPr lang="lv-LV" sz="1400" dirty="0"/>
            <a:t>Atbalsts cilvēkresursu attīstības sistēmas ieviešanai, Cilvēkresursu stratēģija</a:t>
          </a:r>
        </a:p>
      </dgm:t>
    </dgm:pt>
    <dgm:pt modelId="{C2E9D823-6D8F-43CB-80FE-EAC6B70BB377}" type="parTrans" cxnId="{5D80C129-2DC6-4349-9117-3346D9A3FAFF}">
      <dgm:prSet/>
      <dgm:spPr/>
      <dgm:t>
        <a:bodyPr/>
        <a:lstStyle/>
        <a:p>
          <a:endParaRPr lang="lv-LV" sz="1400"/>
        </a:p>
      </dgm:t>
    </dgm:pt>
    <dgm:pt modelId="{5067C944-6F8C-4485-9F99-C5CA663BC7E0}" type="sibTrans" cxnId="{5D80C129-2DC6-4349-9117-3346D9A3FAFF}">
      <dgm:prSet/>
      <dgm:spPr/>
      <dgm:t>
        <a:bodyPr/>
        <a:lstStyle/>
        <a:p>
          <a:endParaRPr lang="lv-LV" sz="1400"/>
        </a:p>
      </dgm:t>
    </dgm:pt>
    <dgm:pt modelId="{67583E5D-992E-4A6A-A55D-38B3FF41CFA5}">
      <dgm:prSet phldrT="[Text]" custT="1"/>
      <dgm:spPr/>
      <dgm:t>
        <a:bodyPr/>
        <a:lstStyle/>
        <a:p>
          <a:r>
            <a:rPr lang="lv-LV" sz="1400" i="0" dirty="0"/>
            <a:t>Koordinējošs sadarbības organizācijas, metodiskās vadības un kvalitātes kontroles mehānisms un simulāciju pieeja tālākizglītībā</a:t>
          </a:r>
        </a:p>
      </dgm:t>
    </dgm:pt>
    <dgm:pt modelId="{979D30FB-8913-4AC5-B326-F4752A5261E5}" type="parTrans" cxnId="{EBBB14E1-7CCA-48DC-94D3-6A5AB9CC0748}">
      <dgm:prSet/>
      <dgm:spPr/>
      <dgm:t>
        <a:bodyPr/>
        <a:lstStyle/>
        <a:p>
          <a:endParaRPr lang="lv-LV" sz="1400"/>
        </a:p>
      </dgm:t>
    </dgm:pt>
    <dgm:pt modelId="{5D96134C-D9D8-41BF-B412-A66C610BB5D7}" type="sibTrans" cxnId="{EBBB14E1-7CCA-48DC-94D3-6A5AB9CC0748}">
      <dgm:prSet/>
      <dgm:spPr/>
      <dgm:t>
        <a:bodyPr/>
        <a:lstStyle/>
        <a:p>
          <a:endParaRPr lang="lv-LV" sz="1400"/>
        </a:p>
      </dgm:t>
    </dgm:pt>
    <dgm:pt modelId="{0E81425C-0400-4915-8488-8AC94A6D848A}">
      <dgm:prSet phldrT="[Text]" custT="1"/>
      <dgm:spPr/>
      <dgm:t>
        <a:bodyPr/>
        <a:lstStyle/>
        <a:p>
          <a:pPr algn="ctr"/>
          <a:r>
            <a:rPr lang="lv-LV" sz="1500" b="1" dirty="0">
              <a:solidFill>
                <a:srgbClr val="FFC000"/>
              </a:solidFill>
            </a:rPr>
            <a:t>REFORMA 3 </a:t>
          </a:r>
          <a:r>
            <a:rPr lang="lv-LV" sz="1500" b="1" dirty="0"/>
            <a:t>Veselības aprūpes ilgtspēja, pārvaldības stiprināšana, efektīva veselības aprūpes resursu izlietošana, kopējā valsts budžeta veselības aprūpes nozarē palielinājums </a:t>
          </a:r>
          <a:r>
            <a:rPr lang="lv-LV" sz="1500" dirty="0"/>
            <a:t>(16 130 000 EUR)</a:t>
          </a:r>
        </a:p>
      </dgm:t>
    </dgm:pt>
    <dgm:pt modelId="{3B6A86C6-EA5D-44B3-AF31-00D7146941D0}" type="parTrans" cxnId="{718FB6D0-5413-415F-9A58-5750994E6A87}">
      <dgm:prSet/>
      <dgm:spPr/>
      <dgm:t>
        <a:bodyPr/>
        <a:lstStyle/>
        <a:p>
          <a:endParaRPr lang="lv-LV" sz="1400"/>
        </a:p>
      </dgm:t>
    </dgm:pt>
    <dgm:pt modelId="{5B09A8AF-75CB-4675-B0E7-664BF039F893}" type="sibTrans" cxnId="{718FB6D0-5413-415F-9A58-5750994E6A87}">
      <dgm:prSet/>
      <dgm:spPr/>
      <dgm:t>
        <a:bodyPr/>
        <a:lstStyle/>
        <a:p>
          <a:endParaRPr lang="lv-LV" sz="1400"/>
        </a:p>
      </dgm:t>
    </dgm:pt>
    <dgm:pt modelId="{F7DADB5E-F534-42BE-80ED-F8F599065EA4}">
      <dgm:prSet phldrT="[Text]" custT="1"/>
      <dgm:spPr/>
      <dgm:t>
        <a:bodyPr/>
        <a:lstStyle/>
        <a:p>
          <a:pPr algn="ctr"/>
          <a:r>
            <a:rPr lang="lv-LV" sz="1400" b="0" dirty="0"/>
            <a:t>KOPĀ –  191 500 000 EUR (bez PVN)</a:t>
          </a:r>
        </a:p>
      </dgm:t>
    </dgm:pt>
    <dgm:pt modelId="{E0CE133B-3592-49F0-B46C-AF591802FF99}" type="parTrans" cxnId="{BE6FB3D2-629B-4BA6-8DE6-C040E4E18755}">
      <dgm:prSet/>
      <dgm:spPr/>
      <dgm:t>
        <a:bodyPr/>
        <a:lstStyle/>
        <a:p>
          <a:endParaRPr lang="lv-LV"/>
        </a:p>
      </dgm:t>
    </dgm:pt>
    <dgm:pt modelId="{4EA54048-8A1A-40D2-B4CC-56F2C8125445}" type="sibTrans" cxnId="{BE6FB3D2-629B-4BA6-8DE6-C040E4E18755}">
      <dgm:prSet/>
      <dgm:spPr/>
      <dgm:t>
        <a:bodyPr/>
        <a:lstStyle/>
        <a:p>
          <a:endParaRPr lang="lv-LV"/>
        </a:p>
      </dgm:t>
    </dgm:pt>
    <dgm:pt modelId="{EEDD1773-D2CC-4381-A7B2-4F6405646E6A}">
      <dgm:prSet phldrT="[Text]" custT="1"/>
      <dgm:spPr/>
      <dgm:t>
        <a:bodyPr/>
        <a:lstStyle/>
        <a:p>
          <a:r>
            <a:rPr lang="lv-LV" sz="1400" dirty="0"/>
            <a:t>Atbalsts sekundārās ambulatorās veselības aprūpes kvalitātes un pieejamības novērtēšanai un uzlabošanai (Inovāciju fonds)</a:t>
          </a:r>
        </a:p>
      </dgm:t>
    </dgm:pt>
    <dgm:pt modelId="{958B0552-9A42-42D4-8940-C1909773651C}" type="parTrans" cxnId="{A7546386-B1D5-40B5-9977-2F0BFC4D8479}">
      <dgm:prSet/>
      <dgm:spPr/>
      <dgm:t>
        <a:bodyPr/>
        <a:lstStyle/>
        <a:p>
          <a:endParaRPr lang="lv-LV"/>
        </a:p>
      </dgm:t>
    </dgm:pt>
    <dgm:pt modelId="{E5D2729E-22DC-4D54-8D68-54AEC56DDF45}" type="sibTrans" cxnId="{A7546386-B1D5-40B5-9977-2F0BFC4D8479}">
      <dgm:prSet/>
      <dgm:spPr/>
      <dgm:t>
        <a:bodyPr/>
        <a:lstStyle/>
        <a:p>
          <a:endParaRPr lang="lv-LV"/>
        </a:p>
      </dgm:t>
    </dgm:pt>
    <dgm:pt modelId="{4E19DAC0-A703-4378-BEF9-9D4C78BEBD40}">
      <dgm:prSet phldrT="[Text]" custT="1"/>
      <dgm:spPr/>
      <dgm:t>
        <a:bodyPr/>
        <a:lstStyle/>
        <a:p>
          <a:r>
            <a:rPr lang="lv-LV" sz="1400" i="0" dirty="0"/>
            <a:t>Pētījums par sekundārās ambulatorās veselības aprūpes kvalitāti un pieejamību veselības sistēmas novērtēšanai un uzlabošanai </a:t>
          </a:r>
        </a:p>
      </dgm:t>
    </dgm:pt>
    <dgm:pt modelId="{CF3B14D0-67D4-418A-ABFB-61151C2E6C60}" type="parTrans" cxnId="{EFA77B9C-D15F-4B4F-8FB6-EA919A2326D4}">
      <dgm:prSet/>
      <dgm:spPr/>
      <dgm:t>
        <a:bodyPr/>
        <a:lstStyle/>
        <a:p>
          <a:endParaRPr lang="lv-LV"/>
        </a:p>
      </dgm:t>
    </dgm:pt>
    <dgm:pt modelId="{69B5B46C-2547-4224-BB93-A422693FA368}" type="sibTrans" cxnId="{EFA77B9C-D15F-4B4F-8FB6-EA919A2326D4}">
      <dgm:prSet/>
      <dgm:spPr/>
      <dgm:t>
        <a:bodyPr/>
        <a:lstStyle/>
        <a:p>
          <a:endParaRPr lang="lv-LV"/>
        </a:p>
      </dgm:t>
    </dgm:pt>
    <dgm:pt modelId="{A77B1281-1DF5-4B90-94E8-A7082183891F}">
      <dgm:prSet phldrT="[Text]" custT="1"/>
      <dgm:spPr/>
      <dgm:t>
        <a:bodyPr/>
        <a:lstStyle/>
        <a:p>
          <a:pPr algn="ctr"/>
          <a:r>
            <a:rPr lang="lv-LV" sz="1500" b="1" cap="all" baseline="0" dirty="0">
              <a:solidFill>
                <a:srgbClr val="FFC000"/>
              </a:solidFill>
            </a:rPr>
            <a:t>Digitalizācijas komponentē </a:t>
          </a:r>
          <a:r>
            <a:rPr lang="lv-LV" sz="1500" b="1" dirty="0">
              <a:solidFill>
                <a:schemeClr val="bg1"/>
              </a:solidFill>
            </a:rPr>
            <a:t>-Ārstniecības iestāžu centralizēta informācijas sistēma; Datu pieejamības un analīzes risinājums </a:t>
          </a:r>
          <a:r>
            <a:rPr lang="lv-LV" sz="1500" b="0" dirty="0">
              <a:solidFill>
                <a:schemeClr val="bg1"/>
              </a:solidFill>
            </a:rPr>
            <a:t>(10 000 000 EUR)</a:t>
          </a:r>
          <a:endParaRPr lang="lv-LV" sz="1500" b="0" i="0" dirty="0">
            <a:solidFill>
              <a:schemeClr val="bg1"/>
            </a:solidFill>
          </a:endParaRPr>
        </a:p>
      </dgm:t>
    </dgm:pt>
    <dgm:pt modelId="{7520182D-923B-493C-845E-3377E8ED286F}" type="parTrans" cxnId="{7076A246-1364-4E32-9E28-529DF9B086DB}">
      <dgm:prSet/>
      <dgm:spPr/>
      <dgm:t>
        <a:bodyPr/>
        <a:lstStyle/>
        <a:p>
          <a:endParaRPr lang="lv-LV"/>
        </a:p>
      </dgm:t>
    </dgm:pt>
    <dgm:pt modelId="{39D41A70-48AA-43AF-83A4-A198C3F051E1}" type="sibTrans" cxnId="{7076A246-1364-4E32-9E28-529DF9B086DB}">
      <dgm:prSet/>
      <dgm:spPr/>
      <dgm:t>
        <a:bodyPr/>
        <a:lstStyle/>
        <a:p>
          <a:endParaRPr lang="lv-LV"/>
        </a:p>
      </dgm:t>
    </dgm:pt>
    <dgm:pt modelId="{009DF5F9-CCE1-420A-85D0-D688350C2220}">
      <dgm:prSet phldrT="[Text]" custT="1"/>
      <dgm:spPr/>
      <dgm:t>
        <a:bodyPr/>
        <a:lstStyle/>
        <a:p>
          <a:endParaRPr lang="lv-LV" sz="1400" dirty="0"/>
        </a:p>
      </dgm:t>
    </dgm:pt>
    <dgm:pt modelId="{D8540BD3-A29E-440B-B727-950516B15452}" type="sibTrans" cxnId="{1BB7B9AA-2F37-434B-BD8D-0F87CA48365C}">
      <dgm:prSet/>
      <dgm:spPr/>
      <dgm:t>
        <a:bodyPr/>
        <a:lstStyle/>
        <a:p>
          <a:endParaRPr lang="lv-LV"/>
        </a:p>
      </dgm:t>
    </dgm:pt>
    <dgm:pt modelId="{1A5F3929-7790-4ECA-B4E9-685CE0711487}" type="parTrans" cxnId="{1BB7B9AA-2F37-434B-BD8D-0F87CA48365C}">
      <dgm:prSet/>
      <dgm:spPr/>
      <dgm:t>
        <a:bodyPr/>
        <a:lstStyle/>
        <a:p>
          <a:endParaRPr lang="lv-LV"/>
        </a:p>
      </dgm:t>
    </dgm:pt>
    <dgm:pt modelId="{B38732ED-1F96-4312-9ADA-F6818FFD3655}" type="pres">
      <dgm:prSet presAssocID="{F7167E6B-37F2-48F8-89D9-C213153A56A5}" presName="linear" presStyleCnt="0">
        <dgm:presLayoutVars>
          <dgm:animLvl val="lvl"/>
          <dgm:resizeHandles val="exact"/>
        </dgm:presLayoutVars>
      </dgm:prSet>
      <dgm:spPr/>
    </dgm:pt>
    <dgm:pt modelId="{78B4F87B-7CDF-4669-8D33-92207A22D666}" type="pres">
      <dgm:prSet presAssocID="{082BEDC7-DC02-4C96-ACE0-5D4F5A199E3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14DEF61-F163-4667-A84F-F253129477CE}" type="pres">
      <dgm:prSet presAssocID="{082BEDC7-DC02-4C96-ACE0-5D4F5A199E36}" presName="childText" presStyleLbl="revTx" presStyleIdx="0" presStyleCnt="4">
        <dgm:presLayoutVars>
          <dgm:bulletEnabled val="1"/>
        </dgm:presLayoutVars>
      </dgm:prSet>
      <dgm:spPr/>
    </dgm:pt>
    <dgm:pt modelId="{E84D7C33-5BE1-4033-AC89-5D7E23464BE8}" type="pres">
      <dgm:prSet presAssocID="{B783F00E-8DA1-4539-86D1-23E88668CCB9}" presName="parentText" presStyleLbl="node1" presStyleIdx="1" presStyleCnt="5" custLinFactNeighborX="-2997" custLinFactNeighborY="-334">
        <dgm:presLayoutVars>
          <dgm:chMax val="0"/>
          <dgm:bulletEnabled val="1"/>
        </dgm:presLayoutVars>
      </dgm:prSet>
      <dgm:spPr/>
    </dgm:pt>
    <dgm:pt modelId="{F3D5FF0B-70B1-4634-B4A1-E1B9A56C21A4}" type="pres">
      <dgm:prSet presAssocID="{B783F00E-8DA1-4539-86D1-23E88668CCB9}" presName="childText" presStyleLbl="revTx" presStyleIdx="1" presStyleCnt="4">
        <dgm:presLayoutVars>
          <dgm:bulletEnabled val="1"/>
        </dgm:presLayoutVars>
      </dgm:prSet>
      <dgm:spPr/>
    </dgm:pt>
    <dgm:pt modelId="{8ADF8FCB-1A66-4126-A1D4-243AF6EE1E44}" type="pres">
      <dgm:prSet presAssocID="{0E81425C-0400-4915-8488-8AC94A6D848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D527E92-89D8-4BB4-BBEC-5645BD4C54D6}" type="pres">
      <dgm:prSet presAssocID="{0E81425C-0400-4915-8488-8AC94A6D848A}" presName="childText" presStyleLbl="revTx" presStyleIdx="2" presStyleCnt="4">
        <dgm:presLayoutVars>
          <dgm:bulletEnabled val="1"/>
        </dgm:presLayoutVars>
      </dgm:prSet>
      <dgm:spPr/>
    </dgm:pt>
    <dgm:pt modelId="{70D12411-8802-4CCC-AB80-F9F6600852CD}" type="pres">
      <dgm:prSet presAssocID="{A77B1281-1DF5-4B90-94E8-A7082183891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0502B13-A5F6-4BCE-B353-AAE89C3D7D04}" type="pres">
      <dgm:prSet presAssocID="{A77B1281-1DF5-4B90-94E8-A7082183891F}" presName="childText" presStyleLbl="revTx" presStyleIdx="3" presStyleCnt="4">
        <dgm:presLayoutVars>
          <dgm:bulletEnabled val="1"/>
        </dgm:presLayoutVars>
      </dgm:prSet>
      <dgm:spPr/>
    </dgm:pt>
    <dgm:pt modelId="{4658811C-DCBE-47D1-A115-48E86FA66DBC}" type="pres">
      <dgm:prSet presAssocID="{F7DADB5E-F534-42BE-80ED-F8F599065EA4}" presName="parentText" presStyleLbl="node1" presStyleIdx="4" presStyleCnt="5" custScaleX="63758">
        <dgm:presLayoutVars>
          <dgm:chMax val="0"/>
          <dgm:bulletEnabled val="1"/>
        </dgm:presLayoutVars>
      </dgm:prSet>
      <dgm:spPr/>
    </dgm:pt>
  </dgm:ptLst>
  <dgm:cxnLst>
    <dgm:cxn modelId="{08E8D313-5484-4B7A-8495-01BADFF8ECBA}" type="presOf" srcId="{EEDD1773-D2CC-4381-A7B2-4F6405646E6A}" destId="{2D527E92-89D8-4BB4-BBEC-5645BD4C54D6}" srcOrd="0" destOrd="0" presId="urn:microsoft.com/office/officeart/2005/8/layout/vList2"/>
    <dgm:cxn modelId="{8F000E1B-81A6-4B63-A66E-9DFD2654DC96}" type="presOf" srcId="{67583E5D-992E-4A6A-A55D-38B3FF41CFA5}" destId="{F3D5FF0B-70B1-4634-B4A1-E1B9A56C21A4}" srcOrd="0" destOrd="1" presId="urn:microsoft.com/office/officeart/2005/8/layout/vList2"/>
    <dgm:cxn modelId="{5D80C129-2DC6-4349-9117-3346D9A3FAFF}" srcId="{B783F00E-8DA1-4539-86D1-23E88668CCB9}" destId="{A725D10A-F9A9-4AA7-8481-FE434FD17666}" srcOrd="0" destOrd="0" parTransId="{C2E9D823-6D8F-43CB-80FE-EAC6B70BB377}" sibTransId="{5067C944-6F8C-4485-9F99-C5CA663BC7E0}"/>
    <dgm:cxn modelId="{478C2730-5DEC-4AFB-90E9-BEBA31001E53}" type="presOf" srcId="{E9A730CD-9799-4F5C-88F0-E2572CDC43A2}" destId="{D14DEF61-F163-4667-A84F-F253129477CE}" srcOrd="0" destOrd="2" presId="urn:microsoft.com/office/officeart/2005/8/layout/vList2"/>
    <dgm:cxn modelId="{B5668B5F-2B2F-48DA-A903-CC3B6A0AAC92}" type="presOf" srcId="{F7167E6B-37F2-48F8-89D9-C213153A56A5}" destId="{B38732ED-1F96-4312-9ADA-F6818FFD3655}" srcOrd="0" destOrd="0" presId="urn:microsoft.com/office/officeart/2005/8/layout/vList2"/>
    <dgm:cxn modelId="{7076A246-1364-4E32-9E28-529DF9B086DB}" srcId="{F7167E6B-37F2-48F8-89D9-C213153A56A5}" destId="{A77B1281-1DF5-4B90-94E8-A7082183891F}" srcOrd="3" destOrd="0" parTransId="{7520182D-923B-493C-845E-3377E8ED286F}" sibTransId="{39D41A70-48AA-43AF-83A4-A198C3F051E1}"/>
    <dgm:cxn modelId="{4FBFB766-676B-4745-961A-5ACEE51C7194}" srcId="{082BEDC7-DC02-4C96-ACE0-5D4F5A199E36}" destId="{E9A730CD-9799-4F5C-88F0-E2572CDC43A2}" srcOrd="2" destOrd="0" parTransId="{63E0ACA6-9FB2-4921-9EC4-540B4EBDE881}" sibTransId="{42E0BBAF-928D-464F-A6BF-CF8D15AE03EA}"/>
    <dgm:cxn modelId="{592BD146-2520-4800-9BE3-562AB25DC608}" type="presOf" srcId="{009DF5F9-CCE1-420A-85D0-D688350C2220}" destId="{20502B13-A5F6-4BCE-B353-AAE89C3D7D04}" srcOrd="0" destOrd="0" presId="urn:microsoft.com/office/officeart/2005/8/layout/vList2"/>
    <dgm:cxn modelId="{FF714D70-F644-4F03-93F8-16887424F86F}" srcId="{082BEDC7-DC02-4C96-ACE0-5D4F5A199E36}" destId="{07AA0F2A-A7F0-4243-97E9-415397EF8A02}" srcOrd="0" destOrd="0" parTransId="{F4481770-B3B3-4F75-A531-46CCF2A18698}" sibTransId="{ED37BC64-024C-4FB5-BBB5-7A07512754AE}"/>
    <dgm:cxn modelId="{38B5FF72-F959-42CA-9521-5A501752B010}" type="presOf" srcId="{F7DADB5E-F534-42BE-80ED-F8F599065EA4}" destId="{4658811C-DCBE-47D1-A115-48E86FA66DBC}" srcOrd="0" destOrd="0" presId="urn:microsoft.com/office/officeart/2005/8/layout/vList2"/>
    <dgm:cxn modelId="{81117D75-A487-4C89-84A4-2FC368C9841F}" type="presOf" srcId="{B783F00E-8DA1-4539-86D1-23E88668CCB9}" destId="{E84D7C33-5BE1-4033-AC89-5D7E23464BE8}" srcOrd="0" destOrd="0" presId="urn:microsoft.com/office/officeart/2005/8/layout/vList2"/>
    <dgm:cxn modelId="{29E97B7E-C029-4912-88DE-3C2B0CC4DDF4}" srcId="{082BEDC7-DC02-4C96-ACE0-5D4F5A199E36}" destId="{0F5B6569-FB42-4B34-9BA8-000D0791A15C}" srcOrd="1" destOrd="0" parTransId="{88A02547-F488-4611-913E-41604D792281}" sibTransId="{D8552911-A097-4EF0-BB4E-B61068F0B3FB}"/>
    <dgm:cxn modelId="{2802EA7E-8BE7-4055-AE8E-54F2516A9C07}" type="presOf" srcId="{0E81425C-0400-4915-8488-8AC94A6D848A}" destId="{8ADF8FCB-1A66-4126-A1D4-243AF6EE1E44}" srcOrd="0" destOrd="0" presId="urn:microsoft.com/office/officeart/2005/8/layout/vList2"/>
    <dgm:cxn modelId="{A7546386-B1D5-40B5-9977-2F0BFC4D8479}" srcId="{0E81425C-0400-4915-8488-8AC94A6D848A}" destId="{EEDD1773-D2CC-4381-A7B2-4F6405646E6A}" srcOrd="0" destOrd="0" parTransId="{958B0552-9A42-42D4-8940-C1909773651C}" sibTransId="{E5D2729E-22DC-4D54-8D68-54AEC56DDF45}"/>
    <dgm:cxn modelId="{4038E587-1414-4988-B125-624CFD52F037}" type="presOf" srcId="{4E19DAC0-A703-4378-BEF9-9D4C78BEBD40}" destId="{2D527E92-89D8-4BB4-BBEC-5645BD4C54D6}" srcOrd="0" destOrd="1" presId="urn:microsoft.com/office/officeart/2005/8/layout/vList2"/>
    <dgm:cxn modelId="{EFA77B9C-D15F-4B4F-8FB6-EA919A2326D4}" srcId="{0E81425C-0400-4915-8488-8AC94A6D848A}" destId="{4E19DAC0-A703-4378-BEF9-9D4C78BEBD40}" srcOrd="1" destOrd="0" parTransId="{CF3B14D0-67D4-418A-ABFB-61151C2E6C60}" sibTransId="{69B5B46C-2547-4224-BB93-A422693FA368}"/>
    <dgm:cxn modelId="{EA398FA0-6BAB-4BCF-87DB-FB8E45C50AF0}" type="presOf" srcId="{A725D10A-F9A9-4AA7-8481-FE434FD17666}" destId="{F3D5FF0B-70B1-4634-B4A1-E1B9A56C21A4}" srcOrd="0" destOrd="0" presId="urn:microsoft.com/office/officeart/2005/8/layout/vList2"/>
    <dgm:cxn modelId="{1BB7B9AA-2F37-434B-BD8D-0F87CA48365C}" srcId="{A77B1281-1DF5-4B90-94E8-A7082183891F}" destId="{009DF5F9-CCE1-420A-85D0-D688350C2220}" srcOrd="0" destOrd="0" parTransId="{1A5F3929-7790-4ECA-B4E9-685CE0711487}" sibTransId="{D8540BD3-A29E-440B-B727-950516B15452}"/>
    <dgm:cxn modelId="{7C6A2CAC-6941-453C-A01D-DFEB22A60D81}" type="presOf" srcId="{0F5B6569-FB42-4B34-9BA8-000D0791A15C}" destId="{D14DEF61-F163-4667-A84F-F253129477CE}" srcOrd="0" destOrd="1" presId="urn:microsoft.com/office/officeart/2005/8/layout/vList2"/>
    <dgm:cxn modelId="{2CF2A0AE-8D59-4BC5-B47F-8D91C3783278}" type="presOf" srcId="{082BEDC7-DC02-4C96-ACE0-5D4F5A199E36}" destId="{78B4F87B-7CDF-4669-8D33-92207A22D666}" srcOrd="0" destOrd="0" presId="urn:microsoft.com/office/officeart/2005/8/layout/vList2"/>
    <dgm:cxn modelId="{A1C4E5B2-79EC-4420-B5BD-EE461E807A87}" type="presOf" srcId="{A77B1281-1DF5-4B90-94E8-A7082183891F}" destId="{70D12411-8802-4CCC-AB80-F9F6600852CD}" srcOrd="0" destOrd="0" presId="urn:microsoft.com/office/officeart/2005/8/layout/vList2"/>
    <dgm:cxn modelId="{BFD66DC3-31F8-4F13-A736-AB4D4AD8D8D4}" srcId="{F7167E6B-37F2-48F8-89D9-C213153A56A5}" destId="{082BEDC7-DC02-4C96-ACE0-5D4F5A199E36}" srcOrd="0" destOrd="0" parTransId="{F9EE2A86-EFFF-4196-9B28-04C5285E8C71}" sibTransId="{4EFE565E-6273-4C1D-96D1-8E6F4DCBBBD7}"/>
    <dgm:cxn modelId="{718FB6D0-5413-415F-9A58-5750994E6A87}" srcId="{F7167E6B-37F2-48F8-89D9-C213153A56A5}" destId="{0E81425C-0400-4915-8488-8AC94A6D848A}" srcOrd="2" destOrd="0" parTransId="{3B6A86C6-EA5D-44B3-AF31-00D7146941D0}" sibTransId="{5B09A8AF-75CB-4675-B0E7-664BF039F893}"/>
    <dgm:cxn modelId="{BE6FB3D2-629B-4BA6-8DE6-C040E4E18755}" srcId="{F7167E6B-37F2-48F8-89D9-C213153A56A5}" destId="{F7DADB5E-F534-42BE-80ED-F8F599065EA4}" srcOrd="4" destOrd="0" parTransId="{E0CE133B-3592-49F0-B46C-AF591802FF99}" sibTransId="{4EA54048-8A1A-40D2-B4CC-56F2C8125445}"/>
    <dgm:cxn modelId="{46233ADD-D0A6-4230-907B-13B3C00D12CC}" type="presOf" srcId="{07AA0F2A-A7F0-4243-97E9-415397EF8A02}" destId="{D14DEF61-F163-4667-A84F-F253129477CE}" srcOrd="0" destOrd="0" presId="urn:microsoft.com/office/officeart/2005/8/layout/vList2"/>
    <dgm:cxn modelId="{EBBB14E1-7CCA-48DC-94D3-6A5AB9CC0748}" srcId="{B783F00E-8DA1-4539-86D1-23E88668CCB9}" destId="{67583E5D-992E-4A6A-A55D-38B3FF41CFA5}" srcOrd="1" destOrd="0" parTransId="{979D30FB-8913-4AC5-B326-F4752A5261E5}" sibTransId="{5D96134C-D9D8-41BF-B412-A66C610BB5D7}"/>
    <dgm:cxn modelId="{8A4428F3-382D-4950-9432-569FECE91E40}" srcId="{F7167E6B-37F2-48F8-89D9-C213153A56A5}" destId="{B783F00E-8DA1-4539-86D1-23E88668CCB9}" srcOrd="1" destOrd="0" parTransId="{24C9EBD6-9494-474F-9AC7-00F2A7618D42}" sibTransId="{F0991DE6-DE90-437C-8A95-D39A81E44194}"/>
    <dgm:cxn modelId="{40AD188C-70C9-4F71-835E-D1A3904644AF}" type="presParOf" srcId="{B38732ED-1F96-4312-9ADA-F6818FFD3655}" destId="{78B4F87B-7CDF-4669-8D33-92207A22D666}" srcOrd="0" destOrd="0" presId="urn:microsoft.com/office/officeart/2005/8/layout/vList2"/>
    <dgm:cxn modelId="{EE3C5CF1-969B-432A-93C2-A77E996B8967}" type="presParOf" srcId="{B38732ED-1F96-4312-9ADA-F6818FFD3655}" destId="{D14DEF61-F163-4667-A84F-F253129477CE}" srcOrd="1" destOrd="0" presId="urn:microsoft.com/office/officeart/2005/8/layout/vList2"/>
    <dgm:cxn modelId="{B5ECF9F5-848F-470A-A54A-BE92D2C54A55}" type="presParOf" srcId="{B38732ED-1F96-4312-9ADA-F6818FFD3655}" destId="{E84D7C33-5BE1-4033-AC89-5D7E23464BE8}" srcOrd="2" destOrd="0" presId="urn:microsoft.com/office/officeart/2005/8/layout/vList2"/>
    <dgm:cxn modelId="{2CF3EA8A-4004-4472-89F8-937BB0A58767}" type="presParOf" srcId="{B38732ED-1F96-4312-9ADA-F6818FFD3655}" destId="{F3D5FF0B-70B1-4634-B4A1-E1B9A56C21A4}" srcOrd="3" destOrd="0" presId="urn:microsoft.com/office/officeart/2005/8/layout/vList2"/>
    <dgm:cxn modelId="{F5F13283-82EF-4BFA-A219-357B852BDB25}" type="presParOf" srcId="{B38732ED-1F96-4312-9ADA-F6818FFD3655}" destId="{8ADF8FCB-1A66-4126-A1D4-243AF6EE1E44}" srcOrd="4" destOrd="0" presId="urn:microsoft.com/office/officeart/2005/8/layout/vList2"/>
    <dgm:cxn modelId="{46B842D5-CCF5-4752-8744-F825478E236B}" type="presParOf" srcId="{B38732ED-1F96-4312-9ADA-F6818FFD3655}" destId="{2D527E92-89D8-4BB4-BBEC-5645BD4C54D6}" srcOrd="5" destOrd="0" presId="urn:microsoft.com/office/officeart/2005/8/layout/vList2"/>
    <dgm:cxn modelId="{86D7134F-3A8F-48EB-8129-482AD72D321A}" type="presParOf" srcId="{B38732ED-1F96-4312-9ADA-F6818FFD3655}" destId="{70D12411-8802-4CCC-AB80-F9F6600852CD}" srcOrd="6" destOrd="0" presId="urn:microsoft.com/office/officeart/2005/8/layout/vList2"/>
    <dgm:cxn modelId="{39E3FA62-5BD4-46D3-8110-729335F58729}" type="presParOf" srcId="{B38732ED-1F96-4312-9ADA-F6818FFD3655}" destId="{20502B13-A5F6-4BCE-B353-AAE89C3D7D04}" srcOrd="7" destOrd="0" presId="urn:microsoft.com/office/officeart/2005/8/layout/vList2"/>
    <dgm:cxn modelId="{2B76B2EF-D187-4593-9106-8E0E954A704F}" type="presParOf" srcId="{B38732ED-1F96-4312-9ADA-F6818FFD3655}" destId="{4658811C-DCBE-47D1-A115-48E86FA66DB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B4F87B-7CDF-4669-8D33-92207A22D666}">
      <dsp:nvSpPr>
        <dsp:cNvPr id="0" name=""/>
        <dsp:cNvSpPr/>
      </dsp:nvSpPr>
      <dsp:spPr>
        <a:xfrm>
          <a:off x="0" y="38628"/>
          <a:ext cx="8382000" cy="561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1) Veselības aprūpes pieejamības un kvalitātes uzlabošana (322 877 880 EUR)</a:t>
          </a:r>
        </a:p>
      </dsp:txBody>
      <dsp:txXfrm>
        <a:off x="27415" y="66043"/>
        <a:ext cx="8327170" cy="506770"/>
      </dsp:txXfrm>
    </dsp:sp>
    <dsp:sp modelId="{D14DEF61-F163-4667-A84F-F253129477CE}">
      <dsp:nvSpPr>
        <dsp:cNvPr id="0" name=""/>
        <dsp:cNvSpPr/>
      </dsp:nvSpPr>
      <dsp:spPr>
        <a:xfrm>
          <a:off x="0" y="600228"/>
          <a:ext cx="8382000" cy="1210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129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kern="1200" dirty="0"/>
            <a:t>Ārstniecības iestāžu infrastruktūras attīstība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kern="1200" dirty="0"/>
            <a:t>Primārās veselības aprūpes attīstība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kern="1200" dirty="0" err="1"/>
            <a:t>Digitalizācija</a:t>
          </a:r>
          <a:r>
            <a:rPr lang="lv-LV" sz="1400" kern="1200" dirty="0"/>
            <a:t> (t.sk. e-veselība)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kern="1200" dirty="0"/>
            <a:t>NMPD attīstība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kern="1200" dirty="0"/>
            <a:t>Hroniski slimo pacientu aprūpes attīstība</a:t>
          </a:r>
        </a:p>
      </dsp:txBody>
      <dsp:txXfrm>
        <a:off x="0" y="600228"/>
        <a:ext cx="8382000" cy="1210950"/>
      </dsp:txXfrm>
    </dsp:sp>
    <dsp:sp modelId="{E84D7C33-5BE1-4033-AC89-5D7E23464BE8}">
      <dsp:nvSpPr>
        <dsp:cNvPr id="0" name=""/>
        <dsp:cNvSpPr/>
      </dsp:nvSpPr>
      <dsp:spPr>
        <a:xfrm>
          <a:off x="0" y="1808793"/>
          <a:ext cx="8382000" cy="561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2) Cilvēkresursu attīstība (24 090 300 EUR)</a:t>
          </a:r>
        </a:p>
      </dsp:txBody>
      <dsp:txXfrm>
        <a:off x="27415" y="1836208"/>
        <a:ext cx="8327170" cy="506770"/>
      </dsp:txXfrm>
    </dsp:sp>
    <dsp:sp modelId="{F3D5FF0B-70B1-4634-B4A1-E1B9A56C21A4}">
      <dsp:nvSpPr>
        <dsp:cNvPr id="0" name=""/>
        <dsp:cNvSpPr/>
      </dsp:nvSpPr>
      <dsp:spPr>
        <a:xfrm>
          <a:off x="0" y="2372778"/>
          <a:ext cx="8382000" cy="714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129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kern="1200" dirty="0"/>
            <a:t>Tālākizglītības pasākumi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kern="1200" dirty="0"/>
            <a:t>Atbalsts papildu rezidentūrām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kern="1200" dirty="0"/>
            <a:t>Ārstniecības personu piesaiste</a:t>
          </a:r>
        </a:p>
      </dsp:txBody>
      <dsp:txXfrm>
        <a:off x="0" y="2372778"/>
        <a:ext cx="8382000" cy="714150"/>
      </dsp:txXfrm>
    </dsp:sp>
    <dsp:sp modelId="{8ADF8FCB-1A66-4126-A1D4-243AF6EE1E44}">
      <dsp:nvSpPr>
        <dsp:cNvPr id="0" name=""/>
        <dsp:cNvSpPr/>
      </dsp:nvSpPr>
      <dsp:spPr>
        <a:xfrm>
          <a:off x="0" y="3086928"/>
          <a:ext cx="8382000" cy="561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3) Pacientu drošība un aprūpes kvalitāte (3 045 000 EUR</a:t>
          </a:r>
          <a:r>
            <a:rPr lang="lv-LV" sz="1400" kern="1200" dirty="0"/>
            <a:t>)</a:t>
          </a:r>
        </a:p>
      </dsp:txBody>
      <dsp:txXfrm>
        <a:off x="27415" y="3114343"/>
        <a:ext cx="8327170" cy="506770"/>
      </dsp:txXfrm>
    </dsp:sp>
    <dsp:sp modelId="{C090452B-EE5F-4B99-AC15-03476437A446}">
      <dsp:nvSpPr>
        <dsp:cNvPr id="0" name=""/>
        <dsp:cNvSpPr/>
      </dsp:nvSpPr>
      <dsp:spPr>
        <a:xfrm>
          <a:off x="0" y="3734928"/>
          <a:ext cx="8382000" cy="561600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4) Veselības veicināšana / profilakse (32 633 700 EUR</a:t>
          </a:r>
          <a:r>
            <a:rPr lang="lv-LV" sz="1400" kern="1200" dirty="0"/>
            <a:t>)</a:t>
          </a:r>
        </a:p>
      </dsp:txBody>
      <dsp:txXfrm>
        <a:off x="27415" y="3762343"/>
        <a:ext cx="8327170" cy="506770"/>
      </dsp:txXfrm>
    </dsp:sp>
    <dsp:sp modelId="{4658811C-DCBE-47D1-A115-48E86FA66DBC}">
      <dsp:nvSpPr>
        <dsp:cNvPr id="0" name=""/>
        <dsp:cNvSpPr/>
      </dsp:nvSpPr>
      <dsp:spPr>
        <a:xfrm>
          <a:off x="2285980" y="4382928"/>
          <a:ext cx="3810038" cy="561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/>
            <a:t>KOPĀ – 382 646 880 EUR (ar PVN)</a:t>
          </a:r>
        </a:p>
      </dsp:txBody>
      <dsp:txXfrm>
        <a:off x="2313395" y="4410343"/>
        <a:ext cx="3755208" cy="5067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B4F87B-7CDF-4669-8D33-92207A22D666}">
      <dsp:nvSpPr>
        <dsp:cNvPr id="0" name=""/>
        <dsp:cNvSpPr/>
      </dsp:nvSpPr>
      <dsp:spPr>
        <a:xfrm>
          <a:off x="0" y="3933"/>
          <a:ext cx="8686800" cy="5862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b="1" kern="1200" dirty="0">
              <a:solidFill>
                <a:srgbClr val="FFC000"/>
              </a:solidFill>
            </a:rPr>
            <a:t>REFORMA 1 </a:t>
          </a:r>
          <a:r>
            <a:rPr lang="lv-LV" sz="1500" b="1" kern="1200" dirty="0"/>
            <a:t>Uz cilvēku centrētas, visaptverošas, integrētas veselības aprūpes sistēmas ilgtspēja un noturība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b="0" kern="1200" dirty="0"/>
            <a:t>(161 870 000 EUR)</a:t>
          </a:r>
        </a:p>
      </dsp:txBody>
      <dsp:txXfrm>
        <a:off x="28617" y="32550"/>
        <a:ext cx="8629566" cy="528986"/>
      </dsp:txXfrm>
    </dsp:sp>
    <dsp:sp modelId="{D14DEF61-F163-4667-A84F-F253129477CE}">
      <dsp:nvSpPr>
        <dsp:cNvPr id="0" name=""/>
        <dsp:cNvSpPr/>
      </dsp:nvSpPr>
      <dsp:spPr>
        <a:xfrm>
          <a:off x="0" y="590154"/>
          <a:ext cx="8686800" cy="894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806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kern="1200" dirty="0"/>
            <a:t>Ārstniecības iestāžu infrastruktūras attīstība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kern="1200" dirty="0"/>
            <a:t>Atbalsts Sabiedrības veselības pētījumu veikšanai  (AMR, vakcinācijas un infekciju slimību jomās)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b="0" i="0" kern="1200" dirty="0"/>
            <a:t>Rekomendāciju izstrāde, vienotu principu pieejas ieviešana onkoloģijas jomā, genoma reference, digitālās veselības stratēģija</a:t>
          </a:r>
          <a:endParaRPr lang="lv-LV" sz="1400" i="0" kern="1200" dirty="0"/>
        </a:p>
      </dsp:txBody>
      <dsp:txXfrm>
        <a:off x="0" y="590154"/>
        <a:ext cx="8686800" cy="894804"/>
      </dsp:txXfrm>
    </dsp:sp>
    <dsp:sp modelId="{E84D7C33-5BE1-4033-AC89-5D7E23464BE8}">
      <dsp:nvSpPr>
        <dsp:cNvPr id="0" name=""/>
        <dsp:cNvSpPr/>
      </dsp:nvSpPr>
      <dsp:spPr>
        <a:xfrm>
          <a:off x="0" y="1482717"/>
          <a:ext cx="8686800" cy="5862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b="1" kern="1200" dirty="0">
              <a:solidFill>
                <a:srgbClr val="FFC000"/>
              </a:solidFill>
            </a:rPr>
            <a:t>REFORMA 2 </a:t>
          </a:r>
          <a:r>
            <a:rPr lang="lv-LV" sz="1500" b="1" kern="1200" dirty="0"/>
            <a:t>Cilvēkresursu nodrošinājums un prasmju pilnveide, t.sk. sagatavots un  valdībā apstiprināts  atalgojuma modelis ar mērķi veicināt  veselības pakalpojumu kvalitāti un pieejamību </a:t>
          </a:r>
          <a:r>
            <a:rPr lang="lv-LV" sz="1500" kern="1200" dirty="0"/>
            <a:t>(3 500 000 EUR)</a:t>
          </a:r>
        </a:p>
      </dsp:txBody>
      <dsp:txXfrm>
        <a:off x="28617" y="1511334"/>
        <a:ext cx="8629566" cy="528986"/>
      </dsp:txXfrm>
    </dsp:sp>
    <dsp:sp modelId="{F3D5FF0B-70B1-4634-B4A1-E1B9A56C21A4}">
      <dsp:nvSpPr>
        <dsp:cNvPr id="0" name=""/>
        <dsp:cNvSpPr/>
      </dsp:nvSpPr>
      <dsp:spPr>
        <a:xfrm>
          <a:off x="0" y="2071179"/>
          <a:ext cx="8686800" cy="67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806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kern="1200" dirty="0"/>
            <a:t>Atbalsts cilvēkresursu attīstības sistēmas ieviešanai, Cilvēkresursu stratēģija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i="0" kern="1200" dirty="0"/>
            <a:t>Koordinējošs sadarbības organizācijas, metodiskās vadības un kvalitātes kontroles mehānisms un simulāciju pieeja tālākizglītībā</a:t>
          </a:r>
        </a:p>
      </dsp:txBody>
      <dsp:txXfrm>
        <a:off x="0" y="2071179"/>
        <a:ext cx="8686800" cy="671103"/>
      </dsp:txXfrm>
    </dsp:sp>
    <dsp:sp modelId="{8ADF8FCB-1A66-4126-A1D4-243AF6EE1E44}">
      <dsp:nvSpPr>
        <dsp:cNvPr id="0" name=""/>
        <dsp:cNvSpPr/>
      </dsp:nvSpPr>
      <dsp:spPr>
        <a:xfrm>
          <a:off x="0" y="2742283"/>
          <a:ext cx="8686800" cy="5862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b="1" kern="1200" dirty="0">
              <a:solidFill>
                <a:srgbClr val="FFC000"/>
              </a:solidFill>
            </a:rPr>
            <a:t>REFORMA 3 </a:t>
          </a:r>
          <a:r>
            <a:rPr lang="lv-LV" sz="1500" b="1" kern="1200" dirty="0"/>
            <a:t>Veselības aprūpes ilgtspēja, pārvaldības stiprināšana, efektīva veselības aprūpes resursu izlietošana, kopējā valsts budžeta veselības aprūpes nozarē palielinājums </a:t>
          </a:r>
          <a:r>
            <a:rPr lang="lv-LV" sz="1500" kern="1200" dirty="0"/>
            <a:t>(16 130 000 EUR)</a:t>
          </a:r>
        </a:p>
      </dsp:txBody>
      <dsp:txXfrm>
        <a:off x="28617" y="2770900"/>
        <a:ext cx="8629566" cy="528986"/>
      </dsp:txXfrm>
    </dsp:sp>
    <dsp:sp modelId="{2D527E92-89D8-4BB4-BBEC-5645BD4C54D6}">
      <dsp:nvSpPr>
        <dsp:cNvPr id="0" name=""/>
        <dsp:cNvSpPr/>
      </dsp:nvSpPr>
      <dsp:spPr>
        <a:xfrm>
          <a:off x="0" y="3328504"/>
          <a:ext cx="8686800" cy="854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806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kern="1200" dirty="0"/>
            <a:t>Atbalsts sekundārās ambulatorās veselības aprūpes kvalitātes un pieejamības novērtēšanai un uzlabošanai (Inovāciju fonds)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1400" i="0" kern="1200" dirty="0"/>
            <a:t>Pētījums par sekundārās ambulatorās veselības aprūpes kvalitāti un pieejamību veselības sistēmas novērtēšanai un uzlabošanai </a:t>
          </a:r>
        </a:p>
      </dsp:txBody>
      <dsp:txXfrm>
        <a:off x="0" y="3328504"/>
        <a:ext cx="8686800" cy="854131"/>
      </dsp:txXfrm>
    </dsp:sp>
    <dsp:sp modelId="{70D12411-8802-4CCC-AB80-F9F6600852CD}">
      <dsp:nvSpPr>
        <dsp:cNvPr id="0" name=""/>
        <dsp:cNvSpPr/>
      </dsp:nvSpPr>
      <dsp:spPr>
        <a:xfrm>
          <a:off x="0" y="4182635"/>
          <a:ext cx="8686800" cy="5862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b="1" kern="1200" cap="all" baseline="0" dirty="0">
              <a:solidFill>
                <a:srgbClr val="FFC000"/>
              </a:solidFill>
            </a:rPr>
            <a:t>Digitalizācijas komponentē </a:t>
          </a:r>
          <a:r>
            <a:rPr lang="lv-LV" sz="1500" b="1" kern="1200" dirty="0">
              <a:solidFill>
                <a:schemeClr val="bg1"/>
              </a:solidFill>
            </a:rPr>
            <a:t>-Ārstniecības iestāžu centralizēta informācijas sistēma; Datu pieejamības un analīzes risinājums </a:t>
          </a:r>
          <a:r>
            <a:rPr lang="lv-LV" sz="1500" b="0" kern="1200" dirty="0">
              <a:solidFill>
                <a:schemeClr val="bg1"/>
              </a:solidFill>
            </a:rPr>
            <a:t>(10 000 000 EUR)</a:t>
          </a:r>
          <a:endParaRPr lang="lv-LV" sz="1500" b="0" i="0" kern="1200" dirty="0">
            <a:solidFill>
              <a:schemeClr val="bg1"/>
            </a:solidFill>
          </a:endParaRPr>
        </a:p>
      </dsp:txBody>
      <dsp:txXfrm>
        <a:off x="28617" y="4211252"/>
        <a:ext cx="8629566" cy="528986"/>
      </dsp:txXfrm>
    </dsp:sp>
    <dsp:sp modelId="{20502B13-A5F6-4BCE-B353-AAE89C3D7D04}">
      <dsp:nvSpPr>
        <dsp:cNvPr id="0" name=""/>
        <dsp:cNvSpPr/>
      </dsp:nvSpPr>
      <dsp:spPr>
        <a:xfrm>
          <a:off x="0" y="4768856"/>
          <a:ext cx="8686800" cy="81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806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lv-LV" sz="1400" kern="1200" dirty="0"/>
        </a:p>
      </dsp:txBody>
      <dsp:txXfrm>
        <a:off x="0" y="4768856"/>
        <a:ext cx="8686800" cy="81345"/>
      </dsp:txXfrm>
    </dsp:sp>
    <dsp:sp modelId="{4658811C-DCBE-47D1-A115-48E86FA66DBC}">
      <dsp:nvSpPr>
        <dsp:cNvPr id="0" name=""/>
        <dsp:cNvSpPr/>
      </dsp:nvSpPr>
      <dsp:spPr>
        <a:xfrm>
          <a:off x="2577772" y="4850202"/>
          <a:ext cx="3531255" cy="5862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0" kern="1200" dirty="0"/>
            <a:t>KOPĀ –  191 500 000 EUR (bez PVN)</a:t>
          </a:r>
        </a:p>
      </dsp:txBody>
      <dsp:txXfrm>
        <a:off x="2606389" y="4878819"/>
        <a:ext cx="3474021" cy="5289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72615-529F-416B-85C3-CC12FC850629}" type="datetimeFigureOut">
              <a:rPr lang="lv-LV" smtClean="0"/>
              <a:pPr/>
              <a:t>24.05.2021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3BCA0-598E-4CEC-9DEE-30E75FD13D6A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B0190-AB26-45BA-9728-4B31236091C6}" type="datetimeFigureOut">
              <a:rPr lang="lv-LV" smtClean="0"/>
              <a:pPr/>
              <a:t>24.05.2021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79CF9-1BEB-4BD2-BFB6-79C9D6052C24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5990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pPr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76870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pPr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05023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"/>
            <a:ext cx="3777632" cy="41661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78177"/>
            <a:ext cx="7772400" cy="1470023"/>
          </a:xfrm>
        </p:spPr>
        <p:txBody>
          <a:bodyPr>
            <a:normAutofit/>
          </a:bodyPr>
          <a:lstStyle>
            <a:lvl1pPr algn="ctr">
              <a:defRPr sz="3600" b="1">
                <a:latin typeface="Cambria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43600"/>
            <a:ext cx="6400800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  <a:latin typeface="Cambria" pitchFamily="18" charset="0"/>
              </a:defRPr>
            </a:lvl1pPr>
            <a:lvl2pPr marL="469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9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7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4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1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88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58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0"/>
            <a:ext cx="1600200" cy="182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27A49-8623-430D-9CCC-FA9B5DAE1CB5}" type="datetime1">
              <a:rPr lang="en-US" smtClean="0"/>
              <a:pPr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274643"/>
            <a:ext cx="6858000" cy="1143000"/>
          </a:xfrm>
          <a:prstGeom prst="rect">
            <a:avLst/>
          </a:prstGeom>
        </p:spPr>
        <p:txBody>
          <a:bodyPr vert="horz" lIns="93957" tIns="46979" rIns="93957" bIns="4697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8"/>
            <a:ext cx="8229600" cy="4525965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Cambria" pitchFamily="18" charset="0"/>
              </a:defRPr>
            </a:lvl1pPr>
          </a:lstStyle>
          <a:p>
            <a:fld id="{14F550A5-531C-42D8-8F37-215A359AC47F}" type="datetime1">
              <a:rPr lang="en-US" smtClean="0"/>
              <a:pPr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9"/>
            <a:ext cx="2895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Cambria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Cambria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r" defTabSz="939575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itchFamily="18" charset="0"/>
          <a:ea typeface="+mj-ea"/>
          <a:cs typeface="+mj-cs"/>
        </a:defRPr>
      </a:lvl1pPr>
    </p:titleStyle>
    <p:bodyStyle>
      <a:lvl1pPr marL="352341" indent="-352341" algn="l" defTabSz="93957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Cambria" pitchFamily="18" charset="0"/>
          <a:ea typeface="+mn-ea"/>
          <a:cs typeface="+mn-cs"/>
        </a:defRPr>
      </a:lvl1pPr>
      <a:lvl2pPr marL="763404" indent="-293618" algn="l" defTabSz="93957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mbria" pitchFamily="18" charset="0"/>
          <a:ea typeface="+mn-ea"/>
          <a:cs typeface="+mn-cs"/>
        </a:defRPr>
      </a:lvl2pPr>
      <a:lvl3pPr marL="1174468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Cambria" pitchFamily="18" charset="0"/>
          <a:ea typeface="+mn-ea"/>
          <a:cs typeface="+mn-cs"/>
        </a:defRPr>
      </a:lvl3pPr>
      <a:lvl4pPr marL="1644259" indent="-234893" algn="l" defTabSz="93957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mbria" pitchFamily="18" charset="0"/>
          <a:ea typeface="+mn-ea"/>
          <a:cs typeface="+mn-cs"/>
        </a:defRPr>
      </a:lvl4pPr>
      <a:lvl5pPr marL="2114047" indent="-234893" algn="l" defTabSz="93957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mbria" pitchFamily="18" charset="0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1371600" y="6248400"/>
            <a:ext cx="6400800" cy="3810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26.05.2021., Veselības ministrija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A87A720-FCA0-49CA-B801-F5BD416FE53F}"/>
              </a:ext>
            </a:extLst>
          </p:cNvPr>
          <p:cNvSpPr txBox="1"/>
          <p:nvPr/>
        </p:nvSpPr>
        <p:spPr>
          <a:xfrm>
            <a:off x="1786757" y="3429000"/>
            <a:ext cx="611635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v-LV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Ieguldījumi veselības jomā</a:t>
            </a:r>
          </a:p>
        </p:txBody>
      </p:sp>
    </p:spTree>
    <p:extLst>
      <p:ext uri="{BB962C8B-B14F-4D97-AF65-F5344CB8AC3E}">
        <p14:creationId xmlns:p14="http://schemas.microsoft.com/office/powerpoint/2010/main" val="3909412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9DE4F-2A9D-47C2-BDD5-CAA51CCC9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27012"/>
            <a:ext cx="7315200" cy="1143000"/>
          </a:xfrm>
        </p:spPr>
        <p:txBody>
          <a:bodyPr>
            <a:noAutofit/>
          </a:bodyPr>
          <a:lstStyle/>
          <a:p>
            <a:br>
              <a:rPr lang="lv-LV" dirty="0"/>
            </a:br>
            <a:r>
              <a:rPr lang="lv-LV" dirty="0"/>
              <a:t>Pieejamie atbalsta mehānismi veselības jomas attīstībai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72E3E0-32B5-460C-AB66-E6332DFAD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F9AF40A-13BA-4D9C-9857-BA406FE9F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498" y="1830404"/>
            <a:ext cx="6879102" cy="452596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lv-LV" sz="2600" dirty="0"/>
              <a:t>ES fondu darbības programma Latvijai 2021.-2027.gadam</a:t>
            </a:r>
          </a:p>
          <a:p>
            <a:pPr>
              <a:buFont typeface="Wingdings" panose="05000000000000000000" pitchFamily="2" charset="2"/>
              <a:buChar char="ü"/>
            </a:pPr>
            <a:endParaRPr lang="lv-LV" sz="2600" dirty="0"/>
          </a:p>
          <a:p>
            <a:pPr>
              <a:buFont typeface="Wingdings" panose="05000000000000000000" pitchFamily="2" charset="2"/>
              <a:buChar char="ü"/>
            </a:pPr>
            <a:r>
              <a:rPr lang="lv-LV" sz="2600" dirty="0"/>
              <a:t>Atveseļošanās un noturības mehānisma plāns</a:t>
            </a:r>
          </a:p>
        </p:txBody>
      </p:sp>
    </p:spTree>
    <p:extLst>
      <p:ext uri="{BB962C8B-B14F-4D97-AF65-F5344CB8AC3E}">
        <p14:creationId xmlns:p14="http://schemas.microsoft.com/office/powerpoint/2010/main" val="3104412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94896-B0CD-41A8-B4EE-D0839C25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Eiropas Savienības fondi (ESF, ERAF 2021-2027)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E9A177-1BF9-4248-8C31-F69DFC756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933C3B8-28E8-476D-9A47-613852688B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0774754"/>
              </p:ext>
            </p:extLst>
          </p:nvPr>
        </p:nvGraphicFramePr>
        <p:xfrm>
          <a:off x="457200" y="1600200"/>
          <a:ext cx="8382000" cy="4983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05939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63A98-C156-40F5-822E-9DE622754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Veselības veicināšana un slimību profilakse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84CC1186-FD4B-415E-B7C7-CD4B0BF610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4261863"/>
              </p:ext>
            </p:extLst>
          </p:nvPr>
        </p:nvGraphicFramePr>
        <p:xfrm>
          <a:off x="190500" y="1417643"/>
          <a:ext cx="8763000" cy="5319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80336907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02396269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355957409"/>
                    </a:ext>
                  </a:extLst>
                </a:gridCol>
                <a:gridCol w="4381500">
                  <a:extLst>
                    <a:ext uri="{9D8B030D-6E8A-4147-A177-3AD203B41FA5}">
                      <a16:colId xmlns:a16="http://schemas.microsoft.com/office/drawing/2014/main" val="2149088329"/>
                    </a:ext>
                  </a:extLst>
                </a:gridCol>
              </a:tblGrid>
              <a:tr h="762842">
                <a:tc>
                  <a:txBody>
                    <a:bodyPr/>
                    <a:lstStyle/>
                    <a:p>
                      <a:r>
                        <a:rPr lang="lv-LV" sz="1600" dirty="0"/>
                        <a:t>Pasākumi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FS / sadarbības partneri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err="1"/>
                        <a:t>Fin</a:t>
                      </a:r>
                      <a:r>
                        <a:rPr lang="lv-LV" sz="1600" dirty="0"/>
                        <a:t>.,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Atbalstāmās darbības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540175"/>
                  </a:ext>
                </a:extLst>
              </a:tr>
              <a:tr h="1012651">
                <a:tc>
                  <a:txBody>
                    <a:bodyPr/>
                    <a:lstStyle/>
                    <a:p>
                      <a:pPr algn="ctr"/>
                      <a:r>
                        <a:rPr lang="lv-LV" sz="1300" b="1" dirty="0">
                          <a:effectLst/>
                        </a:rPr>
                        <a:t>Pasākumi vietējai sabiedrībai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v-LV" sz="1300" dirty="0"/>
                        <a:t>Pašvaldības (</a:t>
                      </a:r>
                      <a:r>
                        <a:rPr lang="lv-LV" sz="1300" dirty="0" err="1"/>
                        <a:t>pašv.iest</a:t>
                      </a:r>
                      <a:r>
                        <a:rPr lang="lv-LV" sz="1300" dirty="0"/>
                        <a:t>.), SPKC, NVO, plānošanas reģioni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300" dirty="0"/>
                        <a:t>14 795 220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lv-LV" sz="1300" dirty="0"/>
                        <a:t>1. pasākumi par vakcinācijas jautājumiem un infekcijas slimību profilaksi</a:t>
                      </a:r>
                    </a:p>
                    <a:p>
                      <a:r>
                        <a:rPr lang="lv-LV" sz="1300" dirty="0"/>
                        <a:t>2. pasākumi par veselīgu uzturu, fiziskajām aktivitātēm un traumatisma profilaksi</a:t>
                      </a:r>
                    </a:p>
                    <a:p>
                      <a:r>
                        <a:rPr lang="lv-LV" sz="1300" dirty="0"/>
                        <a:t>3. </a:t>
                      </a:r>
                      <a:r>
                        <a:rPr lang="lv-LV" sz="1300" dirty="0" err="1"/>
                        <a:t>prenatālo</a:t>
                      </a:r>
                      <a:r>
                        <a:rPr lang="lv-LV" sz="1300" dirty="0"/>
                        <a:t> un agrīnās bērnības vecāku prasmju programma</a:t>
                      </a:r>
                    </a:p>
                    <a:p>
                      <a:r>
                        <a:rPr lang="lv-LV" sz="1300" dirty="0"/>
                        <a:t>4. pasākumi atkarību mazināšanai</a:t>
                      </a:r>
                    </a:p>
                    <a:p>
                      <a:r>
                        <a:rPr lang="lv-LV" sz="1300" dirty="0"/>
                        <a:t>5. pasākumi reproduktīvās veselības jomā </a:t>
                      </a:r>
                    </a:p>
                    <a:p>
                      <a:endParaRPr lang="lv-LV" sz="1300" dirty="0"/>
                    </a:p>
                    <a:p>
                      <a:r>
                        <a:rPr lang="lv-LV" sz="1300" dirty="0"/>
                        <a:t>+ nacionālo pasākumu ietvaros:</a:t>
                      </a:r>
                    </a:p>
                    <a:p>
                      <a:r>
                        <a:rPr lang="lv-LV" sz="1300" dirty="0"/>
                        <a:t>6. iedzīvotāju izglītošana  pirmās palīdzības sniegšanā</a:t>
                      </a:r>
                    </a:p>
                    <a:p>
                      <a:r>
                        <a:rPr lang="lv-LV" sz="1300" dirty="0"/>
                        <a:t>7.sabiedrības veselības pētījumi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2218022"/>
                  </a:ext>
                </a:extLst>
              </a:tr>
              <a:tr h="1186643">
                <a:tc>
                  <a:txBody>
                    <a:bodyPr/>
                    <a:lstStyle/>
                    <a:p>
                      <a:pPr algn="ctr"/>
                      <a:r>
                        <a:rPr lang="lv-LV" sz="1300" b="1" dirty="0">
                          <a:effectLst/>
                        </a:rPr>
                        <a:t>Nacionāla mēroga pasākumi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v-LV" sz="1300" dirty="0"/>
                        <a:t>VM, VM, padotības iestādes, SPKC, NMPD, IAUI, ārstniecības iestādes, NVO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300" dirty="0"/>
                        <a:t>16 185 480</a:t>
                      </a:r>
                    </a:p>
                    <a:p>
                      <a:endParaRPr lang="lv-LV" sz="13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666217"/>
                  </a:ext>
                </a:extLst>
              </a:tr>
              <a:tr h="1099058">
                <a:tc>
                  <a:txBody>
                    <a:bodyPr/>
                    <a:lstStyle/>
                    <a:p>
                      <a:pPr algn="ctr"/>
                      <a:r>
                        <a:rPr lang="lv-LV" sz="1300" b="1" dirty="0">
                          <a:effectLst/>
                        </a:rPr>
                        <a:t>Pasākumi atkarīgo personu </a:t>
                      </a:r>
                      <a:r>
                        <a:rPr lang="lv-LV" sz="1300" b="1" dirty="0" err="1">
                          <a:effectLst/>
                        </a:rPr>
                        <a:t>resocializācijai</a:t>
                      </a:r>
                      <a:r>
                        <a:rPr lang="lv-LV" sz="1300" b="1" dirty="0">
                          <a:effectLst/>
                        </a:rPr>
                        <a:t> un atgriešanai darba tirgū, preventīvie pasākumi jauniešiem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v-LV" sz="1300" dirty="0"/>
                        <a:t>FM (IAUI), VM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300" dirty="0"/>
                        <a:t>1 131 000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300" dirty="0"/>
                        <a:t>No azartspēlēm un izlozēm atkarīgo personu </a:t>
                      </a:r>
                      <a:r>
                        <a:rPr lang="lv-LV" sz="1300" dirty="0" err="1"/>
                        <a:t>resocializācija</a:t>
                      </a:r>
                      <a:r>
                        <a:rPr lang="lv-LV" sz="1300" dirty="0"/>
                        <a:t> un atgriešana darba tirgū, kā arī preventīvie pasākumi, kas veicina jauniešu veiksmīgu integrēšanu darba tirgū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7937049"/>
                  </a:ext>
                </a:extLst>
              </a:tr>
              <a:tr h="1104521">
                <a:tc>
                  <a:txBody>
                    <a:bodyPr/>
                    <a:lstStyle/>
                    <a:p>
                      <a:pPr algn="ctr"/>
                      <a:r>
                        <a:rPr lang="lv-LV" sz="1300" b="1" dirty="0">
                          <a:effectLst/>
                        </a:rPr>
                        <a:t>Narkotiku lietošanas profilakses programmu īstenošana un kvalitātes standartu ieviešana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v-LV" sz="1300" dirty="0"/>
                        <a:t>IeM, IZM; VM; Pašvaldības, SPKC; Valsts policija, NVO, individuāli nozares eksperti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300" dirty="0"/>
                        <a:t>522 000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300" dirty="0"/>
                        <a:t>Galvenās atbalstāmās darbībās:</a:t>
                      </a:r>
                    </a:p>
                    <a:p>
                      <a:r>
                        <a:rPr lang="lv-LV" sz="1300" dirty="0"/>
                        <a:t>Programmu ieviešanas </a:t>
                      </a:r>
                      <a:r>
                        <a:rPr lang="lv-LV" sz="1300" dirty="0" err="1"/>
                        <a:t>izvērtējums</a:t>
                      </a:r>
                      <a:r>
                        <a:rPr lang="lv-LV" sz="1300" dirty="0"/>
                        <a:t>, pētījuma izstrāde, NVO intervenču pasākumi skolās, apmācību (t.sk. e-vidē), semināru, konferenču organizācija u.c.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087617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4B27E-CF02-444A-ABC9-0A7DBCDD5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36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94896-B0CD-41A8-B4EE-D0839C25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800" dirty="0"/>
              <a:t>Atveseļošanās un noturības mehānisma plāns</a:t>
            </a:r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E9A177-1BF9-4248-8C31-F69DFC756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933C3B8-28E8-476D-9A47-613852688B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5252439"/>
              </p:ext>
            </p:extLst>
          </p:nvPr>
        </p:nvGraphicFramePr>
        <p:xfrm>
          <a:off x="304800" y="1417643"/>
          <a:ext cx="8686800" cy="5440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99353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C982A2-9A87-4293-8B5D-6EC605ACD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7C81D38-8A5F-47CF-B6E3-382BC1E8D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lv-LV" sz="4000" dirty="0"/>
          </a:p>
          <a:p>
            <a:pPr marL="0" indent="0" algn="ctr">
              <a:buNone/>
            </a:pPr>
            <a:endParaRPr lang="lv-LV" sz="4000" dirty="0"/>
          </a:p>
          <a:p>
            <a:pPr marL="0" indent="0" algn="ctr">
              <a:buNone/>
            </a:pPr>
            <a:r>
              <a:rPr lang="lv-LV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Paldies!</a:t>
            </a:r>
          </a:p>
        </p:txBody>
      </p:sp>
    </p:spTree>
    <p:extLst>
      <p:ext uri="{BB962C8B-B14F-4D97-AF65-F5344CB8AC3E}">
        <p14:creationId xmlns:p14="http://schemas.microsoft.com/office/powerpoint/2010/main" val="285003433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Words>558</Words>
  <Application>Microsoft Office PowerPoint</Application>
  <PresentationFormat>Slaidrāde ekrānā (4:3)</PresentationFormat>
  <Paragraphs>73</Paragraphs>
  <Slides>6</Slides>
  <Notes>2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6</vt:i4>
      </vt:variant>
    </vt:vector>
  </HeadingPairs>
  <TitlesOfParts>
    <vt:vector size="12" baseType="lpstr">
      <vt:lpstr>Arial</vt:lpstr>
      <vt:lpstr>Calibri</vt:lpstr>
      <vt:lpstr>Cambria</vt:lpstr>
      <vt:lpstr>Times New Roman</vt:lpstr>
      <vt:lpstr>Wingdings</vt:lpstr>
      <vt:lpstr>Theme1</vt:lpstr>
      <vt:lpstr>PowerPoint prezentācija</vt:lpstr>
      <vt:lpstr> Pieejamie atbalsta mehānismi veselības jomas attīstībai</vt:lpstr>
      <vt:lpstr>Eiropas Savienības fondi (ESF, ERAF 2021-2027)</vt:lpstr>
      <vt:lpstr>Veselības veicināšana un slimību profilakse</vt:lpstr>
      <vt:lpstr>Atveseļošanās un noturības mehānisma plāns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</dc:title>
  <dc:creator>kkarsa</dc:creator>
  <cp:lastModifiedBy>Ilze</cp:lastModifiedBy>
  <cp:revision>933</cp:revision>
  <cp:lastPrinted>2020-08-31T07:12:28Z</cp:lastPrinted>
  <dcterms:created xsi:type="dcterms:W3CDTF">2006-08-16T00:00:00Z</dcterms:created>
  <dcterms:modified xsi:type="dcterms:W3CDTF">2021-05-24T11:00:28Z</dcterms:modified>
</cp:coreProperties>
</file>