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5"/>
  </p:notesMasterIdLst>
  <p:handoutMasterIdLst>
    <p:handoutMasterId r:id="rId16"/>
  </p:handoutMasterIdLst>
  <p:sldIdLst>
    <p:sldId id="256" r:id="rId5"/>
    <p:sldId id="302" r:id="rId6"/>
    <p:sldId id="346" r:id="rId7"/>
    <p:sldId id="333" r:id="rId8"/>
    <p:sldId id="342" r:id="rId9"/>
    <p:sldId id="341" r:id="rId10"/>
    <p:sldId id="347" r:id="rId11"/>
    <p:sldId id="344" r:id="rId12"/>
    <p:sldId id="345" r:id="rId13"/>
    <p:sldId id="264" r:id="rId14"/>
  </p:sldIdLst>
  <p:sldSz cx="12192000" cy="6858000"/>
  <p:notesSz cx="6858000" cy="9296400"/>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7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istīne Miļevska" initials="KM" lastIdx="12" clrIdx="0">
    <p:extLst>
      <p:ext uri="{19B8F6BF-5375-455C-9EA6-DF929625EA0E}">
        <p15:presenceInfo xmlns:p15="http://schemas.microsoft.com/office/powerpoint/2012/main" userId="S::km1801@TS.GOV.LV::95aab21c-9666-4cc5-9149-4de89eb220bb" providerId="AD"/>
      </p:ext>
    </p:extLst>
  </p:cmAuthor>
  <p:cmAuthor id="2" name="Solvita Kalnina" initials="SK" lastIdx="15" clrIdx="1">
    <p:extLst>
      <p:ext uri="{19B8F6BF-5375-455C-9EA6-DF929625EA0E}">
        <p15:presenceInfo xmlns:p15="http://schemas.microsoft.com/office/powerpoint/2012/main" userId="S-1-5-21-1629281477-750589591-850647841-1157" providerId="AD"/>
      </p:ext>
    </p:extLst>
  </p:cmAuthor>
  <p:cmAuthor id="3" name="Agris Batalauskis" initials="AB" lastIdx="11" clrIdx="2">
    <p:extLst>
      <p:ext uri="{19B8F6BF-5375-455C-9EA6-DF929625EA0E}">
        <p15:presenceInfo xmlns:p15="http://schemas.microsoft.com/office/powerpoint/2012/main" userId="Agris Batalauskis" providerId="None"/>
      </p:ext>
    </p:extLst>
  </p:cmAuthor>
  <p:cmAuthor id="4" name="Agris Batalauskis" initials="AB [2]" lastIdx="6" clrIdx="3">
    <p:extLst>
      <p:ext uri="{19B8F6BF-5375-455C-9EA6-DF929625EA0E}">
        <p15:presenceInfo xmlns:p15="http://schemas.microsoft.com/office/powerpoint/2012/main" userId="4c6eb60f510a8043" providerId="Windows Live"/>
      </p:ext>
    </p:extLst>
  </p:cmAuthor>
  <p:cmAuthor id="5" name="Eva Krjukova" initials="EK" lastIdx="5" clrIdx="4">
    <p:extLst>
      <p:ext uri="{19B8F6BF-5375-455C-9EA6-DF929625EA0E}">
        <p15:presenceInfo xmlns:p15="http://schemas.microsoft.com/office/powerpoint/2012/main" userId="S::ec1201@TS.GOV.LV::b1345661-d87c-47bd-93de-6dcc468e51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80"/>
    <a:srgbClr val="6A3D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Vidējs stils 2 - izcēlum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86432" autoAdjust="0"/>
  </p:normalViewPr>
  <p:slideViewPr>
    <p:cSldViewPr snapToGrid="0" snapToObjects="1">
      <p:cViewPr varScale="1">
        <p:scale>
          <a:sx n="67" d="100"/>
          <a:sy n="67" d="100"/>
        </p:scale>
        <p:origin x="1482" y="7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pPr>
              <a:defRPr/>
            </a:pPr>
            <a:endParaRPr lang="lv-LV"/>
          </a:p>
        </p:txBody>
      </p:sp>
      <p:sp>
        <p:nvSpPr>
          <p:cNvPr id="3" name="Datuma vietturis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pPr>
              <a:defRPr/>
            </a:pPr>
            <a:fld id="{395E7629-3C35-48A7-85A0-CF8B7F752067}" type="datetimeFigureOut">
              <a:rPr lang="lv-LV"/>
              <a:pPr>
                <a:defRPr/>
              </a:pPr>
              <a:t>25.05.2021</a:t>
            </a:fld>
            <a:endParaRPr lang="lv-LV"/>
          </a:p>
        </p:txBody>
      </p:sp>
      <p:sp>
        <p:nvSpPr>
          <p:cNvPr id="4" name="Kājenes vietturis 3"/>
          <p:cNvSpPr>
            <a:spLocks noGrp="1"/>
          </p:cNvSpPr>
          <p:nvPr>
            <p:ph type="ftr" sz="quarter" idx="2"/>
          </p:nvPr>
        </p:nvSpPr>
        <p:spPr>
          <a:xfrm>
            <a:off x="0" y="8831263"/>
            <a:ext cx="2971800" cy="465137"/>
          </a:xfrm>
          <a:prstGeom prst="rect">
            <a:avLst/>
          </a:prstGeom>
        </p:spPr>
        <p:txBody>
          <a:bodyPr vert="horz" lIns="91440" tIns="45720" rIns="91440" bIns="45720" rtlCol="0" anchor="b"/>
          <a:lstStyle>
            <a:lvl1pPr algn="l">
              <a:defRPr sz="1200"/>
            </a:lvl1pPr>
          </a:lstStyle>
          <a:p>
            <a:pPr>
              <a:defRPr/>
            </a:pPr>
            <a:endParaRPr lang="lv-LV"/>
          </a:p>
        </p:txBody>
      </p:sp>
      <p:sp>
        <p:nvSpPr>
          <p:cNvPr id="5" name="Slaida numura vietturis 4"/>
          <p:cNvSpPr>
            <a:spLocks noGrp="1"/>
          </p:cNvSpPr>
          <p:nvPr>
            <p:ph type="sldNum" sz="quarter" idx="3"/>
          </p:nvPr>
        </p:nvSpPr>
        <p:spPr>
          <a:xfrm>
            <a:off x="3884613" y="8831263"/>
            <a:ext cx="2971800" cy="46513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8DD09AF6-FAC7-47FA-BBD4-2D62DF08E72F}" type="slidenum">
              <a:rPr lang="lv-LV" altLang="en-US"/>
              <a:pPr>
                <a:defRPr/>
              </a:pPr>
              <a:t>‹#›</a:t>
            </a:fld>
            <a:endParaRPr lang="lv-LV"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ea typeface="+mn-ea"/>
                <a:cs typeface="+mn-cs"/>
              </a:defRPr>
            </a:lvl1pPr>
          </a:lstStyle>
          <a:p>
            <a:pPr>
              <a:defRPr/>
            </a:pPr>
            <a:endParaRPr lang="lv-LV"/>
          </a:p>
        </p:txBody>
      </p:sp>
      <p:sp>
        <p:nvSpPr>
          <p:cNvPr id="3" name="Date Placeholder 2"/>
          <p:cNvSpPr>
            <a:spLocks noGrp="1"/>
          </p:cNvSpPr>
          <p:nvPr>
            <p:ph type="dt" idx="1"/>
          </p:nvPr>
        </p:nvSpPr>
        <p:spPr>
          <a:xfrm>
            <a:off x="3884613" y="0"/>
            <a:ext cx="2971800" cy="46513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atin typeface="Calibri" pitchFamily="34" charset="0"/>
                <a:cs typeface="Arial" pitchFamily="34" charset="0"/>
              </a:defRPr>
            </a:lvl1pPr>
          </a:lstStyle>
          <a:p>
            <a:pPr>
              <a:defRPr/>
            </a:pPr>
            <a:fld id="{49A5E5A3-12EF-4402-B15A-5AFCCCD3282C}" type="datetimeFigureOut">
              <a:rPr lang="lv-LV" altLang="lv-LV"/>
              <a:pPr>
                <a:defRPr/>
              </a:pPr>
              <a:t>25.05.2021</a:t>
            </a:fld>
            <a:endParaRPr lang="lv-LV" altLang="lv-LV"/>
          </a:p>
        </p:txBody>
      </p:sp>
      <p:sp>
        <p:nvSpPr>
          <p:cNvPr id="4" name="Slide Image Placeholder 3"/>
          <p:cNvSpPr>
            <a:spLocks noGrp="1" noRot="1" noChangeAspect="1"/>
          </p:cNvSpPr>
          <p:nvPr>
            <p:ph type="sldImg" idx="2"/>
          </p:nvPr>
        </p:nvSpPr>
        <p:spPr>
          <a:xfrm>
            <a:off x="330200" y="696913"/>
            <a:ext cx="6197600" cy="348615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85800" y="4414838"/>
            <a:ext cx="5486400" cy="41846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ea typeface="+mn-ea"/>
                <a:cs typeface="+mn-cs"/>
              </a:defRPr>
            </a:lvl1pPr>
          </a:lstStyle>
          <a:p>
            <a:pPr>
              <a:defRPr/>
            </a:pPr>
            <a:endParaRPr lang="lv-LV"/>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cs typeface="Arial" panose="020B0604020202020204" pitchFamily="34" charset="0"/>
              </a:defRPr>
            </a:lvl1pPr>
          </a:lstStyle>
          <a:p>
            <a:pPr>
              <a:defRPr/>
            </a:pPr>
            <a:fld id="{57A75ED1-4C68-4C30-B326-256E75F2899A}" type="slidenum">
              <a:rPr lang="lv-LV" altLang="lv-LV"/>
              <a:pPr>
                <a:defRPr/>
              </a:pPr>
              <a:t>‹#›</a:t>
            </a:fld>
            <a:endParaRPr lang="lv-LV" altLang="lv-LV"/>
          </a:p>
        </p:txBody>
      </p:sp>
    </p:spTree>
    <p:extLst>
      <p:ext uri="{BB962C8B-B14F-4D97-AF65-F5344CB8AC3E}">
        <p14:creationId xmlns:p14="http://schemas.microsoft.com/office/powerpoint/2010/main" val="2126382559"/>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S PGothic" pitchFamily="34" charset="-128"/>
        <a:cs typeface="ＭＳ Ｐゴシック" charset="0"/>
      </a:defRPr>
    </a:lvl1pPr>
    <a:lvl2pPr marL="4683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382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4081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78013" algn="l" defTabSz="938213"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57A75ED1-4C68-4C30-B326-256E75F2899A}" type="slidenum">
              <a:rPr lang="lv-LV" altLang="lv-LV" smtClean="0"/>
              <a:pPr>
                <a:defRPr/>
              </a:pPr>
              <a:t>2</a:t>
            </a:fld>
            <a:endParaRPr lang="lv-LV" altLang="lv-LV"/>
          </a:p>
        </p:txBody>
      </p:sp>
    </p:spTree>
    <p:extLst>
      <p:ext uri="{BB962C8B-B14F-4D97-AF65-F5344CB8AC3E}">
        <p14:creationId xmlns:p14="http://schemas.microsoft.com/office/powerpoint/2010/main" val="735599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57A75ED1-4C68-4C30-B326-256E75F2899A}" type="slidenum">
              <a:rPr lang="lv-LV" altLang="lv-LV" smtClean="0"/>
              <a:pPr>
                <a:defRPr/>
              </a:pPr>
              <a:t>3</a:t>
            </a:fld>
            <a:endParaRPr lang="lv-LV" altLang="lv-LV"/>
          </a:p>
        </p:txBody>
      </p:sp>
    </p:spTree>
    <p:extLst>
      <p:ext uri="{BB962C8B-B14F-4D97-AF65-F5344CB8AC3E}">
        <p14:creationId xmlns:p14="http://schemas.microsoft.com/office/powerpoint/2010/main" val="41849579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57A75ED1-4C68-4C30-B326-256E75F2899A}" type="slidenum">
              <a:rPr lang="lv-LV" altLang="lv-LV" smtClean="0"/>
              <a:pPr>
                <a:defRPr/>
              </a:pPr>
              <a:t>4</a:t>
            </a:fld>
            <a:endParaRPr lang="lv-LV" altLang="lv-LV"/>
          </a:p>
        </p:txBody>
      </p:sp>
    </p:spTree>
    <p:extLst>
      <p:ext uri="{BB962C8B-B14F-4D97-AF65-F5344CB8AC3E}">
        <p14:creationId xmlns:p14="http://schemas.microsoft.com/office/powerpoint/2010/main" val="5295210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en-US" dirty="0"/>
          </a:p>
        </p:txBody>
      </p:sp>
      <p:sp>
        <p:nvSpPr>
          <p:cNvPr id="4" name="Slaida numura vietturis 3"/>
          <p:cNvSpPr>
            <a:spLocks noGrp="1"/>
          </p:cNvSpPr>
          <p:nvPr>
            <p:ph type="sldNum" sz="quarter" idx="5"/>
          </p:nvPr>
        </p:nvSpPr>
        <p:spPr/>
        <p:txBody>
          <a:bodyPr/>
          <a:lstStyle/>
          <a:p>
            <a:pPr>
              <a:defRPr/>
            </a:pPr>
            <a:fld id="{57A75ED1-4C68-4C30-B326-256E75F2899A}" type="slidenum">
              <a:rPr lang="lv-LV" altLang="lv-LV" smtClean="0"/>
              <a:pPr>
                <a:defRPr/>
              </a:pPr>
              <a:t>5</a:t>
            </a:fld>
            <a:endParaRPr lang="lv-LV" altLang="lv-LV"/>
          </a:p>
        </p:txBody>
      </p:sp>
    </p:spTree>
    <p:extLst>
      <p:ext uri="{BB962C8B-B14F-4D97-AF65-F5344CB8AC3E}">
        <p14:creationId xmlns:p14="http://schemas.microsoft.com/office/powerpoint/2010/main" val="8868854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a:defRPr/>
            </a:pPr>
            <a:fld id="{57A75ED1-4C68-4C30-B326-256E75F2899A}" type="slidenum">
              <a:rPr lang="lv-LV" altLang="lv-LV" smtClean="0"/>
              <a:pPr>
                <a:defRPr/>
              </a:pPr>
              <a:t>8</a:t>
            </a:fld>
            <a:endParaRPr lang="lv-LV" altLang="lv-LV"/>
          </a:p>
        </p:txBody>
      </p:sp>
    </p:spTree>
    <p:extLst>
      <p:ext uri="{BB962C8B-B14F-4D97-AF65-F5344CB8AC3E}">
        <p14:creationId xmlns:p14="http://schemas.microsoft.com/office/powerpoint/2010/main" val="39624544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065938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81000"/>
            <a:ext cx="8128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3454400" y="1752601"/>
            <a:ext cx="8128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E02083DC-A26C-4F84-A419-ED06D4B57F78}" type="slidenum">
              <a:rPr lang="en-US" altLang="lv-LV"/>
              <a:pPr>
                <a:defRPr/>
              </a:pPr>
              <a:t>‹#›</a:t>
            </a:fld>
            <a:endParaRPr lang="en-US" altLang="lv-LV"/>
          </a:p>
        </p:txBody>
      </p:sp>
    </p:spTree>
    <p:extLst>
      <p:ext uri="{BB962C8B-B14F-4D97-AF65-F5344CB8AC3E}">
        <p14:creationId xmlns:p14="http://schemas.microsoft.com/office/powerpoint/2010/main" val="53222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657601"/>
            <a:ext cx="8128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lv-LV"/>
              <a:t>Click to edit Master title style</a:t>
            </a:r>
            <a:endParaRPr lang="en-US" dirty="0"/>
          </a:p>
        </p:txBody>
      </p:sp>
      <p:sp>
        <p:nvSpPr>
          <p:cNvPr id="3" name="Text Placeholder 2"/>
          <p:cNvSpPr>
            <a:spLocks noGrp="1"/>
          </p:cNvSpPr>
          <p:nvPr>
            <p:ph type="body" idx="1"/>
          </p:nvPr>
        </p:nvSpPr>
        <p:spPr>
          <a:xfrm>
            <a:off x="3454400" y="381000"/>
            <a:ext cx="8128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dirty="0"/>
              <a:t>Click to edit Master text styles</a:t>
            </a:r>
          </a:p>
        </p:txBody>
      </p:sp>
      <p:sp>
        <p:nvSpPr>
          <p:cNvPr id="11"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537B3F75-C497-4F89-A9E8-77BD49FFDD80}" type="slidenum">
              <a:rPr lang="en-US" altLang="lv-LV"/>
              <a:pPr>
                <a:defRPr/>
              </a:pPr>
              <a:t>‹#›</a:t>
            </a:fld>
            <a:endParaRPr lang="en-US" altLang="lv-LV"/>
          </a:p>
        </p:txBody>
      </p:sp>
    </p:spTree>
    <p:extLst>
      <p:ext uri="{BB962C8B-B14F-4D97-AF65-F5344CB8AC3E}">
        <p14:creationId xmlns:p14="http://schemas.microsoft.com/office/powerpoint/2010/main" val="388262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3454400" y="1752601"/>
            <a:ext cx="38608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620000" y="1752601"/>
            <a:ext cx="39624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8046661C-4285-4B0D-90DC-259C959A6EA1}" type="slidenum">
              <a:rPr lang="en-US" altLang="lv-LV"/>
              <a:pPr>
                <a:defRPr/>
              </a:pPr>
              <a:t>‹#›</a:t>
            </a:fld>
            <a:endParaRPr lang="en-US" altLang="lv-LV"/>
          </a:p>
        </p:txBody>
      </p:sp>
    </p:spTree>
    <p:extLst>
      <p:ext uri="{BB962C8B-B14F-4D97-AF65-F5344CB8AC3E}">
        <p14:creationId xmlns:p14="http://schemas.microsoft.com/office/powerpoint/2010/main" val="2002921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3454400" y="2386941"/>
            <a:ext cx="38608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7620000" y="2386941"/>
            <a:ext cx="39624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3454400" y="1852614"/>
            <a:ext cx="3860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7620000" y="1851954"/>
            <a:ext cx="39624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11379200" y="6324600"/>
            <a:ext cx="406400" cy="304800"/>
          </a:xfrm>
        </p:spPr>
        <p:txBody>
          <a:bodyPr/>
          <a:lstStyle>
            <a:lvl1pPr>
              <a:defRPr sz="1000">
                <a:latin typeface="Verdana" panose="020B0604030504040204" pitchFamily="34" charset="0"/>
              </a:defRPr>
            </a:lvl1pPr>
          </a:lstStyle>
          <a:p>
            <a:pPr>
              <a:defRPr/>
            </a:pPr>
            <a:fld id="{7DC0E195-E3E1-4495-A1FC-3CD677A3A070}" type="slidenum">
              <a:rPr lang="en-US" altLang="lv-LV"/>
              <a:pPr>
                <a:defRPr/>
              </a:pPr>
              <a:t>‹#›</a:t>
            </a:fld>
            <a:endParaRPr lang="en-US" altLang="lv-LV"/>
          </a:p>
        </p:txBody>
      </p:sp>
    </p:spTree>
    <p:extLst>
      <p:ext uri="{BB962C8B-B14F-4D97-AF65-F5344CB8AC3E}">
        <p14:creationId xmlns:p14="http://schemas.microsoft.com/office/powerpoint/2010/main" val="2984859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3454400" y="304802"/>
            <a:ext cx="8128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EFB79C51-0755-455E-A0CD-1012203B251B}" type="slidenum">
              <a:rPr lang="en-US" altLang="lv-LV"/>
              <a:pPr>
                <a:defRPr/>
              </a:pPr>
              <a:t>‹#›</a:t>
            </a:fld>
            <a:endParaRPr lang="en-US" altLang="lv-LV"/>
          </a:p>
        </p:txBody>
      </p:sp>
    </p:spTree>
    <p:extLst>
      <p:ext uri="{BB962C8B-B14F-4D97-AF65-F5344CB8AC3E}">
        <p14:creationId xmlns:p14="http://schemas.microsoft.com/office/powerpoint/2010/main" val="1197339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273E2F2A-3078-4E2A-A2A1-80CC6FEA8CFD}" type="slidenum">
              <a:rPr lang="en-US" altLang="lv-LV"/>
              <a:pPr>
                <a:defRPr/>
              </a:pPr>
              <a:t>‹#›</a:t>
            </a:fld>
            <a:endParaRPr lang="en-US" altLang="lv-LV"/>
          </a:p>
        </p:txBody>
      </p:sp>
    </p:spTree>
    <p:extLst>
      <p:ext uri="{BB962C8B-B14F-4D97-AF65-F5344CB8AC3E}">
        <p14:creationId xmlns:p14="http://schemas.microsoft.com/office/powerpoint/2010/main" val="597904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95818" y="0"/>
            <a:ext cx="2347383"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454400" y="272976"/>
            <a:ext cx="3668035"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7426036" y="273054"/>
            <a:ext cx="4359563"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54400" y="1435120"/>
            <a:ext cx="3668035"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3454400" y="6324600"/>
            <a:ext cx="26416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6502400" y="6324600"/>
            <a:ext cx="48768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11379200" y="6324600"/>
            <a:ext cx="406400" cy="304800"/>
          </a:xfrm>
        </p:spPr>
        <p:txBody>
          <a:bodyPr/>
          <a:lstStyle>
            <a:lvl1pPr>
              <a:defRPr sz="1000">
                <a:latin typeface="Verdana" panose="020B0604030504040204" pitchFamily="34" charset="0"/>
              </a:defRPr>
            </a:lvl1pPr>
          </a:lstStyle>
          <a:p>
            <a:pPr>
              <a:defRPr/>
            </a:pPr>
            <a:fld id="{C075EC2F-6E8E-4E29-88FF-6ABD5A7643CA}" type="slidenum">
              <a:rPr lang="en-US" altLang="lv-LV"/>
              <a:pPr>
                <a:defRPr/>
              </a:pPr>
              <a:t>‹#›</a:t>
            </a:fld>
            <a:endParaRPr lang="en-US" altLang="lv-LV"/>
          </a:p>
        </p:txBody>
      </p:sp>
    </p:spTree>
    <p:extLst>
      <p:ext uri="{BB962C8B-B14F-4D97-AF65-F5344CB8AC3E}">
        <p14:creationId xmlns:p14="http://schemas.microsoft.com/office/powerpoint/2010/main" val="1270269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7"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027275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wrap="square" lIns="93957" tIns="46979" rIns="93957" bIns="46979" numCol="1" anchor="ctr" anchorCtr="0" compatLnSpc="1">
            <a:prstTxWarp prst="textNoShape">
              <a:avLst/>
            </a:prstTxWarp>
          </a:bodyPr>
          <a:lstStyle>
            <a:lvl1pPr eaLnBrk="1" hangingPunct="1">
              <a:defRPr sz="1200">
                <a:solidFill>
                  <a:srgbClr val="898989"/>
                </a:solidFill>
                <a:cs typeface="Arial" pitchFamily="34" charset="0"/>
              </a:defRPr>
            </a:lvl1pPr>
          </a:lstStyle>
          <a:p>
            <a:pPr>
              <a:defRPr/>
            </a:pPr>
            <a:fld id="{2C195E85-F3FB-4EF7-943E-EDB4ADAC184A}" type="datetime1">
              <a:rPr lang="en-US" altLang="lv-LV"/>
              <a:pPr>
                <a:defRPr/>
              </a:pPr>
              <a:t>5/25/2021</a:t>
            </a:fld>
            <a:endParaRPr lang="en-US" altLang="lv-LV"/>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cs typeface="Arial" panose="020B0604020202020204" pitchFamily="34" charset="0"/>
              </a:defRPr>
            </a:lvl1pPr>
          </a:lstStyle>
          <a:p>
            <a:pPr>
              <a:defRPr/>
            </a:pPr>
            <a:fld id="{6091D38F-5536-4E6C-8242-D81F0B89435E}" type="slidenum">
              <a:rPr lang="en-US" altLang="lv-LV"/>
              <a:pPr>
                <a:defRPr/>
              </a:pPr>
              <a:t>‹#›</a:t>
            </a:fld>
            <a:endParaRPr lang="en-US" altLang="lv-LV"/>
          </a:p>
        </p:txBody>
      </p:sp>
    </p:spTree>
  </p:cSld>
  <p:clrMap bg1="lt1" tx1="dk1" bg2="lt2" tx2="dk2" accent1="accent1" accent2="accent2" accent3="accent3" accent4="accent4" accent5="accent5" accent6="accent6" hlink="hlink" folHlink="folHlink"/>
  <p:sldLayoutIdLst>
    <p:sldLayoutId id="2147484567" r:id="rId1"/>
    <p:sldLayoutId id="2147484568" r:id="rId2"/>
    <p:sldLayoutId id="2147484569" r:id="rId3"/>
    <p:sldLayoutId id="2147484570" r:id="rId4"/>
    <p:sldLayoutId id="2147484571" r:id="rId5"/>
    <p:sldLayoutId id="2147484572" r:id="rId6"/>
    <p:sldLayoutId id="2147484573" r:id="rId7"/>
    <p:sldLayoutId id="2147484574" r:id="rId8"/>
    <p:sldLayoutId id="2147484575"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S PGothic" pitchFamily="34" charset="-128"/>
          <a:cs typeface="ＭＳ Ｐゴシック" charset="0"/>
        </a:defRPr>
      </a:lvl1pPr>
      <a:lvl2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2pPr>
      <a:lvl3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3pPr>
      <a:lvl4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4pPr>
      <a:lvl5pPr algn="ctr" defTabSz="938213" rtl="0" eaLnBrk="0" fontAlgn="base" hangingPunct="0">
        <a:spcBef>
          <a:spcPct val="0"/>
        </a:spcBef>
        <a:spcAft>
          <a:spcPct val="0"/>
        </a:spcAft>
        <a:defRPr sz="4500">
          <a:solidFill>
            <a:schemeClr val="tx1"/>
          </a:solidFill>
          <a:latin typeface="Times New Roman" pitchFamily="18" charset="0"/>
          <a:ea typeface="MS PGothic" pitchFamily="34" charset="-128"/>
          <a:cs typeface="ＭＳ Ｐゴシック"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itchFamily="34" charset="-128"/>
          <a:cs typeface="ＭＳ Ｐゴシック"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541124" y="2992438"/>
            <a:ext cx="9164548" cy="2944812"/>
          </a:xfrm>
        </p:spPr>
        <p:txBody>
          <a:bodyPr>
            <a:normAutofit fontScale="90000"/>
          </a:bodyPr>
          <a:lstStyle/>
          <a:p>
            <a:pPr>
              <a:lnSpc>
                <a:spcPct val="107000"/>
              </a:lnSpc>
              <a:spcAft>
                <a:spcPts val="800"/>
              </a:spcAft>
            </a:pPr>
            <a:r>
              <a:rPr lang="lv-LV" sz="1800" dirty="0">
                <a:effectLst/>
                <a:latin typeface="Times New Roman" panose="02020603050405020304" pitchFamily="18" charset="0"/>
                <a:ea typeface="Times New Roman" panose="02020603050405020304" pitchFamily="18" charset="0"/>
              </a:rPr>
              <a:t/>
            </a:r>
            <a:br>
              <a:rPr lang="lv-LV" sz="1800" dirty="0">
                <a:effectLst/>
                <a:latin typeface="Times New Roman" panose="02020603050405020304" pitchFamily="18" charset="0"/>
                <a:ea typeface="Times New Roman" panose="02020603050405020304" pitchFamily="18" charset="0"/>
              </a:rPr>
            </a:br>
            <a:r>
              <a:rPr lang="lv-LV" sz="2200" dirty="0">
                <a:effectLst/>
              </a:rPr>
              <a:t>Darbības programma Latvijai 2021.–2027.gadam</a:t>
            </a:r>
            <a:r>
              <a:rPr lang="lv-LV" altLang="lv-LV" sz="2200" dirty="0">
                <a:cs typeface="Times New Roman" pitchFamily="18" charset="0"/>
              </a:rPr>
              <a:t/>
            </a:r>
            <a:br>
              <a:rPr lang="lv-LV" altLang="lv-LV" sz="2200" dirty="0">
                <a:cs typeface="Times New Roman" pitchFamily="18" charset="0"/>
              </a:rPr>
            </a:br>
            <a:r>
              <a:rPr lang="lv-LV" altLang="lv-LV" sz="2200" dirty="0">
                <a:cs typeface="Times New Roman" pitchFamily="18" charset="0"/>
              </a:rPr>
              <a:t/>
            </a:r>
            <a:br>
              <a:rPr lang="lv-LV" altLang="lv-LV" sz="2200" dirty="0">
                <a:cs typeface="Times New Roman" pitchFamily="18" charset="0"/>
              </a:rPr>
            </a:br>
            <a:r>
              <a:rPr lang="lv-LV" sz="2200" dirty="0">
                <a:effectLst/>
              </a:rPr>
              <a:t>Sociālāka un iekļaujošāka Eiropa, īstenojot Eiropas sociālo tiesību pīlāru</a:t>
            </a:r>
            <a:br>
              <a:rPr lang="lv-LV" sz="2200" dirty="0">
                <a:effectLst/>
              </a:rPr>
            </a:br>
            <a:r>
              <a:rPr lang="lv-LV" sz="2200" dirty="0">
                <a:effectLst/>
              </a:rPr>
              <a:t/>
            </a:r>
            <a:br>
              <a:rPr lang="lv-LV" sz="2200" dirty="0">
                <a:effectLst/>
              </a:rPr>
            </a:br>
            <a:r>
              <a:rPr lang="lv-LV" sz="2200" dirty="0">
                <a:effectLst/>
              </a:rPr>
              <a:t>ESF+</a:t>
            </a:r>
            <a:r>
              <a:rPr lang="lv-LV" altLang="lv-LV" sz="2200" dirty="0">
                <a:cs typeface="Times New Roman" pitchFamily="18" charset="0"/>
              </a:rPr>
              <a:t/>
            </a:r>
            <a:br>
              <a:rPr lang="lv-LV" altLang="lv-LV" sz="2200" dirty="0">
                <a:cs typeface="Times New Roman" pitchFamily="18" charset="0"/>
              </a:rPr>
            </a:br>
            <a:r>
              <a:rPr lang="lv-LV" altLang="lv-LV" sz="2200" dirty="0">
                <a:cs typeface="Times New Roman" pitchFamily="18" charset="0"/>
              </a:rPr>
              <a:t/>
            </a:r>
            <a:br>
              <a:rPr lang="lv-LV" altLang="lv-LV" sz="2200" dirty="0">
                <a:cs typeface="Times New Roman" pitchFamily="18" charset="0"/>
              </a:rPr>
            </a:br>
            <a:r>
              <a:rPr lang="lv-LV" altLang="lv-LV" sz="2200" dirty="0">
                <a:cs typeface="Times New Roman" pitchFamily="18" charset="0"/>
              </a:rPr>
              <a:t/>
            </a:r>
            <a:br>
              <a:rPr lang="lv-LV" altLang="lv-LV" sz="2200" dirty="0">
                <a:cs typeface="Times New Roman" pitchFamily="18" charset="0"/>
              </a:rPr>
            </a:br>
            <a:r>
              <a:rPr lang="lv-LV" altLang="lv-LV" sz="2200" dirty="0">
                <a:cs typeface="Times New Roman" pitchFamily="18" charset="0"/>
              </a:rPr>
              <a:t>2021</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r>
            <a:br>
              <a:rPr lang="lv-LV" sz="1800" dirty="0">
                <a:effectLst/>
                <a:latin typeface="Times New Roman" panose="02020603050405020304" pitchFamily="18" charset="0"/>
                <a:ea typeface="Calibri" panose="020F0502020204030204" pitchFamily="34" charset="0"/>
                <a:cs typeface="Times New Roman" panose="02020603050405020304" pitchFamily="18" charset="0"/>
              </a:rPr>
            </a:b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r>
            <a:br>
              <a:rPr lang="lv-LV" sz="1800" dirty="0">
                <a:effectLst/>
                <a:latin typeface="Times New Roman" panose="02020603050405020304" pitchFamily="18" charset="0"/>
                <a:ea typeface="Calibri" panose="020F0502020204030204" pitchFamily="34" charset="0"/>
                <a:cs typeface="Times New Roman" panose="02020603050405020304" pitchFamily="18" charset="0"/>
              </a:rPr>
            </a:br>
            <a:r>
              <a:rPr lang="lv-LV" sz="1800" b="1" u="none" strike="noStrike" dirty="0">
                <a:effectLst/>
                <a:latin typeface="Times New Roman" panose="02020603050405020304" pitchFamily="18" charset="0"/>
                <a:ea typeface="Calibri" panose="020F0502020204030204" pitchFamily="34" charset="0"/>
                <a:cs typeface="Times New Roman" panose="02020603050405020304" pitchFamily="18" charset="0"/>
              </a:rPr>
              <a:t> </a:t>
            </a: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r>
            <a:br>
              <a:rPr lang="lv-LV" sz="1800" dirty="0">
                <a:effectLst/>
                <a:latin typeface="Times New Roman" panose="02020603050405020304" pitchFamily="18" charset="0"/>
                <a:ea typeface="Calibri" panose="020F0502020204030204" pitchFamily="34" charset="0"/>
                <a:cs typeface="Times New Roman" panose="02020603050405020304" pitchFamily="18" charset="0"/>
              </a:rPr>
            </a:br>
            <a:r>
              <a:rPr lang="lv-LV" sz="1800" dirty="0">
                <a:effectLst/>
                <a:latin typeface="Times New Roman" panose="02020603050405020304" pitchFamily="18" charset="0"/>
                <a:ea typeface="Calibri" panose="020F0502020204030204" pitchFamily="34" charset="0"/>
              </a:rPr>
              <a:t/>
            </a:r>
            <a:br>
              <a:rPr lang="lv-LV" sz="1800" dirty="0">
                <a:effectLst/>
                <a:latin typeface="Times New Roman" panose="02020603050405020304" pitchFamily="18" charset="0"/>
                <a:ea typeface="Calibri" panose="020F0502020204030204" pitchFamily="34" charset="0"/>
              </a:rPr>
            </a:br>
            <a:r>
              <a:rPr lang="lv-LV" sz="1800" dirty="0">
                <a:effectLst/>
                <a:latin typeface="Times New Roman" panose="02020603050405020304" pitchFamily="18" charset="0"/>
                <a:ea typeface="Calibri" panose="020F0502020204030204" pitchFamily="34" charset="0"/>
                <a:cs typeface="Times New Roman" panose="02020603050405020304" pitchFamily="18" charset="0"/>
              </a:rPr>
              <a:t> </a:t>
            </a:r>
            <a:br>
              <a:rPr lang="lv-LV" sz="1800" dirty="0">
                <a:effectLst/>
                <a:latin typeface="Times New Roman" panose="02020603050405020304" pitchFamily="18" charset="0"/>
                <a:ea typeface="Calibri" panose="020F0502020204030204" pitchFamily="34" charset="0"/>
                <a:cs typeface="Times New Roman" panose="02020603050405020304" pitchFamily="18" charset="0"/>
              </a:rPr>
            </a:br>
            <a:r>
              <a:rPr lang="lv-LV" altLang="lv-LV" dirty="0">
                <a:cs typeface="Times New Roman" pitchFamily="18" charset="0"/>
              </a:rPr>
              <a:t/>
            </a:r>
            <a:br>
              <a:rPr lang="lv-LV" altLang="lv-LV" dirty="0">
                <a:cs typeface="Times New Roman" pitchFamily="18" charset="0"/>
              </a:rPr>
            </a:br>
            <a:endParaRPr lang="lv-LV" altLang="lv-LV" dirty="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Placeholder 1"/>
          <p:cNvSpPr>
            <a:spLocks noGrp="1"/>
          </p:cNvSpPr>
          <p:nvPr>
            <p:ph type="body" sz="quarter" idx="10"/>
          </p:nvPr>
        </p:nvSpPr>
        <p:spPr>
          <a:xfrm>
            <a:off x="2305050" y="3097213"/>
            <a:ext cx="7772400" cy="914400"/>
          </a:xfrm>
        </p:spPr>
        <p:txBody>
          <a:bodyPr/>
          <a:lstStyle/>
          <a:p>
            <a:pPr>
              <a:lnSpc>
                <a:spcPct val="90000"/>
              </a:lnSpc>
            </a:pPr>
            <a:endParaRPr lang="lv-LV" altLang="lv-LV" dirty="0">
              <a:latin typeface="Bookman Old Style" panose="02050604050505020204" pitchFamily="18" charset="0"/>
              <a:ea typeface="MS PGothic" panose="020B0600070205080204" pitchFamily="34" charset="-128"/>
            </a:endParaRPr>
          </a:p>
          <a:p>
            <a:pPr>
              <a:lnSpc>
                <a:spcPct val="90000"/>
              </a:lnSpc>
            </a:pPr>
            <a:r>
              <a:rPr lang="lv-LV" altLang="lv-LV" sz="2300" b="1" dirty="0"/>
              <a:t>Paldies par uzmanību!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29C93A4-2557-41F0-99FF-ADCCD7DF51E4}" type="slidenum">
              <a:rPr lang="en-US" altLang="lv-LV" smtClean="0"/>
              <a:pPr/>
              <a:t>2</a:t>
            </a:fld>
            <a:endParaRPr lang="en-US" altLang="lv-LV"/>
          </a:p>
        </p:txBody>
      </p:sp>
      <p:sp>
        <p:nvSpPr>
          <p:cNvPr id="10" name="Virsraksts 9">
            <a:extLst>
              <a:ext uri="{FF2B5EF4-FFF2-40B4-BE49-F238E27FC236}">
                <a16:creationId xmlns:a16="http://schemas.microsoft.com/office/drawing/2014/main" xmlns="" id="{DAEEE300-DBBF-4EAD-B55E-05A74673215A}"/>
              </a:ext>
            </a:extLst>
          </p:cNvPr>
          <p:cNvSpPr>
            <a:spLocks noGrp="1"/>
          </p:cNvSpPr>
          <p:nvPr>
            <p:ph type="title"/>
          </p:nvPr>
        </p:nvSpPr>
        <p:spPr/>
        <p:txBody>
          <a:bodyPr/>
          <a:lstStyle/>
          <a:p>
            <a:pPr algn="r"/>
            <a:r>
              <a:rPr lang="lv-LV" dirty="0"/>
              <a:t>Eiropas komisijas rekomendācijas</a:t>
            </a:r>
          </a:p>
        </p:txBody>
      </p:sp>
      <p:sp>
        <p:nvSpPr>
          <p:cNvPr id="6" name="TextBox 5">
            <a:extLst>
              <a:ext uri="{FF2B5EF4-FFF2-40B4-BE49-F238E27FC236}">
                <a16:creationId xmlns:a16="http://schemas.microsoft.com/office/drawing/2014/main" xmlns="" id="{1A51D2DB-8557-4712-AC12-7C8E7E858564}"/>
              </a:ext>
            </a:extLst>
          </p:cNvPr>
          <p:cNvSpPr txBox="1"/>
          <p:nvPr/>
        </p:nvSpPr>
        <p:spPr>
          <a:xfrm>
            <a:off x="1173892" y="1883959"/>
            <a:ext cx="10205308" cy="3416320"/>
          </a:xfrm>
          <a:prstGeom prst="rect">
            <a:avLst/>
          </a:prstGeom>
          <a:noFill/>
        </p:spPr>
        <p:txBody>
          <a:bodyPr wrap="square">
            <a:spAutoFit/>
          </a:bodyPr>
          <a:lstStyle/>
          <a:p>
            <a:pPr algn="just">
              <a:spcBef>
                <a:spcPts val="0"/>
              </a:spcBef>
              <a:spcAft>
                <a:spcPts val="0"/>
              </a:spcAft>
            </a:pPr>
            <a:endParaRPr lang="lv-LV" sz="2400" dirty="0">
              <a:effectLst/>
              <a:highlight>
                <a:srgbClr val="FFFF00"/>
              </a:highlight>
              <a:latin typeface="+mj-lt"/>
              <a:ea typeface="Times New Roman" panose="02020603050405020304" pitchFamily="18" charset="0"/>
            </a:endParaRPr>
          </a:p>
          <a:p>
            <a:pPr algn="just">
              <a:spcBef>
                <a:spcPts val="0"/>
              </a:spcBef>
              <a:spcAft>
                <a:spcPts val="0"/>
              </a:spcAft>
            </a:pPr>
            <a:r>
              <a:rPr lang="lv-LV" sz="2400" dirty="0">
                <a:effectLst/>
                <a:latin typeface="Verdana" panose="020B0604030504040204" pitchFamily="34" charset="0"/>
                <a:ea typeface="Verdana" panose="020B0604030504040204" pitchFamily="34" charset="0"/>
              </a:rPr>
              <a:t>EK 2019. un 2020.gada rekomendācijās aicina Latviju:</a:t>
            </a:r>
          </a:p>
          <a:p>
            <a:pPr algn="just">
              <a:spcBef>
                <a:spcPts val="0"/>
              </a:spcBef>
              <a:spcAft>
                <a:spcPts val="0"/>
              </a:spcAft>
            </a:pPr>
            <a:endParaRPr lang="lv-LV" sz="2400" dirty="0">
              <a:effectLst/>
              <a:latin typeface="Verdana" panose="020B0604030504040204" pitchFamily="34" charset="0"/>
              <a:ea typeface="Verdana" panose="020B0604030504040204" pitchFamily="34" charset="0"/>
            </a:endParaRPr>
          </a:p>
          <a:p>
            <a:pPr algn="just">
              <a:spcBef>
                <a:spcPts val="0"/>
              </a:spcBef>
              <a:spcAft>
                <a:spcPts val="0"/>
              </a:spcAft>
            </a:pPr>
            <a:r>
              <a:rPr lang="lv-LV" sz="2400" dirty="0">
                <a:effectLst/>
                <a:latin typeface="Verdana" panose="020B0604030504040204" pitchFamily="34" charset="0"/>
                <a:ea typeface="Verdana" panose="020B0604030504040204" pitchFamily="34" charset="0"/>
              </a:rPr>
              <a:t> (1)  novērst sociālo atstumtību</a:t>
            </a:r>
            <a:r>
              <a:rPr lang="lv-LV" sz="2400" dirty="0">
                <a:latin typeface="Verdana" panose="020B0604030504040204" pitchFamily="34" charset="0"/>
                <a:ea typeface="Verdana" panose="020B0604030504040204" pitchFamily="34" charset="0"/>
              </a:rPr>
              <a:t>;</a:t>
            </a:r>
          </a:p>
          <a:p>
            <a:pPr algn="just">
              <a:spcBef>
                <a:spcPts val="0"/>
              </a:spcBef>
              <a:spcAft>
                <a:spcPts val="0"/>
              </a:spcAft>
            </a:pPr>
            <a:endParaRPr lang="lv-LV" sz="2400" dirty="0">
              <a:effectLst/>
              <a:latin typeface="Verdana" panose="020B0604030504040204" pitchFamily="34" charset="0"/>
              <a:ea typeface="Verdana" panose="020B0604030504040204" pitchFamily="34" charset="0"/>
            </a:endParaRPr>
          </a:p>
          <a:p>
            <a:pPr algn="just">
              <a:spcBef>
                <a:spcPts val="0"/>
              </a:spcBef>
              <a:spcAft>
                <a:spcPts val="0"/>
              </a:spcAft>
            </a:pPr>
            <a:r>
              <a:rPr lang="lv-LV" sz="2400" dirty="0">
                <a:effectLst/>
                <a:latin typeface="Verdana" panose="020B0604030504040204" pitchFamily="34" charset="0"/>
                <a:ea typeface="Verdana" panose="020B0604030504040204" pitchFamily="34" charset="0"/>
              </a:rPr>
              <a:t> (2) uzlabot izglītības un apmācības kvalitāti un efektivitāti, jo īpaši, attiecībā uz mazkvalificētiem darba ņēmējiem un darba meklētājiem, tostarp palielinot līdzdalību profesionālajā izglītībā, apmācībā un pieaugušo izglītībā.</a:t>
            </a:r>
            <a:endParaRPr lang="en-US" sz="2400" dirty="0">
              <a:effectLst/>
              <a:latin typeface="Verdana" panose="020B0604030504040204" pitchFamily="34" charset="0"/>
              <a:ea typeface="Verdana" panose="020B060403050404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E85BDE22-84D0-4338-8205-B70DDF3D8CCA}"/>
              </a:ext>
            </a:extLst>
          </p:cNvPr>
          <p:cNvSpPr>
            <a:spLocks noGrp="1"/>
          </p:cNvSpPr>
          <p:nvPr>
            <p:ph type="title"/>
          </p:nvPr>
        </p:nvSpPr>
        <p:spPr/>
        <p:txBody>
          <a:bodyPr>
            <a:normAutofit/>
          </a:bodyPr>
          <a:lstStyle/>
          <a:p>
            <a:pPr algn="r"/>
            <a:r>
              <a:rPr lang="lv-LV" dirty="0"/>
              <a:t>Darbības programma Latvijai 2021.–2027.gadam</a:t>
            </a:r>
            <a:r>
              <a:rPr lang="lv-LV" dirty="0">
                <a:effectLst/>
              </a:rPr>
              <a:t> </a:t>
            </a:r>
            <a:endParaRPr lang="lv-LV" dirty="0"/>
          </a:p>
        </p:txBody>
      </p:sp>
      <p:sp>
        <p:nvSpPr>
          <p:cNvPr id="3" name="Satura vietturis 2">
            <a:extLst>
              <a:ext uri="{FF2B5EF4-FFF2-40B4-BE49-F238E27FC236}">
                <a16:creationId xmlns:a16="http://schemas.microsoft.com/office/drawing/2014/main" xmlns="" id="{0A3E38A2-93BB-4401-AC38-FF8605D51282}"/>
              </a:ext>
            </a:extLst>
          </p:cNvPr>
          <p:cNvSpPr>
            <a:spLocks noGrp="1"/>
          </p:cNvSpPr>
          <p:nvPr>
            <p:ph idx="1"/>
          </p:nvPr>
        </p:nvSpPr>
        <p:spPr>
          <a:xfrm>
            <a:off x="897550" y="2242174"/>
            <a:ext cx="10684850" cy="2373651"/>
          </a:xfrm>
        </p:spPr>
        <p:txBody>
          <a:bodyPr>
            <a:normAutofit/>
          </a:bodyPr>
          <a:lstStyle/>
          <a:p>
            <a:pPr algn="just">
              <a:spcBef>
                <a:spcPts val="0"/>
              </a:spcBef>
              <a:spcAft>
                <a:spcPts val="0"/>
              </a:spcAft>
            </a:pPr>
            <a:r>
              <a:rPr lang="lv-LV" sz="2600" b="1" dirty="0">
                <a:effectLst/>
                <a:cs typeface="+mn-cs"/>
              </a:rPr>
              <a:t>Tieslietu ministrijas virzītās prioritātes:</a:t>
            </a:r>
          </a:p>
          <a:p>
            <a:pPr algn="just">
              <a:spcBef>
                <a:spcPts val="0"/>
              </a:spcBef>
              <a:spcAft>
                <a:spcPts val="0"/>
              </a:spcAft>
            </a:pPr>
            <a:endParaRPr lang="lv-LV" sz="2400" dirty="0">
              <a:effectLst/>
            </a:endParaRPr>
          </a:p>
          <a:p>
            <a:pPr marL="892175" indent="-357188" algn="just">
              <a:spcBef>
                <a:spcPts val="0"/>
              </a:spcBef>
              <a:spcAft>
                <a:spcPts val="0"/>
              </a:spcAft>
              <a:buFont typeface="Arial" panose="020B0604020202020204" pitchFamily="34" charset="0"/>
              <a:buChar char="•"/>
            </a:pPr>
            <a:r>
              <a:rPr lang="lv-LV" sz="2600" dirty="0"/>
              <a:t>Nabadzības un sociālās atstumtības mazināšana; </a:t>
            </a:r>
          </a:p>
          <a:p>
            <a:pPr marL="892175" indent="-357188" algn="just">
              <a:spcBef>
                <a:spcPts val="0"/>
              </a:spcBef>
              <a:spcAft>
                <a:spcPts val="0"/>
              </a:spcAft>
              <a:buFont typeface="Arial" panose="020B0604020202020204" pitchFamily="34" charset="0"/>
              <a:buChar char="•"/>
            </a:pPr>
            <a:endParaRPr lang="lv-LV" sz="2600" dirty="0"/>
          </a:p>
          <a:p>
            <a:pPr marL="892175" indent="-357188" algn="just">
              <a:spcBef>
                <a:spcPts val="0"/>
              </a:spcBef>
              <a:spcAft>
                <a:spcPts val="0"/>
              </a:spcAft>
              <a:buFont typeface="Arial" panose="020B0604020202020204" pitchFamily="34" charset="0"/>
              <a:buChar char="•"/>
            </a:pPr>
            <a:r>
              <a:rPr lang="lv-LV" altLang="lv-LV" sz="2600" dirty="0"/>
              <a:t>Pieeja tiesiskumam sociāli mazaizsargātām grupām.</a:t>
            </a:r>
            <a:endParaRPr lang="lv-LV" sz="2600" dirty="0">
              <a:highlight>
                <a:srgbClr val="FFFF00"/>
              </a:highlight>
            </a:endParaRPr>
          </a:p>
          <a:p>
            <a:pPr algn="just">
              <a:spcBef>
                <a:spcPts val="0"/>
              </a:spcBef>
              <a:spcAft>
                <a:spcPts val="0"/>
              </a:spcAft>
            </a:pPr>
            <a:endParaRPr lang="lv-LV" sz="2400" dirty="0">
              <a:highlight>
                <a:srgbClr val="FFFF00"/>
              </a:highlight>
              <a:latin typeface="+mn-lt"/>
            </a:endParaRPr>
          </a:p>
          <a:p>
            <a:pPr marL="0" marR="0" algn="just">
              <a:spcBef>
                <a:spcPts val="0"/>
              </a:spcBef>
              <a:spcAft>
                <a:spcPts val="0"/>
              </a:spcAft>
            </a:pPr>
            <a:endParaRPr lang="lv-LV" sz="1700" dirty="0">
              <a:cs typeface="+mn-cs"/>
            </a:endParaRPr>
          </a:p>
        </p:txBody>
      </p:sp>
      <p:sp>
        <p:nvSpPr>
          <p:cNvPr id="6" name="Slaida numura vietturis 5">
            <a:extLst>
              <a:ext uri="{FF2B5EF4-FFF2-40B4-BE49-F238E27FC236}">
                <a16:creationId xmlns:a16="http://schemas.microsoft.com/office/drawing/2014/main" xmlns="" id="{3B3C0034-BD4C-41BB-8494-C95AE442993B}"/>
              </a:ext>
            </a:extLst>
          </p:cNvPr>
          <p:cNvSpPr>
            <a:spLocks noGrp="1"/>
          </p:cNvSpPr>
          <p:nvPr>
            <p:ph type="sldNum" sz="quarter" idx="13"/>
          </p:nvPr>
        </p:nvSpPr>
        <p:spPr/>
        <p:txBody>
          <a:bodyPr/>
          <a:lstStyle/>
          <a:p>
            <a:pPr>
              <a:defRPr/>
            </a:pPr>
            <a:fld id="{E02083DC-A26C-4F84-A419-ED06D4B57F78}" type="slidenum">
              <a:rPr lang="en-US" altLang="lv-LV" smtClean="0"/>
              <a:pPr>
                <a:defRPr/>
              </a:pPr>
              <a:t>3</a:t>
            </a:fld>
            <a:endParaRPr lang="en-US" altLang="lv-LV"/>
          </a:p>
        </p:txBody>
      </p:sp>
    </p:spTree>
    <p:extLst>
      <p:ext uri="{BB962C8B-B14F-4D97-AF65-F5344CB8AC3E}">
        <p14:creationId xmlns:p14="http://schemas.microsoft.com/office/powerpoint/2010/main" val="1643318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E85BDE22-84D0-4338-8205-B70DDF3D8CCA}"/>
              </a:ext>
            </a:extLst>
          </p:cNvPr>
          <p:cNvSpPr>
            <a:spLocks noGrp="1"/>
          </p:cNvSpPr>
          <p:nvPr>
            <p:ph type="title"/>
          </p:nvPr>
        </p:nvSpPr>
        <p:spPr/>
        <p:txBody>
          <a:bodyPr>
            <a:normAutofit/>
          </a:bodyPr>
          <a:lstStyle/>
          <a:p>
            <a:pPr algn="r"/>
            <a:r>
              <a:rPr lang="lv-LV" b="1" dirty="0">
                <a:effectLst/>
              </a:rPr>
              <a:t>Nabadzības un sociālās atstumtības mazināšana</a:t>
            </a:r>
            <a:r>
              <a:rPr lang="lv-LV" dirty="0">
                <a:effectLst/>
              </a:rPr>
              <a:t> </a:t>
            </a:r>
            <a:endParaRPr lang="lv-LV" dirty="0"/>
          </a:p>
        </p:txBody>
      </p:sp>
      <p:sp>
        <p:nvSpPr>
          <p:cNvPr id="3" name="Satura vietturis 2">
            <a:extLst>
              <a:ext uri="{FF2B5EF4-FFF2-40B4-BE49-F238E27FC236}">
                <a16:creationId xmlns:a16="http://schemas.microsoft.com/office/drawing/2014/main" xmlns="" id="{0A3E38A2-93BB-4401-AC38-FF8605D51282}"/>
              </a:ext>
            </a:extLst>
          </p:cNvPr>
          <p:cNvSpPr>
            <a:spLocks noGrp="1"/>
          </p:cNvSpPr>
          <p:nvPr>
            <p:ph idx="1"/>
          </p:nvPr>
        </p:nvSpPr>
        <p:spPr>
          <a:xfrm>
            <a:off x="897550" y="1872885"/>
            <a:ext cx="10684850" cy="4246300"/>
          </a:xfrm>
        </p:spPr>
        <p:txBody>
          <a:bodyPr>
            <a:normAutofit/>
          </a:bodyPr>
          <a:lstStyle/>
          <a:p>
            <a:pPr algn="just">
              <a:spcBef>
                <a:spcPts val="0"/>
              </a:spcBef>
              <a:spcAft>
                <a:spcPts val="0"/>
              </a:spcAft>
            </a:pPr>
            <a:r>
              <a:rPr lang="lv-LV" sz="2200" dirty="0">
                <a:cs typeface="+mn-cs"/>
              </a:rPr>
              <a:t>Lai mazinātu </a:t>
            </a:r>
            <a:r>
              <a:rPr lang="lv-LV" sz="2200" b="1" dirty="0">
                <a:effectLst/>
              </a:rPr>
              <a:t>sociālās atstumtības risku</a:t>
            </a:r>
            <a:r>
              <a:rPr lang="lv-LV" sz="2200" dirty="0">
                <a:effectLst/>
              </a:rPr>
              <a:t> ieslodzītajiem un probācijas klientiem, vienlaikus nodrošinot nediskriminācijas principu ievērošanu, Tieslietu ministrija plāno:</a:t>
            </a:r>
          </a:p>
          <a:p>
            <a:pPr algn="just">
              <a:spcBef>
                <a:spcPts val="0"/>
              </a:spcBef>
              <a:spcAft>
                <a:spcPts val="0"/>
              </a:spcAft>
            </a:pPr>
            <a:endParaRPr lang="lv-LV" sz="2200" dirty="0">
              <a:effectLst/>
            </a:endParaRPr>
          </a:p>
          <a:p>
            <a:pPr marL="892175" indent="-357188" algn="just">
              <a:spcBef>
                <a:spcPts val="0"/>
              </a:spcBef>
              <a:spcAft>
                <a:spcPts val="0"/>
              </a:spcAft>
              <a:buFont typeface="Arial" panose="020B0604020202020204" pitchFamily="34" charset="0"/>
              <a:buChar char="•"/>
            </a:pPr>
            <a:r>
              <a:rPr lang="lv-LV" sz="2200" dirty="0" err="1"/>
              <a:t>n</a:t>
            </a:r>
            <a:r>
              <a:rPr lang="lv-LV" sz="2200" dirty="0" err="1">
                <a:effectLst/>
              </a:rPr>
              <a:t>odarbināmības</a:t>
            </a:r>
            <a:r>
              <a:rPr lang="lv-LV" sz="2200" dirty="0">
                <a:effectLst/>
              </a:rPr>
              <a:t> priekšnosacījumu nodrošināšanu ieslodzītajiem, pilnveidojot resocializācijas sistēmas efektivitāti, sekmējot bijušo ieslodzīto iekļaušanos, vienlīdzīgas iespējas un aktīvu līdzdalību;</a:t>
            </a:r>
          </a:p>
          <a:p>
            <a:pPr marL="534987" algn="just">
              <a:spcBef>
                <a:spcPts val="0"/>
              </a:spcBef>
              <a:spcAft>
                <a:spcPts val="0"/>
              </a:spcAft>
            </a:pPr>
            <a:endParaRPr lang="lv-LV" sz="2200" dirty="0">
              <a:effectLst/>
            </a:endParaRPr>
          </a:p>
          <a:p>
            <a:pPr marL="892175" indent="-357188" algn="just">
              <a:spcBef>
                <a:spcPts val="0"/>
              </a:spcBef>
              <a:spcAft>
                <a:spcPts val="0"/>
              </a:spcAft>
              <a:buFont typeface="Arial" panose="020B0604020202020204" pitchFamily="34" charset="0"/>
              <a:buChar char="•"/>
            </a:pPr>
            <a:r>
              <a:rPr lang="lv-LV" sz="2200" dirty="0">
                <a:effectLst/>
              </a:rPr>
              <a:t>resocializācijas pakalpojumu probācijas klientiem pilnveidošanu un taisnīguma atjaunošanas pieeju attīstība, veicinot probācijas klientu aktīvu līdzdalību sabiedrības procesos un radot priekšnosacījumus viņu </a:t>
            </a:r>
            <a:r>
              <a:rPr lang="lv-LV" sz="2200" dirty="0" err="1">
                <a:effectLst/>
              </a:rPr>
              <a:t>nodarbināmībai</a:t>
            </a:r>
            <a:r>
              <a:rPr lang="lv-LV" sz="2200" dirty="0"/>
              <a:t>.</a:t>
            </a:r>
          </a:p>
          <a:p>
            <a:pPr algn="just">
              <a:spcBef>
                <a:spcPts val="0"/>
              </a:spcBef>
              <a:spcAft>
                <a:spcPts val="0"/>
              </a:spcAft>
            </a:pPr>
            <a:endParaRPr lang="lv-LV" sz="2400" dirty="0">
              <a:highlight>
                <a:srgbClr val="FFFF00"/>
              </a:highlight>
              <a:latin typeface="+mn-lt"/>
            </a:endParaRPr>
          </a:p>
          <a:p>
            <a:pPr marL="0" marR="0" algn="just">
              <a:spcBef>
                <a:spcPts val="0"/>
              </a:spcBef>
              <a:spcAft>
                <a:spcPts val="0"/>
              </a:spcAft>
            </a:pPr>
            <a:endParaRPr lang="lv-LV" sz="1700" dirty="0">
              <a:cs typeface="+mn-cs"/>
            </a:endParaRPr>
          </a:p>
        </p:txBody>
      </p:sp>
      <p:sp>
        <p:nvSpPr>
          <p:cNvPr id="6" name="Slaida numura vietturis 5">
            <a:extLst>
              <a:ext uri="{FF2B5EF4-FFF2-40B4-BE49-F238E27FC236}">
                <a16:creationId xmlns:a16="http://schemas.microsoft.com/office/drawing/2014/main" xmlns="" id="{3B3C0034-BD4C-41BB-8494-C95AE442993B}"/>
              </a:ext>
            </a:extLst>
          </p:cNvPr>
          <p:cNvSpPr>
            <a:spLocks noGrp="1"/>
          </p:cNvSpPr>
          <p:nvPr>
            <p:ph type="sldNum" sz="quarter" idx="13"/>
          </p:nvPr>
        </p:nvSpPr>
        <p:spPr/>
        <p:txBody>
          <a:bodyPr/>
          <a:lstStyle/>
          <a:p>
            <a:pPr>
              <a:defRPr/>
            </a:pPr>
            <a:fld id="{E02083DC-A26C-4F84-A419-ED06D4B57F78}" type="slidenum">
              <a:rPr lang="en-US" altLang="lv-LV" smtClean="0"/>
              <a:pPr>
                <a:defRPr/>
              </a:pPr>
              <a:t>4</a:t>
            </a:fld>
            <a:endParaRPr lang="en-US" altLang="lv-LV"/>
          </a:p>
        </p:txBody>
      </p:sp>
    </p:spTree>
    <p:extLst>
      <p:ext uri="{BB962C8B-B14F-4D97-AF65-F5344CB8AC3E}">
        <p14:creationId xmlns:p14="http://schemas.microsoft.com/office/powerpoint/2010/main" val="1447437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D8E38FD3-26F7-4858-873D-EDDD04AB1286}"/>
              </a:ext>
            </a:extLst>
          </p:cNvPr>
          <p:cNvSpPr>
            <a:spLocks noGrp="1"/>
          </p:cNvSpPr>
          <p:nvPr>
            <p:ph type="title"/>
          </p:nvPr>
        </p:nvSpPr>
        <p:spPr>
          <a:xfrm>
            <a:off x="3454400" y="381000"/>
            <a:ext cx="8037384" cy="1036642"/>
          </a:xfrm>
        </p:spPr>
        <p:txBody>
          <a:bodyPr/>
          <a:lstStyle/>
          <a:p>
            <a:pPr algn="r"/>
            <a:r>
              <a:rPr lang="lv-LV" b="1" dirty="0">
                <a:effectLst/>
              </a:rPr>
              <a:t>Nabadzības un sociālās atstumtības mazināšana</a:t>
            </a:r>
            <a:r>
              <a:rPr lang="lv-LV" dirty="0">
                <a:effectLst/>
              </a:rPr>
              <a:t> </a:t>
            </a:r>
            <a:endParaRPr lang="lv-LV" dirty="0"/>
          </a:p>
        </p:txBody>
      </p:sp>
      <p:sp>
        <p:nvSpPr>
          <p:cNvPr id="3" name="Satura vietturis 2">
            <a:extLst>
              <a:ext uri="{FF2B5EF4-FFF2-40B4-BE49-F238E27FC236}">
                <a16:creationId xmlns:a16="http://schemas.microsoft.com/office/drawing/2014/main" xmlns="" id="{F405084C-045F-42F2-974B-E9E541EC9813}"/>
              </a:ext>
            </a:extLst>
          </p:cNvPr>
          <p:cNvSpPr>
            <a:spLocks noGrp="1"/>
          </p:cNvSpPr>
          <p:nvPr>
            <p:ph idx="1"/>
          </p:nvPr>
        </p:nvSpPr>
        <p:spPr>
          <a:xfrm>
            <a:off x="829341" y="1437137"/>
            <a:ext cx="10753060" cy="1043762"/>
          </a:xfrm>
        </p:spPr>
        <p:txBody>
          <a:bodyPr>
            <a:normAutofit/>
          </a:bodyPr>
          <a:lstStyle/>
          <a:p>
            <a:pPr algn="just"/>
            <a:r>
              <a:rPr lang="lv-LV" b="1" dirty="0" err="1">
                <a:effectLst/>
              </a:rPr>
              <a:t>N</a:t>
            </a:r>
            <a:r>
              <a:rPr lang="lv-LV" sz="2000" b="1" dirty="0" err="1">
                <a:effectLst/>
              </a:rPr>
              <a:t>odarbināmības</a:t>
            </a:r>
            <a:r>
              <a:rPr lang="lv-LV" sz="2000" b="1" dirty="0">
                <a:effectLst/>
              </a:rPr>
              <a:t> priekšnosacījumu nodrošināšana ieslodzītajiem, pilnveidojot resocializācijas sistēmas efektivitāti, sekmējot bijušo ieslodzīto iekļaušanos, vienlīdzīgas iespējas un aktīvu līdzdalību</a:t>
            </a:r>
            <a:r>
              <a:rPr lang="lv-LV" b="1" dirty="0">
                <a:effectLst/>
              </a:rPr>
              <a:t>:</a:t>
            </a:r>
          </a:p>
          <a:p>
            <a:pPr marL="342900" indent="-342900" algn="just">
              <a:buFont typeface="Arial" panose="020B0604020202020204" pitchFamily="34" charset="0"/>
              <a:buChar char="•"/>
            </a:pPr>
            <a:endParaRPr lang="lv-LV" sz="2000" dirty="0">
              <a:highlight>
                <a:srgbClr val="FFFF00"/>
              </a:highlight>
              <a:latin typeface="+mn-lt"/>
            </a:endParaRPr>
          </a:p>
          <a:p>
            <a:endParaRPr lang="lv-LV" dirty="0"/>
          </a:p>
        </p:txBody>
      </p:sp>
      <p:sp>
        <p:nvSpPr>
          <p:cNvPr id="6" name="Slaida numura vietturis 5">
            <a:extLst>
              <a:ext uri="{FF2B5EF4-FFF2-40B4-BE49-F238E27FC236}">
                <a16:creationId xmlns:a16="http://schemas.microsoft.com/office/drawing/2014/main" xmlns="" id="{DC4AD72B-BDAC-47BC-8E02-BB261276775A}"/>
              </a:ext>
            </a:extLst>
          </p:cNvPr>
          <p:cNvSpPr>
            <a:spLocks noGrp="1"/>
          </p:cNvSpPr>
          <p:nvPr>
            <p:ph type="sldNum" sz="quarter" idx="13"/>
          </p:nvPr>
        </p:nvSpPr>
        <p:spPr/>
        <p:txBody>
          <a:bodyPr/>
          <a:lstStyle/>
          <a:p>
            <a:pPr>
              <a:defRPr/>
            </a:pPr>
            <a:fld id="{E02083DC-A26C-4F84-A419-ED06D4B57F78}" type="slidenum">
              <a:rPr lang="en-US" altLang="lv-LV" smtClean="0"/>
              <a:pPr>
                <a:defRPr/>
              </a:pPr>
              <a:t>5</a:t>
            </a:fld>
            <a:endParaRPr lang="en-US" altLang="lv-LV"/>
          </a:p>
        </p:txBody>
      </p:sp>
      <p:sp>
        <p:nvSpPr>
          <p:cNvPr id="7" name="Rectangle 6"/>
          <p:cNvSpPr/>
          <p:nvPr/>
        </p:nvSpPr>
        <p:spPr>
          <a:xfrm>
            <a:off x="829340" y="2470457"/>
            <a:ext cx="10753060" cy="4201663"/>
          </a:xfrm>
          <a:prstGeom prst="rect">
            <a:avLst/>
          </a:prstGeom>
        </p:spPr>
        <p:txBody>
          <a:bodyPr wrap="square">
            <a:spAutoFit/>
          </a:bodyPr>
          <a:lstStyle/>
          <a:p>
            <a:pPr marL="285750" lvl="0" indent="-285750" algn="just">
              <a:lnSpc>
                <a:spcPct val="115000"/>
              </a:lnSpc>
              <a:spcAft>
                <a:spcPts val="0"/>
              </a:spcAft>
              <a:buSzPts val="1200"/>
              <a:buFont typeface="Wingdings" panose="05000000000000000000" pitchFamily="2" charset="2"/>
              <a:buChar char="§"/>
            </a:pPr>
            <a:r>
              <a:rPr lang="lv-LV" sz="1800" dirty="0">
                <a:latin typeface="Verdana" panose="020B0604030504040204" pitchFamily="34" charset="0"/>
                <a:ea typeface="Verdana" panose="020B0604030504040204" pitchFamily="34" charset="0"/>
                <a:cs typeface="Mangal"/>
              </a:rPr>
              <a:t>specializētu riska un vajadzību novērtējuma instrumentu un resocializācijas programmu izstrāde jaunām ieslodzīto mērķa grupām, esošo riska un vajadzību novērtējuma instrumentu un resocializācijas programmu efektivitātes izpēte;</a:t>
            </a:r>
          </a:p>
          <a:p>
            <a:pPr marL="285750" lvl="0" indent="-285750" algn="just">
              <a:lnSpc>
                <a:spcPct val="115000"/>
              </a:lnSpc>
              <a:spcAft>
                <a:spcPts val="0"/>
              </a:spcAft>
              <a:buSzPts val="1200"/>
              <a:buFont typeface="Wingdings" panose="05000000000000000000" pitchFamily="2" charset="2"/>
              <a:buChar char="§"/>
            </a:pPr>
            <a:r>
              <a:rPr lang="lv-LV" sz="1800" dirty="0">
                <a:latin typeface="Verdana" panose="020B0604030504040204" pitchFamily="34" charset="0"/>
                <a:ea typeface="Verdana" panose="020B0604030504040204" pitchFamily="34" charset="0"/>
                <a:cs typeface="Mangal"/>
              </a:rPr>
              <a:t>ieslodzīto drošības risku izvērtējuma instrumenta izstrāde;</a:t>
            </a:r>
          </a:p>
          <a:p>
            <a:pPr marL="285750" lvl="0" indent="-285750" algn="just">
              <a:lnSpc>
                <a:spcPct val="115000"/>
              </a:lnSpc>
              <a:spcAft>
                <a:spcPts val="0"/>
              </a:spcAft>
              <a:buSzPts val="1200"/>
              <a:buFont typeface="Wingdings" panose="05000000000000000000" pitchFamily="2" charset="2"/>
              <a:buChar char="§"/>
            </a:pPr>
            <a:r>
              <a:rPr lang="lv-LV" sz="1800" dirty="0">
                <a:latin typeface="Verdana" panose="020B0604030504040204" pitchFamily="34" charset="0"/>
                <a:ea typeface="Verdana" panose="020B0604030504040204" pitchFamily="34" charset="0"/>
                <a:cs typeface="Mangal"/>
              </a:rPr>
              <a:t>jaunu atbalsta pasākumu īstenošana ieslodzītajiem, viņu ģimenes locekļiem (t.sk. atbalsta personām); </a:t>
            </a:r>
          </a:p>
          <a:p>
            <a:pPr marL="285750" lvl="0" indent="-285750" algn="just">
              <a:lnSpc>
                <a:spcPct val="115000"/>
              </a:lnSpc>
              <a:spcAft>
                <a:spcPts val="0"/>
              </a:spcAft>
              <a:buSzPts val="1200"/>
              <a:buFont typeface="Wingdings" panose="05000000000000000000" pitchFamily="2" charset="2"/>
              <a:buChar char="§"/>
            </a:pPr>
            <a:r>
              <a:rPr lang="lv-LV" sz="1800" dirty="0">
                <a:latin typeface="Verdana" panose="020B0604030504040204" pitchFamily="34" charset="0"/>
                <a:ea typeface="Verdana" panose="020B0604030504040204" pitchFamily="34" charset="0"/>
                <a:cs typeface="Mangal"/>
              </a:rPr>
              <a:t>resocializācijas darba un kriminālsodu izpildes efektivitātes mērījumu sistēmas ieviešana; </a:t>
            </a:r>
          </a:p>
          <a:p>
            <a:pPr marL="285750" lvl="0" indent="-285750" algn="just">
              <a:lnSpc>
                <a:spcPct val="115000"/>
              </a:lnSpc>
              <a:spcAft>
                <a:spcPts val="0"/>
              </a:spcAft>
              <a:buSzPts val="1200"/>
              <a:buFont typeface="Wingdings" panose="05000000000000000000" pitchFamily="2" charset="2"/>
              <a:buChar char="§"/>
            </a:pPr>
            <a:r>
              <a:rPr lang="lv-LV" sz="1800" dirty="0">
                <a:latin typeface="Verdana" panose="020B0604030504040204" pitchFamily="34" charset="0"/>
                <a:ea typeface="Verdana" panose="020B0604030504040204" pitchFamily="34" charset="0"/>
                <a:cs typeface="Mangal"/>
              </a:rPr>
              <a:t>nodarbināto un brīvprātīgo kapacitātes celšana, profesionālās kvalifikācijas paaugstināšana un profesionālās noturības veicināšanas pasākumi; </a:t>
            </a:r>
          </a:p>
          <a:p>
            <a:pPr marL="285750" lvl="0" indent="-285750" algn="just">
              <a:lnSpc>
                <a:spcPct val="115000"/>
              </a:lnSpc>
              <a:spcAft>
                <a:spcPts val="0"/>
              </a:spcAft>
              <a:buSzPts val="1200"/>
              <a:buFont typeface="Wingdings" panose="05000000000000000000" pitchFamily="2" charset="2"/>
              <a:buChar char="§"/>
            </a:pPr>
            <a:r>
              <a:rPr lang="lv-LV" sz="1800" dirty="0">
                <a:latin typeface="Verdana" panose="020B0604030504040204" pitchFamily="34" charset="0"/>
                <a:ea typeface="Verdana" panose="020B0604030504040204" pitchFamily="34" charset="0"/>
                <a:cs typeface="Mangal"/>
              </a:rPr>
              <a:t>starpinstitūciju sadarbības pilnveidošanas pasākumi un sabiedrību izglītojoši pasākumi un sociālās kampaņas;</a:t>
            </a:r>
          </a:p>
          <a:p>
            <a:pPr marL="285750" lvl="0" indent="-285750" algn="just">
              <a:lnSpc>
                <a:spcPct val="115000"/>
              </a:lnSpc>
              <a:spcAft>
                <a:spcPts val="0"/>
              </a:spcAft>
              <a:buSzPts val="1200"/>
              <a:buFont typeface="Wingdings" panose="05000000000000000000" pitchFamily="2" charset="2"/>
              <a:buChar char="§"/>
            </a:pPr>
            <a:r>
              <a:rPr lang="lv-LV" sz="1800" dirty="0">
                <a:latin typeface="Verdana" panose="020B0604030504040204" pitchFamily="34" charset="0"/>
                <a:ea typeface="Verdana" panose="020B0604030504040204" pitchFamily="34" charset="0"/>
                <a:cs typeface="Mangal"/>
              </a:rPr>
              <a:t>ieslodzītajiem domātās e-mācību vides izveide, IT attīstība.</a:t>
            </a:r>
            <a:endParaRPr lang="lv-LV" sz="18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34574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a:extLst>
              <a:ext uri="{FF2B5EF4-FFF2-40B4-BE49-F238E27FC236}">
                <a16:creationId xmlns:a16="http://schemas.microsoft.com/office/drawing/2014/main" xmlns="" id="{40AD3C99-EFD2-4D84-8347-7098F2226B6E}"/>
              </a:ext>
            </a:extLst>
          </p:cNvPr>
          <p:cNvSpPr>
            <a:spLocks noGrp="1"/>
          </p:cNvSpPr>
          <p:nvPr>
            <p:ph type="title"/>
          </p:nvPr>
        </p:nvSpPr>
        <p:spPr/>
        <p:txBody>
          <a:bodyPr/>
          <a:lstStyle/>
          <a:p>
            <a:pPr algn="r"/>
            <a:r>
              <a:rPr lang="lv-LV" b="1" dirty="0">
                <a:effectLst/>
              </a:rPr>
              <a:t>Nabadzības un sociālās atstumtības mazināšana</a:t>
            </a:r>
            <a:r>
              <a:rPr lang="lv-LV" dirty="0">
                <a:effectLst/>
              </a:rPr>
              <a:t> </a:t>
            </a:r>
            <a:endParaRPr lang="lv-LV" dirty="0"/>
          </a:p>
        </p:txBody>
      </p:sp>
      <p:sp>
        <p:nvSpPr>
          <p:cNvPr id="3" name="Satura vietturis 2">
            <a:extLst>
              <a:ext uri="{FF2B5EF4-FFF2-40B4-BE49-F238E27FC236}">
                <a16:creationId xmlns:a16="http://schemas.microsoft.com/office/drawing/2014/main" xmlns="" id="{A44A5D23-E3DB-403F-8D5E-E07F64AA4B06}"/>
              </a:ext>
            </a:extLst>
          </p:cNvPr>
          <p:cNvSpPr>
            <a:spLocks noGrp="1"/>
          </p:cNvSpPr>
          <p:nvPr>
            <p:ph idx="1"/>
          </p:nvPr>
        </p:nvSpPr>
        <p:spPr>
          <a:xfrm>
            <a:off x="892098" y="2780535"/>
            <a:ext cx="10690302" cy="3934244"/>
          </a:xfrm>
        </p:spPr>
        <p:txBody>
          <a:bodyPr>
            <a:normAutofit/>
          </a:bodyPr>
          <a:lstStyle/>
          <a:p>
            <a:pPr marL="342900" lvl="0" indent="-342900" algn="just">
              <a:spcBef>
                <a:spcPts val="0"/>
              </a:spcBef>
              <a:spcAft>
                <a:spcPts val="0"/>
              </a:spcAft>
              <a:buSzPts val="1200"/>
              <a:buFont typeface="Wingdings" panose="05000000000000000000" pitchFamily="2" charset="2"/>
              <a:buChar char="§"/>
            </a:pPr>
            <a:r>
              <a:rPr lang="lv-LV" dirty="0"/>
              <a:t>resocializācijas darba instrumentu, programmu un metožu pilnveidošana, jaunu instrumentu un metožu  izstrāde;</a:t>
            </a:r>
          </a:p>
          <a:p>
            <a:pPr marL="342900" lvl="0" indent="-342900" algn="just">
              <a:spcBef>
                <a:spcPts val="0"/>
              </a:spcBef>
              <a:spcAft>
                <a:spcPts val="0"/>
              </a:spcAft>
              <a:buSzPts val="1200"/>
              <a:buFont typeface="Wingdings" panose="05000000000000000000" pitchFamily="2" charset="2"/>
              <a:buChar char="§"/>
            </a:pPr>
            <a:r>
              <a:rPr lang="lv-LV" dirty="0"/>
              <a:t>probācijas klientu sociālās iekļaušanas koeficienta metodikas izstrāde un ieviešana; </a:t>
            </a:r>
          </a:p>
          <a:p>
            <a:pPr marL="342900" lvl="0" indent="-342900" algn="just">
              <a:spcBef>
                <a:spcPts val="0"/>
              </a:spcBef>
              <a:spcAft>
                <a:spcPts val="0"/>
              </a:spcAft>
              <a:buSzPts val="1200"/>
              <a:buFont typeface="Wingdings" panose="05000000000000000000" pitchFamily="2" charset="2"/>
              <a:buChar char="§"/>
            </a:pPr>
            <a:r>
              <a:rPr lang="lv-LV" dirty="0"/>
              <a:t>atbalsta pasākumus izstrāde un īstenošana probācijas klientu resocializācijai, viņu ģimenes locekļiem, pasākumu īstenošanas ģimenes saišu stiprināšanai; </a:t>
            </a:r>
          </a:p>
          <a:p>
            <a:pPr marL="342900" indent="-342900" algn="just">
              <a:spcBef>
                <a:spcPts val="0"/>
              </a:spcBef>
              <a:spcAft>
                <a:spcPts val="0"/>
              </a:spcAft>
              <a:buSzPts val="1200"/>
              <a:buFont typeface="Wingdings" panose="05000000000000000000" pitchFamily="2" charset="2"/>
              <a:buChar char="§"/>
            </a:pPr>
            <a:r>
              <a:rPr lang="lv-LV" dirty="0"/>
              <a:t>Valsts probācijas dienesta darbinieku un brīvprātīgo kapacitātes celšana un profesionālās noturības stiprināšana; </a:t>
            </a:r>
          </a:p>
          <a:p>
            <a:pPr marL="342900" lvl="0" indent="-342900" algn="just">
              <a:spcBef>
                <a:spcPts val="0"/>
              </a:spcBef>
              <a:spcAft>
                <a:spcPts val="0"/>
              </a:spcAft>
              <a:buSzPts val="1200"/>
              <a:buFont typeface="Wingdings" panose="05000000000000000000" pitchFamily="2" charset="2"/>
              <a:buChar char="§"/>
            </a:pPr>
            <a:r>
              <a:rPr lang="lv-LV" dirty="0"/>
              <a:t>IT attīstība, ieskaitot klientu lietu vadības kvalitātes sistēmas pilnveidošana, e-mācību attīstīšana;</a:t>
            </a:r>
          </a:p>
          <a:p>
            <a:pPr marL="342900" lvl="0" indent="-342900" algn="just">
              <a:spcBef>
                <a:spcPts val="0"/>
              </a:spcBef>
              <a:spcAft>
                <a:spcPts val="0"/>
              </a:spcAft>
              <a:buSzPts val="1200"/>
              <a:buFont typeface="Wingdings" panose="05000000000000000000" pitchFamily="2" charset="2"/>
              <a:buChar char="§"/>
            </a:pPr>
            <a:r>
              <a:rPr lang="lv-LV" dirty="0"/>
              <a:t>sabiedrības iesaistes pasākumi un atbalsta pasākumi notiesāto personu sociālās uzņēmējdarbības attīstībai.</a:t>
            </a:r>
          </a:p>
        </p:txBody>
      </p:sp>
      <p:sp>
        <p:nvSpPr>
          <p:cNvPr id="6" name="Slaida numura vietturis 5">
            <a:extLst>
              <a:ext uri="{FF2B5EF4-FFF2-40B4-BE49-F238E27FC236}">
                <a16:creationId xmlns:a16="http://schemas.microsoft.com/office/drawing/2014/main" xmlns="" id="{083E49F5-32AA-4A09-8279-F4691E6A32A4}"/>
              </a:ext>
            </a:extLst>
          </p:cNvPr>
          <p:cNvSpPr>
            <a:spLocks noGrp="1"/>
          </p:cNvSpPr>
          <p:nvPr>
            <p:ph type="sldNum" sz="quarter" idx="13"/>
          </p:nvPr>
        </p:nvSpPr>
        <p:spPr/>
        <p:txBody>
          <a:bodyPr/>
          <a:lstStyle/>
          <a:p>
            <a:pPr>
              <a:defRPr/>
            </a:pPr>
            <a:fld id="{E02083DC-A26C-4F84-A419-ED06D4B57F78}" type="slidenum">
              <a:rPr lang="en-US" altLang="lv-LV" smtClean="0"/>
              <a:pPr>
                <a:defRPr/>
              </a:pPr>
              <a:t>6</a:t>
            </a:fld>
            <a:endParaRPr lang="en-US" altLang="lv-LV"/>
          </a:p>
        </p:txBody>
      </p:sp>
      <p:sp>
        <p:nvSpPr>
          <p:cNvPr id="7" name="Rectangle 6"/>
          <p:cNvSpPr/>
          <p:nvPr/>
        </p:nvSpPr>
        <p:spPr>
          <a:xfrm>
            <a:off x="1226633" y="1437369"/>
            <a:ext cx="10355767" cy="1323439"/>
          </a:xfrm>
          <a:prstGeom prst="rect">
            <a:avLst/>
          </a:prstGeom>
        </p:spPr>
        <p:txBody>
          <a:bodyPr wrap="square">
            <a:spAutoFit/>
          </a:bodyPr>
          <a:lstStyle/>
          <a:p>
            <a:pPr algn="just"/>
            <a:r>
              <a:rPr lang="lv-LV" sz="1800" b="1" dirty="0">
                <a:latin typeface="Verdana" panose="020B0604030504040204" pitchFamily="34" charset="0"/>
                <a:ea typeface="Verdana" panose="020B0604030504040204" pitchFamily="34" charset="0"/>
              </a:rPr>
              <a:t>R</a:t>
            </a:r>
            <a:r>
              <a:rPr lang="lv-LV" sz="2000" b="1" dirty="0">
                <a:latin typeface="Verdana" panose="020B0604030504040204" pitchFamily="34" charset="0"/>
                <a:ea typeface="Verdana" panose="020B0604030504040204" pitchFamily="34" charset="0"/>
              </a:rPr>
              <a:t>esocializācijas pakalpojumu probācijas klientiem pilnveidošana un taisnīguma atjaunošanas pieeju attīstība, veicinot probācijas klientu aktīvu līdzdalību sabiedrības procesos un radot priekšnosacījumus viņu </a:t>
            </a:r>
            <a:r>
              <a:rPr lang="lv-LV" sz="2000" b="1" dirty="0" err="1">
                <a:latin typeface="Verdana" panose="020B0604030504040204" pitchFamily="34" charset="0"/>
                <a:ea typeface="Verdana" panose="020B0604030504040204" pitchFamily="34" charset="0"/>
              </a:rPr>
              <a:t>nodarbināmībai</a:t>
            </a:r>
            <a:r>
              <a:rPr lang="lv-LV" sz="2000" b="1" dirty="0">
                <a:latin typeface="Verdana" panose="020B0604030504040204" pitchFamily="34" charset="0"/>
                <a:ea typeface="Verdana" panose="020B0604030504040204" pitchFamily="34" charset="0"/>
              </a:rPr>
              <a:t>:</a:t>
            </a:r>
          </a:p>
        </p:txBody>
      </p:sp>
    </p:spTree>
    <p:extLst>
      <p:ext uri="{BB962C8B-B14F-4D97-AF65-F5344CB8AC3E}">
        <p14:creationId xmlns:p14="http://schemas.microsoft.com/office/powerpoint/2010/main" val="4135000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a numura vietturis 5">
            <a:extLst>
              <a:ext uri="{FF2B5EF4-FFF2-40B4-BE49-F238E27FC236}">
                <a16:creationId xmlns:a16="http://schemas.microsoft.com/office/drawing/2014/main" xmlns="" id="{C7291B1B-B1B1-452D-A426-C5D6976E3E01}"/>
              </a:ext>
            </a:extLst>
          </p:cNvPr>
          <p:cNvSpPr>
            <a:spLocks noGrp="1"/>
          </p:cNvSpPr>
          <p:nvPr>
            <p:ph type="sldNum" sz="quarter" idx="13"/>
          </p:nvPr>
        </p:nvSpPr>
        <p:spPr/>
        <p:txBody>
          <a:bodyPr/>
          <a:lstStyle/>
          <a:p>
            <a:pPr>
              <a:defRPr/>
            </a:pPr>
            <a:fld id="{537B3F75-C497-4F89-A9E8-77BD49FFDD80}" type="slidenum">
              <a:rPr lang="en-US" altLang="lv-LV" smtClean="0"/>
              <a:pPr>
                <a:defRPr/>
              </a:pPr>
              <a:t>7</a:t>
            </a:fld>
            <a:endParaRPr lang="en-US" altLang="lv-LV"/>
          </a:p>
        </p:txBody>
      </p:sp>
      <p:sp>
        <p:nvSpPr>
          <p:cNvPr id="10" name="Rectangle 6">
            <a:extLst>
              <a:ext uri="{FF2B5EF4-FFF2-40B4-BE49-F238E27FC236}">
                <a16:creationId xmlns:a16="http://schemas.microsoft.com/office/drawing/2014/main" xmlns="" id="{DFEC23EF-EAB1-46D2-973E-0486204DADFD}"/>
              </a:ext>
            </a:extLst>
          </p:cNvPr>
          <p:cNvSpPr/>
          <p:nvPr/>
        </p:nvSpPr>
        <p:spPr>
          <a:xfrm>
            <a:off x="626140" y="1691663"/>
            <a:ext cx="10753060" cy="5652830"/>
          </a:xfrm>
          <a:prstGeom prst="rect">
            <a:avLst/>
          </a:prstGeom>
        </p:spPr>
        <p:txBody>
          <a:bodyPr wrap="square">
            <a:spAutoFit/>
          </a:bodyPr>
          <a:lstStyle/>
          <a:p>
            <a:pPr marL="285750" lvl="0" indent="-285750" algn="just">
              <a:lnSpc>
                <a:spcPct val="115000"/>
              </a:lnSpc>
              <a:spcAft>
                <a:spcPts val="0"/>
              </a:spcAft>
              <a:buSzPts val="1200"/>
              <a:buFont typeface="Wingdings" panose="05000000000000000000" pitchFamily="2" charset="2"/>
              <a:buChar char="§"/>
            </a:pPr>
            <a:endParaRPr lang="lv-LV" sz="1800" dirty="0">
              <a:latin typeface="Verdana" panose="020B0604030504040204" pitchFamily="34" charset="0"/>
              <a:ea typeface="Verdana" panose="020B0604030504040204" pitchFamily="34" charset="0"/>
              <a:cs typeface="Mangal"/>
            </a:endParaRPr>
          </a:p>
          <a:p>
            <a:pPr marL="285750" lvl="0" indent="-285750" algn="just">
              <a:lnSpc>
                <a:spcPct val="115000"/>
              </a:lnSpc>
              <a:spcAft>
                <a:spcPts val="0"/>
              </a:spcAft>
              <a:buSzPts val="1200"/>
              <a:buFont typeface="Wingdings" panose="05000000000000000000" pitchFamily="2" charset="2"/>
              <a:buChar char="§"/>
            </a:pPr>
            <a:r>
              <a:rPr lang="lv-LV" altLang="lv-LV" sz="2400" b="0" dirty="0">
                <a:latin typeface="Verdana" panose="020B0604030504040204" pitchFamily="34" charset="0"/>
                <a:ea typeface="Verdana" panose="020B0604030504040204" pitchFamily="34" charset="0"/>
              </a:rPr>
              <a:t>Nodrošināt ātri reaģējošu, efektīvu, sasniedzamu, iekļaujošu un augstas kvalitātes tiesiskās palīdzības sistēmu, ko nodrošina valsts;</a:t>
            </a:r>
          </a:p>
          <a:p>
            <a:pPr lvl="0" algn="just">
              <a:lnSpc>
                <a:spcPct val="115000"/>
              </a:lnSpc>
              <a:spcAft>
                <a:spcPts val="0"/>
              </a:spcAft>
              <a:buSzPts val="1200"/>
            </a:pPr>
            <a:endParaRPr lang="lv-LV" altLang="lv-LV" sz="2400" b="0" dirty="0">
              <a:latin typeface="Verdana" panose="020B0604030504040204" pitchFamily="34" charset="0"/>
              <a:ea typeface="Verdana" panose="020B0604030504040204" pitchFamily="34" charset="0"/>
            </a:endParaRPr>
          </a:p>
          <a:p>
            <a:pPr marL="285750" indent="-285750" algn="just">
              <a:lnSpc>
                <a:spcPct val="115000"/>
              </a:lnSpc>
              <a:spcAft>
                <a:spcPts val="0"/>
              </a:spcAft>
              <a:buSzPts val="1200"/>
              <a:buFont typeface="Wingdings" panose="05000000000000000000" pitchFamily="2" charset="2"/>
              <a:buChar char="§"/>
            </a:pPr>
            <a:r>
              <a:rPr lang="lv-LV" altLang="lv-LV" sz="2400" b="0" dirty="0">
                <a:latin typeface="Verdana" panose="020B0604030504040204" pitchFamily="34" charset="0"/>
                <a:ea typeface="Verdana" panose="020B0604030504040204" pitchFamily="34" charset="0"/>
              </a:rPr>
              <a:t>Veicināt mediāciju kā modernu ārpustiesas risinājumu, lai to padarītu pieejamu ikvienam – gan Rīgā, gan Latvijas reģionos;</a:t>
            </a:r>
          </a:p>
          <a:p>
            <a:pPr algn="just">
              <a:lnSpc>
                <a:spcPct val="115000"/>
              </a:lnSpc>
              <a:spcAft>
                <a:spcPts val="0"/>
              </a:spcAft>
              <a:buSzPts val="1200"/>
            </a:pPr>
            <a:endParaRPr lang="en-US" sz="2400" dirty="0">
              <a:latin typeface="Verdana" panose="020B0604030504040204" pitchFamily="34" charset="0"/>
              <a:ea typeface="Verdana" panose="020B0604030504040204" pitchFamily="34" charset="0"/>
            </a:endParaRPr>
          </a:p>
          <a:p>
            <a:pPr marL="285750" indent="-285750" algn="just">
              <a:lnSpc>
                <a:spcPct val="115000"/>
              </a:lnSpc>
              <a:spcAft>
                <a:spcPts val="0"/>
              </a:spcAft>
              <a:buSzPts val="1200"/>
              <a:buFont typeface="Wingdings" panose="05000000000000000000" pitchFamily="2" charset="2"/>
              <a:buChar char="§"/>
            </a:pPr>
            <a:r>
              <a:rPr lang="lv-LV" altLang="lv-LV" sz="2400" b="0" dirty="0">
                <a:latin typeface="Verdana" panose="020B0604030504040204" pitchFamily="34" charset="0"/>
                <a:ea typeface="Verdana" panose="020B0604030504040204" pitchFamily="34" charset="0"/>
              </a:rPr>
              <a:t>Stiprināt cietušo atbalsta mehānismus un padarīt tos inovatīvākus un pieejamākus ikvienam.</a:t>
            </a:r>
            <a:endParaRPr lang="en-US" sz="2400" dirty="0">
              <a:latin typeface="Verdana" panose="020B0604030504040204" pitchFamily="34" charset="0"/>
              <a:ea typeface="Verdana" panose="020B0604030504040204" pitchFamily="34" charset="0"/>
            </a:endParaRPr>
          </a:p>
          <a:p>
            <a:pPr lvl="0">
              <a:lnSpc>
                <a:spcPct val="115000"/>
              </a:lnSpc>
              <a:spcAft>
                <a:spcPts val="0"/>
              </a:spcAft>
              <a:buSzPts val="1200"/>
            </a:pPr>
            <a:r>
              <a:rPr lang="lv-LV" altLang="lv-LV" sz="1800" b="0" dirty="0"/>
              <a:t/>
            </a:r>
            <a:br>
              <a:rPr lang="lv-LV" altLang="lv-LV" sz="1800" b="0" dirty="0"/>
            </a:br>
            <a:r>
              <a:rPr lang="lv-LV" altLang="lv-LV" sz="2800" b="0" dirty="0"/>
              <a:t/>
            </a:r>
            <a:br>
              <a:rPr lang="lv-LV" altLang="lv-LV" sz="2800" b="0" dirty="0"/>
            </a:br>
            <a:endParaRPr lang="lv-LV" sz="1800" dirty="0">
              <a:latin typeface="Verdana" panose="020B0604030504040204" pitchFamily="34" charset="0"/>
              <a:ea typeface="Verdana" panose="020B0604030504040204" pitchFamily="34" charset="0"/>
              <a:cs typeface="Mangal"/>
            </a:endParaRPr>
          </a:p>
          <a:p>
            <a:pPr lvl="0" algn="just">
              <a:lnSpc>
                <a:spcPct val="115000"/>
              </a:lnSpc>
              <a:spcAft>
                <a:spcPts val="0"/>
              </a:spcAft>
              <a:buSzPts val="1200"/>
            </a:pPr>
            <a:endParaRPr lang="lv-LV" sz="1800" dirty="0">
              <a:latin typeface="Verdana" panose="020B0604030504040204" pitchFamily="34" charset="0"/>
              <a:ea typeface="Verdana" panose="020B0604030504040204" pitchFamily="34" charset="0"/>
              <a:cs typeface="Mangal"/>
            </a:endParaRPr>
          </a:p>
        </p:txBody>
      </p:sp>
      <p:sp>
        <p:nvSpPr>
          <p:cNvPr id="13" name="TextBox 12">
            <a:extLst>
              <a:ext uri="{FF2B5EF4-FFF2-40B4-BE49-F238E27FC236}">
                <a16:creationId xmlns:a16="http://schemas.microsoft.com/office/drawing/2014/main" xmlns="" id="{69ABDF76-5381-4FDA-A496-07B75842B175}"/>
              </a:ext>
            </a:extLst>
          </p:cNvPr>
          <p:cNvSpPr txBox="1"/>
          <p:nvPr/>
        </p:nvSpPr>
        <p:spPr>
          <a:xfrm>
            <a:off x="3316637" y="577555"/>
            <a:ext cx="8062563" cy="830997"/>
          </a:xfrm>
          <a:prstGeom prst="rect">
            <a:avLst/>
          </a:prstGeom>
          <a:noFill/>
        </p:spPr>
        <p:txBody>
          <a:bodyPr wrap="square">
            <a:spAutoFit/>
          </a:bodyPr>
          <a:lstStyle/>
          <a:p>
            <a:pPr algn="r"/>
            <a:r>
              <a:rPr lang="lv-LV" altLang="lv-LV" sz="2400" b="1" dirty="0">
                <a:solidFill>
                  <a:schemeClr val="tx1"/>
                </a:solidFill>
                <a:latin typeface="Verdana" panose="020B0604030504040204" pitchFamily="34" charset="0"/>
                <a:ea typeface="Verdana" panose="020B0604030504040204" pitchFamily="34" charset="0"/>
              </a:rPr>
              <a:t>Pieeja tiesiskumam sociāli mazaizsargātām grupām</a:t>
            </a:r>
            <a:endParaRPr lang="en-US" sz="2400" b="1"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144550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a numura vietturis 5">
            <a:extLst>
              <a:ext uri="{FF2B5EF4-FFF2-40B4-BE49-F238E27FC236}">
                <a16:creationId xmlns:a16="http://schemas.microsoft.com/office/drawing/2014/main" xmlns="" id="{59A5451B-19C8-408A-A1A7-D447BB3D5F2A}"/>
              </a:ext>
            </a:extLst>
          </p:cNvPr>
          <p:cNvSpPr>
            <a:spLocks noGrp="1"/>
          </p:cNvSpPr>
          <p:nvPr>
            <p:ph type="sldNum" sz="quarter" idx="13"/>
          </p:nvPr>
        </p:nvSpPr>
        <p:spPr/>
        <p:txBody>
          <a:bodyPr/>
          <a:lstStyle/>
          <a:p>
            <a:pPr>
              <a:defRPr/>
            </a:pPr>
            <a:fld id="{537B3F75-C497-4F89-A9E8-77BD49FFDD80}" type="slidenum">
              <a:rPr lang="en-US" altLang="lv-LV" smtClean="0"/>
              <a:pPr>
                <a:defRPr/>
              </a:pPr>
              <a:t>8</a:t>
            </a:fld>
            <a:endParaRPr lang="en-US" altLang="lv-LV"/>
          </a:p>
        </p:txBody>
      </p:sp>
      <p:sp>
        <p:nvSpPr>
          <p:cNvPr id="7" name="Teksta vietturis 2">
            <a:extLst>
              <a:ext uri="{FF2B5EF4-FFF2-40B4-BE49-F238E27FC236}">
                <a16:creationId xmlns:a16="http://schemas.microsoft.com/office/drawing/2014/main" xmlns="" id="{F43A2C7E-C088-4FF5-9D1A-719B855BD3EC}"/>
              </a:ext>
            </a:extLst>
          </p:cNvPr>
          <p:cNvSpPr>
            <a:spLocks noGrp="1"/>
          </p:cNvSpPr>
          <p:nvPr>
            <p:ph type="body" idx="1"/>
          </p:nvPr>
        </p:nvSpPr>
        <p:spPr>
          <a:xfrm>
            <a:off x="3682315" y="381000"/>
            <a:ext cx="7900086" cy="879389"/>
          </a:xfrm>
        </p:spPr>
        <p:txBody>
          <a:bodyPr>
            <a:normAutofit/>
          </a:bodyPr>
          <a:lstStyle/>
          <a:p>
            <a:pPr algn="r"/>
            <a:r>
              <a:rPr lang="lv-LV" altLang="lv-LV" sz="2400" b="1" dirty="0">
                <a:solidFill>
                  <a:schemeClr val="tx1"/>
                </a:solidFill>
                <a:ea typeface="MS PGothic" panose="020B0600070205080204" pitchFamily="34" charset="-128"/>
              </a:rPr>
              <a:t>Pieeja tiesiskumam sociāli mazaizsargātām grupām</a:t>
            </a:r>
            <a:endParaRPr lang="en-US" sz="2400" b="1" dirty="0">
              <a:solidFill>
                <a:schemeClr val="tx1"/>
              </a:solidFill>
            </a:endParaRPr>
          </a:p>
        </p:txBody>
      </p:sp>
      <p:sp>
        <p:nvSpPr>
          <p:cNvPr id="8" name="Text Placeholder 2">
            <a:extLst>
              <a:ext uri="{FF2B5EF4-FFF2-40B4-BE49-F238E27FC236}">
                <a16:creationId xmlns:a16="http://schemas.microsoft.com/office/drawing/2014/main" xmlns="" id="{7F422CD0-1ABF-497B-9196-654652B268BA}"/>
              </a:ext>
            </a:extLst>
          </p:cNvPr>
          <p:cNvSpPr txBox="1">
            <a:spLocks/>
          </p:cNvSpPr>
          <p:nvPr/>
        </p:nvSpPr>
        <p:spPr>
          <a:xfrm>
            <a:off x="658368" y="1578072"/>
            <a:ext cx="8007100" cy="584483"/>
          </a:xfrm>
          <a:prstGeom prst="rect">
            <a:avLst/>
          </a:prstGeom>
        </p:spPr>
        <p:txBody>
          <a:bodyPr/>
          <a:lst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S PGothic" panose="020B0600070205080204" pitchFamily="34" charset="-128"/>
                <a:cs typeface="ＭＳ Ｐゴシック"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S PGothic" panose="020B0600070205080204" pitchFamily="34" charset="-128"/>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S PGothic" panose="020B0600070205080204" pitchFamily="34" charset="-128"/>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anose="020B0600070205080204" pitchFamily="34" charset="-128"/>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S PGothic" panose="020B0600070205080204" pitchFamily="34" charset="-128"/>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0" indent="0" algn="just">
              <a:buFont typeface="Arial" panose="020B0604020202020204" pitchFamily="34" charset="0"/>
              <a:buNone/>
              <a:defRPr/>
            </a:pPr>
            <a:r>
              <a:rPr lang="lv-LV" altLang="lv-LV" sz="2000" b="1" dirty="0">
                <a:latin typeface="Verdana" panose="020B0604030504040204" pitchFamily="34" charset="0"/>
                <a:ea typeface="Verdana" panose="020B0604030504040204" pitchFamily="34" charset="0"/>
              </a:rPr>
              <a:t>Plānotās darbības ar ES finansējuma atbalstu:</a:t>
            </a:r>
            <a:endParaRPr lang="lv-LV" altLang="lv-LV" sz="2000" dirty="0">
              <a:highlight>
                <a:srgbClr val="FFFF00"/>
              </a:highlight>
              <a:latin typeface="Verdana" panose="020B0604030504040204" pitchFamily="34" charset="0"/>
              <a:ea typeface="Verdana" panose="020B0604030504040204" pitchFamily="34" charset="0"/>
            </a:endParaRPr>
          </a:p>
          <a:p>
            <a:pPr marL="0" indent="0" algn="just">
              <a:buFont typeface="Arial" panose="020B0604020202020204" pitchFamily="34" charset="0"/>
              <a:buNone/>
              <a:defRPr/>
            </a:pPr>
            <a:endParaRPr lang="lv-LV" altLang="lv-LV" sz="2000" dirty="0">
              <a:latin typeface="Verdana" panose="020B0604030504040204" pitchFamily="34" charset="0"/>
              <a:ea typeface="Verdana" panose="020B0604030504040204" pitchFamily="34" charset="0"/>
            </a:endParaRPr>
          </a:p>
        </p:txBody>
      </p:sp>
      <p:sp>
        <p:nvSpPr>
          <p:cNvPr id="11" name="TextBox 10">
            <a:extLst>
              <a:ext uri="{FF2B5EF4-FFF2-40B4-BE49-F238E27FC236}">
                <a16:creationId xmlns:a16="http://schemas.microsoft.com/office/drawing/2014/main" xmlns="" id="{456734F5-9A6E-4539-AD46-2A469286B0F6}"/>
              </a:ext>
            </a:extLst>
          </p:cNvPr>
          <p:cNvSpPr txBox="1"/>
          <p:nvPr/>
        </p:nvSpPr>
        <p:spPr>
          <a:xfrm>
            <a:off x="658368" y="2376999"/>
            <a:ext cx="10141437" cy="769441"/>
          </a:xfrm>
          <a:prstGeom prst="rect">
            <a:avLst/>
          </a:prstGeom>
          <a:noFill/>
        </p:spPr>
        <p:txBody>
          <a:bodyPr wrap="square">
            <a:spAutoFit/>
          </a:bodyPr>
          <a:lstStyle/>
          <a:p>
            <a:pPr marL="342900" indent="-342900">
              <a:buFont typeface="Arial" panose="020B0604020202020204" pitchFamily="34" charset="0"/>
              <a:buChar char="•"/>
            </a:pPr>
            <a:r>
              <a:rPr lang="lv-LV" altLang="lv-LV" sz="2200" dirty="0">
                <a:latin typeface="Verdana" panose="020B0604030504040204" pitchFamily="34" charset="0"/>
              </a:rPr>
              <a:t>Stiprināt tiesu iestāžu pieejamību, jo īpaši cilvēkiem nabadzības un sociālās atstumtības riska zonā;</a:t>
            </a:r>
          </a:p>
        </p:txBody>
      </p:sp>
      <p:sp>
        <p:nvSpPr>
          <p:cNvPr id="13" name="TextBox 12">
            <a:extLst>
              <a:ext uri="{FF2B5EF4-FFF2-40B4-BE49-F238E27FC236}">
                <a16:creationId xmlns:a16="http://schemas.microsoft.com/office/drawing/2014/main" xmlns="" id="{4E6FDA87-9A81-4DCE-AC97-0F0F6D10C63D}"/>
              </a:ext>
            </a:extLst>
          </p:cNvPr>
          <p:cNvSpPr txBox="1"/>
          <p:nvPr/>
        </p:nvSpPr>
        <p:spPr>
          <a:xfrm>
            <a:off x="658369" y="3429000"/>
            <a:ext cx="10141436" cy="677108"/>
          </a:xfrm>
          <a:prstGeom prst="rect">
            <a:avLst/>
          </a:prstGeom>
          <a:noFill/>
        </p:spPr>
        <p:txBody>
          <a:bodyPr wrap="square">
            <a:spAutoFit/>
          </a:bodyPr>
          <a:lstStyle/>
          <a:p>
            <a:pPr marL="342900" indent="-342900" algn="just">
              <a:buFont typeface="Arial" panose="020B0604020202020204" pitchFamily="34" charset="0"/>
              <a:buChar char="•"/>
            </a:pPr>
            <a:r>
              <a:rPr lang="lv-LV" altLang="lv-LV" sz="2200" dirty="0">
                <a:latin typeface="Verdana" panose="020B0604030504040204" pitchFamily="34" charset="0"/>
              </a:rPr>
              <a:t>Alternatīvu strīdu izšķiršanas instrumentu stiprināšana;</a:t>
            </a:r>
          </a:p>
          <a:p>
            <a:pPr marL="285750" indent="-285750" algn="just">
              <a:buFont typeface="Arial" panose="020B0604020202020204" pitchFamily="34" charset="0"/>
              <a:buChar char="•"/>
            </a:pPr>
            <a:endParaRPr lang="lv-LV" altLang="lv-LV" sz="1600" dirty="0">
              <a:latin typeface="Verdana" panose="020B0604030504040204" pitchFamily="34" charset="0"/>
            </a:endParaRPr>
          </a:p>
        </p:txBody>
      </p:sp>
      <p:sp>
        <p:nvSpPr>
          <p:cNvPr id="17" name="TextBox 16">
            <a:extLst>
              <a:ext uri="{FF2B5EF4-FFF2-40B4-BE49-F238E27FC236}">
                <a16:creationId xmlns:a16="http://schemas.microsoft.com/office/drawing/2014/main" xmlns="" id="{D157265B-A544-4AB7-93D7-2B15BAEC6E0A}"/>
              </a:ext>
            </a:extLst>
          </p:cNvPr>
          <p:cNvSpPr txBox="1"/>
          <p:nvPr/>
        </p:nvSpPr>
        <p:spPr>
          <a:xfrm>
            <a:off x="658368" y="4520486"/>
            <a:ext cx="10363859" cy="1107996"/>
          </a:xfrm>
          <a:prstGeom prst="rect">
            <a:avLst/>
          </a:prstGeom>
          <a:noFill/>
        </p:spPr>
        <p:txBody>
          <a:bodyPr wrap="square">
            <a:spAutoFit/>
          </a:bodyPr>
          <a:lstStyle/>
          <a:p>
            <a:pPr marL="342900" indent="-342900" algn="just">
              <a:buFont typeface="Arial" panose="020B0604020202020204" pitchFamily="34" charset="0"/>
              <a:buChar char="•"/>
            </a:pPr>
            <a:r>
              <a:rPr lang="lv-LV" altLang="lv-LV" sz="2200" dirty="0">
                <a:latin typeface="Verdana" panose="020B0604030504040204" pitchFamily="34" charset="0"/>
              </a:rPr>
              <a:t>Mazāk aizsargāto personu juridiskā atbalsta pakalpojumu nodrošināšanā iesaistīto personālresursu kompetenču attīstība un prasmju paaugstināšana.;</a:t>
            </a:r>
          </a:p>
        </p:txBody>
      </p:sp>
    </p:spTree>
    <p:extLst>
      <p:ext uri="{BB962C8B-B14F-4D97-AF65-F5344CB8AC3E}">
        <p14:creationId xmlns:p14="http://schemas.microsoft.com/office/powerpoint/2010/main" val="3212618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ida numura vietturis 5">
            <a:extLst>
              <a:ext uri="{FF2B5EF4-FFF2-40B4-BE49-F238E27FC236}">
                <a16:creationId xmlns:a16="http://schemas.microsoft.com/office/drawing/2014/main" xmlns="" id="{85EE3CBA-8150-4FED-A97A-40CBA4AB85B9}"/>
              </a:ext>
            </a:extLst>
          </p:cNvPr>
          <p:cNvSpPr>
            <a:spLocks noGrp="1"/>
          </p:cNvSpPr>
          <p:nvPr>
            <p:ph type="sldNum" sz="quarter" idx="13"/>
          </p:nvPr>
        </p:nvSpPr>
        <p:spPr/>
        <p:txBody>
          <a:bodyPr/>
          <a:lstStyle/>
          <a:p>
            <a:pPr>
              <a:defRPr/>
            </a:pPr>
            <a:fld id="{537B3F75-C497-4F89-A9E8-77BD49FFDD80}" type="slidenum">
              <a:rPr lang="en-US" altLang="lv-LV" smtClean="0"/>
              <a:pPr>
                <a:defRPr/>
              </a:pPr>
              <a:t>9</a:t>
            </a:fld>
            <a:endParaRPr lang="en-US" altLang="lv-LV"/>
          </a:p>
        </p:txBody>
      </p:sp>
      <p:sp>
        <p:nvSpPr>
          <p:cNvPr id="10" name="TextBox 9">
            <a:extLst>
              <a:ext uri="{FF2B5EF4-FFF2-40B4-BE49-F238E27FC236}">
                <a16:creationId xmlns:a16="http://schemas.microsoft.com/office/drawing/2014/main" xmlns="" id="{476AAF77-A668-48BF-98F1-F3C6D89DE1A6}"/>
              </a:ext>
            </a:extLst>
          </p:cNvPr>
          <p:cNvSpPr txBox="1"/>
          <p:nvPr/>
        </p:nvSpPr>
        <p:spPr>
          <a:xfrm>
            <a:off x="3466756" y="631563"/>
            <a:ext cx="7912444" cy="830997"/>
          </a:xfrm>
          <a:prstGeom prst="rect">
            <a:avLst/>
          </a:prstGeom>
          <a:noFill/>
        </p:spPr>
        <p:txBody>
          <a:bodyPr wrap="square">
            <a:spAutoFit/>
          </a:bodyPr>
          <a:lstStyle/>
          <a:p>
            <a:pPr algn="r"/>
            <a:r>
              <a:rPr lang="lv-LV" altLang="lv-LV" sz="2400" b="1" dirty="0">
                <a:solidFill>
                  <a:schemeClr val="tx1"/>
                </a:solidFill>
                <a:latin typeface="Verdana" panose="020B0604030504040204" pitchFamily="34" charset="0"/>
                <a:ea typeface="Verdana" panose="020B0604030504040204" pitchFamily="34" charset="0"/>
              </a:rPr>
              <a:t>Pieeja tiesiskumam sociāli mazaizsargātām grupām</a:t>
            </a:r>
            <a:endParaRPr lang="en-US" sz="2400" b="1" dirty="0">
              <a:solidFill>
                <a:schemeClr val="tx1"/>
              </a:solidFill>
              <a:latin typeface="Verdana" panose="020B0604030504040204" pitchFamily="34" charset="0"/>
              <a:ea typeface="Verdana" panose="020B0604030504040204" pitchFamily="34" charset="0"/>
            </a:endParaRPr>
          </a:p>
        </p:txBody>
      </p:sp>
      <p:sp>
        <p:nvSpPr>
          <p:cNvPr id="14" name="TextBox 13">
            <a:extLst>
              <a:ext uri="{FF2B5EF4-FFF2-40B4-BE49-F238E27FC236}">
                <a16:creationId xmlns:a16="http://schemas.microsoft.com/office/drawing/2014/main" xmlns="" id="{69C0AC3B-2544-4C98-8ECE-4C4E45140E1A}"/>
              </a:ext>
            </a:extLst>
          </p:cNvPr>
          <p:cNvSpPr txBox="1"/>
          <p:nvPr/>
        </p:nvSpPr>
        <p:spPr>
          <a:xfrm>
            <a:off x="1323546" y="2200694"/>
            <a:ext cx="9544908" cy="1107996"/>
          </a:xfrm>
          <a:prstGeom prst="rect">
            <a:avLst/>
          </a:prstGeom>
          <a:noFill/>
        </p:spPr>
        <p:txBody>
          <a:bodyPr wrap="square">
            <a:spAutoFit/>
          </a:bodyPr>
          <a:lstStyle/>
          <a:p>
            <a:pPr marL="342900" indent="-342900" algn="just">
              <a:buFont typeface="Arial" panose="020B0604020202020204" pitchFamily="34" charset="0"/>
              <a:buChar char="•"/>
            </a:pPr>
            <a:r>
              <a:rPr lang="lv-LV" altLang="lv-LV" sz="2200" b="0" dirty="0">
                <a:latin typeface="Verdana" panose="020B0604030504040204" pitchFamily="34" charset="0"/>
                <a:ea typeface="Verdana" panose="020B0604030504040204" pitchFamily="34" charset="0"/>
              </a:rPr>
              <a:t>Sabiedrības informētība, kā arī sabiedrības (attiecīgās mērķgrupas) atbildīgo institūciju un indivīdu informēšanas un izglītošanas pasākumu īstenošana;</a:t>
            </a:r>
            <a:endParaRPr lang="en-US" sz="2200" dirty="0">
              <a:latin typeface="Verdana" panose="020B0604030504040204" pitchFamily="34" charset="0"/>
              <a:ea typeface="Verdana" panose="020B0604030504040204" pitchFamily="34" charset="0"/>
            </a:endParaRPr>
          </a:p>
        </p:txBody>
      </p:sp>
      <p:sp>
        <p:nvSpPr>
          <p:cNvPr id="16" name="TextBox 15">
            <a:extLst>
              <a:ext uri="{FF2B5EF4-FFF2-40B4-BE49-F238E27FC236}">
                <a16:creationId xmlns:a16="http://schemas.microsoft.com/office/drawing/2014/main" xmlns="" id="{68F9D9F2-34FE-4EA2-BD14-231CA9C9BF4F}"/>
              </a:ext>
            </a:extLst>
          </p:cNvPr>
          <p:cNvSpPr txBox="1"/>
          <p:nvPr/>
        </p:nvSpPr>
        <p:spPr>
          <a:xfrm>
            <a:off x="1323546" y="3177005"/>
            <a:ext cx="9544908" cy="2462213"/>
          </a:xfrm>
          <a:prstGeom prst="rect">
            <a:avLst/>
          </a:prstGeom>
          <a:noFill/>
        </p:spPr>
        <p:txBody>
          <a:bodyPr wrap="square">
            <a:spAutoFit/>
          </a:bodyPr>
          <a:lstStyle/>
          <a:p>
            <a:pPr marL="285750" indent="-285750">
              <a:buFont typeface="Arial" panose="020B0604020202020204" pitchFamily="34" charset="0"/>
              <a:buChar char="•"/>
            </a:pPr>
            <a:endParaRPr lang="lv-LV" altLang="lv-LV" sz="2200" b="0" dirty="0">
              <a:latin typeface="Verdana" panose="020B0604030504040204" pitchFamily="34" charset="0"/>
              <a:ea typeface="Verdana" panose="020B0604030504040204" pitchFamily="34" charset="0"/>
            </a:endParaRPr>
          </a:p>
          <a:p>
            <a:pPr marL="285750" indent="-285750" algn="just">
              <a:buFont typeface="Arial" panose="020B0604020202020204" pitchFamily="34" charset="0"/>
              <a:buChar char="•"/>
            </a:pPr>
            <a:r>
              <a:rPr lang="lv-LV" altLang="lv-LV" sz="2200" b="0" dirty="0">
                <a:latin typeface="Verdana" panose="020B0604030504040204" pitchFamily="34" charset="0"/>
                <a:ea typeface="Verdana" panose="020B0604030504040204" pitchFamily="34" charset="0"/>
              </a:rPr>
              <a:t>Esošo, kā arī jaunu informācijas tehnoloģiju un savstarpēji papildinošu un pieejamu digitālo risinājumu attīstīšana, kas vērsta uz sociāli mazaizsargāto personu tiesību efektīvāku nodrošināšanu, tostarp iestāžu savstarpējās sadarbības veicināšana minēto personu tiesību realizēšanā, t.sk. sadarbības platformu izveide.</a:t>
            </a:r>
            <a:endParaRPr lang="en-US" sz="2200"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179453299"/>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04A884865D1FC46BC12EA6F3CAA2924" ma:contentTypeVersion="12" ma:contentTypeDescription="Create a new document." ma:contentTypeScope="" ma:versionID="bafa71ab75e7e80ed0ca31097d7a39d4">
  <xsd:schema xmlns:xsd="http://www.w3.org/2001/XMLSchema" xmlns:xs="http://www.w3.org/2001/XMLSchema" xmlns:p="http://schemas.microsoft.com/office/2006/metadata/properties" xmlns:ns3="4096602b-a7e3-4c01-96ed-2bd0a5fc6104" xmlns:ns4="4036ac0b-6f16-4474-9ded-f802e53cb846" targetNamespace="http://schemas.microsoft.com/office/2006/metadata/properties" ma:root="true" ma:fieldsID="7c99867bd84e2c0e4977b3273675bb6e" ns3:_="" ns4:_="">
    <xsd:import namespace="4096602b-a7e3-4c01-96ed-2bd0a5fc6104"/>
    <xsd:import namespace="4036ac0b-6f16-4474-9ded-f802e53cb846"/>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96602b-a7e3-4c01-96ed-2bd0a5fc61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36ac0b-6f16-4474-9ded-f802e53cb84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577504-FDB5-4F8E-B5D0-D93D31DEACE2}">
  <ds:schemaRefs>
    <ds:schemaRef ds:uri="http://schemas.microsoft.com/office/2006/documentManagement/types"/>
    <ds:schemaRef ds:uri="http://purl.org/dc/elements/1.1/"/>
    <ds:schemaRef ds:uri="4036ac0b-6f16-4474-9ded-f802e53cb846"/>
    <ds:schemaRef ds:uri="http://schemas.microsoft.com/office/2006/metadata/properties"/>
    <ds:schemaRef ds:uri="http://schemas.microsoft.com/office/infopath/2007/PartnerControls"/>
    <ds:schemaRef ds:uri="http://purl.org/dc/terms/"/>
    <ds:schemaRef ds:uri="http://schemas.openxmlformats.org/package/2006/metadata/core-properties"/>
    <ds:schemaRef ds:uri="4096602b-a7e3-4c01-96ed-2bd0a5fc6104"/>
    <ds:schemaRef ds:uri="http://www.w3.org/XML/1998/namespace"/>
    <ds:schemaRef ds:uri="http://purl.org/dc/dcmitype/"/>
  </ds:schemaRefs>
</ds:datastoreItem>
</file>

<file path=customXml/itemProps2.xml><?xml version="1.0" encoding="utf-8"?>
<ds:datastoreItem xmlns:ds="http://schemas.openxmlformats.org/officeDocument/2006/customXml" ds:itemID="{B9BE4918-ECD9-4574-8088-6A1689C6B5C0}">
  <ds:schemaRefs>
    <ds:schemaRef ds:uri="http://schemas.microsoft.com/sharepoint/v3/contenttype/forms"/>
  </ds:schemaRefs>
</ds:datastoreItem>
</file>

<file path=customXml/itemProps3.xml><?xml version="1.0" encoding="utf-8"?>
<ds:datastoreItem xmlns:ds="http://schemas.openxmlformats.org/officeDocument/2006/customXml" ds:itemID="{0622822B-611F-4CDF-BF96-022B362A38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096602b-a7e3-4c01-96ed-2bd0a5fc6104"/>
    <ds:schemaRef ds:uri="4036ac0b-6f16-4474-9ded-f802e53cb8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5889</TotalTime>
  <Words>521</Words>
  <Application>Microsoft Office PowerPoint</Application>
  <PresentationFormat>Widescreen</PresentationFormat>
  <Paragraphs>69</Paragraphs>
  <Slides>10</Slides>
  <Notes>5</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MS PGothic</vt:lpstr>
      <vt:lpstr>MS PGothic</vt:lpstr>
      <vt:lpstr>Arial</vt:lpstr>
      <vt:lpstr>Bookman Old Style</vt:lpstr>
      <vt:lpstr>Calibri</vt:lpstr>
      <vt:lpstr>Mangal</vt:lpstr>
      <vt:lpstr>Times New Roman</vt:lpstr>
      <vt:lpstr>Verdana</vt:lpstr>
      <vt:lpstr>Wingdings</vt:lpstr>
      <vt:lpstr>89_Prezentacija_templateLV</vt:lpstr>
      <vt:lpstr> Darbības programma Latvijai 2021.–2027.gadam  Sociālāka un iekļaujošāka Eiropa, īstenojot Eiropas sociālo tiesību pīlāru  ESF+   2021        </vt:lpstr>
      <vt:lpstr>Eiropas komisijas rekomendācijas</vt:lpstr>
      <vt:lpstr>Darbības programma Latvijai 2021.–2027.gadam </vt:lpstr>
      <vt:lpstr>Nabadzības un sociālās atstumtības mazināšana </vt:lpstr>
      <vt:lpstr>Nabadzības un sociālās atstumtības mazināšana </vt:lpstr>
      <vt:lpstr>Nabadzības un sociālās atstumtības mazināšana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Agris Batalauskis</dc:creator>
  <cp:lastModifiedBy>Evija Kūla</cp:lastModifiedBy>
  <cp:revision>385</cp:revision>
  <cp:lastPrinted>2017-09-01T07:40:23Z</cp:lastPrinted>
  <dcterms:created xsi:type="dcterms:W3CDTF">2014-11-20T14:46:47Z</dcterms:created>
  <dcterms:modified xsi:type="dcterms:W3CDTF">2021-05-25T16:07:02Z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0x010100604A884865D1FC46BC12EA6F3CAA2924</vt:lpwstr>
  </property>
</Properties>
</file>