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3" r:id="rId4"/>
    <p:sldId id="265" r:id="rId5"/>
    <p:sldId id="264" r:id="rId6"/>
    <p:sldId id="266" r:id="rId7"/>
    <p:sldId id="262" r:id="rId8"/>
  </p:sldIdLst>
  <p:sldSz cx="12192000" cy="6858000"/>
  <p:notesSz cx="6858000" cy="9144000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A97C"/>
    <a:srgbClr val="D8D786"/>
    <a:srgbClr val="D3EDF1"/>
    <a:srgbClr val="72B3BF"/>
    <a:srgbClr val="EAEBEC"/>
    <a:srgbClr val="E2CAC5"/>
    <a:srgbClr val="006543"/>
    <a:srgbClr val="6B6B6B"/>
    <a:srgbClr val="171717"/>
    <a:srgbClr val="1B3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1"/>
    <p:restoredTop sz="94687"/>
  </p:normalViewPr>
  <p:slideViewPr>
    <p:cSldViewPr snapToGrid="0" snapToObjects="1">
      <p:cViewPr varScale="1">
        <p:scale>
          <a:sx n="119" d="100"/>
          <a:sy n="119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C84B4-5570-4A78-8D21-886B3361FB79}" type="datetimeFigureOut">
              <a:rPr lang="lv-LV" smtClean="0"/>
              <a:t>27.05.2021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9EAC5-3B45-413E-A0B2-D9750DB406C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94304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9EAC5-3B45-413E-A0B2-D9750DB406CF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8055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A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79B-E61F-7F46-BC3A-01BC3C72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785168"/>
            <a:ext cx="9144000" cy="2497258"/>
          </a:xfrm>
        </p:spPr>
        <p:txBody>
          <a:bodyPr anchor="b"/>
          <a:lstStyle>
            <a:lvl1pPr algn="ctr">
              <a:defRPr sz="6000">
                <a:solidFill>
                  <a:srgbClr val="29A97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9988E-EF51-804C-B6E1-EAB2D2E66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1169" y="4666974"/>
            <a:ext cx="4729657" cy="12281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LV" dirty="0"/>
          </a:p>
        </p:txBody>
      </p:sp>
      <p:pic>
        <p:nvPicPr>
          <p:cNvPr id="9" name="Picture 8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AD93E478-678C-104F-BD98-1A16B710B3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68667" y="4735454"/>
            <a:ext cx="2807163" cy="1228134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C8531100-8C53-114E-A68C-B831ACD5B56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380" y="890948"/>
            <a:ext cx="2615652" cy="71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96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ight Blue">
    <p:bg>
      <p:bgPr>
        <a:solidFill>
          <a:srgbClr val="D3ED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005CA790-9BAF-7C49-AE8D-5F12E133FA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78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lue">
    <p:bg>
      <p:bgPr>
        <a:solidFill>
          <a:srgbClr val="72B3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786F4A11-7F92-114F-9F4D-3EB3802D0E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004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eige">
    <p:bg>
      <p:bgPr>
        <a:solidFill>
          <a:srgbClr val="E8E8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84000308-2890-D341-A8EF-2F2F5FBB1F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433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Yellow">
    <p:bg>
      <p:bgPr>
        <a:solidFill>
          <a:srgbClr val="D8D7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3ECA36AE-BC74-2D4B-B030-2651911A86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26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Pink">
    <p:bg>
      <p:bgPr>
        <a:solidFill>
          <a:srgbClr val="E2CA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A7026F13-9CEF-C641-94C7-89F31F0E9C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4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Red">
    <p:bg>
      <p:bgPr>
        <a:solidFill>
          <a:srgbClr val="BF5F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97A37C1-DB31-7A42-8702-739A2FA072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40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ight Green">
    <p:bg>
      <p:bgPr>
        <a:solidFill>
          <a:srgbClr val="29A9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5ADDB80-5B25-B749-B4FD-5F2A86563E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122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Green">
    <p:bg>
      <p:bgPr>
        <a:solidFill>
          <a:srgbClr val="006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E8E1A8-4604-524F-A674-65519E4B01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638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Dark Green">
    <p:bg>
      <p:bgPr>
        <a:solidFill>
          <a:srgbClr val="1B3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B47E1E8-288E-A24A-BA58-197DA70BEF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57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Black">
    <p:bg>
      <p:bgPr>
        <a:solidFill>
          <a:srgbClr val="17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22BD16B0-A7F9-3746-A522-4826237D2B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54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Dark">
    <p:bg>
      <p:bgPr>
        <a:solidFill>
          <a:srgbClr val="1B3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79B-E61F-7F46-BC3A-01BC3C72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785168"/>
            <a:ext cx="9144000" cy="2497258"/>
          </a:xfrm>
        </p:spPr>
        <p:txBody>
          <a:bodyPr anchor="b"/>
          <a:lstStyle>
            <a:lvl1pPr algn="ctr">
              <a:defRPr sz="6000">
                <a:solidFill>
                  <a:srgbClr val="29A97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9988E-EF51-804C-B6E1-EAB2D2E66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1169" y="4666974"/>
            <a:ext cx="4729657" cy="12281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LV" dirty="0"/>
          </a:p>
        </p:txBody>
      </p:sp>
      <p:pic>
        <p:nvPicPr>
          <p:cNvPr id="9" name="Picture 8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AD93E478-678C-104F-BD98-1A16B710B3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68667" y="4735454"/>
            <a:ext cx="2807163" cy="1228134"/>
          </a:xfrm>
          <a:prstGeom prst="rect">
            <a:avLst/>
          </a:prstGeom>
        </p:spPr>
      </p:pic>
      <p:pic>
        <p:nvPicPr>
          <p:cNvPr id="11" name="Picture 10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2F0341ED-6AF7-274C-9638-278E71A825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381" y="904297"/>
            <a:ext cx="2603237" cy="67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6128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Gray">
    <p:bg>
      <p:bgPr>
        <a:solidFill>
          <a:srgbClr val="6B6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AD3C549-2ED3-5B42-B865-A35986C8E0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6"/>
            <a:ext cx="492336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432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Light Gray">
    <p:bg>
      <p:bgPr>
        <a:solidFill>
          <a:srgbClr val="EA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D3B9-C47A-A240-8406-73F6BBF0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819C-3ACD-8341-A601-7035046F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E890C-01C2-ED48-A490-FDE7B8D1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CE5D438A-7AFC-4242-A833-B6FEEE3719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661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4A9E75-D346-1940-83F7-66F6588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42F6-3590-1D40-8A4E-A738BE2B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E2B4A408-A11D-3E49-B867-013F9487BC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3821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tter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4A9E75-D346-1940-83F7-66F6588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42F6-3590-1D40-8A4E-A738BE2B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E2B4A408-A11D-3E49-B867-013F9487BC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  <p:pic>
        <p:nvPicPr>
          <p:cNvPr id="7" name="Picture 6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F59572BF-6F93-1147-BAB3-FC5ADC2ED8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44390" y="3929448"/>
            <a:ext cx="3839225" cy="1679661"/>
          </a:xfrm>
          <a:prstGeom prst="rect">
            <a:avLst/>
          </a:prstGeom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A6E5AD2-3BF2-574C-8735-8F8A5B6ED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82178" y="1081087"/>
            <a:ext cx="6271622" cy="48412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C607E5D-3FB6-154C-8551-3CE0BCDF7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2823"/>
            <a:ext cx="4243978" cy="234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2448299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tter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4A9E75-D346-1940-83F7-66F6588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642F6-3590-1D40-8A4E-A738BE2B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E2B4A408-A11D-3E49-B867-013F9487BC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757CA4FF-05D5-C744-AD74-AE48A7D869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415082" y="4151870"/>
            <a:ext cx="4302555" cy="1721022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A1E2DCF-B5C3-2446-B4DB-EF26B2974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1081087"/>
            <a:ext cx="6271622" cy="484124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6D1AB94-ABEB-8A4C-8B1E-8F3F63527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082" y="1081087"/>
            <a:ext cx="4243978" cy="234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7873518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A98F3-C482-3D47-8E5D-16332F875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3B5E1-3354-9B47-9460-C8976F421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5EB7D-CEE3-6342-8B5D-C918ADE9A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98768-1BC2-8E45-B401-46B2D5185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67AFC9-2008-A641-BDD7-36464B55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4545C81-E494-9544-AF1D-ABDACD6162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0126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F9456-0723-AD4A-B1F3-AFFBDFC48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A38366-19C7-BC4E-98D9-F5D88B44E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1C50E-22BF-3E4D-84F3-7C3E87D11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6C1D3-15B1-924C-8409-A32438827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8FADA-4ACF-D546-90DA-8D1E3F087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29050FE6-3AC0-4D4F-B641-5DDD21AA2C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3663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941BF-6059-D043-B2E6-3E0CEEB26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FD193-457E-1F4D-9840-10EBB0A22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6D026-DA7C-0146-87D6-2FFA4FB86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711F7-5DBD-EB48-8E58-0E907BE17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753CF038-AE94-9B4F-B78C-FA410C10E6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024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0B29D6-F523-BB49-87D4-1B9D90185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725D7B-5598-9F47-BB5E-C1169939C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3F69F-9826-ED4C-8A47-1953BBA0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F05EB-FA7F-E541-8E66-CB006BC2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1CD82820-FE1B-ED40-B201-280982790A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8523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bg>
      <p:bgPr>
        <a:solidFill>
          <a:srgbClr val="1B3E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79B-E61F-7F46-BC3A-01BC3C729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6449"/>
            <a:ext cx="9144000" cy="1971780"/>
          </a:xfrm>
        </p:spPr>
        <p:txBody>
          <a:bodyPr anchor="b"/>
          <a:lstStyle>
            <a:lvl1pPr algn="ctr">
              <a:defRPr sz="6000">
                <a:solidFill>
                  <a:srgbClr val="29A97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19988E-EF51-804C-B6E1-EAB2D2E66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1170" y="4199166"/>
            <a:ext cx="4729657" cy="12281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LV" dirty="0"/>
          </a:p>
        </p:txBody>
      </p:sp>
      <p:pic>
        <p:nvPicPr>
          <p:cNvPr id="9" name="Picture 8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AD93E478-678C-104F-BD98-1A16B710B3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03352" y="4199166"/>
            <a:ext cx="2807163" cy="1228134"/>
          </a:xfrm>
          <a:prstGeom prst="rect">
            <a:avLst/>
          </a:prstGeom>
        </p:spPr>
      </p:pic>
      <p:pic>
        <p:nvPicPr>
          <p:cNvPr id="11" name="Picture 10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2F0341ED-6AF7-274C-9638-278E71A825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94379" y="1067091"/>
            <a:ext cx="2603237" cy="67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01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D601F2A0-4783-3C4A-AC08-7A47678C27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68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bg>
      <p:bgPr>
        <a:solidFill>
          <a:srgbClr val="D3ED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D601F2A0-4783-3C4A-AC08-7A47678C27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9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Yellow">
    <p:bg>
      <p:bgPr>
        <a:solidFill>
          <a:srgbClr val="D8D7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D601F2A0-4783-3C4A-AC08-7A47678C27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0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5F53-7970-E540-860A-6176DCC32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F45-CC01-1448-B87C-E95412D17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4C0-F6A1-2041-A816-FEACBB082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63699-9CD9-2549-A932-3E726C50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D601F2A0-4783-3C4A-AC08-7A47678C27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4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D3ED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95CF176-CCD9-FB4F-8F80-F68649861860}"/>
              </a:ext>
            </a:extLst>
          </p:cNvPr>
          <p:cNvSpPr/>
          <p:nvPr userDrawn="1"/>
        </p:nvSpPr>
        <p:spPr>
          <a:xfrm>
            <a:off x="0" y="5421182"/>
            <a:ext cx="12192000" cy="1436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A49A47-0DE1-104D-BC21-3E3F22F73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21918"/>
            <a:ext cx="10515600" cy="2647178"/>
          </a:xfrm>
        </p:spPr>
        <p:txBody>
          <a:bodyPr anchor="b"/>
          <a:lstStyle>
            <a:lvl1pPr>
              <a:defRPr sz="6000">
                <a:solidFill>
                  <a:srgbClr val="1B3E3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F925F-2C1D-BE43-8933-5628CEB45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84364"/>
            <a:ext cx="6384496" cy="1174582"/>
          </a:xfrm>
        </p:spPr>
        <p:txBody>
          <a:bodyPr/>
          <a:lstStyle>
            <a:lvl1pPr marL="0" indent="0">
              <a:buNone/>
              <a:defRPr sz="2400">
                <a:solidFill>
                  <a:srgbClr val="171717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07E15C1D-CDB8-E341-A9B9-7A2F1485CD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61755" y="4440537"/>
            <a:ext cx="3592045" cy="1436818"/>
          </a:xfrm>
          <a:prstGeom prst="rect">
            <a:avLst/>
          </a:prstGeom>
        </p:spPr>
      </p:pic>
      <p:pic>
        <p:nvPicPr>
          <p:cNvPr id="14" name="Picture 13" descr="A close up of a sign&#10;&#10;Description automatically generated">
            <a:extLst>
              <a:ext uri="{FF2B5EF4-FFF2-40B4-BE49-F238E27FC236}">
                <a16:creationId xmlns:a16="http://schemas.microsoft.com/office/drawing/2014/main" id="{1CA1EF9A-9D7D-004B-B811-E6B96FDD23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83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8165F-03B4-754A-972C-D81BBA3FF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CBC6C-13BF-B34E-87F0-5F318A06E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E00AD-CF2F-6348-9971-D4A64127D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753D9-E814-EC4D-9043-A3626B64F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8D979-2374-3649-9DA3-F71D1F353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581C20DE-2B7D-604D-8E08-4B089A9C82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5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EF50C-3E24-0047-B44B-E65911ECB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7F080-1160-DD47-A7A0-5816EE9D0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3C182-5D10-5845-9511-350F51B3F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2C61E-21B6-274E-AD14-9173A5F28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44EC1E-64B1-A740-B93F-D0B7DA661C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82C33A-8CEC-F042-B9FC-FAEA6997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endParaRPr lang="en-LV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941CC-8B8D-D542-AB79-93FF7FA89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BC130-F436-6349-9EB7-C20C5D933D1E}" type="slidenum">
              <a:rPr lang="en-LV" smtClean="0"/>
              <a:t>‹#›</a:t>
            </a:fld>
            <a:endParaRPr lang="en-LV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4C2E69CD-007E-064F-81DF-230BA566FF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11465" y="365125"/>
            <a:ext cx="492337" cy="39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05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7CD077-C23D-5046-B052-D4D04B6F6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82153-5E40-3F41-9664-5F7567C05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6F4CF-6074-5340-9E84-A4284F62E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171717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endParaRPr lang="en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C1F4C-828E-854E-A0D8-33669A77C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1717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fld id="{014BC130-F436-6349-9EB7-C20C5D933D1E}" type="slidenum">
              <a:rPr lang="en-LV" smtClean="0"/>
              <a:pPr/>
              <a:t>‹#›</a:t>
            </a:fld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65256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650" r:id="rId3"/>
    <p:sldLayoutId id="2147483674" r:id="rId4"/>
    <p:sldLayoutId id="2147483676" r:id="rId5"/>
    <p:sldLayoutId id="2147483675" r:id="rId6"/>
    <p:sldLayoutId id="2147483651" r:id="rId7"/>
    <p:sldLayoutId id="2147483652" r:id="rId8"/>
    <p:sldLayoutId id="2147483653" r:id="rId9"/>
    <p:sldLayoutId id="2147483662" r:id="rId10"/>
    <p:sldLayoutId id="2147483666" r:id="rId11"/>
    <p:sldLayoutId id="2147483654" r:id="rId12"/>
    <p:sldLayoutId id="2147483661" r:id="rId13"/>
    <p:sldLayoutId id="2147483670" r:id="rId14"/>
    <p:sldLayoutId id="2147483660" r:id="rId15"/>
    <p:sldLayoutId id="2147483663" r:id="rId16"/>
    <p:sldLayoutId id="2147483669" r:id="rId17"/>
    <p:sldLayoutId id="2147483664" r:id="rId18"/>
    <p:sldLayoutId id="2147483665" r:id="rId19"/>
    <p:sldLayoutId id="2147483667" r:id="rId20"/>
    <p:sldLayoutId id="2147483668" r:id="rId21"/>
    <p:sldLayoutId id="2147483655" r:id="rId22"/>
    <p:sldLayoutId id="2147483671" r:id="rId23"/>
    <p:sldLayoutId id="2147483672" r:id="rId24"/>
    <p:sldLayoutId id="2147483656" r:id="rId25"/>
    <p:sldLayoutId id="2147483657" r:id="rId26"/>
    <p:sldLayoutId id="2147483658" r:id="rId27"/>
    <p:sldLayoutId id="2147483659" r:id="rId28"/>
    <p:sldLayoutId id="2147483677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B3E32"/>
          </a:solidFill>
          <a:latin typeface="Nova Round Book" panose="020C050402040406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71717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7A7F-E49A-2B45-BCB2-4240891CA0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SOPA jaunais Asistentu pakalpojums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AEEBC7-1CC3-1A42-8894-5F58758A81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28.05.2021</a:t>
            </a:r>
            <a:r>
              <a:rPr lang="lv-LV" dirty="0" smtClean="0"/>
              <a:t>.</a:t>
            </a:r>
            <a:br>
              <a:rPr lang="lv-LV" dirty="0" smtClean="0"/>
            </a:b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60221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8979-18CE-A44C-BB72-BEECE3295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Vispārējie principi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A745-1825-D94B-BC0D-48D58B337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024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400" dirty="0" smtClean="0"/>
              <a:t>Tiks maksimāli izmantotas jau </a:t>
            </a:r>
            <a:r>
              <a:rPr lang="lv-LV" sz="2400" dirty="0" smtClean="0">
                <a:solidFill>
                  <a:srgbClr val="29A97C"/>
                </a:solidFill>
              </a:rPr>
              <a:t>esošās SOPA </a:t>
            </a:r>
            <a:r>
              <a:rPr lang="lv-LV" sz="2400" dirty="0" err="1" smtClean="0">
                <a:solidFill>
                  <a:srgbClr val="29A97C"/>
                </a:solidFill>
              </a:rPr>
              <a:t>ekrānformas</a:t>
            </a:r>
            <a:r>
              <a:rPr lang="lv-LV" sz="2400" dirty="0" smtClean="0">
                <a:solidFill>
                  <a:srgbClr val="29A97C"/>
                </a:solidFill>
              </a:rPr>
              <a:t> </a:t>
            </a:r>
            <a:r>
              <a:rPr lang="lv-LV" sz="2400" dirty="0" smtClean="0"/>
              <a:t>un esošie principi. </a:t>
            </a:r>
          </a:p>
          <a:p>
            <a:r>
              <a:rPr lang="lv-LV" sz="2400" dirty="0" smtClean="0">
                <a:solidFill>
                  <a:srgbClr val="29A97C"/>
                </a:solidFill>
              </a:rPr>
              <a:t>Iesniegumu/lēmumu</a:t>
            </a:r>
            <a:r>
              <a:rPr lang="lv-LV" sz="2400" dirty="0" smtClean="0"/>
              <a:t> formā – piešķirto stundu ievade pa izmantošanas mērķiem. Iesnieguma mērķis: tas pats, kas esošajam pakalpojumam. </a:t>
            </a:r>
          </a:p>
          <a:p>
            <a:r>
              <a:rPr lang="lv-LV" sz="2400" dirty="0" smtClean="0">
                <a:solidFill>
                  <a:srgbClr val="29A97C"/>
                </a:solidFill>
              </a:rPr>
              <a:t>Pakalpojuma kalendāra </a:t>
            </a:r>
            <a:r>
              <a:rPr lang="lv-LV" sz="2400" dirty="0" smtClean="0"/>
              <a:t>formā – faktisko stundu un transporta izdevumu ievade. Pakalpojuma mērķis: tas pats, kas esošajam pakalpojumam. </a:t>
            </a:r>
          </a:p>
          <a:p>
            <a:r>
              <a:rPr lang="lv-LV" sz="2400" dirty="0" smtClean="0">
                <a:solidFill>
                  <a:srgbClr val="29A97C"/>
                </a:solidFill>
              </a:rPr>
              <a:t>Atskaišu</a:t>
            </a:r>
            <a:r>
              <a:rPr lang="lv-LV" sz="2400" dirty="0" smtClean="0"/>
              <a:t> veidošana un iesniegšana tajā pašā formā.</a:t>
            </a:r>
          </a:p>
          <a:p>
            <a:r>
              <a:rPr lang="lv-LV" sz="2400" dirty="0" smtClean="0">
                <a:solidFill>
                  <a:srgbClr val="29A97C"/>
                </a:solidFill>
              </a:rPr>
              <a:t>Datu kontroles </a:t>
            </a:r>
            <a:r>
              <a:rPr lang="lv-LV" sz="2400" dirty="0" smtClean="0"/>
              <a:t>esošajā «sarkano karogu» brīdinājumu mehānismā.</a:t>
            </a:r>
          </a:p>
          <a:p>
            <a:pPr marL="0" indent="0">
              <a:buNone/>
            </a:pPr>
            <a:r>
              <a:rPr lang="lv-LV" sz="2400" dirty="0" smtClean="0"/>
              <a:t>Līdz gada beigām </a:t>
            </a:r>
            <a:r>
              <a:rPr lang="lv-LV" sz="2400" dirty="0" smtClean="0">
                <a:solidFill>
                  <a:srgbClr val="29A97C"/>
                </a:solidFill>
              </a:rPr>
              <a:t>paralēli tiks uzturēti divi </a:t>
            </a:r>
            <a:r>
              <a:rPr lang="lv-LV" sz="2400" dirty="0" smtClean="0"/>
              <a:t>pakalpojuma veidi – iepriekšējais un jaunais. </a:t>
            </a:r>
          </a:p>
          <a:p>
            <a:endParaRPr lang="lv-LV" sz="2400" dirty="0" smtClean="0"/>
          </a:p>
          <a:p>
            <a:pPr marL="0" indent="0">
              <a:buNone/>
            </a:pPr>
            <a:endParaRPr lang="lv-LV" sz="2400" dirty="0" smtClean="0"/>
          </a:p>
          <a:p>
            <a:pPr marL="0" indent="0">
              <a:buNone/>
            </a:pPr>
            <a:endParaRPr lang="en-LV" sz="2400" dirty="0"/>
          </a:p>
        </p:txBody>
      </p:sp>
    </p:spTree>
    <p:extLst>
      <p:ext uri="{BB962C8B-B14F-4D97-AF65-F5344CB8AC3E}">
        <p14:creationId xmlns:p14="http://schemas.microsoft.com/office/powerpoint/2010/main" val="2209364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Iesniegumu forma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926305" cy="435133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lv-LV" sz="2000" dirty="0" smtClean="0"/>
              <a:t>Iesniegumu formā: </a:t>
            </a:r>
            <a:r>
              <a:rPr lang="lv-LV" sz="2000" dirty="0" smtClean="0">
                <a:solidFill>
                  <a:srgbClr val="29A97C"/>
                </a:solidFill>
              </a:rPr>
              <a:t>Veids</a:t>
            </a:r>
            <a:r>
              <a:rPr lang="lv-LV" sz="2000" dirty="0" smtClean="0"/>
              <a:t> noteiks, vai tas ir jaunais vai iepriekšējais asistentu pakalpojums</a:t>
            </a:r>
          </a:p>
          <a:p>
            <a:pPr>
              <a:lnSpc>
                <a:spcPct val="110000"/>
              </a:lnSpc>
            </a:pPr>
            <a:r>
              <a:rPr lang="lv-LV" sz="2000" dirty="0" smtClean="0"/>
              <a:t>Papilddatu formā:</a:t>
            </a:r>
          </a:p>
          <a:p>
            <a:pPr lvl="1">
              <a:lnSpc>
                <a:spcPct val="110000"/>
              </a:lnSpc>
            </a:pPr>
            <a:r>
              <a:rPr lang="lv-LV" sz="2000" dirty="0">
                <a:solidFill>
                  <a:srgbClr val="29A97C"/>
                </a:solidFill>
              </a:rPr>
              <a:t>J</a:t>
            </a:r>
            <a:r>
              <a:rPr lang="lv-LV" sz="2000" dirty="0" smtClean="0">
                <a:solidFill>
                  <a:srgbClr val="29A97C"/>
                </a:solidFill>
              </a:rPr>
              <a:t>aunie mērķi </a:t>
            </a:r>
            <a:r>
              <a:rPr lang="lv-LV" sz="2000" dirty="0" smtClean="0"/>
              <a:t/>
            </a:r>
            <a:br>
              <a:rPr lang="lv-LV" sz="2000" dirty="0" smtClean="0"/>
            </a:br>
            <a:r>
              <a:rPr lang="lv-LV" sz="2000" dirty="0" smtClean="0"/>
              <a:t>(pakalpojumi)</a:t>
            </a:r>
          </a:p>
          <a:p>
            <a:pPr lvl="1">
              <a:lnSpc>
                <a:spcPct val="110000"/>
              </a:lnSpc>
            </a:pPr>
            <a:r>
              <a:rPr lang="lv-LV" sz="2000" dirty="0" smtClean="0"/>
              <a:t>Intensitāte</a:t>
            </a:r>
          </a:p>
          <a:p>
            <a:pPr lvl="1">
              <a:lnSpc>
                <a:spcPct val="110000"/>
              </a:lnSpc>
            </a:pPr>
            <a:r>
              <a:rPr lang="lv-LV" sz="2000" dirty="0" smtClean="0"/>
              <a:t>Vēlamais biežums</a:t>
            </a:r>
          </a:p>
          <a:p>
            <a:pPr>
              <a:lnSpc>
                <a:spcPct val="110000"/>
              </a:lnSpc>
            </a:pPr>
            <a:r>
              <a:rPr lang="lv-LV" sz="2000" dirty="0" smtClean="0"/>
              <a:t>Mainīsies mērķa grupas</a:t>
            </a:r>
            <a:endParaRPr lang="lv-LV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3429" y="1385889"/>
            <a:ext cx="6502254" cy="13904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013" y="3336590"/>
            <a:ext cx="7038975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06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 smtClean="0"/>
              <a:t>Pakalpojumu </a:t>
            </a:r>
            <a:br>
              <a:rPr lang="lv-LV" sz="4000" dirty="0" smtClean="0"/>
            </a:br>
            <a:r>
              <a:rPr lang="lv-LV" sz="4000" dirty="0" smtClean="0"/>
              <a:t>forma</a:t>
            </a:r>
            <a:endParaRPr lang="lv-LV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3453063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lv-LV" sz="2000" dirty="0" smtClean="0"/>
              <a:t>Atšķirīgas stundu ievades </a:t>
            </a:r>
            <a:r>
              <a:rPr lang="lv-LV" sz="2000" dirty="0" smtClean="0">
                <a:solidFill>
                  <a:srgbClr val="29A97C"/>
                </a:solidFill>
              </a:rPr>
              <a:t>kontroles</a:t>
            </a:r>
          </a:p>
          <a:p>
            <a:pPr>
              <a:lnSpc>
                <a:spcPct val="120000"/>
              </a:lnSpc>
            </a:pPr>
            <a:r>
              <a:rPr lang="lv-LV" sz="2000" dirty="0" smtClean="0">
                <a:solidFill>
                  <a:srgbClr val="29A97C"/>
                </a:solidFill>
              </a:rPr>
              <a:t>Transporta summu </a:t>
            </a:r>
            <a:r>
              <a:rPr lang="lv-LV" sz="2000" dirty="0" smtClean="0"/>
              <a:t>ievade pa dienām un atsevišķi asistentam un klientam </a:t>
            </a:r>
          </a:p>
          <a:p>
            <a:pPr>
              <a:lnSpc>
                <a:spcPct val="120000"/>
              </a:lnSpc>
            </a:pPr>
            <a:r>
              <a:rPr lang="lv-LV" sz="2000" dirty="0" smtClean="0"/>
              <a:t>Tiks pievienots pakalpojuma </a:t>
            </a:r>
            <a:r>
              <a:rPr lang="lv-LV" sz="2000" dirty="0" smtClean="0">
                <a:solidFill>
                  <a:srgbClr val="29A97C"/>
                </a:solidFill>
              </a:rPr>
              <a:t>izbeigšanas iemesla </a:t>
            </a:r>
            <a:r>
              <a:rPr lang="lv-LV" sz="2000" dirty="0" smtClean="0"/>
              <a:t>lauks</a:t>
            </a:r>
            <a:endParaRPr lang="lv-LV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936" y="521369"/>
            <a:ext cx="7645787" cy="6264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39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Citas izmaiņas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704095" cy="435133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lv-LV" dirty="0" smtClean="0"/>
              <a:t>Klasifikatoru formā būs jauna atsevišķa pazīme, ar ko iezīmēs </a:t>
            </a:r>
            <a:r>
              <a:rPr lang="lv-LV" dirty="0" smtClean="0">
                <a:solidFill>
                  <a:srgbClr val="29A97C"/>
                </a:solidFill>
              </a:rPr>
              <a:t>aprūpes pakalpojumu bērnam</a:t>
            </a:r>
            <a:r>
              <a:rPr lang="lv-LV" dirty="0" smtClean="0"/>
              <a:t>. Pašu aprūpes pakalpojumu ievadē nekas nemainās. </a:t>
            </a:r>
          </a:p>
          <a:p>
            <a:pPr>
              <a:lnSpc>
                <a:spcPct val="120000"/>
              </a:lnSpc>
            </a:pPr>
            <a:r>
              <a:rPr lang="lv-LV" dirty="0" smtClean="0"/>
              <a:t>Būs iespēja asistentu norādīt arī </a:t>
            </a:r>
            <a:r>
              <a:rPr lang="lv-LV" dirty="0" smtClean="0">
                <a:solidFill>
                  <a:srgbClr val="29A97C"/>
                </a:solidFill>
              </a:rPr>
              <a:t>juridisku personu</a:t>
            </a:r>
            <a:r>
              <a:rPr lang="lv-LV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lv-LV" dirty="0" smtClean="0">
                <a:solidFill>
                  <a:srgbClr val="29A97C"/>
                </a:solidFill>
              </a:rPr>
              <a:t>Atskaišu iesniegšanas </a:t>
            </a:r>
            <a:r>
              <a:rPr lang="lv-LV" dirty="0" smtClean="0"/>
              <a:t>formā būs iespēja izvēlēties kādu atskaiti – veco vai jauno jāiesniedz. </a:t>
            </a:r>
          </a:p>
          <a:p>
            <a:pPr>
              <a:lnSpc>
                <a:spcPct val="120000"/>
              </a:lnSpc>
            </a:pPr>
            <a:r>
              <a:rPr lang="lv-LV" dirty="0" smtClean="0"/>
              <a:t>Būs jauna atskaite: </a:t>
            </a:r>
            <a:r>
              <a:rPr lang="lv-LV" dirty="0" smtClean="0">
                <a:solidFill>
                  <a:srgbClr val="29A97C"/>
                </a:solidFill>
              </a:rPr>
              <a:t>Nepamatotie izdevumi</a:t>
            </a:r>
            <a:r>
              <a:rPr lang="lv-LV" dirty="0" smtClean="0"/>
              <a:t>. Pakalpojumu formā tādus pakalpojumus ievadīs kā skaitļus ar negatīvu zīmi. </a:t>
            </a:r>
          </a:p>
          <a:p>
            <a:pPr>
              <a:lnSpc>
                <a:spcPct val="120000"/>
              </a:lnSpc>
            </a:pPr>
            <a:r>
              <a:rPr lang="lv-LV" dirty="0" smtClean="0">
                <a:solidFill>
                  <a:srgbClr val="29A97C"/>
                </a:solidFill>
              </a:rPr>
              <a:t>No LM SPOLIS </a:t>
            </a:r>
            <a:r>
              <a:rPr lang="lv-LV" dirty="0" smtClean="0"/>
              <a:t>būs vairāk informācijas par iesniegto atskaišu pārbaudes rezultātiem, t.sk. būs ziņojumi, ka atskaite ir pieņemta.</a:t>
            </a:r>
          </a:p>
          <a:p>
            <a:pPr>
              <a:lnSpc>
                <a:spcPct val="120000"/>
              </a:lnSpc>
            </a:pPr>
            <a:r>
              <a:rPr lang="lv-LV" dirty="0" smtClean="0"/>
              <a:t>Jaunas </a:t>
            </a:r>
            <a:r>
              <a:rPr lang="lv-LV" dirty="0" smtClean="0">
                <a:solidFill>
                  <a:srgbClr val="29A97C"/>
                </a:solidFill>
              </a:rPr>
              <a:t>kontroles un pārbaudes </a:t>
            </a:r>
            <a:r>
              <a:rPr lang="lv-LV" dirty="0" smtClean="0"/>
              <a:t>maksimālo stundu skaitam, transporta summām u.c.</a:t>
            </a:r>
          </a:p>
          <a:p>
            <a:pPr>
              <a:lnSpc>
                <a:spcPct val="120000"/>
              </a:lnSpc>
            </a:pPr>
            <a:r>
              <a:rPr lang="lv-LV" dirty="0" smtClean="0"/>
              <a:t>Būs pieejams jauns </a:t>
            </a:r>
            <a:r>
              <a:rPr lang="lv-LV" dirty="0" smtClean="0">
                <a:solidFill>
                  <a:srgbClr val="29A97C"/>
                </a:solidFill>
              </a:rPr>
              <a:t>VDEĀVK atzinums</a:t>
            </a:r>
            <a:r>
              <a:rPr lang="lv-LV" dirty="0" smtClean="0"/>
              <a:t>. </a:t>
            </a:r>
            <a:endParaRPr lang="lv-LV" dirty="0" smtClean="0"/>
          </a:p>
          <a:p>
            <a:pPr>
              <a:lnSpc>
                <a:spcPct val="120000"/>
              </a:lnSpc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139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 smtClean="0"/>
              <a:t>10% klientu kontrole</a:t>
            </a:r>
            <a:endParaRPr lang="lv-LV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16389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lv-LV" dirty="0" smtClean="0"/>
              <a:t>Pakalpojumu formā pie mēnešiem būs jauns datuma lauks, kurā atzīmēt, kurā mēnesī klientam ir </a:t>
            </a:r>
            <a:r>
              <a:rPr lang="lv-LV" dirty="0" smtClean="0">
                <a:solidFill>
                  <a:srgbClr val="29A97C"/>
                </a:solidFill>
              </a:rPr>
              <a:t>veikta padziļinātā pārbaude</a:t>
            </a:r>
            <a:r>
              <a:rPr lang="lv-LV" dirty="0" smtClean="0"/>
              <a:t>. </a:t>
            </a:r>
            <a:endParaRPr lang="lv-LV" dirty="0" smtClean="0">
              <a:solidFill>
                <a:srgbClr val="29A97C"/>
              </a:solidFill>
            </a:endParaRPr>
          </a:p>
          <a:p>
            <a:pPr>
              <a:lnSpc>
                <a:spcPct val="100000"/>
              </a:lnSpc>
            </a:pPr>
            <a:r>
              <a:rPr lang="lv-LV" dirty="0" smtClean="0">
                <a:solidFill>
                  <a:srgbClr val="29A97C"/>
                </a:solidFill>
              </a:rPr>
              <a:t>Kontroles datums </a:t>
            </a:r>
            <a:r>
              <a:rPr lang="lv-LV" dirty="0" smtClean="0"/>
              <a:t>būs pievienots arī kopējā pabalstu/pakalpojumu statistikas sarakstā, kurā darbinieki varēs kontrolēt, kā tiek ievēroti 10%.</a:t>
            </a:r>
            <a:endParaRPr lang="lv-LV" dirty="0" smtClean="0"/>
          </a:p>
          <a:p>
            <a:pPr>
              <a:lnSpc>
                <a:spcPct val="100000"/>
              </a:lnSpc>
            </a:pPr>
            <a:r>
              <a:rPr lang="lv-LV" dirty="0" smtClean="0"/>
              <a:t>Būs </a:t>
            </a:r>
            <a:r>
              <a:rPr lang="lv-LV" dirty="0" smtClean="0">
                <a:solidFill>
                  <a:srgbClr val="29A97C"/>
                </a:solidFill>
              </a:rPr>
              <a:t>jauna Datu kontrole </a:t>
            </a:r>
            <a:r>
              <a:rPr lang="lv-LV" dirty="0" smtClean="0"/>
              <a:t>(«sarkanie karogi»), kas reizi mēnesī automātiski atlasīs nejaušus gadījumus un piedāvās tos kontroles veikšanai. Atlasāmo gadījumu skaits būs pielāgots tam, lai kontroles izlīdzinātu visa gada ietvaros un beigās sasniegtu 10%. </a:t>
            </a: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1616119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E38B7-F84C-1C43-B071-D194E1BF81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LV" dirty="0"/>
              <a:t>Paldies par uzmanību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A443CE-C4CF-DF4C-B550-99FC12D23D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LV" dirty="0"/>
              <a:t>Laiks jautājumiem</a:t>
            </a:r>
          </a:p>
        </p:txBody>
      </p:sp>
    </p:spTree>
    <p:extLst>
      <p:ext uri="{BB962C8B-B14F-4D97-AF65-F5344CB8AC3E}">
        <p14:creationId xmlns:p14="http://schemas.microsoft.com/office/powerpoint/2010/main" val="3704668598"/>
      </p:ext>
    </p:extLst>
  </p:cSld>
  <p:clrMapOvr>
    <a:masterClrMapping/>
  </p:clrMapOvr>
</p:sld>
</file>

<file path=ppt/theme/theme1.xml><?xml version="1.0" encoding="utf-8"?>
<a:theme xmlns:a="http://schemas.openxmlformats.org/drawingml/2006/main" name="ZZ Dats Theme">
  <a:themeElements>
    <a:clrScheme name="   ZZ Dats">
      <a:dk1>
        <a:srgbClr val="171717"/>
      </a:dk1>
      <a:lt1>
        <a:srgbClr val="FFFFFF"/>
      </a:lt1>
      <a:dk2>
        <a:srgbClr val="1B3E32"/>
      </a:dk2>
      <a:lt2>
        <a:srgbClr val="D3EDF1"/>
      </a:lt2>
      <a:accent1>
        <a:srgbClr val="28A97C"/>
      </a:accent1>
      <a:accent2>
        <a:srgbClr val="D8D786"/>
      </a:accent2>
      <a:accent3>
        <a:srgbClr val="BF5F51"/>
      </a:accent3>
      <a:accent4>
        <a:srgbClr val="71B3BF"/>
      </a:accent4>
      <a:accent5>
        <a:srgbClr val="E8E8D3"/>
      </a:accent5>
      <a:accent6>
        <a:srgbClr val="E1C9C3"/>
      </a:accent6>
      <a:hlink>
        <a:srgbClr val="28A97C"/>
      </a:hlink>
      <a:folHlink>
        <a:srgbClr val="00644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339</Words>
  <Application>Microsoft Office PowerPoint</Application>
  <PresentationFormat>Widescreen</PresentationFormat>
  <Paragraphs>36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Nova Round Book</vt:lpstr>
      <vt:lpstr>Roboto</vt:lpstr>
      <vt:lpstr>ZZ Dats Theme</vt:lpstr>
      <vt:lpstr>SOPA jaunais Asistentu pakalpojums</vt:lpstr>
      <vt:lpstr>Vispārējie principi</vt:lpstr>
      <vt:lpstr>Iesniegumu forma</vt:lpstr>
      <vt:lpstr>Pakalpojumu  forma</vt:lpstr>
      <vt:lpstr>Citas izmaiņas</vt:lpstr>
      <vt:lpstr>10% klientu kontrole</vt:lpstr>
      <vt:lpstr>Paldies par uzmanību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nosaukums</dc:title>
  <dc:creator>Markus Rožkalns</dc:creator>
  <cp:lastModifiedBy>Raivis Kivkucāns</cp:lastModifiedBy>
  <cp:revision>93</cp:revision>
  <dcterms:created xsi:type="dcterms:W3CDTF">2020-03-11T12:26:53Z</dcterms:created>
  <dcterms:modified xsi:type="dcterms:W3CDTF">2021-05-27T09:24:42Z</dcterms:modified>
</cp:coreProperties>
</file>