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63" r:id="rId7"/>
    <p:sldId id="305" r:id="rId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49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7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1E565-9733-EC4B-B7D8-E2A0C367FC53}" type="datetimeFigureOut">
              <a:rPr lang="en-LV" smtClean="0"/>
              <a:t>27/05/2021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9D98C-697D-2E43-A049-9A61A58C79C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99184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>
            <a:extLst>
              <a:ext uri="{FF2B5EF4-FFF2-40B4-BE49-F238E27FC236}">
                <a16:creationId xmlns:a16="http://schemas.microsoft.com/office/drawing/2014/main" id="{3D9A6095-37B1-5A42-B2DC-F90D22C191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Notes Placeholder 2">
            <a:extLst>
              <a:ext uri="{FF2B5EF4-FFF2-40B4-BE49-F238E27FC236}">
                <a16:creationId xmlns:a16="http://schemas.microsoft.com/office/drawing/2014/main" id="{A268FB89-279D-BE46-8BE2-7F4849506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lv-LV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1EBD726B-3F55-8745-BEBD-B28043146604}"/>
              </a:ext>
            </a:extLst>
          </p:cNvPr>
          <p:cNvSpPr txBox="1">
            <a:spLocks noGrp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A1B6398-3CBD-014B-9B27-6E21E0ABB829}" type="slidenum">
              <a:rPr lang="en-US" altLang="lv-LV" sz="1200"/>
              <a:pPr algn="r" eaLnBrk="1" hangingPunct="1"/>
              <a:t>7</a:t>
            </a:fld>
            <a:endParaRPr lang="en-US" altLang="lv-LV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Rediģēt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8909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646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910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99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319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914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510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117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870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0006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25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ADFD7-E4A9-4713-A536-9755FF4F2775}" type="datetimeFigureOut">
              <a:rPr lang="lv-LV" smtClean="0"/>
              <a:t>27.05.21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A894-CEE1-4D79-8DDC-CB45832F424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1492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mailto:eaprupe@gmail.com" TargetMode="External"/><Relationship Id="rId4" Type="http://schemas.openxmlformats.org/officeDocument/2006/relationships/hyperlink" Target="mailto:andris.berzins@samariesi.l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25574"/>
          </a:xfrm>
        </p:spPr>
        <p:txBody>
          <a:bodyPr>
            <a:normAutofit/>
          </a:bodyPr>
          <a:lstStyle/>
          <a:p>
            <a:r>
              <a:rPr lang="lv-LV" b="1" dirty="0"/>
              <a:t>Asistenta pakalpojuma nepieciešamības un atbalsta intensitātes noteikšanas anketa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3276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38150" y="838414"/>
            <a:ext cx="4065756" cy="813970"/>
          </a:xfrm>
        </p:spPr>
        <p:txBody>
          <a:bodyPr>
            <a:normAutofit fontScale="90000"/>
          </a:bodyPr>
          <a:lstStyle/>
          <a:p>
            <a:r>
              <a:rPr lang="lv-LV" sz="2700" b="1" u="sng" dirty="0"/>
              <a:t>1.-3. «Informācija par personu»</a:t>
            </a:r>
            <a:endParaRPr lang="lv-LV" b="1" u="sng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454" y="800076"/>
            <a:ext cx="5401702" cy="11956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60926"/>
              </a:srgbClr>
            </a:outerShdw>
            <a:softEdge rad="0"/>
          </a:effectLst>
        </p:spPr>
      </p:pic>
      <p:sp>
        <p:nvSpPr>
          <p:cNvPr id="5" name="TextBox 4"/>
          <p:cNvSpPr txBox="1"/>
          <p:nvPr/>
        </p:nvSpPr>
        <p:spPr>
          <a:xfrm>
            <a:off x="341897" y="1480764"/>
            <a:ext cx="10654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Ja </a:t>
            </a:r>
            <a:r>
              <a:rPr lang="lv-LV" sz="1600" dirty="0" err="1"/>
              <a:t>APsis</a:t>
            </a:r>
            <a:r>
              <a:rPr lang="lv-LV" sz="1600" dirty="0"/>
              <a:t> tad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Esošam klientam, (vai no SOPAS) lauki jau ir aizpildīti.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Ja būs interese, tad nākotnē izdruku var veidot tajā pēc vajadzības iekļaujot sistēmā aizpildītos laukus (kā citos rīkos)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Vērtējums - drukājams, sūtāms, skatāms un pieejams visur kur ir piekļuve internetam</a:t>
            </a:r>
          </a:p>
        </p:txBody>
      </p:sp>
      <p:sp>
        <p:nvSpPr>
          <p:cNvPr id="7" name="Virsraksts 1"/>
          <p:cNvSpPr txBox="1">
            <a:spLocks/>
          </p:cNvSpPr>
          <p:nvPr/>
        </p:nvSpPr>
        <p:spPr>
          <a:xfrm>
            <a:off x="438150" y="2819195"/>
            <a:ext cx="3697705" cy="55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u="sng" dirty="0"/>
              <a:t>4.1. «Iemesli» </a:t>
            </a:r>
          </a:p>
        </p:txBody>
      </p:sp>
      <p:pic>
        <p:nvPicPr>
          <p:cNvPr id="9" name="Attēls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8454" y="2806624"/>
            <a:ext cx="5624763" cy="1198705"/>
          </a:xfrm>
          <a:prstGeom prst="rect">
            <a:avLst/>
          </a:prstGeom>
          <a:effectLst>
            <a:outerShdw blurRad="50800" dir="5400000" algn="ctr" rotWithShape="0">
              <a:srgbClr val="000000">
                <a:alpha val="5922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782053" y="234329"/>
            <a:ext cx="9071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/>
              <a:t>Anketas aizpildīšana - Papīrā / Savā sistēmā / «e-aprūpe» (</a:t>
            </a:r>
            <a:r>
              <a:rPr lang="lv-LV" sz="2400" b="1" dirty="0" err="1"/>
              <a:t>APsis</a:t>
            </a:r>
            <a:r>
              <a:rPr lang="lv-LV" sz="2400" b="1" dirty="0"/>
              <a:t>) </a:t>
            </a:r>
          </a:p>
          <a:p>
            <a:endParaRPr lang="lv-LV" dirty="0"/>
          </a:p>
        </p:txBody>
      </p:sp>
      <p:sp>
        <p:nvSpPr>
          <p:cNvPr id="11" name="TextBox 10"/>
          <p:cNvSpPr txBox="1"/>
          <p:nvPr/>
        </p:nvSpPr>
        <p:spPr>
          <a:xfrm>
            <a:off x="341897" y="3974705"/>
            <a:ext cx="52938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Ja </a:t>
            </a:r>
            <a:r>
              <a:rPr lang="lv-LV" sz="1600" dirty="0" err="1"/>
              <a:t>APsis</a:t>
            </a:r>
            <a:r>
              <a:rPr lang="lv-LV" sz="1600" dirty="0"/>
              <a:t> tad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Esošam klientam, lauki jau aizpildās no sistēmas info (bet var mainīt)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Vērtējamā daļa (5./6.) kas nav jāvērtē, uzreiz ir aizpildīta un vērtē tikai to ko vajag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Redzam iepriekšējā vērtējuma informāciju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897" y="3238670"/>
            <a:ext cx="47350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Atzīmētais pasaka kuru vērtējuma daļu jāaizpilda</a:t>
            </a:r>
          </a:p>
          <a:p>
            <a:r>
              <a:rPr lang="lv-LV" sz="1400" dirty="0"/>
              <a:t>A vai C - 5. daļa / B – 6.daļa / Ja AB vai BC tad 5. un 6. daļas</a:t>
            </a:r>
          </a:p>
          <a:p>
            <a:endParaRPr lang="lv-LV" dirty="0"/>
          </a:p>
        </p:txBody>
      </p:sp>
      <p:pic>
        <p:nvPicPr>
          <p:cNvPr id="13" name="Attēls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4289" y="4300019"/>
            <a:ext cx="5791200" cy="124777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166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C8A86FE-2A7C-294C-A601-E883C4101C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8" y="3938991"/>
            <a:ext cx="355266" cy="35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410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02106" y="305471"/>
            <a:ext cx="2458453" cy="537243"/>
          </a:xfrm>
        </p:spPr>
        <p:txBody>
          <a:bodyPr>
            <a:normAutofit/>
          </a:bodyPr>
          <a:lstStyle/>
          <a:p>
            <a:r>
              <a:rPr lang="lv-LV" sz="2400" b="1" u="sng" dirty="0"/>
              <a:t>4.2. «Mērķi» </a:t>
            </a:r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916" y="414559"/>
            <a:ext cx="5368051" cy="185377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8605"/>
              </a:srgbClr>
            </a:outerShdw>
          </a:effectLst>
        </p:spPr>
      </p:pic>
      <p:sp>
        <p:nvSpPr>
          <p:cNvPr id="5" name="Taisnstūris 4"/>
          <p:cNvSpPr/>
          <p:nvPr/>
        </p:nvSpPr>
        <p:spPr>
          <a:xfrm>
            <a:off x="127102" y="842714"/>
            <a:ext cx="7107416" cy="4123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Atzīmētais kādiem mērķiem pakalpojums nepieciešams</a:t>
            </a:r>
          </a:p>
          <a:p>
            <a:r>
              <a:rPr lang="lv-LV" dirty="0"/>
              <a:t>Mērķi var būt vairāki – bet !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lv-LV" dirty="0"/>
              <a:t>Darbiniekam ir jāpārliecinās vai mērķis ir «attiecināms»</a:t>
            </a:r>
          </a:p>
          <a:p>
            <a:pPr marL="342900" indent="-342900">
              <a:buAutoNum type="alphaLcParenR"/>
            </a:pPr>
            <a:r>
              <a:rPr lang="lv-LV" sz="1400" dirty="0"/>
              <a:t>Izziņa, ka persona ir reģistrēta kā darba ņēmējs vai pašapliecinājums, ka </a:t>
            </a:r>
          </a:p>
          <a:p>
            <a:r>
              <a:rPr lang="lv-LV" sz="1400" dirty="0"/>
              <a:t>	ir saimnieciskās darbības veicējs</a:t>
            </a:r>
          </a:p>
          <a:p>
            <a:pPr marL="342900" indent="-342900">
              <a:buFontTx/>
              <a:buAutoNum type="alphaLcParenR"/>
            </a:pPr>
            <a:r>
              <a:rPr lang="lv-LV" sz="1400" dirty="0"/>
              <a:t>Apliecinājumus, ka persona nodarbojas ar paraolimpisko sportu</a:t>
            </a:r>
          </a:p>
          <a:p>
            <a:pPr marL="342900" indent="-342900">
              <a:buFontTx/>
              <a:buAutoNum type="alphaLcParenR"/>
            </a:pPr>
            <a:r>
              <a:rPr lang="lv-LV" sz="1400" dirty="0"/>
              <a:t>Brīvprātīgā darba veicēja līgums par brīvprātīgā darbu (uzrādot oriģinālu)</a:t>
            </a:r>
          </a:p>
          <a:p>
            <a:pPr marL="342900" indent="-342900">
              <a:buAutoNum type="alphaLcParenR"/>
            </a:pPr>
            <a:r>
              <a:rPr lang="lv-LV" sz="1400" dirty="0"/>
              <a:t>Persona ir ievēlēta kapitālsabiedrības valdē</a:t>
            </a:r>
          </a:p>
          <a:p>
            <a:pPr marL="342900" indent="-342900">
              <a:buAutoNum type="alphaLcParenR"/>
            </a:pPr>
            <a:r>
              <a:rPr lang="lv-LV" sz="1400" dirty="0"/>
              <a:t>Persona apgūst izglītības programmu konkrētajā izglītības iestādē</a:t>
            </a:r>
          </a:p>
          <a:p>
            <a:pPr marL="342900" indent="-342900">
              <a:buAutoNum type="alphaLcParenR"/>
            </a:pPr>
            <a:r>
              <a:rPr lang="lv-LV" sz="1400" dirty="0"/>
              <a:t>Saņem dienas aprūpes centra vai specializētās darbnīcas pakalpojumu</a:t>
            </a:r>
          </a:p>
          <a:p>
            <a:pPr marL="342900" indent="-342900">
              <a:buAutoNum type="alphaLcParenR"/>
            </a:pPr>
            <a:r>
              <a:rPr lang="lv-LV" sz="1400" dirty="0"/>
              <a:t>Persona ir ievēlēta biedrības vai nodibinājuma valdē</a:t>
            </a:r>
          </a:p>
          <a:p>
            <a:pPr marL="342900" indent="-342900">
              <a:buAutoNum type="alphaLcParenR"/>
            </a:pPr>
            <a:r>
              <a:rPr lang="lv-LV" sz="1400" dirty="0"/>
              <a:t>Ģimenes (vispārējās prakses) ārsta vai ārstējošā ārsta apliecinājumus, ka personai ir </a:t>
            </a:r>
          </a:p>
          <a:p>
            <a:pPr marL="342900" indent="-342900">
              <a:buAutoNum type="alphaLcParenR"/>
            </a:pPr>
            <a:r>
              <a:rPr lang="lv-LV" sz="1400" dirty="0"/>
              <a:t>ārsta nozīmētas medicīniskas hemodialīzes vai ķīmijterapijas procedūras, ne retāk kā </a:t>
            </a:r>
          </a:p>
          <a:p>
            <a:r>
              <a:rPr lang="lv-LV" sz="1400" dirty="0"/>
              <a:t>	reizi nedēļā … </a:t>
            </a:r>
          </a:p>
          <a:p>
            <a:r>
              <a:rPr lang="lv-LV" sz="1400" dirty="0"/>
              <a:t>u.c. sk.  MK noteikumos 14 punkts un LM prezentācijā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lv-LV" dirty="0"/>
              <a:t>Vērtības netiek summētās un uz 7.3 jāpaņem tikai lielākā no vērtībām  </a:t>
            </a:r>
          </a:p>
          <a:p>
            <a:r>
              <a:rPr lang="lv-LV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4518" y="2472035"/>
            <a:ext cx="40024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Ja </a:t>
            </a:r>
            <a:r>
              <a:rPr lang="lv-LV" sz="1600" dirty="0" err="1"/>
              <a:t>APsis</a:t>
            </a:r>
            <a:r>
              <a:rPr lang="lv-LV" sz="1600" dirty="0"/>
              <a:t> tad: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Redzam iepriekšējā vērtējuma informāciju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Uz 7.3 tiek nosūtīta pareizā info</a:t>
            </a:r>
          </a:p>
          <a:p>
            <a:pPr algn="ctr"/>
            <a:r>
              <a:rPr lang="lv-LV" sz="1600" dirty="0"/>
              <a:t>! </a:t>
            </a:r>
            <a:r>
              <a:rPr lang="lv-LV" sz="1600" dirty="0" err="1"/>
              <a:t>APSis</a:t>
            </a:r>
            <a:r>
              <a:rPr lang="lv-LV" sz="1600" dirty="0"/>
              <a:t> nav ziņu no citiem reģistriem tie jāmeklē reģistros !     </a:t>
            </a:r>
          </a:p>
        </p:txBody>
      </p:sp>
      <p:sp>
        <p:nvSpPr>
          <p:cNvPr id="9" name="Virsraksts 1"/>
          <p:cNvSpPr txBox="1">
            <a:spLocks/>
          </p:cNvSpPr>
          <p:nvPr/>
        </p:nvSpPr>
        <p:spPr>
          <a:xfrm>
            <a:off x="557465" y="4580833"/>
            <a:ext cx="5506452" cy="537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u="sng" dirty="0"/>
              <a:t>4.3. Biežums  </a:t>
            </a:r>
            <a:r>
              <a:rPr lang="lv-LV" sz="2400" dirty="0"/>
              <a:t>/ informatīvi un norīkojumam   </a:t>
            </a:r>
          </a:p>
        </p:txBody>
      </p:sp>
      <p:pic>
        <p:nvPicPr>
          <p:cNvPr id="10" name="Attēls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04" y="5118076"/>
            <a:ext cx="5610225" cy="138112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926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422609" y="5322613"/>
            <a:ext cx="40024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Ja </a:t>
            </a:r>
            <a:r>
              <a:rPr lang="lv-LV" sz="1600" dirty="0" err="1"/>
              <a:t>APsis</a:t>
            </a:r>
            <a:r>
              <a:rPr lang="lv-LV" sz="1600" dirty="0"/>
              <a:t> tad: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Redzam iepriekšējā vērtējuma informāciju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Pārvērtēšanas gadījumā var automātiski pielasīt iepriekšējo vērtēšanu  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5A051E-574C-B141-91AE-1F2561B231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252" y="2450314"/>
            <a:ext cx="355266" cy="3552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EE66001-5984-CC4B-9DB2-438E524752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326057"/>
            <a:ext cx="355266" cy="35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9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17095" y="438975"/>
            <a:ext cx="3697705" cy="681622"/>
          </a:xfrm>
        </p:spPr>
        <p:txBody>
          <a:bodyPr>
            <a:normAutofit fontScale="90000"/>
          </a:bodyPr>
          <a:lstStyle/>
          <a:p>
            <a:r>
              <a:rPr lang="lv-LV" sz="2400" b="1" u="sng" dirty="0"/>
              <a:t>5. un 6. - anketas aizpildīšana</a:t>
            </a:r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382" y="458877"/>
            <a:ext cx="5410200" cy="348615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496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00526" y="1120597"/>
            <a:ext cx="646024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Jāizvēlas viena no vērtībām kas visprecīzāk raksturo vērtējamo funkcionalitāti.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Kontroljautājumi – nav tieši jāuzdod klientam, tie ir kā palīgs kas virza lai varētu izvēlēties vērtētāja prāt visatbilstošāko (klienti mēdz manipulēt)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Punkti ir vērtība, kas darbiniekam ir jāsaraksta katrā no daļām un kas dod kopēju vērtību punktā 7.1.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Komentāri – būtiska informācija dažādām vajadzībām, par vērtējumu, procesu, izpildītāju, nākošajam vērtējumam u.t.t. </a:t>
            </a:r>
          </a:p>
          <a:p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417095" y="3945027"/>
            <a:ext cx="11121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Ja izmanto </a:t>
            </a:r>
            <a:r>
              <a:rPr lang="lv-LV" sz="1600" dirty="0" err="1"/>
              <a:t>APsis</a:t>
            </a:r>
            <a:r>
              <a:rPr lang="lv-LV" sz="1600" dirty="0"/>
              <a:t> tad – līdzīgi kā esošajos vērtēšanas rīkos 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Redzam iepriekšējā vērtējuma informāciju un komentārus (varam to pārņemt),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Ja sistēmā ir informācija, tad tā var tikt pārņemta komentāros (kā labojams pamats), redzam un varam pārņemt arī iepriekšējos Komentārus (šai piemērā – palīglīdzekļu uzskaitījums, kas «ir nepieciešami» un «ko izmanto» - no sistēmas)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/>
              <a:t>Punktu vērtības tās saskatītas, pārnestas uz 7.1 un redzamas arī pie katras sadaļas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539AF5-1D6D-C049-9501-7352354E6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0" y="3943786"/>
            <a:ext cx="355266" cy="35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14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irsraksts 1"/>
          <p:cNvSpPr txBox="1">
            <a:spLocks/>
          </p:cNvSpPr>
          <p:nvPr/>
        </p:nvSpPr>
        <p:spPr>
          <a:xfrm>
            <a:off x="244645" y="333321"/>
            <a:ext cx="2691062" cy="5810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u="sng" dirty="0"/>
              <a:t>8. intensitātes tabula</a:t>
            </a:r>
          </a:p>
        </p:txBody>
      </p:sp>
      <p:pic>
        <p:nvPicPr>
          <p:cNvPr id="6" name="Attēls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7690" y="333321"/>
            <a:ext cx="5838825" cy="19812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6157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44645" y="729734"/>
            <a:ext cx="52778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Punktu summa nosaka intensitāti : 1; 2 vai 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lv-LV" dirty="0"/>
              <a:t>Paaugstinātā intensitāte – tiem kuriem «objektīvi vajag» un «vajag intensīvu līdzību»     </a:t>
            </a:r>
          </a:p>
          <a:p>
            <a:endParaRPr lang="lv-LV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lv-LV" dirty="0"/>
              <a:t>Svarīgi nākotnei un kad būs daudz naudas, tad nemainot vērtēšanu, mēs varēsim mainīt </a:t>
            </a:r>
          </a:p>
          <a:p>
            <a:pPr marL="342900" indent="-342900">
              <a:buAutoNum type="alphaLcParenR"/>
            </a:pPr>
            <a:r>
              <a:rPr lang="lv-LV" dirty="0"/>
              <a:t>Punktu robežas, nosakot citus % </a:t>
            </a:r>
          </a:p>
          <a:p>
            <a:pPr marL="342900" indent="-342900">
              <a:buAutoNum type="alphaLcParenR"/>
            </a:pPr>
            <a:r>
              <a:rPr lang="lv-LV" dirty="0"/>
              <a:t>Koeficienta vērtību, citām punktu grupām vai lietojot citas vērtības – piemēram :  0,5 1,5 u.t.t.</a:t>
            </a:r>
          </a:p>
        </p:txBody>
      </p:sp>
      <p:pic>
        <p:nvPicPr>
          <p:cNvPr id="9" name="Attēls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215" y="2524193"/>
            <a:ext cx="5829300" cy="292417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7595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461213" y="3795691"/>
            <a:ext cx="4844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Ja izmanto </a:t>
            </a:r>
            <a:r>
              <a:rPr lang="lv-LV" sz="1600" dirty="0" err="1"/>
              <a:t>APsis</a:t>
            </a:r>
            <a:r>
              <a:rPr lang="lv-LV" sz="1600" dirty="0"/>
              <a:t> tad sistēma visu sakaita un atzīmē</a:t>
            </a:r>
          </a:p>
          <a:p>
            <a:endParaRPr lang="lv-LV" sz="1400" i="1" dirty="0"/>
          </a:p>
          <a:p>
            <a:pPr algn="ctr"/>
            <a:r>
              <a:rPr lang="lv-LV" sz="1400" i="1" dirty="0"/>
              <a:t>Cienām darbinieku  - nav jāveic aprēķini, to dara sistēma </a:t>
            </a:r>
            <a:endParaRPr lang="lv-LV" sz="1400" i="1" dirty="0">
              <a:highlight>
                <a:srgbClr val="00FF00"/>
              </a:highligh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3E8BF2-3D7B-BB49-8249-718DCE972C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7" y="3825145"/>
            <a:ext cx="355266" cy="35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930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5652E3F-2090-8949-B83C-C16864D19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" y="4045356"/>
            <a:ext cx="355266" cy="355266"/>
          </a:xfrm>
          <a:prstGeom prst="rect">
            <a:avLst/>
          </a:prstGeom>
        </p:spPr>
      </p:pic>
      <p:pic>
        <p:nvPicPr>
          <p:cNvPr id="4" name="Attēls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697" y="850679"/>
            <a:ext cx="5470469" cy="2307449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4000"/>
              </a:srgbClr>
            </a:outerShdw>
          </a:effectLst>
        </p:spPr>
      </p:pic>
      <p:sp>
        <p:nvSpPr>
          <p:cNvPr id="6" name="Virsraksts 1"/>
          <p:cNvSpPr txBox="1">
            <a:spLocks/>
          </p:cNvSpPr>
          <p:nvPr/>
        </p:nvSpPr>
        <p:spPr>
          <a:xfrm>
            <a:off x="220582" y="269600"/>
            <a:ext cx="3785934" cy="5810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u="sng" dirty="0"/>
              <a:t>7 . Apjoma (h) noteikšana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6834" y="850679"/>
            <a:ext cx="6661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Aizpildām prasītās vērtības,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Atceramies par «izņēmumiem» un sarēķinām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Iespējamās st. (maks. vērtība) * koeficients = piešķiramās st.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6834" y="4045356"/>
            <a:ext cx="97896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Ja izmanto </a:t>
            </a:r>
            <a:r>
              <a:rPr lang="lv-LV" dirty="0" err="1"/>
              <a:t>APsis</a:t>
            </a:r>
            <a:r>
              <a:rPr lang="lv-LV" dirty="0"/>
              <a:t> tad :  </a:t>
            </a:r>
          </a:p>
          <a:p>
            <a:pPr marL="285750" indent="-285750">
              <a:buFontTx/>
              <a:buChar char="-"/>
            </a:pPr>
            <a:r>
              <a:rPr lang="lv-LV" dirty="0"/>
              <a:t>Sistēma visu aizpilda un sakaita, ja sistēmā nav info, tad pārprasa par izņēmumu gadījumiem  </a:t>
            </a:r>
          </a:p>
          <a:p>
            <a:pPr marL="285750" indent="-285750">
              <a:buFontTx/>
              <a:buChar char="-"/>
            </a:pPr>
            <a:r>
              <a:rPr lang="lv-LV" dirty="0"/>
              <a:t>«Atzinumu daļa» secinājums ar izvērstu informāciju par Asistenta, Aprūpes, Pavadoņa pakalpojumiem – 0-5-18 bērniem un pieaugušajiem </a:t>
            </a:r>
          </a:p>
          <a:p>
            <a:pPr marL="285750" indent="-285750">
              <a:buFontTx/>
              <a:buChar char="-"/>
            </a:pPr>
            <a:r>
              <a:rPr lang="lv-LV" dirty="0"/>
              <a:t>Izdruka atbilstoši MK noteikumiem</a:t>
            </a:r>
          </a:p>
          <a:p>
            <a:pPr marL="285750" indent="-285750">
              <a:buFontTx/>
              <a:buChar char="-"/>
            </a:pPr>
            <a:r>
              <a:rPr lang="lv-LV" dirty="0"/>
              <a:t>Vērtējumu vēsture  (visi vērtējumi t.sk MK 138 2/3 piel. MK 805/, </a:t>
            </a:r>
            <a:r>
              <a:rPr lang="lv-LV" dirty="0" err="1"/>
              <a:t>Bartels</a:t>
            </a:r>
            <a:r>
              <a:rPr lang="lv-LV" dirty="0"/>
              <a:t> ) – var izmantot visus vērtēšanas rīkus vai tikai kādu no rīkiem </a:t>
            </a:r>
          </a:p>
          <a:p>
            <a:pPr marL="285750" indent="-285750">
              <a:buFontTx/>
              <a:buChar char="-"/>
            </a:pPr>
            <a:r>
              <a:rPr lang="lv-LV" dirty="0"/>
              <a:t>Derīguma termiņi un atgādinājums, ja saslēdz ar e-pastu</a:t>
            </a:r>
          </a:p>
          <a:p>
            <a:pPr marL="285750" indent="-285750">
              <a:buFontTx/>
              <a:buChar char="-"/>
            </a:pPr>
            <a:r>
              <a:rPr lang="lv-LV" dirty="0"/>
              <a:t>Iespēja glabāt, drukāt, nosūtīt, pārskatīt … pieejams no jebkuras ierīces, kurā ir internets </a:t>
            </a:r>
            <a:endParaRPr lang="lv-LV" dirty="0">
              <a:highlight>
                <a:srgbClr val="00FF00"/>
              </a:highlight>
            </a:endParaRPr>
          </a:p>
        </p:txBody>
      </p:sp>
      <p:pic>
        <p:nvPicPr>
          <p:cNvPr id="9" name="Attēls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97" y="1949116"/>
            <a:ext cx="57816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48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AB4D1B-8AAF-8541-849D-226C3744D8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14" y="1287323"/>
            <a:ext cx="1524000" cy="1524000"/>
          </a:xfrm>
          <a:prstGeom prst="rect">
            <a:avLst/>
          </a:prstGeom>
        </p:spPr>
      </p:pic>
      <p:sp>
        <p:nvSpPr>
          <p:cNvPr id="22529" name="Rectangle 5">
            <a:extLst>
              <a:ext uri="{FF2B5EF4-FFF2-40B4-BE49-F238E27FC236}">
                <a16:creationId xmlns:a16="http://schemas.microsoft.com/office/drawing/2014/main" id="{FE6FF179-F705-4C49-BCCF-2F4B3968C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4" y="981075"/>
            <a:ext cx="6264275" cy="1366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lv-LV" sz="5400">
              <a:solidFill>
                <a:schemeClr val="bg2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2530" name="Rectangle 6">
            <a:extLst>
              <a:ext uri="{FF2B5EF4-FFF2-40B4-BE49-F238E27FC236}">
                <a16:creationId xmlns:a16="http://schemas.microsoft.com/office/drawing/2014/main" id="{8D2B5677-0FFF-834C-BF95-3F4C957A6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664" y="674687"/>
            <a:ext cx="8496300" cy="55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lv-LV" altLang="lv-LV" sz="2800" b="1" dirty="0">
                <a:latin typeface="Century Schoolbook" panose="02040604050505020304" pitchFamily="18" charset="0"/>
              </a:rPr>
              <a:t>LSA direktors Andris Bērziņš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lv-LV" altLang="lv-LV" sz="2800" b="1" dirty="0">
                <a:latin typeface="Century Schoolbook" panose="02040604050505020304" pitchFamily="18" charset="0"/>
              </a:rPr>
              <a:t>29242453</a:t>
            </a:r>
          </a:p>
          <a:p>
            <a:pPr algn="r">
              <a:spcBef>
                <a:spcPct val="0"/>
              </a:spcBef>
              <a:buNone/>
            </a:pPr>
            <a:r>
              <a:rPr lang="lv-LV" altLang="lv-LV" sz="2800" b="1" dirty="0">
                <a:latin typeface="Century Schoolbook" panose="02040604050505020304" pitchFamily="18" charset="0"/>
                <a:hlinkClick r:id="rId4"/>
              </a:rPr>
              <a:t>andris.berzins@samariesi.lv</a:t>
            </a:r>
            <a:r>
              <a:rPr lang="lv-LV" altLang="lv-LV" sz="2800" b="1" dirty="0">
                <a:latin typeface="Century Schoolbook" panose="02040604050505020304" pitchFamily="18" charset="0"/>
              </a:rPr>
              <a:t>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lv-LV" altLang="lv-LV" sz="2800" b="1" dirty="0">
              <a:latin typeface="Century Schoolbook" panose="020406040505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lv-LV" altLang="lv-LV" sz="2800" b="1" dirty="0">
              <a:latin typeface="Century Schoolbook" panose="02040604050505020304" pitchFamily="18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lv-LV" altLang="lv-LV" sz="2800" b="1" dirty="0">
                <a:latin typeface="Century Schoolbook" panose="02040604050505020304" pitchFamily="18" charset="0"/>
              </a:rPr>
              <a:t>SIA «e-aprūpe» projekta vadītājs-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lv-LV" altLang="lv-LV" sz="2800" b="1" dirty="0">
                <a:latin typeface="Century Schoolbook" panose="02040604050505020304" pitchFamily="18" charset="0"/>
              </a:rPr>
              <a:t>Sistēmas administrators Rihards Bērziņš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lv-LV" altLang="lv-LV" sz="2800" b="1" dirty="0">
                <a:latin typeface="Century Schoolbook" panose="02040604050505020304" pitchFamily="18" charset="0"/>
              </a:rPr>
              <a:t>26361061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lv-LV" altLang="lv-LV" sz="2800" b="1" dirty="0">
                <a:latin typeface="Century Schoolbook" panose="02040604050505020304" pitchFamily="18" charset="0"/>
                <a:hlinkClick r:id="rId5"/>
              </a:rPr>
              <a:t>eaprupe@gmail.com</a:t>
            </a:r>
            <a:endParaRPr lang="en-US" altLang="lv-LV" sz="2800" dirty="0">
              <a:solidFill>
                <a:schemeClr val="bg2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23E05A18-72D7-F643-9318-4DCA878C9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9" y="6021388"/>
            <a:ext cx="4752975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lv-LV" altLang="lv-LV" sz="1800" b="1">
              <a:latin typeface="Century Schoolbook" panose="020406040505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1F8073-825C-BF46-BFE5-981C5B0245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13" y="3422650"/>
            <a:ext cx="1524001" cy="15240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764</Words>
  <Application>Microsoft Macintosh PowerPoint</Application>
  <PresentationFormat>Widescreen</PresentationFormat>
  <Paragraphs>80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Schoolbook</vt:lpstr>
      <vt:lpstr>Wingdings</vt:lpstr>
      <vt:lpstr>Office dizains</vt:lpstr>
      <vt:lpstr>Asistenta pakalpojuma nepieciešamības un atbalsta intensitātes noteikšanas anketa</vt:lpstr>
      <vt:lpstr>1.-3. «Informācija par personu»</vt:lpstr>
      <vt:lpstr>4.2. «Mērķi» </vt:lpstr>
      <vt:lpstr>5. un 6. - anketas aizpildīšana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Asistenta pakalpojuma nepieciešamības un atbalsta intensitātes noteikšanas anketa</dc:title>
  <dc:creator>Andris Berzins</dc:creator>
  <cp:lastModifiedBy>Rihards</cp:lastModifiedBy>
  <cp:revision>27</cp:revision>
  <dcterms:created xsi:type="dcterms:W3CDTF">2021-05-25T10:31:13Z</dcterms:created>
  <dcterms:modified xsi:type="dcterms:W3CDTF">2021-05-27T18:01:09Z</dcterms:modified>
</cp:coreProperties>
</file>