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430" r:id="rId3"/>
    <p:sldId id="431" r:id="rId4"/>
    <p:sldId id="437" r:id="rId5"/>
    <p:sldId id="438" r:id="rId6"/>
    <p:sldId id="435" r:id="rId7"/>
    <p:sldId id="432" r:id="rId8"/>
    <p:sldId id="433" r:id="rId9"/>
    <p:sldId id="434" r:id="rId10"/>
    <p:sldId id="436" r:id="rId11"/>
    <p:sldId id="439" r:id="rId12"/>
    <p:sldId id="265" r:id="rId13"/>
    <p:sldId id="429" r:id="rId14"/>
    <p:sldId id="428" r:id="rId15"/>
    <p:sldId id="440" r:id="rId16"/>
    <p:sldId id="441" r:id="rId17"/>
    <p:sldId id="264" r:id="rId18"/>
  </p:sldIdLst>
  <p:sldSz cx="9144000" cy="6858000" type="screen4x3"/>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snapToObjects="1">
      <p:cViewPr varScale="1">
        <p:scale>
          <a:sx n="101" d="100"/>
          <a:sy n="101" d="100"/>
        </p:scale>
        <p:origin x="126" y="28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2C3A09-04D6-40EE-B02E-E87E7F9899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lv-LV"/>
          </a:p>
        </p:txBody>
      </p:sp>
      <p:sp>
        <p:nvSpPr>
          <p:cNvPr id="3" name="Date Placeholder 2">
            <a:extLst>
              <a:ext uri="{FF2B5EF4-FFF2-40B4-BE49-F238E27FC236}">
                <a16:creationId xmlns:a16="http://schemas.microsoft.com/office/drawing/2014/main" id="{B444FF38-0F5D-49E5-8139-6EEAC80A48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B7479C1-582F-4A06-B9C7-904B5460946D}" type="datetimeFigureOut">
              <a:rPr lang="lv-LV"/>
              <a:pPr>
                <a:defRPr/>
              </a:pPr>
              <a:t>11.06.2021</a:t>
            </a:fld>
            <a:endParaRPr lang="lv-LV"/>
          </a:p>
        </p:txBody>
      </p:sp>
      <p:sp>
        <p:nvSpPr>
          <p:cNvPr id="4" name="Footer Placeholder 3">
            <a:extLst>
              <a:ext uri="{FF2B5EF4-FFF2-40B4-BE49-F238E27FC236}">
                <a16:creationId xmlns:a16="http://schemas.microsoft.com/office/drawing/2014/main" id="{7113428B-579F-447D-9739-E9A486A33F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lv-LV"/>
          </a:p>
        </p:txBody>
      </p:sp>
      <p:sp>
        <p:nvSpPr>
          <p:cNvPr id="5" name="Slide Number Placeholder 4">
            <a:extLst>
              <a:ext uri="{FF2B5EF4-FFF2-40B4-BE49-F238E27FC236}">
                <a16:creationId xmlns:a16="http://schemas.microsoft.com/office/drawing/2014/main" id="{8A1480DD-E71E-45A8-A85A-6ACD99402462}"/>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29C2F95-A6AA-4F0C-8552-0CBD9FFBEC11}" type="slidenum">
              <a:rPr lang="lv-LV" altLang="lv-LV"/>
              <a:pPr/>
              <a:t>‹#›</a:t>
            </a:fld>
            <a:endParaRPr lang="lv-LV" altLang="lv-LV"/>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CFF1DC-76DB-47E8-A479-93B3AAA9C5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a:extLst>
              <a:ext uri="{FF2B5EF4-FFF2-40B4-BE49-F238E27FC236}">
                <a16:creationId xmlns:a16="http://schemas.microsoft.com/office/drawing/2014/main" id="{E22BC25B-A27B-4500-B5EC-B82618F2B0A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7F74E90D-A589-4AAF-8049-EB585EEF0861}" type="datetimeFigureOut">
              <a:rPr lang="lv-LV" altLang="lv-LV"/>
              <a:pPr>
                <a:defRPr/>
              </a:pPr>
              <a:t>11.06.2021</a:t>
            </a:fld>
            <a:endParaRPr lang="lv-LV" altLang="lv-LV"/>
          </a:p>
        </p:txBody>
      </p:sp>
      <p:sp>
        <p:nvSpPr>
          <p:cNvPr id="4" name="Slide Image Placeholder 3">
            <a:extLst>
              <a:ext uri="{FF2B5EF4-FFF2-40B4-BE49-F238E27FC236}">
                <a16:creationId xmlns:a16="http://schemas.microsoft.com/office/drawing/2014/main" id="{4F3B7ED1-F9F3-42DC-8AB4-29AF8D148EE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BA41AD38-7112-4C1D-A5B3-1DAAD32B8C6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3468B466-2623-4B2C-A963-85A99BF49BD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a:extLst>
              <a:ext uri="{FF2B5EF4-FFF2-40B4-BE49-F238E27FC236}">
                <a16:creationId xmlns:a16="http://schemas.microsoft.com/office/drawing/2014/main" id="{0A95D612-95C0-405E-8932-06C1C0AC35F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55CAAE2-0A91-4AA8-9FE4-C4000798C655}"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05D3FD2-21ED-473E-A6EB-9D9F419DFC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4B08E42F-8A5F-4837-A66D-3E3BD92B44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6431487-A883-4114-B19C-0B17FAA5645A}"/>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1515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FA365AD-3478-4FBE-8ACB-F0B8085951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CB56458E-AEC7-497C-832E-4A506FD151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4"/>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270636"/>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5" name="Text Placeholder 19"/>
          <p:cNvSpPr>
            <a:spLocks noGrp="1"/>
          </p:cNvSpPr>
          <p:nvPr>
            <p:ph type="body" sz="quarter" idx="12"/>
          </p:nvPr>
        </p:nvSpPr>
        <p:spPr>
          <a:xfrm>
            <a:off x="4876800" y="627433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362C7DC-2356-41A5-B1B5-B4384E3EF473}"/>
              </a:ext>
            </a:extLst>
          </p:cNvPr>
          <p:cNvSpPr>
            <a:spLocks noGrp="1"/>
          </p:cNvSpPr>
          <p:nvPr>
            <p:ph type="sldNum" sz="quarter" idx="13"/>
          </p:nvPr>
        </p:nvSpPr>
        <p:spPr>
          <a:xfrm>
            <a:off x="8686800" y="6270625"/>
            <a:ext cx="304800" cy="304800"/>
          </a:xfrm>
        </p:spPr>
        <p:txBody>
          <a:bodyPr/>
          <a:lstStyle>
            <a:lvl1pPr>
              <a:defRPr sz="1000">
                <a:latin typeface="Verdana" panose="020B0604030504040204" pitchFamily="34" charset="0"/>
              </a:defRPr>
            </a:lvl1pPr>
          </a:lstStyle>
          <a:p>
            <a:fld id="{40449670-021F-4202-BDB9-A09E5A41B7FF}" type="slidenum">
              <a:rPr lang="en-US" altLang="lv-LV"/>
              <a:pPr/>
              <a:t>‹#›</a:t>
            </a:fld>
            <a:endParaRPr lang="en-US" altLang="lv-LV"/>
          </a:p>
        </p:txBody>
      </p:sp>
    </p:spTree>
    <p:extLst>
      <p:ext uri="{BB962C8B-B14F-4D97-AF65-F5344CB8AC3E}">
        <p14:creationId xmlns:p14="http://schemas.microsoft.com/office/powerpoint/2010/main" val="248544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FE709DA3-1F49-465E-A95E-B7FB80CF17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3C77577D-4B1A-44FE-98E7-041ADE8F9B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4"/>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1722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168232"/>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5E6D9C1A-D904-4067-8067-31AC442E9902}"/>
              </a:ext>
            </a:extLst>
          </p:cNvPr>
          <p:cNvSpPr>
            <a:spLocks noGrp="1"/>
          </p:cNvSpPr>
          <p:nvPr>
            <p:ph type="sldNum" sz="quarter" idx="13"/>
          </p:nvPr>
        </p:nvSpPr>
        <p:spPr>
          <a:xfrm>
            <a:off x="8686800" y="6169025"/>
            <a:ext cx="304800" cy="304800"/>
          </a:xfrm>
        </p:spPr>
        <p:txBody>
          <a:bodyPr/>
          <a:lstStyle>
            <a:lvl1pPr>
              <a:defRPr sz="1000">
                <a:latin typeface="Verdana" panose="020B0604030504040204" pitchFamily="34" charset="0"/>
              </a:defRPr>
            </a:lvl1pPr>
          </a:lstStyle>
          <a:p>
            <a:fld id="{15DB4978-3B22-4968-9F22-16A49F2D532E}" type="slidenum">
              <a:rPr lang="en-US" altLang="lv-LV"/>
              <a:pPr/>
              <a:t>‹#›</a:t>
            </a:fld>
            <a:endParaRPr lang="en-US" altLang="lv-LV"/>
          </a:p>
        </p:txBody>
      </p:sp>
    </p:spTree>
    <p:extLst>
      <p:ext uri="{BB962C8B-B14F-4D97-AF65-F5344CB8AC3E}">
        <p14:creationId xmlns:p14="http://schemas.microsoft.com/office/powerpoint/2010/main" val="225405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7D4C04-59FD-41D5-A12A-D29C4CC7C0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7C7EAAC-49FB-4392-A2EC-1D7C635F9F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5"/>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1"/>
            <a:ext cx="2895600" cy="4267200"/>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4"/>
            <a:ext cx="2971800" cy="428307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5"/>
          <p:cNvSpPr>
            <a:spLocks noGrp="1"/>
          </p:cNvSpPr>
          <p:nvPr>
            <p:ph type="body" sz="quarter" idx="10"/>
          </p:nvPr>
        </p:nvSpPr>
        <p:spPr>
          <a:xfrm>
            <a:off x="2590800" y="61722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168232"/>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Slide Number Placeholder 22">
            <a:extLst>
              <a:ext uri="{FF2B5EF4-FFF2-40B4-BE49-F238E27FC236}">
                <a16:creationId xmlns:a16="http://schemas.microsoft.com/office/drawing/2014/main" id="{1BC1706E-54F1-4F5A-8874-EC177748335E}"/>
              </a:ext>
            </a:extLst>
          </p:cNvPr>
          <p:cNvSpPr>
            <a:spLocks noGrp="1"/>
          </p:cNvSpPr>
          <p:nvPr>
            <p:ph type="sldNum" sz="quarter" idx="13"/>
          </p:nvPr>
        </p:nvSpPr>
        <p:spPr>
          <a:xfrm>
            <a:off x="8686800" y="6169025"/>
            <a:ext cx="304800" cy="304800"/>
          </a:xfrm>
        </p:spPr>
        <p:txBody>
          <a:bodyPr/>
          <a:lstStyle>
            <a:lvl1pPr>
              <a:defRPr sz="1000">
                <a:latin typeface="Verdana" panose="020B0604030504040204" pitchFamily="34" charset="0"/>
              </a:defRPr>
            </a:lvl1pPr>
          </a:lstStyle>
          <a:p>
            <a:fld id="{AEB58AF3-9AFC-4C1A-8F9E-8A34E6A8641D}" type="slidenum">
              <a:rPr lang="en-US" altLang="lv-LV"/>
              <a:pPr/>
              <a:t>‹#›</a:t>
            </a:fld>
            <a:endParaRPr lang="en-US" altLang="lv-LV"/>
          </a:p>
        </p:txBody>
      </p:sp>
    </p:spTree>
    <p:extLst>
      <p:ext uri="{BB962C8B-B14F-4D97-AF65-F5344CB8AC3E}">
        <p14:creationId xmlns:p14="http://schemas.microsoft.com/office/powerpoint/2010/main" val="322775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F7156755-8492-41A3-957F-357CEAD8A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CD0EC6D7-1F38-4550-9D63-C5470278F2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5"/>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4"/>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2"/>
          </p:nvPr>
        </p:nvSpPr>
        <p:spPr>
          <a:xfrm>
            <a:off x="5715000" y="2386944"/>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516065"/>
            <a:ext cx="2895600" cy="87153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3" name="Text Placeholder 21"/>
          <p:cNvSpPr>
            <a:spLocks noGrp="1"/>
          </p:cNvSpPr>
          <p:nvPr>
            <p:ph type="body" sz="quarter" idx="17"/>
          </p:nvPr>
        </p:nvSpPr>
        <p:spPr>
          <a:xfrm>
            <a:off x="5715000" y="1516065"/>
            <a:ext cx="2971800" cy="87087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5"/>
          <p:cNvSpPr>
            <a:spLocks noGrp="1"/>
          </p:cNvSpPr>
          <p:nvPr>
            <p:ph type="body" sz="quarter" idx="10"/>
          </p:nvPr>
        </p:nvSpPr>
        <p:spPr>
          <a:xfrm>
            <a:off x="2590800" y="61722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2" name="Text Placeholder 19"/>
          <p:cNvSpPr>
            <a:spLocks noGrp="1"/>
          </p:cNvSpPr>
          <p:nvPr>
            <p:ph type="body" sz="quarter" idx="12"/>
          </p:nvPr>
        </p:nvSpPr>
        <p:spPr>
          <a:xfrm>
            <a:off x="4876800" y="6168232"/>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Slide Number Placeholder 22">
            <a:extLst>
              <a:ext uri="{FF2B5EF4-FFF2-40B4-BE49-F238E27FC236}">
                <a16:creationId xmlns:a16="http://schemas.microsoft.com/office/drawing/2014/main" id="{5A2489CE-4E7B-4AB6-A128-9F147DA82B4C}"/>
              </a:ext>
            </a:extLst>
          </p:cNvPr>
          <p:cNvSpPr>
            <a:spLocks noGrp="1"/>
          </p:cNvSpPr>
          <p:nvPr>
            <p:ph type="sldNum" sz="quarter" idx="18"/>
          </p:nvPr>
        </p:nvSpPr>
        <p:spPr>
          <a:xfrm>
            <a:off x="8686800" y="6169025"/>
            <a:ext cx="304800" cy="304800"/>
          </a:xfrm>
        </p:spPr>
        <p:txBody>
          <a:bodyPr/>
          <a:lstStyle>
            <a:lvl1pPr>
              <a:defRPr sz="1000">
                <a:latin typeface="Verdana" panose="020B0604030504040204" pitchFamily="34" charset="0"/>
              </a:defRPr>
            </a:lvl1pPr>
          </a:lstStyle>
          <a:p>
            <a:fld id="{FB770184-E3FE-4EE4-B180-92C489A020DD}" type="slidenum">
              <a:rPr lang="en-US" altLang="lv-LV"/>
              <a:pPr/>
              <a:t>‹#›</a:t>
            </a:fld>
            <a:endParaRPr lang="en-US" altLang="lv-LV"/>
          </a:p>
        </p:txBody>
      </p:sp>
    </p:spTree>
    <p:extLst>
      <p:ext uri="{BB962C8B-B14F-4D97-AF65-F5344CB8AC3E}">
        <p14:creationId xmlns:p14="http://schemas.microsoft.com/office/powerpoint/2010/main" val="237762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E19EA4B-6B82-4E97-85B4-3037725CE3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DDD55CF8-15A8-4BE5-9CBC-8F8B0B089FC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5"/>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4" name="Text Placeholder 15"/>
          <p:cNvSpPr>
            <a:spLocks noGrp="1"/>
          </p:cNvSpPr>
          <p:nvPr>
            <p:ph type="body" sz="quarter" idx="10"/>
          </p:nvPr>
        </p:nvSpPr>
        <p:spPr>
          <a:xfrm>
            <a:off x="2590800" y="61722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5" name="Text Placeholder 19"/>
          <p:cNvSpPr>
            <a:spLocks noGrp="1"/>
          </p:cNvSpPr>
          <p:nvPr>
            <p:ph type="body" sz="quarter" idx="12"/>
          </p:nvPr>
        </p:nvSpPr>
        <p:spPr>
          <a:xfrm>
            <a:off x="4876800" y="6168232"/>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AD4CAB28-2CF4-46D8-9613-E6CE60D49846}"/>
              </a:ext>
            </a:extLst>
          </p:cNvPr>
          <p:cNvSpPr>
            <a:spLocks noGrp="1"/>
          </p:cNvSpPr>
          <p:nvPr>
            <p:ph type="sldNum" sz="quarter" idx="13"/>
          </p:nvPr>
        </p:nvSpPr>
        <p:spPr>
          <a:xfrm>
            <a:off x="8686800" y="6169025"/>
            <a:ext cx="304800" cy="304800"/>
          </a:xfrm>
        </p:spPr>
        <p:txBody>
          <a:bodyPr/>
          <a:lstStyle>
            <a:lvl1pPr>
              <a:defRPr sz="1000">
                <a:latin typeface="Verdana" panose="020B0604030504040204" pitchFamily="34" charset="0"/>
              </a:defRPr>
            </a:lvl1pPr>
          </a:lstStyle>
          <a:p>
            <a:fld id="{DCF8DC20-364D-482C-BB10-D295FA08B036}" type="slidenum">
              <a:rPr lang="en-US" altLang="lv-LV"/>
              <a:pPr/>
              <a:t>‹#›</a:t>
            </a:fld>
            <a:endParaRPr lang="en-US" altLang="lv-LV"/>
          </a:p>
        </p:txBody>
      </p:sp>
    </p:spTree>
    <p:extLst>
      <p:ext uri="{BB962C8B-B14F-4D97-AF65-F5344CB8AC3E}">
        <p14:creationId xmlns:p14="http://schemas.microsoft.com/office/powerpoint/2010/main" val="25230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D035493-364D-49F1-878F-02B8994411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24004BE5-D86C-4708-A688-54321E6570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5"/>
          <p:cNvSpPr>
            <a:spLocks noGrp="1"/>
          </p:cNvSpPr>
          <p:nvPr>
            <p:ph type="body" sz="quarter" idx="10"/>
          </p:nvPr>
        </p:nvSpPr>
        <p:spPr>
          <a:xfrm>
            <a:off x="2590800" y="61722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Text Placeholder 19"/>
          <p:cNvSpPr>
            <a:spLocks noGrp="1"/>
          </p:cNvSpPr>
          <p:nvPr>
            <p:ph type="body" sz="quarter" idx="12"/>
          </p:nvPr>
        </p:nvSpPr>
        <p:spPr>
          <a:xfrm>
            <a:off x="4876800" y="6168232"/>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C27C771A-9892-4118-89AC-8D335238A391}"/>
              </a:ext>
            </a:extLst>
          </p:cNvPr>
          <p:cNvSpPr>
            <a:spLocks noGrp="1"/>
          </p:cNvSpPr>
          <p:nvPr>
            <p:ph type="sldNum" sz="quarter" idx="13"/>
          </p:nvPr>
        </p:nvSpPr>
        <p:spPr>
          <a:xfrm>
            <a:off x="8686800" y="6169025"/>
            <a:ext cx="304800" cy="304800"/>
          </a:xfrm>
        </p:spPr>
        <p:txBody>
          <a:bodyPr/>
          <a:lstStyle>
            <a:lvl1pPr>
              <a:defRPr sz="1000">
                <a:latin typeface="Verdana" panose="020B0604030504040204" pitchFamily="34" charset="0"/>
              </a:defRPr>
            </a:lvl1pPr>
          </a:lstStyle>
          <a:p>
            <a:fld id="{9FB1521D-19F3-47FB-A2E0-F9B996F86098}" type="slidenum">
              <a:rPr lang="en-US" altLang="lv-LV"/>
              <a:pPr/>
              <a:t>‹#›</a:t>
            </a:fld>
            <a:endParaRPr lang="en-US" altLang="lv-LV"/>
          </a:p>
        </p:txBody>
      </p:sp>
    </p:spTree>
    <p:extLst>
      <p:ext uri="{BB962C8B-B14F-4D97-AF65-F5344CB8AC3E}">
        <p14:creationId xmlns:p14="http://schemas.microsoft.com/office/powerpoint/2010/main" val="116513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679235-B619-41A1-A39D-E526CBB09D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7641ABB-4DF9-4026-AA06-37E578BA196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1" y="272979"/>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8"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1" y="1435123"/>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11" name="Text Placeholder 15"/>
          <p:cNvSpPr>
            <a:spLocks noGrp="1"/>
          </p:cNvSpPr>
          <p:nvPr>
            <p:ph type="body" sz="quarter" idx="10"/>
          </p:nvPr>
        </p:nvSpPr>
        <p:spPr>
          <a:xfrm>
            <a:off x="2590800" y="61722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168232"/>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Slide Number Placeholder 22">
            <a:extLst>
              <a:ext uri="{FF2B5EF4-FFF2-40B4-BE49-F238E27FC236}">
                <a16:creationId xmlns:a16="http://schemas.microsoft.com/office/drawing/2014/main" id="{2F81ADF0-CF1A-497D-B908-443026E8D2DD}"/>
              </a:ext>
            </a:extLst>
          </p:cNvPr>
          <p:cNvSpPr>
            <a:spLocks noGrp="1"/>
          </p:cNvSpPr>
          <p:nvPr>
            <p:ph type="sldNum" sz="quarter" idx="13"/>
          </p:nvPr>
        </p:nvSpPr>
        <p:spPr>
          <a:xfrm>
            <a:off x="8686800" y="6169025"/>
            <a:ext cx="304800" cy="304800"/>
          </a:xfrm>
        </p:spPr>
        <p:txBody>
          <a:bodyPr/>
          <a:lstStyle>
            <a:lvl1pPr>
              <a:defRPr sz="1000">
                <a:latin typeface="Verdana" panose="020B0604030504040204" pitchFamily="34" charset="0"/>
              </a:defRPr>
            </a:lvl1pPr>
          </a:lstStyle>
          <a:p>
            <a:fld id="{CE306365-D36C-458E-8D1E-EC1532F0CAF2}" type="slidenum">
              <a:rPr lang="en-US" altLang="lv-LV"/>
              <a:pPr/>
              <a:t>‹#›</a:t>
            </a:fld>
            <a:endParaRPr lang="en-US" altLang="lv-LV"/>
          </a:p>
        </p:txBody>
      </p:sp>
    </p:spTree>
    <p:extLst>
      <p:ext uri="{BB962C8B-B14F-4D97-AF65-F5344CB8AC3E}">
        <p14:creationId xmlns:p14="http://schemas.microsoft.com/office/powerpoint/2010/main" val="25186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BBF8039-4967-499E-824D-F3F40CE37D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CD066A98-A6F5-4B51-967F-C5C8CB56EF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8147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6416ED3-E744-4285-AA9B-CFD42DAD37A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F74E0A16-4C9A-4DA5-AD22-D83912C90A3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029BD870-94D4-43E9-9379-9F6DCC554900}"/>
              </a:ext>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37666FDC-9F7E-44BC-91D1-1B6EA1DECFC4}" type="datetime1">
              <a:rPr lang="en-US" altLang="lv-LV"/>
              <a:pPr>
                <a:defRPr/>
              </a:pPr>
              <a:t>6/11/2021</a:t>
            </a:fld>
            <a:endParaRPr lang="en-US" altLang="lv-LV"/>
          </a:p>
        </p:txBody>
      </p:sp>
      <p:sp>
        <p:nvSpPr>
          <p:cNvPr id="5" name="Footer Placeholder 4">
            <a:extLst>
              <a:ext uri="{FF2B5EF4-FFF2-40B4-BE49-F238E27FC236}">
                <a16:creationId xmlns:a16="http://schemas.microsoft.com/office/drawing/2014/main" id="{B4CC84AE-304E-4673-ACD2-205B5E15663D}"/>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B22E339-B363-4822-A881-3D3987C88254}"/>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fld id="{06D43E93-EC1A-4137-B559-F89EDD711D52}"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lm.gov.lv/"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F3143-FA4E-4411-879D-4A1920D1994E}"/>
              </a:ext>
            </a:extLst>
          </p:cNvPr>
          <p:cNvSpPr>
            <a:spLocks noGrp="1"/>
          </p:cNvSpPr>
          <p:nvPr>
            <p:ph type="title"/>
          </p:nvPr>
        </p:nvSpPr>
        <p:spPr>
          <a:xfrm>
            <a:off x="685800" y="3194459"/>
            <a:ext cx="7772400" cy="1696453"/>
          </a:xfrm>
        </p:spPr>
        <p:txBody>
          <a:bodyPr>
            <a:noAutofit/>
          </a:bodyPr>
          <a:lstStyle/>
          <a:p>
            <a:r>
              <a:rPr lang="lv-LV" sz="2800" dirty="0">
                <a:latin typeface="+mj-lt"/>
                <a:cs typeface="Arial" panose="020B0604020202020204" pitchFamily="34" charset="0"/>
              </a:rPr>
              <a:t>LM ESF projekts “Sociālo pakalpojumu atbalsta sistēmas pilnveide” </a:t>
            </a:r>
            <a:br>
              <a:rPr lang="lv-LV" sz="2800" dirty="0">
                <a:latin typeface="+mj-lt"/>
                <a:cs typeface="Arial" panose="020B0604020202020204" pitchFamily="34" charset="0"/>
              </a:rPr>
            </a:br>
            <a:endParaRPr lang="lv-LV" altLang="lv-LV" sz="1400" b="0" dirty="0">
              <a:latin typeface="+mj-lt"/>
              <a:ea typeface="MS PGothic" panose="020B0600070205080204" pitchFamily="34" charset="-128"/>
            </a:endParaRPr>
          </a:p>
        </p:txBody>
      </p:sp>
      <p:pic>
        <p:nvPicPr>
          <p:cNvPr id="5" name="Picture 2">
            <a:extLst>
              <a:ext uri="{FF2B5EF4-FFF2-40B4-BE49-F238E27FC236}">
                <a16:creationId xmlns:a16="http://schemas.microsoft.com/office/drawing/2014/main" id="{D9DDB608-2F87-4FB6-881F-9865B54F9E04}"/>
              </a:ext>
            </a:extLst>
          </p:cNvPr>
          <p:cNvPicPr>
            <a:picLocks noChangeAspect="1" noChangeArrowheads="1"/>
          </p:cNvPicPr>
          <p:nvPr/>
        </p:nvPicPr>
        <p:blipFill>
          <a:blip r:embed="rId2" cstate="print"/>
          <a:srcRect/>
          <a:stretch>
            <a:fillRect/>
          </a:stretch>
        </p:blipFill>
        <p:spPr bwMode="auto">
          <a:xfrm>
            <a:off x="77319" y="778934"/>
            <a:ext cx="8989362" cy="1919110"/>
          </a:xfrm>
          <a:prstGeom prst="rect">
            <a:avLst/>
          </a:prstGeom>
          <a:noFill/>
          <a:ln w="9525">
            <a:noFill/>
            <a:miter lim="800000"/>
            <a:headEnd/>
            <a:tailEnd/>
          </a:ln>
        </p:spPr>
      </p:pic>
      <p:sp>
        <p:nvSpPr>
          <p:cNvPr id="7" name="Title 1">
            <a:extLst>
              <a:ext uri="{FF2B5EF4-FFF2-40B4-BE49-F238E27FC236}">
                <a16:creationId xmlns:a16="http://schemas.microsoft.com/office/drawing/2014/main" id="{70C152BD-7E8E-4F69-8EDB-FF79E3AC2ACD}"/>
              </a:ext>
            </a:extLst>
          </p:cNvPr>
          <p:cNvSpPr txBox="1">
            <a:spLocks/>
          </p:cNvSpPr>
          <p:nvPr/>
        </p:nvSpPr>
        <p:spPr bwMode="auto">
          <a:xfrm>
            <a:off x="685800" y="4890912"/>
            <a:ext cx="7772400" cy="13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r"/>
            <a:br>
              <a:rPr lang="lv-LV" sz="1600" dirty="0">
                <a:latin typeface="+mj-lt"/>
                <a:cs typeface="Arial" panose="020B0604020202020204" pitchFamily="34" charset="0"/>
              </a:rPr>
            </a:br>
            <a:r>
              <a:rPr lang="lv-LV" sz="1600" b="0" dirty="0">
                <a:latin typeface="+mj-lt"/>
                <a:cs typeface="Arial" panose="020B0604020202020204" pitchFamily="34" charset="0"/>
              </a:rPr>
              <a:t>Projekta numurs: 9.2.2.2/16/I/001</a:t>
            </a:r>
            <a:br>
              <a:rPr lang="lv-LV" sz="1600" b="0" dirty="0">
                <a:latin typeface="+mj-lt"/>
                <a:cs typeface="Arial" panose="020B0604020202020204" pitchFamily="34" charset="0"/>
              </a:rPr>
            </a:br>
            <a:br>
              <a:rPr lang="lv-LV" sz="1600" b="0" dirty="0">
                <a:latin typeface="+mj-lt"/>
                <a:cs typeface="Arial" panose="020B0604020202020204" pitchFamily="34" charset="0"/>
              </a:rPr>
            </a:br>
            <a:br>
              <a:rPr lang="lv-LV" sz="1600" b="0" dirty="0">
                <a:latin typeface="+mj-lt"/>
                <a:cs typeface="Arial" panose="020B0604020202020204" pitchFamily="34" charset="0"/>
              </a:rPr>
            </a:br>
            <a:r>
              <a:rPr lang="lv-LV" sz="1600" b="0" dirty="0">
                <a:latin typeface="+mj-lt"/>
                <a:cs typeface="Arial" panose="020B0604020202020204" pitchFamily="34" charset="0"/>
              </a:rPr>
              <a:t>   2021. gada jūnijs</a:t>
            </a:r>
            <a:endParaRPr lang="lv-LV" altLang="lv-LV" sz="1600" b="0" dirty="0">
              <a:latin typeface="+mj-lt"/>
              <a:ea typeface="MS PGothic"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DFF1ED-BA6C-42A5-A7AF-3F258C07C058}"/>
              </a:ext>
            </a:extLst>
          </p:cNvPr>
          <p:cNvSpPr>
            <a:spLocks noGrp="1"/>
          </p:cNvSpPr>
          <p:nvPr>
            <p:ph type="sldNum" sz="quarter" idx="13"/>
          </p:nvPr>
        </p:nvSpPr>
        <p:spPr>
          <a:xfrm>
            <a:off x="8615494" y="6270625"/>
            <a:ext cx="376106" cy="304800"/>
          </a:xfrm>
        </p:spPr>
        <p:txBody>
          <a:bodyPr/>
          <a:lstStyle/>
          <a:p>
            <a:fld id="{40449670-021F-4202-BDB9-A09E5A41B7FF}" type="slidenum">
              <a:rPr lang="en-US" altLang="lv-LV" smtClean="0"/>
              <a:pPr/>
              <a:t>10</a:t>
            </a:fld>
            <a:endParaRPr lang="en-US" altLang="lv-LV" dirty="0"/>
          </a:p>
        </p:txBody>
      </p:sp>
      <p:sp>
        <p:nvSpPr>
          <p:cNvPr id="7" name="Title 1">
            <a:extLst>
              <a:ext uri="{FF2B5EF4-FFF2-40B4-BE49-F238E27FC236}">
                <a16:creationId xmlns:a16="http://schemas.microsoft.com/office/drawing/2014/main" id="{AC88D337-4014-4AD2-BA8F-E46D1B7FE22F}"/>
              </a:ext>
            </a:extLst>
          </p:cNvPr>
          <p:cNvSpPr>
            <a:spLocks noGrp="1"/>
          </p:cNvSpPr>
          <p:nvPr>
            <p:ph type="title"/>
          </p:nvPr>
        </p:nvSpPr>
        <p:spPr>
          <a:xfrm>
            <a:off x="1887522" y="455304"/>
            <a:ext cx="7029975" cy="739775"/>
          </a:xfrm>
        </p:spPr>
        <p:txBody>
          <a:bodyPr>
            <a:noAutofit/>
          </a:bodyPr>
          <a:lstStyle/>
          <a:p>
            <a:pPr algn="ctr"/>
            <a:r>
              <a:rPr lang="lv-LV" sz="2600" b="1" dirty="0">
                <a:latin typeface="Arial" panose="020B0604020202020204" pitchFamily="34" charset="0"/>
                <a:cs typeface="Arial" panose="020B0604020202020204" pitchFamily="34" charset="0"/>
              </a:rPr>
              <a:t>Individuālā budžeta modeļa pilngadīgām personām ar GRT </a:t>
            </a:r>
            <a:r>
              <a:rPr lang="lv-LV" sz="2600" b="1" dirty="0" err="1">
                <a:latin typeface="Arial" panose="020B0604020202020204" pitchFamily="34" charset="0"/>
                <a:cs typeface="Arial" panose="020B0604020202020204" pitchFamily="34" charset="0"/>
              </a:rPr>
              <a:t>izmēģinājumprojekts</a:t>
            </a:r>
            <a:endParaRPr lang="lv-LV" sz="26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E382C4D1-20C0-4D7D-817F-B800C3E94B4F}"/>
              </a:ext>
            </a:extLst>
          </p:cNvPr>
          <p:cNvSpPr>
            <a:spLocks noGrp="1"/>
          </p:cNvSpPr>
          <p:nvPr>
            <p:ph idx="1"/>
          </p:nvPr>
        </p:nvSpPr>
        <p:spPr>
          <a:xfrm>
            <a:off x="352927" y="1597006"/>
            <a:ext cx="7712921" cy="3841268"/>
          </a:xfrm>
        </p:spPr>
        <p:txBody>
          <a:bodyPr>
            <a:noAutofit/>
          </a:bodyPr>
          <a:lstStyle/>
          <a:p>
            <a:pPr marL="0" indent="0">
              <a:buNone/>
            </a:pPr>
            <a:r>
              <a:rPr lang="lv-LV" sz="1600" dirty="0">
                <a:latin typeface="+mj-lt"/>
                <a:cs typeface="Arial" panose="020B0604020202020204" pitchFamily="34" charset="0"/>
              </a:rPr>
              <a:t>Tika īstenots </a:t>
            </a:r>
            <a:r>
              <a:rPr lang="lv-LV" sz="1600" u="sng" dirty="0">
                <a:latin typeface="+mj-lt"/>
                <a:cs typeface="Arial" panose="020B0604020202020204" pitchFamily="34" charset="0"/>
              </a:rPr>
              <a:t>10 Latvijas pašvaldībās</a:t>
            </a:r>
            <a:r>
              <a:rPr lang="lv-LV" sz="1600" dirty="0">
                <a:latin typeface="+mj-lt"/>
                <a:cs typeface="Arial" panose="020B0604020202020204" pitchFamily="34" charset="0"/>
              </a:rPr>
              <a:t>:</a:t>
            </a:r>
          </a:p>
          <a:p>
            <a:pPr lvl="1">
              <a:lnSpc>
                <a:spcPct val="110000"/>
              </a:lnSpc>
              <a:buFont typeface="+mj-lt"/>
              <a:buAutoNum type="arabicPeriod"/>
            </a:pPr>
            <a:r>
              <a:rPr lang="lv-LV" sz="1200" dirty="0">
                <a:latin typeface="+mj-lt"/>
                <a:cs typeface="Arial" panose="020B0604020202020204" pitchFamily="34" charset="0"/>
              </a:rPr>
              <a:t>Jelgavas pilsētas pašvaldība</a:t>
            </a:r>
          </a:p>
          <a:p>
            <a:pPr lvl="1">
              <a:lnSpc>
                <a:spcPct val="110000"/>
              </a:lnSpc>
              <a:buFont typeface="+mj-lt"/>
              <a:buAutoNum type="arabicPeriod"/>
            </a:pPr>
            <a:r>
              <a:rPr lang="lv-LV" sz="1200" dirty="0">
                <a:latin typeface="+mj-lt"/>
                <a:cs typeface="Arial" panose="020B0604020202020204" pitchFamily="34" charset="0"/>
              </a:rPr>
              <a:t>Bauskas novada pašvaldība</a:t>
            </a:r>
          </a:p>
          <a:p>
            <a:pPr lvl="1">
              <a:lnSpc>
                <a:spcPct val="110000"/>
              </a:lnSpc>
              <a:buFont typeface="+mj-lt"/>
              <a:buAutoNum type="arabicPeriod"/>
            </a:pPr>
            <a:r>
              <a:rPr lang="lv-LV" sz="1200" dirty="0">
                <a:latin typeface="+mj-lt"/>
                <a:cs typeface="Arial" panose="020B0604020202020204" pitchFamily="34" charset="0"/>
              </a:rPr>
              <a:t>Liepājas pilsētas pašvaldība</a:t>
            </a:r>
          </a:p>
          <a:p>
            <a:pPr lvl="1">
              <a:lnSpc>
                <a:spcPct val="110000"/>
              </a:lnSpc>
              <a:buFont typeface="+mj-lt"/>
              <a:buAutoNum type="arabicPeriod"/>
            </a:pPr>
            <a:r>
              <a:rPr lang="lv-LV" sz="1200" dirty="0">
                <a:latin typeface="+mj-lt"/>
                <a:cs typeface="Arial" panose="020B0604020202020204" pitchFamily="34" charset="0"/>
              </a:rPr>
              <a:t>Talsu novada pašvaldība</a:t>
            </a:r>
          </a:p>
          <a:p>
            <a:pPr lvl="1">
              <a:lnSpc>
                <a:spcPct val="110000"/>
              </a:lnSpc>
              <a:buFont typeface="+mj-lt"/>
              <a:buAutoNum type="arabicPeriod"/>
            </a:pPr>
            <a:r>
              <a:rPr lang="lv-LV" sz="1200" dirty="0">
                <a:latin typeface="+mj-lt"/>
                <a:cs typeface="Arial" panose="020B0604020202020204" pitchFamily="34" charset="0"/>
              </a:rPr>
              <a:t>Daugavpils novada pašvaldība</a:t>
            </a:r>
          </a:p>
          <a:p>
            <a:pPr lvl="1">
              <a:lnSpc>
                <a:spcPct val="110000"/>
              </a:lnSpc>
              <a:buFont typeface="+mj-lt"/>
              <a:buAutoNum type="arabicPeriod"/>
            </a:pPr>
            <a:r>
              <a:rPr lang="lv-LV" sz="1200" dirty="0">
                <a:latin typeface="+mj-lt"/>
                <a:cs typeface="Arial" panose="020B0604020202020204" pitchFamily="34" charset="0"/>
              </a:rPr>
              <a:t>Balvu novada pašvaldība</a:t>
            </a:r>
          </a:p>
          <a:p>
            <a:pPr lvl="1">
              <a:lnSpc>
                <a:spcPct val="110000"/>
              </a:lnSpc>
              <a:buFont typeface="+mj-lt"/>
              <a:buAutoNum type="arabicPeriod"/>
            </a:pPr>
            <a:r>
              <a:rPr lang="lv-LV" sz="1200" dirty="0">
                <a:latin typeface="+mj-lt"/>
                <a:cs typeface="Arial" panose="020B0604020202020204" pitchFamily="34" charset="0"/>
              </a:rPr>
              <a:t>Cēsu novada pašvaldība</a:t>
            </a:r>
          </a:p>
          <a:p>
            <a:pPr lvl="1">
              <a:lnSpc>
                <a:spcPct val="110000"/>
              </a:lnSpc>
              <a:buFont typeface="+mj-lt"/>
              <a:buAutoNum type="arabicPeriod"/>
            </a:pPr>
            <a:r>
              <a:rPr lang="lv-LV" sz="1200" dirty="0">
                <a:latin typeface="+mj-lt"/>
                <a:cs typeface="Arial" panose="020B0604020202020204" pitchFamily="34" charset="0"/>
              </a:rPr>
              <a:t>Gulbenes novada pašvaldība</a:t>
            </a:r>
          </a:p>
          <a:p>
            <a:pPr lvl="1">
              <a:lnSpc>
                <a:spcPct val="110000"/>
              </a:lnSpc>
              <a:buFont typeface="+mj-lt"/>
              <a:buAutoNum type="arabicPeriod"/>
            </a:pPr>
            <a:r>
              <a:rPr lang="lv-LV" sz="1200" dirty="0">
                <a:latin typeface="+mj-lt"/>
                <a:cs typeface="Arial" panose="020B0604020202020204" pitchFamily="34" charset="0"/>
              </a:rPr>
              <a:t>Ogres novada pašvaldība</a:t>
            </a:r>
          </a:p>
          <a:p>
            <a:pPr lvl="1">
              <a:lnSpc>
                <a:spcPct val="110000"/>
              </a:lnSpc>
              <a:buFont typeface="+mj-lt"/>
              <a:buAutoNum type="arabicPeriod"/>
            </a:pPr>
            <a:r>
              <a:rPr lang="lv-LV" sz="1200" dirty="0">
                <a:latin typeface="+mj-lt"/>
                <a:cs typeface="Arial" panose="020B0604020202020204" pitchFamily="34" charset="0"/>
              </a:rPr>
              <a:t>Tukuma novada pašvaldība </a:t>
            </a:r>
          </a:p>
          <a:p>
            <a:pPr marL="914400" lvl="2" indent="0">
              <a:lnSpc>
                <a:spcPct val="110000"/>
              </a:lnSpc>
              <a:buNone/>
            </a:pPr>
            <a:endParaRPr lang="lv-LV" sz="1600" dirty="0">
              <a:latin typeface="+mj-lt"/>
              <a:cs typeface="Arial" panose="020B0604020202020204" pitchFamily="34" charset="0"/>
            </a:endParaRPr>
          </a:p>
          <a:p>
            <a:pPr marL="0" lvl="2" indent="0">
              <a:lnSpc>
                <a:spcPct val="110000"/>
              </a:lnSpc>
              <a:buNone/>
            </a:pPr>
            <a:r>
              <a:rPr lang="lv-LV" sz="1400" dirty="0">
                <a:latin typeface="+mj-lt"/>
                <a:cs typeface="Arial" panose="020B0604020202020204" pitchFamily="34" charset="0"/>
              </a:rPr>
              <a:t>Izmēģinājumprojektā piedalījās </a:t>
            </a:r>
            <a:r>
              <a:rPr lang="lv-LV" sz="1400" u="sng" dirty="0">
                <a:latin typeface="+mj-lt"/>
                <a:cs typeface="Arial" panose="020B0604020202020204" pitchFamily="34" charset="0"/>
              </a:rPr>
              <a:t>103 personas ar GRT</a:t>
            </a:r>
            <a:r>
              <a:rPr lang="lv-LV" sz="1400" dirty="0">
                <a:latin typeface="+mj-lt"/>
                <a:cs typeface="Arial" panose="020B0604020202020204" pitchFamily="34" charset="0"/>
              </a:rPr>
              <a:t>, kurām ir noteikta invaliditāte</a:t>
            </a:r>
          </a:p>
        </p:txBody>
      </p:sp>
      <p:sp>
        <p:nvSpPr>
          <p:cNvPr id="9" name="TextBox 8">
            <a:extLst>
              <a:ext uri="{FF2B5EF4-FFF2-40B4-BE49-F238E27FC236}">
                <a16:creationId xmlns:a16="http://schemas.microsoft.com/office/drawing/2014/main" id="{AC863061-4C2A-4285-8C10-4448876CB37B}"/>
              </a:ext>
            </a:extLst>
          </p:cNvPr>
          <p:cNvSpPr txBox="1"/>
          <p:nvPr/>
        </p:nvSpPr>
        <p:spPr>
          <a:xfrm>
            <a:off x="2384817" y="92490"/>
            <a:ext cx="6606784" cy="276999"/>
          </a:xfrm>
          <a:prstGeom prst="rect">
            <a:avLst/>
          </a:prstGeom>
          <a:noFill/>
        </p:spPr>
        <p:txBody>
          <a:bodyPr wrap="square" rtlCol="0">
            <a:spAutoFit/>
          </a:bodyPr>
          <a:lstStyle/>
          <a:p>
            <a:pPr algn="r"/>
            <a:r>
              <a:rPr lang="lv-LV" sz="1200" b="1" dirty="0">
                <a:solidFill>
                  <a:schemeClr val="bg1">
                    <a:lumMod val="50000"/>
                  </a:schemeClr>
                </a:solidFill>
                <a:latin typeface="Arial" panose="020B0604020202020204" pitchFamily="34" charset="0"/>
                <a:cs typeface="Arial" panose="020B0604020202020204" pitchFamily="34" charset="0"/>
              </a:rPr>
              <a:t>Sabiedrībā balstītu pakalpojumu finansēšanas mehānismu izstrāde un ieviešana</a:t>
            </a:r>
            <a:endParaRPr lang="lv-LV" sz="1200" dirty="0">
              <a:solidFill>
                <a:schemeClr val="bg1">
                  <a:lumMod val="50000"/>
                </a:schemeClr>
              </a:solidFill>
            </a:endParaRPr>
          </a:p>
        </p:txBody>
      </p:sp>
      <p:pic>
        <p:nvPicPr>
          <p:cNvPr id="10" name="Picture 9">
            <a:extLst>
              <a:ext uri="{FF2B5EF4-FFF2-40B4-BE49-F238E27FC236}">
                <a16:creationId xmlns:a16="http://schemas.microsoft.com/office/drawing/2014/main" id="{300E9856-209E-4DBB-AA53-4D7ED4489868}"/>
              </a:ext>
            </a:extLst>
          </p:cNvPr>
          <p:cNvPicPr>
            <a:picLocks noChangeAspect="1"/>
          </p:cNvPicPr>
          <p:nvPr/>
        </p:nvPicPr>
        <p:blipFill rotWithShape="1">
          <a:blip r:embed="rId2"/>
          <a:srcRect r="20136" b="23057"/>
          <a:stretch/>
        </p:blipFill>
        <p:spPr>
          <a:xfrm>
            <a:off x="1078152" y="5258490"/>
            <a:ext cx="6987696" cy="1242978"/>
          </a:xfrm>
          <a:prstGeom prst="rect">
            <a:avLst/>
          </a:prstGeom>
        </p:spPr>
      </p:pic>
      <p:pic>
        <p:nvPicPr>
          <p:cNvPr id="11" name="Picture 10">
            <a:extLst>
              <a:ext uri="{FF2B5EF4-FFF2-40B4-BE49-F238E27FC236}">
                <a16:creationId xmlns:a16="http://schemas.microsoft.com/office/drawing/2014/main" id="{B1DBFCF5-DED1-4F45-A1BA-6BCB76026352}"/>
              </a:ext>
            </a:extLst>
          </p:cNvPr>
          <p:cNvPicPr>
            <a:picLocks noChangeAspect="1"/>
          </p:cNvPicPr>
          <p:nvPr/>
        </p:nvPicPr>
        <p:blipFill>
          <a:blip r:embed="rId3"/>
          <a:stretch>
            <a:fillRect/>
          </a:stretch>
        </p:blipFill>
        <p:spPr>
          <a:xfrm>
            <a:off x="4262415" y="1671856"/>
            <a:ext cx="4528658" cy="2673631"/>
          </a:xfrm>
          <a:prstGeom prst="rect">
            <a:avLst/>
          </a:prstGeom>
        </p:spPr>
      </p:pic>
    </p:spTree>
    <p:extLst>
      <p:ext uri="{BB962C8B-B14F-4D97-AF65-F5344CB8AC3E}">
        <p14:creationId xmlns:p14="http://schemas.microsoft.com/office/powerpoint/2010/main" val="130710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3071-D12A-4B81-8CF3-3E90C33911E2}"/>
              </a:ext>
            </a:extLst>
          </p:cNvPr>
          <p:cNvSpPr>
            <a:spLocks noGrp="1"/>
          </p:cNvSpPr>
          <p:nvPr>
            <p:ph type="title"/>
          </p:nvPr>
        </p:nvSpPr>
        <p:spPr/>
        <p:txBody>
          <a:bodyPr/>
          <a:lstStyle/>
          <a:p>
            <a:pPr algn="ctr"/>
            <a:r>
              <a:rPr lang="lv-LV" sz="2400" b="1" dirty="0">
                <a:latin typeface="+mn-lt"/>
                <a:cs typeface="Arial" panose="020B0604020202020204" pitchFamily="34" charset="0"/>
              </a:rPr>
              <a:t>Būtiskākie ieguvumi no IB modeļiem</a:t>
            </a:r>
            <a:endParaRPr lang="lv-LV" dirty="0">
              <a:latin typeface="+mn-lt"/>
            </a:endParaRPr>
          </a:p>
        </p:txBody>
      </p:sp>
      <p:sp>
        <p:nvSpPr>
          <p:cNvPr id="3" name="Content Placeholder 2">
            <a:extLst>
              <a:ext uri="{FF2B5EF4-FFF2-40B4-BE49-F238E27FC236}">
                <a16:creationId xmlns:a16="http://schemas.microsoft.com/office/drawing/2014/main" id="{379A480B-23A2-4BBC-BE63-532ADA6F5E81}"/>
              </a:ext>
            </a:extLst>
          </p:cNvPr>
          <p:cNvSpPr>
            <a:spLocks noGrp="1"/>
          </p:cNvSpPr>
          <p:nvPr>
            <p:ph idx="1"/>
          </p:nvPr>
        </p:nvSpPr>
        <p:spPr>
          <a:xfrm>
            <a:off x="427839" y="1752604"/>
            <a:ext cx="8258961" cy="4373573"/>
          </a:xfrm>
        </p:spPr>
        <p:txBody>
          <a:bodyPr>
            <a:normAutofit fontScale="92500" lnSpcReduction="20000"/>
          </a:bodyPr>
          <a:lstStyle/>
          <a:p>
            <a:pPr lvl="0" algn="just">
              <a:spcBef>
                <a:spcPts val="1200"/>
              </a:spcBef>
            </a:pPr>
            <a:r>
              <a:rPr lang="lv-LV" sz="2000" dirty="0">
                <a:latin typeface="+mn-lt"/>
                <a:cs typeface="Arial" panose="020B0604020202020204" pitchFamily="34" charset="0"/>
              </a:rPr>
              <a:t>Izvērtēšana un atbalsta plāna sastādīšana notiek sadarbojoties un iesaistot šajā procesā pašas personas</a:t>
            </a:r>
          </a:p>
          <a:p>
            <a:pPr lvl="0" algn="just">
              <a:spcBef>
                <a:spcPts val="1200"/>
              </a:spcBef>
            </a:pPr>
            <a:endParaRPr lang="lv-LV" sz="2000" dirty="0">
              <a:latin typeface="+mn-lt"/>
              <a:cs typeface="Arial" panose="020B0604020202020204" pitchFamily="34" charset="0"/>
            </a:endParaRPr>
          </a:p>
          <a:p>
            <a:pPr lvl="0" algn="just">
              <a:spcBef>
                <a:spcPts val="1200"/>
              </a:spcBef>
            </a:pPr>
            <a:r>
              <a:rPr lang="lv-LV" sz="2000" dirty="0">
                <a:latin typeface="+mn-lt"/>
                <a:cs typeface="Arial" panose="020B0604020202020204" pitchFamily="34" charset="0"/>
              </a:rPr>
              <a:t>Personām ir tieša ietekme uz atbalsta plāna gala rezultātu</a:t>
            </a:r>
          </a:p>
          <a:p>
            <a:pPr lvl="0" algn="just">
              <a:spcBef>
                <a:spcPts val="1200"/>
              </a:spcBef>
            </a:pPr>
            <a:endParaRPr lang="lv-LV" sz="2000" dirty="0">
              <a:latin typeface="+mn-lt"/>
              <a:cs typeface="Arial" panose="020B0604020202020204" pitchFamily="34" charset="0"/>
            </a:endParaRPr>
          </a:p>
          <a:p>
            <a:pPr lvl="0" algn="just">
              <a:spcBef>
                <a:spcPts val="1200"/>
              </a:spcBef>
            </a:pPr>
            <a:r>
              <a:rPr lang="lv-LV" sz="2000" dirty="0">
                <a:latin typeface="+mn-lt"/>
                <a:cs typeface="Arial" panose="020B0604020202020204" pitchFamily="34" charset="0"/>
              </a:rPr>
              <a:t>Personas var saņemt tieši tos pakalpojumus un tieši tādā apjomā, kādā tie nepieciešami, atbilstoši IB noteiktajam apmēram</a:t>
            </a:r>
          </a:p>
          <a:p>
            <a:pPr lvl="0" algn="just">
              <a:spcBef>
                <a:spcPts val="1200"/>
              </a:spcBef>
            </a:pPr>
            <a:endParaRPr lang="lv-LV" sz="2000" dirty="0">
              <a:latin typeface="+mn-lt"/>
              <a:cs typeface="Arial" panose="020B0604020202020204" pitchFamily="34" charset="0"/>
            </a:endParaRPr>
          </a:p>
          <a:p>
            <a:pPr lvl="0" algn="just">
              <a:spcBef>
                <a:spcPts val="1200"/>
              </a:spcBef>
            </a:pPr>
            <a:r>
              <a:rPr lang="lv-LV" sz="2000" dirty="0">
                <a:latin typeface="+mn-lt"/>
                <a:cs typeface="Arial" panose="020B0604020202020204" pitchFamily="34" charset="0"/>
              </a:rPr>
              <a:t>Personas var izvēlēties pakalpojumu sniedzējus, kuri nodrošinās pakalpojumus</a:t>
            </a:r>
          </a:p>
          <a:p>
            <a:pPr lvl="0" algn="just">
              <a:spcBef>
                <a:spcPts val="1200"/>
              </a:spcBef>
            </a:pPr>
            <a:endParaRPr lang="lv-LV" sz="2000" dirty="0">
              <a:latin typeface="+mn-lt"/>
              <a:cs typeface="Arial" panose="020B0604020202020204" pitchFamily="34" charset="0"/>
            </a:endParaRPr>
          </a:p>
          <a:p>
            <a:pPr lvl="0" algn="just">
              <a:spcBef>
                <a:spcPts val="1200"/>
              </a:spcBef>
            </a:pPr>
            <a:r>
              <a:rPr lang="lv-LV" sz="2000" dirty="0">
                <a:latin typeface="+mn-lt"/>
                <a:cs typeface="Arial" panose="020B0604020202020204" pitchFamily="34" charset="0"/>
              </a:rPr>
              <a:t>Atbalsta plāns un finansējums tiek noteikts uz periodu (6-12 mēneši). Tas ļauj elastīgi plānot finansējuma izlietojumu.</a:t>
            </a:r>
          </a:p>
          <a:p>
            <a:endParaRPr lang="lv-LV" dirty="0"/>
          </a:p>
        </p:txBody>
      </p:sp>
      <p:sp>
        <p:nvSpPr>
          <p:cNvPr id="6" name="Slide Number Placeholder 5">
            <a:extLst>
              <a:ext uri="{FF2B5EF4-FFF2-40B4-BE49-F238E27FC236}">
                <a16:creationId xmlns:a16="http://schemas.microsoft.com/office/drawing/2014/main" id="{C9603C54-E826-425C-846A-F50D9FE1DA28}"/>
              </a:ext>
            </a:extLst>
          </p:cNvPr>
          <p:cNvSpPr>
            <a:spLocks noGrp="1"/>
          </p:cNvSpPr>
          <p:nvPr>
            <p:ph type="sldNum" sz="quarter" idx="13"/>
          </p:nvPr>
        </p:nvSpPr>
        <p:spPr/>
        <p:txBody>
          <a:bodyPr/>
          <a:lstStyle/>
          <a:p>
            <a:fld id="{40449670-021F-4202-BDB9-A09E5A41B7FF}" type="slidenum">
              <a:rPr lang="en-US" altLang="lv-LV" smtClean="0"/>
              <a:pPr/>
              <a:t>11</a:t>
            </a:fld>
            <a:endParaRPr lang="en-US" altLang="lv-LV"/>
          </a:p>
        </p:txBody>
      </p:sp>
    </p:spTree>
    <p:extLst>
      <p:ext uri="{BB962C8B-B14F-4D97-AF65-F5344CB8AC3E}">
        <p14:creationId xmlns:p14="http://schemas.microsoft.com/office/powerpoint/2010/main" val="353236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C10C7F9-31EF-4748-B440-0A704B9B4009}"/>
              </a:ext>
            </a:extLst>
          </p:cNvPr>
          <p:cNvSpPr>
            <a:spLocks noGrp="1"/>
          </p:cNvSpPr>
          <p:nvPr>
            <p:ph type="title"/>
          </p:nvPr>
        </p:nvSpPr>
        <p:spPr>
          <a:xfrm>
            <a:off x="2590800" y="381000"/>
            <a:ext cx="6096000" cy="1036638"/>
          </a:xfrm>
        </p:spPr>
        <p:txBody>
          <a:bodyPr/>
          <a:lstStyle/>
          <a:p>
            <a:pPr algn="ctr"/>
            <a:r>
              <a:rPr lang="lv-LV" dirty="0">
                <a:latin typeface="+mn-lt"/>
              </a:rPr>
              <a:t>Atbalsta personas pakalpojuma izstrādes iekļaušana projektā</a:t>
            </a:r>
            <a:endParaRPr lang="lv-LV" altLang="lv-LV" dirty="0">
              <a:latin typeface="+mn-lt"/>
              <a:ea typeface="MS PGothic" panose="020B0600070205080204" pitchFamily="34" charset="-128"/>
            </a:endParaRPr>
          </a:p>
        </p:txBody>
      </p:sp>
      <p:sp>
        <p:nvSpPr>
          <p:cNvPr id="14339" name="Content Placeholder 2">
            <a:extLst>
              <a:ext uri="{FF2B5EF4-FFF2-40B4-BE49-F238E27FC236}">
                <a16:creationId xmlns:a16="http://schemas.microsoft.com/office/drawing/2014/main" id="{6C217FA1-E564-49CC-A84E-D10E05087EBD}"/>
              </a:ext>
            </a:extLst>
          </p:cNvPr>
          <p:cNvSpPr>
            <a:spLocks noGrp="1"/>
          </p:cNvSpPr>
          <p:nvPr>
            <p:ph idx="1"/>
          </p:nvPr>
        </p:nvSpPr>
        <p:spPr>
          <a:xfrm>
            <a:off x="346075" y="1648178"/>
            <a:ext cx="8340725" cy="4622447"/>
          </a:xfrm>
        </p:spPr>
        <p:txBody>
          <a:bodyPr>
            <a:normAutofit fontScale="85000" lnSpcReduction="10000"/>
          </a:bodyPr>
          <a:lstStyle/>
          <a:p>
            <a:pPr algn="just"/>
            <a:r>
              <a:rPr lang="lv-LV" sz="1900" dirty="0">
                <a:latin typeface="+mn-lt"/>
                <a:ea typeface="Calibri" panose="020F0502020204030204" pitchFamily="34" charset="0"/>
                <a:cs typeface="Times New Roman" panose="02020603050405020304" pitchFamily="18" charset="0"/>
              </a:rPr>
              <a:t>Latvija ratificēja </a:t>
            </a:r>
            <a:r>
              <a:rPr lang="lv-LV" sz="1900" b="1" dirty="0">
                <a:latin typeface="+mn-lt"/>
                <a:ea typeface="Calibri" panose="020F0502020204030204" pitchFamily="34" charset="0"/>
                <a:cs typeface="Times New Roman" panose="02020603050405020304" pitchFamily="18" charset="0"/>
              </a:rPr>
              <a:t>Apvienoto Nāciju Organizācijas konvenciju „Par personu ar invaliditāti tiesībām”</a:t>
            </a:r>
            <a:r>
              <a:rPr lang="lv-LV" sz="1900" dirty="0">
                <a:latin typeface="+mn-lt"/>
                <a:ea typeface="Calibri" panose="020F0502020204030204" pitchFamily="34" charset="0"/>
                <a:cs typeface="Times New Roman" panose="02020603050405020304" pitchFamily="18" charset="0"/>
              </a:rPr>
              <a:t> 01.03.2010. </a:t>
            </a:r>
          </a:p>
          <a:p>
            <a:pPr algn="just"/>
            <a:endParaRPr lang="lv-LV" sz="1900" dirty="0">
              <a:latin typeface="+mn-lt"/>
              <a:ea typeface="Calibri" panose="020F0502020204030204" pitchFamily="34" charset="0"/>
              <a:cs typeface="Times New Roman" panose="02020603050405020304" pitchFamily="18" charset="0"/>
            </a:endParaRPr>
          </a:p>
          <a:p>
            <a:pPr algn="just"/>
            <a:r>
              <a:rPr lang="lv-LV" sz="1900" dirty="0">
                <a:latin typeface="+mn-lt"/>
                <a:ea typeface="Calibri" panose="020F0502020204030204" pitchFamily="34" charset="0"/>
                <a:cs typeface="Times New Roman" panose="02020603050405020304" pitchFamily="18" charset="0"/>
              </a:rPr>
              <a:t>Latvijas Republikas </a:t>
            </a:r>
            <a:r>
              <a:rPr lang="lv-LV" sz="1900" b="1" dirty="0">
                <a:latin typeface="+mn-lt"/>
                <a:ea typeface="Calibri" panose="020F0502020204030204" pitchFamily="34" charset="0"/>
                <a:cs typeface="Times New Roman" panose="02020603050405020304" pitchFamily="18" charset="0"/>
              </a:rPr>
              <a:t>Satversmes tiesa  </a:t>
            </a:r>
            <a:r>
              <a:rPr lang="lv-LV" sz="1900" dirty="0">
                <a:latin typeface="+mn-lt"/>
                <a:ea typeface="Calibri" panose="020F0502020204030204" pitchFamily="34" charset="0"/>
                <a:cs typeface="Times New Roman" panose="02020603050405020304" pitchFamily="18" charset="0"/>
              </a:rPr>
              <a:t>27.12.2010. pieņēma </a:t>
            </a:r>
            <a:r>
              <a:rPr lang="lv-LV" sz="1900" b="1" dirty="0">
                <a:latin typeface="+mn-lt"/>
                <a:ea typeface="Calibri" panose="020F0502020204030204" pitchFamily="34" charset="0"/>
                <a:cs typeface="Times New Roman" panose="02020603050405020304" pitchFamily="18" charset="0"/>
              </a:rPr>
              <a:t>spriedumu</a:t>
            </a:r>
            <a:r>
              <a:rPr lang="lv-LV" sz="1900" dirty="0">
                <a:latin typeface="+mn-lt"/>
                <a:ea typeface="Calibri" panose="020F0502020204030204" pitchFamily="34" charset="0"/>
                <a:cs typeface="Times New Roman" panose="02020603050405020304" pitchFamily="18" charset="0"/>
              </a:rPr>
              <a:t> lietā Nr.2010-38-01, kurā atzina Civillikuma 358. un 364.pantu par neatbilstošiem Latvijas Republikas Satversmes 96.pantam, un noteica, ka minētie panti nav spēkā ar 01.01.2012. Saistībā ar minēto ST spriedumu un, lai īstenotu Konvencijas 12.pantā noteiktās saistības, tika veikti grozījumi Civillikumā, Civilprocesa likumā un Bāriņtiesu likumā, kas stājās spēkā ar 01.01.2013.</a:t>
            </a:r>
          </a:p>
          <a:p>
            <a:pPr algn="just"/>
            <a:endParaRPr lang="lv-LV" sz="1900" dirty="0">
              <a:latin typeface="+mn-lt"/>
              <a:ea typeface="Calibri" panose="020F0502020204030204" pitchFamily="34" charset="0"/>
              <a:cs typeface="Times New Roman" panose="02020603050405020304" pitchFamily="18" charset="0"/>
            </a:endParaRPr>
          </a:p>
          <a:p>
            <a:pPr algn="just"/>
            <a:r>
              <a:rPr lang="lv-LV" sz="1900" dirty="0">
                <a:latin typeface="+mn-lt"/>
                <a:ea typeface="Calibri" panose="020F0502020204030204" pitchFamily="34" charset="0"/>
                <a:cs typeface="Times New Roman" panose="02020603050405020304" pitchFamily="18" charset="0"/>
              </a:rPr>
              <a:t>19.11.2013. </a:t>
            </a:r>
            <a:r>
              <a:rPr lang="lv-LV" sz="1900" b="1" dirty="0">
                <a:latin typeface="+mn-lt"/>
                <a:ea typeface="Calibri" panose="020F0502020204030204" pitchFamily="34" charset="0"/>
                <a:cs typeface="Times New Roman" panose="02020603050405020304" pitchFamily="18" charset="0"/>
              </a:rPr>
              <a:t>Ministru kabineta informatīvā ziņojuma </a:t>
            </a:r>
            <a:r>
              <a:rPr lang="lv-LV" sz="1900" dirty="0">
                <a:latin typeface="+mn-lt"/>
                <a:ea typeface="Calibri" panose="020F0502020204030204" pitchFamily="34" charset="0"/>
                <a:cs typeface="Times New Roman" panose="02020603050405020304" pitchFamily="18" charset="0"/>
              </a:rPr>
              <a:t>“Par priekšlikumiem tiesiskajam regulējumam par atbalsta mehānismu personām ar invaliditāti” </a:t>
            </a:r>
            <a:r>
              <a:rPr lang="lv-LV" sz="1900" b="1" dirty="0">
                <a:latin typeface="+mn-lt"/>
                <a:ea typeface="Calibri" panose="020F0502020204030204" pitchFamily="34" charset="0"/>
                <a:cs typeface="Times New Roman" panose="02020603050405020304" pitchFamily="18" charset="0"/>
              </a:rPr>
              <a:t>protokollēmums</a:t>
            </a:r>
            <a:r>
              <a:rPr lang="lv-LV" sz="1900" dirty="0">
                <a:latin typeface="+mn-lt"/>
                <a:ea typeface="Calibri" panose="020F0502020204030204" pitchFamily="34" charset="0"/>
                <a:cs typeface="Times New Roman" panose="02020603050405020304" pitchFamily="18" charset="0"/>
              </a:rPr>
              <a:t> (Nr.61, 58.§), kas noteic uzdevumu - Labklājības ministrijai ir jāveic pasākumi, lai atbalsta mehānisma izstrādi personām ar invaliditāti un atbalsta pakalpojuma finansēšanu nodrošinātu no labklājības nozarei plānotā Eiropas Savienības fondu finansējuma 2014.-2020.gada plānošanas periodā. </a:t>
            </a:r>
          </a:p>
          <a:p>
            <a:pPr algn="just"/>
            <a:endParaRPr lang="lv-LV" sz="1900" dirty="0">
              <a:latin typeface="+mn-lt"/>
              <a:ea typeface="Calibri" panose="020F0502020204030204" pitchFamily="34" charset="0"/>
              <a:cs typeface="Times New Roman" panose="02020603050405020304" pitchFamily="18" charset="0"/>
            </a:endParaRPr>
          </a:p>
          <a:p>
            <a:pPr algn="just"/>
            <a:r>
              <a:rPr lang="lv-LV" sz="1900" dirty="0">
                <a:latin typeface="+mn-lt"/>
                <a:ea typeface="Calibri" panose="020F0502020204030204" pitchFamily="34" charset="0"/>
                <a:cs typeface="Times New Roman" panose="02020603050405020304" pitchFamily="18" charset="0"/>
              </a:rPr>
              <a:t>28.07.2016. </a:t>
            </a:r>
            <a:r>
              <a:rPr lang="lv-LV" sz="1900" b="1" dirty="0">
                <a:latin typeface="+mn-lt"/>
                <a:ea typeface="Calibri" panose="020F0502020204030204" pitchFamily="34" charset="0"/>
                <a:cs typeface="Times New Roman" panose="02020603050405020304" pitchFamily="18" charset="0"/>
              </a:rPr>
              <a:t>parakstīta vienošanās starp LM un CFLA </a:t>
            </a:r>
            <a:r>
              <a:rPr lang="lv-LV" sz="1900" dirty="0">
                <a:latin typeface="+mn-lt"/>
                <a:ea typeface="Calibri" panose="020F0502020204030204" pitchFamily="34" charset="0"/>
                <a:cs typeface="Times New Roman" panose="02020603050405020304" pitchFamily="18" charset="0"/>
              </a:rPr>
              <a:t>par ESF projekta «Sociālo pakalpojumu atbalsta sistēmas pilnveide» īstenošanu ar mērķi: </a:t>
            </a:r>
            <a:r>
              <a:rPr lang="lv-LV" sz="1900" dirty="0">
                <a:latin typeface="+mn-lt"/>
              </a:rPr>
              <a:t>pilnveidot sociālo pakalpojumu sistēmu, izstrādājot un aprobējot sabiedrībā balstītu sociālo pakalpojumu finansēšanas mehānismus un atbalsta personas pakalpojuma ieviešanas mehānismu</a:t>
            </a:r>
            <a:r>
              <a:rPr lang="lv-LV" sz="2000" dirty="0">
                <a:latin typeface="+mn-lt"/>
              </a:rPr>
              <a:t>. </a:t>
            </a:r>
            <a:endParaRPr lang="lv-LV" sz="2000" dirty="0">
              <a:latin typeface="+mn-lt"/>
              <a:ea typeface="Calibri" panose="020F0502020204030204" pitchFamily="34" charset="0"/>
              <a:cs typeface="Times New Roman" panose="02020603050405020304" pitchFamily="18" charset="0"/>
            </a:endParaRPr>
          </a:p>
        </p:txBody>
      </p:sp>
      <p:sp>
        <p:nvSpPr>
          <p:cNvPr id="14342" name="Slide Number Placeholder 5">
            <a:extLst>
              <a:ext uri="{FF2B5EF4-FFF2-40B4-BE49-F238E27FC236}">
                <a16:creationId xmlns:a16="http://schemas.microsoft.com/office/drawing/2014/main" id="{5CBB5872-E6BC-42E3-9C81-44AF03C1C534}"/>
              </a:ext>
            </a:extLst>
          </p:cNvPr>
          <p:cNvSpPr>
            <a:spLocks noGrp="1"/>
          </p:cNvSpPr>
          <p:nvPr>
            <p:ph type="sldNum" sz="quarter" idx="13"/>
          </p:nvPr>
        </p:nvSpPr>
        <p:spPr bwMode="auto">
          <a:xfrm>
            <a:off x="8598716" y="6270625"/>
            <a:ext cx="392884"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FBEE8E-5439-4A13-9ACD-C6F6BC9729E2}" type="slidenum">
              <a:rPr lang="en-US" altLang="lv-LV"/>
              <a:pPr/>
              <a:t>12</a:t>
            </a:fld>
            <a:endParaRPr lang="en-US" alt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CBC7-DEF1-4DDB-AD60-86B8DB8F3B95}"/>
              </a:ext>
            </a:extLst>
          </p:cNvPr>
          <p:cNvSpPr>
            <a:spLocks noGrp="1"/>
          </p:cNvSpPr>
          <p:nvPr>
            <p:ph type="title"/>
          </p:nvPr>
        </p:nvSpPr>
        <p:spPr/>
        <p:txBody>
          <a:bodyPr>
            <a:normAutofit/>
          </a:bodyPr>
          <a:lstStyle/>
          <a:p>
            <a:pPr algn="ctr"/>
            <a:r>
              <a:rPr lang="lv-LV" dirty="0">
                <a:latin typeface="+mn-lt"/>
              </a:rPr>
              <a:t>Atbalsta personas pakalpojuma aktivitāšu īstenošana</a:t>
            </a:r>
          </a:p>
        </p:txBody>
      </p:sp>
      <p:sp>
        <p:nvSpPr>
          <p:cNvPr id="3" name="Content Placeholder 2">
            <a:extLst>
              <a:ext uri="{FF2B5EF4-FFF2-40B4-BE49-F238E27FC236}">
                <a16:creationId xmlns:a16="http://schemas.microsoft.com/office/drawing/2014/main" id="{22B1AB59-9708-407C-AC67-6C97523163AF}"/>
              </a:ext>
            </a:extLst>
          </p:cNvPr>
          <p:cNvSpPr>
            <a:spLocks noGrp="1"/>
          </p:cNvSpPr>
          <p:nvPr>
            <p:ph idx="1"/>
          </p:nvPr>
        </p:nvSpPr>
        <p:spPr>
          <a:xfrm>
            <a:off x="541867" y="1752604"/>
            <a:ext cx="8144933" cy="4373573"/>
          </a:xfrm>
        </p:spPr>
        <p:txBody>
          <a:bodyPr/>
          <a:lstStyle/>
          <a:p>
            <a:pPr algn="just"/>
            <a:r>
              <a:rPr lang="lv-LV" sz="1800" dirty="0">
                <a:latin typeface="+mj-lt"/>
              </a:rPr>
              <a:t>Iepirkuma rezultātā 30.07.2017. noslēdz līgumu ar biedrību Resursu centrs cilvēkiem ar garīgiem traucējumiem «ZELDA» par pakalpojuma izstrādi un ieviešanu izmēģinājumprojektā. </a:t>
            </a:r>
          </a:p>
          <a:p>
            <a:pPr algn="just"/>
            <a:endParaRPr lang="lv-LV" sz="1800" dirty="0">
              <a:latin typeface="+mj-lt"/>
            </a:endParaRPr>
          </a:p>
          <a:p>
            <a:pPr algn="just"/>
            <a:r>
              <a:rPr lang="lv-LV" sz="1800" dirty="0">
                <a:latin typeface="+mj-lt"/>
              </a:rPr>
              <a:t>Līguma darbības laiks – 2020.gada 30.novembris (3,7 gadi jeb 43 mēneši)</a:t>
            </a:r>
          </a:p>
          <a:p>
            <a:pPr algn="just"/>
            <a:endParaRPr lang="lv-LV" sz="1800" dirty="0">
              <a:latin typeface="+mj-lt"/>
            </a:endParaRPr>
          </a:p>
          <a:p>
            <a:pPr algn="just"/>
            <a:r>
              <a:rPr lang="lv-LV" sz="1800" dirty="0">
                <a:latin typeface="+mj-lt"/>
              </a:rPr>
              <a:t>Līguma kopējā summa – </a:t>
            </a:r>
            <a:r>
              <a:rPr lang="lv-LV" sz="1800" b="1" dirty="0">
                <a:latin typeface="+mj-lt"/>
              </a:rPr>
              <a:t>1 196 587 EUR</a:t>
            </a:r>
          </a:p>
          <a:p>
            <a:endParaRPr lang="lv-LV" dirty="0">
              <a:latin typeface="+mj-lt"/>
            </a:endParaRPr>
          </a:p>
        </p:txBody>
      </p:sp>
      <p:sp>
        <p:nvSpPr>
          <p:cNvPr id="6" name="Slide Number Placeholder 5">
            <a:extLst>
              <a:ext uri="{FF2B5EF4-FFF2-40B4-BE49-F238E27FC236}">
                <a16:creationId xmlns:a16="http://schemas.microsoft.com/office/drawing/2014/main" id="{3BD683EC-6072-419B-B320-F3696C9A42A6}"/>
              </a:ext>
            </a:extLst>
          </p:cNvPr>
          <p:cNvSpPr>
            <a:spLocks noGrp="1"/>
          </p:cNvSpPr>
          <p:nvPr>
            <p:ph type="sldNum" sz="quarter" idx="13"/>
          </p:nvPr>
        </p:nvSpPr>
        <p:spPr>
          <a:xfrm>
            <a:off x="8607105" y="6270625"/>
            <a:ext cx="384495" cy="304800"/>
          </a:xfrm>
        </p:spPr>
        <p:txBody>
          <a:bodyPr/>
          <a:lstStyle/>
          <a:p>
            <a:fld id="{40449670-021F-4202-BDB9-A09E5A41B7FF}" type="slidenum">
              <a:rPr lang="en-US" altLang="lv-LV" smtClean="0"/>
              <a:pPr/>
              <a:t>13</a:t>
            </a:fld>
            <a:endParaRPr lang="en-US" altLang="lv-LV"/>
          </a:p>
        </p:txBody>
      </p:sp>
      <p:pic>
        <p:nvPicPr>
          <p:cNvPr id="5" name="Picture 4">
            <a:extLst>
              <a:ext uri="{FF2B5EF4-FFF2-40B4-BE49-F238E27FC236}">
                <a16:creationId xmlns:a16="http://schemas.microsoft.com/office/drawing/2014/main" id="{2B58B13B-9B89-4A90-AE35-4326A7760383}"/>
              </a:ext>
            </a:extLst>
          </p:cNvPr>
          <p:cNvPicPr>
            <a:picLocks noChangeAspect="1"/>
          </p:cNvPicPr>
          <p:nvPr/>
        </p:nvPicPr>
        <p:blipFill rotWithShape="1">
          <a:blip r:embed="rId2"/>
          <a:srcRect r="20749" b="20425"/>
          <a:stretch/>
        </p:blipFill>
        <p:spPr>
          <a:xfrm>
            <a:off x="635003" y="4365887"/>
            <a:ext cx="7958659" cy="2111113"/>
          </a:xfrm>
          <a:prstGeom prst="rect">
            <a:avLst/>
          </a:prstGeom>
        </p:spPr>
      </p:pic>
    </p:spTree>
    <p:extLst>
      <p:ext uri="{BB962C8B-B14F-4D97-AF65-F5344CB8AC3E}">
        <p14:creationId xmlns:p14="http://schemas.microsoft.com/office/powerpoint/2010/main" val="269859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0B37-9A63-4C78-A58E-0A8362573A8A}"/>
              </a:ext>
            </a:extLst>
          </p:cNvPr>
          <p:cNvSpPr>
            <a:spLocks noGrp="1"/>
          </p:cNvSpPr>
          <p:nvPr>
            <p:ph type="title"/>
          </p:nvPr>
        </p:nvSpPr>
        <p:spPr/>
        <p:txBody>
          <a:bodyPr>
            <a:normAutofit fontScale="90000"/>
          </a:bodyPr>
          <a:lstStyle/>
          <a:p>
            <a:pPr algn="ctr"/>
            <a:r>
              <a:rPr lang="lv-LV" sz="2400" dirty="0">
                <a:latin typeface="+mn-lt"/>
              </a:rPr>
              <a:t>Pakalpojumu saņēma personas no 70 pašvaldībām </a:t>
            </a:r>
            <a:br>
              <a:rPr lang="lv-LV" sz="2400" dirty="0">
                <a:latin typeface="+mn-lt"/>
              </a:rPr>
            </a:br>
            <a:br>
              <a:rPr lang="lv-LV" dirty="0"/>
            </a:br>
            <a:endParaRPr lang="lv-LV" dirty="0"/>
          </a:p>
        </p:txBody>
      </p:sp>
      <p:pic>
        <p:nvPicPr>
          <p:cNvPr id="8" name="Content Placeholder 7" descr="Map&#10;&#10;Description automatically generated">
            <a:extLst>
              <a:ext uri="{FF2B5EF4-FFF2-40B4-BE49-F238E27FC236}">
                <a16:creationId xmlns:a16="http://schemas.microsoft.com/office/drawing/2014/main" id="{0F815E8F-1A32-4266-BF2B-03FEC2C430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037" y="1417641"/>
            <a:ext cx="8282763" cy="4706712"/>
          </a:xfrm>
        </p:spPr>
      </p:pic>
      <p:sp>
        <p:nvSpPr>
          <p:cNvPr id="6" name="Slide Number Placeholder 5">
            <a:extLst>
              <a:ext uri="{FF2B5EF4-FFF2-40B4-BE49-F238E27FC236}">
                <a16:creationId xmlns:a16="http://schemas.microsoft.com/office/drawing/2014/main" id="{BEF41C9E-0F5E-4FE7-8C31-B6F669A09580}"/>
              </a:ext>
            </a:extLst>
          </p:cNvPr>
          <p:cNvSpPr>
            <a:spLocks noGrp="1"/>
          </p:cNvSpPr>
          <p:nvPr>
            <p:ph type="sldNum" sz="quarter" idx="13"/>
          </p:nvPr>
        </p:nvSpPr>
        <p:spPr>
          <a:xfrm>
            <a:off x="8581938" y="6270625"/>
            <a:ext cx="409662" cy="304800"/>
          </a:xfrm>
        </p:spPr>
        <p:txBody>
          <a:bodyPr/>
          <a:lstStyle/>
          <a:p>
            <a:fld id="{40449670-021F-4202-BDB9-A09E5A41B7FF}" type="slidenum">
              <a:rPr lang="en-US" altLang="lv-LV" smtClean="0"/>
              <a:pPr/>
              <a:t>14</a:t>
            </a:fld>
            <a:endParaRPr lang="en-US" altLang="lv-LV" dirty="0"/>
          </a:p>
        </p:txBody>
      </p:sp>
    </p:spTree>
    <p:extLst>
      <p:ext uri="{BB962C8B-B14F-4D97-AF65-F5344CB8AC3E}">
        <p14:creationId xmlns:p14="http://schemas.microsoft.com/office/powerpoint/2010/main" val="340581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EEDD-5E7D-48BA-BEEB-D7B4AF7389A3}"/>
              </a:ext>
            </a:extLst>
          </p:cNvPr>
          <p:cNvSpPr>
            <a:spLocks noGrp="1"/>
          </p:cNvSpPr>
          <p:nvPr>
            <p:ph type="title"/>
          </p:nvPr>
        </p:nvSpPr>
        <p:spPr/>
        <p:txBody>
          <a:bodyPr/>
          <a:lstStyle/>
          <a:p>
            <a:pPr algn="ctr"/>
            <a:r>
              <a:rPr lang="lv-LV" dirty="0">
                <a:latin typeface="+mn-lt"/>
              </a:rPr>
              <a:t>Atelpas brīža pakalpojums bērniem ar FT mājoklī</a:t>
            </a:r>
          </a:p>
        </p:txBody>
      </p:sp>
      <p:sp>
        <p:nvSpPr>
          <p:cNvPr id="3" name="Content Placeholder 2">
            <a:extLst>
              <a:ext uri="{FF2B5EF4-FFF2-40B4-BE49-F238E27FC236}">
                <a16:creationId xmlns:a16="http://schemas.microsoft.com/office/drawing/2014/main" id="{77957F8F-2EF7-4C05-9A8D-309143BD5E59}"/>
              </a:ext>
            </a:extLst>
          </p:cNvPr>
          <p:cNvSpPr>
            <a:spLocks noGrp="1"/>
          </p:cNvSpPr>
          <p:nvPr>
            <p:ph idx="1"/>
          </p:nvPr>
        </p:nvSpPr>
        <p:spPr>
          <a:xfrm>
            <a:off x="570451" y="1752604"/>
            <a:ext cx="8116349" cy="4373573"/>
          </a:xfrm>
        </p:spPr>
        <p:txBody>
          <a:bodyPr/>
          <a:lstStyle/>
          <a:p>
            <a:pPr algn="just"/>
            <a:r>
              <a:rPr lang="lv-LV" sz="2000" dirty="0">
                <a:latin typeface="+mj-lt"/>
              </a:rPr>
              <a:t>Iepirkuma rezultātā 18.03.2021. noslēdz līgumu ar biedrību «Latviešu Samariešu apvien</a:t>
            </a:r>
            <a:r>
              <a:rPr lang="lv-LV" dirty="0">
                <a:latin typeface="+mj-lt"/>
              </a:rPr>
              <a:t>ība»</a:t>
            </a:r>
            <a:r>
              <a:rPr lang="lv-LV" sz="2000" dirty="0">
                <a:latin typeface="+mj-lt"/>
              </a:rPr>
              <a:t> par pakalpojuma izstrādi un aprobāciju</a:t>
            </a:r>
          </a:p>
          <a:p>
            <a:pPr algn="just"/>
            <a:endParaRPr lang="lv-LV" dirty="0">
              <a:latin typeface="+mj-lt"/>
            </a:endParaRPr>
          </a:p>
          <a:p>
            <a:pPr algn="just"/>
            <a:r>
              <a:rPr lang="lv-LV" sz="2000" dirty="0">
                <a:latin typeface="+mj-lt"/>
              </a:rPr>
              <a:t>Līguma darbības laiks – 2022.gada 31.oktobris (1,7 gadi jeb 19 mēneši)</a:t>
            </a:r>
          </a:p>
          <a:p>
            <a:pPr algn="just"/>
            <a:endParaRPr lang="lv-LV" dirty="0">
              <a:latin typeface="+mj-lt"/>
            </a:endParaRPr>
          </a:p>
          <a:p>
            <a:pPr algn="just"/>
            <a:r>
              <a:rPr lang="lv-LV" sz="2000" dirty="0">
                <a:latin typeface="+mj-lt"/>
              </a:rPr>
              <a:t>Līguma kopējā summa – </a:t>
            </a:r>
            <a:r>
              <a:rPr lang="lv-LV" sz="2000" b="1" dirty="0">
                <a:latin typeface="+mj-lt"/>
              </a:rPr>
              <a:t>137 300 EUR</a:t>
            </a:r>
          </a:p>
        </p:txBody>
      </p:sp>
      <p:sp>
        <p:nvSpPr>
          <p:cNvPr id="6" name="Slide Number Placeholder 5">
            <a:extLst>
              <a:ext uri="{FF2B5EF4-FFF2-40B4-BE49-F238E27FC236}">
                <a16:creationId xmlns:a16="http://schemas.microsoft.com/office/drawing/2014/main" id="{ADF57952-C08E-4560-A470-82F318B0C8C8}"/>
              </a:ext>
            </a:extLst>
          </p:cNvPr>
          <p:cNvSpPr>
            <a:spLocks noGrp="1"/>
          </p:cNvSpPr>
          <p:nvPr>
            <p:ph type="sldNum" sz="quarter" idx="13"/>
          </p:nvPr>
        </p:nvSpPr>
        <p:spPr>
          <a:xfrm>
            <a:off x="8590327" y="6270625"/>
            <a:ext cx="401273" cy="304800"/>
          </a:xfrm>
        </p:spPr>
        <p:txBody>
          <a:bodyPr/>
          <a:lstStyle/>
          <a:p>
            <a:fld id="{40449670-021F-4202-BDB9-A09E5A41B7FF}" type="slidenum">
              <a:rPr lang="en-US" altLang="lv-LV" smtClean="0"/>
              <a:pPr/>
              <a:t>15</a:t>
            </a:fld>
            <a:endParaRPr lang="en-US" altLang="lv-LV" dirty="0"/>
          </a:p>
        </p:txBody>
      </p:sp>
      <p:pic>
        <p:nvPicPr>
          <p:cNvPr id="5" name="Picture 4">
            <a:extLst>
              <a:ext uri="{FF2B5EF4-FFF2-40B4-BE49-F238E27FC236}">
                <a16:creationId xmlns:a16="http://schemas.microsoft.com/office/drawing/2014/main" id="{5C16D7C7-6AE6-4F95-9302-49E7D5FB23C9}"/>
              </a:ext>
            </a:extLst>
          </p:cNvPr>
          <p:cNvPicPr>
            <a:picLocks noChangeAspect="1"/>
          </p:cNvPicPr>
          <p:nvPr/>
        </p:nvPicPr>
        <p:blipFill rotWithShape="1">
          <a:blip r:embed="rId2"/>
          <a:srcRect t="11491" r="26706" b="53316"/>
          <a:stretch/>
        </p:blipFill>
        <p:spPr>
          <a:xfrm>
            <a:off x="318783" y="4577738"/>
            <a:ext cx="8368018" cy="976013"/>
          </a:xfrm>
          <a:prstGeom prst="rect">
            <a:avLst/>
          </a:prstGeom>
        </p:spPr>
      </p:pic>
      <p:sp>
        <p:nvSpPr>
          <p:cNvPr id="7" name="TextBox 6">
            <a:extLst>
              <a:ext uri="{FF2B5EF4-FFF2-40B4-BE49-F238E27FC236}">
                <a16:creationId xmlns:a16="http://schemas.microsoft.com/office/drawing/2014/main" id="{7C27296A-F3FA-459A-9AA5-6485FE499CC3}"/>
              </a:ext>
            </a:extLst>
          </p:cNvPr>
          <p:cNvSpPr txBox="1"/>
          <p:nvPr/>
        </p:nvSpPr>
        <p:spPr>
          <a:xfrm>
            <a:off x="811816" y="5572760"/>
            <a:ext cx="1655167" cy="738664"/>
          </a:xfrm>
          <a:prstGeom prst="rect">
            <a:avLst/>
          </a:prstGeom>
          <a:noFill/>
        </p:spPr>
        <p:txBody>
          <a:bodyPr wrap="square" rtlCol="0">
            <a:spAutoFit/>
          </a:bodyPr>
          <a:lstStyle/>
          <a:p>
            <a:pPr algn="ctr"/>
            <a:r>
              <a:rPr lang="lv-LV" sz="1400" dirty="0">
                <a:latin typeface="Times New Roman" panose="02020603050405020304" pitchFamily="18" charset="0"/>
                <a:cs typeface="Times New Roman" panose="02020603050405020304" pitchFamily="18" charset="0"/>
              </a:rPr>
              <a:t>Pakalpojuma neaprobētās versijas izstrāde</a:t>
            </a:r>
          </a:p>
        </p:txBody>
      </p:sp>
      <p:sp>
        <p:nvSpPr>
          <p:cNvPr id="8" name="TextBox 7">
            <a:extLst>
              <a:ext uri="{FF2B5EF4-FFF2-40B4-BE49-F238E27FC236}">
                <a16:creationId xmlns:a16="http://schemas.microsoft.com/office/drawing/2014/main" id="{B4919AD1-A5F9-4180-8836-0660F9B9C2D0}"/>
              </a:ext>
            </a:extLst>
          </p:cNvPr>
          <p:cNvSpPr txBox="1"/>
          <p:nvPr/>
        </p:nvSpPr>
        <p:spPr>
          <a:xfrm>
            <a:off x="2708348" y="5572760"/>
            <a:ext cx="3751418" cy="523220"/>
          </a:xfrm>
          <a:prstGeom prst="rect">
            <a:avLst/>
          </a:prstGeom>
          <a:noFill/>
        </p:spPr>
        <p:txBody>
          <a:bodyPr wrap="square" rtlCol="0">
            <a:spAutoFit/>
          </a:bodyPr>
          <a:lstStyle/>
          <a:p>
            <a:pPr algn="ctr"/>
            <a:r>
              <a:rPr lang="lv-LV" sz="1400" dirty="0" err="1">
                <a:latin typeface="Times New Roman" panose="02020603050405020304" pitchFamily="18" charset="0"/>
                <a:cs typeface="Times New Roman" panose="02020603050405020304" pitchFamily="18" charset="0"/>
              </a:rPr>
              <a:t>Izmēģinājumprojekta</a:t>
            </a:r>
            <a:r>
              <a:rPr lang="lv-LV" sz="1400" dirty="0">
                <a:latin typeface="Times New Roman" panose="02020603050405020304" pitchFamily="18" charset="0"/>
                <a:cs typeface="Times New Roman" panose="02020603050405020304" pitchFamily="18" charset="0"/>
              </a:rPr>
              <a:t> īstenošana</a:t>
            </a:r>
          </a:p>
          <a:p>
            <a:pPr algn="ctr"/>
            <a:r>
              <a:rPr lang="lv-LV" sz="1400" dirty="0">
                <a:latin typeface="Times New Roman" panose="02020603050405020304" pitchFamily="18" charset="0"/>
                <a:cs typeface="Times New Roman" panose="02020603050405020304" pitchFamily="18" charset="0"/>
              </a:rPr>
              <a:t>7 mēneši </a:t>
            </a:r>
          </a:p>
        </p:txBody>
      </p:sp>
      <p:sp>
        <p:nvSpPr>
          <p:cNvPr id="9" name="TextBox 8">
            <a:extLst>
              <a:ext uri="{FF2B5EF4-FFF2-40B4-BE49-F238E27FC236}">
                <a16:creationId xmlns:a16="http://schemas.microsoft.com/office/drawing/2014/main" id="{0024D71A-E3ED-4778-A1B4-9884F8CE4768}"/>
              </a:ext>
            </a:extLst>
          </p:cNvPr>
          <p:cNvSpPr txBox="1"/>
          <p:nvPr/>
        </p:nvSpPr>
        <p:spPr>
          <a:xfrm>
            <a:off x="6557614" y="5548426"/>
            <a:ext cx="2408989" cy="738664"/>
          </a:xfrm>
          <a:prstGeom prst="rect">
            <a:avLst/>
          </a:prstGeom>
          <a:noFill/>
        </p:spPr>
        <p:txBody>
          <a:bodyPr wrap="square" rtlCol="0">
            <a:spAutoFit/>
          </a:bodyPr>
          <a:lstStyle/>
          <a:p>
            <a:pPr algn="ctr"/>
            <a:r>
              <a:rPr lang="lv-LV" sz="1400" dirty="0" err="1">
                <a:latin typeface="Times New Roman" panose="02020603050405020304" pitchFamily="18" charset="0"/>
                <a:cs typeface="Times New Roman" panose="02020603050405020304" pitchFamily="18" charset="0"/>
              </a:rPr>
              <a:t>Izmēģinājumprojekta</a:t>
            </a:r>
            <a:r>
              <a:rPr lang="lv-LV" sz="1400" dirty="0">
                <a:latin typeface="Times New Roman" panose="02020603050405020304" pitchFamily="18" charset="0"/>
                <a:cs typeface="Times New Roman" panose="02020603050405020304" pitchFamily="18" charset="0"/>
              </a:rPr>
              <a:t> rezultātu novērtēšana un Pakalpojuma aprobētās versijas izstrāde</a:t>
            </a:r>
          </a:p>
        </p:txBody>
      </p:sp>
      <p:sp>
        <p:nvSpPr>
          <p:cNvPr id="10" name="TextBox 9">
            <a:extLst>
              <a:ext uri="{FF2B5EF4-FFF2-40B4-BE49-F238E27FC236}">
                <a16:creationId xmlns:a16="http://schemas.microsoft.com/office/drawing/2014/main" id="{7ED872D9-E011-4BCA-86E6-6ADFA815A0AA}"/>
              </a:ext>
            </a:extLst>
          </p:cNvPr>
          <p:cNvSpPr txBox="1"/>
          <p:nvPr/>
        </p:nvSpPr>
        <p:spPr>
          <a:xfrm>
            <a:off x="297536" y="4345086"/>
            <a:ext cx="968667" cy="307777"/>
          </a:xfrm>
          <a:prstGeom prst="rect">
            <a:avLst/>
          </a:prstGeom>
          <a:noFill/>
        </p:spPr>
        <p:txBody>
          <a:bodyPr wrap="square" rtlCol="0">
            <a:spAutoFit/>
          </a:bodyPr>
          <a:lstStyle/>
          <a:p>
            <a:r>
              <a:rPr lang="lv-LV" sz="1400" dirty="0">
                <a:latin typeface="Times New Roman" panose="02020603050405020304" pitchFamily="18" charset="0"/>
                <a:cs typeface="Times New Roman" panose="02020603050405020304" pitchFamily="18" charset="0"/>
              </a:rPr>
              <a:t>03.2021.</a:t>
            </a:r>
          </a:p>
        </p:txBody>
      </p:sp>
      <p:sp>
        <p:nvSpPr>
          <p:cNvPr id="11" name="TextBox 10">
            <a:extLst>
              <a:ext uri="{FF2B5EF4-FFF2-40B4-BE49-F238E27FC236}">
                <a16:creationId xmlns:a16="http://schemas.microsoft.com/office/drawing/2014/main" id="{73E565DB-EB93-4A42-B91E-3EF0DF524E98}"/>
              </a:ext>
            </a:extLst>
          </p:cNvPr>
          <p:cNvSpPr txBox="1"/>
          <p:nvPr/>
        </p:nvSpPr>
        <p:spPr>
          <a:xfrm>
            <a:off x="2224014" y="4345086"/>
            <a:ext cx="968667" cy="307777"/>
          </a:xfrm>
          <a:prstGeom prst="rect">
            <a:avLst/>
          </a:prstGeom>
          <a:noFill/>
        </p:spPr>
        <p:txBody>
          <a:bodyPr wrap="square" rtlCol="0">
            <a:spAutoFit/>
          </a:bodyPr>
          <a:lstStyle/>
          <a:p>
            <a:r>
              <a:rPr lang="lv-LV" sz="1400" dirty="0">
                <a:latin typeface="Times New Roman" panose="02020603050405020304" pitchFamily="18" charset="0"/>
                <a:cs typeface="Times New Roman" panose="02020603050405020304" pitchFamily="18" charset="0"/>
              </a:rPr>
              <a:t>10.2021.</a:t>
            </a:r>
          </a:p>
        </p:txBody>
      </p:sp>
      <p:sp>
        <p:nvSpPr>
          <p:cNvPr id="12" name="TextBox 11">
            <a:extLst>
              <a:ext uri="{FF2B5EF4-FFF2-40B4-BE49-F238E27FC236}">
                <a16:creationId xmlns:a16="http://schemas.microsoft.com/office/drawing/2014/main" id="{62DD6BB9-EDEB-4249-A537-9A24F1939334}"/>
              </a:ext>
            </a:extLst>
          </p:cNvPr>
          <p:cNvSpPr txBox="1"/>
          <p:nvPr/>
        </p:nvSpPr>
        <p:spPr>
          <a:xfrm>
            <a:off x="6338865" y="4354838"/>
            <a:ext cx="968667" cy="307777"/>
          </a:xfrm>
          <a:prstGeom prst="rect">
            <a:avLst/>
          </a:prstGeom>
          <a:noFill/>
        </p:spPr>
        <p:txBody>
          <a:bodyPr wrap="square" rtlCol="0">
            <a:spAutoFit/>
          </a:bodyPr>
          <a:lstStyle/>
          <a:p>
            <a:r>
              <a:rPr lang="lv-LV" sz="1400" dirty="0">
                <a:latin typeface="Times New Roman" panose="02020603050405020304" pitchFamily="18" charset="0"/>
                <a:cs typeface="Times New Roman" panose="02020603050405020304" pitchFamily="18" charset="0"/>
              </a:rPr>
              <a:t>05.2022.</a:t>
            </a:r>
          </a:p>
        </p:txBody>
      </p:sp>
      <p:sp>
        <p:nvSpPr>
          <p:cNvPr id="13" name="TextBox 12">
            <a:extLst>
              <a:ext uri="{FF2B5EF4-FFF2-40B4-BE49-F238E27FC236}">
                <a16:creationId xmlns:a16="http://schemas.microsoft.com/office/drawing/2014/main" id="{14F5756C-6D66-4A4E-BEF5-8B9D0246B530}"/>
              </a:ext>
            </a:extLst>
          </p:cNvPr>
          <p:cNvSpPr txBox="1"/>
          <p:nvPr/>
        </p:nvSpPr>
        <p:spPr>
          <a:xfrm>
            <a:off x="8105993" y="4354838"/>
            <a:ext cx="968667" cy="307777"/>
          </a:xfrm>
          <a:prstGeom prst="rect">
            <a:avLst/>
          </a:prstGeom>
          <a:noFill/>
        </p:spPr>
        <p:txBody>
          <a:bodyPr wrap="square" rtlCol="0">
            <a:spAutoFit/>
          </a:bodyPr>
          <a:lstStyle/>
          <a:p>
            <a:r>
              <a:rPr lang="lv-LV" sz="1400" dirty="0">
                <a:latin typeface="Times New Roman" panose="02020603050405020304" pitchFamily="18" charset="0"/>
                <a:cs typeface="Times New Roman" panose="02020603050405020304" pitchFamily="18" charset="0"/>
              </a:rPr>
              <a:t>10.2022.</a:t>
            </a:r>
          </a:p>
        </p:txBody>
      </p:sp>
    </p:spTree>
    <p:extLst>
      <p:ext uri="{BB962C8B-B14F-4D97-AF65-F5344CB8AC3E}">
        <p14:creationId xmlns:p14="http://schemas.microsoft.com/office/powerpoint/2010/main" val="327197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5BD6-9DF9-48C4-9EC4-781A70547096}"/>
              </a:ext>
            </a:extLst>
          </p:cNvPr>
          <p:cNvSpPr>
            <a:spLocks noGrp="1"/>
          </p:cNvSpPr>
          <p:nvPr>
            <p:ph type="title"/>
          </p:nvPr>
        </p:nvSpPr>
        <p:spPr/>
        <p:txBody>
          <a:bodyPr>
            <a:normAutofit fontScale="90000"/>
          </a:bodyPr>
          <a:lstStyle/>
          <a:p>
            <a:pPr algn="ctr"/>
            <a:r>
              <a:rPr lang="lv-LV" sz="2400" dirty="0">
                <a:latin typeface="+mj-lt"/>
              </a:rPr>
              <a:t>Metodikas izstrāde atbalsta apmēra noteikšanai bērniem ar funkcionāliem traucējumiem</a:t>
            </a:r>
            <a:endParaRPr lang="lv-LV" dirty="0"/>
          </a:p>
        </p:txBody>
      </p:sp>
      <p:sp>
        <p:nvSpPr>
          <p:cNvPr id="3" name="Content Placeholder 2">
            <a:extLst>
              <a:ext uri="{FF2B5EF4-FFF2-40B4-BE49-F238E27FC236}">
                <a16:creationId xmlns:a16="http://schemas.microsoft.com/office/drawing/2014/main" id="{290948E4-635D-4F10-91BE-18FE66925E8F}"/>
              </a:ext>
            </a:extLst>
          </p:cNvPr>
          <p:cNvSpPr>
            <a:spLocks noGrp="1"/>
          </p:cNvSpPr>
          <p:nvPr>
            <p:ph idx="1"/>
          </p:nvPr>
        </p:nvSpPr>
        <p:spPr>
          <a:xfrm>
            <a:off x="369116" y="1752604"/>
            <a:ext cx="8317684" cy="4373573"/>
          </a:xfrm>
        </p:spPr>
        <p:txBody>
          <a:bodyPr/>
          <a:lstStyle/>
          <a:p>
            <a:pPr algn="just"/>
            <a:r>
              <a:rPr lang="lv-LV" dirty="0">
                <a:latin typeface="+mn-lt"/>
              </a:rPr>
              <a:t>Iepirkuma rezultātā jūnijā noslēgs līgumu ar biedrību «</a:t>
            </a:r>
            <a:r>
              <a:rPr lang="lv-LV" b="1" dirty="0">
                <a:effectLst/>
                <a:latin typeface="+mn-lt"/>
                <a:ea typeface="Calibri" panose="020F0502020204030204" pitchFamily="34" charset="0"/>
              </a:rPr>
              <a:t>Biedrība “Latvijas Veselības ekonomikas asociācija</a:t>
            </a:r>
            <a:r>
              <a:rPr lang="lv-LV" b="1" dirty="0">
                <a:effectLst/>
                <a:latin typeface="+mn-lt"/>
                <a:ea typeface="Times New Roman" panose="02020603050405020304" pitchFamily="18" charset="0"/>
              </a:rPr>
              <a:t> </a:t>
            </a:r>
            <a:r>
              <a:rPr lang="lv-LV" dirty="0">
                <a:latin typeface="+mn-lt"/>
              </a:rPr>
              <a:t>» par metodikas izstrādi</a:t>
            </a:r>
          </a:p>
          <a:p>
            <a:pPr algn="just"/>
            <a:endParaRPr lang="lv-LV" dirty="0">
              <a:latin typeface="+mn-lt"/>
            </a:endParaRPr>
          </a:p>
          <a:p>
            <a:pPr algn="just"/>
            <a:r>
              <a:rPr lang="lv-LV" dirty="0">
                <a:latin typeface="+mn-lt"/>
              </a:rPr>
              <a:t>Līguma darbības laiks – 2022.gada 30.septembris (1,3 gadi jeb 15 mēneši)</a:t>
            </a:r>
          </a:p>
          <a:p>
            <a:pPr algn="just"/>
            <a:endParaRPr lang="lv-LV" dirty="0">
              <a:latin typeface="+mn-lt"/>
            </a:endParaRPr>
          </a:p>
          <a:p>
            <a:pPr algn="just"/>
            <a:r>
              <a:rPr lang="lv-LV" dirty="0">
                <a:latin typeface="+mn-lt"/>
              </a:rPr>
              <a:t>Līguma kopējā summa – </a:t>
            </a:r>
            <a:r>
              <a:rPr lang="lv-LV" b="1" dirty="0">
                <a:latin typeface="+mn-lt"/>
              </a:rPr>
              <a:t>93 500 EUR</a:t>
            </a:r>
          </a:p>
          <a:p>
            <a:endParaRPr lang="lv-LV" dirty="0"/>
          </a:p>
        </p:txBody>
      </p:sp>
      <p:sp>
        <p:nvSpPr>
          <p:cNvPr id="6" name="Slide Number Placeholder 5">
            <a:extLst>
              <a:ext uri="{FF2B5EF4-FFF2-40B4-BE49-F238E27FC236}">
                <a16:creationId xmlns:a16="http://schemas.microsoft.com/office/drawing/2014/main" id="{96202437-6289-4A3D-9469-2A59498F3F98}"/>
              </a:ext>
            </a:extLst>
          </p:cNvPr>
          <p:cNvSpPr>
            <a:spLocks noGrp="1"/>
          </p:cNvSpPr>
          <p:nvPr>
            <p:ph type="sldNum" sz="quarter" idx="13"/>
          </p:nvPr>
        </p:nvSpPr>
        <p:spPr>
          <a:xfrm>
            <a:off x="8540096" y="6270625"/>
            <a:ext cx="451504" cy="304800"/>
          </a:xfrm>
        </p:spPr>
        <p:txBody>
          <a:bodyPr/>
          <a:lstStyle/>
          <a:p>
            <a:fld id="{40449670-021F-4202-BDB9-A09E5A41B7FF}" type="slidenum">
              <a:rPr lang="en-US" altLang="lv-LV" smtClean="0"/>
              <a:pPr/>
              <a:t>16</a:t>
            </a:fld>
            <a:endParaRPr lang="en-US" altLang="lv-LV" dirty="0"/>
          </a:p>
        </p:txBody>
      </p:sp>
      <p:pic>
        <p:nvPicPr>
          <p:cNvPr id="5" name="Picture 4">
            <a:extLst>
              <a:ext uri="{FF2B5EF4-FFF2-40B4-BE49-F238E27FC236}">
                <a16:creationId xmlns:a16="http://schemas.microsoft.com/office/drawing/2014/main" id="{D4FEA70F-3B21-4E98-A73E-963D4A297006}"/>
              </a:ext>
            </a:extLst>
          </p:cNvPr>
          <p:cNvPicPr>
            <a:picLocks noChangeAspect="1"/>
          </p:cNvPicPr>
          <p:nvPr/>
        </p:nvPicPr>
        <p:blipFill rotWithShape="1">
          <a:blip r:embed="rId2"/>
          <a:srcRect t="11491" r="26706" b="53316"/>
          <a:stretch/>
        </p:blipFill>
        <p:spPr>
          <a:xfrm>
            <a:off x="376959" y="4828743"/>
            <a:ext cx="8163137" cy="738664"/>
          </a:xfrm>
          <a:prstGeom prst="rect">
            <a:avLst/>
          </a:prstGeom>
        </p:spPr>
      </p:pic>
      <p:sp>
        <p:nvSpPr>
          <p:cNvPr id="7" name="TextBox 6">
            <a:extLst>
              <a:ext uri="{FF2B5EF4-FFF2-40B4-BE49-F238E27FC236}">
                <a16:creationId xmlns:a16="http://schemas.microsoft.com/office/drawing/2014/main" id="{B895FD67-B582-42E5-8EF5-D93D1D8D0A65}"/>
              </a:ext>
            </a:extLst>
          </p:cNvPr>
          <p:cNvSpPr txBox="1"/>
          <p:nvPr/>
        </p:nvSpPr>
        <p:spPr>
          <a:xfrm>
            <a:off x="780478" y="5574094"/>
            <a:ext cx="1606391" cy="738664"/>
          </a:xfrm>
          <a:prstGeom prst="rect">
            <a:avLst/>
          </a:prstGeom>
          <a:noFill/>
        </p:spPr>
        <p:txBody>
          <a:bodyPr wrap="square" rtlCol="0">
            <a:spAutoFit/>
          </a:bodyPr>
          <a:lstStyle/>
          <a:p>
            <a:pPr algn="ctr"/>
            <a:r>
              <a:rPr lang="lv-LV" sz="1400" dirty="0">
                <a:latin typeface="Times New Roman" panose="02020603050405020304" pitchFamily="18" charset="0"/>
                <a:cs typeface="Times New Roman" panose="02020603050405020304" pitchFamily="18" charset="0"/>
              </a:rPr>
              <a:t>Metodikas neaprobētās versijas izstrāde</a:t>
            </a:r>
          </a:p>
        </p:txBody>
      </p:sp>
      <p:sp>
        <p:nvSpPr>
          <p:cNvPr id="8" name="TextBox 7">
            <a:extLst>
              <a:ext uri="{FF2B5EF4-FFF2-40B4-BE49-F238E27FC236}">
                <a16:creationId xmlns:a16="http://schemas.microsoft.com/office/drawing/2014/main" id="{D813EAC9-D3D6-453C-9C02-F05D3F62F2F1}"/>
              </a:ext>
            </a:extLst>
          </p:cNvPr>
          <p:cNvSpPr txBox="1"/>
          <p:nvPr/>
        </p:nvSpPr>
        <p:spPr>
          <a:xfrm>
            <a:off x="2631079" y="5589039"/>
            <a:ext cx="3640870" cy="523220"/>
          </a:xfrm>
          <a:prstGeom prst="rect">
            <a:avLst/>
          </a:prstGeom>
          <a:noFill/>
        </p:spPr>
        <p:txBody>
          <a:bodyPr wrap="square" rtlCol="0">
            <a:spAutoFit/>
          </a:bodyPr>
          <a:lstStyle/>
          <a:p>
            <a:pPr algn="ctr"/>
            <a:r>
              <a:rPr lang="lv-LV" sz="1400" dirty="0" err="1">
                <a:latin typeface="Times New Roman" panose="02020603050405020304" pitchFamily="18" charset="0"/>
                <a:cs typeface="Times New Roman" panose="02020603050405020304" pitchFamily="18" charset="0"/>
              </a:rPr>
              <a:t>Izmēģinājumprojekta</a:t>
            </a:r>
            <a:r>
              <a:rPr lang="lv-LV" sz="1400" dirty="0">
                <a:latin typeface="Times New Roman" panose="02020603050405020304" pitchFamily="18" charset="0"/>
                <a:cs typeface="Times New Roman" panose="02020603050405020304" pitchFamily="18" charset="0"/>
              </a:rPr>
              <a:t> īstenošana</a:t>
            </a:r>
          </a:p>
          <a:p>
            <a:pPr algn="ctr"/>
            <a:r>
              <a:rPr lang="lv-LV" sz="1400" dirty="0">
                <a:latin typeface="Times New Roman" panose="02020603050405020304" pitchFamily="18" charset="0"/>
                <a:cs typeface="Times New Roman" panose="02020603050405020304" pitchFamily="18" charset="0"/>
              </a:rPr>
              <a:t>4 mēneši</a:t>
            </a:r>
          </a:p>
        </p:txBody>
      </p:sp>
      <p:sp>
        <p:nvSpPr>
          <p:cNvPr id="9" name="TextBox 8">
            <a:extLst>
              <a:ext uri="{FF2B5EF4-FFF2-40B4-BE49-F238E27FC236}">
                <a16:creationId xmlns:a16="http://schemas.microsoft.com/office/drawing/2014/main" id="{ECA73507-7914-446D-80A6-133B6F142B1D}"/>
              </a:ext>
            </a:extLst>
          </p:cNvPr>
          <p:cNvSpPr txBox="1"/>
          <p:nvPr/>
        </p:nvSpPr>
        <p:spPr>
          <a:xfrm>
            <a:off x="6310374" y="5566454"/>
            <a:ext cx="2338000" cy="954107"/>
          </a:xfrm>
          <a:prstGeom prst="rect">
            <a:avLst/>
          </a:prstGeom>
          <a:noFill/>
        </p:spPr>
        <p:txBody>
          <a:bodyPr wrap="square" rtlCol="0">
            <a:spAutoFit/>
          </a:bodyPr>
          <a:lstStyle/>
          <a:p>
            <a:pPr algn="ctr"/>
            <a:r>
              <a:rPr lang="lv-LV" sz="1400" dirty="0" err="1">
                <a:latin typeface="Times New Roman" panose="02020603050405020304" pitchFamily="18" charset="0"/>
                <a:cs typeface="Times New Roman" panose="02020603050405020304" pitchFamily="18" charset="0"/>
              </a:rPr>
              <a:t>Izmēģinājumprojekta</a:t>
            </a:r>
            <a:r>
              <a:rPr lang="lv-LV" sz="1400" dirty="0">
                <a:latin typeface="Times New Roman" panose="02020603050405020304" pitchFamily="18" charset="0"/>
                <a:cs typeface="Times New Roman" panose="02020603050405020304" pitchFamily="18" charset="0"/>
              </a:rPr>
              <a:t> rezultātu novērtēšana un Metodikas aprobētās versijas izstrāde</a:t>
            </a:r>
          </a:p>
        </p:txBody>
      </p:sp>
      <p:sp>
        <p:nvSpPr>
          <p:cNvPr id="10" name="TextBox 9">
            <a:extLst>
              <a:ext uri="{FF2B5EF4-FFF2-40B4-BE49-F238E27FC236}">
                <a16:creationId xmlns:a16="http://schemas.microsoft.com/office/drawing/2014/main" id="{E67DD68A-F052-4AE2-A8EA-0BD10E1B064A}"/>
              </a:ext>
            </a:extLst>
          </p:cNvPr>
          <p:cNvSpPr txBox="1"/>
          <p:nvPr/>
        </p:nvSpPr>
        <p:spPr>
          <a:xfrm>
            <a:off x="310418" y="4642162"/>
            <a:ext cx="940121" cy="307777"/>
          </a:xfrm>
          <a:prstGeom prst="rect">
            <a:avLst/>
          </a:prstGeom>
          <a:noFill/>
        </p:spPr>
        <p:txBody>
          <a:bodyPr wrap="square" rtlCol="0">
            <a:spAutoFit/>
          </a:bodyPr>
          <a:lstStyle/>
          <a:p>
            <a:r>
              <a:rPr lang="lv-LV" sz="1400" dirty="0">
                <a:latin typeface="Times New Roman" panose="02020603050405020304" pitchFamily="18" charset="0"/>
                <a:cs typeface="Times New Roman" panose="02020603050405020304" pitchFamily="18" charset="0"/>
              </a:rPr>
              <a:t>07.2021.</a:t>
            </a:r>
          </a:p>
        </p:txBody>
      </p:sp>
      <p:sp>
        <p:nvSpPr>
          <p:cNvPr id="11" name="TextBox 10">
            <a:extLst>
              <a:ext uri="{FF2B5EF4-FFF2-40B4-BE49-F238E27FC236}">
                <a16:creationId xmlns:a16="http://schemas.microsoft.com/office/drawing/2014/main" id="{E317C522-10B1-430D-8E8A-51519E4AEBA2}"/>
              </a:ext>
            </a:extLst>
          </p:cNvPr>
          <p:cNvSpPr txBox="1"/>
          <p:nvPr/>
        </p:nvSpPr>
        <p:spPr>
          <a:xfrm>
            <a:off x="2266877" y="4642161"/>
            <a:ext cx="940121" cy="307777"/>
          </a:xfrm>
          <a:prstGeom prst="rect">
            <a:avLst/>
          </a:prstGeom>
          <a:noFill/>
        </p:spPr>
        <p:txBody>
          <a:bodyPr wrap="square" rtlCol="0">
            <a:spAutoFit/>
          </a:bodyPr>
          <a:lstStyle/>
          <a:p>
            <a:r>
              <a:rPr lang="lv-LV" sz="1400" dirty="0">
                <a:latin typeface="Times New Roman" panose="02020603050405020304" pitchFamily="18" charset="0"/>
                <a:cs typeface="Times New Roman" panose="02020603050405020304" pitchFamily="18" charset="0"/>
              </a:rPr>
              <a:t>02.2022.</a:t>
            </a:r>
          </a:p>
        </p:txBody>
      </p:sp>
      <p:sp>
        <p:nvSpPr>
          <p:cNvPr id="12" name="TextBox 11">
            <a:extLst>
              <a:ext uri="{FF2B5EF4-FFF2-40B4-BE49-F238E27FC236}">
                <a16:creationId xmlns:a16="http://schemas.microsoft.com/office/drawing/2014/main" id="{E4195508-4442-417F-9064-3CE312CFD6E5}"/>
              </a:ext>
            </a:extLst>
          </p:cNvPr>
          <p:cNvSpPr txBox="1"/>
          <p:nvPr/>
        </p:nvSpPr>
        <p:spPr>
          <a:xfrm>
            <a:off x="6214136" y="4642160"/>
            <a:ext cx="940121" cy="307777"/>
          </a:xfrm>
          <a:prstGeom prst="rect">
            <a:avLst/>
          </a:prstGeom>
          <a:noFill/>
        </p:spPr>
        <p:txBody>
          <a:bodyPr wrap="square" rtlCol="0">
            <a:spAutoFit/>
          </a:bodyPr>
          <a:lstStyle/>
          <a:p>
            <a:r>
              <a:rPr lang="lv-LV" sz="1400" dirty="0">
                <a:latin typeface="Times New Roman" panose="02020603050405020304" pitchFamily="18" charset="0"/>
                <a:cs typeface="Times New Roman" panose="02020603050405020304" pitchFamily="18" charset="0"/>
              </a:rPr>
              <a:t>06.2022.</a:t>
            </a:r>
          </a:p>
        </p:txBody>
      </p:sp>
      <p:sp>
        <p:nvSpPr>
          <p:cNvPr id="13" name="TextBox 12">
            <a:extLst>
              <a:ext uri="{FF2B5EF4-FFF2-40B4-BE49-F238E27FC236}">
                <a16:creationId xmlns:a16="http://schemas.microsoft.com/office/drawing/2014/main" id="{1B8BAE86-C28C-4350-9D15-2E43E5F0A046}"/>
              </a:ext>
            </a:extLst>
          </p:cNvPr>
          <p:cNvSpPr txBox="1"/>
          <p:nvPr/>
        </p:nvSpPr>
        <p:spPr>
          <a:xfrm>
            <a:off x="8111897" y="4639050"/>
            <a:ext cx="940121" cy="307777"/>
          </a:xfrm>
          <a:prstGeom prst="rect">
            <a:avLst/>
          </a:prstGeom>
          <a:noFill/>
        </p:spPr>
        <p:txBody>
          <a:bodyPr wrap="square" rtlCol="0">
            <a:spAutoFit/>
          </a:bodyPr>
          <a:lstStyle/>
          <a:p>
            <a:r>
              <a:rPr lang="lv-LV" sz="1400" dirty="0">
                <a:latin typeface="Times New Roman" panose="02020603050405020304" pitchFamily="18" charset="0"/>
                <a:cs typeface="Times New Roman" panose="02020603050405020304" pitchFamily="18" charset="0"/>
              </a:rPr>
              <a:t>10.2022.</a:t>
            </a:r>
          </a:p>
        </p:txBody>
      </p:sp>
    </p:spTree>
    <p:extLst>
      <p:ext uri="{BB962C8B-B14F-4D97-AF65-F5344CB8AC3E}">
        <p14:creationId xmlns:p14="http://schemas.microsoft.com/office/powerpoint/2010/main" val="69015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1A86BB9-AB69-4B16-AF32-5AD8D98CC887}"/>
              </a:ext>
            </a:extLst>
          </p:cNvPr>
          <p:cNvSpPr>
            <a:spLocks noChangeArrowheads="1"/>
          </p:cNvSpPr>
          <p:nvPr/>
        </p:nvSpPr>
        <p:spPr bwMode="auto">
          <a:xfrm>
            <a:off x="1998257" y="3592604"/>
            <a:ext cx="47625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ctr" eaLnBrk="1" hangingPunct="1"/>
            <a:r>
              <a:rPr lang="lv-LV" altLang="lv-LV" sz="1400" dirty="0" err="1">
                <a:solidFill>
                  <a:srgbClr val="005927"/>
                </a:solidFill>
                <a:cs typeface="Times New Roman" panose="02020603050405020304" pitchFamily="18" charset="0"/>
                <a:hlinkClick r:id="rId2"/>
              </a:rPr>
              <a:t>www.lm.gov.lv</a:t>
            </a:r>
            <a:endParaRPr lang="lv-LV" altLang="lv-LV" sz="1400" dirty="0">
              <a:solidFill>
                <a:srgbClr val="005927"/>
              </a:solidFill>
              <a:cs typeface="Times New Roman" panose="02020603050405020304" pitchFamily="18" charset="0"/>
            </a:endParaRPr>
          </a:p>
          <a:p>
            <a:pPr algn="ctr" eaLnBrk="1" hangingPunct="1"/>
            <a:endParaRPr lang="lv-LV" altLang="lv-LV" sz="1400" dirty="0">
              <a:solidFill>
                <a:srgbClr val="005927"/>
              </a:solidFill>
              <a:cs typeface="Times New Roman" panose="02020603050405020304" pitchFamily="18" charset="0"/>
            </a:endParaRPr>
          </a:p>
          <a:p>
            <a:pPr algn="ctr" eaLnBrk="1" hangingPunct="1"/>
            <a:r>
              <a:rPr lang="lv-LV" altLang="lv-LV" sz="1400" dirty="0" err="1">
                <a:solidFill>
                  <a:srgbClr val="005927"/>
                </a:solidFill>
                <a:cs typeface="Times New Roman" panose="02020603050405020304" pitchFamily="18" charset="0"/>
              </a:rPr>
              <a:t>Twitter:@Lab_min</a:t>
            </a:r>
            <a:endParaRPr lang="lv-LV" altLang="lv-LV" sz="1400" dirty="0">
              <a:solidFill>
                <a:srgbClr val="005927"/>
              </a:solidFill>
              <a:cs typeface="Times New Roman" panose="02020603050405020304" pitchFamily="18" charset="0"/>
            </a:endParaRPr>
          </a:p>
          <a:p>
            <a:pPr algn="ctr" eaLnBrk="1" hangingPunct="1"/>
            <a:r>
              <a:rPr lang="lv-LV" altLang="lv-LV" sz="1400" dirty="0">
                <a:solidFill>
                  <a:srgbClr val="005927"/>
                </a:solidFill>
                <a:cs typeface="Times New Roman" panose="02020603050405020304" pitchFamily="18" charset="0"/>
              </a:rPr>
              <a:t>https://www.facebook.com/labklajibasministrija</a:t>
            </a:r>
          </a:p>
          <a:p>
            <a:pPr algn="ctr" eaLnBrk="1" hangingPunct="1"/>
            <a:r>
              <a:rPr lang="lv-LV" altLang="lv-LV" sz="1400" dirty="0" err="1">
                <a:solidFill>
                  <a:srgbClr val="005927"/>
                </a:solidFill>
                <a:cs typeface="Times New Roman" panose="02020603050405020304" pitchFamily="18" charset="0"/>
              </a:rPr>
              <a:t>Flickr.com:Labklajibas_ministrija</a:t>
            </a:r>
            <a:endParaRPr lang="lv-LV" altLang="lv-LV" sz="1400" dirty="0">
              <a:solidFill>
                <a:srgbClr val="005927"/>
              </a:solidFill>
              <a:cs typeface="Times New Roman" panose="02020603050405020304" pitchFamily="18" charset="0"/>
            </a:endParaRPr>
          </a:p>
          <a:p>
            <a:pPr algn="ctr" eaLnBrk="1" hangingPunct="1"/>
            <a:r>
              <a:rPr lang="lv-LV" altLang="lv-LV" sz="1400" dirty="0" err="1">
                <a:solidFill>
                  <a:srgbClr val="005927"/>
                </a:solidFill>
                <a:cs typeface="Times New Roman" panose="02020603050405020304" pitchFamily="18" charset="0"/>
              </a:rPr>
              <a:t>Youtube.com</a:t>
            </a:r>
            <a:r>
              <a:rPr lang="lv-LV" altLang="lv-LV" sz="1400" dirty="0">
                <a:solidFill>
                  <a:srgbClr val="005927"/>
                </a:solidFill>
                <a:cs typeface="Times New Roman" panose="02020603050405020304" pitchFamily="18" charset="0"/>
              </a:rPr>
              <a:t>/</a:t>
            </a:r>
            <a:r>
              <a:rPr lang="lv-LV" altLang="lv-LV" sz="1400" dirty="0" err="1">
                <a:solidFill>
                  <a:srgbClr val="005927"/>
                </a:solidFill>
                <a:cs typeface="Times New Roman" panose="02020603050405020304" pitchFamily="18" charset="0"/>
              </a:rPr>
              <a:t>labklajibasministrija</a:t>
            </a:r>
            <a:endParaRPr lang="lv-LV" altLang="lv-LV" sz="1400" dirty="0">
              <a:solidFill>
                <a:srgbClr val="005927"/>
              </a:solidFill>
              <a:cs typeface="Times New Roman" panose="02020603050405020304" pitchFamily="18" charset="0"/>
            </a:endParaRPr>
          </a:p>
          <a:p>
            <a:pPr algn="ctr" eaLnBrk="1" hangingPunct="1"/>
            <a:r>
              <a:rPr lang="lv-LV" altLang="lv-LV" sz="1400" dirty="0" err="1">
                <a:solidFill>
                  <a:srgbClr val="005927"/>
                </a:solidFill>
                <a:cs typeface="Times New Roman" panose="02020603050405020304" pitchFamily="18" charset="0"/>
              </a:rPr>
              <a:t>Draugiem.lv</a:t>
            </a:r>
            <a:r>
              <a:rPr lang="lv-LV" altLang="lv-LV" sz="1400" dirty="0">
                <a:solidFill>
                  <a:srgbClr val="005927"/>
                </a:solidFill>
                <a:cs typeface="Times New Roman" panose="02020603050405020304" pitchFamily="18" charset="0"/>
              </a:rPr>
              <a:t>/</a:t>
            </a:r>
            <a:r>
              <a:rPr lang="lv-LV" altLang="lv-LV" sz="1400" dirty="0" err="1">
                <a:solidFill>
                  <a:srgbClr val="005927"/>
                </a:solidFill>
                <a:cs typeface="Times New Roman" panose="02020603050405020304" pitchFamily="18" charset="0"/>
              </a:rPr>
              <a:t>labklajiba</a:t>
            </a:r>
            <a:endParaRPr lang="lv-LV" altLang="lv-LV" sz="1400" dirty="0">
              <a:solidFill>
                <a:srgbClr val="005927"/>
              </a:solidFill>
              <a:cs typeface="Times New Roman" panose="02020603050405020304" pitchFamily="18" charset="0"/>
            </a:endParaRPr>
          </a:p>
        </p:txBody>
      </p:sp>
      <p:sp>
        <p:nvSpPr>
          <p:cNvPr id="4" name="Title 1">
            <a:extLst>
              <a:ext uri="{FF2B5EF4-FFF2-40B4-BE49-F238E27FC236}">
                <a16:creationId xmlns:a16="http://schemas.microsoft.com/office/drawing/2014/main" id="{8E21F603-7601-4B9D-A6F8-186B60CB1612}"/>
              </a:ext>
            </a:extLst>
          </p:cNvPr>
          <p:cNvSpPr txBox="1">
            <a:spLocks/>
          </p:cNvSpPr>
          <p:nvPr/>
        </p:nvSpPr>
        <p:spPr>
          <a:xfrm>
            <a:off x="1774825" y="2914650"/>
            <a:ext cx="5522913" cy="481013"/>
          </a:xfrm>
          <a:prstGeom prst="rect">
            <a:avLst/>
          </a:prstGeom>
        </p:spPr>
        <p:txBody>
          <a:bodyPr>
            <a:normAutofit fontScale="70000" lnSpcReduction="20000"/>
          </a:bodyP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eaLnBrk="1" fontAlgn="auto" hangingPunct="1">
              <a:spcAft>
                <a:spcPts val="0"/>
              </a:spcAft>
              <a:defRPr/>
            </a:pPr>
            <a:r>
              <a:rPr lang="lv-LV" sz="4400" b="1" dirty="0">
                <a:ln w="0"/>
                <a:solidFill>
                  <a:schemeClr val="accent3">
                    <a:lumMod val="50000"/>
                  </a:schemeClr>
                </a:solidFill>
                <a:latin typeface="Calibri" panose="020F0502020204030204" pitchFamily="34" charset="0"/>
              </a:rPr>
              <a:t>Paldies par uzmanību!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C87AD-F03C-4650-9102-CDD81B77E380}"/>
              </a:ext>
            </a:extLst>
          </p:cNvPr>
          <p:cNvSpPr>
            <a:spLocks noGrp="1"/>
          </p:cNvSpPr>
          <p:nvPr>
            <p:ph type="sldNum" sz="quarter" idx="13"/>
          </p:nvPr>
        </p:nvSpPr>
        <p:spPr/>
        <p:txBody>
          <a:bodyPr/>
          <a:lstStyle/>
          <a:p>
            <a:fld id="{40449670-021F-4202-BDB9-A09E5A41B7FF}" type="slidenum">
              <a:rPr lang="en-US" altLang="lv-LV" smtClean="0">
                <a:latin typeface="+mj-lt"/>
              </a:rPr>
              <a:pPr/>
              <a:t>2</a:t>
            </a:fld>
            <a:endParaRPr lang="en-US" altLang="lv-LV">
              <a:latin typeface="+mj-lt"/>
            </a:endParaRPr>
          </a:p>
        </p:txBody>
      </p:sp>
      <p:sp>
        <p:nvSpPr>
          <p:cNvPr id="7" name="Content Placeholder 2">
            <a:extLst>
              <a:ext uri="{FF2B5EF4-FFF2-40B4-BE49-F238E27FC236}">
                <a16:creationId xmlns:a16="http://schemas.microsoft.com/office/drawing/2014/main" id="{389A9191-C3B1-4A64-9708-7D9FC454A78F}"/>
              </a:ext>
            </a:extLst>
          </p:cNvPr>
          <p:cNvSpPr txBox="1">
            <a:spLocks/>
          </p:cNvSpPr>
          <p:nvPr/>
        </p:nvSpPr>
        <p:spPr bwMode="auto">
          <a:xfrm>
            <a:off x="538619" y="1581665"/>
            <a:ext cx="8321175" cy="485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70000" lnSpcReduction="200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r>
              <a:rPr lang="lv-LV" sz="2400" b="1" dirty="0">
                <a:latin typeface="+mj-lt"/>
              </a:rPr>
              <a:t>    Projekta mērķis </a:t>
            </a:r>
            <a:r>
              <a:rPr lang="lv-LV" sz="2400" dirty="0">
                <a:latin typeface="+mj-lt"/>
              </a:rPr>
              <a:t>ir pilnveidot sociālo pakalpojumu sistēmu, </a:t>
            </a:r>
          </a:p>
          <a:p>
            <a:pPr marL="1879600" algn="just" defTabSz="1703388"/>
            <a:r>
              <a:rPr lang="lv-LV" sz="2400" dirty="0">
                <a:latin typeface="+mj-lt"/>
              </a:rPr>
              <a:t>izstrādājot un aprobējot sabiedrībā balstītu sociālo pakalpojumu </a:t>
            </a:r>
            <a:r>
              <a:rPr lang="lv-LV" sz="2400" b="1" dirty="0">
                <a:latin typeface="+mj-lt"/>
              </a:rPr>
              <a:t>finansēšanas mehānismus </a:t>
            </a:r>
          </a:p>
          <a:p>
            <a:pPr marL="1879600" algn="just" defTabSz="1703388"/>
            <a:endParaRPr lang="lv-LV" sz="2400" dirty="0">
              <a:latin typeface="+mj-lt"/>
            </a:endParaRPr>
          </a:p>
          <a:p>
            <a:pPr marL="1879600" algn="just" defTabSz="1703388"/>
            <a:r>
              <a:rPr lang="lv-LV" sz="2400" dirty="0">
                <a:latin typeface="+mj-lt"/>
              </a:rPr>
              <a:t>izstrādājot un aprobējot </a:t>
            </a:r>
            <a:r>
              <a:rPr lang="lv-LV" sz="2400" b="1" dirty="0">
                <a:latin typeface="+mj-lt"/>
              </a:rPr>
              <a:t>atbalsta personas pakalpojuma ieviešanas mehānismu</a:t>
            </a:r>
          </a:p>
          <a:p>
            <a:pPr algn="just"/>
            <a:endParaRPr lang="lv-LV" sz="2400" b="1" dirty="0">
              <a:latin typeface="+mj-lt"/>
            </a:endParaRPr>
          </a:p>
          <a:p>
            <a:pPr algn="just"/>
            <a:r>
              <a:rPr lang="lv-LV" sz="2400" b="1" dirty="0">
                <a:latin typeface="+mj-lt"/>
              </a:rPr>
              <a:t>    Projekta mērķa grupa</a:t>
            </a:r>
            <a:r>
              <a:rPr lang="lv-LV" sz="2400" dirty="0">
                <a:latin typeface="+mj-lt"/>
              </a:rPr>
              <a:t>:</a:t>
            </a:r>
          </a:p>
          <a:p>
            <a:pPr marL="1879600" algn="just" defTabSz="1879600"/>
            <a:r>
              <a:rPr lang="lv-LV" sz="2400" dirty="0">
                <a:latin typeface="+mj-lt"/>
              </a:rPr>
              <a:t>pilngadīgas personas ar garīga rakstura traucējumiem, kurām VDEĀVK ir noteikusi smagu vai ļoti smagu invaliditāti</a:t>
            </a:r>
          </a:p>
          <a:p>
            <a:pPr marL="1879600" algn="just" defTabSz="1879600"/>
            <a:endParaRPr lang="lv-LV" sz="2400" dirty="0">
              <a:latin typeface="+mj-lt"/>
            </a:endParaRPr>
          </a:p>
          <a:p>
            <a:pPr marL="1879600" algn="just" defTabSz="1879600"/>
            <a:r>
              <a:rPr lang="lv-LV" sz="2400" dirty="0">
                <a:latin typeface="+mj-lt"/>
              </a:rPr>
              <a:t>bērni ar funkcionāliem traucējumiem, kuriem VDEĀVK ir noteikusi invaliditāti, un viņu likumiskie pārstāvji vai audžuģimene</a:t>
            </a:r>
          </a:p>
          <a:p>
            <a:pPr marL="1879600" algn="just" defTabSz="1879600"/>
            <a:endParaRPr lang="lv-LV" sz="2400" dirty="0">
              <a:latin typeface="+mj-lt"/>
            </a:endParaRPr>
          </a:p>
          <a:p>
            <a:pPr marL="174625" defTabSz="1879600"/>
            <a:endParaRPr lang="lv-LV" sz="2400" dirty="0">
              <a:latin typeface="+mj-lt"/>
              <a:cs typeface="Arial" panose="020B0604020202020204" pitchFamily="34" charset="0"/>
            </a:endParaRPr>
          </a:p>
          <a:p>
            <a:pPr marL="174625" defTabSz="1879600"/>
            <a:r>
              <a:rPr lang="lv-LV" sz="2400" dirty="0">
                <a:latin typeface="+mj-lt"/>
                <a:cs typeface="Arial" panose="020B0604020202020204" pitchFamily="34" charset="0"/>
              </a:rPr>
              <a:t>Projekta īstenošanas periods: no </a:t>
            </a:r>
            <a:r>
              <a:rPr lang="lv-LV" sz="2400" b="1" dirty="0">
                <a:latin typeface="+mj-lt"/>
                <a:cs typeface="Arial" panose="020B0604020202020204" pitchFamily="34" charset="0"/>
              </a:rPr>
              <a:t>2016. gada jūlija līdz 2023. gada martam</a:t>
            </a:r>
            <a:r>
              <a:rPr lang="lv-LV" sz="2400" b="1" dirty="0">
                <a:latin typeface="+mj-lt"/>
              </a:rPr>
              <a:t> </a:t>
            </a:r>
          </a:p>
          <a:p>
            <a:pPr marL="174625" algn="ctr" defTabSz="1879600"/>
            <a:endParaRPr lang="lv-LV" sz="2400" b="1" dirty="0">
              <a:latin typeface="+mj-lt"/>
            </a:endParaRPr>
          </a:p>
          <a:p>
            <a:pPr marL="174625" defTabSz="1879600"/>
            <a:r>
              <a:rPr lang="lv-LV" sz="2400" dirty="0">
                <a:latin typeface="+mj-lt"/>
              </a:rPr>
              <a:t>Kopējais projekta finansējums: </a:t>
            </a:r>
            <a:r>
              <a:rPr lang="lv-LV" sz="2400" b="1" dirty="0">
                <a:latin typeface="+mj-lt"/>
              </a:rPr>
              <a:t>4 727 073 EUR</a:t>
            </a:r>
          </a:p>
        </p:txBody>
      </p:sp>
      <p:pic>
        <p:nvPicPr>
          <p:cNvPr id="8" name="Picture 7">
            <a:extLst>
              <a:ext uri="{FF2B5EF4-FFF2-40B4-BE49-F238E27FC236}">
                <a16:creationId xmlns:a16="http://schemas.microsoft.com/office/drawing/2014/main" id="{74894684-5429-4182-9397-BC77C006D329}"/>
              </a:ext>
            </a:extLst>
          </p:cNvPr>
          <p:cNvPicPr>
            <a:picLocks noChangeAspect="1"/>
          </p:cNvPicPr>
          <p:nvPr/>
        </p:nvPicPr>
        <p:blipFill rotWithShape="1">
          <a:blip r:embed="rId2"/>
          <a:srcRect l="6790" t="45539" r="78794" b="1639"/>
          <a:stretch/>
        </p:blipFill>
        <p:spPr>
          <a:xfrm>
            <a:off x="944209" y="1699278"/>
            <a:ext cx="1353823" cy="1296586"/>
          </a:xfrm>
          <a:prstGeom prst="rect">
            <a:avLst/>
          </a:prstGeom>
        </p:spPr>
      </p:pic>
      <p:pic>
        <p:nvPicPr>
          <p:cNvPr id="9" name="Picture 8">
            <a:extLst>
              <a:ext uri="{FF2B5EF4-FFF2-40B4-BE49-F238E27FC236}">
                <a16:creationId xmlns:a16="http://schemas.microsoft.com/office/drawing/2014/main" id="{06D15860-33AB-43C0-9297-358608DB9B07}"/>
              </a:ext>
            </a:extLst>
          </p:cNvPr>
          <p:cNvPicPr>
            <a:picLocks noChangeAspect="1"/>
          </p:cNvPicPr>
          <p:nvPr/>
        </p:nvPicPr>
        <p:blipFill rotWithShape="1">
          <a:blip r:embed="rId3"/>
          <a:srcRect l="38158" t="13010" r="39424" b="62914"/>
          <a:stretch/>
        </p:blipFill>
        <p:spPr>
          <a:xfrm>
            <a:off x="944208" y="3646579"/>
            <a:ext cx="1353823" cy="1296586"/>
          </a:xfrm>
          <a:prstGeom prst="rect">
            <a:avLst/>
          </a:prstGeom>
        </p:spPr>
      </p:pic>
      <p:sp>
        <p:nvSpPr>
          <p:cNvPr id="10" name="Title 1">
            <a:extLst>
              <a:ext uri="{FF2B5EF4-FFF2-40B4-BE49-F238E27FC236}">
                <a16:creationId xmlns:a16="http://schemas.microsoft.com/office/drawing/2014/main" id="{931BC4A1-F1E4-4809-805D-FD7316D6A51A}"/>
              </a:ext>
            </a:extLst>
          </p:cNvPr>
          <p:cNvSpPr>
            <a:spLocks noGrp="1"/>
          </p:cNvSpPr>
          <p:nvPr>
            <p:ph type="title"/>
          </p:nvPr>
        </p:nvSpPr>
        <p:spPr>
          <a:xfrm>
            <a:off x="2590800" y="381000"/>
            <a:ext cx="6096000" cy="1036642"/>
          </a:xfrm>
        </p:spPr>
        <p:txBody>
          <a:bodyPr>
            <a:normAutofit/>
          </a:bodyPr>
          <a:lstStyle/>
          <a:p>
            <a:pPr algn="ctr"/>
            <a:r>
              <a:rPr lang="lv-LV" sz="2600" b="1" dirty="0">
                <a:latin typeface="+mj-lt"/>
                <a:cs typeface="Arial" panose="020B0604020202020204" pitchFamily="34" charset="0"/>
              </a:rPr>
              <a:t>Projekts «Sociālo pakalpojumu atbalsta sistēmas pilnveide»</a:t>
            </a:r>
            <a:endParaRPr lang="lv-LV" sz="2600" dirty="0">
              <a:latin typeface="+mj-lt"/>
            </a:endParaRPr>
          </a:p>
        </p:txBody>
      </p:sp>
    </p:spTree>
    <p:extLst>
      <p:ext uri="{BB962C8B-B14F-4D97-AF65-F5344CB8AC3E}">
        <p14:creationId xmlns:p14="http://schemas.microsoft.com/office/powerpoint/2010/main" val="77107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438D-F798-498E-ACEE-9155C2EA6FDD}"/>
              </a:ext>
            </a:extLst>
          </p:cNvPr>
          <p:cNvSpPr>
            <a:spLocks noGrp="1"/>
          </p:cNvSpPr>
          <p:nvPr>
            <p:ph type="title"/>
          </p:nvPr>
        </p:nvSpPr>
        <p:spPr/>
        <p:txBody>
          <a:bodyPr>
            <a:normAutofit/>
          </a:bodyPr>
          <a:lstStyle/>
          <a:p>
            <a:pPr algn="ctr"/>
            <a:r>
              <a:rPr lang="lv-LV" sz="2600" b="1" dirty="0">
                <a:latin typeface="+mj-lt"/>
                <a:cs typeface="Arial" panose="020B0604020202020204" pitchFamily="34" charset="0"/>
              </a:rPr>
              <a:t>Projektā īstenojamās darbības</a:t>
            </a:r>
            <a:endParaRPr lang="lv-LV" sz="2600" dirty="0">
              <a:latin typeface="+mj-lt"/>
            </a:endParaRPr>
          </a:p>
        </p:txBody>
      </p:sp>
      <p:sp>
        <p:nvSpPr>
          <p:cNvPr id="3" name="Content Placeholder 2">
            <a:extLst>
              <a:ext uri="{FF2B5EF4-FFF2-40B4-BE49-F238E27FC236}">
                <a16:creationId xmlns:a16="http://schemas.microsoft.com/office/drawing/2014/main" id="{8EF83D3C-A343-4881-86FB-A57D453873E8}"/>
              </a:ext>
            </a:extLst>
          </p:cNvPr>
          <p:cNvSpPr>
            <a:spLocks noGrp="1"/>
          </p:cNvSpPr>
          <p:nvPr>
            <p:ph idx="1"/>
          </p:nvPr>
        </p:nvSpPr>
        <p:spPr>
          <a:xfrm>
            <a:off x="517358" y="1752604"/>
            <a:ext cx="8169442" cy="4373573"/>
          </a:xfrm>
        </p:spPr>
        <p:txBody>
          <a:bodyPr>
            <a:normAutofit fontScale="85000" lnSpcReduction="20000"/>
          </a:bodyPr>
          <a:lstStyle/>
          <a:p>
            <a:pPr marL="342900" indent="-342900" algn="just">
              <a:lnSpc>
                <a:spcPct val="120000"/>
              </a:lnSpc>
              <a:spcBef>
                <a:spcPts val="600"/>
              </a:spcBef>
              <a:buFont typeface="Arial" panose="020B0604020202020204" pitchFamily="34" charset="0"/>
              <a:buChar char="•"/>
            </a:pPr>
            <a:r>
              <a:rPr lang="lv-LV" sz="2400" dirty="0">
                <a:latin typeface="+mj-lt"/>
              </a:rPr>
              <a:t>Sabiedrībā balstītu sociālo pakalpojumu finansēšanas mehānismu izstrāde un ieviešana:</a:t>
            </a:r>
          </a:p>
          <a:p>
            <a:pPr lvl="1" algn="just">
              <a:lnSpc>
                <a:spcPct val="120000"/>
              </a:lnSpc>
              <a:spcBef>
                <a:spcPts val="600"/>
              </a:spcBef>
              <a:buFont typeface="Wingdings" panose="05000000000000000000" pitchFamily="2" charset="2"/>
              <a:buChar char="Ø"/>
            </a:pPr>
            <a:r>
              <a:rPr lang="lv-LV" dirty="0">
                <a:latin typeface="+mj-lt"/>
              </a:rPr>
              <a:t>Bērniem ar FT</a:t>
            </a:r>
          </a:p>
          <a:p>
            <a:pPr lvl="1" algn="just">
              <a:lnSpc>
                <a:spcPct val="120000"/>
              </a:lnSpc>
              <a:spcBef>
                <a:spcPts val="600"/>
              </a:spcBef>
              <a:buFont typeface="Wingdings" panose="05000000000000000000" pitchFamily="2" charset="2"/>
              <a:buChar char="Ø"/>
            </a:pPr>
            <a:r>
              <a:rPr lang="lv-LV" dirty="0">
                <a:latin typeface="+mj-lt"/>
              </a:rPr>
              <a:t>Pilngadīgām personām ar GRT </a:t>
            </a:r>
          </a:p>
          <a:p>
            <a:pPr marL="342900" indent="-342900" algn="just">
              <a:lnSpc>
                <a:spcPct val="120000"/>
              </a:lnSpc>
              <a:spcBef>
                <a:spcPts val="600"/>
              </a:spcBef>
              <a:buFont typeface="Arial" panose="020B0604020202020204" pitchFamily="34" charset="0"/>
              <a:buChar char="•"/>
            </a:pPr>
            <a:r>
              <a:rPr lang="lv-LV" sz="2400" dirty="0">
                <a:latin typeface="+mj-lt"/>
              </a:rPr>
              <a:t>Atbalsta personas pakalpojuma izstrāde un ieviešana </a:t>
            </a:r>
          </a:p>
          <a:p>
            <a:pPr marL="342900" indent="-342900" algn="just">
              <a:lnSpc>
                <a:spcPct val="120000"/>
              </a:lnSpc>
              <a:spcBef>
                <a:spcPts val="600"/>
              </a:spcBef>
              <a:buFont typeface="Arial" panose="020B0604020202020204" pitchFamily="34" charset="0"/>
              <a:buChar char="•"/>
            </a:pPr>
            <a:r>
              <a:rPr lang="lv-LV" sz="2400" dirty="0">
                <a:latin typeface="+mj-lt"/>
              </a:rPr>
              <a:t>Atelpas brīža pakalpojuma mājoklī izstrāde un ieviešana bērniem ar FT</a:t>
            </a:r>
          </a:p>
          <a:p>
            <a:pPr marL="342900" indent="-342900" algn="just">
              <a:lnSpc>
                <a:spcPct val="120000"/>
              </a:lnSpc>
              <a:spcBef>
                <a:spcPts val="600"/>
              </a:spcBef>
              <a:buFont typeface="Arial" panose="020B0604020202020204" pitchFamily="34" charset="0"/>
              <a:buChar char="•"/>
            </a:pPr>
            <a:r>
              <a:rPr lang="lv-LV" sz="2400" dirty="0">
                <a:latin typeface="+mj-lt"/>
              </a:rPr>
              <a:t>Metodikas izstrāde atbalsta apmēra noteikšanai bērniem ar funkcionāliem traucējumiem</a:t>
            </a:r>
          </a:p>
          <a:p>
            <a:pPr marL="342900" indent="-342900" algn="just">
              <a:lnSpc>
                <a:spcPct val="120000"/>
              </a:lnSpc>
              <a:spcBef>
                <a:spcPts val="600"/>
              </a:spcBef>
              <a:buFont typeface="Arial" panose="020B0604020202020204" pitchFamily="34" charset="0"/>
              <a:buChar char="•"/>
            </a:pPr>
            <a:r>
              <a:rPr lang="lv-LV" sz="2400" dirty="0">
                <a:solidFill>
                  <a:schemeClr val="tx1">
                    <a:lumMod val="50000"/>
                    <a:lumOff val="50000"/>
                  </a:schemeClr>
                </a:solidFill>
                <a:latin typeface="+mj-lt"/>
              </a:rPr>
              <a:t>Atelpas brīža pakalpojuma mājoklī izstrāde un ieviešana pilngadīgām personām ar GRT</a:t>
            </a:r>
          </a:p>
          <a:p>
            <a:pPr marL="342900" indent="-342900" algn="just">
              <a:lnSpc>
                <a:spcPct val="120000"/>
              </a:lnSpc>
              <a:spcBef>
                <a:spcPts val="600"/>
              </a:spcBef>
              <a:buFont typeface="Arial" panose="020B0604020202020204" pitchFamily="34" charset="0"/>
              <a:buChar char="•"/>
            </a:pPr>
            <a:r>
              <a:rPr lang="lv-LV" sz="2400" dirty="0">
                <a:solidFill>
                  <a:schemeClr val="tx1">
                    <a:lumMod val="50000"/>
                    <a:lumOff val="50000"/>
                  </a:schemeClr>
                </a:solidFill>
                <a:effectLst/>
                <a:latin typeface="+mj-lt"/>
                <a:ea typeface="Calibri" panose="020F0502020204030204" pitchFamily="34" charset="0"/>
              </a:rPr>
              <a:t>Metodikas izstrāde tehnoloģiju izmantošanai sociālo pakalpojumu sniegšanā un neformālajā aprūpē</a:t>
            </a:r>
            <a:endParaRPr lang="lv-LV" dirty="0">
              <a:latin typeface="+mj-lt"/>
            </a:endParaRPr>
          </a:p>
        </p:txBody>
      </p:sp>
      <p:sp>
        <p:nvSpPr>
          <p:cNvPr id="6" name="Slide Number Placeholder 5">
            <a:extLst>
              <a:ext uri="{FF2B5EF4-FFF2-40B4-BE49-F238E27FC236}">
                <a16:creationId xmlns:a16="http://schemas.microsoft.com/office/drawing/2014/main" id="{44C0745D-C018-429F-80D2-C5BDD7A8DAC6}"/>
              </a:ext>
            </a:extLst>
          </p:cNvPr>
          <p:cNvSpPr>
            <a:spLocks noGrp="1"/>
          </p:cNvSpPr>
          <p:nvPr>
            <p:ph type="sldNum" sz="quarter" idx="13"/>
          </p:nvPr>
        </p:nvSpPr>
        <p:spPr/>
        <p:txBody>
          <a:bodyPr/>
          <a:lstStyle/>
          <a:p>
            <a:fld id="{40449670-021F-4202-BDB9-A09E5A41B7FF}" type="slidenum">
              <a:rPr lang="en-US" altLang="lv-LV" smtClean="0"/>
              <a:pPr/>
              <a:t>3</a:t>
            </a:fld>
            <a:endParaRPr lang="en-US" altLang="lv-LV"/>
          </a:p>
        </p:txBody>
      </p:sp>
    </p:spTree>
    <p:extLst>
      <p:ext uri="{BB962C8B-B14F-4D97-AF65-F5344CB8AC3E}">
        <p14:creationId xmlns:p14="http://schemas.microsoft.com/office/powerpoint/2010/main" val="166440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5BF502-12AD-497E-81D1-FD36E59FF3FF}"/>
              </a:ext>
            </a:extLst>
          </p:cNvPr>
          <p:cNvSpPr>
            <a:spLocks noGrp="1"/>
          </p:cNvSpPr>
          <p:nvPr>
            <p:ph type="sldNum" sz="quarter" idx="13"/>
          </p:nvPr>
        </p:nvSpPr>
        <p:spPr/>
        <p:txBody>
          <a:bodyPr/>
          <a:lstStyle/>
          <a:p>
            <a:fld id="{40449670-021F-4202-BDB9-A09E5A41B7FF}" type="slidenum">
              <a:rPr lang="en-US" altLang="lv-LV" smtClean="0"/>
              <a:pPr/>
              <a:t>4</a:t>
            </a:fld>
            <a:endParaRPr lang="en-US" altLang="lv-LV"/>
          </a:p>
        </p:txBody>
      </p:sp>
      <p:sp>
        <p:nvSpPr>
          <p:cNvPr id="9" name="Title 1">
            <a:extLst>
              <a:ext uri="{FF2B5EF4-FFF2-40B4-BE49-F238E27FC236}">
                <a16:creationId xmlns:a16="http://schemas.microsoft.com/office/drawing/2014/main" id="{79005934-4CEE-467F-BA99-E0CF41F099C3}"/>
              </a:ext>
            </a:extLst>
          </p:cNvPr>
          <p:cNvSpPr>
            <a:spLocks noGrp="1"/>
          </p:cNvSpPr>
          <p:nvPr>
            <p:ph type="title"/>
          </p:nvPr>
        </p:nvSpPr>
        <p:spPr>
          <a:xfrm>
            <a:off x="2164359" y="318782"/>
            <a:ext cx="6686025" cy="872456"/>
          </a:xfrm>
        </p:spPr>
        <p:txBody>
          <a:bodyPr>
            <a:normAutofit/>
          </a:bodyPr>
          <a:lstStyle/>
          <a:p>
            <a:pPr marL="0" indent="0" algn="ctr">
              <a:buNone/>
            </a:pPr>
            <a:r>
              <a:rPr lang="lv-LV" sz="2000" b="1" dirty="0">
                <a:latin typeface="+mn-lt"/>
                <a:cs typeface="Arial" panose="020B0604020202020204" pitchFamily="34" charset="0"/>
              </a:rPr>
              <a:t>Individuāla budžeta (finansēšanas mehānismu) un atbalsta personas pakalpojuma pamatā ir kopīgas vērtības</a:t>
            </a:r>
          </a:p>
        </p:txBody>
      </p:sp>
      <p:graphicFrame>
        <p:nvGraphicFramePr>
          <p:cNvPr id="10" name="Table 5">
            <a:extLst>
              <a:ext uri="{FF2B5EF4-FFF2-40B4-BE49-F238E27FC236}">
                <a16:creationId xmlns:a16="http://schemas.microsoft.com/office/drawing/2014/main" id="{07085EA9-CF1F-4ACD-B701-06528AC2AACA}"/>
              </a:ext>
            </a:extLst>
          </p:cNvPr>
          <p:cNvGraphicFramePr>
            <a:graphicFrameLocks noGrp="1"/>
          </p:cNvGraphicFramePr>
          <p:nvPr>
            <p:extLst>
              <p:ext uri="{D42A27DB-BD31-4B8C-83A1-F6EECF244321}">
                <p14:modId xmlns:p14="http://schemas.microsoft.com/office/powerpoint/2010/main" val="1004610330"/>
              </p:ext>
            </p:extLst>
          </p:nvPr>
        </p:nvGraphicFramePr>
        <p:xfrm>
          <a:off x="310393" y="1496291"/>
          <a:ext cx="8539991" cy="4774333"/>
        </p:xfrm>
        <a:graphic>
          <a:graphicData uri="http://schemas.openxmlformats.org/drawingml/2006/table">
            <a:tbl>
              <a:tblPr firstRow="1" bandRow="1">
                <a:tableStyleId>{5C22544A-7EE6-4342-B048-85BDC9FD1C3A}</a:tableStyleId>
              </a:tblPr>
              <a:tblGrid>
                <a:gridCol w="4278098">
                  <a:extLst>
                    <a:ext uri="{9D8B030D-6E8A-4147-A177-3AD203B41FA5}">
                      <a16:colId xmlns:a16="http://schemas.microsoft.com/office/drawing/2014/main" val="3603145834"/>
                    </a:ext>
                  </a:extLst>
                </a:gridCol>
                <a:gridCol w="4261893">
                  <a:extLst>
                    <a:ext uri="{9D8B030D-6E8A-4147-A177-3AD203B41FA5}">
                      <a16:colId xmlns:a16="http://schemas.microsoft.com/office/drawing/2014/main" val="3586981497"/>
                    </a:ext>
                  </a:extLst>
                </a:gridCol>
              </a:tblGrid>
              <a:tr h="664072">
                <a:tc>
                  <a:txBody>
                    <a:bodyPr/>
                    <a:lstStyle/>
                    <a:p>
                      <a:pPr algn="ctr"/>
                      <a:r>
                        <a:rPr lang="lv-LV" dirty="0"/>
                        <a:t>Individuālais budžets</a:t>
                      </a:r>
                    </a:p>
                  </a:txBody>
                  <a:tcPr/>
                </a:tc>
                <a:tc>
                  <a:txBody>
                    <a:bodyPr/>
                    <a:lstStyle/>
                    <a:p>
                      <a:pPr algn="ctr"/>
                      <a:r>
                        <a:rPr lang="lv-LV" dirty="0"/>
                        <a:t>Atbalsta personas lēmumu pieņemšanā pakalpojums</a:t>
                      </a:r>
                    </a:p>
                  </a:txBody>
                  <a:tcPr/>
                </a:tc>
                <a:extLst>
                  <a:ext uri="{0D108BD9-81ED-4DB2-BD59-A6C34878D82A}">
                    <a16:rowId xmlns:a16="http://schemas.microsoft.com/office/drawing/2014/main" val="1234819437"/>
                  </a:ext>
                </a:extLst>
              </a:tr>
              <a:tr h="381841">
                <a:tc gridSpan="2">
                  <a:txBody>
                    <a:bodyPr/>
                    <a:lstStyle/>
                    <a:p>
                      <a:pPr algn="ctr"/>
                      <a:r>
                        <a:rPr lang="lv-LV" b="1" dirty="0"/>
                        <a:t>Uz personu centrēta, individualizēta pieeja</a:t>
                      </a:r>
                    </a:p>
                  </a:txBody>
                  <a:tcPr>
                    <a:solidFill>
                      <a:srgbClr val="92D050"/>
                    </a:solidFill>
                  </a:tcPr>
                </a:tc>
                <a:tc hMerge="1">
                  <a:txBody>
                    <a:bodyPr/>
                    <a:lstStyle/>
                    <a:p>
                      <a:pPr algn="ctr"/>
                      <a:endParaRPr lang="lv-LV" b="1" dirty="0"/>
                    </a:p>
                  </a:txBody>
                  <a:tcPr>
                    <a:solidFill>
                      <a:srgbClr val="92D050"/>
                    </a:solidFill>
                  </a:tcPr>
                </a:tc>
                <a:extLst>
                  <a:ext uri="{0D108BD9-81ED-4DB2-BD59-A6C34878D82A}">
                    <a16:rowId xmlns:a16="http://schemas.microsoft.com/office/drawing/2014/main" val="1799092399"/>
                  </a:ext>
                </a:extLst>
              </a:tr>
              <a:tr h="2205985">
                <a:tc>
                  <a:txBody>
                    <a:bodyPr/>
                    <a:lstStyle/>
                    <a:p>
                      <a:pPr algn="ctr"/>
                      <a:r>
                        <a:rPr lang="lv-LV" dirty="0"/>
                        <a:t>Atbalsts un pakalpojumi tiek plānoti atbilstoši personas individuālajām vajadzībām, nevis vērtēta personas atbilstība atsevišķu pakalpojumu saņemšanas kritērijiem</a:t>
                      </a:r>
                    </a:p>
                    <a:p>
                      <a:pPr algn="ctr"/>
                      <a:endParaRPr lang="lv-LV" i="1" dirty="0"/>
                    </a:p>
                    <a:p>
                      <a:pPr algn="ctr"/>
                      <a:r>
                        <a:rPr lang="lv-LV" i="1" dirty="0"/>
                        <a:t>Atbalsta plāns tiek izstrādāts izmantojot uz personu vērstās plānošanas metodes </a:t>
                      </a:r>
                    </a:p>
                  </a:txBody>
                  <a:tcPr/>
                </a:tc>
                <a:tc>
                  <a:txBody>
                    <a:bodyPr/>
                    <a:lstStyle/>
                    <a:p>
                      <a:pPr algn="ctr"/>
                      <a:r>
                        <a:rPr lang="lv-LV" dirty="0"/>
                        <a:t>Atbalsta plāns tiek izstrādāts ņemot vērā katras personas vēlmes un vajadzības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i="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i="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i="1" dirty="0"/>
                    </a:p>
                    <a:p>
                      <a:pPr marL="0" marR="0" lvl="0" indent="0" algn="ctr" defTabSz="914400" rtl="0" eaLnBrk="1" fontAlgn="auto" latinLnBrk="0" hangingPunct="1">
                        <a:lnSpc>
                          <a:spcPct val="100000"/>
                        </a:lnSpc>
                        <a:spcBef>
                          <a:spcPts val="0"/>
                        </a:spcBef>
                        <a:spcAft>
                          <a:spcPts val="0"/>
                        </a:spcAft>
                        <a:buClrTx/>
                        <a:buSzTx/>
                        <a:buFontTx/>
                        <a:buNone/>
                        <a:tabLst/>
                        <a:defRPr/>
                      </a:pPr>
                      <a:r>
                        <a:rPr lang="lv-LV" i="1" dirty="0"/>
                        <a:t>Atbalsta plāns tiek izstrādāts izmantojot uz personu vērstās plānošanas metodes </a:t>
                      </a:r>
                    </a:p>
                  </a:txBody>
                  <a:tcPr/>
                </a:tc>
                <a:extLst>
                  <a:ext uri="{0D108BD9-81ED-4DB2-BD59-A6C34878D82A}">
                    <a16:rowId xmlns:a16="http://schemas.microsoft.com/office/drawing/2014/main" val="559969821"/>
                  </a:ext>
                </a:extLst>
              </a:tr>
              <a:tr h="381841">
                <a:tc gridSpan="2">
                  <a:txBody>
                    <a:bodyPr/>
                    <a:lstStyle/>
                    <a:p>
                      <a:pPr algn="ctr"/>
                      <a:r>
                        <a:rPr lang="lv-LV" b="1" dirty="0"/>
                        <a:t>Pašnoteikšanās</a:t>
                      </a:r>
                    </a:p>
                  </a:txBody>
                  <a:tcPr>
                    <a:solidFill>
                      <a:srgbClr val="92D050"/>
                    </a:solidFill>
                  </a:tcPr>
                </a:tc>
                <a:tc hMerge="1">
                  <a:txBody>
                    <a:bodyPr/>
                    <a:lstStyle/>
                    <a:p>
                      <a:pPr algn="ctr"/>
                      <a:endParaRPr lang="lv-LV" b="1" dirty="0"/>
                    </a:p>
                  </a:txBody>
                  <a:tcPr>
                    <a:solidFill>
                      <a:srgbClr val="92D050"/>
                    </a:solidFill>
                  </a:tcPr>
                </a:tc>
                <a:extLst>
                  <a:ext uri="{0D108BD9-81ED-4DB2-BD59-A6C34878D82A}">
                    <a16:rowId xmlns:a16="http://schemas.microsoft.com/office/drawing/2014/main" val="2891197574"/>
                  </a:ext>
                </a:extLst>
              </a:tr>
              <a:tr h="1140594">
                <a:tc>
                  <a:txBody>
                    <a:bodyPr/>
                    <a:lstStyle/>
                    <a:p>
                      <a:pPr algn="ctr"/>
                      <a:r>
                        <a:rPr lang="lv-LV" dirty="0"/>
                        <a:t>Persona pati izvirza mērķus, piedalās atbalsta plāna izstrādē, izvēlas pakalpojumu sniedzējus un virzās uz savu mērķu sasniegšanu</a:t>
                      </a:r>
                    </a:p>
                  </a:txBody>
                  <a:tcPr/>
                </a:tc>
                <a:tc>
                  <a:txBody>
                    <a:bodyPr/>
                    <a:lstStyle/>
                    <a:p>
                      <a:pPr algn="ctr"/>
                      <a:r>
                        <a:rPr lang="lv-LV" dirty="0"/>
                        <a:t>Persona saņem atbalstu, lai pati pieņemtu lēmumus, nevis lēmumi tiek pieņemti personas vietā</a:t>
                      </a:r>
                    </a:p>
                  </a:txBody>
                  <a:tcPr/>
                </a:tc>
                <a:extLst>
                  <a:ext uri="{0D108BD9-81ED-4DB2-BD59-A6C34878D82A}">
                    <a16:rowId xmlns:a16="http://schemas.microsoft.com/office/drawing/2014/main" val="1959339397"/>
                  </a:ext>
                </a:extLst>
              </a:tr>
            </a:tbl>
          </a:graphicData>
        </a:graphic>
      </p:graphicFrame>
    </p:spTree>
    <p:extLst>
      <p:ext uri="{BB962C8B-B14F-4D97-AF65-F5344CB8AC3E}">
        <p14:creationId xmlns:p14="http://schemas.microsoft.com/office/powerpoint/2010/main" val="398257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71BE-ACAE-4757-A755-B1F4B4712C4C}"/>
              </a:ext>
            </a:extLst>
          </p:cNvPr>
          <p:cNvSpPr>
            <a:spLocks noGrp="1"/>
          </p:cNvSpPr>
          <p:nvPr>
            <p:ph type="title"/>
          </p:nvPr>
        </p:nvSpPr>
        <p:spPr/>
        <p:txBody>
          <a:bodyPr>
            <a:normAutofit fontScale="90000"/>
          </a:bodyPr>
          <a:lstStyle/>
          <a:p>
            <a:pPr algn="ctr"/>
            <a:r>
              <a:rPr lang="lv-LV" sz="2400" b="1" dirty="0">
                <a:latin typeface="+mn-lt"/>
                <a:cs typeface="Arial" panose="020B0604020202020204" pitchFamily="34" charset="0"/>
              </a:rPr>
              <a:t>Sabiedrībā balstītu pakalpojumu finansēšanas mehānismu izstrāde un ieviešana</a:t>
            </a:r>
            <a:endParaRPr lang="lv-LV" dirty="0">
              <a:latin typeface="+mn-lt"/>
            </a:endParaRPr>
          </a:p>
        </p:txBody>
      </p:sp>
      <p:sp>
        <p:nvSpPr>
          <p:cNvPr id="3" name="Content Placeholder 2">
            <a:extLst>
              <a:ext uri="{FF2B5EF4-FFF2-40B4-BE49-F238E27FC236}">
                <a16:creationId xmlns:a16="http://schemas.microsoft.com/office/drawing/2014/main" id="{A24A74B2-37A5-4F5E-9A40-7171080CE490}"/>
              </a:ext>
            </a:extLst>
          </p:cNvPr>
          <p:cNvSpPr>
            <a:spLocks noGrp="1"/>
          </p:cNvSpPr>
          <p:nvPr>
            <p:ph idx="1"/>
          </p:nvPr>
        </p:nvSpPr>
        <p:spPr>
          <a:xfrm>
            <a:off x="419450" y="1752604"/>
            <a:ext cx="8267350" cy="4373573"/>
          </a:xfrm>
        </p:spPr>
        <p:txBody>
          <a:bodyPr>
            <a:normAutofit/>
          </a:bodyPr>
          <a:lstStyle/>
          <a:p>
            <a:pPr algn="ctr">
              <a:buNone/>
            </a:pPr>
            <a:r>
              <a:rPr lang="lv-LV" b="1" dirty="0">
                <a:latin typeface="+mn-lt"/>
                <a:cs typeface="Arial" panose="020B0604020202020204" pitchFamily="34" charset="0"/>
              </a:rPr>
              <a:t>Individuālais budžets </a:t>
            </a:r>
          </a:p>
          <a:p>
            <a:pPr algn="ctr">
              <a:buNone/>
            </a:pPr>
            <a:r>
              <a:rPr lang="lv-LV" sz="2000" dirty="0">
                <a:latin typeface="+mn-lt"/>
                <a:cs typeface="Arial" panose="020B0604020202020204" pitchFamily="34" charset="0"/>
              </a:rPr>
              <a:t>ir kopējā naudas summa sabiedrībā balstītu sociālo pakalpojumu  nodrošināšanai, ar mērķi, nodrošināt šos pakalpojumus un apmierināt individuālās vajadzības, kas izriet no personas funkcionalitātes ierobežojumiem, ko ir izraisījusi invaliditāte </a:t>
            </a:r>
          </a:p>
          <a:p>
            <a:pPr algn="ctr">
              <a:buNone/>
            </a:pPr>
            <a:endParaRPr lang="lv-LV" dirty="0">
              <a:latin typeface="+mn-lt"/>
              <a:cs typeface="Arial" panose="020B0604020202020204" pitchFamily="34" charset="0"/>
            </a:endParaRPr>
          </a:p>
          <a:p>
            <a:pPr>
              <a:buNone/>
            </a:pPr>
            <a:r>
              <a:rPr lang="lv-LV" b="1" dirty="0">
                <a:latin typeface="+mn-lt"/>
                <a:cs typeface="Arial" panose="020B0604020202020204" pitchFamily="34" charset="0"/>
              </a:rPr>
              <a:t>IB modeļu darbības pamatā ir:</a:t>
            </a:r>
          </a:p>
          <a:p>
            <a:r>
              <a:rPr lang="lv-LV" sz="2000" dirty="0">
                <a:latin typeface="+mn-lt"/>
                <a:cs typeface="Arial" panose="020B0604020202020204" pitchFamily="34" charset="0"/>
              </a:rPr>
              <a:t>Vajadzību novērtēšana</a:t>
            </a:r>
          </a:p>
          <a:p>
            <a:r>
              <a:rPr lang="lv-LV" sz="2000" dirty="0">
                <a:latin typeface="+mn-lt"/>
                <a:cs typeface="Arial" panose="020B0604020202020204" pitchFamily="34" charset="0"/>
              </a:rPr>
              <a:t>Atbalsta plāna sastādīšana</a:t>
            </a:r>
          </a:p>
          <a:p>
            <a:r>
              <a:rPr lang="lv-LV" sz="2000" dirty="0">
                <a:latin typeface="+mn-lt"/>
                <a:cs typeface="Arial" panose="020B0604020202020204" pitchFamily="34" charset="0"/>
              </a:rPr>
              <a:t>Sabiedrībā balstītu sociālo pakalpojumu nodrošināšana</a:t>
            </a:r>
          </a:p>
          <a:p>
            <a:r>
              <a:rPr lang="lv-LV" sz="2000" dirty="0">
                <a:latin typeface="+mn-lt"/>
                <a:cs typeface="Arial" panose="020B0604020202020204" pitchFamily="34" charset="0"/>
              </a:rPr>
              <a:t>Rezultātu pārskatīšana veicot atkārtotu izvērtēšanu un atbalsta plāna sastādīšanu</a:t>
            </a:r>
          </a:p>
          <a:p>
            <a:endParaRPr lang="lv-LV" dirty="0"/>
          </a:p>
        </p:txBody>
      </p:sp>
      <p:sp>
        <p:nvSpPr>
          <p:cNvPr id="6" name="Slide Number Placeholder 5">
            <a:extLst>
              <a:ext uri="{FF2B5EF4-FFF2-40B4-BE49-F238E27FC236}">
                <a16:creationId xmlns:a16="http://schemas.microsoft.com/office/drawing/2014/main" id="{344E5BA2-7F7D-4430-89AE-1BC026F74F82}"/>
              </a:ext>
            </a:extLst>
          </p:cNvPr>
          <p:cNvSpPr>
            <a:spLocks noGrp="1"/>
          </p:cNvSpPr>
          <p:nvPr>
            <p:ph type="sldNum" sz="quarter" idx="13"/>
          </p:nvPr>
        </p:nvSpPr>
        <p:spPr/>
        <p:txBody>
          <a:bodyPr/>
          <a:lstStyle/>
          <a:p>
            <a:fld id="{40449670-021F-4202-BDB9-A09E5A41B7FF}" type="slidenum">
              <a:rPr lang="en-US" altLang="lv-LV" smtClean="0"/>
              <a:pPr/>
              <a:t>5</a:t>
            </a:fld>
            <a:endParaRPr lang="en-US" altLang="lv-LV"/>
          </a:p>
        </p:txBody>
      </p:sp>
    </p:spTree>
    <p:extLst>
      <p:ext uri="{BB962C8B-B14F-4D97-AF65-F5344CB8AC3E}">
        <p14:creationId xmlns:p14="http://schemas.microsoft.com/office/powerpoint/2010/main" val="2501685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799C-15AD-433E-83B8-02969961271B}"/>
              </a:ext>
            </a:extLst>
          </p:cNvPr>
          <p:cNvSpPr>
            <a:spLocks noGrp="1"/>
          </p:cNvSpPr>
          <p:nvPr>
            <p:ph type="title"/>
          </p:nvPr>
        </p:nvSpPr>
        <p:spPr/>
        <p:txBody>
          <a:bodyPr>
            <a:noAutofit/>
          </a:bodyPr>
          <a:lstStyle/>
          <a:p>
            <a:pPr algn="ctr"/>
            <a:r>
              <a:rPr lang="lv-LV" sz="2600" b="1" dirty="0">
                <a:latin typeface="+mj-lt"/>
                <a:cs typeface="Arial" panose="020B0604020202020204" pitchFamily="34" charset="0"/>
              </a:rPr>
              <a:t>Sabiedrībā balstītu pakalpojumu finansēšanas mehānismu izstrāde un ieviešana</a:t>
            </a:r>
            <a:endParaRPr lang="lv-LV" sz="2600" dirty="0">
              <a:latin typeface="+mj-lt"/>
            </a:endParaRPr>
          </a:p>
        </p:txBody>
      </p:sp>
      <p:sp>
        <p:nvSpPr>
          <p:cNvPr id="3" name="Content Placeholder 2">
            <a:extLst>
              <a:ext uri="{FF2B5EF4-FFF2-40B4-BE49-F238E27FC236}">
                <a16:creationId xmlns:a16="http://schemas.microsoft.com/office/drawing/2014/main" id="{A2A2DCBF-2CE2-4AB3-8B9D-86769914EBF9}"/>
              </a:ext>
            </a:extLst>
          </p:cNvPr>
          <p:cNvSpPr>
            <a:spLocks noGrp="1"/>
          </p:cNvSpPr>
          <p:nvPr>
            <p:ph idx="1"/>
          </p:nvPr>
        </p:nvSpPr>
        <p:spPr>
          <a:xfrm>
            <a:off x="493295" y="2021305"/>
            <a:ext cx="8193505" cy="4104872"/>
          </a:xfrm>
        </p:spPr>
        <p:txBody>
          <a:bodyPr/>
          <a:lstStyle/>
          <a:p>
            <a:pPr algn="just"/>
            <a:r>
              <a:rPr lang="lv-LV" sz="2000" dirty="0">
                <a:latin typeface="+mj-lt"/>
              </a:rPr>
              <a:t>Iepirkuma rezultātā 22.11.2017. noslēdz līgumu ar </a:t>
            </a:r>
            <a:r>
              <a:rPr lang="lv-LV" b="1" dirty="0">
                <a:latin typeface="+mj-lt"/>
              </a:rPr>
              <a:t>P</a:t>
            </a:r>
            <a:r>
              <a:rPr lang="lv-LV" sz="2000" b="1" dirty="0">
                <a:latin typeface="+mj-lt"/>
              </a:rPr>
              <a:t>ersonu apvienību</a:t>
            </a:r>
            <a:r>
              <a:rPr lang="lv-LV" sz="2000" dirty="0">
                <a:latin typeface="+mj-lt"/>
              </a:rPr>
              <a:t>, kura sastāv no biedrības «Latvijas veselības ekonomikas asociācija» un biedrības ««Latvijas Sarkanais krusts» Kurzemes komiteja»</a:t>
            </a:r>
          </a:p>
          <a:p>
            <a:pPr algn="just"/>
            <a:endParaRPr lang="lv-LV" dirty="0">
              <a:latin typeface="+mj-lt"/>
            </a:endParaRPr>
          </a:p>
          <a:p>
            <a:pPr algn="just"/>
            <a:r>
              <a:rPr lang="lv-LV" sz="2000" dirty="0">
                <a:latin typeface="+mj-lt"/>
              </a:rPr>
              <a:t>Līguma darbības laiks – 2022.gada 31.oktobris (</a:t>
            </a:r>
            <a:r>
              <a:rPr lang="lv-LV" dirty="0">
                <a:latin typeface="+mj-lt"/>
              </a:rPr>
              <a:t>59</a:t>
            </a:r>
            <a:r>
              <a:rPr lang="lv-LV" sz="2000" dirty="0">
                <a:latin typeface="+mj-lt"/>
              </a:rPr>
              <a:t> mēneši)</a:t>
            </a:r>
          </a:p>
          <a:p>
            <a:pPr algn="just"/>
            <a:endParaRPr lang="lv-LV" dirty="0">
              <a:latin typeface="+mj-lt"/>
            </a:endParaRPr>
          </a:p>
          <a:p>
            <a:pPr algn="just"/>
            <a:r>
              <a:rPr lang="lv-LV" sz="2000" dirty="0">
                <a:latin typeface="+mj-lt"/>
              </a:rPr>
              <a:t>Līguma </a:t>
            </a:r>
            <a:r>
              <a:rPr lang="lv-LV" dirty="0">
                <a:latin typeface="+mj-lt"/>
              </a:rPr>
              <a:t>ar personu apvienību </a:t>
            </a:r>
            <a:r>
              <a:rPr lang="lv-LV" sz="2000" dirty="0">
                <a:latin typeface="+mj-lt"/>
              </a:rPr>
              <a:t>kopējā summa – </a:t>
            </a:r>
            <a:r>
              <a:rPr lang="lv-LV" sz="2000" b="1" dirty="0">
                <a:latin typeface="+mj-lt"/>
              </a:rPr>
              <a:t>99 462 EUR</a:t>
            </a:r>
          </a:p>
          <a:p>
            <a:pPr marL="342900" indent="-342900" algn="just">
              <a:buFont typeface="Wingdings" panose="05000000000000000000" pitchFamily="2" charset="2"/>
              <a:buChar char="Ø"/>
            </a:pPr>
            <a:r>
              <a:rPr lang="lv-LV" sz="1800" dirty="0">
                <a:latin typeface="+mj-lt"/>
              </a:rPr>
              <a:t>Izmēģinājumprojekta bērniem ar FT kopējās izmaksas pašvaldībās </a:t>
            </a:r>
            <a:r>
              <a:rPr lang="lv-LV" sz="1800" b="1" dirty="0">
                <a:latin typeface="+mj-lt"/>
              </a:rPr>
              <a:t>714 258 EUR</a:t>
            </a:r>
          </a:p>
          <a:p>
            <a:pPr marL="342900" indent="-342900" algn="just">
              <a:buFont typeface="Wingdings" panose="05000000000000000000" pitchFamily="2" charset="2"/>
              <a:buChar char="Ø"/>
            </a:pPr>
            <a:r>
              <a:rPr lang="lv-LV" sz="1800" dirty="0">
                <a:latin typeface="+mj-lt"/>
              </a:rPr>
              <a:t>Izmēģinājumprojekta pilngadīgām personām ar GRT kopējās izmaksas pašvaldībās ir </a:t>
            </a:r>
            <a:r>
              <a:rPr lang="lv-LV" sz="1800" b="1" dirty="0">
                <a:latin typeface="+mj-lt"/>
              </a:rPr>
              <a:t>1 144 001 EUR</a:t>
            </a:r>
          </a:p>
          <a:p>
            <a:pPr marL="1104900" lvl="1" indent="-342900" algn="just">
              <a:buFont typeface="Wingdings" panose="05000000000000000000" pitchFamily="2" charset="2"/>
              <a:buChar char="Ø"/>
            </a:pPr>
            <a:endParaRPr lang="lv-LV" dirty="0">
              <a:solidFill>
                <a:srgbClr val="FF0000"/>
              </a:solidFill>
              <a:latin typeface="+mj-lt"/>
            </a:endParaRPr>
          </a:p>
          <a:p>
            <a:endParaRPr lang="lv-LV" dirty="0"/>
          </a:p>
        </p:txBody>
      </p:sp>
      <p:sp>
        <p:nvSpPr>
          <p:cNvPr id="6" name="Slide Number Placeholder 5">
            <a:extLst>
              <a:ext uri="{FF2B5EF4-FFF2-40B4-BE49-F238E27FC236}">
                <a16:creationId xmlns:a16="http://schemas.microsoft.com/office/drawing/2014/main" id="{2921132B-A5B7-4A48-BD15-A5745537801C}"/>
              </a:ext>
            </a:extLst>
          </p:cNvPr>
          <p:cNvSpPr>
            <a:spLocks noGrp="1"/>
          </p:cNvSpPr>
          <p:nvPr>
            <p:ph type="sldNum" sz="quarter" idx="13"/>
          </p:nvPr>
        </p:nvSpPr>
        <p:spPr/>
        <p:txBody>
          <a:bodyPr/>
          <a:lstStyle/>
          <a:p>
            <a:fld id="{40449670-021F-4202-BDB9-A09E5A41B7FF}" type="slidenum">
              <a:rPr lang="en-US" altLang="lv-LV" smtClean="0"/>
              <a:pPr/>
              <a:t>6</a:t>
            </a:fld>
            <a:endParaRPr lang="en-US" altLang="lv-LV"/>
          </a:p>
        </p:txBody>
      </p:sp>
    </p:spTree>
    <p:extLst>
      <p:ext uri="{BB962C8B-B14F-4D97-AF65-F5344CB8AC3E}">
        <p14:creationId xmlns:p14="http://schemas.microsoft.com/office/powerpoint/2010/main" val="401185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106616-2D84-4027-BFEA-D705695B248B}"/>
              </a:ext>
            </a:extLst>
          </p:cNvPr>
          <p:cNvSpPr>
            <a:spLocks noGrp="1"/>
          </p:cNvSpPr>
          <p:nvPr>
            <p:ph type="sldNum" sz="quarter" idx="13"/>
          </p:nvPr>
        </p:nvSpPr>
        <p:spPr/>
        <p:txBody>
          <a:bodyPr/>
          <a:lstStyle/>
          <a:p>
            <a:fld id="{40449670-021F-4202-BDB9-A09E5A41B7FF}" type="slidenum">
              <a:rPr lang="en-US" altLang="lv-LV" smtClean="0"/>
              <a:pPr/>
              <a:t>7</a:t>
            </a:fld>
            <a:endParaRPr lang="en-US" altLang="lv-LV"/>
          </a:p>
        </p:txBody>
      </p:sp>
      <p:sp>
        <p:nvSpPr>
          <p:cNvPr id="7" name="Title 1">
            <a:extLst>
              <a:ext uri="{FF2B5EF4-FFF2-40B4-BE49-F238E27FC236}">
                <a16:creationId xmlns:a16="http://schemas.microsoft.com/office/drawing/2014/main" id="{739EFE74-EC1B-4FD4-A9BC-BB4AD423B0BE}"/>
              </a:ext>
            </a:extLst>
          </p:cNvPr>
          <p:cNvSpPr txBox="1">
            <a:spLocks/>
          </p:cNvSpPr>
          <p:nvPr/>
        </p:nvSpPr>
        <p:spPr bwMode="auto">
          <a:xfrm>
            <a:off x="2222204" y="394366"/>
            <a:ext cx="6769396" cy="11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600" dirty="0">
                <a:latin typeface="Arial" panose="020B0604020202020204" pitchFamily="34" charset="0"/>
                <a:cs typeface="Arial" panose="020B0604020202020204" pitchFamily="34" charset="0"/>
              </a:rPr>
              <a:t>Individuālā budžeta modeļa bērniem ar FT izstrāde</a:t>
            </a:r>
          </a:p>
        </p:txBody>
      </p:sp>
      <p:sp>
        <p:nvSpPr>
          <p:cNvPr id="8" name="Content Placeholder 2">
            <a:extLst>
              <a:ext uri="{FF2B5EF4-FFF2-40B4-BE49-F238E27FC236}">
                <a16:creationId xmlns:a16="http://schemas.microsoft.com/office/drawing/2014/main" id="{EFF7B443-778F-4501-AEE4-E908758DF948}"/>
              </a:ext>
            </a:extLst>
          </p:cNvPr>
          <p:cNvSpPr txBox="1">
            <a:spLocks/>
          </p:cNvSpPr>
          <p:nvPr/>
        </p:nvSpPr>
        <p:spPr bwMode="auto">
          <a:xfrm>
            <a:off x="349102" y="1465514"/>
            <a:ext cx="8523049" cy="247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2400" dirty="0">
                <a:latin typeface="+mj-lt"/>
                <a:cs typeface="Arial" panose="020B0604020202020204" pitchFamily="34" charset="0"/>
              </a:rPr>
              <a:t>IB modeļa izstrāde ietvēra 3 posmus:</a:t>
            </a:r>
          </a:p>
          <a:p>
            <a:pPr marL="914400" lvl="1" indent="-457200">
              <a:buFont typeface="+mj-lt"/>
              <a:buAutoNum type="arabicPeriod"/>
            </a:pPr>
            <a:r>
              <a:rPr lang="lv-LV" dirty="0">
                <a:latin typeface="+mj-lt"/>
                <a:cs typeface="Arial" panose="020B0604020202020204" pitchFamily="34" charset="0"/>
              </a:rPr>
              <a:t>Metodikas izstrādi divos posmos. </a:t>
            </a:r>
            <a:r>
              <a:rPr lang="lv-LV" sz="1400" dirty="0">
                <a:latin typeface="+mj-lt"/>
                <a:cs typeface="Arial" panose="020B0604020202020204" pitchFamily="34" charset="0"/>
              </a:rPr>
              <a:t>Īsteno personu apvienība </a:t>
            </a:r>
            <a:r>
              <a:rPr lang="lv-LV" dirty="0">
                <a:latin typeface="+mj-lt"/>
                <a:cs typeface="Arial" panose="020B0604020202020204" pitchFamily="34" charset="0"/>
              </a:rPr>
              <a:t>   </a:t>
            </a:r>
          </a:p>
          <a:p>
            <a:pPr marL="914400" lvl="1" indent="-457200">
              <a:buFont typeface="+mj-lt"/>
              <a:buAutoNum type="arabicPeriod"/>
            </a:pPr>
            <a:endParaRPr lang="lv-LV" dirty="0">
              <a:latin typeface="+mj-lt"/>
              <a:cs typeface="Arial" panose="020B0604020202020204" pitchFamily="34" charset="0"/>
            </a:endParaRPr>
          </a:p>
          <a:p>
            <a:pPr marL="914400" lvl="1" indent="-457200">
              <a:buFont typeface="+mj-lt"/>
              <a:buAutoNum type="arabicPeriod"/>
            </a:pPr>
            <a:r>
              <a:rPr lang="lv-LV" dirty="0">
                <a:latin typeface="+mj-lt"/>
                <a:cs typeface="Arial" panose="020B0604020202020204" pitchFamily="34" charset="0"/>
              </a:rPr>
              <a:t>Izmēģinājumprojekta īstenošanu. </a:t>
            </a:r>
            <a:r>
              <a:rPr lang="lv-LV" sz="1400" dirty="0">
                <a:latin typeface="+mj-lt"/>
                <a:cs typeface="Arial" panose="020B0604020202020204" pitchFamily="34" charset="0"/>
              </a:rPr>
              <a:t>Īsteno LM ar sadarbības partneriem –pašvaldībām, Apvienība metodiski vada, konsultē un piedalās aprobācijā;</a:t>
            </a:r>
          </a:p>
          <a:p>
            <a:pPr marL="914400" lvl="1" indent="-457200">
              <a:buFont typeface="+mj-lt"/>
              <a:buAutoNum type="arabicPeriod"/>
            </a:pPr>
            <a:endParaRPr lang="lv-LV" sz="1400" dirty="0">
              <a:latin typeface="+mj-lt"/>
              <a:cs typeface="Arial" panose="020B0604020202020204" pitchFamily="34" charset="0"/>
            </a:endParaRPr>
          </a:p>
          <a:p>
            <a:pPr marL="914400" lvl="1" indent="-457200">
              <a:buFont typeface="+mj-lt"/>
              <a:buAutoNum type="arabicPeriod"/>
            </a:pPr>
            <a:r>
              <a:rPr lang="lv-LV" dirty="0">
                <a:latin typeface="+mj-lt"/>
                <a:cs typeface="Arial" panose="020B0604020202020204" pitchFamily="34" charset="0"/>
              </a:rPr>
              <a:t>Rezultātu izvērtēšanu divos posmos. </a:t>
            </a:r>
            <a:r>
              <a:rPr lang="lv-LV" sz="1400" dirty="0">
                <a:latin typeface="+mj-lt"/>
                <a:cs typeface="Arial" panose="020B0604020202020204" pitchFamily="34" charset="0"/>
              </a:rPr>
              <a:t>Īsteno personu apvienība.</a:t>
            </a:r>
          </a:p>
          <a:p>
            <a:endParaRPr lang="lv-LV" dirty="0"/>
          </a:p>
          <a:p>
            <a:endParaRPr lang="lv-LV" dirty="0"/>
          </a:p>
        </p:txBody>
      </p:sp>
      <p:pic>
        <p:nvPicPr>
          <p:cNvPr id="9" name="Picture 8">
            <a:extLst>
              <a:ext uri="{FF2B5EF4-FFF2-40B4-BE49-F238E27FC236}">
                <a16:creationId xmlns:a16="http://schemas.microsoft.com/office/drawing/2014/main" id="{D700CE14-4DE5-44FE-BDF1-3A5B5FF3F532}"/>
              </a:ext>
            </a:extLst>
          </p:cNvPr>
          <p:cNvPicPr>
            <a:picLocks noChangeAspect="1"/>
          </p:cNvPicPr>
          <p:nvPr/>
        </p:nvPicPr>
        <p:blipFill>
          <a:blip r:embed="rId2"/>
          <a:stretch>
            <a:fillRect/>
          </a:stretch>
        </p:blipFill>
        <p:spPr>
          <a:xfrm>
            <a:off x="200284" y="4186989"/>
            <a:ext cx="8671868" cy="1792706"/>
          </a:xfrm>
          <a:prstGeom prst="rect">
            <a:avLst/>
          </a:prstGeom>
        </p:spPr>
      </p:pic>
      <p:sp>
        <p:nvSpPr>
          <p:cNvPr id="10" name="TextBox 9">
            <a:extLst>
              <a:ext uri="{FF2B5EF4-FFF2-40B4-BE49-F238E27FC236}">
                <a16:creationId xmlns:a16="http://schemas.microsoft.com/office/drawing/2014/main" id="{8C8CAA22-2CCF-451B-8239-748AB2C9EDBE}"/>
              </a:ext>
            </a:extLst>
          </p:cNvPr>
          <p:cNvSpPr txBox="1"/>
          <p:nvPr/>
        </p:nvSpPr>
        <p:spPr>
          <a:xfrm>
            <a:off x="-66675" y="5971443"/>
            <a:ext cx="1304925" cy="523220"/>
          </a:xfrm>
          <a:prstGeom prst="rect">
            <a:avLst/>
          </a:prstGeom>
          <a:noFill/>
        </p:spPr>
        <p:txBody>
          <a:bodyPr wrap="square" rtlCol="0">
            <a:spAutoFit/>
          </a:bodyPr>
          <a:lstStyle/>
          <a:p>
            <a:pPr algn="ctr"/>
            <a:r>
              <a:rPr lang="lv-LV" sz="1400" dirty="0">
                <a:latin typeface="Arial" panose="020B0604020202020204" pitchFamily="34" charset="0"/>
                <a:cs typeface="Arial" panose="020B0604020202020204" pitchFamily="34" charset="0"/>
              </a:rPr>
              <a:t>2017. gada </a:t>
            </a:r>
          </a:p>
          <a:p>
            <a:pPr algn="ctr"/>
            <a:r>
              <a:rPr lang="lv-LV" sz="1400" dirty="0">
                <a:latin typeface="Arial" panose="020B0604020202020204" pitchFamily="34" charset="0"/>
                <a:cs typeface="Arial" panose="020B0604020202020204" pitchFamily="34" charset="0"/>
              </a:rPr>
              <a:t>IV ceturksnis</a:t>
            </a:r>
          </a:p>
        </p:txBody>
      </p:sp>
      <p:sp>
        <p:nvSpPr>
          <p:cNvPr id="11" name="TextBox 10">
            <a:extLst>
              <a:ext uri="{FF2B5EF4-FFF2-40B4-BE49-F238E27FC236}">
                <a16:creationId xmlns:a16="http://schemas.microsoft.com/office/drawing/2014/main" id="{AF394373-B746-4942-AA6A-E656DF8C90C6}"/>
              </a:ext>
            </a:extLst>
          </p:cNvPr>
          <p:cNvSpPr txBox="1"/>
          <p:nvPr/>
        </p:nvSpPr>
        <p:spPr>
          <a:xfrm>
            <a:off x="1598655" y="5929426"/>
            <a:ext cx="1238250" cy="523220"/>
          </a:xfrm>
          <a:prstGeom prst="rect">
            <a:avLst/>
          </a:prstGeom>
          <a:noFill/>
        </p:spPr>
        <p:txBody>
          <a:bodyPr wrap="square" rtlCol="0">
            <a:spAutoFit/>
          </a:bodyPr>
          <a:lstStyle/>
          <a:p>
            <a:pPr algn="ctr"/>
            <a:r>
              <a:rPr lang="lv-LV" sz="1400" dirty="0">
                <a:latin typeface="Arial" panose="020B0604020202020204" pitchFamily="34" charset="0"/>
                <a:cs typeface="Arial" panose="020B0604020202020204" pitchFamily="34" charset="0"/>
              </a:rPr>
              <a:t>2018. gada </a:t>
            </a:r>
          </a:p>
          <a:p>
            <a:pPr algn="ctr"/>
            <a:r>
              <a:rPr lang="lv-LV" sz="1400" dirty="0">
                <a:latin typeface="Arial" panose="020B0604020202020204" pitchFamily="34" charset="0"/>
                <a:cs typeface="Arial" panose="020B0604020202020204" pitchFamily="34" charset="0"/>
              </a:rPr>
              <a:t>III ceturksnis</a:t>
            </a:r>
          </a:p>
        </p:txBody>
      </p:sp>
      <p:sp>
        <p:nvSpPr>
          <p:cNvPr id="12" name="TextBox 11">
            <a:extLst>
              <a:ext uri="{FF2B5EF4-FFF2-40B4-BE49-F238E27FC236}">
                <a16:creationId xmlns:a16="http://schemas.microsoft.com/office/drawing/2014/main" id="{C74729C3-AA98-4242-80EB-F17500CC8A0F}"/>
              </a:ext>
            </a:extLst>
          </p:cNvPr>
          <p:cNvSpPr txBox="1"/>
          <p:nvPr/>
        </p:nvSpPr>
        <p:spPr>
          <a:xfrm>
            <a:off x="4121235" y="5934507"/>
            <a:ext cx="1238250" cy="523220"/>
          </a:xfrm>
          <a:prstGeom prst="rect">
            <a:avLst/>
          </a:prstGeom>
          <a:noFill/>
        </p:spPr>
        <p:txBody>
          <a:bodyPr wrap="square" rtlCol="0">
            <a:spAutoFit/>
          </a:bodyPr>
          <a:lstStyle/>
          <a:p>
            <a:pPr algn="ctr"/>
            <a:r>
              <a:rPr lang="lv-LV" sz="1400" dirty="0">
                <a:latin typeface="Arial" panose="020B0604020202020204" pitchFamily="34" charset="0"/>
                <a:cs typeface="Arial" panose="020B0604020202020204" pitchFamily="34" charset="0"/>
              </a:rPr>
              <a:t>2019. gada </a:t>
            </a:r>
          </a:p>
          <a:p>
            <a:pPr algn="ctr"/>
            <a:r>
              <a:rPr lang="lv-LV" sz="1400" dirty="0">
                <a:latin typeface="Arial" panose="020B0604020202020204" pitchFamily="34" charset="0"/>
                <a:cs typeface="Arial" panose="020B0604020202020204" pitchFamily="34" charset="0"/>
              </a:rPr>
              <a:t>IV ceturksnis</a:t>
            </a:r>
          </a:p>
        </p:txBody>
      </p:sp>
      <p:sp>
        <p:nvSpPr>
          <p:cNvPr id="13" name="TextBox 12">
            <a:extLst>
              <a:ext uri="{FF2B5EF4-FFF2-40B4-BE49-F238E27FC236}">
                <a16:creationId xmlns:a16="http://schemas.microsoft.com/office/drawing/2014/main" id="{27BCB4E2-88AF-4EF6-BDE4-F5BE2C4C10DB}"/>
              </a:ext>
            </a:extLst>
          </p:cNvPr>
          <p:cNvSpPr txBox="1"/>
          <p:nvPr/>
        </p:nvSpPr>
        <p:spPr>
          <a:xfrm>
            <a:off x="7981951" y="5929426"/>
            <a:ext cx="1238250" cy="523220"/>
          </a:xfrm>
          <a:prstGeom prst="rect">
            <a:avLst/>
          </a:prstGeom>
          <a:noFill/>
        </p:spPr>
        <p:txBody>
          <a:bodyPr wrap="square" rtlCol="0">
            <a:spAutoFit/>
          </a:bodyPr>
          <a:lstStyle/>
          <a:p>
            <a:pPr algn="ctr"/>
            <a:r>
              <a:rPr lang="lv-LV" sz="1400" dirty="0">
                <a:latin typeface="Arial" panose="020B0604020202020204" pitchFamily="34" charset="0"/>
                <a:cs typeface="Arial" panose="020B0604020202020204" pitchFamily="34" charset="0"/>
              </a:rPr>
              <a:t>2021. gada </a:t>
            </a:r>
          </a:p>
          <a:p>
            <a:pPr algn="ctr"/>
            <a:r>
              <a:rPr lang="lv-LV" sz="1400" dirty="0">
                <a:latin typeface="Arial" panose="020B0604020202020204" pitchFamily="34" charset="0"/>
                <a:cs typeface="Arial" panose="020B0604020202020204" pitchFamily="34" charset="0"/>
              </a:rPr>
              <a:t>I ceturksnis</a:t>
            </a:r>
          </a:p>
        </p:txBody>
      </p:sp>
      <p:sp>
        <p:nvSpPr>
          <p:cNvPr id="14" name="TextBox 13">
            <a:extLst>
              <a:ext uri="{FF2B5EF4-FFF2-40B4-BE49-F238E27FC236}">
                <a16:creationId xmlns:a16="http://schemas.microsoft.com/office/drawing/2014/main" id="{5661B817-382F-477A-BF8F-6BDE14A0CC0D}"/>
              </a:ext>
            </a:extLst>
          </p:cNvPr>
          <p:cNvSpPr txBox="1"/>
          <p:nvPr/>
        </p:nvSpPr>
        <p:spPr>
          <a:xfrm>
            <a:off x="2222204" y="81704"/>
            <a:ext cx="6649947" cy="276999"/>
          </a:xfrm>
          <a:prstGeom prst="rect">
            <a:avLst/>
          </a:prstGeom>
          <a:noFill/>
        </p:spPr>
        <p:txBody>
          <a:bodyPr wrap="square" rtlCol="0">
            <a:spAutoFit/>
          </a:bodyPr>
          <a:lstStyle/>
          <a:p>
            <a:pPr algn="r"/>
            <a:r>
              <a:rPr lang="lv-LV" sz="1200" b="1" dirty="0">
                <a:solidFill>
                  <a:schemeClr val="bg1">
                    <a:lumMod val="50000"/>
                  </a:schemeClr>
                </a:solidFill>
                <a:latin typeface="Arial" panose="020B0604020202020204" pitchFamily="34" charset="0"/>
                <a:cs typeface="Arial" panose="020B0604020202020204" pitchFamily="34" charset="0"/>
              </a:rPr>
              <a:t>Sabiedrībā balstītu pakalpojumu finansēšanas mehānismu izstrāde un ieviešana</a:t>
            </a:r>
            <a:endParaRPr lang="lv-LV" sz="1200" dirty="0">
              <a:solidFill>
                <a:schemeClr val="bg1">
                  <a:lumMod val="50000"/>
                </a:schemeClr>
              </a:solidFill>
            </a:endParaRPr>
          </a:p>
        </p:txBody>
      </p:sp>
    </p:spTree>
    <p:extLst>
      <p:ext uri="{BB962C8B-B14F-4D97-AF65-F5344CB8AC3E}">
        <p14:creationId xmlns:p14="http://schemas.microsoft.com/office/powerpoint/2010/main" val="344674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03E7E5-C48A-4069-8BFE-D53D50E96322}"/>
              </a:ext>
            </a:extLst>
          </p:cNvPr>
          <p:cNvSpPr>
            <a:spLocks noGrp="1"/>
          </p:cNvSpPr>
          <p:nvPr>
            <p:ph type="sldNum" sz="quarter" idx="13"/>
          </p:nvPr>
        </p:nvSpPr>
        <p:spPr/>
        <p:txBody>
          <a:bodyPr/>
          <a:lstStyle/>
          <a:p>
            <a:fld id="{40449670-021F-4202-BDB9-A09E5A41B7FF}" type="slidenum">
              <a:rPr lang="en-US" altLang="lv-LV" smtClean="0"/>
              <a:pPr/>
              <a:t>8</a:t>
            </a:fld>
            <a:endParaRPr lang="en-US" altLang="lv-LV"/>
          </a:p>
        </p:txBody>
      </p:sp>
      <p:sp>
        <p:nvSpPr>
          <p:cNvPr id="15" name="Title 1">
            <a:extLst>
              <a:ext uri="{FF2B5EF4-FFF2-40B4-BE49-F238E27FC236}">
                <a16:creationId xmlns:a16="http://schemas.microsoft.com/office/drawing/2014/main" id="{91B8F527-75FF-4228-8333-97C46C5820ED}"/>
              </a:ext>
            </a:extLst>
          </p:cNvPr>
          <p:cNvSpPr>
            <a:spLocks noGrp="1"/>
          </p:cNvSpPr>
          <p:nvPr>
            <p:ph type="title"/>
          </p:nvPr>
        </p:nvSpPr>
        <p:spPr>
          <a:xfrm>
            <a:off x="2075934" y="455304"/>
            <a:ext cx="6915665" cy="739775"/>
          </a:xfrm>
        </p:spPr>
        <p:txBody>
          <a:bodyPr>
            <a:noAutofit/>
          </a:bodyPr>
          <a:lstStyle/>
          <a:p>
            <a:pPr algn="ctr"/>
            <a:r>
              <a:rPr lang="lv-LV" sz="2600" b="1" dirty="0">
                <a:latin typeface="Arial" panose="020B0604020202020204" pitchFamily="34" charset="0"/>
                <a:cs typeface="Arial" panose="020B0604020202020204" pitchFamily="34" charset="0"/>
              </a:rPr>
              <a:t>Individuālā budžeta modeļa bērniem ar FT </a:t>
            </a:r>
            <a:r>
              <a:rPr lang="lv-LV" sz="2600" b="1" dirty="0" err="1">
                <a:latin typeface="Arial" panose="020B0604020202020204" pitchFamily="34" charset="0"/>
                <a:cs typeface="Arial" panose="020B0604020202020204" pitchFamily="34" charset="0"/>
              </a:rPr>
              <a:t>izmēģinājumprojekts</a:t>
            </a:r>
            <a:endParaRPr lang="lv-LV" sz="2600" b="1" dirty="0">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31E35E64-1373-409C-9A01-4BF9F160E46C}"/>
              </a:ext>
            </a:extLst>
          </p:cNvPr>
          <p:cNvSpPr>
            <a:spLocks noGrp="1"/>
          </p:cNvSpPr>
          <p:nvPr>
            <p:ph idx="1"/>
          </p:nvPr>
        </p:nvSpPr>
        <p:spPr>
          <a:xfrm>
            <a:off x="374585" y="1395475"/>
            <a:ext cx="8623735" cy="3583012"/>
          </a:xfrm>
        </p:spPr>
        <p:txBody>
          <a:bodyPr>
            <a:noAutofit/>
          </a:bodyPr>
          <a:lstStyle/>
          <a:p>
            <a:pPr marL="0" indent="0">
              <a:buNone/>
            </a:pPr>
            <a:r>
              <a:rPr lang="lv-LV" sz="1200" dirty="0">
                <a:latin typeface="+mn-lt"/>
                <a:cs typeface="Arial" panose="020B0604020202020204" pitchFamily="34" charset="0"/>
              </a:rPr>
              <a:t>Īstenots </a:t>
            </a:r>
            <a:r>
              <a:rPr lang="lv-LV" sz="1200" u="sng" dirty="0">
                <a:latin typeface="+mn-lt"/>
                <a:cs typeface="Arial" panose="020B0604020202020204" pitchFamily="34" charset="0"/>
              </a:rPr>
              <a:t>10 Latvijas pašvaldībās</a:t>
            </a:r>
            <a:r>
              <a:rPr lang="lv-LV" sz="1200" dirty="0">
                <a:latin typeface="+mn-lt"/>
                <a:cs typeface="Arial" panose="020B0604020202020204" pitchFamily="34" charset="0"/>
              </a:rPr>
              <a:t>:</a:t>
            </a:r>
          </a:p>
          <a:p>
            <a:pPr marL="846137" lvl="1" indent="-342900">
              <a:lnSpc>
                <a:spcPct val="110000"/>
              </a:lnSpc>
              <a:buFont typeface="+mj-lt"/>
              <a:buAutoNum type="arabicPeriod"/>
            </a:pPr>
            <a:r>
              <a:rPr lang="lv-LV" sz="1200" dirty="0">
                <a:latin typeface="+mn-lt"/>
                <a:cs typeface="Arial" panose="020B0604020202020204" pitchFamily="34" charset="0"/>
              </a:rPr>
              <a:t>Jelgavas pilsētas pašvaldība</a:t>
            </a:r>
          </a:p>
          <a:p>
            <a:pPr marL="846137" lvl="1" indent="-342900">
              <a:lnSpc>
                <a:spcPct val="110000"/>
              </a:lnSpc>
              <a:buFont typeface="+mj-lt"/>
              <a:buAutoNum type="arabicPeriod"/>
            </a:pPr>
            <a:r>
              <a:rPr lang="lv-LV" sz="1200" dirty="0">
                <a:latin typeface="+mn-lt"/>
                <a:cs typeface="Arial" panose="020B0604020202020204" pitchFamily="34" charset="0"/>
              </a:rPr>
              <a:t>Bauskas novada pašvaldība</a:t>
            </a:r>
          </a:p>
          <a:p>
            <a:pPr marL="846137" lvl="1" indent="-342900">
              <a:lnSpc>
                <a:spcPct val="110000"/>
              </a:lnSpc>
              <a:buFont typeface="+mj-lt"/>
              <a:buAutoNum type="arabicPeriod"/>
            </a:pPr>
            <a:r>
              <a:rPr lang="lv-LV" sz="1200" dirty="0">
                <a:latin typeface="+mn-lt"/>
                <a:cs typeface="Arial" panose="020B0604020202020204" pitchFamily="34" charset="0"/>
              </a:rPr>
              <a:t>Liepājas pilsētas pašvaldība</a:t>
            </a:r>
          </a:p>
          <a:p>
            <a:pPr marL="846137" lvl="1" indent="-342900">
              <a:lnSpc>
                <a:spcPct val="110000"/>
              </a:lnSpc>
              <a:buFont typeface="+mj-lt"/>
              <a:buAutoNum type="arabicPeriod"/>
            </a:pPr>
            <a:r>
              <a:rPr lang="lv-LV" sz="1200" dirty="0">
                <a:latin typeface="+mn-lt"/>
                <a:cs typeface="Arial" panose="020B0604020202020204" pitchFamily="34" charset="0"/>
              </a:rPr>
              <a:t>Talsu novada pašvaldība</a:t>
            </a:r>
          </a:p>
          <a:p>
            <a:pPr marL="846137" lvl="1" indent="-342900">
              <a:lnSpc>
                <a:spcPct val="110000"/>
              </a:lnSpc>
              <a:buFont typeface="+mj-lt"/>
              <a:buAutoNum type="arabicPeriod"/>
            </a:pPr>
            <a:r>
              <a:rPr lang="lv-LV" sz="1200" dirty="0">
                <a:latin typeface="+mn-lt"/>
                <a:cs typeface="Arial" panose="020B0604020202020204" pitchFamily="34" charset="0"/>
              </a:rPr>
              <a:t>Rēzeknes pilsētas pašvaldība</a:t>
            </a:r>
          </a:p>
          <a:p>
            <a:pPr marL="846137" lvl="1" indent="-342900">
              <a:lnSpc>
                <a:spcPct val="110000"/>
              </a:lnSpc>
              <a:buFont typeface="+mj-lt"/>
              <a:buAutoNum type="arabicPeriod"/>
            </a:pPr>
            <a:r>
              <a:rPr lang="lv-LV" sz="1200" dirty="0">
                <a:latin typeface="+mn-lt"/>
                <a:cs typeface="Arial" panose="020B0604020202020204" pitchFamily="34" charset="0"/>
              </a:rPr>
              <a:t>Balvu novada pašvaldība</a:t>
            </a:r>
          </a:p>
          <a:p>
            <a:pPr marL="846137" lvl="1" indent="-342900">
              <a:lnSpc>
                <a:spcPct val="110000"/>
              </a:lnSpc>
              <a:buFont typeface="+mj-lt"/>
              <a:buAutoNum type="arabicPeriod"/>
            </a:pPr>
            <a:r>
              <a:rPr lang="lv-LV" sz="1200" dirty="0">
                <a:latin typeface="+mn-lt"/>
                <a:cs typeface="Arial" panose="020B0604020202020204" pitchFamily="34" charset="0"/>
              </a:rPr>
              <a:t>Valmieras pilsētas pašvaldība</a:t>
            </a:r>
          </a:p>
          <a:p>
            <a:pPr marL="846137" lvl="1" indent="-342900">
              <a:lnSpc>
                <a:spcPct val="110000"/>
              </a:lnSpc>
              <a:buFont typeface="+mj-lt"/>
              <a:buAutoNum type="arabicPeriod"/>
            </a:pPr>
            <a:r>
              <a:rPr lang="lv-LV" sz="1200" dirty="0">
                <a:latin typeface="+mn-lt"/>
                <a:cs typeface="Arial" panose="020B0604020202020204" pitchFamily="34" charset="0"/>
              </a:rPr>
              <a:t>Madonas novada pašvaldība</a:t>
            </a:r>
          </a:p>
          <a:p>
            <a:pPr marL="846137" lvl="1" indent="-342900">
              <a:lnSpc>
                <a:spcPct val="110000"/>
              </a:lnSpc>
              <a:buFont typeface="+mj-lt"/>
              <a:buAutoNum type="arabicPeriod"/>
            </a:pPr>
            <a:r>
              <a:rPr lang="lv-LV" sz="1200" dirty="0">
                <a:latin typeface="+mn-lt"/>
                <a:cs typeface="Arial" panose="020B0604020202020204" pitchFamily="34" charset="0"/>
              </a:rPr>
              <a:t>Ogres novada pašvaldība</a:t>
            </a:r>
          </a:p>
          <a:p>
            <a:pPr marL="846137" lvl="1" indent="-342900">
              <a:lnSpc>
                <a:spcPct val="110000"/>
              </a:lnSpc>
              <a:buFont typeface="+mj-lt"/>
              <a:buAutoNum type="arabicPeriod"/>
            </a:pPr>
            <a:r>
              <a:rPr lang="lv-LV" sz="1200" dirty="0">
                <a:latin typeface="+mn-lt"/>
                <a:cs typeface="Arial" panose="020B0604020202020204" pitchFamily="34" charset="0"/>
              </a:rPr>
              <a:t>Tukuma novada pašvaldība</a:t>
            </a:r>
          </a:p>
          <a:p>
            <a:pPr marL="0" indent="0">
              <a:lnSpc>
                <a:spcPct val="120000"/>
              </a:lnSpc>
              <a:buNone/>
            </a:pPr>
            <a:endParaRPr lang="lv-LV" sz="1200" dirty="0">
              <a:latin typeface="+mn-lt"/>
              <a:cs typeface="Arial" panose="020B0604020202020204" pitchFamily="34" charset="0"/>
            </a:endParaRPr>
          </a:p>
          <a:p>
            <a:pPr marL="0" indent="0">
              <a:lnSpc>
                <a:spcPct val="120000"/>
              </a:lnSpc>
              <a:buNone/>
            </a:pPr>
            <a:r>
              <a:rPr lang="lv-LV" sz="1200" dirty="0">
                <a:latin typeface="+mn-lt"/>
                <a:cs typeface="Arial" panose="020B0604020202020204" pitchFamily="34" charset="0"/>
              </a:rPr>
              <a:t>Izmēģinājumprojektā piedalījās </a:t>
            </a:r>
            <a:r>
              <a:rPr lang="lv-LV" sz="1200" b="1" u="sng" dirty="0">
                <a:latin typeface="+mn-lt"/>
                <a:cs typeface="Arial" panose="020B0604020202020204" pitchFamily="34" charset="0"/>
              </a:rPr>
              <a:t>102 bērni </a:t>
            </a:r>
            <a:r>
              <a:rPr lang="lv-LV" sz="1200" dirty="0">
                <a:latin typeface="+mn-lt"/>
                <a:cs typeface="Arial" panose="020B0604020202020204" pitchFamily="34" charset="0"/>
              </a:rPr>
              <a:t>ar funkcionāliem traucējumiem, kuriem ir noteikta invaliditāte, un kuri ir izvērtēti DI projekta ietvaros</a:t>
            </a:r>
          </a:p>
        </p:txBody>
      </p:sp>
      <p:pic>
        <p:nvPicPr>
          <p:cNvPr id="17" name="Picture 16">
            <a:extLst>
              <a:ext uri="{FF2B5EF4-FFF2-40B4-BE49-F238E27FC236}">
                <a16:creationId xmlns:a16="http://schemas.microsoft.com/office/drawing/2014/main" id="{3C3B35FB-F9C3-4AC5-9A14-1D553582D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1935" y="1395475"/>
            <a:ext cx="4407480" cy="2572506"/>
          </a:xfrm>
          <a:prstGeom prst="rect">
            <a:avLst/>
          </a:prstGeom>
          <a:solidFill>
            <a:schemeClr val="accent1">
              <a:alpha val="0"/>
            </a:schemeClr>
          </a:solidFill>
        </p:spPr>
      </p:pic>
      <p:sp>
        <p:nvSpPr>
          <p:cNvPr id="18" name="TextBox 17">
            <a:extLst>
              <a:ext uri="{FF2B5EF4-FFF2-40B4-BE49-F238E27FC236}">
                <a16:creationId xmlns:a16="http://schemas.microsoft.com/office/drawing/2014/main" id="{B38202BB-A313-4B74-A57C-0BB0C9BB94D1}"/>
              </a:ext>
            </a:extLst>
          </p:cNvPr>
          <p:cNvSpPr txBox="1"/>
          <p:nvPr/>
        </p:nvSpPr>
        <p:spPr>
          <a:xfrm>
            <a:off x="1878189" y="92490"/>
            <a:ext cx="7120131" cy="276999"/>
          </a:xfrm>
          <a:prstGeom prst="rect">
            <a:avLst/>
          </a:prstGeom>
          <a:noFill/>
        </p:spPr>
        <p:txBody>
          <a:bodyPr wrap="square" rtlCol="0">
            <a:spAutoFit/>
          </a:bodyPr>
          <a:lstStyle/>
          <a:p>
            <a:pPr algn="r"/>
            <a:r>
              <a:rPr lang="lv-LV" sz="1200" b="1" dirty="0">
                <a:solidFill>
                  <a:schemeClr val="bg1">
                    <a:lumMod val="50000"/>
                  </a:schemeClr>
                </a:solidFill>
                <a:latin typeface="Arial" panose="020B0604020202020204" pitchFamily="34" charset="0"/>
                <a:cs typeface="Arial" panose="020B0604020202020204" pitchFamily="34" charset="0"/>
              </a:rPr>
              <a:t>Sabiedrībā balstītu pakalpojumu finansēšanas mehānismu izstrāde un ieviešana</a:t>
            </a:r>
            <a:endParaRPr lang="lv-LV" sz="1200" dirty="0">
              <a:solidFill>
                <a:schemeClr val="bg1">
                  <a:lumMod val="50000"/>
                </a:schemeClr>
              </a:solidFill>
            </a:endParaRPr>
          </a:p>
        </p:txBody>
      </p:sp>
      <p:pic>
        <p:nvPicPr>
          <p:cNvPr id="19" name="Picture 18">
            <a:extLst>
              <a:ext uri="{FF2B5EF4-FFF2-40B4-BE49-F238E27FC236}">
                <a16:creationId xmlns:a16="http://schemas.microsoft.com/office/drawing/2014/main" id="{EFD1785B-DD8F-4024-8FDA-62E3C06FBE0D}"/>
              </a:ext>
            </a:extLst>
          </p:cNvPr>
          <p:cNvPicPr>
            <a:picLocks noChangeAspect="1"/>
          </p:cNvPicPr>
          <p:nvPr/>
        </p:nvPicPr>
        <p:blipFill rotWithShape="1">
          <a:blip r:embed="rId3"/>
          <a:srcRect r="20124" b="21684"/>
          <a:stretch/>
        </p:blipFill>
        <p:spPr>
          <a:xfrm>
            <a:off x="1087395" y="4978487"/>
            <a:ext cx="7339913" cy="1529592"/>
          </a:xfrm>
          <a:prstGeom prst="rect">
            <a:avLst/>
          </a:prstGeom>
        </p:spPr>
      </p:pic>
    </p:spTree>
    <p:extLst>
      <p:ext uri="{BB962C8B-B14F-4D97-AF65-F5344CB8AC3E}">
        <p14:creationId xmlns:p14="http://schemas.microsoft.com/office/powerpoint/2010/main" val="231487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17D3AF-ADAD-4BBE-BBFC-30EDE3CE8D76}"/>
              </a:ext>
            </a:extLst>
          </p:cNvPr>
          <p:cNvSpPr>
            <a:spLocks noGrp="1"/>
          </p:cNvSpPr>
          <p:nvPr>
            <p:ph type="sldNum" sz="quarter" idx="13"/>
          </p:nvPr>
        </p:nvSpPr>
        <p:spPr/>
        <p:txBody>
          <a:bodyPr/>
          <a:lstStyle/>
          <a:p>
            <a:fld id="{40449670-021F-4202-BDB9-A09E5A41B7FF}" type="slidenum">
              <a:rPr lang="en-US" altLang="lv-LV" smtClean="0"/>
              <a:pPr/>
              <a:t>9</a:t>
            </a:fld>
            <a:endParaRPr lang="en-US" altLang="lv-LV"/>
          </a:p>
        </p:txBody>
      </p:sp>
      <p:sp>
        <p:nvSpPr>
          <p:cNvPr id="7" name="Title 1">
            <a:extLst>
              <a:ext uri="{FF2B5EF4-FFF2-40B4-BE49-F238E27FC236}">
                <a16:creationId xmlns:a16="http://schemas.microsoft.com/office/drawing/2014/main" id="{B773E557-87C8-4951-B54A-87BBCBDC7975}"/>
              </a:ext>
            </a:extLst>
          </p:cNvPr>
          <p:cNvSpPr>
            <a:spLocks noGrp="1"/>
          </p:cNvSpPr>
          <p:nvPr>
            <p:ph type="title"/>
          </p:nvPr>
        </p:nvSpPr>
        <p:spPr>
          <a:xfrm>
            <a:off x="1792704" y="466214"/>
            <a:ext cx="7198895" cy="1146588"/>
          </a:xfrm>
        </p:spPr>
        <p:txBody>
          <a:bodyPr>
            <a:normAutofit/>
          </a:bodyPr>
          <a:lstStyle/>
          <a:p>
            <a:pPr algn="ctr"/>
            <a:r>
              <a:rPr lang="lv-LV" sz="2600" b="1" dirty="0">
                <a:latin typeface="+mj-lt"/>
                <a:cs typeface="Arial" panose="020B0604020202020204" pitchFamily="34" charset="0"/>
              </a:rPr>
              <a:t>Individuālā budžeta modeļa pilngadīgām personām ar GRT izstrāde</a:t>
            </a:r>
          </a:p>
        </p:txBody>
      </p:sp>
      <p:sp>
        <p:nvSpPr>
          <p:cNvPr id="8" name="Content Placeholder 2">
            <a:extLst>
              <a:ext uri="{FF2B5EF4-FFF2-40B4-BE49-F238E27FC236}">
                <a16:creationId xmlns:a16="http://schemas.microsoft.com/office/drawing/2014/main" id="{5926E466-508A-45E9-B4AD-ACEE06E8C8DA}"/>
              </a:ext>
            </a:extLst>
          </p:cNvPr>
          <p:cNvSpPr>
            <a:spLocks noGrp="1"/>
          </p:cNvSpPr>
          <p:nvPr>
            <p:ph idx="1"/>
          </p:nvPr>
        </p:nvSpPr>
        <p:spPr>
          <a:xfrm>
            <a:off x="219075" y="1594668"/>
            <a:ext cx="8705849" cy="2470753"/>
          </a:xfrm>
        </p:spPr>
        <p:txBody>
          <a:bodyPr>
            <a:normAutofit lnSpcReduction="10000"/>
          </a:bodyPr>
          <a:lstStyle/>
          <a:p>
            <a:pPr marL="0" indent="0">
              <a:spcBef>
                <a:spcPts val="600"/>
              </a:spcBef>
              <a:buNone/>
            </a:pPr>
            <a:r>
              <a:rPr lang="lv-LV" sz="2400" dirty="0">
                <a:latin typeface="+mn-lt"/>
                <a:cs typeface="Arial" panose="020B0604020202020204" pitchFamily="34" charset="0"/>
              </a:rPr>
              <a:t>IB modeļa izstrāde ietvēra 3 posmus:</a:t>
            </a:r>
          </a:p>
          <a:p>
            <a:pPr marL="914400" lvl="1" indent="-457200">
              <a:spcBef>
                <a:spcPts val="600"/>
              </a:spcBef>
              <a:buFont typeface="+mj-lt"/>
              <a:buAutoNum type="arabicPeriod"/>
            </a:pPr>
            <a:r>
              <a:rPr lang="lv-LV" dirty="0">
                <a:latin typeface="+mn-lt"/>
                <a:cs typeface="Arial" panose="020B0604020202020204" pitchFamily="34" charset="0"/>
              </a:rPr>
              <a:t>Metodikas izstrādi divos posmos. </a:t>
            </a:r>
            <a:r>
              <a:rPr lang="lv-LV" sz="1400" dirty="0">
                <a:latin typeface="+mn-lt"/>
                <a:cs typeface="Arial" panose="020B0604020202020204" pitchFamily="34" charset="0"/>
              </a:rPr>
              <a:t>Īsteno personu apvienība</a:t>
            </a:r>
            <a:r>
              <a:rPr lang="lv-LV" dirty="0">
                <a:latin typeface="+mn-lt"/>
                <a:cs typeface="Arial" panose="020B0604020202020204" pitchFamily="34" charset="0"/>
              </a:rPr>
              <a:t>   </a:t>
            </a:r>
          </a:p>
          <a:p>
            <a:pPr marL="914400" lvl="1" indent="-457200">
              <a:spcBef>
                <a:spcPts val="600"/>
              </a:spcBef>
              <a:buFont typeface="+mj-lt"/>
              <a:buAutoNum type="arabicPeriod"/>
            </a:pPr>
            <a:endParaRPr lang="lv-LV" dirty="0">
              <a:latin typeface="+mn-lt"/>
              <a:cs typeface="Arial" panose="020B0604020202020204" pitchFamily="34" charset="0"/>
            </a:endParaRPr>
          </a:p>
          <a:p>
            <a:pPr marL="914400" lvl="1" indent="-457200">
              <a:spcBef>
                <a:spcPts val="600"/>
              </a:spcBef>
              <a:buFont typeface="+mj-lt"/>
              <a:buAutoNum type="arabicPeriod"/>
            </a:pPr>
            <a:r>
              <a:rPr lang="lv-LV" dirty="0" err="1">
                <a:latin typeface="+mn-lt"/>
                <a:cs typeface="Arial" panose="020B0604020202020204" pitchFamily="34" charset="0"/>
              </a:rPr>
              <a:t>Izmēģinājumprojekta</a:t>
            </a:r>
            <a:r>
              <a:rPr lang="lv-LV" dirty="0">
                <a:latin typeface="+mn-lt"/>
                <a:cs typeface="Arial" panose="020B0604020202020204" pitchFamily="34" charset="0"/>
              </a:rPr>
              <a:t> īstenošanu. </a:t>
            </a:r>
            <a:r>
              <a:rPr lang="lv-LV" sz="1400" dirty="0">
                <a:latin typeface="+mn-lt"/>
                <a:cs typeface="Arial" panose="020B0604020202020204" pitchFamily="34" charset="0"/>
              </a:rPr>
              <a:t>Īsteno LM ar sadarbības partneriem –pašvaldībām, Apvienība metodiski vada, konsultē un piedalās aprobācijā</a:t>
            </a:r>
          </a:p>
          <a:p>
            <a:pPr marL="914400" lvl="1" indent="-457200">
              <a:spcBef>
                <a:spcPts val="600"/>
              </a:spcBef>
              <a:buFont typeface="+mj-lt"/>
              <a:buAutoNum type="arabicPeriod"/>
            </a:pPr>
            <a:endParaRPr lang="lv-LV" sz="1400" dirty="0">
              <a:latin typeface="+mn-lt"/>
              <a:cs typeface="Arial" panose="020B0604020202020204" pitchFamily="34" charset="0"/>
            </a:endParaRPr>
          </a:p>
          <a:p>
            <a:pPr marL="914400" lvl="1" indent="-457200">
              <a:spcBef>
                <a:spcPts val="600"/>
              </a:spcBef>
              <a:buFont typeface="+mj-lt"/>
              <a:buAutoNum type="arabicPeriod"/>
            </a:pPr>
            <a:r>
              <a:rPr lang="lv-LV" dirty="0">
                <a:latin typeface="+mn-lt"/>
                <a:cs typeface="Arial" panose="020B0604020202020204" pitchFamily="34" charset="0"/>
              </a:rPr>
              <a:t>Rezultātu izvērtēšanu divos posmos. </a:t>
            </a:r>
            <a:r>
              <a:rPr lang="lv-LV" sz="1400" dirty="0">
                <a:latin typeface="+mn-lt"/>
                <a:cs typeface="Arial" panose="020B0604020202020204" pitchFamily="34" charset="0"/>
              </a:rPr>
              <a:t>Īsteno personu apvienība</a:t>
            </a:r>
          </a:p>
          <a:p>
            <a:endParaRPr lang="lv-LV" dirty="0"/>
          </a:p>
          <a:p>
            <a:endParaRPr lang="lv-LV" dirty="0"/>
          </a:p>
        </p:txBody>
      </p:sp>
      <p:pic>
        <p:nvPicPr>
          <p:cNvPr id="9" name="Picture 8">
            <a:extLst>
              <a:ext uri="{FF2B5EF4-FFF2-40B4-BE49-F238E27FC236}">
                <a16:creationId xmlns:a16="http://schemas.microsoft.com/office/drawing/2014/main" id="{B3348451-26D9-4F89-AC1C-B6D3312B41A3}"/>
              </a:ext>
            </a:extLst>
          </p:cNvPr>
          <p:cNvPicPr>
            <a:picLocks noChangeAspect="1"/>
          </p:cNvPicPr>
          <p:nvPr/>
        </p:nvPicPr>
        <p:blipFill>
          <a:blip r:embed="rId2"/>
          <a:stretch>
            <a:fillRect/>
          </a:stretch>
        </p:blipFill>
        <p:spPr>
          <a:xfrm>
            <a:off x="642034" y="4434451"/>
            <a:ext cx="8033942" cy="1518848"/>
          </a:xfrm>
          <a:prstGeom prst="rect">
            <a:avLst/>
          </a:prstGeom>
        </p:spPr>
      </p:pic>
      <p:sp>
        <p:nvSpPr>
          <p:cNvPr id="10" name="TextBox 9">
            <a:extLst>
              <a:ext uri="{FF2B5EF4-FFF2-40B4-BE49-F238E27FC236}">
                <a16:creationId xmlns:a16="http://schemas.microsoft.com/office/drawing/2014/main" id="{D89E9FF1-5006-4D65-8386-DCDEDD6EA172}"/>
              </a:ext>
            </a:extLst>
          </p:cNvPr>
          <p:cNvSpPr txBox="1"/>
          <p:nvPr/>
        </p:nvSpPr>
        <p:spPr>
          <a:xfrm>
            <a:off x="85725" y="5885548"/>
            <a:ext cx="1112619" cy="461665"/>
          </a:xfrm>
          <a:prstGeom prst="rect">
            <a:avLst/>
          </a:prstGeom>
          <a:noFill/>
        </p:spPr>
        <p:txBody>
          <a:bodyPr wrap="square" rtlCol="0">
            <a:spAutoFit/>
          </a:bodyPr>
          <a:lstStyle/>
          <a:p>
            <a:pPr algn="ctr"/>
            <a:r>
              <a:rPr lang="lv-LV" sz="1200" dirty="0">
                <a:latin typeface="Arial" panose="020B0604020202020204" pitchFamily="34" charset="0"/>
                <a:cs typeface="Arial" panose="020B0604020202020204" pitchFamily="34" charset="0"/>
              </a:rPr>
              <a:t>2018. gada </a:t>
            </a:r>
          </a:p>
          <a:p>
            <a:pPr algn="ctr"/>
            <a:r>
              <a:rPr lang="lv-LV" sz="1200" dirty="0">
                <a:latin typeface="Arial" panose="020B0604020202020204" pitchFamily="34" charset="0"/>
                <a:cs typeface="Arial" panose="020B0604020202020204" pitchFamily="34" charset="0"/>
              </a:rPr>
              <a:t>II ceturksnis</a:t>
            </a:r>
          </a:p>
        </p:txBody>
      </p:sp>
      <p:sp>
        <p:nvSpPr>
          <p:cNvPr id="11" name="TextBox 10">
            <a:extLst>
              <a:ext uri="{FF2B5EF4-FFF2-40B4-BE49-F238E27FC236}">
                <a16:creationId xmlns:a16="http://schemas.microsoft.com/office/drawing/2014/main" id="{3CD6E915-455C-460C-856D-AF30D2D2EA6D}"/>
              </a:ext>
            </a:extLst>
          </p:cNvPr>
          <p:cNvSpPr txBox="1"/>
          <p:nvPr/>
        </p:nvSpPr>
        <p:spPr>
          <a:xfrm>
            <a:off x="1849353" y="5865481"/>
            <a:ext cx="1055771" cy="461665"/>
          </a:xfrm>
          <a:prstGeom prst="rect">
            <a:avLst/>
          </a:prstGeom>
          <a:noFill/>
        </p:spPr>
        <p:txBody>
          <a:bodyPr wrap="square" rtlCol="0">
            <a:spAutoFit/>
          </a:bodyPr>
          <a:lstStyle/>
          <a:p>
            <a:pPr algn="ctr"/>
            <a:r>
              <a:rPr lang="lv-LV" sz="1200" dirty="0">
                <a:latin typeface="Arial" panose="020B0604020202020204" pitchFamily="34" charset="0"/>
                <a:cs typeface="Arial" panose="020B0604020202020204" pitchFamily="34" charset="0"/>
              </a:rPr>
              <a:t>2019. gada </a:t>
            </a:r>
          </a:p>
          <a:p>
            <a:pPr algn="ctr"/>
            <a:r>
              <a:rPr lang="lv-LV" sz="1200" dirty="0">
                <a:latin typeface="Arial" panose="020B0604020202020204" pitchFamily="34" charset="0"/>
                <a:cs typeface="Arial" panose="020B0604020202020204" pitchFamily="34" charset="0"/>
              </a:rPr>
              <a:t>III ceturksnis</a:t>
            </a:r>
          </a:p>
        </p:txBody>
      </p:sp>
      <p:sp>
        <p:nvSpPr>
          <p:cNvPr id="12" name="TextBox 11">
            <a:extLst>
              <a:ext uri="{FF2B5EF4-FFF2-40B4-BE49-F238E27FC236}">
                <a16:creationId xmlns:a16="http://schemas.microsoft.com/office/drawing/2014/main" id="{29410F6E-2993-4D75-95FE-0B1CFBD1279F}"/>
              </a:ext>
            </a:extLst>
          </p:cNvPr>
          <p:cNvSpPr txBox="1"/>
          <p:nvPr/>
        </p:nvSpPr>
        <p:spPr>
          <a:xfrm>
            <a:off x="4180637" y="5885549"/>
            <a:ext cx="1055771" cy="461665"/>
          </a:xfrm>
          <a:prstGeom prst="rect">
            <a:avLst/>
          </a:prstGeom>
          <a:noFill/>
        </p:spPr>
        <p:txBody>
          <a:bodyPr wrap="square" rtlCol="0">
            <a:spAutoFit/>
          </a:bodyPr>
          <a:lstStyle/>
          <a:p>
            <a:pPr algn="ctr"/>
            <a:r>
              <a:rPr lang="lv-LV" sz="1200" dirty="0">
                <a:latin typeface="Arial" panose="020B0604020202020204" pitchFamily="34" charset="0"/>
                <a:cs typeface="Arial" panose="020B0604020202020204" pitchFamily="34" charset="0"/>
              </a:rPr>
              <a:t>2021. gada </a:t>
            </a:r>
          </a:p>
          <a:p>
            <a:pPr algn="ctr"/>
            <a:r>
              <a:rPr lang="lv-LV" sz="1200" dirty="0">
                <a:latin typeface="Arial" panose="020B0604020202020204" pitchFamily="34" charset="0"/>
                <a:cs typeface="Arial" panose="020B0604020202020204" pitchFamily="34" charset="0"/>
              </a:rPr>
              <a:t>I ceturksnis</a:t>
            </a:r>
          </a:p>
        </p:txBody>
      </p:sp>
      <p:sp>
        <p:nvSpPr>
          <p:cNvPr id="13" name="TextBox 12">
            <a:extLst>
              <a:ext uri="{FF2B5EF4-FFF2-40B4-BE49-F238E27FC236}">
                <a16:creationId xmlns:a16="http://schemas.microsoft.com/office/drawing/2014/main" id="{39D64142-88EC-487F-AE90-462CA415976D}"/>
              </a:ext>
            </a:extLst>
          </p:cNvPr>
          <p:cNvSpPr txBox="1"/>
          <p:nvPr/>
        </p:nvSpPr>
        <p:spPr>
          <a:xfrm>
            <a:off x="7869153" y="5865482"/>
            <a:ext cx="1055771" cy="461665"/>
          </a:xfrm>
          <a:prstGeom prst="rect">
            <a:avLst/>
          </a:prstGeom>
          <a:noFill/>
        </p:spPr>
        <p:txBody>
          <a:bodyPr wrap="square" rtlCol="0">
            <a:spAutoFit/>
          </a:bodyPr>
          <a:lstStyle/>
          <a:p>
            <a:pPr algn="ctr"/>
            <a:r>
              <a:rPr lang="lv-LV" sz="1200" dirty="0">
                <a:latin typeface="Arial" panose="020B0604020202020204" pitchFamily="34" charset="0"/>
                <a:cs typeface="Arial" panose="020B0604020202020204" pitchFamily="34" charset="0"/>
              </a:rPr>
              <a:t>2021. gada </a:t>
            </a:r>
          </a:p>
          <a:p>
            <a:pPr algn="ctr"/>
            <a:r>
              <a:rPr lang="lv-LV" sz="1200" dirty="0">
                <a:latin typeface="Arial" panose="020B0604020202020204" pitchFamily="34" charset="0"/>
                <a:cs typeface="Arial" panose="020B0604020202020204" pitchFamily="34" charset="0"/>
              </a:rPr>
              <a:t>IV ceturksnis</a:t>
            </a:r>
          </a:p>
        </p:txBody>
      </p:sp>
      <p:sp>
        <p:nvSpPr>
          <p:cNvPr id="14" name="TextBox 13">
            <a:extLst>
              <a:ext uri="{FF2B5EF4-FFF2-40B4-BE49-F238E27FC236}">
                <a16:creationId xmlns:a16="http://schemas.microsoft.com/office/drawing/2014/main" id="{18D83961-652C-4CAA-A4A0-A4A67ED9CCA6}"/>
              </a:ext>
            </a:extLst>
          </p:cNvPr>
          <p:cNvSpPr txBox="1"/>
          <p:nvPr/>
        </p:nvSpPr>
        <p:spPr>
          <a:xfrm>
            <a:off x="1592009" y="47735"/>
            <a:ext cx="7551991" cy="276999"/>
          </a:xfrm>
          <a:prstGeom prst="rect">
            <a:avLst/>
          </a:prstGeom>
          <a:noFill/>
        </p:spPr>
        <p:txBody>
          <a:bodyPr wrap="square" rtlCol="0">
            <a:spAutoFit/>
          </a:bodyPr>
          <a:lstStyle/>
          <a:p>
            <a:pPr algn="r"/>
            <a:r>
              <a:rPr lang="lv-LV" sz="1200" b="1" dirty="0">
                <a:solidFill>
                  <a:schemeClr val="bg1">
                    <a:lumMod val="50000"/>
                  </a:schemeClr>
                </a:solidFill>
                <a:latin typeface="Arial" panose="020B0604020202020204" pitchFamily="34" charset="0"/>
                <a:cs typeface="Arial" panose="020B0604020202020204" pitchFamily="34" charset="0"/>
              </a:rPr>
              <a:t>Sabiedrībā balstītu pakalpojumu finansēšanas mehānismu izstrāde un ieviešana</a:t>
            </a:r>
            <a:endParaRPr lang="lv-LV" sz="1200" dirty="0">
              <a:solidFill>
                <a:schemeClr val="bg1">
                  <a:lumMod val="50000"/>
                </a:schemeClr>
              </a:solidFill>
            </a:endParaRPr>
          </a:p>
        </p:txBody>
      </p:sp>
    </p:spTree>
    <p:extLst>
      <p:ext uri="{BB962C8B-B14F-4D97-AF65-F5344CB8AC3E}">
        <p14:creationId xmlns:p14="http://schemas.microsoft.com/office/powerpoint/2010/main" val="2722884931"/>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89_Prezentacija_templateLV</Template>
  <TotalTime>1402</TotalTime>
  <Words>1285</Words>
  <Application>Microsoft Office PowerPoint</Application>
  <PresentationFormat>On-screen Show (4:3)</PresentationFormat>
  <Paragraphs>196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Verdana</vt:lpstr>
      <vt:lpstr>Wingdings</vt:lpstr>
      <vt:lpstr>89_Prezentacija_templateLV</vt:lpstr>
      <vt:lpstr>LM ESF projekts “Sociālo pakalpojumu atbalsta sistēmas pilnveide”  </vt:lpstr>
      <vt:lpstr>Projekts «Sociālo pakalpojumu atbalsta sistēmas pilnveide»</vt:lpstr>
      <vt:lpstr>Projektā īstenojamās darbības</vt:lpstr>
      <vt:lpstr>Individuāla budžeta (finansēšanas mehānismu) un atbalsta personas pakalpojuma pamatā ir kopīgas vērtības</vt:lpstr>
      <vt:lpstr>Sabiedrībā balstītu pakalpojumu finansēšanas mehānismu izstrāde un ieviešana</vt:lpstr>
      <vt:lpstr>Sabiedrībā balstītu pakalpojumu finansēšanas mehānismu izstrāde un ieviešana</vt:lpstr>
      <vt:lpstr>PowerPoint Presentation</vt:lpstr>
      <vt:lpstr>Individuālā budžeta modeļa bērniem ar FT izmēģinājumprojekts</vt:lpstr>
      <vt:lpstr>Individuālā budžeta modeļa pilngadīgām personām ar GRT izstrāde</vt:lpstr>
      <vt:lpstr>Individuālā budžeta modeļa pilngadīgām personām ar GRT izmēģinājumprojekts</vt:lpstr>
      <vt:lpstr>Būtiskākie ieguvumi no IB modeļiem</vt:lpstr>
      <vt:lpstr>Atbalsta personas pakalpojuma izstrādes iekļaušana projektā</vt:lpstr>
      <vt:lpstr>Atbalsta personas pakalpojuma aktivitāšu īstenošana</vt:lpstr>
      <vt:lpstr>Pakalpojumu saņēma personas no 70 pašvaldībām   </vt:lpstr>
      <vt:lpstr>Atelpas brīža pakalpojums bērniem ar FT mājoklī</vt:lpstr>
      <vt:lpstr>Metodikas izstrāde atbalsta apmēra noteikšanai bērniem ar funkcionāliem traucējumiem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Inese Šalamaja</cp:lastModifiedBy>
  <cp:revision>52</cp:revision>
  <dcterms:created xsi:type="dcterms:W3CDTF">2014-11-20T14:46:47Z</dcterms:created>
  <dcterms:modified xsi:type="dcterms:W3CDTF">2021-06-11T12:41:10Z</dcterms:modified>
</cp:coreProperties>
</file>