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023" r:id="rId1"/>
  </p:sldMasterIdLst>
  <p:notesMasterIdLst>
    <p:notesMasterId r:id="rId31"/>
  </p:notesMasterIdLst>
  <p:sldIdLst>
    <p:sldId id="256" r:id="rId2"/>
    <p:sldId id="427" r:id="rId3"/>
    <p:sldId id="396" r:id="rId4"/>
    <p:sldId id="420" r:id="rId5"/>
    <p:sldId id="404" r:id="rId6"/>
    <p:sldId id="419" r:id="rId7"/>
    <p:sldId id="421" r:id="rId8"/>
    <p:sldId id="422" r:id="rId9"/>
    <p:sldId id="390" r:id="rId10"/>
    <p:sldId id="406" r:id="rId11"/>
    <p:sldId id="408" r:id="rId12"/>
    <p:sldId id="409" r:id="rId13"/>
    <p:sldId id="411" r:id="rId14"/>
    <p:sldId id="412" r:id="rId15"/>
    <p:sldId id="426" r:id="rId16"/>
    <p:sldId id="425" r:id="rId17"/>
    <p:sldId id="414" r:id="rId18"/>
    <p:sldId id="278" r:id="rId19"/>
    <p:sldId id="380" r:id="rId20"/>
    <p:sldId id="433" r:id="rId21"/>
    <p:sldId id="279" r:id="rId22"/>
    <p:sldId id="294" r:id="rId23"/>
    <p:sldId id="295" r:id="rId24"/>
    <p:sldId id="260" r:id="rId25"/>
    <p:sldId id="258" r:id="rId26"/>
    <p:sldId id="259" r:id="rId27"/>
    <p:sldId id="418" r:id="rId28"/>
    <p:sldId id="415" r:id="rId29"/>
    <p:sldId id="432" r:id="rId30"/>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7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1" i="0" u="none" strike="noStrike" baseline="0">
                <a:effectLst/>
              </a:rPr>
              <a:t>Jautājumi par personas dzīves kvalitāti: rezultāti</a:t>
            </a:r>
            <a:endParaRPr lang="lv-LV"/>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bar"/>
        <c:grouping val="clustered"/>
        <c:varyColors val="0"/>
        <c:ser>
          <c:idx val="0"/>
          <c:order val="0"/>
          <c:tx>
            <c:strRef>
              <c:f>Sheet1!$B$1</c:f>
              <c:strCache>
                <c:ptCount val="1"/>
                <c:pt idx="0">
                  <c:v>Sākuma aptauja</c:v>
                </c:pt>
              </c:strCache>
            </c:strRef>
          </c:tx>
          <c:spPr>
            <a:solidFill>
              <a:schemeClr val="accent1"/>
            </a:solidFill>
            <a:ln>
              <a:noFill/>
            </a:ln>
            <a:effectLst/>
          </c:spPr>
          <c:invertIfNegative val="0"/>
          <c:cat>
            <c:strRef>
              <c:f>Sheet1!$A$2:$A$14</c:f>
              <c:strCache>
                <c:ptCount val="13"/>
                <c:pt idx="0">
                  <c:v>1. Fiziskās veselības stāvoklis </c:v>
                </c:pt>
                <c:pt idx="1">
                  <c:v>2. Patstāvīgums, veicot ikdienas aktivitātes mājās</c:v>
                </c:pt>
                <c:pt idx="2">
                  <c:v>3. Patstāvīgums, veicot ikdienas aktivitātes ārpus mājas</c:v>
                </c:pt>
                <c:pt idx="3">
                  <c:v>4. Jūsu psiholoģiskais stāvoklis šobrīd</c:v>
                </c:pt>
                <c:pt idx="4">
                  <c:v>5. Uzdevumi darbā vai mācībās</c:v>
                </c:pt>
                <c:pt idx="5">
                  <c:v>6. Novērtējiet savu finansiālo stāvokli </c:v>
                </c:pt>
                <c:pt idx="6">
                  <c:v>7. Jūsu tuvās, intīmās  attiecības ar partneri</c:v>
                </c:pt>
                <c:pt idx="7">
                  <c:v>8. Jūsu attiecības ar radiniekiem</c:v>
                </c:pt>
                <c:pt idx="8">
                  <c:v>9. Attiecības ar draugiem un citām personām</c:v>
                </c:pt>
                <c:pt idx="9">
                  <c:v>10. Brīvā laika pavadīšanas un izklaides iespējas</c:v>
                </c:pt>
                <c:pt idx="10">
                  <c:v>11. Vides apstākļi apkaimē, kur Jūs dzīvojat</c:v>
                </c:pt>
                <c:pt idx="11">
                  <c:v>12. Dzīves apstākļi savā mājoklī</c:v>
                </c:pt>
                <c:pt idx="12">
                  <c:v>13. Kāda šobrīd ir Jūsu dzīve kopumā</c:v>
                </c:pt>
              </c:strCache>
            </c:strRef>
          </c:cat>
          <c:val>
            <c:numRef>
              <c:f>Sheet1!$B$2:$B$14</c:f>
              <c:numCache>
                <c:formatCode>General</c:formatCode>
                <c:ptCount val="13"/>
                <c:pt idx="0">
                  <c:v>6.6341463414634143</c:v>
                </c:pt>
                <c:pt idx="1">
                  <c:v>7.520833333333333</c:v>
                </c:pt>
                <c:pt idx="2">
                  <c:v>6.5972222222222223</c:v>
                </c:pt>
                <c:pt idx="3">
                  <c:v>6.7048611111111107</c:v>
                </c:pt>
                <c:pt idx="4">
                  <c:v>7.3473684210526313</c:v>
                </c:pt>
                <c:pt idx="5">
                  <c:v>5.686619718309859</c:v>
                </c:pt>
                <c:pt idx="6">
                  <c:v>5.9607843137254903</c:v>
                </c:pt>
                <c:pt idx="7">
                  <c:v>6.8426966292134832</c:v>
                </c:pt>
                <c:pt idx="8">
                  <c:v>7.2747252747252746</c:v>
                </c:pt>
                <c:pt idx="9">
                  <c:v>6.4359861591695502</c:v>
                </c:pt>
                <c:pt idx="10">
                  <c:v>6.674825174825175</c:v>
                </c:pt>
                <c:pt idx="11">
                  <c:v>7.2299651567944254</c:v>
                </c:pt>
                <c:pt idx="12">
                  <c:v>6.7587412587412583</c:v>
                </c:pt>
              </c:numCache>
            </c:numRef>
          </c:val>
          <c:extLst>
            <c:ext xmlns:c16="http://schemas.microsoft.com/office/drawing/2014/chart" uri="{C3380CC4-5D6E-409C-BE32-E72D297353CC}">
              <c16:uniqueId val="{00000000-DC02-4FB3-ACA9-81C405DF0F46}"/>
            </c:ext>
          </c:extLst>
        </c:ser>
        <c:ser>
          <c:idx val="1"/>
          <c:order val="1"/>
          <c:tx>
            <c:strRef>
              <c:f>Sheet1!$C$1</c:f>
              <c:strCache>
                <c:ptCount val="1"/>
                <c:pt idx="0">
                  <c:v>Noslēguma  aptauja</c:v>
                </c:pt>
              </c:strCache>
            </c:strRef>
          </c:tx>
          <c:spPr>
            <a:solidFill>
              <a:schemeClr val="accent2"/>
            </a:solidFill>
            <a:ln>
              <a:noFill/>
            </a:ln>
            <a:effectLst/>
          </c:spPr>
          <c:invertIfNegative val="0"/>
          <c:cat>
            <c:strRef>
              <c:f>Sheet1!$A$2:$A$14</c:f>
              <c:strCache>
                <c:ptCount val="13"/>
                <c:pt idx="0">
                  <c:v>1. Fiziskās veselības stāvoklis </c:v>
                </c:pt>
                <c:pt idx="1">
                  <c:v>2. Patstāvīgums, veicot ikdienas aktivitātes mājās</c:v>
                </c:pt>
                <c:pt idx="2">
                  <c:v>3. Patstāvīgums, veicot ikdienas aktivitātes ārpus mājas</c:v>
                </c:pt>
                <c:pt idx="3">
                  <c:v>4. Jūsu psiholoģiskais stāvoklis šobrīd</c:v>
                </c:pt>
                <c:pt idx="4">
                  <c:v>5. Uzdevumi darbā vai mācībās</c:v>
                </c:pt>
                <c:pt idx="5">
                  <c:v>6. Novērtējiet savu finansiālo stāvokli </c:v>
                </c:pt>
                <c:pt idx="6">
                  <c:v>7. Jūsu tuvās, intīmās  attiecības ar partneri</c:v>
                </c:pt>
                <c:pt idx="7">
                  <c:v>8. Jūsu attiecības ar radiniekiem</c:v>
                </c:pt>
                <c:pt idx="8">
                  <c:v>9. Attiecības ar draugiem un citām personām</c:v>
                </c:pt>
                <c:pt idx="9">
                  <c:v>10. Brīvā laika pavadīšanas un izklaides iespējas</c:v>
                </c:pt>
                <c:pt idx="10">
                  <c:v>11. Vides apstākļi apkaimē, kur Jūs dzīvojat</c:v>
                </c:pt>
                <c:pt idx="11">
                  <c:v>12. Dzīves apstākļi savā mājoklī</c:v>
                </c:pt>
                <c:pt idx="12">
                  <c:v>13. Kāda šobrīd ir Jūsu dzīve kopumā</c:v>
                </c:pt>
              </c:strCache>
            </c:strRef>
          </c:cat>
          <c:val>
            <c:numRef>
              <c:f>Sheet1!$C$2:$C$14</c:f>
              <c:numCache>
                <c:formatCode>General</c:formatCode>
                <c:ptCount val="13"/>
                <c:pt idx="0">
                  <c:v>6.5734265734265733</c:v>
                </c:pt>
                <c:pt idx="1">
                  <c:v>7.6388888888888893</c:v>
                </c:pt>
                <c:pt idx="2">
                  <c:v>6.7212543554006965</c:v>
                </c:pt>
                <c:pt idx="3">
                  <c:v>6.7491289198606275</c:v>
                </c:pt>
                <c:pt idx="4">
                  <c:v>7.1170212765957448</c:v>
                </c:pt>
                <c:pt idx="5">
                  <c:v>5.8661971830985919</c:v>
                </c:pt>
                <c:pt idx="6">
                  <c:v>5.9902912621359219</c:v>
                </c:pt>
                <c:pt idx="7">
                  <c:v>6.9850746268656714</c:v>
                </c:pt>
                <c:pt idx="8">
                  <c:v>7.6436363636363636</c:v>
                </c:pt>
                <c:pt idx="9">
                  <c:v>6.677083333333333</c:v>
                </c:pt>
                <c:pt idx="10">
                  <c:v>7.094736842105263</c:v>
                </c:pt>
                <c:pt idx="11">
                  <c:v>7.5734265734265733</c:v>
                </c:pt>
                <c:pt idx="12">
                  <c:v>7.1993006993006992</c:v>
                </c:pt>
              </c:numCache>
            </c:numRef>
          </c:val>
          <c:extLst>
            <c:ext xmlns:c16="http://schemas.microsoft.com/office/drawing/2014/chart" uri="{C3380CC4-5D6E-409C-BE32-E72D297353CC}">
              <c16:uniqueId val="{00000001-DC02-4FB3-ACA9-81C405DF0F46}"/>
            </c:ext>
          </c:extLst>
        </c:ser>
        <c:dLbls>
          <c:showLegendKey val="0"/>
          <c:showVal val="0"/>
          <c:showCatName val="0"/>
          <c:showSerName val="0"/>
          <c:showPercent val="0"/>
          <c:showBubbleSize val="0"/>
        </c:dLbls>
        <c:gapWidth val="182"/>
        <c:axId val="385903616"/>
        <c:axId val="385905408"/>
      </c:barChart>
      <c:catAx>
        <c:axId val="38590361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prstDash val="solid"/>
            <a:round/>
          </a:ln>
          <a:effectLst/>
        </c:spPr>
        <c:txPr>
          <a:bodyPr rot="0" spcFirstLastPara="1" vertOverflow="ellipsis" wrap="square" anchor="t" anchorCtr="0"/>
          <a:lstStyle/>
          <a:p>
            <a:pPr>
              <a:defRPr sz="900" b="0" i="0" u="none" strike="noStrike" kern="1200" baseline="0">
                <a:solidFill>
                  <a:schemeClr val="tx1">
                    <a:lumMod val="65000"/>
                    <a:lumOff val="35000"/>
                  </a:schemeClr>
                </a:solidFill>
                <a:latin typeface="+mn-lt"/>
                <a:ea typeface="+mn-ea"/>
                <a:cs typeface="+mn-cs"/>
              </a:defRPr>
            </a:pPr>
            <a:endParaRPr lang="lv-LV"/>
          </a:p>
        </c:txPr>
        <c:crossAx val="385905408"/>
        <c:crosses val="autoZero"/>
        <c:auto val="1"/>
        <c:lblAlgn val="ctr"/>
        <c:lblOffset val="100"/>
        <c:noMultiLvlLbl val="0"/>
      </c:catAx>
      <c:valAx>
        <c:axId val="385905408"/>
        <c:scaling>
          <c:orientation val="minMax"/>
          <c:max val="10"/>
        </c:scaling>
        <c:delete val="0"/>
        <c:axPos val="t"/>
        <c:majorGridlines>
          <c:spPr>
            <a:ln w="9525" cap="flat" cmpd="sng" algn="ctr">
              <a:solidFill>
                <a:schemeClr val="tx1">
                  <a:lumMod val="15000"/>
                  <a:lumOff val="85000"/>
                </a:schemeClr>
              </a:solidFill>
              <a:prstDash val="solid"/>
              <a:round/>
            </a:ln>
            <a:effectLst/>
          </c:spPr>
        </c:majorGridlines>
        <c:numFmt formatCode="General" sourceLinked="1"/>
        <c:majorTickMark val="none"/>
        <c:minorTickMark val="none"/>
        <c:tickLblPos val="nextTo"/>
        <c:spPr>
          <a:noFill/>
          <a:ln w="9525" cap="flat" cmpd="sng" algn="ctr">
            <a:noFill/>
            <a:prstDash val="solid"/>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3859036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tx1">
          <a:lumMod val="15000"/>
          <a:lumOff val="85000"/>
        </a:schemeClr>
      </a:solidFill>
      <a:prstDash val="solid"/>
      <a:round/>
    </a:ln>
    <a:effectLst/>
  </c:spPr>
  <c:txPr>
    <a:bodyPr/>
    <a:lstStyle/>
    <a:p>
      <a:pPr>
        <a:defRPr/>
      </a:pPr>
      <a:endParaRPr lang="lv-LV"/>
    </a:p>
  </c:txPr>
  <c:externalData r:id="rId4">
    <c:autoUpdate val="0"/>
  </c:externalData>
</c:chartSpace>
</file>

<file path=ppt/charts/colors1.xml><?xml version="1.0" encoding="utf-8"?>
<cs:colorStyle xmlns:cs="http://schemas.microsoft.com/office/drawing/2012/chartStyle" xmlns:a="http://schemas.openxmlformats.org/drawingml/2006/main" meth="acrossLinear" id="1">
  <a:schemeClr val="dk1">
    <a:tint val="88000"/>
  </a:schemeClr>
  <a:schemeClr val="dk1">
    <a:tint val="55000"/>
  </a:schemeClr>
  <a:schemeClr val="dk1">
    <a:tint val="78000"/>
  </a:schemeClr>
  <a:schemeClr val="dk1">
    <a:tint val="92000"/>
  </a:schemeClr>
  <a:schemeClr val="dk1">
    <a:tint val="70000"/>
  </a:schemeClr>
  <a:schemeClr val="dk1">
    <a:tint val="30000"/>
  </a:schemeClr>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633D7552-64C8-4F02-829A-776AC8B72CA4}" type="datetimeFigureOut">
              <a:rPr lang="lv-LV" smtClean="0"/>
              <a:t>10.06.2021</a:t>
            </a:fld>
            <a:endParaRPr lang="lv-LV"/>
          </a:p>
        </p:txBody>
      </p:sp>
      <p:sp>
        <p:nvSpPr>
          <p:cNvPr id="4" name="Slaida attēla vietturi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lv-LV"/>
          </a:p>
        </p:txBody>
      </p:sp>
      <p:sp>
        <p:nvSpPr>
          <p:cNvPr id="5" name="Piezīmju vietturi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6" name="Kājenes vietturis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lv-LV"/>
          </a:p>
        </p:txBody>
      </p:sp>
      <p:sp>
        <p:nvSpPr>
          <p:cNvPr id="7" name="Slaida numura vietturis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B4AF2669-660D-4E3A-8407-293DBDC92982}" type="slidenum">
              <a:rPr lang="lv-LV" smtClean="0"/>
              <a:t>‹#›</a:t>
            </a:fld>
            <a:endParaRPr lang="lv-LV"/>
          </a:p>
        </p:txBody>
      </p:sp>
    </p:spTree>
    <p:extLst>
      <p:ext uri="{BB962C8B-B14F-4D97-AF65-F5344CB8AC3E}">
        <p14:creationId xmlns:p14="http://schemas.microsoft.com/office/powerpoint/2010/main" val="1657899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fld id="{B4AF2669-660D-4E3A-8407-293DBDC92982}" type="slidenum">
              <a:rPr lang="lv-LV" smtClean="0"/>
              <a:t>14</a:t>
            </a:fld>
            <a:endParaRPr lang="lv-LV"/>
          </a:p>
        </p:txBody>
      </p:sp>
    </p:spTree>
    <p:extLst>
      <p:ext uri="{BB962C8B-B14F-4D97-AF65-F5344CB8AC3E}">
        <p14:creationId xmlns:p14="http://schemas.microsoft.com/office/powerpoint/2010/main" val="37976336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lv-LV"/>
              <a:t>Rediģēt šablona virsraksta stilu</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endParaRPr lang="en-US" dirty="0"/>
          </a:p>
        </p:txBody>
      </p:sp>
      <p:sp>
        <p:nvSpPr>
          <p:cNvPr id="4" name="Date Placeholder 3"/>
          <p:cNvSpPr>
            <a:spLocks noGrp="1"/>
          </p:cNvSpPr>
          <p:nvPr>
            <p:ph type="dt" sz="half" idx="10"/>
          </p:nvPr>
        </p:nvSpPr>
        <p:spPr/>
        <p:txBody>
          <a:bodyPr/>
          <a:lstStyle/>
          <a:p>
            <a:fld id="{C1D79F09-BCBB-4F16-B03C-D315BCFDEB23}" type="datetimeFigureOut">
              <a:rPr lang="lv-LV" smtClean="0"/>
              <a:t>10.06.2021</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D9751857-E8DC-4CE6-93D7-892FBA30404E}" type="slidenum">
              <a:rPr lang="lv-LV" smtClean="0"/>
              <a:t>‹#›</a:t>
            </a:fld>
            <a:endParaRPr lang="lv-LV"/>
          </a:p>
        </p:txBody>
      </p:sp>
    </p:spTree>
    <p:extLst>
      <p:ext uri="{BB962C8B-B14F-4D97-AF65-F5344CB8AC3E}">
        <p14:creationId xmlns:p14="http://schemas.microsoft.com/office/powerpoint/2010/main" val="1481523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āmas attēls ar parakstu">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lv-LV"/>
              <a:t>Rediģēt šablona virsraksta stilu</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v-LV"/>
              <a:t>Noklikšķiniet uz ikonas, lai pievienotu attēlu</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e Placeholder 4"/>
          <p:cNvSpPr>
            <a:spLocks noGrp="1"/>
          </p:cNvSpPr>
          <p:nvPr>
            <p:ph type="dt" sz="half" idx="10"/>
          </p:nvPr>
        </p:nvSpPr>
        <p:spPr/>
        <p:txBody>
          <a:bodyPr/>
          <a:lstStyle/>
          <a:p>
            <a:fld id="{C1D79F09-BCBB-4F16-B03C-D315BCFDEB23}" type="datetimeFigureOut">
              <a:rPr lang="lv-LV" smtClean="0"/>
              <a:t>10.06.2021</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D9751857-E8DC-4CE6-93D7-892FBA30404E}" type="slidenum">
              <a:rPr lang="lv-LV" smtClean="0"/>
              <a:t>‹#›</a:t>
            </a:fld>
            <a:endParaRPr lang="lv-LV"/>
          </a:p>
        </p:txBody>
      </p:sp>
    </p:spTree>
    <p:extLst>
      <p:ext uri="{BB962C8B-B14F-4D97-AF65-F5344CB8AC3E}">
        <p14:creationId xmlns:p14="http://schemas.microsoft.com/office/powerpoint/2010/main" val="3480643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Virsraksts un paraksts">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lv-LV"/>
              <a:t>Rediģēt šablona virsraksta stilu</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e Placeholder 4"/>
          <p:cNvSpPr>
            <a:spLocks noGrp="1"/>
          </p:cNvSpPr>
          <p:nvPr>
            <p:ph type="dt" sz="half" idx="10"/>
          </p:nvPr>
        </p:nvSpPr>
        <p:spPr/>
        <p:txBody>
          <a:bodyPr/>
          <a:lstStyle/>
          <a:p>
            <a:fld id="{C1D79F09-BCBB-4F16-B03C-D315BCFDEB23}" type="datetimeFigureOut">
              <a:rPr lang="lv-LV" smtClean="0"/>
              <a:t>10.06.2021</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D9751857-E8DC-4CE6-93D7-892FBA30404E}" type="slidenum">
              <a:rPr lang="lv-LV" smtClean="0"/>
              <a:t>‹#›</a:t>
            </a:fld>
            <a:endParaRPr lang="lv-LV"/>
          </a:p>
        </p:txBody>
      </p:sp>
    </p:spTree>
    <p:extLst>
      <p:ext uri="{BB962C8B-B14F-4D97-AF65-F5344CB8AC3E}">
        <p14:creationId xmlns:p14="http://schemas.microsoft.com/office/powerpoint/2010/main" val="12856977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āts ar parakstu">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lv-LV"/>
              <a:t>Rediģēt šablona virsraksta stilu</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e Placeholder 4"/>
          <p:cNvSpPr>
            <a:spLocks noGrp="1"/>
          </p:cNvSpPr>
          <p:nvPr>
            <p:ph type="dt" sz="half" idx="10"/>
          </p:nvPr>
        </p:nvSpPr>
        <p:spPr/>
        <p:txBody>
          <a:bodyPr/>
          <a:lstStyle/>
          <a:p>
            <a:fld id="{C1D79F09-BCBB-4F16-B03C-D315BCFDEB23}" type="datetimeFigureOut">
              <a:rPr lang="lv-LV" smtClean="0"/>
              <a:t>10.06.2021</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D9751857-E8DC-4CE6-93D7-892FBA30404E}" type="slidenum">
              <a:rPr lang="lv-LV" smtClean="0"/>
              <a:t>‹#›</a:t>
            </a:fld>
            <a:endParaRPr lang="lv-LV"/>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1046736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Vizītkart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lv-LV"/>
              <a:t>Rediģēt šablona virsraksta stilu</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e Placeholder 4"/>
          <p:cNvSpPr>
            <a:spLocks noGrp="1"/>
          </p:cNvSpPr>
          <p:nvPr>
            <p:ph type="dt" sz="half" idx="10"/>
          </p:nvPr>
        </p:nvSpPr>
        <p:spPr/>
        <p:txBody>
          <a:bodyPr/>
          <a:lstStyle/>
          <a:p>
            <a:fld id="{C1D79F09-BCBB-4F16-B03C-D315BCFDEB23}" type="datetimeFigureOut">
              <a:rPr lang="lv-LV" smtClean="0"/>
              <a:t>10.06.2021</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D9751857-E8DC-4CE6-93D7-892FBA30404E}" type="slidenum">
              <a:rPr lang="lv-LV" smtClean="0"/>
              <a:t>‹#›</a:t>
            </a:fld>
            <a:endParaRPr lang="lv-LV"/>
          </a:p>
        </p:txBody>
      </p:sp>
    </p:spTree>
    <p:extLst>
      <p:ext uri="{BB962C8B-B14F-4D97-AF65-F5344CB8AC3E}">
        <p14:creationId xmlns:p14="http://schemas.microsoft.com/office/powerpoint/2010/main" val="2331963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nnas">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lv-LV"/>
              <a:t>Rediģēt šablona virsraksta stilu</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a:t>Noklikšķiniet, lai rediģētu šablona teksta stilus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a:t>Noklikšķiniet, lai rediģētu šablona teksta stilus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a:t>Noklikšķiniet, lai rediģētu šablona teksta stilus</a:t>
            </a:r>
          </a:p>
        </p:txBody>
      </p:sp>
      <p:sp>
        <p:nvSpPr>
          <p:cNvPr id="3" name="Date Placeholder 2"/>
          <p:cNvSpPr>
            <a:spLocks noGrp="1"/>
          </p:cNvSpPr>
          <p:nvPr>
            <p:ph type="dt" sz="half" idx="10"/>
          </p:nvPr>
        </p:nvSpPr>
        <p:spPr/>
        <p:txBody>
          <a:bodyPr/>
          <a:lstStyle/>
          <a:p>
            <a:fld id="{C1D79F09-BCBB-4F16-B03C-D315BCFDEB23}" type="datetimeFigureOut">
              <a:rPr lang="lv-LV" smtClean="0"/>
              <a:t>10.06.2021</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D9751857-E8DC-4CE6-93D7-892FBA30404E}" type="slidenum">
              <a:rPr lang="lv-LV" smtClean="0"/>
              <a:t>‹#›</a:t>
            </a:fld>
            <a:endParaRPr lang="lv-LV"/>
          </a:p>
        </p:txBody>
      </p:sp>
    </p:spTree>
    <p:extLst>
      <p:ext uri="{BB962C8B-B14F-4D97-AF65-F5344CB8AC3E}">
        <p14:creationId xmlns:p14="http://schemas.microsoft.com/office/powerpoint/2010/main" val="12691417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attēlu kolonna">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lv-LV"/>
              <a:t>Rediģēt šablona virsraksta stilu</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v-LV"/>
              <a:t>Noklikšķiniet uz ikonas, lai pievienotu attēlu</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a:t>Noklikšķiniet, lai rediģētu šablona teksta stilus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v-LV"/>
              <a:t>Noklikšķiniet uz ikonas, lai pievienotu attēlu</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a:t>Noklikšķiniet, lai rediģētu šablona teksta stilus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v-LV"/>
              <a:t>Noklikšķiniet uz ikonas, lai pievienotu attēlu</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a:t>Noklikšķiniet, lai rediģētu šablona teksta stilus</a:t>
            </a:r>
          </a:p>
        </p:txBody>
      </p:sp>
      <p:sp>
        <p:nvSpPr>
          <p:cNvPr id="3" name="Date Placeholder 2"/>
          <p:cNvSpPr>
            <a:spLocks noGrp="1"/>
          </p:cNvSpPr>
          <p:nvPr>
            <p:ph type="dt" sz="half" idx="10"/>
          </p:nvPr>
        </p:nvSpPr>
        <p:spPr/>
        <p:txBody>
          <a:bodyPr/>
          <a:lstStyle/>
          <a:p>
            <a:fld id="{C1D79F09-BCBB-4F16-B03C-D315BCFDEB23}" type="datetimeFigureOut">
              <a:rPr lang="lv-LV" smtClean="0"/>
              <a:t>10.06.2021</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D9751857-E8DC-4CE6-93D7-892FBA30404E}" type="slidenum">
              <a:rPr lang="lv-LV" smtClean="0"/>
              <a:t>‹#›</a:t>
            </a:fld>
            <a:endParaRPr lang="lv-LV"/>
          </a:p>
        </p:txBody>
      </p:sp>
    </p:spTree>
    <p:extLst>
      <p:ext uri="{BB962C8B-B14F-4D97-AF65-F5344CB8AC3E}">
        <p14:creationId xmlns:p14="http://schemas.microsoft.com/office/powerpoint/2010/main" val="15537442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lv-LV"/>
              <a:t>Rediģēt šablona virsraksta stilu</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10"/>
          </p:nvPr>
        </p:nvSpPr>
        <p:spPr/>
        <p:txBody>
          <a:bodyPr/>
          <a:lstStyle/>
          <a:p>
            <a:fld id="{C1D79F09-BCBB-4F16-B03C-D315BCFDEB23}" type="datetimeFigureOut">
              <a:rPr lang="lv-LV" smtClean="0"/>
              <a:t>10.06.2021</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D9751857-E8DC-4CE6-93D7-892FBA30404E}" type="slidenum">
              <a:rPr lang="lv-LV" smtClean="0"/>
              <a:t>‹#›</a:t>
            </a:fld>
            <a:endParaRPr lang="lv-LV"/>
          </a:p>
        </p:txBody>
      </p:sp>
    </p:spTree>
    <p:extLst>
      <p:ext uri="{BB962C8B-B14F-4D97-AF65-F5344CB8AC3E}">
        <p14:creationId xmlns:p14="http://schemas.microsoft.com/office/powerpoint/2010/main" val="1398481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lv-LV"/>
              <a:t>Rediģēt šablona virsraksta stilu</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10"/>
          </p:nvPr>
        </p:nvSpPr>
        <p:spPr/>
        <p:txBody>
          <a:bodyPr/>
          <a:lstStyle/>
          <a:p>
            <a:fld id="{C1D79F09-BCBB-4F16-B03C-D315BCFDEB23}" type="datetimeFigureOut">
              <a:rPr lang="lv-LV" smtClean="0"/>
              <a:t>10.06.2021</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D9751857-E8DC-4CE6-93D7-892FBA30404E}" type="slidenum">
              <a:rPr lang="lv-LV" smtClean="0"/>
              <a:t>‹#›</a:t>
            </a:fld>
            <a:endParaRPr lang="lv-LV"/>
          </a:p>
        </p:txBody>
      </p:sp>
    </p:spTree>
    <p:extLst>
      <p:ext uri="{BB962C8B-B14F-4D97-AF65-F5344CB8AC3E}">
        <p14:creationId xmlns:p14="http://schemas.microsoft.com/office/powerpoint/2010/main" val="7385087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Virsraksts un satur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t>Rediģēt šablona virsraksta stilu</a:t>
            </a:r>
            <a:endParaRPr lang="en-US" dirty="0"/>
          </a:p>
        </p:txBody>
      </p:sp>
      <p:sp>
        <p:nvSpPr>
          <p:cNvPr id="3" name="Content Placeholder 2"/>
          <p:cNvSpPr>
            <a:spLocks noGrp="1"/>
          </p:cNvSpPr>
          <p:nvPr>
            <p:ph idx="1"/>
          </p:nvPr>
        </p:nvSpPr>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10"/>
          </p:nvPr>
        </p:nvSpPr>
        <p:spPr/>
        <p:txBody>
          <a:bodyPr/>
          <a:lstStyle/>
          <a:p>
            <a:fld id="{C1D79F09-BCBB-4F16-B03C-D315BCFDEB23}" type="datetimeFigureOut">
              <a:rPr lang="lv-LV" smtClean="0"/>
              <a:t>10.06.2021</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D9751857-E8DC-4CE6-93D7-892FBA30404E}" type="slidenum">
              <a:rPr lang="lv-LV" smtClean="0"/>
              <a:t>‹#›</a:t>
            </a:fld>
            <a:endParaRPr lang="lv-LV"/>
          </a:p>
        </p:txBody>
      </p:sp>
    </p:spTree>
    <p:extLst>
      <p:ext uri="{BB962C8B-B14F-4D97-AF65-F5344CB8AC3E}">
        <p14:creationId xmlns:p14="http://schemas.microsoft.com/office/powerpoint/2010/main" val="3181474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lv-LV"/>
              <a:t>Rediģēt šablona virsraksta stilu</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10"/>
          </p:nvPr>
        </p:nvSpPr>
        <p:spPr/>
        <p:txBody>
          <a:bodyPr/>
          <a:lstStyle/>
          <a:p>
            <a:fld id="{C1D79F09-BCBB-4F16-B03C-D315BCFDEB23}" type="datetimeFigureOut">
              <a:rPr lang="lv-LV" smtClean="0"/>
              <a:t>10.06.2021</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D9751857-E8DC-4CE6-93D7-892FBA30404E}" type="slidenum">
              <a:rPr lang="lv-LV" smtClean="0"/>
              <a:t>‹#›</a:t>
            </a:fld>
            <a:endParaRPr lang="lv-LV"/>
          </a:p>
        </p:txBody>
      </p:sp>
    </p:spTree>
    <p:extLst>
      <p:ext uri="{BB962C8B-B14F-4D97-AF65-F5344CB8AC3E}">
        <p14:creationId xmlns:p14="http://schemas.microsoft.com/office/powerpoint/2010/main" val="3702410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lv-LV"/>
              <a:t>Rediģēt šablona virsraksta stilu</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a:t>Noklikšķiniet, lai rediģētu šablona teksta stilus</a:t>
            </a:r>
          </a:p>
        </p:txBody>
      </p:sp>
      <p:sp>
        <p:nvSpPr>
          <p:cNvPr id="4" name="Date Placeholder 3"/>
          <p:cNvSpPr>
            <a:spLocks noGrp="1"/>
          </p:cNvSpPr>
          <p:nvPr>
            <p:ph type="dt" sz="half" idx="10"/>
          </p:nvPr>
        </p:nvSpPr>
        <p:spPr/>
        <p:txBody>
          <a:bodyPr/>
          <a:lstStyle/>
          <a:p>
            <a:fld id="{C1D79F09-BCBB-4F16-B03C-D315BCFDEB23}" type="datetimeFigureOut">
              <a:rPr lang="lv-LV" smtClean="0"/>
              <a:t>10.06.2021</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D9751857-E8DC-4CE6-93D7-892FBA30404E}" type="slidenum">
              <a:rPr lang="lv-LV" smtClean="0"/>
              <a:t>‹#›</a:t>
            </a:fld>
            <a:endParaRPr lang="lv-LV"/>
          </a:p>
        </p:txBody>
      </p:sp>
    </p:spTree>
    <p:extLst>
      <p:ext uri="{BB962C8B-B14F-4D97-AF65-F5344CB8AC3E}">
        <p14:creationId xmlns:p14="http://schemas.microsoft.com/office/powerpoint/2010/main" val="3233408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lv-LV"/>
              <a:t>Rediģēt šablona virsraksta stilu</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5" name="Date Placeholder 4"/>
          <p:cNvSpPr>
            <a:spLocks noGrp="1"/>
          </p:cNvSpPr>
          <p:nvPr>
            <p:ph type="dt" sz="half" idx="10"/>
          </p:nvPr>
        </p:nvSpPr>
        <p:spPr/>
        <p:txBody>
          <a:bodyPr/>
          <a:lstStyle/>
          <a:p>
            <a:fld id="{C1D79F09-BCBB-4F16-B03C-D315BCFDEB23}" type="datetimeFigureOut">
              <a:rPr lang="lv-LV" smtClean="0"/>
              <a:t>10.06.2021</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D9751857-E8DC-4CE6-93D7-892FBA30404E}" type="slidenum">
              <a:rPr lang="lv-LV" smtClean="0"/>
              <a:t>‹#›</a:t>
            </a:fld>
            <a:endParaRPr lang="lv-LV"/>
          </a:p>
        </p:txBody>
      </p:sp>
    </p:spTree>
    <p:extLst>
      <p:ext uri="{BB962C8B-B14F-4D97-AF65-F5344CB8AC3E}">
        <p14:creationId xmlns:p14="http://schemas.microsoft.com/office/powerpoint/2010/main" val="2583332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lv-LV"/>
              <a:t>Rediģēt šablona virsraksta stilu</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12" name="Content Placeholder 3"/>
          <p:cNvSpPr>
            <a:spLocks noGrp="1"/>
          </p:cNvSpPr>
          <p:nvPr>
            <p:ph sz="quarter" idx="13"/>
          </p:nvPr>
        </p:nvSpPr>
        <p:spPr>
          <a:xfrm>
            <a:off x="913774" y="3051012"/>
            <a:ext cx="5106027" cy="2740187"/>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13" name="Content Placeholder 5"/>
          <p:cNvSpPr>
            <a:spLocks noGrp="1"/>
          </p:cNvSpPr>
          <p:nvPr>
            <p:ph sz="quarter" idx="14"/>
          </p:nvPr>
        </p:nvSpPr>
        <p:spPr>
          <a:xfrm>
            <a:off x="6172200" y="3051012"/>
            <a:ext cx="5105401" cy="2740187"/>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7" name="Date Placeholder 6"/>
          <p:cNvSpPr>
            <a:spLocks noGrp="1"/>
          </p:cNvSpPr>
          <p:nvPr>
            <p:ph type="dt" sz="half" idx="10"/>
          </p:nvPr>
        </p:nvSpPr>
        <p:spPr/>
        <p:txBody>
          <a:bodyPr/>
          <a:lstStyle/>
          <a:p>
            <a:fld id="{C1D79F09-BCBB-4F16-B03C-D315BCFDEB23}" type="datetimeFigureOut">
              <a:rPr lang="lv-LV" smtClean="0"/>
              <a:t>10.06.2021</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D9751857-E8DC-4CE6-93D7-892FBA30404E}" type="slidenum">
              <a:rPr lang="lv-LV" smtClean="0"/>
              <a:t>‹#›</a:t>
            </a:fld>
            <a:endParaRPr lang="lv-LV"/>
          </a:p>
        </p:txBody>
      </p:sp>
    </p:spTree>
    <p:extLst>
      <p:ext uri="{BB962C8B-B14F-4D97-AF65-F5344CB8AC3E}">
        <p14:creationId xmlns:p14="http://schemas.microsoft.com/office/powerpoint/2010/main" val="12087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lv-LV"/>
              <a:t>Rediģēt šablona virsraksta stilu</a:t>
            </a:r>
            <a:endParaRPr lang="en-US" dirty="0"/>
          </a:p>
        </p:txBody>
      </p:sp>
      <p:sp>
        <p:nvSpPr>
          <p:cNvPr id="3" name="Date Placeholder 2"/>
          <p:cNvSpPr>
            <a:spLocks noGrp="1"/>
          </p:cNvSpPr>
          <p:nvPr>
            <p:ph type="dt" sz="half" idx="10"/>
          </p:nvPr>
        </p:nvSpPr>
        <p:spPr/>
        <p:txBody>
          <a:bodyPr/>
          <a:lstStyle/>
          <a:p>
            <a:fld id="{C1D79F09-BCBB-4F16-B03C-D315BCFDEB23}" type="datetimeFigureOut">
              <a:rPr lang="lv-LV" smtClean="0"/>
              <a:t>10.06.2021</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D9751857-E8DC-4CE6-93D7-892FBA30404E}" type="slidenum">
              <a:rPr lang="lv-LV" smtClean="0"/>
              <a:t>‹#›</a:t>
            </a:fld>
            <a:endParaRPr lang="lv-LV"/>
          </a:p>
        </p:txBody>
      </p:sp>
    </p:spTree>
    <p:extLst>
      <p:ext uri="{BB962C8B-B14F-4D97-AF65-F5344CB8AC3E}">
        <p14:creationId xmlns:p14="http://schemas.microsoft.com/office/powerpoint/2010/main" val="1928650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C1D79F09-BCBB-4F16-B03C-D315BCFDEB23}" type="datetimeFigureOut">
              <a:rPr lang="lv-LV" smtClean="0"/>
              <a:t>10.06.2021</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D9751857-E8DC-4CE6-93D7-892FBA30404E}" type="slidenum">
              <a:rPr lang="lv-LV" smtClean="0"/>
              <a:t>‹#›</a:t>
            </a:fld>
            <a:endParaRPr lang="lv-LV"/>
          </a:p>
        </p:txBody>
      </p:sp>
    </p:spTree>
    <p:extLst>
      <p:ext uri="{BB962C8B-B14F-4D97-AF65-F5344CB8AC3E}">
        <p14:creationId xmlns:p14="http://schemas.microsoft.com/office/powerpoint/2010/main" val="2382649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lv-LV"/>
              <a:t>Rediģēt šablona virsraksta stilu</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e Placeholder 4"/>
          <p:cNvSpPr>
            <a:spLocks noGrp="1"/>
          </p:cNvSpPr>
          <p:nvPr>
            <p:ph type="dt" sz="half" idx="10"/>
          </p:nvPr>
        </p:nvSpPr>
        <p:spPr/>
        <p:txBody>
          <a:bodyPr/>
          <a:lstStyle/>
          <a:p>
            <a:fld id="{C1D79F09-BCBB-4F16-B03C-D315BCFDEB23}" type="datetimeFigureOut">
              <a:rPr lang="lv-LV" smtClean="0"/>
              <a:t>10.06.2021</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D9751857-E8DC-4CE6-93D7-892FBA30404E}" type="slidenum">
              <a:rPr lang="lv-LV" smtClean="0"/>
              <a:t>‹#›</a:t>
            </a:fld>
            <a:endParaRPr lang="lv-LV"/>
          </a:p>
        </p:txBody>
      </p:sp>
    </p:spTree>
    <p:extLst>
      <p:ext uri="{BB962C8B-B14F-4D97-AF65-F5344CB8AC3E}">
        <p14:creationId xmlns:p14="http://schemas.microsoft.com/office/powerpoint/2010/main" val="1118618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lv-LV"/>
              <a:t>Rediģēt šablona virsraksta stilu</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v-LV"/>
              <a:t>Noklikšķiniet uz ikonas, lai pievienotu attēlu</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e Placeholder 4"/>
          <p:cNvSpPr>
            <a:spLocks noGrp="1"/>
          </p:cNvSpPr>
          <p:nvPr>
            <p:ph type="dt" sz="half" idx="10"/>
          </p:nvPr>
        </p:nvSpPr>
        <p:spPr/>
        <p:txBody>
          <a:bodyPr/>
          <a:lstStyle/>
          <a:p>
            <a:fld id="{C1D79F09-BCBB-4F16-B03C-D315BCFDEB23}" type="datetimeFigureOut">
              <a:rPr lang="lv-LV" smtClean="0"/>
              <a:t>10.06.2021</a:t>
            </a:fld>
            <a:endParaRPr lang="lv-LV"/>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9751857-E8DC-4CE6-93D7-892FBA30404E}" type="slidenum">
              <a:rPr lang="lv-LV" smtClean="0"/>
              <a:t>‹#›</a:t>
            </a:fld>
            <a:endParaRPr lang="lv-LV"/>
          </a:p>
        </p:txBody>
      </p:sp>
    </p:spTree>
    <p:extLst>
      <p:ext uri="{BB962C8B-B14F-4D97-AF65-F5344CB8AC3E}">
        <p14:creationId xmlns:p14="http://schemas.microsoft.com/office/powerpoint/2010/main" val="3960424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lv-LV"/>
              <a:t>Rediģēt šablona virsraksta stilu</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C1D79F09-BCBB-4F16-B03C-D315BCFDEB23}" type="datetimeFigureOut">
              <a:rPr lang="lv-LV" smtClean="0"/>
              <a:t>10.06.2021</a:t>
            </a:fld>
            <a:endParaRPr lang="lv-LV"/>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lv-LV"/>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D9751857-E8DC-4CE6-93D7-892FBA30404E}" type="slidenum">
              <a:rPr lang="lv-LV" smtClean="0"/>
              <a:t>‹#›</a:t>
            </a:fld>
            <a:endParaRPr lang="lv-LV"/>
          </a:p>
        </p:txBody>
      </p:sp>
    </p:spTree>
    <p:extLst>
      <p:ext uri="{BB962C8B-B14F-4D97-AF65-F5344CB8AC3E}">
        <p14:creationId xmlns:p14="http://schemas.microsoft.com/office/powerpoint/2010/main" val="985595568"/>
      </p:ext>
    </p:extLst>
  </p:cSld>
  <p:clrMap bg1="lt1" tx1="dk1" bg2="lt2" tx2="dk2" accent1="accent1" accent2="accent2" accent3="accent3" accent4="accent4" accent5="accent5" accent6="accent6" hlink="hlink" folHlink="folHlink"/>
  <p:sldLayoutIdLst>
    <p:sldLayoutId id="2147485024" r:id="rId1"/>
    <p:sldLayoutId id="2147485025" r:id="rId2"/>
    <p:sldLayoutId id="2147485026" r:id="rId3"/>
    <p:sldLayoutId id="2147485027" r:id="rId4"/>
    <p:sldLayoutId id="2147485028" r:id="rId5"/>
    <p:sldLayoutId id="2147485029" r:id="rId6"/>
    <p:sldLayoutId id="2147485030" r:id="rId7"/>
    <p:sldLayoutId id="2147485031" r:id="rId8"/>
    <p:sldLayoutId id="2147485032" r:id="rId9"/>
    <p:sldLayoutId id="2147485033" r:id="rId10"/>
    <p:sldLayoutId id="2147485034" r:id="rId11"/>
    <p:sldLayoutId id="2147485035" r:id="rId12"/>
    <p:sldLayoutId id="2147485036" r:id="rId13"/>
    <p:sldLayoutId id="2147485037" r:id="rId14"/>
    <p:sldLayoutId id="2147485038" r:id="rId15"/>
    <p:sldLayoutId id="2147485039" r:id="rId16"/>
    <p:sldLayoutId id="2147485040" r:id="rId17"/>
    <p:sldLayoutId id="2147485041"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lm.gov.lv/lv/gala-zinojums-atbalsta-personas-pakalpojuma-izmeginajumprojekta-rezultatu-izvertejums" TargetMode="External"/><Relationship Id="rId2" Type="http://schemas.openxmlformats.org/officeDocument/2006/relationships/hyperlink" Target="https://www.lm.gov.lv/lv/gala-zinojums-atbalsta-personas-pakalpojuma-apraksta-organizesanas-un-finansesanas-kartibas-izstrade" TargetMode="External"/><Relationship Id="rId1" Type="http://schemas.openxmlformats.org/officeDocument/2006/relationships/slideLayout" Target="../slideLayouts/slideLayout2.xml"/><Relationship Id="rId4" Type="http://schemas.openxmlformats.org/officeDocument/2006/relationships/hyperlink" Target="https://www.lm.gov.lv/lv/media/10793/download"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1073B21-DDCF-4148-9902-DE243D010705}"/>
              </a:ext>
            </a:extLst>
          </p:cNvPr>
          <p:cNvSpPr>
            <a:spLocks noGrp="1"/>
          </p:cNvSpPr>
          <p:nvPr>
            <p:ph type="ctrTitle"/>
          </p:nvPr>
        </p:nvSpPr>
        <p:spPr>
          <a:xfrm>
            <a:off x="1552575" y="471056"/>
            <a:ext cx="8058151" cy="2872674"/>
          </a:xfrm>
        </p:spPr>
        <p:txBody>
          <a:bodyPr>
            <a:normAutofit fontScale="90000"/>
          </a:bodyPr>
          <a:lstStyle/>
          <a:p>
            <a:pPr algn="ctr"/>
            <a:r>
              <a:rPr lang="lv-LV" sz="2800" dirty="0"/>
              <a:t>            </a:t>
            </a:r>
            <a:br>
              <a:rPr lang="lv-LV" sz="2800" dirty="0"/>
            </a:br>
            <a:br>
              <a:rPr lang="lv-LV" sz="2800" dirty="0"/>
            </a:br>
            <a:br>
              <a:rPr lang="lv-LV" sz="2800" dirty="0"/>
            </a:br>
            <a:br>
              <a:rPr lang="lv-LV" sz="2800" dirty="0"/>
            </a:br>
            <a:br>
              <a:rPr lang="lv-LV" sz="2800" dirty="0"/>
            </a:br>
            <a:br>
              <a:rPr lang="lv-LV" sz="2800" dirty="0"/>
            </a:br>
            <a:br>
              <a:rPr lang="lv-LV" sz="2800" dirty="0"/>
            </a:br>
            <a:br>
              <a:rPr lang="lv-LV" sz="2800" dirty="0"/>
            </a:br>
            <a:br>
              <a:rPr lang="lv-LV" sz="2800" dirty="0"/>
            </a:br>
            <a:br>
              <a:rPr lang="lv-LV" sz="2800" dirty="0"/>
            </a:br>
            <a:r>
              <a:rPr lang="lv-LV" sz="2200" cap="none" dirty="0">
                <a:latin typeface="Times New Roman" panose="02020603050405020304" pitchFamily="18" charset="0"/>
                <a:cs typeface="Times New Roman" panose="02020603050405020304" pitchFamily="18" charset="0"/>
              </a:rPr>
              <a:t>Atbalsta personas lēmumu pieņemšanā pakalpojuma </a:t>
            </a:r>
            <a:r>
              <a:rPr lang="lv-LV" sz="2200" cap="none" dirty="0" err="1">
                <a:latin typeface="Times New Roman" panose="02020603050405020304" pitchFamily="18" charset="0"/>
                <a:cs typeface="Times New Roman" panose="02020603050405020304" pitchFamily="18" charset="0"/>
              </a:rPr>
              <a:t>izmēģinājumprojekta</a:t>
            </a:r>
            <a:r>
              <a:rPr lang="lv-LV" sz="2200" cap="none" dirty="0">
                <a:latin typeface="Times New Roman" panose="02020603050405020304" pitchFamily="18" charset="0"/>
                <a:cs typeface="Times New Roman" panose="02020603050405020304" pitchFamily="18" charset="0"/>
              </a:rPr>
              <a:t> rezultāti un priekšlikumi pakalpojuma ieviešanai</a:t>
            </a:r>
            <a:br>
              <a:rPr lang="lv-LV" sz="2200" cap="none" dirty="0">
                <a:latin typeface="Times New Roman" panose="02020603050405020304" pitchFamily="18" charset="0"/>
                <a:cs typeface="Times New Roman" panose="02020603050405020304" pitchFamily="18" charset="0"/>
              </a:rPr>
            </a:br>
            <a:br>
              <a:rPr lang="lv-LV" sz="2200" cap="none" dirty="0">
                <a:latin typeface="Times New Roman" panose="02020603050405020304" pitchFamily="18" charset="0"/>
                <a:cs typeface="Times New Roman" panose="02020603050405020304" pitchFamily="18" charset="0"/>
              </a:rPr>
            </a:br>
            <a:r>
              <a:rPr lang="lv-LV" sz="1800" cap="none" dirty="0">
                <a:latin typeface="Times New Roman" panose="02020603050405020304" pitchFamily="18" charset="0"/>
                <a:cs typeface="Times New Roman" panose="02020603050405020304" pitchFamily="18" charset="0"/>
              </a:rPr>
              <a:t>Pasūtītājs: Labklājības ministrija</a:t>
            </a:r>
            <a:br>
              <a:rPr lang="lv-LV" sz="1800" cap="none" dirty="0">
                <a:latin typeface="Times New Roman" panose="02020603050405020304" pitchFamily="18" charset="0"/>
                <a:cs typeface="Times New Roman" panose="02020603050405020304" pitchFamily="18" charset="0"/>
              </a:rPr>
            </a:br>
            <a:r>
              <a:rPr lang="lv-LV" sz="1800" cap="none" dirty="0">
                <a:latin typeface="Times New Roman" panose="02020603050405020304" pitchFamily="18" charset="0"/>
                <a:cs typeface="Times New Roman" panose="02020603050405020304" pitchFamily="18" charset="0"/>
              </a:rPr>
              <a:t>Izpildītājs: biedrība RC ZELDA</a:t>
            </a:r>
            <a:br>
              <a:rPr lang="lv-LV" sz="1800" cap="none" dirty="0">
                <a:latin typeface="Times New Roman" panose="02020603050405020304" pitchFamily="18" charset="0"/>
                <a:cs typeface="Times New Roman" panose="02020603050405020304" pitchFamily="18" charset="0"/>
              </a:rPr>
            </a:br>
            <a:br>
              <a:rPr lang="lv-LV" sz="1800" cap="none" dirty="0">
                <a:latin typeface="Times New Roman" panose="02020603050405020304" pitchFamily="18" charset="0"/>
                <a:cs typeface="Times New Roman" panose="02020603050405020304" pitchFamily="18" charset="0"/>
              </a:rPr>
            </a:br>
            <a:r>
              <a:rPr lang="lv-LV" sz="1800" cap="none" dirty="0">
                <a:latin typeface="Times New Roman" panose="02020603050405020304" pitchFamily="18" charset="0"/>
                <a:cs typeface="Times New Roman" panose="02020603050405020304" pitchFamily="18" charset="0"/>
              </a:rPr>
              <a:t>      Ieva Leimane-Veldmeijere, RC ZELDA direktore</a:t>
            </a:r>
            <a:endParaRPr lang="lv-LV" sz="1800" dirty="0">
              <a:latin typeface="Times New Roman" panose="02020603050405020304" pitchFamily="18" charset="0"/>
              <a:cs typeface="Times New Roman" panose="02020603050405020304" pitchFamily="18" charset="0"/>
            </a:endParaRPr>
          </a:p>
        </p:txBody>
      </p:sp>
      <p:sp>
        <p:nvSpPr>
          <p:cNvPr id="3" name="Apakšvirsraksts 2">
            <a:extLst>
              <a:ext uri="{FF2B5EF4-FFF2-40B4-BE49-F238E27FC236}">
                <a16:creationId xmlns:a16="http://schemas.microsoft.com/office/drawing/2014/main" id="{A8E24FC3-7188-40F3-976C-E6B854B46675}"/>
              </a:ext>
            </a:extLst>
          </p:cNvPr>
          <p:cNvSpPr>
            <a:spLocks noGrp="1"/>
          </p:cNvSpPr>
          <p:nvPr>
            <p:ph type="subTitle" idx="1"/>
          </p:nvPr>
        </p:nvSpPr>
        <p:spPr>
          <a:xfrm>
            <a:off x="1895476" y="3531204"/>
            <a:ext cx="7715250" cy="2195341"/>
          </a:xfrm>
        </p:spPr>
        <p:txBody>
          <a:bodyPr>
            <a:normAutofit fontScale="25000" lnSpcReduction="20000"/>
          </a:bodyPr>
          <a:lstStyle/>
          <a:p>
            <a:pPr algn="just"/>
            <a:r>
              <a:rPr lang="lv-LV" sz="5600" i="1" cap="none" dirty="0">
                <a:latin typeface="Times New Roman" panose="02020603050405020304" pitchFamily="18" charset="0"/>
                <a:ea typeface="Times New Roman" panose="02020603050405020304" pitchFamily="18" charset="0"/>
                <a:cs typeface="Times New Roman" panose="02020603050405020304" pitchFamily="18" charset="0"/>
              </a:rPr>
              <a:t>Pasūtījuma līgums</a:t>
            </a:r>
            <a:r>
              <a:rPr lang="lv-LV" sz="5600" i="1" cap="none" dirty="0">
                <a:effectLst/>
                <a:latin typeface="Times New Roman" panose="02020603050405020304" pitchFamily="18" charset="0"/>
                <a:ea typeface="Times New Roman" panose="02020603050405020304" pitchFamily="18" charset="0"/>
                <a:cs typeface="Times New Roman" panose="02020603050405020304" pitchFamily="18" charset="0"/>
              </a:rPr>
              <a:t> nr.LM2017/24-1-1328/02 </a:t>
            </a:r>
            <a:r>
              <a:rPr lang="lv-LV" sz="5600" i="1" cap="none" dirty="0">
                <a:latin typeface="Times New Roman" panose="02020603050405020304" pitchFamily="18" charset="0"/>
                <a:ea typeface="Times New Roman" panose="02020603050405020304" pitchFamily="18" charset="0"/>
                <a:cs typeface="Times New Roman" panose="02020603050405020304" pitchFamily="18" charset="0"/>
              </a:rPr>
              <a:t>«</a:t>
            </a:r>
            <a:r>
              <a:rPr lang="lv-LV" sz="5600" i="1" cap="none" dirty="0">
                <a:effectLst/>
                <a:latin typeface="Times New Roman" panose="02020603050405020304" pitchFamily="18" charset="0"/>
                <a:ea typeface="Times New Roman" panose="02020603050405020304" pitchFamily="18" charset="0"/>
                <a:cs typeface="Times New Roman" panose="02020603050405020304" pitchFamily="18" charset="0"/>
              </a:rPr>
              <a:t>Atbalsta personas pakalpojuma apraksta, organizēšanas un finansēšanas kārtības izstrāde, atbalsta personas pakalpojuma </a:t>
            </a:r>
            <a:r>
              <a:rPr lang="lv-LV" sz="5600" i="1" cap="none" dirty="0" err="1">
                <a:effectLst/>
                <a:latin typeface="Times New Roman" panose="02020603050405020304" pitchFamily="18" charset="0"/>
                <a:ea typeface="Times New Roman" panose="02020603050405020304" pitchFamily="18" charset="0"/>
                <a:cs typeface="Times New Roman" panose="02020603050405020304" pitchFamily="18" charset="0"/>
              </a:rPr>
              <a:t>izmēģinājumprojekta</a:t>
            </a:r>
            <a:r>
              <a:rPr lang="lv-LV" sz="5600" i="1" cap="none" dirty="0">
                <a:effectLst/>
                <a:latin typeface="Times New Roman" panose="02020603050405020304" pitchFamily="18" charset="0"/>
                <a:ea typeface="Times New Roman" panose="02020603050405020304" pitchFamily="18" charset="0"/>
                <a:cs typeface="Times New Roman" panose="02020603050405020304" pitchFamily="18" charset="0"/>
              </a:rPr>
              <a:t> īstenošana un </a:t>
            </a:r>
            <a:r>
              <a:rPr lang="lv-LV" sz="5600" i="1" cap="none" dirty="0" err="1">
                <a:effectLst/>
                <a:latin typeface="Times New Roman" panose="02020603050405020304" pitchFamily="18" charset="0"/>
                <a:ea typeface="Times New Roman" panose="02020603050405020304" pitchFamily="18" charset="0"/>
                <a:cs typeface="Times New Roman" panose="02020603050405020304" pitchFamily="18" charset="0"/>
              </a:rPr>
              <a:t>izmēģinājumprojekta</a:t>
            </a:r>
            <a:r>
              <a:rPr lang="lv-LV" sz="5600" i="1" cap="none" dirty="0">
                <a:effectLst/>
                <a:latin typeface="Times New Roman" panose="02020603050405020304" pitchFamily="18" charset="0"/>
                <a:ea typeface="Times New Roman" panose="02020603050405020304" pitchFamily="18" charset="0"/>
                <a:cs typeface="Times New Roman" panose="02020603050405020304" pitchFamily="18" charset="0"/>
              </a:rPr>
              <a:t> rezultātu izvērtējums» tiek izstrādāts darbības programmas «Izaugsme un nodarbinātība» 9.2.2. </a:t>
            </a:r>
            <a:r>
              <a:rPr lang="lv-LV" sz="5600" i="1" cap="none" dirty="0">
                <a:latin typeface="Times New Roman" panose="02020603050405020304" pitchFamily="18" charset="0"/>
                <a:ea typeface="Times New Roman" panose="02020603050405020304" pitchFamily="18" charset="0"/>
                <a:cs typeface="Times New Roman" panose="02020603050405020304" pitchFamily="18" charset="0"/>
              </a:rPr>
              <a:t>s</a:t>
            </a:r>
            <a:r>
              <a:rPr lang="lv-LV" sz="5600" i="1" cap="none" dirty="0">
                <a:effectLst/>
                <a:latin typeface="Times New Roman" panose="02020603050405020304" pitchFamily="18" charset="0"/>
                <a:ea typeface="Times New Roman" panose="02020603050405020304" pitchFamily="18" charset="0"/>
                <a:cs typeface="Times New Roman" panose="02020603050405020304" pitchFamily="18" charset="0"/>
              </a:rPr>
              <a:t>pecifiskā atbalsta mērķa «palielināt kvalitatīvu institucionālai aprūpei alternatīvu sociālo pakalpojumu dzīvesvietā un ģimeniskai videi pietuvinātu pakalpojumu pieejamību personām ar invaliditāti un bērniem» 9.2.2.2. Pasākuma «Sociālo pakalpojumu atbalsta sistēmas pilnveide» projekta «Sociālo pakalpojumu atbalsta sistēmas pilnveide» ietvaros, kā arī Eiropas </a:t>
            </a:r>
            <a:r>
              <a:rPr lang="lv-LV" sz="5600" i="1" cap="none" dirty="0">
                <a:latin typeface="Times New Roman" panose="02020603050405020304" pitchFamily="18" charset="0"/>
                <a:ea typeface="Times New Roman" panose="02020603050405020304" pitchFamily="18" charset="0"/>
                <a:cs typeface="Times New Roman" panose="02020603050405020304" pitchFamily="18" charset="0"/>
              </a:rPr>
              <a:t>S</a:t>
            </a:r>
            <a:r>
              <a:rPr lang="lv-LV" sz="5600" i="1" cap="none" dirty="0">
                <a:effectLst/>
                <a:latin typeface="Times New Roman" panose="02020603050405020304" pitchFamily="18" charset="0"/>
                <a:ea typeface="Times New Roman" panose="02020603050405020304" pitchFamily="18" charset="0"/>
                <a:cs typeface="Times New Roman" panose="02020603050405020304" pitchFamily="18" charset="0"/>
              </a:rPr>
              <a:t>avienības stratēģijā «</a:t>
            </a:r>
            <a:r>
              <a:rPr lang="lv-LV" sz="5600" i="1" cap="none" dirty="0">
                <a:latin typeface="Times New Roman" panose="02020603050405020304" pitchFamily="18" charset="0"/>
                <a:ea typeface="Times New Roman" panose="02020603050405020304" pitchFamily="18" charset="0"/>
                <a:cs typeface="Times New Roman" panose="02020603050405020304" pitchFamily="18" charset="0"/>
              </a:rPr>
              <a:t>E</a:t>
            </a:r>
            <a:r>
              <a:rPr lang="lv-LV" sz="5600" i="1" cap="none" dirty="0">
                <a:effectLst/>
                <a:latin typeface="Times New Roman" panose="02020603050405020304" pitchFamily="18" charset="0"/>
                <a:ea typeface="Times New Roman" panose="02020603050405020304" pitchFamily="18" charset="0"/>
                <a:cs typeface="Times New Roman" panose="02020603050405020304" pitchFamily="18" charset="0"/>
              </a:rPr>
              <a:t>iropa 2020”, Nacionālajā attīstības plānā 2014.-2020. </a:t>
            </a:r>
            <a:r>
              <a:rPr lang="lv-LV" sz="5600" i="1" cap="none" dirty="0">
                <a:latin typeface="Times New Roman" panose="02020603050405020304" pitchFamily="18" charset="0"/>
                <a:ea typeface="Times New Roman" panose="02020603050405020304" pitchFamily="18" charset="0"/>
                <a:cs typeface="Times New Roman" panose="02020603050405020304" pitchFamily="18" charset="0"/>
              </a:rPr>
              <a:t>g</a:t>
            </a:r>
            <a:r>
              <a:rPr lang="lv-LV" sz="5600" i="1" cap="none" dirty="0">
                <a:effectLst/>
                <a:latin typeface="Times New Roman" panose="02020603050405020304" pitchFamily="18" charset="0"/>
                <a:ea typeface="Times New Roman" panose="02020603050405020304" pitchFamily="18" charset="0"/>
                <a:cs typeface="Times New Roman" panose="02020603050405020304" pitchFamily="18" charset="0"/>
              </a:rPr>
              <a:t>adam un </a:t>
            </a:r>
            <a:r>
              <a:rPr lang="lv-LV" sz="5600" i="1" cap="none" dirty="0">
                <a:latin typeface="Times New Roman" panose="02020603050405020304" pitchFamily="18" charset="0"/>
                <a:ea typeface="Times New Roman" panose="02020603050405020304" pitchFamily="18" charset="0"/>
                <a:cs typeface="Times New Roman" panose="02020603050405020304" pitchFamily="18" charset="0"/>
              </a:rPr>
              <a:t>«</a:t>
            </a:r>
            <a:r>
              <a:rPr lang="lv-LV" sz="5600" i="1" cap="none" dirty="0">
                <a:effectLst/>
                <a:latin typeface="Times New Roman" panose="02020603050405020304" pitchFamily="18" charset="0"/>
                <a:ea typeface="Times New Roman" panose="02020603050405020304" pitchFamily="18" charset="0"/>
                <a:cs typeface="Times New Roman" panose="02020603050405020304" pitchFamily="18" charset="0"/>
              </a:rPr>
              <a:t>Sociālo pakalpojumu attīstības pamatnostādnēs 2014.–2020. gadam</a:t>
            </a:r>
            <a:r>
              <a:rPr lang="lv-LV" sz="5600" i="1" cap="none" dirty="0">
                <a:latin typeface="Times New Roman" panose="02020603050405020304" pitchFamily="18" charset="0"/>
                <a:ea typeface="Times New Roman" panose="02020603050405020304" pitchFamily="18" charset="0"/>
                <a:cs typeface="Times New Roman" panose="02020603050405020304" pitchFamily="18" charset="0"/>
              </a:rPr>
              <a:t>»</a:t>
            </a:r>
            <a:r>
              <a:rPr lang="lv-LV" sz="5600" i="1" cap="none" dirty="0">
                <a:effectLst/>
                <a:latin typeface="Times New Roman" panose="02020603050405020304" pitchFamily="18" charset="0"/>
                <a:ea typeface="Times New Roman" panose="02020603050405020304" pitchFamily="18" charset="0"/>
                <a:cs typeface="Times New Roman" panose="02020603050405020304" pitchFamily="18" charset="0"/>
              </a:rPr>
              <a:t> izvirzīto mērķu un noteikto prioritāšu sasniegšanai.</a:t>
            </a:r>
            <a:endParaRPr lang="lv-LV" sz="5600" cap="none" dirty="0">
              <a:effectLst/>
              <a:latin typeface="Calibri" panose="020F0502020204030204" pitchFamily="34" charset="0"/>
              <a:ea typeface="Calibri" panose="020F0502020204030204" pitchFamily="34" charset="0"/>
              <a:cs typeface="Times New Roman" panose="02020603050405020304" pitchFamily="18" charset="0"/>
            </a:endParaRPr>
          </a:p>
          <a:p>
            <a:endParaRPr lang="lv-LV" dirty="0"/>
          </a:p>
        </p:txBody>
      </p:sp>
      <p:pic>
        <p:nvPicPr>
          <p:cNvPr id="4" name="Picture 4" descr="Screen Clipping">
            <a:extLst>
              <a:ext uri="{FF2B5EF4-FFF2-40B4-BE49-F238E27FC236}">
                <a16:creationId xmlns:a16="http://schemas.microsoft.com/office/drawing/2014/main" id="{B1CF8A40-253A-4E4A-AF6C-103981919CB7}"/>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3650615" y="471056"/>
            <a:ext cx="5081270" cy="1139825"/>
          </a:xfrm>
          <a:prstGeom prst="rect">
            <a:avLst/>
          </a:prstGeom>
        </p:spPr>
      </p:pic>
    </p:spTree>
    <p:extLst>
      <p:ext uri="{BB962C8B-B14F-4D97-AF65-F5344CB8AC3E}">
        <p14:creationId xmlns:p14="http://schemas.microsoft.com/office/powerpoint/2010/main" val="3712943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0B164511-3959-44D8-BA14-3996EA6477DB}"/>
              </a:ext>
            </a:extLst>
          </p:cNvPr>
          <p:cNvSpPr>
            <a:spLocks noGrp="1"/>
          </p:cNvSpPr>
          <p:nvPr>
            <p:ph type="title"/>
          </p:nvPr>
        </p:nvSpPr>
        <p:spPr>
          <a:xfrm>
            <a:off x="913775" y="1343991"/>
            <a:ext cx="3145305" cy="4157256"/>
          </a:xfrm>
        </p:spPr>
        <p:txBody>
          <a:bodyPr>
            <a:normAutofit/>
          </a:bodyPr>
          <a:lstStyle/>
          <a:p>
            <a:pPr algn="l"/>
            <a:r>
              <a:rPr lang="lv-LV" sz="1600" b="1" cap="none" dirty="0">
                <a:latin typeface="Times New Roman" panose="02020603050405020304" pitchFamily="18" charset="0"/>
                <a:cs typeface="Times New Roman" panose="02020603050405020304" pitchFamily="18" charset="0"/>
              </a:rPr>
              <a:t>Saskaņā ar Subjektīvās dzīves kvalitātes anketu analīzi:</a:t>
            </a:r>
            <a:br>
              <a:rPr lang="lv-LV" sz="1600" b="1" cap="none" dirty="0">
                <a:latin typeface="Times New Roman" panose="02020603050405020304" pitchFamily="18" charset="0"/>
                <a:cs typeface="Times New Roman" panose="02020603050405020304" pitchFamily="18" charset="0"/>
              </a:rPr>
            </a:br>
            <a:br>
              <a:rPr lang="lv-LV" sz="1600" b="1" cap="none" dirty="0">
                <a:latin typeface="Times New Roman" panose="02020603050405020304" pitchFamily="18" charset="0"/>
                <a:cs typeface="Times New Roman" panose="02020603050405020304" pitchFamily="18" charset="0"/>
              </a:rPr>
            </a:br>
            <a:r>
              <a:rPr lang="lv-LV" sz="1600" cap="none" dirty="0">
                <a:latin typeface="Times New Roman" panose="02020603050405020304" pitchFamily="18" charset="0"/>
                <a:cs typeface="Times New Roman" panose="02020603050405020304" pitchFamily="18" charset="0"/>
              </a:rPr>
              <a:t>projekta sākumā atbalstāmo personu vērtējums par savu pašreizējo dzīvi kopumā 10 ballu skalā bija 6.76 balles,</a:t>
            </a:r>
            <a:br>
              <a:rPr lang="lv-LV" sz="1600" cap="none" dirty="0">
                <a:latin typeface="Times New Roman" panose="02020603050405020304" pitchFamily="18" charset="0"/>
                <a:cs typeface="Times New Roman" panose="02020603050405020304" pitchFamily="18" charset="0"/>
              </a:rPr>
            </a:br>
            <a:br>
              <a:rPr lang="lv-LV" sz="1600" cap="none" dirty="0">
                <a:latin typeface="Times New Roman" panose="02020603050405020304" pitchFamily="18" charset="0"/>
                <a:cs typeface="Times New Roman" panose="02020603050405020304" pitchFamily="18" charset="0"/>
              </a:rPr>
            </a:br>
            <a:r>
              <a:rPr lang="lv-LV" sz="1600" cap="none" dirty="0">
                <a:latin typeface="Times New Roman" panose="02020603050405020304" pitchFamily="18" charset="0"/>
                <a:cs typeface="Times New Roman" panose="02020603050405020304" pitchFamily="18" charset="0"/>
              </a:rPr>
              <a:t>bet projekta noslēgumā šis vērtējums ir pieaudzis, sasniedzot 7.2 balles.</a:t>
            </a:r>
            <a:br>
              <a:rPr lang="lv-LV" sz="1600" cap="none" dirty="0">
                <a:latin typeface="Times New Roman" panose="02020603050405020304" pitchFamily="18" charset="0"/>
                <a:cs typeface="Times New Roman" panose="02020603050405020304" pitchFamily="18" charset="0"/>
              </a:rPr>
            </a:br>
            <a:br>
              <a:rPr lang="lv-LV" sz="1600" b="1" cap="none" dirty="0">
                <a:latin typeface="Times New Roman" panose="02020603050405020304" pitchFamily="18" charset="0"/>
                <a:cs typeface="Times New Roman" panose="02020603050405020304" pitchFamily="18" charset="0"/>
              </a:rPr>
            </a:br>
            <a:br>
              <a:rPr lang="lv-LV" sz="3100" b="1" dirty="0">
                <a:latin typeface="Times New Roman" panose="02020603050405020304" pitchFamily="18" charset="0"/>
                <a:cs typeface="Times New Roman" panose="02020603050405020304" pitchFamily="18" charset="0"/>
              </a:rPr>
            </a:br>
            <a:endParaRPr lang="lv-LV" sz="3100" b="1" dirty="0">
              <a:latin typeface="Times New Roman" panose="02020603050405020304" pitchFamily="18" charset="0"/>
              <a:cs typeface="Times New Roman" panose="02020603050405020304" pitchFamily="18" charset="0"/>
            </a:endParaRPr>
          </a:p>
        </p:txBody>
      </p:sp>
      <p:graphicFrame>
        <p:nvGraphicFramePr>
          <p:cNvPr id="7" name="Chart 4">
            <a:extLst>
              <a:ext uri="{FF2B5EF4-FFF2-40B4-BE49-F238E27FC236}">
                <a16:creationId xmlns:a16="http://schemas.microsoft.com/office/drawing/2014/main" id="{C1E310BA-3C6E-40BE-B210-0A3CD8C4859D}"/>
              </a:ext>
            </a:extLst>
          </p:cNvPr>
          <p:cNvGraphicFramePr>
            <a:graphicFrameLocks noGrp="1"/>
          </p:cNvGraphicFramePr>
          <p:nvPr>
            <p:ph idx="1"/>
            <p:extLst>
              <p:ext uri="{D42A27DB-BD31-4B8C-83A1-F6EECF244321}">
                <p14:modId xmlns:p14="http://schemas.microsoft.com/office/powerpoint/2010/main" val="3577868651"/>
              </p:ext>
            </p:extLst>
          </p:nvPr>
        </p:nvGraphicFramePr>
        <p:xfrm>
          <a:off x="4326904" y="1121790"/>
          <a:ext cx="6943238" cy="466118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49109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1981200" y="274638"/>
            <a:ext cx="8229600" cy="850900"/>
          </a:xfrm>
          <a:prstGeom prst="rect">
            <a:avLst/>
          </a:prstGeom>
        </p:spPr>
        <p:txBody>
          <a:bodyPr/>
          <a:lstStyle/>
          <a:p>
            <a:pPr eaLnBrk="0" hangingPunct="0">
              <a:defRPr/>
            </a:pPr>
            <a:r>
              <a:rPr lang="lv-LV" sz="2000" b="1" dirty="0">
                <a:latin typeface="Arial" pitchFamily="34" charset="0"/>
                <a:ea typeface="+mj-ea"/>
                <a:cs typeface="Arial" pitchFamily="34" charset="0"/>
              </a:rPr>
              <a:t>       </a:t>
            </a:r>
            <a:r>
              <a:rPr lang="lv-LV" sz="2400" b="1" dirty="0">
                <a:latin typeface="Times New Roman" panose="02020603050405020304" pitchFamily="18" charset="0"/>
                <a:ea typeface="+mj-ea"/>
                <a:cs typeface="Times New Roman" panose="02020603050405020304" pitchFamily="18" charset="0"/>
              </a:rPr>
              <a:t>Daži no rezultātiem I:</a:t>
            </a:r>
            <a:endParaRPr lang="en-US" sz="2400" b="1" dirty="0">
              <a:latin typeface="Times New Roman" panose="02020603050405020304" pitchFamily="18" charset="0"/>
              <a:ea typeface="+mj-ea"/>
              <a:cs typeface="Times New Roman" panose="02020603050405020304" pitchFamily="18" charset="0"/>
            </a:endParaRPr>
          </a:p>
        </p:txBody>
      </p:sp>
      <p:sp>
        <p:nvSpPr>
          <p:cNvPr id="3" name="Content Placeholder 1"/>
          <p:cNvSpPr txBox="1">
            <a:spLocks/>
          </p:cNvSpPr>
          <p:nvPr/>
        </p:nvSpPr>
        <p:spPr>
          <a:xfrm>
            <a:off x="414779" y="895926"/>
            <a:ext cx="9796021" cy="5111173"/>
          </a:xfrm>
          <a:prstGeom prst="rect">
            <a:avLst/>
          </a:prstGeom>
        </p:spPr>
        <p:txBody>
          <a:bodyPr/>
          <a:lstStyle/>
          <a:p>
            <a:pPr marL="109537">
              <a:spcBef>
                <a:spcPts val="400"/>
              </a:spcBef>
              <a:buClr>
                <a:schemeClr val="accent1"/>
              </a:buClr>
              <a:buSzPct val="68000"/>
              <a:defRPr/>
            </a:pPr>
            <a:r>
              <a:rPr lang="lv-LV" sz="2000" b="1" dirty="0">
                <a:latin typeface="Times New Roman" panose="02020603050405020304" pitchFamily="18" charset="0"/>
                <a:cs typeface="Times New Roman" panose="02020603050405020304" pitchFamily="18" charset="0"/>
              </a:rPr>
              <a:t>1. Juridiskās palīdzības un finanšu jomās</a:t>
            </a:r>
          </a:p>
          <a:p>
            <a:pPr marL="452437" indent="-342900">
              <a:spcBef>
                <a:spcPts val="400"/>
              </a:spcBef>
              <a:buClr>
                <a:schemeClr val="accent1"/>
              </a:buClr>
              <a:buSzPct val="68000"/>
              <a:buFontTx/>
              <a:buChar char="-"/>
              <a:defRPr/>
            </a:pPr>
            <a:r>
              <a:rPr lang="lv-LV" dirty="0">
                <a:latin typeface="Times New Roman" panose="02020603050405020304" pitchFamily="18" charset="0"/>
                <a:cs typeface="Times New Roman" panose="02020603050405020304" pitchFamily="18" charset="0"/>
              </a:rPr>
              <a:t>11 personas sāka saņemt apgādnieka zaudējuma pensiju</a:t>
            </a:r>
          </a:p>
          <a:p>
            <a:pPr marL="452437" indent="-342900">
              <a:spcBef>
                <a:spcPts val="400"/>
              </a:spcBef>
              <a:buClr>
                <a:schemeClr val="accent1"/>
              </a:buClr>
              <a:buSzPct val="68000"/>
              <a:buFontTx/>
              <a:buChar char="-"/>
              <a:defRPr/>
            </a:pPr>
            <a:r>
              <a:rPr lang="lv-LV" dirty="0">
                <a:latin typeface="Times New Roman" panose="02020603050405020304" pitchFamily="18" charset="0"/>
                <a:cs typeface="Times New Roman" panose="02020603050405020304" pitchFamily="18" charset="0"/>
              </a:rPr>
              <a:t>18 personas uzsāka maksāt un pilnībā vai daļēji atmaksāja savus kredītus</a:t>
            </a:r>
          </a:p>
          <a:p>
            <a:pPr marL="452437" indent="-342900">
              <a:spcBef>
                <a:spcPts val="400"/>
              </a:spcBef>
              <a:buClr>
                <a:schemeClr val="accent1"/>
              </a:buClr>
              <a:buSzPct val="68000"/>
              <a:buFontTx/>
              <a:buChar char="-"/>
              <a:defRPr/>
            </a:pPr>
            <a:r>
              <a:rPr lang="lv-LV" dirty="0">
                <a:latin typeface="Times New Roman" panose="02020603050405020304" pitchFamily="18" charset="0"/>
                <a:cs typeface="Times New Roman" panose="02020603050405020304" pitchFamily="18" charset="0"/>
              </a:rPr>
              <a:t>5 personas saņēma atbalstu aizgādības lietās (t.sk. 3 atjaunotas aizgādības tiesības pār bērniem)</a:t>
            </a:r>
          </a:p>
          <a:p>
            <a:pPr marL="452437" indent="-342900">
              <a:spcBef>
                <a:spcPts val="400"/>
              </a:spcBef>
              <a:buClr>
                <a:schemeClr val="accent1"/>
              </a:buClr>
              <a:buSzPct val="68000"/>
              <a:buFontTx/>
              <a:buChar char="-"/>
              <a:defRPr/>
            </a:pPr>
            <a:r>
              <a:rPr lang="lv-LV" dirty="0">
                <a:latin typeface="Times New Roman" panose="02020603050405020304" pitchFamily="18" charset="0"/>
                <a:cs typeface="Times New Roman" panose="02020603050405020304" pitchFamily="18" charset="0"/>
              </a:rPr>
              <a:t>Vairākas personas: saņēma atbalstu kā cietušie kriminālprocesā; saņēma atbalstu risinot vardarbības ģimenē gadījumus, saņēma atbalstu tiesvedībās u.c.</a:t>
            </a:r>
          </a:p>
          <a:p>
            <a:pPr marL="452437" indent="-342900">
              <a:spcBef>
                <a:spcPts val="400"/>
              </a:spcBef>
              <a:buClr>
                <a:schemeClr val="accent1"/>
              </a:buClr>
              <a:buSzPct val="68000"/>
              <a:buFontTx/>
              <a:buChar char="-"/>
              <a:defRPr/>
            </a:pPr>
            <a:endParaRPr lang="lv-LV" sz="2000" dirty="0">
              <a:latin typeface="Times New Roman" panose="02020603050405020304" pitchFamily="18" charset="0"/>
              <a:cs typeface="Times New Roman" panose="02020603050405020304" pitchFamily="18" charset="0"/>
            </a:endParaRPr>
          </a:p>
          <a:p>
            <a:pPr marL="109537">
              <a:spcBef>
                <a:spcPts val="400"/>
              </a:spcBef>
              <a:buClr>
                <a:schemeClr val="accent1"/>
              </a:buClr>
              <a:buSzPct val="68000"/>
              <a:defRPr/>
            </a:pPr>
            <a:r>
              <a:rPr lang="lv-LV" sz="2000" b="1" dirty="0">
                <a:latin typeface="Times New Roman" panose="02020603050405020304" pitchFamily="18" charset="0"/>
                <a:cs typeface="Times New Roman" panose="02020603050405020304" pitchFamily="18" charset="0"/>
              </a:rPr>
              <a:t>2. Ikdienas dzīves jomā</a:t>
            </a:r>
          </a:p>
          <a:p>
            <a:pPr marL="452437" indent="-342900">
              <a:spcBef>
                <a:spcPts val="400"/>
              </a:spcBef>
              <a:buClr>
                <a:schemeClr val="accent1"/>
              </a:buClr>
              <a:buSzPct val="68000"/>
              <a:buFontTx/>
              <a:buChar char="-"/>
              <a:defRPr/>
            </a:pPr>
            <a:r>
              <a:rPr lang="lv-LV" dirty="0">
                <a:latin typeface="Times New Roman" panose="02020603050405020304" pitchFamily="18" charset="0"/>
                <a:cs typeface="Times New Roman" panose="02020603050405020304" pitchFamily="18" charset="0"/>
              </a:rPr>
              <a:t>52 personas projekta laikā atrada darbu un sāka strādāt</a:t>
            </a:r>
          </a:p>
          <a:p>
            <a:pPr marL="452437" indent="-342900">
              <a:spcBef>
                <a:spcPts val="400"/>
              </a:spcBef>
              <a:buClr>
                <a:schemeClr val="accent1"/>
              </a:buClr>
              <a:buSzPct val="68000"/>
              <a:buFontTx/>
              <a:buChar char="-"/>
              <a:defRPr/>
            </a:pPr>
            <a:r>
              <a:rPr lang="lv-LV" dirty="0">
                <a:latin typeface="Times New Roman" panose="02020603050405020304" pitchFamily="18" charset="0"/>
                <a:cs typeface="Times New Roman" panose="02020603050405020304" pitchFamily="18" charset="0"/>
              </a:rPr>
              <a:t>40 personas reģistrējās NVA</a:t>
            </a:r>
          </a:p>
          <a:p>
            <a:pPr marL="452437" indent="-342900">
              <a:spcBef>
                <a:spcPts val="400"/>
              </a:spcBef>
              <a:buClr>
                <a:schemeClr val="accent1"/>
              </a:buClr>
              <a:buSzPct val="68000"/>
              <a:buFontTx/>
              <a:buChar char="-"/>
              <a:defRPr/>
            </a:pPr>
            <a:r>
              <a:rPr lang="lv-LV" dirty="0">
                <a:latin typeface="Times New Roman" panose="02020603050405020304" pitchFamily="18" charset="0"/>
                <a:cs typeface="Times New Roman" panose="02020603050405020304" pitchFamily="18" charset="0"/>
              </a:rPr>
              <a:t>18 personas atrisināja mājokļa jautājumus un dzīvo patstāvīgi</a:t>
            </a:r>
          </a:p>
          <a:p>
            <a:pPr marL="395287" indent="-285750" eaLnBrk="0" hangingPunct="0">
              <a:spcBef>
                <a:spcPts val="400"/>
              </a:spcBef>
              <a:buClr>
                <a:schemeClr val="accent1"/>
              </a:buClr>
              <a:buSzPct val="68000"/>
              <a:buFontTx/>
              <a:buChar char="-"/>
              <a:defRPr/>
            </a:pPr>
            <a:r>
              <a:rPr lang="lv-LV" dirty="0">
                <a:latin typeface="Times New Roman" panose="02020603050405020304" pitchFamily="18" charset="0"/>
                <a:cs typeface="Times New Roman" panose="02020603050405020304" pitchFamily="18" charset="0"/>
              </a:rPr>
              <a:t>13 personas pabeidza mācības SIVA, 10 personas pabeidza dažādus kursus; 5 personas sāka/pabeidza mācīties skolā; 3 personas sāka mācīties tehnikumā; 5 personas sāka mācīties lasīt/rakstīt/skaitīt; 3 personas sāka mācīties latviešu valodu.</a:t>
            </a:r>
          </a:p>
          <a:p>
            <a:pPr marL="395287" indent="-285750" eaLnBrk="0" hangingPunct="0">
              <a:spcBef>
                <a:spcPts val="400"/>
              </a:spcBef>
              <a:buClr>
                <a:schemeClr val="accent1"/>
              </a:buClr>
              <a:buSzPct val="68000"/>
              <a:buFontTx/>
              <a:buChar char="-"/>
              <a:defRPr/>
            </a:pPr>
            <a:r>
              <a:rPr lang="lv-LV" dirty="0">
                <a:latin typeface="Times New Roman" panose="02020603050405020304" pitchFamily="18" charset="0"/>
                <a:cs typeface="Times New Roman" panose="02020603050405020304" pitchFamily="18" charset="0"/>
              </a:rPr>
              <a:t>27 personām ir augusi pašapziņa un viņas labāk komunicē ar cilvēkiem.</a:t>
            </a:r>
          </a:p>
          <a:p>
            <a:pPr marL="395287" indent="-285750" eaLnBrk="0" hangingPunct="0">
              <a:spcBef>
                <a:spcPts val="400"/>
              </a:spcBef>
              <a:buClr>
                <a:schemeClr val="accent1"/>
              </a:buClr>
              <a:buSzPct val="68000"/>
              <a:buFontTx/>
              <a:buChar char="-"/>
              <a:defRPr/>
            </a:pPr>
            <a:r>
              <a:rPr lang="lv-LV" dirty="0">
                <a:latin typeface="Times New Roman" panose="02020603050405020304" pitchFamily="18" charset="0"/>
                <a:cs typeface="Times New Roman" panose="02020603050405020304" pitchFamily="18" charset="0"/>
              </a:rPr>
              <a:t>11 personas sāka patstāvīgi izmantot sabiedrisko transportu u.c.</a:t>
            </a:r>
          </a:p>
          <a:p>
            <a:pPr marL="395287" indent="-285750" eaLnBrk="0" hangingPunct="0">
              <a:spcBef>
                <a:spcPts val="400"/>
              </a:spcBef>
              <a:buClr>
                <a:schemeClr val="accent1"/>
              </a:buClr>
              <a:buSzPct val="68000"/>
              <a:buFontTx/>
              <a:buChar char="-"/>
              <a:defRPr/>
            </a:pPr>
            <a:endParaRPr lang="lv-LV" dirty="0">
              <a:latin typeface="Times New Roman" panose="02020603050405020304" pitchFamily="18" charset="0"/>
              <a:cs typeface="Times New Roman" panose="02020603050405020304" pitchFamily="18" charset="0"/>
            </a:endParaRPr>
          </a:p>
          <a:p>
            <a:pPr marL="109537" eaLnBrk="0" hangingPunct="0">
              <a:spcBef>
                <a:spcPts val="400"/>
              </a:spcBef>
              <a:buClr>
                <a:schemeClr val="accent1"/>
              </a:buClr>
              <a:buSzPct val="68000"/>
              <a:defRPr/>
            </a:pPr>
            <a:endParaRPr lang="lv-LV" sz="1600" dirty="0">
              <a:latin typeface="Times New Roman" panose="02020603050405020304" pitchFamily="18" charset="0"/>
              <a:cs typeface="Times New Roman" panose="02020603050405020304" pitchFamily="18" charset="0"/>
            </a:endParaRPr>
          </a:p>
          <a:p>
            <a:pPr marL="109537" eaLnBrk="0" hangingPunct="0">
              <a:spcBef>
                <a:spcPts val="400"/>
              </a:spcBef>
              <a:buClr>
                <a:schemeClr val="accent1"/>
              </a:buClr>
              <a:buSzPct val="68000"/>
              <a:defRPr/>
            </a:pPr>
            <a:endParaRPr lang="lv-LV" sz="2700" dirty="0">
              <a:latin typeface="Times New Roman" panose="02020603050405020304" pitchFamily="18" charset="0"/>
              <a:cs typeface="Times New Roman" panose="02020603050405020304" pitchFamily="18" charset="0"/>
            </a:endParaRPr>
          </a:p>
          <a:p>
            <a:pPr marL="109537" eaLnBrk="0" hangingPunct="0">
              <a:spcBef>
                <a:spcPts val="400"/>
              </a:spcBef>
              <a:buClr>
                <a:schemeClr val="accent1"/>
              </a:buClr>
              <a:buSzPct val="68000"/>
              <a:defRPr/>
            </a:pPr>
            <a:endParaRPr lang="en-US" sz="2700" dirty="0"/>
          </a:p>
        </p:txBody>
      </p:sp>
    </p:spTree>
    <p:extLst>
      <p:ext uri="{BB962C8B-B14F-4D97-AF65-F5344CB8AC3E}">
        <p14:creationId xmlns:p14="http://schemas.microsoft.com/office/powerpoint/2010/main" val="3628821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1981200" y="274638"/>
            <a:ext cx="8229600" cy="479506"/>
          </a:xfrm>
          <a:prstGeom prst="rect">
            <a:avLst/>
          </a:prstGeom>
        </p:spPr>
        <p:txBody>
          <a:bodyPr/>
          <a:lstStyle/>
          <a:p>
            <a:pPr eaLnBrk="0" hangingPunct="0">
              <a:defRPr/>
            </a:pPr>
            <a:r>
              <a:rPr lang="lv-LV" sz="2000" b="1" dirty="0">
                <a:latin typeface="Arial" pitchFamily="34" charset="0"/>
                <a:ea typeface="+mj-ea"/>
                <a:cs typeface="Arial" pitchFamily="34" charset="0"/>
              </a:rPr>
              <a:t>       </a:t>
            </a:r>
            <a:r>
              <a:rPr lang="lv-LV" sz="2400" b="1" dirty="0">
                <a:latin typeface="Times New Roman" panose="02020603050405020304" pitchFamily="18" charset="0"/>
                <a:ea typeface="+mj-ea"/>
                <a:cs typeface="Times New Roman" panose="02020603050405020304" pitchFamily="18" charset="0"/>
              </a:rPr>
              <a:t>Daži no rezultātiem II:</a:t>
            </a:r>
            <a:endParaRPr lang="en-US" sz="2400" b="1" dirty="0">
              <a:latin typeface="Times New Roman" panose="02020603050405020304" pitchFamily="18" charset="0"/>
              <a:ea typeface="+mj-ea"/>
              <a:cs typeface="Times New Roman" panose="02020603050405020304" pitchFamily="18" charset="0"/>
            </a:endParaRPr>
          </a:p>
        </p:txBody>
      </p:sp>
      <p:sp>
        <p:nvSpPr>
          <p:cNvPr id="3" name="Content Placeholder 1"/>
          <p:cNvSpPr txBox="1">
            <a:spLocks/>
          </p:cNvSpPr>
          <p:nvPr/>
        </p:nvSpPr>
        <p:spPr>
          <a:xfrm>
            <a:off x="414779" y="850900"/>
            <a:ext cx="9796021" cy="5156200"/>
          </a:xfrm>
          <a:prstGeom prst="rect">
            <a:avLst/>
          </a:prstGeom>
        </p:spPr>
        <p:txBody>
          <a:bodyPr/>
          <a:lstStyle/>
          <a:p>
            <a:pPr marL="109537">
              <a:spcBef>
                <a:spcPts val="400"/>
              </a:spcBef>
              <a:buClr>
                <a:schemeClr val="accent1"/>
              </a:buClr>
              <a:buSzPct val="68000"/>
              <a:defRPr/>
            </a:pPr>
            <a:r>
              <a:rPr lang="lv-LV" sz="2000" b="1" dirty="0">
                <a:latin typeface="Times New Roman" panose="02020603050405020304" pitchFamily="18" charset="0"/>
                <a:cs typeface="Times New Roman" panose="02020603050405020304" pitchFamily="18" charset="0"/>
              </a:rPr>
              <a:t>3. Veselības aprūpes jomā</a:t>
            </a:r>
          </a:p>
          <a:p>
            <a:pPr marL="452437" indent="-342900">
              <a:spcBef>
                <a:spcPts val="400"/>
              </a:spcBef>
              <a:buClr>
                <a:schemeClr val="accent1"/>
              </a:buClr>
              <a:buSzPct val="68000"/>
              <a:buFontTx/>
              <a:buChar char="-"/>
              <a:defRPr/>
            </a:pPr>
            <a:r>
              <a:rPr lang="lv-LV" dirty="0">
                <a:latin typeface="Times New Roman" panose="02020603050405020304" pitchFamily="18" charset="0"/>
                <a:cs typeface="Times New Roman" panose="02020603050405020304" pitchFamily="18" charset="0"/>
              </a:rPr>
              <a:t>24 personas apmeklēja nepieciešamos speciālistus</a:t>
            </a:r>
          </a:p>
          <a:p>
            <a:pPr marL="452437" indent="-342900">
              <a:spcBef>
                <a:spcPts val="400"/>
              </a:spcBef>
              <a:buClr>
                <a:schemeClr val="accent1"/>
              </a:buClr>
              <a:buSzPct val="68000"/>
              <a:buFontTx/>
              <a:buChar char="-"/>
              <a:defRPr/>
            </a:pPr>
            <a:r>
              <a:rPr lang="lv-LV" dirty="0">
                <a:latin typeface="Times New Roman" panose="02020603050405020304" pitchFamily="18" charset="0"/>
                <a:cs typeface="Times New Roman" panose="02020603050405020304" pitchFamily="18" charset="0"/>
              </a:rPr>
              <a:t>14 personas salaboja zobus</a:t>
            </a:r>
          </a:p>
          <a:p>
            <a:pPr marL="452437" indent="-342900">
              <a:spcBef>
                <a:spcPts val="400"/>
              </a:spcBef>
              <a:buClr>
                <a:schemeClr val="accent1"/>
              </a:buClr>
              <a:buSzPct val="68000"/>
              <a:buFontTx/>
              <a:buChar char="-"/>
              <a:defRPr/>
            </a:pPr>
            <a:r>
              <a:rPr lang="lv-LV" dirty="0">
                <a:latin typeface="Times New Roman" panose="02020603050405020304" pitchFamily="18" charset="0"/>
                <a:cs typeface="Times New Roman" panose="02020603050405020304" pitchFamily="18" charset="0"/>
              </a:rPr>
              <a:t>12 personas uzsāka dažāda veida ārstēšanas procesus</a:t>
            </a:r>
          </a:p>
          <a:p>
            <a:pPr marL="452437" indent="-342900">
              <a:spcBef>
                <a:spcPts val="400"/>
              </a:spcBef>
              <a:buClr>
                <a:schemeClr val="accent1"/>
              </a:buClr>
              <a:buSzPct val="68000"/>
              <a:buFontTx/>
              <a:buChar char="-"/>
              <a:defRPr/>
            </a:pPr>
            <a:r>
              <a:rPr lang="lv-LV" dirty="0">
                <a:latin typeface="Times New Roman" panose="02020603050405020304" pitchFamily="18" charset="0"/>
                <a:cs typeface="Times New Roman" panose="02020603050405020304" pitchFamily="18" charset="0"/>
              </a:rPr>
              <a:t>3 personas sāka risināt savas problēmas ar atkarībām</a:t>
            </a:r>
          </a:p>
          <a:p>
            <a:pPr marL="452437" indent="-342900">
              <a:spcBef>
                <a:spcPts val="400"/>
              </a:spcBef>
              <a:buClr>
                <a:schemeClr val="accent1"/>
              </a:buClr>
              <a:buSzPct val="68000"/>
              <a:buFontTx/>
              <a:buChar char="-"/>
              <a:defRPr/>
            </a:pPr>
            <a:r>
              <a:rPr lang="lv-LV" dirty="0">
                <a:latin typeface="Times New Roman" panose="02020603050405020304" pitchFamily="18" charset="0"/>
                <a:cs typeface="Times New Roman" panose="02020603050405020304" pitchFamily="18" charset="0"/>
              </a:rPr>
              <a:t>5 personas uzlaboja savu garīgo veselību</a:t>
            </a:r>
          </a:p>
          <a:p>
            <a:pPr marL="109537">
              <a:spcBef>
                <a:spcPts val="400"/>
              </a:spcBef>
              <a:buClr>
                <a:schemeClr val="accent1"/>
              </a:buClr>
              <a:buSzPct val="68000"/>
              <a:defRPr/>
            </a:pPr>
            <a:r>
              <a:rPr lang="lv-LV" sz="2000" b="1" dirty="0">
                <a:latin typeface="Times New Roman" panose="02020603050405020304" pitchFamily="18" charset="0"/>
                <a:cs typeface="Times New Roman" panose="02020603050405020304" pitchFamily="18" charset="0"/>
              </a:rPr>
              <a:t>4. Sociālās aprūpes joma</a:t>
            </a:r>
          </a:p>
          <a:p>
            <a:pPr marL="452437" indent="-342900">
              <a:spcBef>
                <a:spcPts val="400"/>
              </a:spcBef>
              <a:buClr>
                <a:schemeClr val="accent1"/>
              </a:buClr>
              <a:buSzPct val="68000"/>
              <a:buFontTx/>
              <a:buChar char="-"/>
              <a:defRPr/>
            </a:pPr>
            <a:r>
              <a:rPr lang="lv-LV" dirty="0">
                <a:latin typeface="Times New Roman" panose="02020603050405020304" pitchFamily="18" charset="0"/>
                <a:cs typeface="Times New Roman" panose="02020603050405020304" pitchFamily="18" charset="0"/>
              </a:rPr>
              <a:t>37 personas sāka saņemt jaunus sabiedrībā balstītus pakalpojumu</a:t>
            </a:r>
          </a:p>
          <a:p>
            <a:pPr marL="452437" indent="-342900">
              <a:spcBef>
                <a:spcPts val="400"/>
              </a:spcBef>
              <a:buClr>
                <a:schemeClr val="accent1"/>
              </a:buClr>
              <a:buSzPct val="68000"/>
              <a:buFontTx/>
              <a:buChar char="-"/>
              <a:defRPr/>
            </a:pPr>
            <a:r>
              <a:rPr lang="lv-LV" dirty="0">
                <a:latin typeface="Times New Roman" panose="02020603050405020304" pitchFamily="18" charset="0"/>
                <a:cs typeface="Times New Roman" panose="02020603050405020304" pitchFamily="18" charset="0"/>
              </a:rPr>
              <a:t>12 personas tika novērtētas DI projekta ietvaros</a:t>
            </a:r>
          </a:p>
          <a:p>
            <a:pPr marL="452437" indent="-342900">
              <a:spcBef>
                <a:spcPts val="400"/>
              </a:spcBef>
              <a:buClr>
                <a:schemeClr val="accent1"/>
              </a:buClr>
              <a:buSzPct val="68000"/>
              <a:buFontTx/>
              <a:buChar char="-"/>
              <a:defRPr/>
            </a:pPr>
            <a:r>
              <a:rPr lang="lv-LV" dirty="0">
                <a:latin typeface="Times New Roman" panose="02020603050405020304" pitchFamily="18" charset="0"/>
                <a:cs typeface="Times New Roman" panose="02020603050405020304" pitchFamily="18" charset="0"/>
              </a:rPr>
              <a:t>20 personas uzlaboja savus sadzīves apstākļus</a:t>
            </a:r>
          </a:p>
          <a:p>
            <a:pPr marL="109537">
              <a:spcBef>
                <a:spcPts val="400"/>
              </a:spcBef>
              <a:buClr>
                <a:schemeClr val="accent1"/>
              </a:buClr>
              <a:buSzPct val="68000"/>
              <a:defRPr/>
            </a:pPr>
            <a:r>
              <a:rPr lang="lv-LV" sz="1600" b="1" dirty="0">
                <a:latin typeface="Times New Roman" panose="02020603050405020304" pitchFamily="18" charset="0"/>
                <a:cs typeface="Times New Roman" panose="02020603050405020304" pitchFamily="18" charset="0"/>
              </a:rPr>
              <a:t>5. Atbalsta loka veidošanā</a:t>
            </a:r>
          </a:p>
          <a:p>
            <a:pPr marL="395287" indent="-285750">
              <a:spcBef>
                <a:spcPts val="400"/>
              </a:spcBef>
              <a:buClr>
                <a:schemeClr val="accent1"/>
              </a:buClr>
              <a:buSzPct val="68000"/>
              <a:buFontTx/>
              <a:buChar char="-"/>
              <a:defRPr/>
            </a:pPr>
            <a:r>
              <a:rPr lang="lv-LV" dirty="0">
                <a:latin typeface="Times New Roman" panose="02020603050405020304" pitchFamily="18" charset="0"/>
                <a:cs typeface="Times New Roman" panose="02020603050405020304" pitchFamily="18" charset="0"/>
              </a:rPr>
              <a:t>37 personas iepazina jaunu cilvēku</a:t>
            </a:r>
          </a:p>
          <a:p>
            <a:pPr marL="395287" indent="-285750">
              <a:spcBef>
                <a:spcPts val="400"/>
              </a:spcBef>
              <a:buClr>
                <a:schemeClr val="accent1"/>
              </a:buClr>
              <a:buSzPct val="68000"/>
              <a:buFontTx/>
              <a:buChar char="-"/>
              <a:defRPr/>
            </a:pPr>
            <a:r>
              <a:rPr lang="lv-LV" dirty="0">
                <a:latin typeface="Times New Roman" panose="02020603050405020304" pitchFamily="18" charset="0"/>
                <a:cs typeface="Times New Roman" panose="02020603050405020304" pitchFamily="18" charset="0"/>
              </a:rPr>
              <a:t>10 personas atjaunoja/uzlaboja attiecības ar ģimeni</a:t>
            </a:r>
          </a:p>
          <a:p>
            <a:pPr marL="395287" indent="-285750">
              <a:spcBef>
                <a:spcPts val="400"/>
              </a:spcBef>
              <a:buClr>
                <a:schemeClr val="accent1"/>
              </a:buClr>
              <a:buSzPct val="68000"/>
              <a:buFontTx/>
              <a:buChar char="-"/>
              <a:defRPr/>
            </a:pPr>
            <a:r>
              <a:rPr lang="lv-LV" dirty="0">
                <a:latin typeface="Times New Roman" panose="02020603050405020304" pitchFamily="18" charset="0"/>
                <a:cs typeface="Times New Roman" panose="02020603050405020304" pitchFamily="18" charset="0"/>
              </a:rPr>
              <a:t>6 personas atrada partneri</a:t>
            </a:r>
          </a:p>
          <a:p>
            <a:pPr marL="395287" indent="-285750">
              <a:spcBef>
                <a:spcPts val="400"/>
              </a:spcBef>
              <a:buClr>
                <a:schemeClr val="accent1"/>
              </a:buClr>
              <a:buSzPct val="68000"/>
              <a:buFontTx/>
              <a:buChar char="-"/>
              <a:defRPr/>
            </a:pPr>
            <a:r>
              <a:rPr lang="lv-LV" dirty="0">
                <a:latin typeface="Times New Roman" panose="02020603050405020304" pitchFamily="18" charset="0"/>
                <a:cs typeface="Times New Roman" panose="02020603050405020304" pitchFamily="18" charset="0"/>
              </a:rPr>
              <a:t>26 personas atrada hobijus un aktivitātes radošumam un pašizpausmei</a:t>
            </a:r>
          </a:p>
          <a:p>
            <a:pPr marL="109537">
              <a:spcBef>
                <a:spcPts val="400"/>
              </a:spcBef>
              <a:buClr>
                <a:schemeClr val="accent1"/>
              </a:buClr>
              <a:buSzPct val="68000"/>
              <a:defRPr/>
            </a:pPr>
            <a:endParaRPr lang="lv-LV" sz="1600" dirty="0">
              <a:latin typeface="Times New Roman" panose="02020603050405020304" pitchFamily="18" charset="0"/>
              <a:cs typeface="Times New Roman" panose="02020603050405020304" pitchFamily="18" charset="0"/>
            </a:endParaRPr>
          </a:p>
          <a:p>
            <a:pPr marL="109537">
              <a:spcBef>
                <a:spcPts val="400"/>
              </a:spcBef>
              <a:buClr>
                <a:schemeClr val="accent1"/>
              </a:buClr>
              <a:buSzPct val="68000"/>
              <a:defRPr/>
            </a:pPr>
            <a:endParaRPr lang="lv-LV" sz="1600" dirty="0">
              <a:latin typeface="Times New Roman" panose="02020603050405020304" pitchFamily="18" charset="0"/>
              <a:cs typeface="Times New Roman" panose="02020603050405020304" pitchFamily="18" charset="0"/>
            </a:endParaRPr>
          </a:p>
          <a:p>
            <a:pPr marL="109537" eaLnBrk="0" hangingPunct="0">
              <a:spcBef>
                <a:spcPts val="400"/>
              </a:spcBef>
              <a:buClr>
                <a:schemeClr val="accent1"/>
              </a:buClr>
              <a:buSzPct val="68000"/>
              <a:defRPr/>
            </a:pPr>
            <a:endParaRPr lang="lv-LV" sz="1600" dirty="0">
              <a:latin typeface="Times New Roman" panose="02020603050405020304" pitchFamily="18" charset="0"/>
              <a:cs typeface="Times New Roman" panose="02020603050405020304" pitchFamily="18" charset="0"/>
            </a:endParaRPr>
          </a:p>
          <a:p>
            <a:pPr marL="109537" eaLnBrk="0" hangingPunct="0">
              <a:spcBef>
                <a:spcPts val="400"/>
              </a:spcBef>
              <a:buClr>
                <a:schemeClr val="accent1"/>
              </a:buClr>
              <a:buSzPct val="68000"/>
              <a:defRPr/>
            </a:pPr>
            <a:endParaRPr lang="lv-LV" sz="2700" dirty="0"/>
          </a:p>
          <a:p>
            <a:pPr marL="109537" eaLnBrk="0" hangingPunct="0">
              <a:spcBef>
                <a:spcPts val="400"/>
              </a:spcBef>
              <a:buClr>
                <a:schemeClr val="accent1"/>
              </a:buClr>
              <a:buSzPct val="68000"/>
              <a:defRPr/>
            </a:pPr>
            <a:endParaRPr lang="en-US" sz="2700" dirty="0"/>
          </a:p>
        </p:txBody>
      </p:sp>
    </p:spTree>
    <p:extLst>
      <p:ext uri="{BB962C8B-B14F-4D97-AF65-F5344CB8AC3E}">
        <p14:creationId xmlns:p14="http://schemas.microsoft.com/office/powerpoint/2010/main" val="5270691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9DC0C1A8-0A00-402D-BF9B-DF6713186677}"/>
              </a:ext>
            </a:extLst>
          </p:cNvPr>
          <p:cNvSpPr>
            <a:spLocks noGrp="1"/>
          </p:cNvSpPr>
          <p:nvPr>
            <p:ph type="title"/>
          </p:nvPr>
        </p:nvSpPr>
        <p:spPr>
          <a:xfrm>
            <a:off x="1084082" y="480767"/>
            <a:ext cx="10194144" cy="367645"/>
          </a:xfrm>
        </p:spPr>
        <p:txBody>
          <a:bodyPr>
            <a:noAutofit/>
          </a:bodyPr>
          <a:lstStyle/>
          <a:p>
            <a:pPr algn="l"/>
            <a:r>
              <a:rPr lang="lv-LV" sz="2400" b="1" cap="none" dirty="0">
                <a:latin typeface="Times New Roman" panose="02020603050405020304" pitchFamily="18" charset="0"/>
                <a:cs typeface="Times New Roman" panose="02020603050405020304" pitchFamily="18" charset="0"/>
              </a:rPr>
              <a:t>Daži no </a:t>
            </a:r>
            <a:r>
              <a:rPr lang="lv-LV" sz="2400" b="1" cap="none" dirty="0" err="1">
                <a:latin typeface="Times New Roman" panose="02020603050405020304" pitchFamily="18" charset="0"/>
                <a:cs typeface="Times New Roman" panose="02020603050405020304" pitchFamily="18" charset="0"/>
              </a:rPr>
              <a:t>izmēģinājumprojekta</a:t>
            </a:r>
            <a:r>
              <a:rPr lang="lv-LV" sz="2400" b="1" cap="none" dirty="0">
                <a:latin typeface="Times New Roman" panose="02020603050405020304" pitchFamily="18" charset="0"/>
                <a:cs typeface="Times New Roman" panose="02020603050405020304" pitchFamily="18" charset="0"/>
              </a:rPr>
              <a:t> izvērtējuma secinājumiem I</a:t>
            </a:r>
          </a:p>
        </p:txBody>
      </p:sp>
      <p:sp>
        <p:nvSpPr>
          <p:cNvPr id="3" name="Satura vietturis 2">
            <a:extLst>
              <a:ext uri="{FF2B5EF4-FFF2-40B4-BE49-F238E27FC236}">
                <a16:creationId xmlns:a16="http://schemas.microsoft.com/office/drawing/2014/main" id="{B7ADCC12-F170-4DA1-8E6B-5928D203C3D4}"/>
              </a:ext>
            </a:extLst>
          </p:cNvPr>
          <p:cNvSpPr>
            <a:spLocks noGrp="1"/>
          </p:cNvSpPr>
          <p:nvPr>
            <p:ph sz="quarter" idx="13"/>
          </p:nvPr>
        </p:nvSpPr>
        <p:spPr>
          <a:xfrm>
            <a:off x="913774" y="1065230"/>
            <a:ext cx="10363826" cy="4401506"/>
          </a:xfrm>
        </p:spPr>
        <p:txBody>
          <a:bodyPr>
            <a:normAutofit fontScale="55000" lnSpcReduction="20000"/>
          </a:bodyPr>
          <a:lstStyle/>
          <a:p>
            <a:pPr marL="342900" indent="-342900">
              <a:buFont typeface="Arial" panose="020B0604020202020204" pitchFamily="34" charset="0"/>
              <a:buAutoNum type="arabicPeriod"/>
            </a:pPr>
            <a:r>
              <a:rPr lang="lv-LV" sz="3000" cap="none"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a:t>
            </a:r>
            <a:r>
              <a:rPr lang="lv-LV" sz="3000" cap="non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 izdevies uzrunāt un sasniegt daudzus cilvēkus, kuri līdz šim nav saņēmuši sabiedrībā balstītus sociālos pakalpojumus un/vai nav sadarbojušies ar sociālo dienestu.</a:t>
            </a:r>
            <a:endParaRPr lang="lv-LV" sz="3000" cap="none"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buAutoNum type="arabicPeriod"/>
            </a:pPr>
            <a:r>
              <a:rPr lang="lv-LV" sz="3000" cap="non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Atbalsta persona lēmumu pieņemšanā ir unikāls pakalpojums, jo tā mērķis ir palīdzēt personai īstenot savu tiesībspēju un rīcībspēju. Atbalsta personas galvenā prioritāte ir atbalstāmās personas griba un vēlmes, ņemot vērā nepieciešamos drošības pasākumus, bet ne speciālistu vērtējumus.</a:t>
            </a:r>
          </a:p>
          <a:p>
            <a:pPr marL="342900" indent="-342900">
              <a:buAutoNum type="arabicPeriod"/>
            </a:pPr>
            <a:r>
              <a:rPr lang="lv-LV" sz="3000" cap="non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Atbalsta persona nepieņem lēmumus personas ar GRT vietā (atšķirībā no aizgādņa), bet gan palīdz personai ar GRT izprast savas rīcības sekas un apstākļus, un pašai pieņemt lēmumu. </a:t>
            </a:r>
          </a:p>
          <a:p>
            <a:pPr marL="342900" indent="-342900">
              <a:buAutoNum type="arabicPeriod"/>
            </a:pPr>
            <a:r>
              <a:rPr lang="lv-LV" sz="3000" cap="none"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Pakalpojums ir </a:t>
            </a:r>
            <a:r>
              <a:rPr lang="lv-LV" sz="3000" cap="non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izstrādāts atbilstoši ANO </a:t>
            </a:r>
            <a:r>
              <a:rPr lang="lv-LV" sz="3000" cap="none"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a:t>
            </a:r>
            <a:r>
              <a:rPr lang="lv-LV" sz="3000" cap="non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onvencijā</a:t>
            </a:r>
            <a:r>
              <a:rPr lang="lv-LV" sz="3000" cap="none"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un</a:t>
            </a:r>
            <a:r>
              <a:rPr lang="lv-LV" sz="3000" cap="non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ANO </a:t>
            </a:r>
            <a:r>
              <a:rPr lang="lv-LV" sz="3000" cap="none"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a:t>
            </a:r>
            <a:r>
              <a:rPr lang="lv-LV" sz="3000" cap="non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omitejas </a:t>
            </a:r>
            <a:r>
              <a:rPr lang="lv-LV" sz="3000" cap="none"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a:t>
            </a:r>
            <a:r>
              <a:rPr lang="lv-LV" sz="3000" cap="non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ispārējos komentāros Nr. 1 (2014) un Nr. 6 (2018) iekļautajiem  principiem.</a:t>
            </a:r>
          </a:p>
          <a:p>
            <a:pPr marL="342900" indent="-342900">
              <a:buAutoNum type="arabicPeriod"/>
            </a:pPr>
            <a:r>
              <a:rPr lang="lv-LV" sz="3000" cap="non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Būtiski, ka atbalsta personas sniegtais atbalsts personai ir pieejams ne tikai lēmuma pieņemšanā, bet arī lēmuma īstenošanas posmā.</a:t>
            </a:r>
          </a:p>
          <a:p>
            <a:pPr marL="342900" indent="-342900">
              <a:buAutoNum type="arabicPeriod"/>
            </a:pPr>
            <a:r>
              <a:rPr lang="lv-LV" sz="3000" cap="non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Vairākām atbalstāmajām personām </a:t>
            </a:r>
            <a:r>
              <a:rPr lang="lv-LV" sz="3000" cap="non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izmēģinājumprojekta</a:t>
            </a:r>
            <a:r>
              <a:rPr lang="lv-LV" sz="3000" cap="non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laikā stabilizējās garīgā veselība, piemēram, mazinājās </a:t>
            </a:r>
            <a:r>
              <a:rPr lang="lv-LV" sz="3000" cap="non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paškaitējumi</a:t>
            </a:r>
            <a:r>
              <a:rPr lang="lv-LV" sz="3000" cap="non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bet 4 personas atzina, ka saņemtā pakalpojuma rezultātā vairs nav bijis nepieciešams </a:t>
            </a:r>
            <a:r>
              <a:rPr lang="lv-LV" sz="3000" cap="none"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stacionēties</a:t>
            </a:r>
            <a:r>
              <a:rPr lang="lv-LV" sz="3000" cap="non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vai samazinājies stacionēšanās biežums psihoneiroloģiskajā slimnīcā.    </a:t>
            </a:r>
            <a:endParaRPr lang="lv-LV" sz="3000" cap="none"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lv-LV" sz="1400" cap="none" dirty="0"/>
          </a:p>
        </p:txBody>
      </p:sp>
    </p:spTree>
    <p:extLst>
      <p:ext uri="{BB962C8B-B14F-4D97-AF65-F5344CB8AC3E}">
        <p14:creationId xmlns:p14="http://schemas.microsoft.com/office/powerpoint/2010/main" val="2161633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9DC0C1A8-0A00-402D-BF9B-DF6713186677}"/>
              </a:ext>
            </a:extLst>
          </p:cNvPr>
          <p:cNvSpPr>
            <a:spLocks noGrp="1"/>
          </p:cNvSpPr>
          <p:nvPr>
            <p:ph type="title"/>
          </p:nvPr>
        </p:nvSpPr>
        <p:spPr>
          <a:xfrm>
            <a:off x="857107" y="417872"/>
            <a:ext cx="10364451" cy="625821"/>
          </a:xfrm>
        </p:spPr>
        <p:txBody>
          <a:bodyPr>
            <a:normAutofit/>
          </a:bodyPr>
          <a:lstStyle/>
          <a:p>
            <a:r>
              <a:rPr lang="lv-LV" sz="2400" b="1" cap="none" dirty="0">
                <a:latin typeface="Times New Roman" panose="02020603050405020304" pitchFamily="18" charset="0"/>
                <a:cs typeface="Times New Roman" panose="02020603050405020304" pitchFamily="18" charset="0"/>
              </a:rPr>
              <a:t>Daži no </a:t>
            </a:r>
            <a:r>
              <a:rPr lang="lv-LV" sz="2400" b="1" cap="none" dirty="0" err="1">
                <a:latin typeface="Times New Roman" panose="02020603050405020304" pitchFamily="18" charset="0"/>
                <a:cs typeface="Times New Roman" panose="02020603050405020304" pitchFamily="18" charset="0"/>
              </a:rPr>
              <a:t>izmēģinājumprojekta</a:t>
            </a:r>
            <a:r>
              <a:rPr lang="lv-LV" sz="2400" b="1" cap="none" dirty="0">
                <a:latin typeface="Times New Roman" panose="02020603050405020304" pitchFamily="18" charset="0"/>
                <a:cs typeface="Times New Roman" panose="02020603050405020304" pitchFamily="18" charset="0"/>
              </a:rPr>
              <a:t> izvērtējuma secinājumiem II</a:t>
            </a:r>
            <a:endParaRPr lang="lv-LV" sz="2400" dirty="0"/>
          </a:p>
        </p:txBody>
      </p:sp>
      <p:sp>
        <p:nvSpPr>
          <p:cNvPr id="3" name="Satura vietturis 2">
            <a:extLst>
              <a:ext uri="{FF2B5EF4-FFF2-40B4-BE49-F238E27FC236}">
                <a16:creationId xmlns:a16="http://schemas.microsoft.com/office/drawing/2014/main" id="{B7ADCC12-F170-4DA1-8E6B-5928D203C3D4}"/>
              </a:ext>
            </a:extLst>
          </p:cNvPr>
          <p:cNvSpPr>
            <a:spLocks noGrp="1"/>
          </p:cNvSpPr>
          <p:nvPr>
            <p:ph sz="quarter" idx="13"/>
          </p:nvPr>
        </p:nvSpPr>
        <p:spPr>
          <a:xfrm>
            <a:off x="857107" y="1043693"/>
            <a:ext cx="10363826" cy="5118091"/>
          </a:xfrm>
        </p:spPr>
        <p:txBody>
          <a:bodyPr>
            <a:noAutofit/>
          </a:bodyPr>
          <a:lstStyle/>
          <a:p>
            <a:pPr marL="0" indent="0" algn="just">
              <a:buNone/>
            </a:pPr>
            <a:r>
              <a:rPr lang="lv-LV" sz="1700" cap="none" dirty="0">
                <a:solidFill>
                  <a:srgbClr val="000000"/>
                </a:solidFill>
                <a:latin typeface="Times New Roman" panose="02020603050405020304" pitchFamily="18" charset="0"/>
                <a:ea typeface="Times New Roman" panose="02020603050405020304" pitchFamily="18" charset="0"/>
              </a:rPr>
              <a:t>7. </a:t>
            </a:r>
            <a:r>
              <a:rPr lang="lv-LV" sz="1700" cap="none" dirty="0">
                <a:solidFill>
                  <a:srgbClr val="000000"/>
                </a:solidFill>
                <a:effectLst/>
                <a:latin typeface="Times New Roman" panose="02020603050405020304" pitchFamily="18" charset="0"/>
                <a:ea typeface="Times New Roman" panose="02020603050405020304" pitchFamily="18" charset="0"/>
              </a:rPr>
              <a:t>Izvērtējot iespēju, vai dabiskā atbalsta sniedzējs (piemēram, ģimenes loceklis) varētu darboties kā atbalsta persona, gan atbalstāmās personas, gan atbalsta personas šādu iespēju noraidīja un atzina, ka atbalsta personai būtu jābūt profesionālim. </a:t>
            </a:r>
          </a:p>
          <a:p>
            <a:pPr marL="0" indent="0" algn="just">
              <a:buNone/>
            </a:pPr>
            <a:r>
              <a:rPr lang="lv-LV" sz="1700" u="sng" cap="none" dirty="0">
                <a:solidFill>
                  <a:srgbClr val="000000"/>
                </a:solidFill>
                <a:latin typeface="Times New Roman" panose="02020603050405020304" pitchFamily="18" charset="0"/>
                <a:ea typeface="Calibri" panose="020F0502020204030204" pitchFamily="34" charset="0"/>
                <a:cs typeface="Symbol" panose="05050102010706020507" pitchFamily="18" charset="2"/>
              </a:rPr>
              <a:t>Atbalstāmo personu argumenti pret </a:t>
            </a:r>
            <a:r>
              <a:rPr lang="lv-LV" sz="1700" cap="none" dirty="0">
                <a:solidFill>
                  <a:srgbClr val="000000"/>
                </a:solidFill>
                <a:latin typeface="Times New Roman" panose="02020603050405020304" pitchFamily="18" charset="0"/>
                <a:ea typeface="Calibri" panose="020F0502020204030204" pitchFamily="34" charset="0"/>
                <a:cs typeface="Symbol" panose="05050102010706020507" pitchFamily="18" charset="2"/>
              </a:rPr>
              <a:t>tuviniekiem kā atbalsta personām:</a:t>
            </a:r>
          </a:p>
          <a:p>
            <a:pPr algn="just">
              <a:buFontTx/>
              <a:buChar char="-"/>
            </a:pPr>
            <a:r>
              <a:rPr lang="lv-LV" sz="1700" cap="none" dirty="0">
                <a:solidFill>
                  <a:srgbClr val="000000"/>
                </a:solidFill>
                <a:latin typeface="Times New Roman" panose="02020603050405020304" pitchFamily="18" charset="0"/>
                <a:ea typeface="Calibri" panose="020F0502020204030204" pitchFamily="34" charset="0"/>
                <a:cs typeface="Symbol" panose="05050102010706020507" pitchFamily="18" charset="2"/>
              </a:rPr>
              <a:t>«Tuvinieki ir pārāk </a:t>
            </a:r>
            <a:r>
              <a:rPr lang="lv-LV" sz="1700" cap="none" dirty="0">
                <a:solidFill>
                  <a:srgbClr val="000000"/>
                </a:solidFill>
                <a:effectLst/>
                <a:latin typeface="Times New Roman" panose="02020603050405020304" pitchFamily="18" charset="0"/>
                <a:ea typeface="Times New Roman" panose="02020603050405020304" pitchFamily="18" charset="0"/>
              </a:rPr>
              <a:t>emocionāli saistīti ar atbalstāmo personu, tāpēc nespēj objektīvi izvērtēt cilvēka vajadzības un vēlmes, bieži vien pieņemot lēmumus viņa vietā, vai uzskatot, ka cilvēks ir slinks un nevēlas neko savā dzīvē mainīt»;</a:t>
            </a:r>
          </a:p>
          <a:p>
            <a:pPr algn="just">
              <a:buFontTx/>
              <a:buChar char="-"/>
            </a:pPr>
            <a:r>
              <a:rPr lang="lv-LV" sz="1700" cap="none" dirty="0">
                <a:solidFill>
                  <a:srgbClr val="000000"/>
                </a:solidFill>
                <a:latin typeface="Times New Roman" panose="02020603050405020304" pitchFamily="18" charset="0"/>
                <a:ea typeface="Times New Roman" panose="02020603050405020304" pitchFamily="18" charset="0"/>
              </a:rPr>
              <a:t>«T</a:t>
            </a:r>
            <a:r>
              <a:rPr lang="lv-LV" sz="1700" cap="none" dirty="0">
                <a:solidFill>
                  <a:srgbClr val="000000"/>
                </a:solidFill>
                <a:effectLst/>
                <a:latin typeface="Times New Roman" panose="02020603050405020304" pitchFamily="18" charset="0"/>
                <a:ea typeface="Times New Roman" panose="02020603050405020304" pitchFamily="18" charset="0"/>
              </a:rPr>
              <a:t>uvinieku lokā nebūtu tāda cilvēka, kam varētu uzticēties un kas palīdzētu tā, kā to varēja profesionāla un neitrāla atbalsta persona»;</a:t>
            </a:r>
          </a:p>
          <a:p>
            <a:pPr algn="just">
              <a:buFontTx/>
              <a:buChar char="-"/>
            </a:pPr>
            <a:r>
              <a:rPr lang="lv-LV" sz="1700" cap="none" dirty="0">
                <a:solidFill>
                  <a:srgbClr val="000000"/>
                </a:solidFill>
                <a:latin typeface="Times New Roman" panose="02020603050405020304" pitchFamily="18" charset="0"/>
                <a:ea typeface="Calibri" panose="020F0502020204030204" pitchFamily="34" charset="0"/>
              </a:rPr>
              <a:t>«Personai nav tuvinieku vai tuvinieki ir ārzemēs, līdz ar to atbalstāmās personas dzīvē neiesaistās»</a:t>
            </a:r>
          </a:p>
          <a:p>
            <a:pPr algn="just">
              <a:buFontTx/>
              <a:buChar char="-"/>
            </a:pPr>
            <a:r>
              <a:rPr lang="lv-LV" sz="1700" cap="none" dirty="0">
                <a:effectLst/>
                <a:latin typeface="Times New Roman" panose="02020603050405020304" pitchFamily="18" charset="0"/>
                <a:ea typeface="Calibri" panose="020F0502020204030204" pitchFamily="34" charset="0"/>
              </a:rPr>
              <a:t>«Tuviniekiem trūkst kapacitātes un viņi ir pakļauti lielākam izdegšanas riskam»</a:t>
            </a:r>
          </a:p>
          <a:p>
            <a:pPr algn="just">
              <a:buFontTx/>
              <a:buChar char="-"/>
            </a:pPr>
            <a:r>
              <a:rPr lang="lv-LV" sz="1700" cap="none" dirty="0">
                <a:effectLst/>
                <a:latin typeface="Times New Roman" panose="02020603050405020304" pitchFamily="18" charset="0"/>
                <a:ea typeface="Calibri" panose="020F0502020204030204" pitchFamily="34" charset="0"/>
              </a:rPr>
              <a:t>«Tuvinieki šo darbu uzņemsies naudas dēļ, bet, ja nauda netiks maksāta būs vienaldzīgi»</a:t>
            </a:r>
          </a:p>
          <a:p>
            <a:pPr algn="just">
              <a:buFontTx/>
              <a:buChar char="-"/>
            </a:pPr>
            <a:r>
              <a:rPr lang="lv-LV" sz="1700" cap="none" dirty="0">
                <a:effectLst/>
                <a:latin typeface="Times New Roman" panose="02020603050405020304" pitchFamily="18" charset="0"/>
                <a:ea typeface="Calibri" panose="020F0502020204030204" pitchFamily="34" charset="0"/>
              </a:rPr>
              <a:t>«Pret profesionālu atbalsta personu ir lielāks respekts un viņa var pan</a:t>
            </a:r>
            <a:r>
              <a:rPr lang="lv-LV" sz="1700" cap="none" dirty="0">
                <a:latin typeface="Times New Roman" panose="02020603050405020304" pitchFamily="18" charset="0"/>
                <a:ea typeface="Calibri" panose="020F0502020204030204" pitchFamily="34" charset="0"/>
              </a:rPr>
              <a:t>ākt daudz vairāk»</a:t>
            </a:r>
          </a:p>
          <a:p>
            <a:pPr algn="just">
              <a:buFontTx/>
              <a:buChar char="-"/>
            </a:pPr>
            <a:r>
              <a:rPr lang="lv-LV" sz="1700" cap="none" dirty="0">
                <a:effectLst/>
                <a:latin typeface="Times New Roman" panose="02020603050405020304" pitchFamily="18" charset="0"/>
                <a:ea typeface="Calibri" panose="020F0502020204030204" pitchFamily="34" charset="0"/>
              </a:rPr>
              <a:t>«Sadarbība ar profesion</a:t>
            </a:r>
            <a:r>
              <a:rPr lang="lv-LV" sz="1700" cap="none" dirty="0">
                <a:latin typeface="Times New Roman" panose="02020603050405020304" pitchFamily="18" charset="0"/>
                <a:ea typeface="Calibri" panose="020F0502020204030204" pitchFamily="34" charset="0"/>
              </a:rPr>
              <a:t>ā</a:t>
            </a:r>
            <a:r>
              <a:rPr lang="lv-LV" sz="1700" cap="none" dirty="0">
                <a:effectLst/>
                <a:latin typeface="Times New Roman" panose="02020603050405020304" pitchFamily="18" charset="0"/>
                <a:ea typeface="Calibri" panose="020F0502020204030204" pitchFamily="34" charset="0"/>
              </a:rPr>
              <a:t>lu atbalsta personu dod iespēju iziet ārpus savas ierastās vides, satikt un iepazīt citus cilvēkus»</a:t>
            </a:r>
            <a:endParaRPr lang="lv-LV" sz="1700" cap="none" dirty="0">
              <a:effectLst/>
              <a:latin typeface="Times New Roman" panose="02020603050405020304" pitchFamily="18" charset="0"/>
              <a:ea typeface="Calibri" panose="020F0502020204030204" pitchFamily="34" charset="0"/>
              <a:cs typeface="Symbol" panose="05050102010706020507" pitchFamily="18" charset="2"/>
            </a:endParaRPr>
          </a:p>
        </p:txBody>
      </p:sp>
    </p:spTree>
    <p:extLst>
      <p:ext uri="{BB962C8B-B14F-4D97-AF65-F5344CB8AC3E}">
        <p14:creationId xmlns:p14="http://schemas.microsoft.com/office/powerpoint/2010/main" val="35425244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8221345B-AEC8-413B-8433-D5FD99ED68EE}"/>
              </a:ext>
            </a:extLst>
          </p:cNvPr>
          <p:cNvSpPr>
            <a:spLocks noGrp="1"/>
          </p:cNvSpPr>
          <p:nvPr>
            <p:ph type="title"/>
          </p:nvPr>
        </p:nvSpPr>
        <p:spPr>
          <a:xfrm>
            <a:off x="913775" y="618517"/>
            <a:ext cx="10364451" cy="813119"/>
          </a:xfrm>
        </p:spPr>
        <p:txBody>
          <a:bodyPr>
            <a:normAutofit/>
          </a:bodyPr>
          <a:lstStyle/>
          <a:p>
            <a:pPr algn="l"/>
            <a:r>
              <a:rPr lang="lv-LV" sz="2400" b="1" cap="none" dirty="0">
                <a:latin typeface="Times New Roman" panose="02020603050405020304" pitchFamily="18" charset="0"/>
                <a:cs typeface="Times New Roman" panose="02020603050405020304" pitchFamily="18" charset="0"/>
              </a:rPr>
              <a:t>Daži no </a:t>
            </a:r>
            <a:r>
              <a:rPr lang="lv-LV" sz="2400" b="1" cap="none" dirty="0" err="1">
                <a:latin typeface="Times New Roman" panose="02020603050405020304" pitchFamily="18" charset="0"/>
                <a:cs typeface="Times New Roman" panose="02020603050405020304" pitchFamily="18" charset="0"/>
              </a:rPr>
              <a:t>izmēģinājumprojekta</a:t>
            </a:r>
            <a:r>
              <a:rPr lang="lv-LV" sz="2400" b="1" cap="none" dirty="0">
                <a:latin typeface="Times New Roman" panose="02020603050405020304" pitchFamily="18" charset="0"/>
                <a:cs typeface="Times New Roman" panose="02020603050405020304" pitchFamily="18" charset="0"/>
              </a:rPr>
              <a:t> izvērtējuma secinājumiem III</a:t>
            </a:r>
            <a:endParaRPr lang="lv-LV" sz="2400" dirty="0"/>
          </a:p>
        </p:txBody>
      </p:sp>
      <p:sp>
        <p:nvSpPr>
          <p:cNvPr id="3" name="Satura vietturis 2">
            <a:extLst>
              <a:ext uri="{FF2B5EF4-FFF2-40B4-BE49-F238E27FC236}">
                <a16:creationId xmlns:a16="http://schemas.microsoft.com/office/drawing/2014/main" id="{B6582814-6D71-4D63-A961-38656C4B3BEB}"/>
              </a:ext>
            </a:extLst>
          </p:cNvPr>
          <p:cNvSpPr>
            <a:spLocks noGrp="1"/>
          </p:cNvSpPr>
          <p:nvPr>
            <p:ph sz="quarter" idx="13"/>
          </p:nvPr>
        </p:nvSpPr>
        <p:spPr>
          <a:xfrm>
            <a:off x="913774" y="1662546"/>
            <a:ext cx="10363826" cy="4128654"/>
          </a:xfrm>
        </p:spPr>
        <p:txBody>
          <a:bodyPr/>
          <a:lstStyle/>
          <a:p>
            <a:pPr marL="0" indent="0" algn="just">
              <a:buNone/>
            </a:pPr>
            <a:r>
              <a:rPr lang="lv-LV" sz="2000" u="sng" cap="none" dirty="0">
                <a:solidFill>
                  <a:srgbClr val="000000"/>
                </a:solidFill>
                <a:latin typeface="Times New Roman" panose="02020603050405020304" pitchFamily="18" charset="0"/>
                <a:ea typeface="Calibri" panose="020F0502020204030204" pitchFamily="34" charset="0"/>
                <a:cs typeface="Symbol" panose="05050102010706020507" pitchFamily="18" charset="2"/>
              </a:rPr>
              <a:t>Atbalsta personu argumenti pret </a:t>
            </a:r>
            <a:r>
              <a:rPr lang="lv-LV" sz="2000" cap="none" dirty="0">
                <a:solidFill>
                  <a:srgbClr val="000000"/>
                </a:solidFill>
                <a:latin typeface="Times New Roman" panose="02020603050405020304" pitchFamily="18" charset="0"/>
                <a:ea typeface="Calibri" panose="020F0502020204030204" pitchFamily="34" charset="0"/>
                <a:cs typeface="Symbol" panose="05050102010706020507" pitchFamily="18" charset="2"/>
              </a:rPr>
              <a:t>tuviniekiem kā atbalsta personām:</a:t>
            </a:r>
          </a:p>
          <a:p>
            <a:pPr algn="just">
              <a:buFontTx/>
              <a:buChar char="-"/>
            </a:pPr>
            <a:r>
              <a:rPr lang="lv-LV" sz="2000" cap="none" dirty="0">
                <a:solidFill>
                  <a:srgbClr val="000000"/>
                </a:solidFill>
                <a:latin typeface="Times New Roman" panose="02020603050405020304" pitchFamily="18" charset="0"/>
                <a:ea typeface="Calibri" panose="020F0502020204030204" pitchFamily="34" charset="0"/>
                <a:cs typeface="Symbol" panose="05050102010706020507" pitchFamily="18" charset="2"/>
              </a:rPr>
              <a:t>«Tuviniekiem par atbalstāmo personu bieži vien ir negatīvs viedoklis un viņi cilvēkā ierauga nevis viņa stiprās puses, bet gan trūkumus»</a:t>
            </a:r>
          </a:p>
          <a:p>
            <a:pPr algn="just">
              <a:buFontTx/>
              <a:buChar char="-"/>
            </a:pPr>
            <a:r>
              <a:rPr lang="lv-LV" cap="none" dirty="0">
                <a:solidFill>
                  <a:srgbClr val="000000"/>
                </a:solidFill>
                <a:effectLst/>
                <a:latin typeface="Times New Roman" panose="02020603050405020304" pitchFamily="18" charset="0"/>
                <a:ea typeface="Times New Roman" panose="02020603050405020304" pitchFamily="18" charset="0"/>
              </a:rPr>
              <a:t>«Tuvinieki vai aizgādņi pirmkārt domās par sevi un savām interesēm»</a:t>
            </a:r>
          </a:p>
          <a:p>
            <a:pPr algn="just">
              <a:buFontTx/>
              <a:buChar char="-"/>
            </a:pPr>
            <a:r>
              <a:rPr lang="lv-LV" sz="2000" cap="none" dirty="0">
                <a:solidFill>
                  <a:srgbClr val="000000"/>
                </a:solidFill>
                <a:effectLst/>
                <a:latin typeface="Times New Roman" panose="02020603050405020304" pitchFamily="18" charset="0"/>
                <a:ea typeface="Times New Roman" panose="02020603050405020304" pitchFamily="18" charset="0"/>
              </a:rPr>
              <a:t>«Atbalstāmās personas vairāk uzticas svešam cilvēkam nek</a:t>
            </a:r>
            <a:r>
              <a:rPr lang="lv-LV" cap="none" dirty="0">
                <a:solidFill>
                  <a:srgbClr val="000000"/>
                </a:solidFill>
                <a:latin typeface="Times New Roman" panose="02020603050405020304" pitchFamily="18" charset="0"/>
                <a:ea typeface="Times New Roman" panose="02020603050405020304" pitchFamily="18" charset="0"/>
              </a:rPr>
              <a:t>ā</a:t>
            </a:r>
            <a:r>
              <a:rPr lang="lv-LV" sz="2000" cap="none" dirty="0">
                <a:solidFill>
                  <a:srgbClr val="000000"/>
                </a:solidFill>
                <a:effectLst/>
                <a:latin typeface="Times New Roman" panose="02020603050405020304" pitchFamily="18" charset="0"/>
                <a:ea typeface="Times New Roman" panose="02020603050405020304" pitchFamily="18" charset="0"/>
              </a:rPr>
              <a:t> savam tuviniekam»</a:t>
            </a:r>
          </a:p>
          <a:p>
            <a:pPr algn="just">
              <a:buFontTx/>
              <a:buChar char="-"/>
            </a:pPr>
            <a:r>
              <a:rPr lang="lv-LV" cap="none" dirty="0">
                <a:solidFill>
                  <a:srgbClr val="000000"/>
                </a:solidFill>
                <a:latin typeface="Times New Roman" panose="02020603050405020304" pitchFamily="18" charset="0"/>
                <a:ea typeface="Times New Roman" panose="02020603050405020304" pitchFamily="18" charset="0"/>
              </a:rPr>
              <a:t>«Profesionāla atbalsta persona dod iespēju iziezt ārpus ierastās vides un iepazīt citus cilvēkus, paplašinot savu atbalsta loku»</a:t>
            </a:r>
            <a:endParaRPr lang="lv-LV" sz="2000" cap="none" dirty="0">
              <a:solidFill>
                <a:srgbClr val="000000"/>
              </a:solidFill>
              <a:effectLst/>
              <a:latin typeface="Times New Roman" panose="02020603050405020304" pitchFamily="18" charset="0"/>
              <a:ea typeface="Times New Roman" panose="02020603050405020304" pitchFamily="18" charset="0"/>
            </a:endParaRPr>
          </a:p>
          <a:p>
            <a:endParaRPr lang="lv-LV" dirty="0"/>
          </a:p>
        </p:txBody>
      </p:sp>
    </p:spTree>
    <p:extLst>
      <p:ext uri="{BB962C8B-B14F-4D97-AF65-F5344CB8AC3E}">
        <p14:creationId xmlns:p14="http://schemas.microsoft.com/office/powerpoint/2010/main" val="5048610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23EE3F0B-EA10-4F3E-B2B6-726968597A1B}"/>
              </a:ext>
            </a:extLst>
          </p:cNvPr>
          <p:cNvSpPr>
            <a:spLocks noGrp="1"/>
          </p:cNvSpPr>
          <p:nvPr>
            <p:ph type="title"/>
          </p:nvPr>
        </p:nvSpPr>
        <p:spPr>
          <a:xfrm>
            <a:off x="1169414" y="392376"/>
            <a:ext cx="10364451" cy="693046"/>
          </a:xfrm>
        </p:spPr>
        <p:txBody>
          <a:bodyPr>
            <a:normAutofit/>
          </a:bodyPr>
          <a:lstStyle/>
          <a:p>
            <a:pPr algn="l"/>
            <a:r>
              <a:rPr lang="lv-LV" sz="2400" b="1" cap="none" dirty="0">
                <a:latin typeface="Times New Roman" panose="02020603050405020304" pitchFamily="18" charset="0"/>
                <a:cs typeface="Times New Roman" panose="02020603050405020304" pitchFamily="18" charset="0"/>
              </a:rPr>
              <a:t>Daži no </a:t>
            </a:r>
            <a:r>
              <a:rPr lang="lv-LV" sz="2400" b="1" cap="none" dirty="0" err="1">
                <a:latin typeface="Times New Roman" panose="02020603050405020304" pitchFamily="18" charset="0"/>
                <a:cs typeface="Times New Roman" panose="02020603050405020304" pitchFamily="18" charset="0"/>
              </a:rPr>
              <a:t>izmēģinājumprojekta</a:t>
            </a:r>
            <a:r>
              <a:rPr lang="lv-LV" sz="2400" b="1" cap="none" dirty="0">
                <a:latin typeface="Times New Roman" panose="02020603050405020304" pitchFamily="18" charset="0"/>
                <a:cs typeface="Times New Roman" panose="02020603050405020304" pitchFamily="18" charset="0"/>
              </a:rPr>
              <a:t> izvērtējuma secinājumiem IV</a:t>
            </a:r>
            <a:endParaRPr lang="lv-LV" sz="2400" dirty="0"/>
          </a:p>
        </p:txBody>
      </p:sp>
      <p:sp>
        <p:nvSpPr>
          <p:cNvPr id="3" name="Satura vietturis 2">
            <a:extLst>
              <a:ext uri="{FF2B5EF4-FFF2-40B4-BE49-F238E27FC236}">
                <a16:creationId xmlns:a16="http://schemas.microsoft.com/office/drawing/2014/main" id="{3FEF1C2D-86B0-458D-874C-49EB7D5B4CE8}"/>
              </a:ext>
            </a:extLst>
          </p:cNvPr>
          <p:cNvSpPr>
            <a:spLocks noGrp="1"/>
          </p:cNvSpPr>
          <p:nvPr>
            <p:ph sz="quarter" idx="13"/>
          </p:nvPr>
        </p:nvSpPr>
        <p:spPr>
          <a:xfrm>
            <a:off x="914087" y="957604"/>
            <a:ext cx="10364451" cy="5403868"/>
          </a:xfrm>
        </p:spPr>
        <p:txBody>
          <a:bodyPr>
            <a:noAutofit/>
          </a:bodyPr>
          <a:lstStyle/>
          <a:p>
            <a:pPr marL="0" indent="0" algn="just">
              <a:buNone/>
            </a:pPr>
            <a:r>
              <a:rPr lang="lv-LV" sz="1600" cap="none" dirty="0">
                <a:latin typeface="Times New Roman" panose="02020603050405020304" pitchFamily="18" charset="0"/>
                <a:ea typeface="Calibri" panose="020F0502020204030204" pitchFamily="34" charset="0"/>
                <a:cs typeface="Symbol" panose="05050102010706020507" pitchFamily="18" charset="2"/>
              </a:rPr>
              <a:t>8. </a:t>
            </a:r>
            <a:r>
              <a:rPr lang="lv-LV" sz="1600" cap="non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Ja tiktu pieļauts, ka atsevišķos gadījumos atbalsta persona var būt tuvinieks, tad šajos gadījumos būtu </a:t>
            </a:r>
            <a:r>
              <a:rPr lang="lv-LV" sz="1600" u="sng" cap="non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nepieciešama nopietna apmācība un regulāra uzraudzība, lai novērstu risku, ka tuvinieks pieņem lēmumus un rīkojas atbalstāmās personas vietā</a:t>
            </a:r>
            <a:r>
              <a:rPr lang="lv-LV" sz="1600" cap="non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r>
              <a:rPr lang="lv-LV" sz="1600" cap="none" dirty="0">
                <a:latin typeface="Times New Roman" panose="02020603050405020304" pitchFamily="18" charset="0"/>
                <a:ea typeface="Times New Roman" panose="02020603050405020304" pitchFamily="18" charset="0"/>
                <a:cs typeface="Times New Roman" panose="02020603050405020304" pitchFamily="18" charset="0"/>
              </a:rPr>
              <a:t>Izstrādājot, Atbalsta personas pakalpojuma modeli, esam paredzējuši iespēju iesaistīt tuviniekus kā brīvprātīgās atbalsta personas. Paredzot arī prasības atbalsta personai, nosakot obligātās apmācību tēmas un brīvprātīgā darba organizēšanas/pārraudzības kārtību. </a:t>
            </a:r>
          </a:p>
          <a:p>
            <a:pPr algn="just"/>
            <a:r>
              <a:rPr lang="lv-LV" sz="1600" cap="none" dirty="0">
                <a:latin typeface="Times New Roman" panose="02020603050405020304" pitchFamily="18" charset="0"/>
                <a:ea typeface="Times New Roman" panose="02020603050405020304" pitchFamily="18" charset="0"/>
                <a:cs typeface="Times New Roman" panose="02020603050405020304" pitchFamily="18" charset="0"/>
              </a:rPr>
              <a:t>!!! Būtiski – tuvinieks kas kļūst par atbalsta personu nedrīkst būt šīs personas vai citas personas aizgādnis.</a:t>
            </a:r>
            <a:endParaRPr lang="lv-LV" sz="1600" cap="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0000"/>
              </a:lnSpc>
              <a:buNone/>
            </a:pPr>
            <a:r>
              <a:rPr lang="lv-LV" sz="1600" cap="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9. </a:t>
            </a:r>
            <a:r>
              <a:rPr lang="lv-LV" sz="1600" cap="non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Attiecībās ar trešajām pusēm svarīgs bija atbalstāmo personu noslēgtais līgums par atbalsta sniegšanu lēmumu pieņemšanā, kurā bija noteikts, ka atbalsta persona: </a:t>
            </a:r>
          </a:p>
          <a:p>
            <a:pPr algn="just">
              <a:lnSpc>
                <a:spcPct val="110000"/>
              </a:lnSpc>
              <a:buFontTx/>
              <a:buChar char="-"/>
            </a:pPr>
            <a:r>
              <a:rPr lang="lv-LV" sz="1600" cap="non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var palīdzēt atbalstāmajai personai iegūt informāciju; </a:t>
            </a:r>
          </a:p>
          <a:p>
            <a:pPr algn="just">
              <a:lnSpc>
                <a:spcPct val="110000"/>
              </a:lnSpc>
              <a:buFontTx/>
              <a:buChar char="-"/>
            </a:pPr>
            <a:r>
              <a:rPr lang="lv-LV" sz="1600" cap="non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izprast pieejamās iespējas, lai atbalstāmā persona varētu pieņemt sev labvēlīgu lēmumu dažādās dzīves jomās; </a:t>
            </a:r>
          </a:p>
          <a:p>
            <a:pPr algn="just">
              <a:lnSpc>
                <a:spcPct val="110000"/>
              </a:lnSpc>
              <a:buFontTx/>
              <a:buChar char="-"/>
            </a:pPr>
            <a:r>
              <a:rPr lang="lv-LV" sz="1600" cap="non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palīdzēt informēt citus par atbalstāmās personas lēmumu; </a:t>
            </a:r>
          </a:p>
          <a:p>
            <a:pPr algn="just">
              <a:lnSpc>
                <a:spcPct val="110000"/>
              </a:lnSpc>
              <a:buFontTx/>
              <a:buChar char="-"/>
            </a:pPr>
            <a:r>
              <a:rPr lang="lv-LV" sz="1600" cap="non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kā arī piedalīties sarunās pēc atbalstāmās personas izvēles. </a:t>
            </a:r>
          </a:p>
          <a:p>
            <a:pPr marL="0" indent="0" algn="just">
              <a:lnSpc>
                <a:spcPct val="110000"/>
              </a:lnSpc>
              <a:buNone/>
            </a:pPr>
            <a:r>
              <a:rPr lang="lv-LV" sz="1600" cap="none" dirty="0">
                <a:solidFill>
                  <a:srgbClr val="000000"/>
                </a:solidFill>
                <a:effectLst/>
                <a:latin typeface="Times New Roman" panose="02020603050405020304" pitchFamily="18" charset="0"/>
                <a:ea typeface="Times New Roman" panose="02020603050405020304" pitchFamily="18" charset="0"/>
              </a:rPr>
              <a:t>Līgums ir būtisks attiecībās ar trešajām pusēm (iestādēm, banku, tiesu, veselības aprūpes iestādēm u.c.), </a:t>
            </a:r>
            <a:r>
              <a:rPr lang="lv-LV" sz="1600" cap="none" dirty="0">
                <a:solidFill>
                  <a:srgbClr val="000000"/>
                </a:solidFill>
                <a:latin typeface="Times New Roman" panose="02020603050405020304" pitchFamily="18" charset="0"/>
                <a:ea typeface="Times New Roman" panose="02020603050405020304" pitchFamily="18" charset="0"/>
              </a:rPr>
              <a:t>j</a:t>
            </a:r>
            <a:r>
              <a:rPr lang="lv-LV" sz="1600" cap="none" dirty="0">
                <a:solidFill>
                  <a:srgbClr val="000000"/>
                </a:solidFill>
                <a:effectLst/>
                <a:latin typeface="Times New Roman" panose="02020603050405020304" pitchFamily="18" charset="0"/>
                <a:ea typeface="Times New Roman" panose="02020603050405020304" pitchFamily="18" charset="0"/>
              </a:rPr>
              <a:t>o tas apliecina atbalsta personas statusu, lomu un atbildību un ļauj atbalsta personai piedalīties komunikācijā ar trešajām pusēm. </a:t>
            </a:r>
            <a:r>
              <a:rPr lang="lv-LV" sz="1600" cap="none"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v-LV" sz="1600" cap="none"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544880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112F3C6B-68C6-4ED2-B9D4-10A08E655DB2}"/>
              </a:ext>
            </a:extLst>
          </p:cNvPr>
          <p:cNvSpPr>
            <a:spLocks noGrp="1"/>
          </p:cNvSpPr>
          <p:nvPr>
            <p:ph type="title"/>
          </p:nvPr>
        </p:nvSpPr>
        <p:spPr>
          <a:xfrm>
            <a:off x="913775" y="618517"/>
            <a:ext cx="10364451" cy="646865"/>
          </a:xfrm>
        </p:spPr>
        <p:txBody>
          <a:bodyPr>
            <a:normAutofit/>
          </a:bodyPr>
          <a:lstStyle/>
          <a:p>
            <a:pPr algn="l"/>
            <a:r>
              <a:rPr lang="lv-LV" sz="2400" b="1" dirty="0">
                <a:latin typeface="Times New Roman" panose="02020603050405020304" pitchFamily="18" charset="0"/>
                <a:cs typeface="Times New Roman" panose="02020603050405020304" pitchFamily="18" charset="0"/>
              </a:rPr>
              <a:t>LM </a:t>
            </a:r>
            <a:r>
              <a:rPr lang="lv-LV" sz="2400" b="1" cap="none" dirty="0">
                <a:latin typeface="Times New Roman" panose="02020603050405020304" pitchFamily="18" charset="0"/>
                <a:cs typeface="Times New Roman" panose="02020603050405020304" pitchFamily="18" charset="0"/>
              </a:rPr>
              <a:t>uzdevums</a:t>
            </a:r>
            <a:r>
              <a:rPr lang="lv-LV" sz="2400" b="1" dirty="0">
                <a:latin typeface="Times New Roman" panose="02020603050405020304" pitchFamily="18" charset="0"/>
                <a:cs typeface="Times New Roman" panose="02020603050405020304" pitchFamily="18" charset="0"/>
              </a:rPr>
              <a:t> Zeldai </a:t>
            </a:r>
            <a:r>
              <a:rPr lang="lv-LV" sz="2400" b="1" cap="none" dirty="0">
                <a:latin typeface="Times New Roman" panose="02020603050405020304" pitchFamily="18" charset="0"/>
                <a:cs typeface="Times New Roman" panose="02020603050405020304" pitchFamily="18" charset="0"/>
              </a:rPr>
              <a:t>saskaņā ar pasūtījuma Tehnisko specifikāciju:</a:t>
            </a:r>
            <a:endParaRPr lang="lv-LV" sz="2400" b="1" dirty="0">
              <a:latin typeface="Times New Roman" panose="02020603050405020304" pitchFamily="18" charset="0"/>
              <a:cs typeface="Times New Roman" panose="02020603050405020304" pitchFamily="18" charset="0"/>
            </a:endParaRPr>
          </a:p>
        </p:txBody>
      </p:sp>
      <p:sp>
        <p:nvSpPr>
          <p:cNvPr id="3" name="Satura vietturis 2">
            <a:extLst>
              <a:ext uri="{FF2B5EF4-FFF2-40B4-BE49-F238E27FC236}">
                <a16:creationId xmlns:a16="http://schemas.microsoft.com/office/drawing/2014/main" id="{E52563B5-DB4C-4C7B-901F-B89F4EAC1305}"/>
              </a:ext>
            </a:extLst>
          </p:cNvPr>
          <p:cNvSpPr>
            <a:spLocks noGrp="1"/>
          </p:cNvSpPr>
          <p:nvPr>
            <p:ph sz="quarter" idx="13"/>
          </p:nvPr>
        </p:nvSpPr>
        <p:spPr>
          <a:xfrm>
            <a:off x="913149" y="1265382"/>
            <a:ext cx="10363826" cy="5227782"/>
          </a:xfrm>
        </p:spPr>
        <p:txBody>
          <a:bodyPr>
            <a:normAutofit/>
          </a:bodyPr>
          <a:lstStyle/>
          <a:p>
            <a:pPr marL="342900" indent="-342900">
              <a:buAutoNum type="arabicPeriod"/>
            </a:pPr>
            <a:r>
              <a:rPr lang="lv-LV" sz="1800" cap="none" dirty="0">
                <a:effectLst/>
                <a:latin typeface="Times New Roman" panose="02020603050405020304" pitchFamily="18" charset="0"/>
                <a:ea typeface="Calibri" panose="020F0502020204030204" pitchFamily="34" charset="0"/>
                <a:cs typeface="Times New Roman" panose="02020603050405020304" pitchFamily="18" charset="0"/>
              </a:rPr>
              <a:t>Analizēt dažādus variantus,</a:t>
            </a:r>
            <a:r>
              <a:rPr lang="lv-LV" sz="1800" cap="none"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kā organizēt jauno </a:t>
            </a:r>
            <a:r>
              <a:rPr lang="lv-LV" sz="1800" cap="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APLP</a:t>
            </a:r>
            <a:r>
              <a:rPr lang="lv-LV" sz="1800" cap="none"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pakalpojumu, piemēram,</a:t>
            </a:r>
          </a:p>
          <a:p>
            <a:pPr>
              <a:buFontTx/>
              <a:buChar char="-"/>
            </a:pPr>
            <a:r>
              <a:rPr lang="lv-LV" sz="1800" cap="none"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ieviešot neatkarīgu pakalpojumu, </a:t>
            </a:r>
            <a:endParaRPr lang="lv-LV" sz="1800" cap="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buFontTx/>
              <a:buChar char="-"/>
            </a:pPr>
            <a:r>
              <a:rPr lang="lv-LV" sz="1800" cap="none"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integrējot to aizgādņa institūtā (Civillikuma ietvarā), </a:t>
            </a:r>
          </a:p>
          <a:p>
            <a:pPr>
              <a:buFontTx/>
              <a:buChar char="-"/>
            </a:pPr>
            <a:r>
              <a:rPr lang="lv-LV" sz="1800" cap="none"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Integrējot </a:t>
            </a:r>
            <a:r>
              <a:rPr lang="lv-LV" sz="1800" cap="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 </a:t>
            </a:r>
            <a:r>
              <a:rPr lang="lv-LV" sz="1800" cap="none"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attiecīgi pirms tad, modificējot esošos pakalpojumus) to kādā no jau esošajiem sociālajiem pakalpojumiem (t.sk., asistenta pašvaldībā pakalpojums, sociālā mentora pakalpojums, ģimenes asistenta pakalpojums). </a:t>
            </a:r>
          </a:p>
          <a:p>
            <a:pPr marL="265113" indent="-265113">
              <a:buNone/>
            </a:pPr>
            <a:r>
              <a:rPr lang="lv-LV" sz="1800" cap="none" dirty="0">
                <a:solidFill>
                  <a:srgbClr val="000000"/>
                </a:solidFill>
                <a:latin typeface="Times New Roman" panose="02020603050405020304" pitchFamily="18" charset="0"/>
                <a:cs typeface="Times New Roman" panose="02020603050405020304" pitchFamily="18" charset="0"/>
              </a:rPr>
              <a:t>2. Izstrādāt finansēšanas un organizēšanas kārtību (t.sk. pakalpojuma grozu) katram variantam, t.sk. modificētajiem pakalpojumiem)</a:t>
            </a:r>
          </a:p>
          <a:p>
            <a:pPr marL="0" indent="0">
              <a:buNone/>
            </a:pPr>
            <a:r>
              <a:rPr lang="lv-LV" sz="1800" cap="none" dirty="0">
                <a:solidFill>
                  <a:srgbClr val="000000"/>
                </a:solidFill>
                <a:latin typeface="Times New Roman" panose="02020603050405020304" pitchFamily="18" charset="0"/>
                <a:cs typeface="Times New Roman" panose="02020603050405020304" pitchFamily="18" charset="0"/>
              </a:rPr>
              <a:t>3. Izstrādāt APLP pakalpojuma kvalitātes kontroles uz uzraudzības sistēmu.</a:t>
            </a:r>
          </a:p>
          <a:p>
            <a:pPr marL="0" indent="0">
              <a:buNone/>
            </a:pPr>
            <a:r>
              <a:rPr lang="lv-LV" sz="1800" cap="none" dirty="0">
                <a:solidFill>
                  <a:srgbClr val="000000"/>
                </a:solidFill>
                <a:latin typeface="Times New Roman" panose="02020603050405020304" pitchFamily="18" charset="0"/>
                <a:cs typeface="Times New Roman" panose="02020603050405020304" pitchFamily="18" charset="0"/>
              </a:rPr>
              <a:t>4. Izstrādāt Rokasgrāmatas pakalpojuma sniedzējiem aprobēto versiju.</a:t>
            </a:r>
          </a:p>
          <a:p>
            <a:pPr marL="0" indent="0">
              <a:buNone/>
            </a:pPr>
            <a:r>
              <a:rPr lang="lv-LV" sz="1800" cap="none" dirty="0">
                <a:solidFill>
                  <a:srgbClr val="000000"/>
                </a:solidFill>
                <a:latin typeface="Times New Roman" panose="02020603050405020304" pitchFamily="18" charset="0"/>
                <a:cs typeface="Times New Roman" panose="02020603050405020304" pitchFamily="18" charset="0"/>
              </a:rPr>
              <a:t>5. Sniegt priekšlikumus nozares normatīvo aktu pilnveidošanai APLP pakalpojuma ieviešanai.</a:t>
            </a:r>
          </a:p>
          <a:p>
            <a:pPr marL="0" indent="0">
              <a:buNone/>
            </a:pPr>
            <a:endParaRPr lang="lv-LV" cap="none" dirty="0"/>
          </a:p>
        </p:txBody>
      </p:sp>
    </p:spTree>
    <p:extLst>
      <p:ext uri="{BB962C8B-B14F-4D97-AF65-F5344CB8AC3E}">
        <p14:creationId xmlns:p14="http://schemas.microsoft.com/office/powerpoint/2010/main" val="36874467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CD033-0523-4E48-8952-30DF450BCFE4}"/>
              </a:ext>
            </a:extLst>
          </p:cNvPr>
          <p:cNvSpPr>
            <a:spLocks noGrp="1"/>
          </p:cNvSpPr>
          <p:nvPr>
            <p:ph type="title"/>
          </p:nvPr>
        </p:nvSpPr>
        <p:spPr>
          <a:xfrm>
            <a:off x="914400" y="618517"/>
            <a:ext cx="10363826" cy="1129003"/>
          </a:xfrm>
        </p:spPr>
        <p:txBody>
          <a:bodyPr>
            <a:normAutofit/>
          </a:bodyPr>
          <a:lstStyle/>
          <a:p>
            <a:pPr algn="l"/>
            <a:r>
              <a:rPr lang="lv-LV" sz="2400" b="1" cap="none" dirty="0">
                <a:latin typeface="Times New Roman" panose="02020603050405020304" pitchFamily="18" charset="0"/>
                <a:cs typeface="Times New Roman" panose="02020603050405020304" pitchFamily="18" charset="0"/>
              </a:rPr>
              <a:t>Atbalsta persona lēmumu pieņemšanā </a:t>
            </a:r>
            <a:r>
              <a:rPr lang="lv-LV" sz="2400" b="1" i="1" cap="none" dirty="0">
                <a:latin typeface="Times New Roman" panose="02020603050405020304" pitchFamily="18" charset="0"/>
                <a:cs typeface="Times New Roman" panose="02020603050405020304" pitchFamily="18" charset="0"/>
              </a:rPr>
              <a:t>vai</a:t>
            </a:r>
            <a:r>
              <a:rPr lang="lv-LV" sz="2400" b="1" cap="none" dirty="0">
                <a:latin typeface="Times New Roman" panose="02020603050405020304" pitchFamily="18" charset="0"/>
                <a:cs typeface="Times New Roman" panose="02020603050405020304" pitchFamily="18" charset="0"/>
              </a:rPr>
              <a:t> Aizgādnis </a:t>
            </a:r>
            <a:endParaRPr lang="lv-LV" sz="2400" b="1" cap="none" dirty="0"/>
          </a:p>
        </p:txBody>
      </p:sp>
      <p:sp>
        <p:nvSpPr>
          <p:cNvPr id="3" name="Content Placeholder 2">
            <a:extLst>
              <a:ext uri="{FF2B5EF4-FFF2-40B4-BE49-F238E27FC236}">
                <a16:creationId xmlns:a16="http://schemas.microsoft.com/office/drawing/2014/main" id="{C922EF53-7919-4AAF-8198-75DB5885275C}"/>
              </a:ext>
            </a:extLst>
          </p:cNvPr>
          <p:cNvSpPr>
            <a:spLocks noGrp="1"/>
          </p:cNvSpPr>
          <p:nvPr>
            <p:ph sz="quarter" idx="13"/>
          </p:nvPr>
        </p:nvSpPr>
        <p:spPr>
          <a:xfrm>
            <a:off x="680720" y="1869440"/>
            <a:ext cx="10596880" cy="4511040"/>
          </a:xfrm>
        </p:spPr>
        <p:txBody>
          <a:bodyPr>
            <a:no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Atbalsts lēmumu pieņemšanā</a:t>
            </a:r>
            <a:r>
              <a:rPr lang="lv-LV" cap="none" dirty="0">
                <a:solidFill>
                  <a:prstClr val="black"/>
                </a:solidFill>
                <a:latin typeface="Times New Roman" panose="02020603050405020304" pitchFamily="18" charset="0"/>
                <a:cs typeface="Times New Roman" panose="02020603050405020304" pitchFamily="18" charset="0"/>
              </a:rPr>
              <a:t> </a:t>
            </a:r>
            <a:r>
              <a:rPr lang="lv-LV" i="1" cap="none" dirty="0">
                <a:solidFill>
                  <a:prstClr val="black"/>
                </a:solidFill>
                <a:latin typeface="Times New Roman" panose="02020603050405020304" pitchFamily="18" charset="0"/>
                <a:cs typeface="Times New Roman" panose="02020603050405020304" pitchFamily="18" charset="0"/>
              </a:rPr>
              <a:t>vai </a:t>
            </a:r>
            <a:r>
              <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Aizgādnība</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Vai var apvienot </a:t>
            </a:r>
            <a:r>
              <a:rPr kumimoji="0" lang="en-GB"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modificēt?</a:t>
            </a:r>
            <a:endParaRPr kumimoji="0" lang="ru-RU"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Atbilde: </a:t>
            </a:r>
            <a:r>
              <a:rPr kumimoji="0" lang="en-GB"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a:t>
            </a:r>
            <a:r>
              <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ē.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ANO Komiteja savā Vispārējā komentārā Nr. 1, padziļināti skaidrojot ANO Konvencijas 12. panta saturu, ir norādījusi, ka “dalībvalstu pienākums aizstāt aizvietotās lēmumu pieņemšanas sistēmu ar atbalstītās lēmumu pieņemšanas sistēmu ietver gan aizvietotās lēmumu pieņemšanas sistēmas atcelšanu, gan atbalstītās lēmumu pieņemšanas alternatīvu izstrādi”</a:t>
            </a:r>
          </a:p>
          <a:p>
            <a:pPr marL="0" marR="0" lvl="0" indent="0" algn="l" defTabSz="914400" rtl="0" eaLnBrk="1" fontAlgn="auto" latinLnBrk="0" hangingPunct="1">
              <a:lnSpc>
                <a:spcPct val="90000"/>
              </a:lnSpc>
              <a:spcBef>
                <a:spcPts val="1000"/>
              </a:spcBef>
              <a:spcAft>
                <a:spcPts val="0"/>
              </a:spcAft>
              <a:buClrTx/>
              <a:buSzTx/>
              <a:buNone/>
              <a:tabLst/>
              <a:defRPr/>
            </a:pPr>
            <a:endParaRPr kumimoji="0" lang="ru-RU"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Ungārijas pieredze</a:t>
            </a:r>
          </a:p>
          <a:p>
            <a:pPr marL="0" indent="0">
              <a:buNone/>
            </a:pPr>
            <a:endParaRPr lang="lv-LV"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52551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1981200" y="274638"/>
            <a:ext cx="8229600" cy="850900"/>
          </a:xfrm>
          <a:prstGeom prst="rect">
            <a:avLst/>
          </a:prstGeom>
        </p:spPr>
        <p:txBody>
          <a:bodyPr/>
          <a:lstStyle/>
          <a:p>
            <a:pPr eaLnBrk="0" hangingPunct="0">
              <a:defRPr/>
            </a:pPr>
            <a:r>
              <a:rPr lang="lv-LV" sz="2000" b="1" dirty="0">
                <a:latin typeface="Arial" pitchFamily="34" charset="0"/>
                <a:ea typeface="+mj-ea"/>
                <a:cs typeface="Arial" pitchFamily="34" charset="0"/>
              </a:rPr>
              <a:t>       </a:t>
            </a:r>
            <a:r>
              <a:rPr lang="lv-LV" sz="2400" b="1" dirty="0">
                <a:latin typeface="Times New Roman" panose="02020603050405020304" pitchFamily="18" charset="0"/>
                <a:ea typeface="+mj-ea"/>
                <a:cs typeface="Times New Roman" panose="02020603050405020304" pitchFamily="18" charset="0"/>
              </a:rPr>
              <a:t>Kāda ir atšķirība starp atbalstīto lēmumu pieņemšanu un</a:t>
            </a:r>
          </a:p>
          <a:p>
            <a:pPr eaLnBrk="0" hangingPunct="0">
              <a:defRPr/>
            </a:pPr>
            <a:r>
              <a:rPr lang="lv-LV" sz="2400" b="1" dirty="0">
                <a:latin typeface="Times New Roman" panose="02020603050405020304" pitchFamily="18" charset="0"/>
                <a:ea typeface="+mj-ea"/>
                <a:cs typeface="Times New Roman" panose="02020603050405020304" pitchFamily="18" charset="0"/>
              </a:rPr>
              <a:t>       aizgādnību?</a:t>
            </a:r>
            <a:endParaRPr lang="en-US" sz="2400" b="1" dirty="0">
              <a:latin typeface="Times New Roman" panose="02020603050405020304" pitchFamily="18" charset="0"/>
              <a:ea typeface="+mj-ea"/>
              <a:cs typeface="Times New Roman" panose="02020603050405020304" pitchFamily="18" charset="0"/>
            </a:endParaRPr>
          </a:p>
        </p:txBody>
      </p:sp>
      <p:sp>
        <p:nvSpPr>
          <p:cNvPr id="3" name="Content Placeholder 1"/>
          <p:cNvSpPr txBox="1">
            <a:spLocks/>
          </p:cNvSpPr>
          <p:nvPr/>
        </p:nvSpPr>
        <p:spPr>
          <a:xfrm>
            <a:off x="942109" y="1125537"/>
            <a:ext cx="9522691" cy="5339917"/>
          </a:xfrm>
          <a:prstGeom prst="rect">
            <a:avLst/>
          </a:prstGeom>
        </p:spPr>
        <p:txBody>
          <a:bodyPr/>
          <a:lstStyle/>
          <a:p>
            <a:pPr marL="365125" indent="-255588">
              <a:spcBef>
                <a:spcPts val="400"/>
              </a:spcBef>
              <a:buClr>
                <a:schemeClr val="accent1"/>
              </a:buClr>
              <a:buSzPct val="68000"/>
              <a:buFont typeface="Wingdings 3" pitchFamily="18" charset="2"/>
              <a:buChar char=""/>
              <a:defRPr/>
            </a:pPr>
            <a:r>
              <a:rPr lang="lv-LV" dirty="0">
                <a:latin typeface="Times New Roman" panose="02020603050405020304" pitchFamily="18" charset="0"/>
                <a:cs typeface="Times New Roman" panose="02020603050405020304" pitchFamily="18" charset="0"/>
              </a:rPr>
              <a:t>Atbalsta personas pakalpojuma piešķiršana personai </a:t>
            </a:r>
            <a:r>
              <a:rPr lang="lv-LV" b="1" dirty="0">
                <a:latin typeface="Times New Roman" panose="02020603050405020304" pitchFamily="18" charset="0"/>
                <a:cs typeface="Times New Roman" panose="02020603050405020304" pitchFamily="18" charset="0"/>
              </a:rPr>
              <a:t>neietekmē šīs personas rīcībspēju </a:t>
            </a:r>
            <a:r>
              <a:rPr lang="lv-LV" dirty="0">
                <a:latin typeface="Times New Roman" panose="02020603050405020304" pitchFamily="18" charset="0"/>
                <a:cs typeface="Times New Roman" panose="02020603050405020304" pitchFamily="18" charset="0"/>
              </a:rPr>
              <a:t>(t.i. persona pilnībā saglabā rīcībspēju, visus lēmumus pieņem pati, saņemot sev nepieciešamo atbalstu lēmumu pieņemšanā un īstenošanā).</a:t>
            </a:r>
          </a:p>
          <a:p>
            <a:pPr marL="365125" indent="-255588">
              <a:spcBef>
                <a:spcPts val="400"/>
              </a:spcBef>
              <a:buClr>
                <a:schemeClr val="accent1"/>
              </a:buClr>
              <a:buSzPct val="68000"/>
              <a:defRPr/>
            </a:pPr>
            <a:endParaRPr lang="lv-LV" dirty="0">
              <a:latin typeface="Times New Roman" panose="02020603050405020304" pitchFamily="18" charset="0"/>
              <a:cs typeface="Times New Roman" panose="02020603050405020304" pitchFamily="18" charset="0"/>
            </a:endParaRPr>
          </a:p>
          <a:p>
            <a:pPr marL="365125" indent="-255588">
              <a:spcBef>
                <a:spcPts val="400"/>
              </a:spcBef>
              <a:buClr>
                <a:schemeClr val="accent1"/>
              </a:buClr>
              <a:buSzPct val="68000"/>
              <a:buFont typeface="Wingdings 3" pitchFamily="18" charset="2"/>
              <a:buChar char=""/>
              <a:defRPr/>
            </a:pPr>
            <a:r>
              <a:rPr lang="lv-LV" dirty="0">
                <a:latin typeface="Times New Roman" panose="02020603050405020304" pitchFamily="18" charset="0"/>
                <a:cs typeface="Times New Roman" panose="02020603050405020304" pitchFamily="18" charset="0"/>
              </a:rPr>
              <a:t>Atbalsta personu </a:t>
            </a:r>
            <a:r>
              <a:rPr lang="lv-LV" b="1" dirty="0">
                <a:latin typeface="Times New Roman" panose="02020603050405020304" pitchFamily="18" charset="0"/>
                <a:cs typeface="Times New Roman" panose="02020603050405020304" pitchFamily="18" charset="0"/>
              </a:rPr>
              <a:t>nevar nozīmēt pret personas gribu. </a:t>
            </a:r>
          </a:p>
          <a:p>
            <a:pPr marL="365125" indent="-255588">
              <a:spcBef>
                <a:spcPts val="400"/>
              </a:spcBef>
              <a:buClr>
                <a:schemeClr val="accent1"/>
              </a:buClr>
              <a:buSzPct val="68000"/>
              <a:buFont typeface="Wingdings 3" pitchFamily="18" charset="2"/>
              <a:buChar char=""/>
              <a:defRPr/>
            </a:pPr>
            <a:endParaRPr lang="lv-LV" dirty="0">
              <a:latin typeface="Times New Roman" panose="02020603050405020304" pitchFamily="18" charset="0"/>
              <a:cs typeface="Times New Roman" panose="02020603050405020304" pitchFamily="18" charset="0"/>
            </a:endParaRPr>
          </a:p>
          <a:p>
            <a:pPr marL="365125" indent="-255588">
              <a:spcBef>
                <a:spcPts val="400"/>
              </a:spcBef>
              <a:buClr>
                <a:schemeClr val="accent1"/>
              </a:buClr>
              <a:buSzPct val="68000"/>
              <a:buFont typeface="Wingdings 3" pitchFamily="18" charset="2"/>
              <a:buChar char=""/>
              <a:defRPr/>
            </a:pPr>
            <a:r>
              <a:rPr lang="lv-LV" dirty="0">
                <a:latin typeface="Times New Roman" panose="02020603050405020304" pitchFamily="18" charset="0"/>
                <a:cs typeface="Times New Roman" panose="02020603050405020304" pitchFamily="18" charset="0"/>
              </a:rPr>
              <a:t>Atbalsta personas un atbalstāmās personas </a:t>
            </a:r>
            <a:r>
              <a:rPr lang="lv-LV" b="1" dirty="0">
                <a:latin typeface="Times New Roman" panose="02020603050405020304" pitchFamily="18" charset="0"/>
                <a:cs typeface="Times New Roman" panose="02020603050405020304" pitchFamily="18" charset="0"/>
              </a:rPr>
              <a:t>attiecībās ir jāpastāv uzticībai.</a:t>
            </a:r>
            <a:r>
              <a:rPr lang="lv-LV" dirty="0">
                <a:latin typeface="Times New Roman" panose="02020603050405020304" pitchFamily="18" charset="0"/>
                <a:cs typeface="Times New Roman" panose="02020603050405020304" pitchFamily="18" charset="0"/>
              </a:rPr>
              <a:t> </a:t>
            </a:r>
          </a:p>
          <a:p>
            <a:pPr marL="109537">
              <a:spcBef>
                <a:spcPts val="400"/>
              </a:spcBef>
              <a:buClr>
                <a:schemeClr val="accent1"/>
              </a:buClr>
              <a:buSzPct val="68000"/>
              <a:defRPr/>
            </a:pPr>
            <a:endParaRPr lang="lv-LV" dirty="0">
              <a:latin typeface="Times New Roman" panose="02020603050405020304" pitchFamily="18" charset="0"/>
              <a:cs typeface="Times New Roman" panose="02020603050405020304" pitchFamily="18" charset="0"/>
            </a:endParaRPr>
          </a:p>
          <a:p>
            <a:pPr marL="365125" indent="-255588">
              <a:spcBef>
                <a:spcPts val="400"/>
              </a:spcBef>
              <a:buClr>
                <a:schemeClr val="accent1"/>
              </a:buClr>
              <a:buSzPct val="68000"/>
              <a:buFont typeface="Wingdings 3" pitchFamily="18" charset="2"/>
              <a:buChar char=""/>
              <a:defRPr/>
            </a:pPr>
            <a:r>
              <a:rPr lang="lv-LV" dirty="0">
                <a:latin typeface="Times New Roman" panose="02020603050405020304" pitchFamily="18" charset="0"/>
                <a:cs typeface="Times New Roman" panose="02020603050405020304" pitchFamily="18" charset="0"/>
              </a:rPr>
              <a:t>Atbalsta persona </a:t>
            </a:r>
            <a:r>
              <a:rPr lang="lv-LV" b="1" dirty="0">
                <a:latin typeface="Times New Roman" panose="02020603050405020304" pitchFamily="18" charset="0"/>
                <a:cs typeface="Times New Roman" panose="02020603050405020304" pitchFamily="18" charset="0"/>
              </a:rPr>
              <a:t>palīdz</a:t>
            </a:r>
            <a:r>
              <a:rPr lang="lv-LV" dirty="0">
                <a:latin typeface="Times New Roman" panose="02020603050405020304" pitchFamily="18" charset="0"/>
                <a:cs typeface="Times New Roman" panose="02020603050405020304" pitchFamily="18" charset="0"/>
              </a:rPr>
              <a:t> atbalstītajai personai </a:t>
            </a:r>
            <a:r>
              <a:rPr lang="lv-LV" b="1" dirty="0">
                <a:latin typeface="Times New Roman" panose="02020603050405020304" pitchFamily="18" charset="0"/>
                <a:cs typeface="Times New Roman" panose="02020603050405020304" pitchFamily="18" charset="0"/>
              </a:rPr>
              <a:t>izprast informāciju</a:t>
            </a:r>
            <a:r>
              <a:rPr lang="lv-LV" dirty="0">
                <a:latin typeface="Times New Roman" panose="02020603050405020304" pitchFamily="18" charset="0"/>
                <a:cs typeface="Times New Roman" panose="02020603050405020304" pitchFamily="18" charset="0"/>
              </a:rPr>
              <a:t>, pieņemt </a:t>
            </a:r>
            <a:r>
              <a:rPr lang="lv-LV" b="1" dirty="0">
                <a:latin typeface="Times New Roman" panose="02020603050405020304" pitchFamily="18" charset="0"/>
                <a:cs typeface="Times New Roman" panose="02020603050405020304" pitchFamily="18" charset="0"/>
              </a:rPr>
              <a:t>lēmumus, pamatojoties uz viņa/viņas vēlmēm, izskaidrot</a:t>
            </a:r>
            <a:r>
              <a:rPr lang="lv-LV" dirty="0">
                <a:latin typeface="Times New Roman" panose="02020603050405020304" pitchFamily="18" charset="0"/>
                <a:cs typeface="Times New Roman" panose="02020603050405020304" pitchFamily="18" charset="0"/>
              </a:rPr>
              <a:t> atbalstāmās personas pieņemto lēmumu trešajām pusēm. Atbalsta personas nelemj un nerīkojas atbalstāmās personas vietā. Ja nepieciešamas atbalsta persona var palīdzēt lēmumu īstenot, taču tas var notikt tikai saskaņā ar atbalstāmās personas gribu un vēlmēm.</a:t>
            </a:r>
          </a:p>
          <a:p>
            <a:pPr marL="109537">
              <a:spcBef>
                <a:spcPts val="400"/>
              </a:spcBef>
              <a:buClr>
                <a:schemeClr val="accent1"/>
              </a:buClr>
              <a:buSzPct val="68000"/>
              <a:defRPr/>
            </a:pPr>
            <a:endParaRPr lang="lv-LV" dirty="0">
              <a:latin typeface="Times New Roman" panose="02020603050405020304" pitchFamily="18" charset="0"/>
              <a:cs typeface="Times New Roman" panose="02020603050405020304" pitchFamily="18" charset="0"/>
            </a:endParaRPr>
          </a:p>
          <a:p>
            <a:pPr marL="365125" indent="-255588">
              <a:spcBef>
                <a:spcPts val="400"/>
              </a:spcBef>
              <a:buClr>
                <a:schemeClr val="accent1"/>
              </a:buClr>
              <a:buSzPct val="68000"/>
              <a:buFont typeface="Wingdings 3" pitchFamily="18" charset="2"/>
              <a:buChar char=""/>
              <a:defRPr/>
            </a:pPr>
            <a:r>
              <a:rPr lang="lv-LV" dirty="0">
                <a:latin typeface="Times New Roman" panose="02020603050405020304" pitchFamily="18" charset="0"/>
                <a:cs typeface="Times New Roman" panose="02020603050405020304" pitchFamily="18" charset="0"/>
              </a:rPr>
              <a:t>Atbalsta persona ir profesionālis, kam nav savu interešu attiecībā uz atbalstāmo personu. Tas nozīmē, ka atbalsta persona nedrīkst un nav ieinteresēta izdarīt spiedienu uz atbalstāmo personu, lai mainītu viņas lēmumu.</a:t>
            </a:r>
          </a:p>
          <a:p>
            <a:pPr marL="365125" indent="-255588" eaLnBrk="0" hangingPunct="0">
              <a:spcBef>
                <a:spcPts val="400"/>
              </a:spcBef>
              <a:buClr>
                <a:schemeClr val="accent1"/>
              </a:buClr>
              <a:buSzPct val="68000"/>
              <a:buFont typeface="Wingdings 3" pitchFamily="18" charset="2"/>
              <a:buChar char=""/>
              <a:defRPr/>
            </a:pPr>
            <a:endParaRPr lang="en-US" sz="2700" dirty="0"/>
          </a:p>
        </p:txBody>
      </p:sp>
    </p:spTree>
    <p:extLst>
      <p:ext uri="{BB962C8B-B14F-4D97-AF65-F5344CB8AC3E}">
        <p14:creationId xmlns:p14="http://schemas.microsoft.com/office/powerpoint/2010/main" val="3084527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57B097EE-6499-4927-881E-CB00E4BC6BF6}"/>
              </a:ext>
            </a:extLst>
          </p:cNvPr>
          <p:cNvSpPr>
            <a:spLocks noGrp="1"/>
          </p:cNvSpPr>
          <p:nvPr>
            <p:ph type="title"/>
          </p:nvPr>
        </p:nvSpPr>
        <p:spPr>
          <a:xfrm>
            <a:off x="913775" y="618518"/>
            <a:ext cx="10364451" cy="840828"/>
          </a:xfrm>
        </p:spPr>
        <p:txBody>
          <a:bodyPr>
            <a:normAutofit/>
          </a:bodyPr>
          <a:lstStyle/>
          <a:p>
            <a:pPr algn="l"/>
            <a:r>
              <a:rPr lang="lv-LV" sz="2400" b="1" cap="none" dirty="0">
                <a:latin typeface="Times New Roman" panose="02020603050405020304" pitchFamily="18" charset="0"/>
                <a:cs typeface="Times New Roman" panose="02020603050405020304" pitchFamily="18" charset="0"/>
              </a:rPr>
              <a:t>Valodas loma: kāpēc atbalstāmā persona nevis klients?</a:t>
            </a:r>
          </a:p>
        </p:txBody>
      </p:sp>
      <p:sp>
        <p:nvSpPr>
          <p:cNvPr id="3" name="Satura vietturis 2">
            <a:extLst>
              <a:ext uri="{FF2B5EF4-FFF2-40B4-BE49-F238E27FC236}">
                <a16:creationId xmlns:a16="http://schemas.microsoft.com/office/drawing/2014/main" id="{6EDC5A0B-D6C4-4364-8AF9-CB11481331FE}"/>
              </a:ext>
            </a:extLst>
          </p:cNvPr>
          <p:cNvSpPr>
            <a:spLocks noGrp="1"/>
          </p:cNvSpPr>
          <p:nvPr>
            <p:ph idx="1"/>
          </p:nvPr>
        </p:nvSpPr>
        <p:spPr>
          <a:xfrm>
            <a:off x="913775" y="1459347"/>
            <a:ext cx="10364452" cy="4331854"/>
          </a:xfrm>
        </p:spPr>
        <p:txBody>
          <a:bodyPr>
            <a:normAutofit lnSpcReduction="10000"/>
          </a:bodyPr>
          <a:lstStyle/>
          <a:p>
            <a:pPr>
              <a:lnSpc>
                <a:spcPct val="100000"/>
              </a:lnSpc>
            </a:pPr>
            <a:r>
              <a:rPr lang="lv-LV" cap="none" dirty="0">
                <a:latin typeface="Times New Roman" panose="02020603050405020304" pitchFamily="18" charset="0"/>
                <a:cs typeface="Times New Roman" panose="02020603050405020304" pitchFamily="18" charset="0"/>
              </a:rPr>
              <a:t>Valoda attālina, nošķir «viņus» no «mums». Tas, ka mainām valodu nenozīmē domāšanas maiņu. Piemēram</a:t>
            </a:r>
            <a:r>
              <a:rPr lang="en-US" cap="none" dirty="0">
                <a:latin typeface="Times New Roman" panose="02020603050405020304" pitchFamily="18" charset="0"/>
                <a:cs typeface="Times New Roman" panose="02020603050405020304" pitchFamily="18" charset="0"/>
              </a:rPr>
              <a:t>:</a:t>
            </a:r>
            <a:r>
              <a:rPr lang="lv-LV" cap="none" dirty="0">
                <a:latin typeface="Times New Roman" panose="02020603050405020304" pitchFamily="18" charset="0"/>
                <a:cs typeface="Times New Roman" panose="02020603050405020304" pitchFamily="18" charset="0"/>
              </a:rPr>
              <a:t> “mani indivīdi” (</a:t>
            </a:r>
            <a:r>
              <a:rPr lang="lv-LV" i="1" cap="none" dirty="0">
                <a:latin typeface="Times New Roman" panose="02020603050405020304" pitchFamily="18" charset="0"/>
                <a:cs typeface="Times New Roman" panose="02020603050405020304" pitchFamily="18" charset="0"/>
              </a:rPr>
              <a:t>īpašnieciska valoda</a:t>
            </a:r>
            <a:r>
              <a:rPr lang="en-US" i="1" cap="none" dirty="0">
                <a:latin typeface="Times New Roman" panose="02020603050405020304" pitchFamily="18" charset="0"/>
                <a:cs typeface="Times New Roman" panose="02020603050405020304" pitchFamily="18" charset="0"/>
              </a:rPr>
              <a:t>);</a:t>
            </a:r>
            <a:r>
              <a:rPr lang="lv-LV" i="1" cap="none" dirty="0">
                <a:latin typeface="Times New Roman" panose="02020603050405020304" pitchFamily="18" charset="0"/>
                <a:cs typeface="Times New Roman" panose="02020603050405020304" pitchFamily="18" charset="0"/>
              </a:rPr>
              <a:t> </a:t>
            </a:r>
            <a:r>
              <a:rPr lang="en-US" cap="none" dirty="0" err="1">
                <a:latin typeface="Times New Roman" panose="02020603050405020304" pitchFamily="18" charset="0"/>
                <a:cs typeface="Times New Roman" panose="02020603050405020304" pitchFamily="18" charset="0"/>
              </a:rPr>
              <a:t>klienti</a:t>
            </a:r>
            <a:r>
              <a:rPr lang="en-US" cap="none" dirty="0">
                <a:latin typeface="Times New Roman" panose="02020603050405020304" pitchFamily="18" charset="0"/>
                <a:cs typeface="Times New Roman" panose="02020603050405020304" pitchFamily="18" charset="0"/>
              </a:rPr>
              <a:t> (</a:t>
            </a:r>
            <a:r>
              <a:rPr lang="lv-LV" i="1" cap="none" dirty="0">
                <a:latin typeface="Times New Roman" panose="02020603050405020304" pitchFamily="18" charset="0"/>
                <a:cs typeface="Times New Roman" panose="02020603050405020304" pitchFamily="18" charset="0"/>
              </a:rPr>
              <a:t>sevis nošķiršana no viņiem</a:t>
            </a:r>
            <a:r>
              <a:rPr lang="lv-LV" cap="none" dirty="0">
                <a:latin typeface="Times New Roman" panose="02020603050405020304" pitchFamily="18" charset="0"/>
                <a:cs typeface="Times New Roman" panose="02020603050405020304" pitchFamily="18" charset="0"/>
              </a:rPr>
              <a:t>).</a:t>
            </a:r>
          </a:p>
          <a:p>
            <a:pPr>
              <a:lnSpc>
                <a:spcPct val="100000"/>
              </a:lnSpc>
            </a:pPr>
            <a:r>
              <a:rPr lang="lv-LV" cap="none" dirty="0">
                <a:latin typeface="Times New Roman" panose="02020603050405020304" pitchFamily="18" charset="0"/>
                <a:cs typeface="Times New Roman" panose="02020603050405020304" pitchFamily="18" charset="0"/>
              </a:rPr>
              <a:t>Izmaiņas mūsu valodā rāda, kā mēs aktivizējam savas vērtības.</a:t>
            </a:r>
          </a:p>
          <a:p>
            <a:pPr marL="0" indent="0">
              <a:lnSpc>
                <a:spcPct val="100000"/>
              </a:lnSpc>
              <a:buNone/>
            </a:pPr>
            <a:endParaRPr lang="lv-LV" sz="1800" kern="100" cap="none"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lv-LV" sz="1800" kern="100" cap="none"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Atbalsta personas pakalpojums balstās uz personu vērstās domāšanas un plānošanas pieeju – </a:t>
            </a:r>
            <a:r>
              <a:rPr lang="lv-LV" sz="1800" kern="100" cap="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tā </a:t>
            </a:r>
            <a:r>
              <a:rPr lang="lv-LV" sz="1800" kern="100" cap="none"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cenšas izvairīties runāt par cilvēkiem valodā, kura:</a:t>
            </a:r>
            <a:endParaRPr lang="lv-LV" sz="1800" cap="none"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10000"/>
              </a:lnSpc>
              <a:buFont typeface="Symbol" panose="05050102010706020507" pitchFamily="18" charset="2"/>
              <a:buChar char=""/>
            </a:pPr>
            <a:r>
              <a:rPr lang="lv-LV" sz="1800" kern="100" cap="none"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cilvēkus padara atšķirīgus no mums;</a:t>
            </a:r>
            <a:endParaRPr lang="lv-LV" sz="1800" cap="none"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0000"/>
              </a:lnSpc>
              <a:buFont typeface="Symbol" panose="05050102010706020507" pitchFamily="18" charset="2"/>
              <a:buChar char=""/>
            </a:pPr>
            <a:r>
              <a:rPr lang="lv-LV" sz="1800" kern="100" cap="none"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cilvēkus padara par procesa objektiem, nevis dalībniekiem;</a:t>
            </a:r>
            <a:endParaRPr lang="lv-LV" sz="1800" cap="none"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0000"/>
              </a:lnSpc>
              <a:spcAft>
                <a:spcPts val="800"/>
              </a:spcAft>
              <a:buFont typeface="Symbol" panose="05050102010706020507" pitchFamily="18" charset="2"/>
              <a:buChar char=""/>
            </a:pPr>
            <a:r>
              <a:rPr lang="lv-LV" sz="1800" kern="100" cap="none"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mazina cilvēku vērtību vai viņu paveikto, vai atsaucas par cilvēkiem kā objektiem.</a:t>
            </a:r>
            <a:endParaRPr lang="lv-LV" sz="1800" cap="none"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Aft>
                <a:spcPts val="1000"/>
              </a:spcAft>
              <a:buNone/>
            </a:pPr>
            <a:r>
              <a:rPr lang="lv-LV" sz="1800" kern="100" cap="none"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t>
            </a:r>
            <a:r>
              <a:rPr lang="lv-LV" sz="1800" kern="100" cap="none"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āpēc atbalsta personas lēmumu pieņemšanā pakalpojuma saņēmēji tiek definēti kā “atbalstāmās personas” pretēji tradicionāli lietotajam terminam “klients”.</a:t>
            </a:r>
            <a:endParaRPr lang="lv-LV" sz="1800" cap="none"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lv-LV" dirty="0"/>
          </a:p>
        </p:txBody>
      </p:sp>
    </p:spTree>
    <p:extLst>
      <p:ext uri="{BB962C8B-B14F-4D97-AF65-F5344CB8AC3E}">
        <p14:creationId xmlns:p14="http://schemas.microsoft.com/office/powerpoint/2010/main" val="7108715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09828CBD-5EEF-4836-B543-0598023D6CE9}"/>
              </a:ext>
            </a:extLst>
          </p:cNvPr>
          <p:cNvSpPr>
            <a:spLocks noGrp="1"/>
          </p:cNvSpPr>
          <p:nvPr>
            <p:ph type="title"/>
          </p:nvPr>
        </p:nvSpPr>
        <p:spPr>
          <a:xfrm>
            <a:off x="913775" y="618518"/>
            <a:ext cx="10364451" cy="711518"/>
          </a:xfrm>
        </p:spPr>
        <p:txBody>
          <a:bodyPr>
            <a:noAutofit/>
          </a:bodyPr>
          <a:lstStyle/>
          <a:p>
            <a:pPr algn="l"/>
            <a:r>
              <a:rPr lang="lv-LV" sz="2400" b="1" cap="none" dirty="0">
                <a:latin typeface="Times New Roman" panose="02020603050405020304" pitchFamily="18" charset="0"/>
                <a:cs typeface="Times New Roman" panose="02020603050405020304" pitchFamily="18" charset="0"/>
              </a:rPr>
              <a:t>Daži no pakalpojuma saturā un organizēšanas kārtībā ietvertajiem ANO komitejas Vispārējā komentāra Nr. 1 nosacījumiem</a:t>
            </a:r>
          </a:p>
        </p:txBody>
      </p:sp>
      <p:sp>
        <p:nvSpPr>
          <p:cNvPr id="3" name="Satura vietturis 2">
            <a:extLst>
              <a:ext uri="{FF2B5EF4-FFF2-40B4-BE49-F238E27FC236}">
                <a16:creationId xmlns:a16="http://schemas.microsoft.com/office/drawing/2014/main" id="{C7257EB3-F257-4267-A8FD-3F5264ACB50A}"/>
              </a:ext>
            </a:extLst>
          </p:cNvPr>
          <p:cNvSpPr>
            <a:spLocks noGrp="1"/>
          </p:cNvSpPr>
          <p:nvPr>
            <p:ph sz="quarter" idx="13"/>
          </p:nvPr>
        </p:nvSpPr>
        <p:spPr>
          <a:xfrm>
            <a:off x="913774" y="1431636"/>
            <a:ext cx="10363826" cy="4359563"/>
          </a:xfrm>
        </p:spPr>
        <p:txBody>
          <a:bodyPr>
            <a:normAutofit fontScale="92500" lnSpcReduction="20000"/>
          </a:bodyPr>
          <a:lstStyle/>
          <a:p>
            <a:r>
              <a:rPr lang="lv-LV" sz="1800" cap="none" dirty="0">
                <a:latin typeface="Times New Roman" panose="02020603050405020304" pitchFamily="18" charset="0"/>
                <a:ea typeface="Calibri" panose="020F0502020204030204" pitchFamily="34" charset="0"/>
                <a:cs typeface="Times New Roman" panose="02020603050405020304" pitchFamily="18" charset="0"/>
              </a:rPr>
              <a:t>V</a:t>
            </a:r>
            <a:r>
              <a:rPr lang="lv-LV" sz="1800" cap="none" dirty="0">
                <a:effectLst/>
                <a:latin typeface="Times New Roman" panose="02020603050405020304" pitchFamily="18" charset="0"/>
                <a:ea typeface="Calibri" panose="020F0502020204030204" pitchFamily="34" charset="0"/>
                <a:cs typeface="Times New Roman" panose="02020603050405020304" pitchFamily="18" charset="0"/>
              </a:rPr>
              <a:t>isiem atbalsta modeļiem rīcībspējas un tiesībspējas īstenošanai jābūt balstītiem uz personas gribu un vēlmēm nevis uz to, kas tiek uzskatīts par personas objektīvi labākajām interesēm.</a:t>
            </a:r>
          </a:p>
          <a:p>
            <a:r>
              <a:rPr lang="lv-LV" sz="1800" cap="none" dirty="0">
                <a:latin typeface="Times New Roman" panose="02020603050405020304" pitchFamily="18" charset="0"/>
                <a:ea typeface="Times New Roman" panose="02020603050405020304" pitchFamily="18" charset="0"/>
              </a:rPr>
              <a:t>P</a:t>
            </a:r>
            <a:r>
              <a:rPr lang="lv-LV" sz="1800" cap="none" dirty="0">
                <a:effectLst/>
                <a:latin typeface="Times New Roman" panose="02020603050405020304" pitchFamily="18" charset="0"/>
                <a:ea typeface="Times New Roman" panose="02020603050405020304" pitchFamily="18" charset="0"/>
              </a:rPr>
              <a:t>ersonas formāli izvēlētajai atbalsta personai ir jābūt tiesiski atzītai, izmantojot pieejamu un sasniedzamu mehānismu. Dalībvalstīm ir pienākums veicināt atbalsta izveidi, īpaši cilvēkiem, kuri ir izolēti un kam varētu nebūt pieejams sabiedrībā sastopamais dabiskais atbalsts. Tiesiskās atzīšanas mehānismā jāiekļauj arī nosacījumi trešajām pusēm, kā tās varētu pārbaudīt atbalsta personas identitāti, un nepieciešamības gadījumā apstrīdēt atbalsta personas rīcību, ja tās uzskata, ka atbalsta persona nedarbojas saskaņā ar personas gribu un vēlmēm.</a:t>
            </a:r>
          </a:p>
          <a:p>
            <a:pPr lvl="0" algn="just">
              <a:lnSpc>
                <a:spcPct val="106000"/>
              </a:lnSpc>
              <a:spcAft>
                <a:spcPts val="500"/>
              </a:spcAft>
              <a:tabLst>
                <a:tab pos="270510" algn="l"/>
                <a:tab pos="5267960" algn="r"/>
              </a:tabLst>
            </a:pPr>
            <a:r>
              <a:rPr lang="lv-LV" sz="1800" cap="none" dirty="0">
                <a:effectLst/>
                <a:latin typeface="Times New Roman" panose="02020603050405020304" pitchFamily="18" charset="0"/>
                <a:ea typeface="Calibri" panose="020F0502020204030204" pitchFamily="34" charset="0"/>
                <a:cs typeface="Times New Roman" panose="02020603050405020304" pitchFamily="18" charset="0"/>
              </a:rPr>
              <a:t>Personai ir jābūt tiesībām atteikties no atbalsta un jebkurā brīdī izbeigt vai mainīt atbalsta attiecības. </a:t>
            </a:r>
            <a:endParaRPr lang="lv-LV" sz="1800" cap="none"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06000"/>
              </a:lnSpc>
              <a:spcAft>
                <a:spcPts val="500"/>
              </a:spcAft>
              <a:tabLst>
                <a:tab pos="270510" algn="l"/>
                <a:tab pos="5267960" algn="r"/>
              </a:tabLst>
            </a:pPr>
            <a:r>
              <a:rPr lang="lv-LV" sz="1800" cap="none" dirty="0">
                <a:effectLst/>
                <a:latin typeface="Times New Roman" panose="02020603050405020304" pitchFamily="18" charset="0"/>
                <a:ea typeface="Calibri" panose="020F0502020204030204" pitchFamily="34" charset="0"/>
                <a:cs typeface="Times New Roman" panose="02020603050405020304" pitchFamily="18" charset="0"/>
              </a:rPr>
              <a:t>Visiem procesiem, saistībā ar rīcībspēju un rīcībspējas īstenošanas atbalstu, jāizveido garantijas (t.i. tiesību un interešu aizsardzības mehānismi). </a:t>
            </a:r>
            <a:r>
              <a:rPr lang="lv-LV" sz="1800" cap="none" dirty="0">
                <a:latin typeface="Times New Roman" panose="02020603050405020304" pitchFamily="18" charset="0"/>
                <a:ea typeface="Calibri" panose="020F0502020204030204" pitchFamily="34" charset="0"/>
                <a:cs typeface="Times New Roman" panose="02020603050405020304" pitchFamily="18" charset="0"/>
              </a:rPr>
              <a:t>Š</a:t>
            </a:r>
            <a:r>
              <a:rPr lang="lv-LV" sz="1800" cap="none" dirty="0">
                <a:effectLst/>
                <a:latin typeface="Times New Roman" panose="02020603050405020304" pitchFamily="18" charset="0"/>
                <a:ea typeface="Calibri" panose="020F0502020204030204" pitchFamily="34" charset="0"/>
                <a:cs typeface="Times New Roman" panose="02020603050405020304" pitchFamily="18" charset="0"/>
              </a:rPr>
              <a:t>o garantiju mērķis ir nodrošināt cieņu pret personas gribu un izvēli.</a:t>
            </a:r>
          </a:p>
          <a:p>
            <a:pPr algn="just">
              <a:lnSpc>
                <a:spcPct val="106000"/>
              </a:lnSpc>
              <a:spcAft>
                <a:spcPts val="500"/>
              </a:spcAft>
              <a:tabLst>
                <a:tab pos="270510" algn="l"/>
                <a:tab pos="5267960" algn="r"/>
              </a:tabLst>
            </a:pPr>
            <a:r>
              <a:rPr lang="lv-LV" sz="1800" cap="none" dirty="0">
                <a:latin typeface="Times New Roman" panose="02020603050405020304" pitchFamily="18" charset="0"/>
                <a:ea typeface="Times New Roman" panose="02020603050405020304" pitchFamily="18" charset="0"/>
              </a:rPr>
              <a:t>P</a:t>
            </a:r>
            <a:r>
              <a:rPr lang="lv-LV" sz="1800" cap="none" dirty="0">
                <a:effectLst/>
                <a:latin typeface="Times New Roman" panose="02020603050405020304" pitchFamily="18" charset="0"/>
                <a:ea typeface="Times New Roman" panose="02020603050405020304" pitchFamily="18" charset="0"/>
              </a:rPr>
              <a:t>ersonas komunikācijas veids nedrīkst būt šķērslis atbalsta saņemšanai lēmumu pieņemšanā, pat, ja šī komunikācija ir netradicionāla vai arī to saprot tikai daži cilvēki;</a:t>
            </a:r>
            <a:r>
              <a:rPr lang="lv-LV" sz="1800" cap="none" dirty="0">
                <a:effectLst/>
                <a:latin typeface="Times New Roman" panose="02020603050405020304" pitchFamily="18" charset="0"/>
                <a:ea typeface="Calibri" panose="020F0502020204030204" pitchFamily="34" charset="0"/>
                <a:cs typeface="Times New Roman" panose="02020603050405020304" pitchFamily="18" charset="0"/>
              </a:rPr>
              <a:t> </a:t>
            </a:r>
            <a:endParaRPr lang="lv-LV" sz="1800" cap="none"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6000"/>
              </a:lnSpc>
              <a:spcAft>
                <a:spcPts val="500"/>
              </a:spcAft>
              <a:buNone/>
              <a:tabLst>
                <a:tab pos="270510" algn="l"/>
                <a:tab pos="5267960" algn="r"/>
              </a:tabLst>
            </a:pPr>
            <a:r>
              <a:rPr lang="lv-LV" sz="1800" cap="none" dirty="0">
                <a:effectLst/>
                <a:latin typeface="Times New Roman" panose="02020603050405020304" pitchFamily="18" charset="0"/>
                <a:ea typeface="Calibri" panose="020F0502020204030204" pitchFamily="34" charset="0"/>
                <a:cs typeface="Times New Roman" panose="02020603050405020304" pitchFamily="18" charset="0"/>
              </a:rPr>
              <a:t> </a:t>
            </a:r>
            <a:endParaRPr lang="lv-LV" sz="1800" cap="none" dirty="0">
              <a:effectLst/>
              <a:latin typeface="Calibri" panose="020F0502020204030204" pitchFamily="34" charset="0"/>
              <a:ea typeface="Calibri" panose="020F0502020204030204" pitchFamily="34" charset="0"/>
              <a:cs typeface="Times New Roman" panose="02020603050405020304" pitchFamily="18" charset="0"/>
            </a:endParaRPr>
          </a:p>
          <a:p>
            <a:endParaRPr lang="lv-LV" cap="none" dirty="0"/>
          </a:p>
        </p:txBody>
      </p:sp>
    </p:spTree>
    <p:extLst>
      <p:ext uri="{BB962C8B-B14F-4D97-AF65-F5344CB8AC3E}">
        <p14:creationId xmlns:p14="http://schemas.microsoft.com/office/powerpoint/2010/main" val="24833204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239CA-33F6-4D63-8229-5DCEB801B387}"/>
              </a:ext>
            </a:extLst>
          </p:cNvPr>
          <p:cNvSpPr>
            <a:spLocks noGrp="1"/>
          </p:cNvSpPr>
          <p:nvPr>
            <p:ph type="title"/>
          </p:nvPr>
        </p:nvSpPr>
        <p:spPr>
          <a:xfrm>
            <a:off x="913775" y="618518"/>
            <a:ext cx="10364451" cy="776174"/>
          </a:xfrm>
        </p:spPr>
        <p:txBody>
          <a:bodyPr>
            <a:normAutofit/>
          </a:bodyPr>
          <a:lstStyle/>
          <a:p>
            <a:pPr algn="l"/>
            <a:r>
              <a:rPr kumimoji="0" lang="lv-LV" sz="2400" b="1"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APLP pakalpojums sociālo pakalpojumu sistēmā</a:t>
            </a:r>
            <a:endParaRPr lang="lv-LV" sz="2400" b="1" dirty="0"/>
          </a:p>
        </p:txBody>
      </p:sp>
      <p:sp>
        <p:nvSpPr>
          <p:cNvPr id="3" name="Content Placeholder 2">
            <a:extLst>
              <a:ext uri="{FF2B5EF4-FFF2-40B4-BE49-F238E27FC236}">
                <a16:creationId xmlns:a16="http://schemas.microsoft.com/office/drawing/2014/main" id="{89F781A2-B1E5-4CA0-9C8E-2E4D7EDDC2EA}"/>
              </a:ext>
            </a:extLst>
          </p:cNvPr>
          <p:cNvSpPr>
            <a:spLocks noGrp="1"/>
          </p:cNvSpPr>
          <p:nvPr>
            <p:ph sz="quarter" idx="13"/>
          </p:nvPr>
        </p:nvSpPr>
        <p:spPr>
          <a:xfrm>
            <a:off x="1099126" y="1524000"/>
            <a:ext cx="10178473" cy="4267199"/>
          </a:xfrm>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Neatkarīgs pakalpojums (pamatojoties uz projekta rezultātiem)</a:t>
            </a:r>
          </a:p>
          <a:p>
            <a:pPr marL="0" marR="0" lvl="0" indent="0" algn="l" defTabSz="914400" rtl="0" eaLnBrk="1" fontAlgn="auto" latinLnBrk="0" hangingPunct="1">
              <a:lnSpc>
                <a:spcPct val="90000"/>
              </a:lnSpc>
              <a:spcBef>
                <a:spcPts val="1000"/>
              </a:spcBef>
              <a:spcAft>
                <a:spcPts val="0"/>
              </a:spcAft>
              <a:buClrTx/>
              <a:buSzTx/>
              <a:buNone/>
              <a:tabLst/>
              <a:defRPr/>
            </a:pPr>
            <a:endPar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Salīdzinājums ar esošajiem (kopīgais/atšķirīgais, vai citi pakalpojumi jau īsteno šo funkciju?)</a:t>
            </a:r>
          </a:p>
          <a:p>
            <a:pPr marL="0" marR="0" lvl="0" indent="0" algn="l" defTabSz="914400" rtl="0" eaLnBrk="1" fontAlgn="auto" latinLnBrk="0" hangingPunct="1">
              <a:lnSpc>
                <a:spcPct val="90000"/>
              </a:lnSpc>
              <a:spcBef>
                <a:spcPts val="1000"/>
              </a:spcBef>
              <a:spcAft>
                <a:spcPts val="0"/>
              </a:spcAft>
              <a:buClrTx/>
              <a:buSzTx/>
              <a:buNone/>
              <a:tabLst/>
              <a:defRPr/>
            </a:pPr>
            <a:endPar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Jau esošo pakalpojumu modifikācijas iespējas (lai šie pakalpojumi varētu īstenot APLP funkcijas)</a:t>
            </a:r>
          </a:p>
          <a:p>
            <a:pPr marL="0" marR="0" lvl="0" indent="0" algn="l" defTabSz="914400" rtl="0" eaLnBrk="1" fontAlgn="auto" latinLnBrk="0" hangingPunct="1">
              <a:lnSpc>
                <a:spcPct val="90000"/>
              </a:lnSpc>
              <a:spcBef>
                <a:spcPts val="1000"/>
              </a:spcBef>
              <a:spcAft>
                <a:spcPts val="0"/>
              </a:spcAft>
              <a:buClrTx/>
              <a:buSzTx/>
              <a:buNone/>
              <a:tabLst/>
              <a:defRPr/>
            </a:pPr>
            <a:endPar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lv-LV"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Labākā varianta atrašana pēc noteiktiem kritērijiem </a:t>
            </a:r>
          </a:p>
          <a:p>
            <a:endParaRPr lang="lv-LV" dirty="0"/>
          </a:p>
        </p:txBody>
      </p:sp>
    </p:spTree>
    <p:extLst>
      <p:ext uri="{BB962C8B-B14F-4D97-AF65-F5344CB8AC3E}">
        <p14:creationId xmlns:p14="http://schemas.microsoft.com/office/powerpoint/2010/main" val="38036030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FD32B-0023-45A5-B01F-46CB40CB6383}"/>
              </a:ext>
            </a:extLst>
          </p:cNvPr>
          <p:cNvSpPr>
            <a:spLocks noGrp="1"/>
          </p:cNvSpPr>
          <p:nvPr>
            <p:ph type="title"/>
          </p:nvPr>
        </p:nvSpPr>
        <p:spPr>
          <a:xfrm>
            <a:off x="1228407" y="323550"/>
            <a:ext cx="10364451" cy="582210"/>
          </a:xfrm>
        </p:spPr>
        <p:txBody>
          <a:bodyPr>
            <a:normAutofit/>
          </a:bodyPr>
          <a:lstStyle/>
          <a:p>
            <a:pPr algn="l"/>
            <a:r>
              <a:rPr kumimoji="0" lang="lv-LV" sz="24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j-cs"/>
              </a:rPr>
              <a:t>Labāko variantu APLP pakalpojuma ieviešanai </a:t>
            </a:r>
            <a:r>
              <a:rPr kumimoji="0" lang="lv-LV" sz="24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j-cs"/>
              </a:rPr>
              <a:t>vērtēšanas skala: 12 kritēriji</a:t>
            </a:r>
            <a:endParaRPr lang="lv-LV" sz="2400" b="1" dirty="0"/>
          </a:p>
        </p:txBody>
      </p:sp>
      <p:sp>
        <p:nvSpPr>
          <p:cNvPr id="3" name="Content Placeholder 2">
            <a:extLst>
              <a:ext uri="{FF2B5EF4-FFF2-40B4-BE49-F238E27FC236}">
                <a16:creationId xmlns:a16="http://schemas.microsoft.com/office/drawing/2014/main" id="{2DBAE0C5-C5D2-4A05-B4DF-C131F4F809DE}"/>
              </a:ext>
            </a:extLst>
          </p:cNvPr>
          <p:cNvSpPr>
            <a:spLocks noGrp="1"/>
          </p:cNvSpPr>
          <p:nvPr>
            <p:ph sz="quarter" idx="13"/>
          </p:nvPr>
        </p:nvSpPr>
        <p:spPr>
          <a:xfrm>
            <a:off x="1061258" y="806244"/>
            <a:ext cx="10825942" cy="5830530"/>
          </a:xfrm>
        </p:spPr>
        <p:txBody>
          <a:bodyPr>
            <a:noAutofit/>
          </a:bodyPr>
          <a:lstStyle/>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lv-LV" sz="1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1. kritērijs. Atbilstība ANO Komitejas Vispārējā komentārā Nr. 1 ietvertajiem pamatnosacījumiem</a:t>
            </a:r>
            <a:endPar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lgn="just">
              <a:lnSpc>
                <a:spcPct val="100000"/>
              </a:lnSpc>
              <a:spcBef>
                <a:spcPts val="0"/>
              </a:spcBef>
              <a:buClrTx/>
              <a:buFont typeface="+mj-lt"/>
              <a:buAutoNum type="arabicPeriod"/>
              <a:defRPr/>
            </a:pPr>
            <a:r>
              <a:rPr kumimoji="0" lang="lv-LV"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Atbalstītā lēmumu pieņemšana ir pieejama visiem, kam tā ir nepieciešama.</a:t>
            </a:r>
          </a:p>
          <a:p>
            <a:pPr marL="800100" lvl="1" indent="-342900" algn="just">
              <a:lnSpc>
                <a:spcPct val="100000"/>
              </a:lnSpc>
              <a:spcBef>
                <a:spcPts val="0"/>
              </a:spcBef>
              <a:buClrTx/>
              <a:buFont typeface="+mj-lt"/>
              <a:buAutoNum type="arabicPeriod"/>
              <a:defRPr/>
            </a:pPr>
            <a:r>
              <a:rPr kumimoji="0" lang="lv-LV"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Pakalpojuma prioritāte ir personas griba un izvēle, nevis tas, kas tiek uzskatīts par personas objektīvi labākajām interesēm.</a:t>
            </a:r>
          </a:p>
          <a:p>
            <a:pPr marL="800100" lvl="1" indent="-342900" algn="just">
              <a:lnSpc>
                <a:spcPct val="100000"/>
              </a:lnSpc>
              <a:spcBef>
                <a:spcPts val="0"/>
              </a:spcBef>
              <a:buClrTx/>
              <a:buFont typeface="+mj-lt"/>
              <a:buAutoNum type="arabicPeriod"/>
              <a:defRPr/>
            </a:pPr>
            <a:r>
              <a:rPr kumimoji="0" lang="lv-LV"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Atbalsts personām ar GRT ir pieejams par simbolisku atlīdzību vai bez maksas, un finanšu trūkums nav šķērslis saņemt atbalstu rīcībspējas un tiesībspējas īstenošanai.</a:t>
            </a:r>
          </a:p>
          <a:p>
            <a:pPr marL="800100" lvl="1" indent="-342900" algn="just">
              <a:lnSpc>
                <a:spcPct val="100000"/>
              </a:lnSpc>
              <a:spcBef>
                <a:spcPts val="0"/>
              </a:spcBef>
              <a:buClrTx/>
              <a:buFont typeface="+mj-lt"/>
              <a:buAutoNum type="arabicPeriod"/>
              <a:defRPr/>
            </a:pPr>
            <a:r>
              <a:rPr kumimoji="0" lang="lv-LV"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Pakalpojumā, visiem procesiem, saistībā ar rīcībspēju un atbalstu, rīcībspējas un tiesībspējas īstenošanā ir iebūvēts mehānisms, kurš pasargā atbalstāmo personu no ļaunprātīgas izmantošanas.</a:t>
            </a:r>
          </a:p>
          <a:p>
            <a:pPr marL="800100" lvl="1" indent="-342900" algn="just">
              <a:lnSpc>
                <a:spcPct val="100000"/>
              </a:lnSpc>
              <a:spcBef>
                <a:spcPts val="0"/>
              </a:spcBef>
              <a:buClrTx/>
              <a:buFont typeface="+mj-lt"/>
              <a:buAutoNum type="arabicPeriod"/>
              <a:defRPr/>
            </a:pPr>
            <a:r>
              <a:rPr kumimoji="0" lang="lv-LV"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Ir izmantots ne-diskriminējošs vajadzību pēc atbalsta lēmumu pieņemšanā </a:t>
            </a:r>
            <a:r>
              <a:rPr kumimoji="0" lang="lv-LV" sz="14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izvērtējums</a:t>
            </a:r>
            <a:r>
              <a:rPr kumimoji="0" lang="lv-LV"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lv-LV" sz="1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lv-LV" sz="1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2. kritērijs. Atbalsta loka mobilizēšana un iesaistīšana</a:t>
            </a:r>
            <a:endPar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457200" lvl="1" indent="0">
              <a:lnSpc>
                <a:spcPct val="100000"/>
              </a:lnSpc>
              <a:spcBef>
                <a:spcPts val="0"/>
              </a:spcBef>
              <a:buClrTx/>
              <a:buNone/>
              <a:defRPr/>
            </a:pPr>
            <a:r>
              <a:rPr kumimoji="0" lang="lv-LV"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6.       Pakalpojums paredz iespēju saņemt atbalstu lēmuma pieņemšanā no dabiskā atbalsta loka – apmācītas uzticības personas.</a:t>
            </a: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lv-LV" sz="1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lv-LV" sz="1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3. kritērijs. Sociālo pakalpojumu sistēmas funkcionēšana</a:t>
            </a:r>
            <a:endPar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895350" lvl="1" indent="-354013" algn="just" defTabSz="806450">
              <a:lnSpc>
                <a:spcPct val="100000"/>
              </a:lnSpc>
              <a:spcBef>
                <a:spcPts val="0"/>
              </a:spcBef>
              <a:buClrTx/>
              <a:buNone/>
              <a:defRPr/>
            </a:pPr>
            <a:r>
              <a:rPr kumimoji="0" lang="lv-LV"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7.  Pakalpojums iekļaujas esošajā sociālo pakalpojuma sistēmā, neietekmējot citu (modificējamo) sociālo pakalpojumu būtību un organizēšanas kārtību.</a:t>
            </a:r>
          </a:p>
          <a:p>
            <a:pPr marL="895350" lvl="1" indent="-354013" algn="just" defTabSz="806450">
              <a:lnSpc>
                <a:spcPct val="100000"/>
              </a:lnSpc>
              <a:spcBef>
                <a:spcPts val="0"/>
              </a:spcBef>
              <a:buClrTx/>
              <a:buNone/>
              <a:defRPr/>
            </a:pPr>
            <a:r>
              <a:rPr kumimoji="0" lang="lv-LV"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8.     Pakalpojuma sniedzēja-speciālista loma un uzdevumi ir skaidri definēti un nav savstarpēji pretrunīgi.</a:t>
            </a:r>
          </a:p>
          <a:p>
            <a:pPr marL="895350" lvl="1" indent="-354013" algn="just" defTabSz="806450">
              <a:lnSpc>
                <a:spcPct val="100000"/>
              </a:lnSpc>
              <a:spcBef>
                <a:spcPts val="0"/>
              </a:spcBef>
              <a:buClrTx/>
              <a:buNone/>
              <a:defRPr/>
            </a:pPr>
            <a:r>
              <a:rPr kumimoji="0" lang="lv-LV"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9.     Atskaišu sistēma nodrošina personas privātās dzīves neaizskaramību un personas sensitīvo datu aizsardzību.</a:t>
            </a:r>
          </a:p>
          <a:p>
            <a:pPr marL="895350" lvl="1" indent="-354013" algn="just" defTabSz="806450">
              <a:lnSpc>
                <a:spcPct val="100000"/>
              </a:lnSpc>
              <a:spcBef>
                <a:spcPts val="0"/>
              </a:spcBef>
              <a:buClrTx/>
              <a:buNone/>
              <a:defRPr/>
            </a:pPr>
            <a:r>
              <a:rPr kumimoji="0" lang="lv-LV"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10.  Efektīva cilvēkresursu izmantošana – pakalpojuma nodrošināšanā iesaistītie speciālisti veic savai profesionālajai kvalifikācijai (ar augstāko izglītības līmeni un apmācībām) atbilstošas funkcijas.</a:t>
            </a:r>
          </a:p>
          <a:p>
            <a:pPr marL="895350" lvl="1" indent="-354013" algn="just" defTabSz="806450">
              <a:lnSpc>
                <a:spcPct val="100000"/>
              </a:lnSpc>
              <a:spcBef>
                <a:spcPts val="0"/>
              </a:spcBef>
              <a:buClrTx/>
              <a:buNone/>
              <a:defRPr/>
            </a:pPr>
            <a:r>
              <a:rPr kumimoji="0" lang="lv-LV"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11.   Pakalpojums neuzliek būtisku papildus administratīvo slogu sociālajam dienestam. </a:t>
            </a: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lv-LV" sz="1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lv-LV" sz="16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4. kritērijs. Finansējums </a:t>
            </a:r>
            <a:endPar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806450" lvl="1" indent="-349250" algn="just">
              <a:lnSpc>
                <a:spcPct val="100000"/>
              </a:lnSpc>
              <a:spcBef>
                <a:spcPts val="0"/>
              </a:spcBef>
              <a:buClrTx/>
              <a:buNone/>
              <a:defRPr/>
            </a:pPr>
            <a:r>
              <a:rPr kumimoji="0" lang="lv-LV" sz="14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12.   Pakalpojuma ieviešanai ir nepieciešami salīdzinoši mazāki finanšu līdzekļi, vienlaikus nodrošinot nepieciešamo pakalpojuma pieejamību un kvalitāti.</a:t>
            </a:r>
          </a:p>
          <a:p>
            <a:endParaRPr lang="lv-LV"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25499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75408-067B-479B-81D5-7033483CD80A}"/>
              </a:ext>
            </a:extLst>
          </p:cNvPr>
          <p:cNvSpPr>
            <a:spLocks noGrp="1"/>
          </p:cNvSpPr>
          <p:nvPr>
            <p:ph type="title"/>
          </p:nvPr>
        </p:nvSpPr>
        <p:spPr>
          <a:xfrm>
            <a:off x="913775" y="618518"/>
            <a:ext cx="10364451" cy="665338"/>
          </a:xfrm>
        </p:spPr>
        <p:txBody>
          <a:bodyPr>
            <a:normAutofit/>
          </a:bodyPr>
          <a:lstStyle/>
          <a:p>
            <a:pPr algn="l"/>
            <a:r>
              <a:rPr kumimoji="0" lang="lv-LV" sz="24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APLP pakalpojuma ieviešanas variantu salīdzinājums</a:t>
            </a:r>
            <a:endParaRPr lang="lv-LV" sz="2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1AB65A9-D100-4EE0-B4AF-4372FD858B1B}"/>
              </a:ext>
            </a:extLst>
          </p:cNvPr>
          <p:cNvSpPr>
            <a:spLocks noGrp="1"/>
          </p:cNvSpPr>
          <p:nvPr>
            <p:ph sz="quarter" idx="13"/>
          </p:nvPr>
        </p:nvSpPr>
        <p:spPr>
          <a:xfrm>
            <a:off x="913774" y="1634836"/>
            <a:ext cx="10363826" cy="4156363"/>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lv-LV"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Vērtēšanas skala: 0 – kritērijs nav īstenots; 1 – ir piedāvāti pasākumi, lai īstenotu kritēriju, bet ir nepieciešamas būtiskas izmaiņas, lai kritēriju īstenotu pilnībā; 2 – kritērijs ir īstenots daļēji, bet ir nepieciešamas dažas izmaiņas, lai to īstenotu pilnībā; 3 – kritērijs ir īstenots pilnībā.</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ru-RU" sz="28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lv-LV"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Neatkarīgs APLP pakalpojums </a:t>
            </a:r>
            <a:r>
              <a:rPr kumimoji="0" lang="ru-RU"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t>
            </a:r>
            <a:r>
              <a:rPr kumimoji="0" lang="lv-LV"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ru-RU"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34</a:t>
            </a:r>
            <a:r>
              <a:rPr kumimoji="0" lang="lv-LV"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punkti</a:t>
            </a:r>
            <a:endParaRPr kumimoji="0" lang="ru-RU"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lv-LV"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Asistents-atbalsta persona	</a:t>
            </a:r>
            <a:r>
              <a:rPr kumimoji="0" lang="ru-RU"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 19</a:t>
            </a:r>
            <a:r>
              <a:rPr kumimoji="0" lang="lv-LV"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punkti</a:t>
            </a:r>
            <a:endParaRPr kumimoji="0" lang="ru-RU"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lv-LV"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Ģimenes asistents-atbalsta persona</a:t>
            </a:r>
            <a:r>
              <a:rPr kumimoji="0" lang="ru-RU"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 25</a:t>
            </a:r>
            <a:r>
              <a:rPr kumimoji="0" lang="lv-LV"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punkti	</a:t>
            </a:r>
            <a:endParaRPr kumimoji="0" lang="ru-RU"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lv-LV"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Sociālais mentors-atbalsta persona</a:t>
            </a:r>
            <a:r>
              <a:rPr kumimoji="0" lang="ru-RU"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 12</a:t>
            </a:r>
            <a:r>
              <a:rPr kumimoji="0" lang="lv-LV"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punkti</a:t>
            </a:r>
          </a:p>
          <a:p>
            <a:endParaRPr lang="lv-LV"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97723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A925D-6C4A-4AE0-9EDF-D2401804980A}"/>
              </a:ext>
            </a:extLst>
          </p:cNvPr>
          <p:cNvSpPr>
            <a:spLocks noGrp="1"/>
          </p:cNvSpPr>
          <p:nvPr>
            <p:ph type="title"/>
          </p:nvPr>
        </p:nvSpPr>
        <p:spPr>
          <a:xfrm>
            <a:off x="913775" y="314036"/>
            <a:ext cx="10364451" cy="868219"/>
          </a:xfrm>
        </p:spPr>
        <p:txBody>
          <a:bodyPr/>
          <a:lstStyle/>
          <a:p>
            <a:r>
              <a:rPr lang="lv-LV" sz="2400" b="1" cap="none" dirty="0">
                <a:latin typeface="Times New Roman" panose="02020603050405020304" pitchFamily="18" charset="0"/>
                <a:cs typeface="Times New Roman" panose="02020603050405020304" pitchFamily="18" charset="0"/>
              </a:rPr>
              <a:t>Priekšlikumi normatīvo aktu pilnveidei I</a:t>
            </a:r>
            <a:br>
              <a:rPr lang="lv-LV" sz="1800" dirty="0">
                <a:latin typeface="Times New Roman" panose="02020603050405020304" pitchFamily="18" charset="0"/>
                <a:cs typeface="Times New Roman" panose="02020603050405020304" pitchFamily="18" charset="0"/>
              </a:rPr>
            </a:br>
            <a:r>
              <a:rPr lang="lv-LV" sz="2000" cap="none" dirty="0">
                <a:latin typeface="Times New Roman" panose="02020603050405020304" pitchFamily="18" charset="0"/>
                <a:cs typeface="Times New Roman" panose="02020603050405020304" pitchFamily="18" charset="0"/>
              </a:rPr>
              <a:t>(12. nodevums 167. - 170. lpp.)</a:t>
            </a:r>
            <a:endParaRPr lang="lv-LV" sz="2000" cap="none" dirty="0"/>
          </a:p>
        </p:txBody>
      </p:sp>
      <p:sp>
        <p:nvSpPr>
          <p:cNvPr id="3" name="Content Placeholder 2">
            <a:extLst>
              <a:ext uri="{FF2B5EF4-FFF2-40B4-BE49-F238E27FC236}">
                <a16:creationId xmlns:a16="http://schemas.microsoft.com/office/drawing/2014/main" id="{6FC25121-DF4C-4737-8328-C0042ACAF83B}"/>
              </a:ext>
            </a:extLst>
          </p:cNvPr>
          <p:cNvSpPr>
            <a:spLocks noGrp="1"/>
          </p:cNvSpPr>
          <p:nvPr>
            <p:ph idx="1"/>
          </p:nvPr>
        </p:nvSpPr>
        <p:spPr>
          <a:xfrm>
            <a:off x="913775" y="1385456"/>
            <a:ext cx="10364451" cy="4854026"/>
          </a:xfrm>
        </p:spPr>
        <p:txBody>
          <a:bodyPr>
            <a:normAutofit/>
          </a:bodyPr>
          <a:lstStyle/>
          <a:p>
            <a:pPr algn="just"/>
            <a:r>
              <a:rPr lang="lv-LV" dirty="0">
                <a:latin typeface="Times New Roman" panose="02020603050405020304" pitchFamily="18" charset="0"/>
                <a:cs typeface="Times New Roman" panose="02020603050405020304" pitchFamily="18" charset="0"/>
              </a:rPr>
              <a:t>APLP </a:t>
            </a:r>
            <a:r>
              <a:rPr lang="lv-LV" cap="none" dirty="0">
                <a:latin typeface="Times New Roman" panose="02020603050405020304" pitchFamily="18" charset="0"/>
                <a:cs typeface="Times New Roman" panose="02020603050405020304" pitchFamily="18" charset="0"/>
              </a:rPr>
              <a:t>pakalpojums izstrādāts</a:t>
            </a:r>
            <a:r>
              <a:rPr lang="lv-LV" dirty="0">
                <a:latin typeface="Times New Roman" panose="02020603050405020304" pitchFamily="18" charset="0"/>
                <a:cs typeface="Times New Roman" panose="02020603050405020304" pitchFamily="18" charset="0"/>
              </a:rPr>
              <a:t> </a:t>
            </a:r>
            <a:r>
              <a:rPr lang="lv-LV" cap="none" dirty="0">
                <a:latin typeface="Times New Roman" panose="02020603050405020304" pitchFamily="18" charset="0"/>
                <a:cs typeface="Times New Roman" panose="02020603050405020304" pitchFamily="18" charset="0"/>
              </a:rPr>
              <a:t>atbilstoši</a:t>
            </a:r>
            <a:r>
              <a:rPr lang="lv-LV" dirty="0">
                <a:latin typeface="Times New Roman" panose="02020603050405020304" pitchFamily="18" charset="0"/>
                <a:cs typeface="Times New Roman" panose="02020603050405020304" pitchFamily="18" charset="0"/>
              </a:rPr>
              <a:t> ANO </a:t>
            </a:r>
            <a:r>
              <a:rPr lang="lv-LV" cap="none" dirty="0">
                <a:latin typeface="Times New Roman" panose="02020603050405020304" pitchFamily="18" charset="0"/>
                <a:cs typeface="Times New Roman" panose="02020603050405020304" pitchFamily="18" charset="0"/>
              </a:rPr>
              <a:t>Konvencijas un </a:t>
            </a:r>
            <a:r>
              <a:rPr lang="lv-LV" dirty="0">
                <a:latin typeface="Times New Roman" panose="02020603050405020304" pitchFamily="18" charset="0"/>
                <a:cs typeface="Times New Roman" panose="02020603050405020304" pitchFamily="18" charset="0"/>
              </a:rPr>
              <a:t>ANO </a:t>
            </a:r>
            <a:r>
              <a:rPr lang="lv-LV" cap="none" dirty="0">
                <a:latin typeface="Times New Roman" panose="02020603050405020304" pitchFamily="18" charset="0"/>
                <a:cs typeface="Times New Roman" panose="02020603050405020304" pitchFamily="18" charset="0"/>
              </a:rPr>
              <a:t>Komitejas vispārējo komentāru principiem – pilnībā atteikties no rīcībspējas ierobežošanas institūta</a:t>
            </a:r>
          </a:p>
          <a:p>
            <a:pPr algn="just"/>
            <a:r>
              <a:rPr lang="lv-LV" cap="none" dirty="0">
                <a:latin typeface="Times New Roman" panose="02020603050405020304" pitchFamily="18" charset="0"/>
                <a:cs typeface="Times New Roman" panose="02020603050405020304" pitchFamily="18" charset="0"/>
              </a:rPr>
              <a:t>Lai pilnībā atteiktos no rīcībspējas ierobežošanas institūta:</a:t>
            </a:r>
          </a:p>
          <a:p>
            <a:pPr lvl="1" algn="just">
              <a:buFont typeface="Wingdings" panose="05000000000000000000" pitchFamily="2" charset="2"/>
              <a:buChar char="ü"/>
            </a:pPr>
            <a:r>
              <a:rPr lang="lv-LV" sz="2000" cap="none" dirty="0">
                <a:latin typeface="Times New Roman" panose="02020603050405020304" pitchFamily="18" charset="0"/>
                <a:cs typeface="Times New Roman" panose="02020603050405020304" pitchFamily="18" charset="0"/>
              </a:rPr>
              <a:t>Jāapzina nozaru normatīvie akti, kuros nepieciešami atbilstoši grozījumi</a:t>
            </a:r>
          </a:p>
          <a:p>
            <a:pPr lvl="1" algn="just">
              <a:buFont typeface="Wingdings" panose="05000000000000000000" pitchFamily="2" charset="2"/>
              <a:buChar char="ü"/>
            </a:pPr>
            <a:r>
              <a:rPr lang="lv-LV" sz="2000" cap="none" dirty="0">
                <a:latin typeface="Times New Roman" panose="02020603050405020304" pitchFamily="18" charset="0"/>
                <a:cs typeface="Times New Roman" panose="02020603050405020304" pitchFamily="18" charset="0"/>
              </a:rPr>
              <a:t>Nepieciešamas diskusijas starp politikas veidotājiem, likumdevēju un iesaistītajām pusēm</a:t>
            </a:r>
          </a:p>
          <a:p>
            <a:pPr algn="just"/>
            <a:r>
              <a:rPr lang="lv-LV" cap="none" dirty="0">
                <a:latin typeface="Times New Roman" panose="02020603050405020304" pitchFamily="18" charset="0"/>
                <a:cs typeface="Times New Roman" panose="02020603050405020304" pitchFamily="18" charset="0"/>
              </a:rPr>
              <a:t>RC ZELDA iesaka</a:t>
            </a:r>
            <a:r>
              <a:rPr lang="lv-LV" b="1" cap="none" dirty="0">
                <a:latin typeface="Times New Roman" panose="02020603050405020304" pitchFamily="18" charset="0"/>
                <a:cs typeface="Times New Roman" panose="02020603050405020304" pitchFamily="18" charset="0"/>
              </a:rPr>
              <a:t> pārejas periodu.</a:t>
            </a:r>
          </a:p>
          <a:p>
            <a:pPr algn="just"/>
            <a:r>
              <a:rPr lang="lv-LV" cap="none" dirty="0">
                <a:latin typeface="Times New Roman" panose="02020603050405020304" pitchFamily="18" charset="0"/>
                <a:cs typeface="Times New Roman" panose="02020603050405020304" pitchFamily="18" charset="0"/>
              </a:rPr>
              <a:t>Ieviešanai nepieciešami grozījumi:</a:t>
            </a:r>
          </a:p>
          <a:p>
            <a:pPr lvl="1" algn="just">
              <a:buFont typeface="Wingdings" panose="05000000000000000000" pitchFamily="2" charset="2"/>
              <a:buChar char="ü"/>
            </a:pPr>
            <a:r>
              <a:rPr lang="lv-LV" sz="2000" cap="none" dirty="0">
                <a:latin typeface="Times New Roman" panose="02020603050405020304" pitchFamily="18" charset="0"/>
                <a:cs typeface="Times New Roman" panose="02020603050405020304" pitchFamily="18" charset="0"/>
              </a:rPr>
              <a:t>Civillikuma daļā Ģimenes tiesības</a:t>
            </a:r>
          </a:p>
          <a:p>
            <a:pPr lvl="1" algn="just">
              <a:buFont typeface="Wingdings" panose="05000000000000000000" pitchFamily="2" charset="2"/>
              <a:buChar char="ü"/>
            </a:pPr>
            <a:r>
              <a:rPr lang="lv-LV" sz="2000" cap="none" dirty="0">
                <a:latin typeface="Times New Roman" panose="02020603050405020304" pitchFamily="18" charset="0"/>
                <a:cs typeface="Times New Roman" panose="02020603050405020304" pitchFamily="18" charset="0"/>
              </a:rPr>
              <a:t>Civilprocesa likumā</a:t>
            </a:r>
          </a:p>
          <a:p>
            <a:pPr algn="just"/>
            <a:r>
              <a:rPr lang="lv-LV" cap="none" dirty="0">
                <a:latin typeface="Times New Roman" panose="02020603050405020304" pitchFamily="18" charset="0"/>
                <a:cs typeface="Times New Roman" panose="02020603050405020304" pitchFamily="18" charset="0"/>
              </a:rPr>
              <a:t>Tiesa tiek iesaistīta tikai, ja saņemts pieteikums par rīcībspējas ierobežošanu</a:t>
            </a:r>
          </a:p>
          <a:p>
            <a:pPr algn="just">
              <a:buFont typeface="Wingdings" panose="05000000000000000000" pitchFamily="2" charset="2"/>
              <a:buChar char="Ø"/>
            </a:pPr>
            <a:endParaRPr lang="lv-LV" cap="none" dirty="0">
              <a:latin typeface="Times New Roman" panose="02020603050405020304" pitchFamily="18" charset="0"/>
              <a:cs typeface="Times New Roman" panose="02020603050405020304" pitchFamily="18" charset="0"/>
            </a:endParaRPr>
          </a:p>
          <a:p>
            <a:pPr marL="0" indent="0" algn="just">
              <a:buNone/>
            </a:pPr>
            <a:endParaRPr lang="lv-LV"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24343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DFC99-3D41-4B29-981F-13A4749795D7}"/>
              </a:ext>
            </a:extLst>
          </p:cNvPr>
          <p:cNvSpPr>
            <a:spLocks noGrp="1"/>
          </p:cNvSpPr>
          <p:nvPr>
            <p:ph type="title"/>
          </p:nvPr>
        </p:nvSpPr>
        <p:spPr>
          <a:xfrm>
            <a:off x="913775" y="618517"/>
            <a:ext cx="10364451" cy="840828"/>
          </a:xfrm>
        </p:spPr>
        <p:txBody>
          <a:bodyPr>
            <a:normAutofit/>
          </a:bodyPr>
          <a:lstStyle/>
          <a:p>
            <a:r>
              <a:rPr lang="lv-LV" sz="2400" b="1" cap="none" dirty="0">
                <a:latin typeface="Times New Roman" panose="02020603050405020304" pitchFamily="18" charset="0"/>
                <a:cs typeface="Times New Roman" panose="02020603050405020304" pitchFamily="18" charset="0"/>
              </a:rPr>
              <a:t>Priekšlikumi normatīvo aktu pilnveidei II </a:t>
            </a:r>
            <a:br>
              <a:rPr lang="lv-LV" sz="2400" b="1" cap="none" dirty="0">
                <a:latin typeface="Times New Roman" panose="02020603050405020304" pitchFamily="18" charset="0"/>
                <a:cs typeface="Times New Roman" panose="02020603050405020304" pitchFamily="18" charset="0"/>
              </a:rPr>
            </a:br>
            <a:r>
              <a:rPr lang="lv-LV" sz="2000" cap="none" dirty="0">
                <a:latin typeface="Times New Roman" panose="02020603050405020304" pitchFamily="18" charset="0"/>
                <a:cs typeface="Times New Roman" panose="02020603050405020304" pitchFamily="18" charset="0"/>
              </a:rPr>
              <a:t>(12. nodevums 170. - 221. lpp.)</a:t>
            </a:r>
            <a:endParaRPr lang="lv-LV" sz="2000" dirty="0"/>
          </a:p>
        </p:txBody>
      </p:sp>
      <p:sp>
        <p:nvSpPr>
          <p:cNvPr id="3" name="Content Placeholder 2">
            <a:extLst>
              <a:ext uri="{FF2B5EF4-FFF2-40B4-BE49-F238E27FC236}">
                <a16:creationId xmlns:a16="http://schemas.microsoft.com/office/drawing/2014/main" id="{C8982FD4-728F-40CF-B815-2B853C84BA94}"/>
              </a:ext>
            </a:extLst>
          </p:cNvPr>
          <p:cNvSpPr>
            <a:spLocks noGrp="1"/>
          </p:cNvSpPr>
          <p:nvPr>
            <p:ph idx="1"/>
          </p:nvPr>
        </p:nvSpPr>
        <p:spPr>
          <a:xfrm>
            <a:off x="913775" y="1848678"/>
            <a:ext cx="10364451" cy="3195270"/>
          </a:xfrm>
        </p:spPr>
        <p:txBody>
          <a:bodyPr>
            <a:normAutofit/>
          </a:bodyPr>
          <a:lstStyle/>
          <a:p>
            <a:r>
              <a:rPr lang="lv-LV" cap="none" dirty="0">
                <a:latin typeface="Times New Roman" panose="02020603050405020304" pitchFamily="18" charset="0"/>
                <a:ea typeface="Calibri" panose="020F0502020204030204" pitchFamily="34" charset="0"/>
              </a:rPr>
              <a:t>S</a:t>
            </a:r>
            <a:r>
              <a:rPr lang="lv-LV" cap="none" dirty="0">
                <a:effectLst/>
                <a:latin typeface="Times New Roman" panose="02020603050405020304" pitchFamily="18" charset="0"/>
                <a:ea typeface="Calibri" panose="020F0502020204030204" pitchFamily="34" charset="0"/>
              </a:rPr>
              <a:t>ociālo pakalpojumu un sociālās palīdzības likums </a:t>
            </a:r>
            <a:r>
              <a:rPr lang="lv-LV" dirty="0">
                <a:effectLst/>
                <a:latin typeface="Times New Roman" panose="02020603050405020304" pitchFamily="18" charset="0"/>
                <a:ea typeface="Calibri" panose="020F0502020204030204" pitchFamily="34" charset="0"/>
              </a:rPr>
              <a:t>(</a:t>
            </a:r>
            <a:r>
              <a:rPr lang="lv-LV" cap="none" dirty="0">
                <a:effectLst/>
                <a:latin typeface="Times New Roman" panose="02020603050405020304" pitchFamily="18" charset="0"/>
                <a:ea typeface="Calibri" panose="020F0502020204030204" pitchFamily="34" charset="0"/>
              </a:rPr>
              <a:t>174.-175. lpp.</a:t>
            </a:r>
            <a:r>
              <a:rPr lang="lv-LV" dirty="0">
                <a:effectLst/>
                <a:latin typeface="Times New Roman" panose="02020603050405020304" pitchFamily="18" charset="0"/>
                <a:ea typeface="Calibri" panose="020F0502020204030204" pitchFamily="34" charset="0"/>
              </a:rPr>
              <a:t>):</a:t>
            </a:r>
          </a:p>
          <a:p>
            <a:pPr lvl="1">
              <a:buFont typeface="Wingdings" panose="05000000000000000000" pitchFamily="2" charset="2"/>
              <a:buChar char="ü"/>
            </a:pPr>
            <a:r>
              <a:rPr lang="lv-LV" sz="2000" cap="none" dirty="0">
                <a:latin typeface="Times New Roman" panose="02020603050405020304" pitchFamily="18" charset="0"/>
                <a:cs typeface="Times New Roman" panose="02020603050405020304" pitchFamily="18" charset="0"/>
              </a:rPr>
              <a:t>Termini – APLP pakalpojums un atbalsta persona lēmumu pieņemšanā</a:t>
            </a:r>
          </a:p>
          <a:p>
            <a:pPr lvl="1">
              <a:buFont typeface="Wingdings" panose="05000000000000000000" pitchFamily="2" charset="2"/>
              <a:buChar char="ü"/>
            </a:pPr>
            <a:r>
              <a:rPr lang="lv-LV" sz="2000" cap="none" dirty="0">
                <a:latin typeface="Times New Roman" panose="02020603050405020304" pitchFamily="18" charset="0"/>
                <a:cs typeface="Times New Roman" panose="02020603050405020304" pitchFamily="18" charset="0"/>
              </a:rPr>
              <a:t>APLP pakalpojuma mērķis</a:t>
            </a:r>
          </a:p>
          <a:p>
            <a:pPr lvl="1">
              <a:buFont typeface="Wingdings" panose="05000000000000000000" pitchFamily="2" charset="2"/>
              <a:buChar char="ü"/>
            </a:pPr>
            <a:r>
              <a:rPr lang="lv-LV" sz="2000" cap="none" dirty="0">
                <a:latin typeface="Times New Roman" panose="02020603050405020304" pitchFamily="18" charset="0"/>
                <a:cs typeface="Times New Roman" panose="02020603050405020304" pitchFamily="18" charset="0"/>
              </a:rPr>
              <a:t>Deleģējums APLP pakalpojuma MK noteikumiem</a:t>
            </a:r>
          </a:p>
          <a:p>
            <a:pPr marL="457200" lvl="1" indent="0">
              <a:buNone/>
            </a:pPr>
            <a:endParaRPr lang="lv-LV" sz="2000" cap="none" dirty="0">
              <a:latin typeface="Times New Roman" panose="02020603050405020304" pitchFamily="18" charset="0"/>
              <a:cs typeface="Times New Roman" panose="02020603050405020304" pitchFamily="18" charset="0"/>
            </a:endParaRPr>
          </a:p>
          <a:p>
            <a:r>
              <a:rPr lang="lv-LV" cap="none" dirty="0">
                <a:effectLst/>
                <a:latin typeface="Times New Roman" panose="02020603050405020304" pitchFamily="18" charset="0"/>
                <a:ea typeface="Calibri" panose="020F0502020204030204" pitchFamily="34" charset="0"/>
              </a:rPr>
              <a:t>Iedzīvotāju reģistra likums (spēkā līdz 27.06.2021) un Fizisko personu reģistra likums </a:t>
            </a:r>
            <a:r>
              <a:rPr lang="lv-LV" dirty="0">
                <a:effectLst/>
                <a:latin typeface="Times New Roman" panose="02020603050405020304" pitchFamily="18" charset="0"/>
                <a:ea typeface="Calibri" panose="020F0502020204030204" pitchFamily="34" charset="0"/>
              </a:rPr>
              <a:t>(</a:t>
            </a:r>
            <a:r>
              <a:rPr lang="lv-LV" cap="none" dirty="0">
                <a:effectLst/>
                <a:latin typeface="Times New Roman" panose="02020603050405020304" pitchFamily="18" charset="0"/>
                <a:ea typeface="Calibri" panose="020F0502020204030204" pitchFamily="34" charset="0"/>
              </a:rPr>
              <a:t>spēkā no 28.06.2021</a:t>
            </a:r>
            <a:r>
              <a:rPr lang="lv-LV" dirty="0">
                <a:effectLst/>
                <a:latin typeface="Times New Roman" panose="02020603050405020304" pitchFamily="18" charset="0"/>
                <a:ea typeface="Calibri" panose="020F0502020204030204" pitchFamily="34" charset="0"/>
              </a:rPr>
              <a:t>.) (</a:t>
            </a:r>
            <a:r>
              <a:rPr lang="lv-LV" cap="none" dirty="0">
                <a:effectLst/>
                <a:latin typeface="Times New Roman" panose="02020603050405020304" pitchFamily="18" charset="0"/>
                <a:ea typeface="Calibri" panose="020F0502020204030204" pitchFamily="34" charset="0"/>
              </a:rPr>
              <a:t>175. lpp.</a:t>
            </a:r>
            <a:r>
              <a:rPr lang="lv-LV" dirty="0">
                <a:effectLst/>
                <a:latin typeface="Times New Roman" panose="02020603050405020304" pitchFamily="18" charset="0"/>
                <a:ea typeface="Calibri" panose="020F0502020204030204" pitchFamily="34" charset="0"/>
              </a:rPr>
              <a:t>)</a:t>
            </a:r>
          </a:p>
          <a:p>
            <a:pPr lvl="1">
              <a:buFont typeface="Wingdings" panose="05000000000000000000" pitchFamily="2" charset="2"/>
              <a:buChar char="Ø"/>
            </a:pPr>
            <a:endParaRPr lang="lv-LV" sz="2400" cap="none"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ü"/>
            </a:pPr>
            <a:endParaRPr lang="lv-LV"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08281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DFC99-3D41-4B29-981F-13A4749795D7}"/>
              </a:ext>
            </a:extLst>
          </p:cNvPr>
          <p:cNvSpPr>
            <a:spLocks noGrp="1"/>
          </p:cNvSpPr>
          <p:nvPr>
            <p:ph type="title"/>
          </p:nvPr>
        </p:nvSpPr>
        <p:spPr>
          <a:xfrm>
            <a:off x="913775" y="409796"/>
            <a:ext cx="10364451" cy="744750"/>
          </a:xfrm>
        </p:spPr>
        <p:txBody>
          <a:bodyPr>
            <a:normAutofit fontScale="90000"/>
          </a:bodyPr>
          <a:lstStyle/>
          <a:p>
            <a:r>
              <a:rPr lang="lv-LV" sz="2700" b="1" cap="none" dirty="0">
                <a:latin typeface="Times New Roman" panose="02020603050405020304" pitchFamily="18" charset="0"/>
                <a:cs typeface="Times New Roman" panose="02020603050405020304" pitchFamily="18" charset="0"/>
              </a:rPr>
              <a:t>Priekšlikumi normatīvo aktu pilnveidei III</a:t>
            </a:r>
            <a:br>
              <a:rPr lang="lv-LV" sz="2400" b="1" cap="none" dirty="0">
                <a:latin typeface="Times New Roman" panose="02020603050405020304" pitchFamily="18" charset="0"/>
                <a:cs typeface="Times New Roman" panose="02020603050405020304" pitchFamily="18" charset="0"/>
              </a:rPr>
            </a:br>
            <a:r>
              <a:rPr lang="lv-LV" sz="2400" b="1" cap="none" dirty="0">
                <a:latin typeface="Times New Roman" panose="02020603050405020304" pitchFamily="18" charset="0"/>
                <a:cs typeface="Times New Roman" panose="02020603050405020304" pitchFamily="18" charset="0"/>
              </a:rPr>
              <a:t> </a:t>
            </a:r>
            <a:r>
              <a:rPr lang="lv-LV" sz="2400" cap="none" dirty="0">
                <a:latin typeface="Times New Roman" panose="02020603050405020304" pitchFamily="18" charset="0"/>
                <a:cs typeface="Times New Roman" panose="02020603050405020304" pitchFamily="18" charset="0"/>
              </a:rPr>
              <a:t>(12. nodevums 170. - 221. lpp.)</a:t>
            </a:r>
            <a:endParaRPr lang="lv-LV" sz="2400" dirty="0"/>
          </a:p>
        </p:txBody>
      </p:sp>
      <p:sp>
        <p:nvSpPr>
          <p:cNvPr id="3" name="Content Placeholder 2">
            <a:extLst>
              <a:ext uri="{FF2B5EF4-FFF2-40B4-BE49-F238E27FC236}">
                <a16:creationId xmlns:a16="http://schemas.microsoft.com/office/drawing/2014/main" id="{C8982FD4-728F-40CF-B815-2B853C84BA94}"/>
              </a:ext>
            </a:extLst>
          </p:cNvPr>
          <p:cNvSpPr>
            <a:spLocks noGrp="1"/>
          </p:cNvSpPr>
          <p:nvPr>
            <p:ph idx="1"/>
          </p:nvPr>
        </p:nvSpPr>
        <p:spPr>
          <a:xfrm>
            <a:off x="913775" y="1237674"/>
            <a:ext cx="10364450" cy="5093552"/>
          </a:xfrm>
        </p:spPr>
        <p:txBody>
          <a:bodyPr>
            <a:normAutofit/>
          </a:bodyPr>
          <a:lstStyle/>
          <a:p>
            <a:pPr algn="just"/>
            <a:r>
              <a:rPr lang="lv-LV" dirty="0">
                <a:latin typeface="Times New Roman" panose="02020603050405020304" pitchFamily="18" charset="0"/>
                <a:ea typeface="Calibri" panose="020F0502020204030204" pitchFamily="34" charset="0"/>
              </a:rPr>
              <a:t>MK </a:t>
            </a:r>
            <a:r>
              <a:rPr lang="lv-LV" cap="none" dirty="0">
                <a:latin typeface="Times New Roman" panose="02020603050405020304" pitchFamily="18" charset="0"/>
                <a:ea typeface="Calibri" panose="020F0502020204030204" pitchFamily="34" charset="0"/>
              </a:rPr>
              <a:t>noteikumi</a:t>
            </a:r>
            <a:r>
              <a:rPr lang="lv-LV" dirty="0">
                <a:latin typeface="Times New Roman" panose="02020603050405020304" pitchFamily="18" charset="0"/>
                <a:ea typeface="Calibri" panose="020F0502020204030204" pitchFamily="34" charset="0"/>
              </a:rPr>
              <a:t> APLP </a:t>
            </a:r>
            <a:r>
              <a:rPr lang="lv-LV" cap="none" dirty="0">
                <a:latin typeface="Times New Roman" panose="02020603050405020304" pitchFamily="18" charset="0"/>
                <a:ea typeface="Calibri" panose="020F0502020204030204" pitchFamily="34" charset="0"/>
              </a:rPr>
              <a:t>pakalpojuma ieviešanai </a:t>
            </a:r>
            <a:r>
              <a:rPr lang="lv-LV" dirty="0">
                <a:latin typeface="Times New Roman" panose="02020603050405020304" pitchFamily="18" charset="0"/>
                <a:ea typeface="Calibri" panose="020F0502020204030204" pitchFamily="34" charset="0"/>
              </a:rPr>
              <a:t>(</a:t>
            </a:r>
            <a:r>
              <a:rPr lang="lv-LV" cap="none" dirty="0">
                <a:latin typeface="Times New Roman" panose="02020603050405020304" pitchFamily="18" charset="0"/>
                <a:ea typeface="Calibri" panose="020F0502020204030204" pitchFamily="34" charset="0"/>
              </a:rPr>
              <a:t>176.-218.lp</a:t>
            </a:r>
            <a:r>
              <a:rPr lang="lv-LV" dirty="0">
                <a:latin typeface="Times New Roman" panose="02020603050405020304" pitchFamily="18" charset="0"/>
                <a:ea typeface="Calibri" panose="020F0502020204030204" pitchFamily="34" charset="0"/>
              </a:rPr>
              <a:t>)</a:t>
            </a:r>
          </a:p>
          <a:p>
            <a:pPr lvl="1" algn="just">
              <a:buFont typeface="Wingdings" panose="05000000000000000000" pitchFamily="2" charset="2"/>
              <a:buChar char="ü"/>
            </a:pPr>
            <a:r>
              <a:rPr lang="lv-LV" sz="2000" cap="none" dirty="0">
                <a:effectLst/>
                <a:latin typeface="Times New Roman" panose="02020603050405020304" pitchFamily="18" charset="0"/>
                <a:ea typeface="Calibri" panose="020F0502020204030204" pitchFamily="34" charset="0"/>
              </a:rPr>
              <a:t>Pakalpojuma saņemšanas kritēriji</a:t>
            </a:r>
          </a:p>
          <a:p>
            <a:pPr lvl="1" algn="just">
              <a:buFont typeface="Wingdings" panose="05000000000000000000" pitchFamily="2" charset="2"/>
              <a:buChar char="ü"/>
            </a:pPr>
            <a:r>
              <a:rPr lang="lv-LV" sz="2000" cap="none" dirty="0">
                <a:latin typeface="Times New Roman" panose="02020603050405020304" pitchFamily="18" charset="0"/>
                <a:ea typeface="Calibri" panose="020F0502020204030204" pitchFamily="34" charset="0"/>
              </a:rPr>
              <a:t>Kārtība personas uzņemšanai rindā</a:t>
            </a:r>
          </a:p>
          <a:p>
            <a:pPr lvl="1" algn="just">
              <a:buFont typeface="Wingdings" panose="05000000000000000000" pitchFamily="2" charset="2"/>
              <a:buChar char="ü"/>
            </a:pPr>
            <a:r>
              <a:rPr lang="lv-LV" sz="2000" cap="none" dirty="0">
                <a:effectLst/>
                <a:latin typeface="Times New Roman" panose="02020603050405020304" pitchFamily="18" charset="0"/>
                <a:ea typeface="Calibri" panose="020F0502020204030204" pitchFamily="34" charset="0"/>
              </a:rPr>
              <a:t>Pakalpojuma piešķiršanas kārtība</a:t>
            </a:r>
          </a:p>
          <a:p>
            <a:pPr lvl="1" algn="just">
              <a:buFont typeface="Wingdings" panose="05000000000000000000" pitchFamily="2" charset="2"/>
              <a:buChar char="ü"/>
            </a:pPr>
            <a:r>
              <a:rPr lang="lv-LV" sz="2000" cap="none" dirty="0">
                <a:latin typeface="Times New Roman" panose="02020603050405020304" pitchFamily="18" charset="0"/>
                <a:ea typeface="Calibri" panose="020F0502020204030204" pitchFamily="34" charset="0"/>
              </a:rPr>
              <a:t>Lēmumu pieņemšanas kārtība</a:t>
            </a:r>
            <a:endParaRPr lang="lv-LV" sz="2000" cap="none" dirty="0">
              <a:effectLst/>
              <a:latin typeface="Times New Roman" panose="02020603050405020304" pitchFamily="18" charset="0"/>
              <a:ea typeface="Calibri" panose="020F0502020204030204" pitchFamily="34" charset="0"/>
            </a:endParaRPr>
          </a:p>
          <a:p>
            <a:pPr lvl="1" algn="just">
              <a:buFont typeface="Wingdings" panose="05000000000000000000" pitchFamily="2" charset="2"/>
              <a:buChar char="ü"/>
            </a:pPr>
            <a:r>
              <a:rPr lang="lv-LV" sz="2000" cap="none" dirty="0">
                <a:effectLst/>
                <a:latin typeface="Times New Roman" panose="02020603050405020304" pitchFamily="18" charset="0"/>
                <a:ea typeface="Calibri" panose="020F0502020204030204" pitchFamily="34" charset="0"/>
              </a:rPr>
              <a:t>Pakalpojuma saņemšanas, termiņu grozīšanas un izbeigšanas kārtība</a:t>
            </a:r>
          </a:p>
          <a:p>
            <a:pPr algn="just"/>
            <a:r>
              <a:rPr lang="lv-LV" cap="none" dirty="0">
                <a:latin typeface="Times New Roman" panose="02020603050405020304" pitchFamily="18" charset="0"/>
                <a:ea typeface="Calibri" panose="020F0502020204030204" pitchFamily="34" charset="0"/>
              </a:rPr>
              <a:t>Grozījumi</a:t>
            </a:r>
            <a:r>
              <a:rPr lang="lv-LV" dirty="0">
                <a:latin typeface="Times New Roman" panose="02020603050405020304" pitchFamily="18" charset="0"/>
                <a:ea typeface="Calibri" panose="020F0502020204030204" pitchFamily="34" charset="0"/>
              </a:rPr>
              <a:t> MK 13.06.2017. </a:t>
            </a:r>
            <a:r>
              <a:rPr lang="lv-LV" cap="none" dirty="0">
                <a:latin typeface="Times New Roman" panose="02020603050405020304" pitchFamily="18" charset="0"/>
                <a:ea typeface="Calibri" panose="020F0502020204030204" pitchFamily="34" charset="0"/>
              </a:rPr>
              <a:t>noteikumos </a:t>
            </a:r>
            <a:r>
              <a:rPr lang="lv-LV" dirty="0">
                <a:latin typeface="Times New Roman" panose="02020603050405020304" pitchFamily="18" charset="0"/>
                <a:ea typeface="Calibri" panose="020F0502020204030204" pitchFamily="34" charset="0"/>
              </a:rPr>
              <a:t>N</a:t>
            </a:r>
            <a:r>
              <a:rPr lang="lv-LV" cap="none" dirty="0">
                <a:latin typeface="Times New Roman" panose="02020603050405020304" pitchFamily="18" charset="0"/>
                <a:ea typeface="Calibri" panose="020F0502020204030204" pitchFamily="34" charset="0"/>
              </a:rPr>
              <a:t>r</a:t>
            </a:r>
            <a:r>
              <a:rPr lang="lv-LV" dirty="0">
                <a:latin typeface="Times New Roman" panose="02020603050405020304" pitchFamily="18" charset="0"/>
                <a:ea typeface="Calibri" panose="020F0502020204030204" pitchFamily="34" charset="0"/>
              </a:rPr>
              <a:t>. 338 «</a:t>
            </a:r>
            <a:r>
              <a:rPr lang="lv-LV" cap="none" dirty="0">
                <a:latin typeface="Times New Roman" panose="02020603050405020304" pitchFamily="18" charset="0"/>
                <a:ea typeface="Calibri" panose="020F0502020204030204" pitchFamily="34" charset="0"/>
              </a:rPr>
              <a:t>Prasības sociālo pakalpojumu sniedzējiem</a:t>
            </a:r>
            <a:r>
              <a:rPr lang="lv-LV" dirty="0">
                <a:latin typeface="Times New Roman" panose="02020603050405020304" pitchFamily="18" charset="0"/>
                <a:ea typeface="Calibri" panose="020F0502020204030204" pitchFamily="34" charset="0"/>
              </a:rPr>
              <a:t>» (</a:t>
            </a:r>
            <a:r>
              <a:rPr lang="lv-LV" cap="none" dirty="0">
                <a:latin typeface="Times New Roman" panose="02020603050405020304" pitchFamily="18" charset="0"/>
                <a:ea typeface="Calibri" panose="020F0502020204030204" pitchFamily="34" charset="0"/>
              </a:rPr>
              <a:t>220.lpp.</a:t>
            </a:r>
            <a:r>
              <a:rPr lang="lv-LV" dirty="0">
                <a:latin typeface="Times New Roman" panose="02020603050405020304" pitchFamily="18" charset="0"/>
                <a:ea typeface="Calibri" panose="020F0502020204030204" pitchFamily="34" charset="0"/>
              </a:rPr>
              <a:t>) – </a:t>
            </a:r>
            <a:r>
              <a:rPr lang="lv-LV" cap="none" dirty="0">
                <a:latin typeface="Times New Roman" panose="02020603050405020304" pitchFamily="18" charset="0"/>
                <a:ea typeface="Calibri" panose="020F0502020204030204" pitchFamily="34" charset="0"/>
              </a:rPr>
              <a:t>definēt prasības pakalpojuma sniedzējiem</a:t>
            </a:r>
            <a:endParaRPr lang="lv-LV" dirty="0">
              <a:latin typeface="Times New Roman" panose="02020603050405020304" pitchFamily="18" charset="0"/>
              <a:ea typeface="Calibri" panose="020F0502020204030204" pitchFamily="34" charset="0"/>
            </a:endParaRPr>
          </a:p>
          <a:p>
            <a:pPr algn="just"/>
            <a:r>
              <a:rPr lang="lv-LV" cap="none" dirty="0">
                <a:latin typeface="Times New Roman" panose="02020603050405020304" pitchFamily="18" charset="0"/>
                <a:cs typeface="Times New Roman" panose="02020603050405020304" pitchFamily="18" charset="0"/>
              </a:rPr>
              <a:t>Aktualizēt</a:t>
            </a:r>
            <a:r>
              <a:rPr lang="lv-LV" dirty="0">
                <a:latin typeface="Times New Roman" panose="02020603050405020304" pitchFamily="18" charset="0"/>
                <a:cs typeface="Times New Roman" panose="02020603050405020304" pitchFamily="18" charset="0"/>
              </a:rPr>
              <a:t> MK 23.05.2017. </a:t>
            </a:r>
            <a:r>
              <a:rPr lang="lv-LV" cap="none" dirty="0">
                <a:latin typeface="Times New Roman" panose="02020603050405020304" pitchFamily="18" charset="0"/>
                <a:cs typeface="Times New Roman" panose="02020603050405020304" pitchFamily="18" charset="0"/>
              </a:rPr>
              <a:t>noteikumus</a:t>
            </a:r>
            <a:r>
              <a:rPr lang="lv-LV" dirty="0">
                <a:latin typeface="Times New Roman" panose="02020603050405020304" pitchFamily="18" charset="0"/>
                <a:cs typeface="Times New Roman" panose="02020603050405020304" pitchFamily="18" charset="0"/>
              </a:rPr>
              <a:t> N</a:t>
            </a:r>
            <a:r>
              <a:rPr lang="lv-LV" cap="none" dirty="0">
                <a:latin typeface="Times New Roman" panose="02020603050405020304" pitchFamily="18" charset="0"/>
                <a:cs typeface="Times New Roman" panose="02020603050405020304" pitchFamily="18" charset="0"/>
              </a:rPr>
              <a:t>r</a:t>
            </a:r>
            <a:r>
              <a:rPr lang="lv-LV" dirty="0">
                <a:latin typeface="Times New Roman" panose="02020603050405020304" pitchFamily="18" charset="0"/>
                <a:cs typeface="Times New Roman" panose="02020603050405020304" pitchFamily="18" charset="0"/>
              </a:rPr>
              <a:t>. 264 «</a:t>
            </a:r>
            <a:r>
              <a:rPr lang="lv-LV" cap="none" dirty="0">
                <a:latin typeface="Times New Roman" panose="02020603050405020304" pitchFamily="18" charset="0"/>
                <a:cs typeface="Times New Roman" panose="02020603050405020304" pitchFamily="18" charset="0"/>
              </a:rPr>
              <a:t>Noteikumi par profesiju klasifikatoru, profesijai atbilstošiem pamatuzdevumiem un kvalifikācijas pamatprasībām</a:t>
            </a:r>
            <a:r>
              <a:rPr lang="lv-LV" dirty="0">
                <a:latin typeface="Times New Roman" panose="02020603050405020304" pitchFamily="18" charset="0"/>
                <a:cs typeface="Times New Roman" panose="02020603050405020304" pitchFamily="18" charset="0"/>
              </a:rPr>
              <a:t>» </a:t>
            </a:r>
            <a:r>
              <a:rPr lang="lv-LV" cap="none" dirty="0">
                <a:latin typeface="Times New Roman" panose="02020603050405020304" pitchFamily="18" charset="0"/>
                <a:cs typeface="Times New Roman" panose="02020603050405020304" pitchFamily="18" charset="0"/>
              </a:rPr>
              <a:t>(219.lpp.) ar jaunu profesiju – atbalsta persona lēmumu pieņemšanā</a:t>
            </a:r>
          </a:p>
          <a:p>
            <a:pPr marL="457200" lvl="1" indent="0" algn="just">
              <a:buNone/>
            </a:pPr>
            <a:endParaRPr lang="lv-LV"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78978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C6F0F82-45D8-4535-96FB-5C6E45F01D4F}"/>
              </a:ext>
            </a:extLst>
          </p:cNvPr>
          <p:cNvSpPr>
            <a:spLocks noGrp="1"/>
          </p:cNvSpPr>
          <p:nvPr>
            <p:ph type="title"/>
          </p:nvPr>
        </p:nvSpPr>
        <p:spPr>
          <a:xfrm>
            <a:off x="913775" y="618517"/>
            <a:ext cx="10364451" cy="591447"/>
          </a:xfrm>
        </p:spPr>
        <p:txBody>
          <a:bodyPr>
            <a:normAutofit/>
          </a:bodyPr>
          <a:lstStyle/>
          <a:p>
            <a:pPr algn="l"/>
            <a:r>
              <a:rPr lang="lv-LV" sz="2400" b="1" cap="none" dirty="0">
                <a:latin typeface="Times New Roman" panose="02020603050405020304" pitchFamily="18" charset="0"/>
                <a:cs typeface="Times New Roman" panose="02020603050405020304" pitchFamily="18" charset="0"/>
              </a:rPr>
              <a:t>Pēc </a:t>
            </a:r>
            <a:r>
              <a:rPr lang="lv-LV" sz="2400" b="1" cap="none" dirty="0" err="1">
                <a:latin typeface="Times New Roman" panose="02020603050405020304" pitchFamily="18" charset="0"/>
                <a:cs typeface="Times New Roman" panose="02020603050405020304" pitchFamily="18" charset="0"/>
              </a:rPr>
              <a:t>Izmēģinājumprojekta</a:t>
            </a:r>
            <a:r>
              <a:rPr lang="lv-LV" sz="2400" b="1" cap="none" dirty="0">
                <a:latin typeface="Times New Roman" panose="02020603050405020304" pitchFamily="18" charset="0"/>
                <a:cs typeface="Times New Roman" panose="02020603050405020304" pitchFamily="18" charset="0"/>
              </a:rPr>
              <a:t> beigām (no 30.12.2019.)</a:t>
            </a:r>
          </a:p>
        </p:txBody>
      </p:sp>
      <p:sp>
        <p:nvSpPr>
          <p:cNvPr id="3" name="Satura vietturis 2">
            <a:extLst>
              <a:ext uri="{FF2B5EF4-FFF2-40B4-BE49-F238E27FC236}">
                <a16:creationId xmlns:a16="http://schemas.microsoft.com/office/drawing/2014/main" id="{321F56EB-E2D8-4E26-A044-2FF7FB245B6F}"/>
              </a:ext>
            </a:extLst>
          </p:cNvPr>
          <p:cNvSpPr>
            <a:spLocks noGrp="1"/>
          </p:cNvSpPr>
          <p:nvPr>
            <p:ph sz="quarter" idx="13"/>
          </p:nvPr>
        </p:nvSpPr>
        <p:spPr>
          <a:xfrm>
            <a:off x="913774" y="1357746"/>
            <a:ext cx="10363826" cy="4433454"/>
          </a:xfrm>
        </p:spPr>
        <p:txBody>
          <a:bodyPr/>
          <a:lstStyle/>
          <a:p>
            <a:r>
              <a:rPr lang="lv-LV" cap="none" dirty="0">
                <a:latin typeface="Times New Roman" panose="02020603050405020304" pitchFamily="18" charset="0"/>
                <a:cs typeface="Times New Roman" panose="02020603050405020304" pitchFamily="18" charset="0"/>
              </a:rPr>
              <a:t>Kopš 2020. gada 11. marta RC ZELDA sniegtais APLP pakalpojums ir reģistrēts kā sociālais pakalpojums.</a:t>
            </a:r>
          </a:p>
          <a:p>
            <a:r>
              <a:rPr lang="lv-LV" cap="none" dirty="0">
                <a:latin typeface="Times New Roman" panose="02020603050405020304" pitchFamily="18" charset="0"/>
                <a:cs typeface="Times New Roman" panose="02020603050405020304" pitchFamily="18" charset="0"/>
              </a:rPr>
              <a:t>RC ZELDA ir nodrošinājusi APLP pakalpojumu </a:t>
            </a:r>
            <a:r>
              <a:rPr lang="lv-LV" b="1" cap="none" dirty="0">
                <a:latin typeface="Times New Roman" panose="02020603050405020304" pitchFamily="18" charset="0"/>
                <a:cs typeface="Times New Roman" panose="02020603050405020304" pitchFamily="18" charset="0"/>
              </a:rPr>
              <a:t>77 personām </a:t>
            </a:r>
            <a:r>
              <a:rPr lang="lv-LV" cap="none" dirty="0">
                <a:latin typeface="Times New Roman" panose="02020603050405020304" pitchFamily="18" charset="0"/>
                <a:cs typeface="Times New Roman" panose="02020603050405020304" pitchFamily="18" charset="0"/>
              </a:rPr>
              <a:t>(01.12.2019. – 31.01.2021.) 10 Latvijas pašvaldībās (Liepājas un Jelgavas pilsētās, Tukuma, Ogres, Cēsu, Gulbenes, Talsu, Balvu, Bauskas un Daugavpils novados). – LM/ESF Individuālā budžeta finansējums</a:t>
            </a:r>
          </a:p>
          <a:p>
            <a:r>
              <a:rPr lang="lv-LV" cap="none" dirty="0">
                <a:latin typeface="Times New Roman" panose="02020603050405020304" pitchFamily="18" charset="0"/>
                <a:cs typeface="Times New Roman" panose="02020603050405020304" pitchFamily="18" charset="0"/>
              </a:rPr>
              <a:t>No šīm 77 personām pakalpojumu pašlaik turpina saņemt </a:t>
            </a:r>
            <a:r>
              <a:rPr lang="lv-LV" b="1" cap="none" dirty="0">
                <a:latin typeface="Times New Roman" panose="02020603050405020304" pitchFamily="18" charset="0"/>
                <a:cs typeface="Times New Roman" panose="02020603050405020304" pitchFamily="18" charset="0"/>
              </a:rPr>
              <a:t>40 personas </a:t>
            </a:r>
            <a:r>
              <a:rPr lang="lv-LV" cap="none" dirty="0">
                <a:latin typeface="Times New Roman" panose="02020603050405020304" pitchFamily="18" charset="0"/>
                <a:cs typeface="Times New Roman" panose="02020603050405020304" pitchFamily="18" charset="0"/>
              </a:rPr>
              <a:t>7 pašvaldībās (Liepājas pilsētā, Tukuma, Talsu, Cēsu, Gulbenes, Balvu, Bauskas novados. – SIF finansējums (COVID-19 seku mazināšanas programmas projekts). (Pakalpojums būs pieejams līdz 30.06.2021.)</a:t>
            </a:r>
          </a:p>
          <a:p>
            <a:r>
              <a:rPr lang="lv-LV" cap="none" dirty="0">
                <a:latin typeface="Times New Roman" panose="02020603050405020304" pitchFamily="18" charset="0"/>
                <a:cs typeface="Times New Roman" panose="02020603050405020304" pitchFamily="18" charset="0"/>
              </a:rPr>
              <a:t>Ar 2 pašvaldībām ir noslēgts līgums par pakalpojuma pirkšanu periodam līdz 31.12.2021. – Talsu un Tukuma novadu pašvaldības - pašlaik  uzsākta pakalpojuma sniegšana </a:t>
            </a:r>
            <a:r>
              <a:rPr lang="lv-LV" b="1" cap="none" dirty="0">
                <a:latin typeface="Times New Roman" panose="02020603050405020304" pitchFamily="18" charset="0"/>
                <a:cs typeface="Times New Roman" panose="02020603050405020304" pitchFamily="18" charset="0"/>
              </a:rPr>
              <a:t>8 personām.</a:t>
            </a:r>
          </a:p>
        </p:txBody>
      </p:sp>
    </p:spTree>
    <p:extLst>
      <p:ext uri="{BB962C8B-B14F-4D97-AF65-F5344CB8AC3E}">
        <p14:creationId xmlns:p14="http://schemas.microsoft.com/office/powerpoint/2010/main" val="14148265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F92AE065-7776-436B-AC61-E54B6BEDFA63}"/>
              </a:ext>
            </a:extLst>
          </p:cNvPr>
          <p:cNvSpPr>
            <a:spLocks noGrp="1"/>
          </p:cNvSpPr>
          <p:nvPr>
            <p:ph type="title"/>
          </p:nvPr>
        </p:nvSpPr>
        <p:spPr>
          <a:xfrm>
            <a:off x="913775" y="618518"/>
            <a:ext cx="10364451" cy="665338"/>
          </a:xfrm>
        </p:spPr>
        <p:txBody>
          <a:bodyPr>
            <a:normAutofit/>
          </a:bodyPr>
          <a:lstStyle/>
          <a:p>
            <a:pPr algn="l"/>
            <a:r>
              <a:rPr lang="lv-LV" sz="2400" b="1" cap="none" dirty="0">
                <a:latin typeface="Times New Roman" panose="02020603050405020304" pitchFamily="18" charset="0"/>
                <a:cs typeface="Times New Roman" panose="02020603050405020304" pitchFamily="18" charset="0"/>
              </a:rPr>
              <a:t>RC ZELDA izstrādātie gala ziņojumi par APLP pakalpojumu:</a:t>
            </a:r>
          </a:p>
        </p:txBody>
      </p:sp>
      <p:sp>
        <p:nvSpPr>
          <p:cNvPr id="3" name="Satura vietturis 2">
            <a:extLst>
              <a:ext uri="{FF2B5EF4-FFF2-40B4-BE49-F238E27FC236}">
                <a16:creationId xmlns:a16="http://schemas.microsoft.com/office/drawing/2014/main" id="{E7B0D8F1-77F8-4561-9445-6F58CC589C5A}"/>
              </a:ext>
            </a:extLst>
          </p:cNvPr>
          <p:cNvSpPr>
            <a:spLocks noGrp="1"/>
          </p:cNvSpPr>
          <p:nvPr>
            <p:ph sz="quarter" idx="13"/>
          </p:nvPr>
        </p:nvSpPr>
        <p:spPr>
          <a:xfrm>
            <a:off x="913774" y="1616364"/>
            <a:ext cx="10363826" cy="4174835"/>
          </a:xfrm>
        </p:spPr>
        <p:txBody>
          <a:bodyPr>
            <a:normAutofit/>
          </a:bodyPr>
          <a:lstStyle/>
          <a:p>
            <a:r>
              <a:rPr lang="lv-LV" sz="1800" cap="none" dirty="0">
                <a:effectLst/>
                <a:latin typeface="Times New Roman" panose="02020603050405020304" pitchFamily="18" charset="0"/>
                <a:ea typeface="Calibri" panose="020F0502020204030204" pitchFamily="34" charset="0"/>
              </a:rPr>
              <a:t>«Gala ziņojums. </a:t>
            </a:r>
            <a:r>
              <a:rPr lang="lv-LV" sz="1800" cap="none" dirty="0">
                <a:latin typeface="Times New Roman" panose="02020603050405020304" pitchFamily="18" charset="0"/>
                <a:ea typeface="Calibri" panose="020F0502020204030204" pitchFamily="34" charset="0"/>
              </a:rPr>
              <a:t>Atbalsta personas apraksta, organizēšanas un finansēšanas kārtības izstrāde» - iekļauts </a:t>
            </a:r>
            <a:r>
              <a:rPr lang="lv-LV" sz="1800" cap="none" dirty="0">
                <a:effectLst/>
                <a:latin typeface="Times New Roman" panose="02020603050405020304" pitchFamily="18" charset="0"/>
                <a:ea typeface="Calibri" panose="020F0502020204030204" pitchFamily="34" charset="0"/>
              </a:rPr>
              <a:t>pakalpojuma satura, ieviešanas kārtības, pakalpojuma groza apraksts, kā arī analizētas iespējas pakalpojuma integrēšanai citos sabiedrībā balstītos sociālajos pakalpojumos vai aizgādņa institūtā – </a:t>
            </a:r>
            <a:r>
              <a:rPr lang="lv-LV" sz="1800" cap="none" dirty="0">
                <a:latin typeface="Times New Roman" panose="02020603050405020304" pitchFamily="18" charset="0"/>
                <a:hlinkClick r:id="rId2"/>
              </a:rPr>
              <a:t>https://www.lm.gov.lv/lv/gala-zinojums-atbalsta-personas-pakalpojuma-apraksta-organizesanas-un-finansesanas-kartibas-izstrade</a:t>
            </a:r>
            <a:r>
              <a:rPr lang="lv-LV" sz="1800" cap="none" dirty="0">
                <a:latin typeface="Times New Roman" panose="02020603050405020304" pitchFamily="18" charset="0"/>
              </a:rPr>
              <a:t> </a:t>
            </a:r>
            <a:endParaRPr lang="lv-LV" cap="none" dirty="0"/>
          </a:p>
          <a:p>
            <a:r>
              <a:rPr lang="lv-LV" sz="1800" cap="none" dirty="0">
                <a:effectLst/>
                <a:latin typeface="Times New Roman" panose="02020603050405020304" pitchFamily="18" charset="0"/>
                <a:ea typeface="Calibri" panose="020F0502020204030204" pitchFamily="34" charset="0"/>
              </a:rPr>
              <a:t>«Gala ziņojums. Atbalsta personas pakalpojuma </a:t>
            </a:r>
            <a:r>
              <a:rPr lang="lv-LV" sz="1800" cap="none" dirty="0" err="1">
                <a:effectLst/>
                <a:latin typeface="Times New Roman" panose="02020603050405020304" pitchFamily="18" charset="0"/>
                <a:ea typeface="Calibri" panose="020F0502020204030204" pitchFamily="34" charset="0"/>
              </a:rPr>
              <a:t>izmēģinājumprojekta</a:t>
            </a:r>
            <a:r>
              <a:rPr lang="lv-LV" sz="1800" cap="none" dirty="0">
                <a:effectLst/>
                <a:latin typeface="Times New Roman" panose="02020603050405020304" pitchFamily="18" charset="0"/>
                <a:ea typeface="Calibri" panose="020F0502020204030204" pitchFamily="34" charset="0"/>
              </a:rPr>
              <a:t> rezultātu izvērtējums» - iekļauti arī priekšlikumi normatīvo aktu grozījumiem APLP pakalpojuma ieviešanai – </a:t>
            </a:r>
            <a:r>
              <a:rPr lang="lv-LV" sz="1800" cap="none" dirty="0">
                <a:effectLst/>
                <a:latin typeface="Times New Roman" panose="02020603050405020304" pitchFamily="18" charset="0"/>
                <a:ea typeface="Calibri" panose="020F0502020204030204" pitchFamily="34" charset="0"/>
                <a:hlinkClick r:id="rId3"/>
              </a:rPr>
              <a:t>https://www.lm.gov.lv/lv/gala-zinojums-atbalsta-personas-pakalpojuma-izmeginajumprojekta-rezultatu-izvertejums</a:t>
            </a:r>
            <a:r>
              <a:rPr lang="lv-LV" sz="1800" cap="none" dirty="0">
                <a:effectLst/>
                <a:latin typeface="Times New Roman" panose="02020603050405020304" pitchFamily="18" charset="0"/>
                <a:ea typeface="Calibri" panose="020F0502020204030204" pitchFamily="34" charset="0"/>
              </a:rPr>
              <a:t> </a:t>
            </a:r>
            <a:endParaRPr lang="lv-LV" cap="none" dirty="0"/>
          </a:p>
          <a:p>
            <a:r>
              <a:rPr lang="lv-LV" cap="none" dirty="0"/>
              <a:t>Rokasgrāmata atbalsta personas pakalpojuma sniedzējiem – </a:t>
            </a:r>
            <a:r>
              <a:rPr lang="lv-LV" cap="none" dirty="0">
                <a:hlinkClick r:id="rId4"/>
              </a:rPr>
              <a:t>https://www.lm.gov.lv/lv/media/10793/download</a:t>
            </a:r>
            <a:r>
              <a:rPr lang="lv-LV" cap="none" dirty="0"/>
              <a:t> </a:t>
            </a:r>
            <a:endParaRPr lang="lv-LV" dirty="0"/>
          </a:p>
        </p:txBody>
      </p:sp>
    </p:spTree>
    <p:extLst>
      <p:ext uri="{BB962C8B-B14F-4D97-AF65-F5344CB8AC3E}">
        <p14:creationId xmlns:p14="http://schemas.microsoft.com/office/powerpoint/2010/main" val="28452887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292F2F0-5CCE-4DAD-94F7-03EA2AAD7AF7}"/>
              </a:ext>
            </a:extLst>
          </p:cNvPr>
          <p:cNvSpPr txBox="1"/>
          <p:nvPr/>
        </p:nvSpPr>
        <p:spPr>
          <a:xfrm>
            <a:off x="1514765" y="565093"/>
            <a:ext cx="8321962" cy="4964692"/>
          </a:xfrm>
          <a:prstGeom prst="rect">
            <a:avLst/>
          </a:prstGeom>
          <a:noFill/>
        </p:spPr>
        <p:txBody>
          <a:bodyPr wrap="square">
            <a:spAutoFit/>
          </a:bodyPr>
          <a:lstStyle/>
          <a:p>
            <a:pPr marL="0" indent="0" algn="just">
              <a:lnSpc>
                <a:spcPct val="115000"/>
              </a:lnSpc>
              <a:spcAft>
                <a:spcPts val="1000"/>
              </a:spcAft>
              <a:buNone/>
            </a:pPr>
            <a:r>
              <a:rPr lang="lv-LV" cap="none" dirty="0">
                <a:latin typeface="Times New Roman" panose="02020603050405020304" pitchFamily="18" charset="0"/>
                <a:ea typeface="Calibri" panose="020F0502020204030204" pitchFamily="34" charset="0"/>
                <a:cs typeface="Times New Roman" panose="02020603050405020304" pitchFamily="18" charset="0"/>
              </a:rPr>
              <a:t>«K</a:t>
            </a:r>
            <a:r>
              <a:rPr lang="lv-LV" cap="none" dirty="0">
                <a:effectLst/>
                <a:latin typeface="Times New Roman" panose="02020603050405020304" pitchFamily="18" charset="0"/>
                <a:ea typeface="Calibri" panose="020F0502020204030204" pitchFamily="34" charset="0"/>
                <a:cs typeface="Times New Roman" panose="02020603050405020304" pitchFamily="18" charset="0"/>
              </a:rPr>
              <a:t>opš man ir noteikta diagnoze (2013. gada maijs) un sevišķi pēc invaliditātes piešķiršanas  (2014. gada sākums) esmu meklējusi dažāda veida atbalstu gan lai līdzsvarotu veselību, gan lai sakārtotu dzīvi (biju bez dzīves vietas, bez darba gandrīz desmit gadus, bez ienākumiem). Esmu vērsusies a) Nodarbinātības valsts aģentūrā - speciālā atbalsta programma invalīdiem darba meklēšanai, b) pašvaldības sociālajā dienestā – par atbalstu dzīves vietas iegūšanai un nepieciešamās psihoterapijas apmaksu, c) vairākās nevalstiskajās organizācijās – tieši cilvēkiem ar garīgiem traucējumiem, d) ārstniecības iestādēs – tai skaitā pie sociālā darbinieka.</a:t>
            </a:r>
          </a:p>
          <a:p>
            <a:pPr marL="0" indent="0" algn="just">
              <a:lnSpc>
                <a:spcPct val="115000"/>
              </a:lnSpc>
              <a:spcAft>
                <a:spcPts val="1000"/>
              </a:spcAft>
              <a:buNone/>
            </a:pPr>
            <a:endParaRPr lang="lv-LV" sz="1800" cap="none"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lv-LV" sz="2000" cap="none" dirty="0">
                <a:effectLst/>
                <a:latin typeface="Times New Roman" panose="02020603050405020304" pitchFamily="18" charset="0"/>
                <a:ea typeface="Calibri" panose="020F0502020204030204" pitchFamily="34" charset="0"/>
                <a:cs typeface="Times New Roman" panose="02020603050405020304" pitchFamily="18" charset="0"/>
              </a:rPr>
              <a:t>No praktiskās pieredzes varu teikt, ka šis atbalsta personas pakalpojums ir visdaudzpusīgākais un ar vislielāko iedziļināšanos (gan ieguldītā laika ziņā, gan risinājumu daudzveidībā). Tas rada personai dažādas psiholoģiska un praktiska rakstura iespējas uzlabot dzīvi un labāk iekļauties sabiedrībā. Ieguvēji ir visi – gan sabiedrība, gan pats cilvēks. Ieguldītās pūles vairāk kā attaisnojas.»</a:t>
            </a:r>
          </a:p>
        </p:txBody>
      </p:sp>
    </p:spTree>
    <p:extLst>
      <p:ext uri="{BB962C8B-B14F-4D97-AF65-F5344CB8AC3E}">
        <p14:creationId xmlns:p14="http://schemas.microsoft.com/office/powerpoint/2010/main" val="2107445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663528"/>
          </a:xfrm>
        </p:spPr>
        <p:txBody>
          <a:bodyPr>
            <a:normAutofit/>
          </a:bodyPr>
          <a:lstStyle/>
          <a:p>
            <a:pPr algn="l"/>
            <a:r>
              <a:rPr lang="lv-LV" sz="2400" b="1" cap="none" dirty="0">
                <a:latin typeface="Times New Roman" panose="02020603050405020304" pitchFamily="18" charset="0"/>
                <a:cs typeface="Times New Roman" panose="02020603050405020304" pitchFamily="18" charset="0"/>
              </a:rPr>
              <a:t>Atbalstītā lēmumu pieņemšana</a:t>
            </a:r>
          </a:p>
        </p:txBody>
      </p:sp>
      <p:sp>
        <p:nvSpPr>
          <p:cNvPr id="3" name="Content Placeholder 2"/>
          <p:cNvSpPr>
            <a:spLocks noGrp="1"/>
          </p:cNvSpPr>
          <p:nvPr>
            <p:ph idx="1"/>
          </p:nvPr>
        </p:nvSpPr>
        <p:spPr>
          <a:xfrm>
            <a:off x="913775" y="1621411"/>
            <a:ext cx="10364452" cy="4169790"/>
          </a:xfrm>
        </p:spPr>
        <p:txBody>
          <a:bodyPr>
            <a:normAutofit/>
          </a:bodyPr>
          <a:lstStyle/>
          <a:p>
            <a:pPr>
              <a:spcBef>
                <a:spcPts val="0"/>
              </a:spcBef>
              <a:buNone/>
            </a:pPr>
            <a:r>
              <a:rPr lang="en-GB" b="1" cap="none" dirty="0" err="1">
                <a:latin typeface="Times New Roman" panose="02020603050405020304" pitchFamily="18" charset="0"/>
                <a:cs typeface="Times New Roman" panose="02020603050405020304" pitchFamily="18" charset="0"/>
              </a:rPr>
              <a:t>Atbalstītā</a:t>
            </a:r>
            <a:r>
              <a:rPr lang="en-GB" b="1" cap="none" dirty="0">
                <a:latin typeface="Times New Roman" panose="02020603050405020304" pitchFamily="18" charset="0"/>
                <a:cs typeface="Times New Roman" panose="02020603050405020304" pitchFamily="18" charset="0"/>
              </a:rPr>
              <a:t> </a:t>
            </a:r>
            <a:r>
              <a:rPr lang="en-GB" b="1" cap="none" dirty="0" err="1">
                <a:latin typeface="Times New Roman" panose="02020603050405020304" pitchFamily="18" charset="0"/>
                <a:cs typeface="Times New Roman" panose="02020603050405020304" pitchFamily="18" charset="0"/>
              </a:rPr>
              <a:t>lēmumu</a:t>
            </a:r>
            <a:r>
              <a:rPr lang="en-GB" b="1" cap="none" dirty="0">
                <a:latin typeface="Times New Roman" panose="02020603050405020304" pitchFamily="18" charset="0"/>
                <a:cs typeface="Times New Roman" panose="02020603050405020304" pitchFamily="18" charset="0"/>
              </a:rPr>
              <a:t> </a:t>
            </a:r>
            <a:r>
              <a:rPr lang="en-GB" b="1" cap="none" dirty="0" err="1">
                <a:latin typeface="Times New Roman" panose="02020603050405020304" pitchFamily="18" charset="0"/>
                <a:cs typeface="Times New Roman" panose="02020603050405020304" pitchFamily="18" charset="0"/>
              </a:rPr>
              <a:t>pieņemšana</a:t>
            </a:r>
            <a:r>
              <a:rPr lang="en-GB" b="1" cap="none" dirty="0">
                <a:latin typeface="Times New Roman" panose="02020603050405020304" pitchFamily="18" charset="0"/>
                <a:cs typeface="Times New Roman" panose="02020603050405020304" pitchFamily="18" charset="0"/>
              </a:rPr>
              <a:t> </a:t>
            </a:r>
            <a:r>
              <a:rPr lang="en-GB" cap="none" dirty="0" err="1">
                <a:latin typeface="Times New Roman" panose="02020603050405020304" pitchFamily="18" charset="0"/>
                <a:cs typeface="Times New Roman" panose="02020603050405020304" pitchFamily="18" charset="0"/>
              </a:rPr>
              <a:t>ir</a:t>
            </a:r>
            <a:r>
              <a:rPr lang="en-GB" cap="none" dirty="0">
                <a:latin typeface="Times New Roman" panose="02020603050405020304" pitchFamily="18" charset="0"/>
                <a:cs typeface="Times New Roman" panose="02020603050405020304" pitchFamily="18" charset="0"/>
              </a:rPr>
              <a:t> </a:t>
            </a:r>
            <a:r>
              <a:rPr lang="en-GB" cap="none" dirty="0" err="1">
                <a:latin typeface="Times New Roman" panose="02020603050405020304" pitchFamily="18" charset="0"/>
                <a:cs typeface="Times New Roman" panose="02020603050405020304" pitchFamily="18" charset="0"/>
              </a:rPr>
              <a:t>personisks</a:t>
            </a:r>
            <a:r>
              <a:rPr lang="en-GB" cap="none" dirty="0">
                <a:latin typeface="Times New Roman" panose="02020603050405020304" pitchFamily="18" charset="0"/>
                <a:cs typeface="Times New Roman" panose="02020603050405020304" pitchFamily="18" charset="0"/>
              </a:rPr>
              <a:t> </a:t>
            </a:r>
            <a:r>
              <a:rPr lang="en-GB" cap="none" dirty="0" err="1">
                <a:latin typeface="Times New Roman" panose="02020603050405020304" pitchFamily="18" charset="0"/>
                <a:cs typeface="Times New Roman" panose="02020603050405020304" pitchFamily="18" charset="0"/>
              </a:rPr>
              <a:t>lēmumu</a:t>
            </a:r>
            <a:r>
              <a:rPr lang="en-GB" cap="none" dirty="0">
                <a:latin typeface="Times New Roman" panose="02020603050405020304" pitchFamily="18" charset="0"/>
                <a:cs typeface="Times New Roman" panose="02020603050405020304" pitchFamily="18" charset="0"/>
              </a:rPr>
              <a:t> </a:t>
            </a:r>
            <a:r>
              <a:rPr lang="en-GB" cap="none" dirty="0" err="1">
                <a:latin typeface="Times New Roman" panose="02020603050405020304" pitchFamily="18" charset="0"/>
                <a:cs typeface="Times New Roman" panose="02020603050405020304" pitchFamily="18" charset="0"/>
              </a:rPr>
              <a:t>pieņemšanas</a:t>
            </a:r>
            <a:r>
              <a:rPr lang="en-GB" cap="none" dirty="0">
                <a:latin typeface="Times New Roman" panose="02020603050405020304" pitchFamily="18" charset="0"/>
                <a:cs typeface="Times New Roman" panose="02020603050405020304" pitchFamily="18" charset="0"/>
              </a:rPr>
              <a:t> process, </a:t>
            </a:r>
            <a:r>
              <a:rPr lang="en-GB" cap="none" dirty="0" err="1">
                <a:latin typeface="Times New Roman" panose="02020603050405020304" pitchFamily="18" charset="0"/>
                <a:cs typeface="Times New Roman" panose="02020603050405020304" pitchFamily="18" charset="0"/>
              </a:rPr>
              <a:t>kurā</a:t>
            </a:r>
            <a:r>
              <a:rPr lang="en-GB" cap="none" dirty="0">
                <a:latin typeface="Times New Roman" panose="02020603050405020304" pitchFamily="18" charset="0"/>
                <a:cs typeface="Times New Roman" panose="02020603050405020304" pitchFamily="18" charset="0"/>
              </a:rPr>
              <a:t> persona </a:t>
            </a:r>
            <a:r>
              <a:rPr lang="en-GB" cap="none" dirty="0" err="1">
                <a:latin typeface="Times New Roman" panose="02020603050405020304" pitchFamily="18" charset="0"/>
                <a:cs typeface="Times New Roman" panose="02020603050405020304" pitchFamily="18" charset="0"/>
              </a:rPr>
              <a:t>ar</a:t>
            </a:r>
            <a:r>
              <a:rPr lang="en-GB" cap="none" dirty="0">
                <a:latin typeface="Times New Roman" panose="02020603050405020304" pitchFamily="18" charset="0"/>
                <a:cs typeface="Times New Roman" panose="02020603050405020304" pitchFamily="18" charset="0"/>
              </a:rPr>
              <a:t> </a:t>
            </a:r>
            <a:r>
              <a:rPr lang="en-GB" cap="none" dirty="0" err="1">
                <a:latin typeface="Times New Roman" panose="02020603050405020304" pitchFamily="18" charset="0"/>
                <a:cs typeface="Times New Roman" panose="02020603050405020304" pitchFamily="18" charset="0"/>
              </a:rPr>
              <a:t>grūtībām</a:t>
            </a:r>
            <a:r>
              <a:rPr lang="en-GB" cap="none" dirty="0">
                <a:latin typeface="Times New Roman" panose="02020603050405020304" pitchFamily="18" charset="0"/>
                <a:cs typeface="Times New Roman" panose="02020603050405020304" pitchFamily="18" charset="0"/>
              </a:rPr>
              <a:t> </a:t>
            </a:r>
            <a:r>
              <a:rPr lang="en-GB" cap="none" dirty="0" err="1">
                <a:latin typeface="Times New Roman" panose="02020603050405020304" pitchFamily="18" charset="0"/>
                <a:cs typeface="Times New Roman" panose="02020603050405020304" pitchFamily="18" charset="0"/>
              </a:rPr>
              <a:t>lēmumu</a:t>
            </a:r>
            <a:r>
              <a:rPr lang="en-GB" cap="none" dirty="0">
                <a:latin typeface="Times New Roman" panose="02020603050405020304" pitchFamily="18" charset="0"/>
                <a:cs typeface="Times New Roman" panose="02020603050405020304" pitchFamily="18" charset="0"/>
              </a:rPr>
              <a:t> </a:t>
            </a:r>
            <a:r>
              <a:rPr lang="en-GB" cap="none" dirty="0" err="1">
                <a:latin typeface="Times New Roman" panose="02020603050405020304" pitchFamily="18" charset="0"/>
                <a:cs typeface="Times New Roman" panose="02020603050405020304" pitchFamily="18" charset="0"/>
              </a:rPr>
              <a:t>pieņemšanā</a:t>
            </a:r>
            <a:r>
              <a:rPr lang="en-GB" cap="none" dirty="0">
                <a:latin typeface="Times New Roman" panose="02020603050405020304" pitchFamily="18" charset="0"/>
                <a:cs typeface="Times New Roman" panose="02020603050405020304" pitchFamily="18" charset="0"/>
              </a:rPr>
              <a:t> </a:t>
            </a:r>
            <a:r>
              <a:rPr lang="en-GB" cap="none" dirty="0" err="1">
                <a:latin typeface="Times New Roman" panose="02020603050405020304" pitchFamily="18" charset="0"/>
                <a:cs typeface="Times New Roman" panose="02020603050405020304" pitchFamily="18" charset="0"/>
              </a:rPr>
              <a:t>tiek</a:t>
            </a:r>
            <a:r>
              <a:rPr lang="en-GB" cap="none" dirty="0">
                <a:latin typeface="Times New Roman" panose="02020603050405020304" pitchFamily="18" charset="0"/>
                <a:cs typeface="Times New Roman" panose="02020603050405020304" pitchFamily="18" charset="0"/>
              </a:rPr>
              <a:t> </a:t>
            </a:r>
            <a:r>
              <a:rPr lang="en-GB" cap="none" dirty="0" err="1">
                <a:latin typeface="Times New Roman" panose="02020603050405020304" pitchFamily="18" charset="0"/>
                <a:cs typeface="Times New Roman" panose="02020603050405020304" pitchFamily="18" charset="0"/>
              </a:rPr>
              <a:t>atbalstīta</a:t>
            </a:r>
            <a:r>
              <a:rPr lang="en-GB" cap="none" dirty="0">
                <a:latin typeface="Times New Roman" panose="02020603050405020304" pitchFamily="18" charset="0"/>
                <a:cs typeface="Times New Roman" panose="02020603050405020304" pitchFamily="18" charset="0"/>
              </a:rPr>
              <a:t>, </a:t>
            </a:r>
            <a:r>
              <a:rPr lang="en-GB" cap="none" dirty="0" err="1">
                <a:latin typeface="Times New Roman" panose="02020603050405020304" pitchFamily="18" charset="0"/>
                <a:cs typeface="Times New Roman" panose="02020603050405020304" pitchFamily="18" charset="0"/>
              </a:rPr>
              <a:t>lai</a:t>
            </a:r>
            <a:r>
              <a:rPr lang="en-GB" cap="none" dirty="0">
                <a:latin typeface="Times New Roman" panose="02020603050405020304" pitchFamily="18" charset="0"/>
                <a:cs typeface="Times New Roman" panose="02020603050405020304" pitchFamily="18" charset="0"/>
              </a:rPr>
              <a:t> </a:t>
            </a:r>
            <a:r>
              <a:rPr lang="en-GB" cap="none" dirty="0" err="1">
                <a:latin typeface="Times New Roman" panose="02020603050405020304" pitchFamily="18" charset="0"/>
                <a:cs typeface="Times New Roman" panose="02020603050405020304" pitchFamily="18" charset="0"/>
              </a:rPr>
              <a:t>attīstītu</a:t>
            </a:r>
            <a:r>
              <a:rPr lang="en-GB" cap="none" dirty="0">
                <a:latin typeface="Times New Roman" panose="02020603050405020304" pitchFamily="18" charset="0"/>
                <a:cs typeface="Times New Roman" panose="02020603050405020304" pitchFamily="18" charset="0"/>
              </a:rPr>
              <a:t> </a:t>
            </a:r>
            <a:r>
              <a:rPr lang="en-GB" cap="none" dirty="0" err="1">
                <a:latin typeface="Times New Roman" panose="02020603050405020304" pitchFamily="18" charset="0"/>
                <a:cs typeface="Times New Roman" panose="02020603050405020304" pitchFamily="18" charset="0"/>
              </a:rPr>
              <a:t>savas</a:t>
            </a:r>
            <a:r>
              <a:rPr lang="en-GB" cap="none" dirty="0">
                <a:latin typeface="Times New Roman" panose="02020603050405020304" pitchFamily="18" charset="0"/>
                <a:cs typeface="Times New Roman" panose="02020603050405020304" pitchFamily="18" charset="0"/>
              </a:rPr>
              <a:t> </a:t>
            </a:r>
            <a:r>
              <a:rPr lang="en-GB" cap="none" dirty="0" err="1">
                <a:latin typeface="Times New Roman" panose="02020603050405020304" pitchFamily="18" charset="0"/>
                <a:cs typeface="Times New Roman" panose="02020603050405020304" pitchFamily="18" charset="0"/>
              </a:rPr>
              <a:t>spējas</a:t>
            </a:r>
            <a:r>
              <a:rPr lang="en-GB" cap="none" dirty="0">
                <a:latin typeface="Times New Roman" panose="02020603050405020304" pitchFamily="18" charset="0"/>
                <a:cs typeface="Times New Roman" panose="02020603050405020304" pitchFamily="18" charset="0"/>
              </a:rPr>
              <a:t> </a:t>
            </a:r>
            <a:r>
              <a:rPr lang="en-GB" cap="none" dirty="0" err="1">
                <a:latin typeface="Times New Roman" panose="02020603050405020304" pitchFamily="18" charset="0"/>
                <a:cs typeface="Times New Roman" panose="02020603050405020304" pitchFamily="18" charset="0"/>
              </a:rPr>
              <a:t>pašai</a:t>
            </a:r>
            <a:r>
              <a:rPr lang="en-GB" cap="none" dirty="0">
                <a:latin typeface="Times New Roman" panose="02020603050405020304" pitchFamily="18" charset="0"/>
                <a:cs typeface="Times New Roman" panose="02020603050405020304" pitchFamily="18" charset="0"/>
              </a:rPr>
              <a:t> </a:t>
            </a:r>
            <a:r>
              <a:rPr lang="en-GB" cap="none" dirty="0" err="1">
                <a:latin typeface="Times New Roman" panose="02020603050405020304" pitchFamily="18" charset="0"/>
                <a:cs typeface="Times New Roman" panose="02020603050405020304" pitchFamily="18" charset="0"/>
              </a:rPr>
              <a:t>pieņemt</a:t>
            </a:r>
            <a:r>
              <a:rPr lang="en-GB" cap="none" dirty="0">
                <a:latin typeface="Times New Roman" panose="02020603050405020304" pitchFamily="18" charset="0"/>
                <a:cs typeface="Times New Roman" panose="02020603050405020304" pitchFamily="18" charset="0"/>
              </a:rPr>
              <a:t> </a:t>
            </a:r>
            <a:r>
              <a:rPr lang="en-GB" cap="none" dirty="0" err="1">
                <a:latin typeface="Times New Roman" panose="02020603050405020304" pitchFamily="18" charset="0"/>
                <a:cs typeface="Times New Roman" panose="02020603050405020304" pitchFamily="18" charset="0"/>
              </a:rPr>
              <a:t>lēmumus</a:t>
            </a:r>
            <a:r>
              <a:rPr lang="en-GB" cap="none" dirty="0">
                <a:latin typeface="Times New Roman" panose="02020603050405020304" pitchFamily="18" charset="0"/>
                <a:cs typeface="Times New Roman" panose="02020603050405020304" pitchFamily="18" charset="0"/>
              </a:rPr>
              <a:t>, </a:t>
            </a:r>
            <a:r>
              <a:rPr lang="en-GB" cap="none" dirty="0" err="1">
                <a:latin typeface="Times New Roman" panose="02020603050405020304" pitchFamily="18" charset="0"/>
                <a:cs typeface="Times New Roman" panose="02020603050405020304" pitchFamily="18" charset="0"/>
              </a:rPr>
              <a:t>ciktāl</a:t>
            </a:r>
            <a:r>
              <a:rPr lang="en-GB" cap="none" dirty="0">
                <a:latin typeface="Times New Roman" panose="02020603050405020304" pitchFamily="18" charset="0"/>
                <a:cs typeface="Times New Roman" panose="02020603050405020304" pitchFamily="18" charset="0"/>
              </a:rPr>
              <a:t> </a:t>
            </a:r>
            <a:r>
              <a:rPr lang="en-GB" cap="none" dirty="0" err="1">
                <a:latin typeface="Times New Roman" panose="02020603050405020304" pitchFamily="18" charset="0"/>
                <a:cs typeface="Times New Roman" panose="02020603050405020304" pitchFamily="18" charset="0"/>
              </a:rPr>
              <a:t>tas</a:t>
            </a:r>
            <a:r>
              <a:rPr lang="en-GB" cap="none" dirty="0">
                <a:latin typeface="Times New Roman" panose="02020603050405020304" pitchFamily="18" charset="0"/>
                <a:cs typeface="Times New Roman" panose="02020603050405020304" pitchFamily="18" charset="0"/>
              </a:rPr>
              <a:t> </a:t>
            </a:r>
            <a:r>
              <a:rPr lang="en-GB" cap="none" dirty="0" err="1">
                <a:latin typeface="Times New Roman" panose="02020603050405020304" pitchFamily="18" charset="0"/>
                <a:cs typeface="Times New Roman" panose="02020603050405020304" pitchFamily="18" charset="0"/>
              </a:rPr>
              <a:t>ir</a:t>
            </a:r>
            <a:r>
              <a:rPr lang="en-GB" cap="none" dirty="0">
                <a:latin typeface="Times New Roman" panose="02020603050405020304" pitchFamily="18" charset="0"/>
                <a:cs typeface="Times New Roman" panose="02020603050405020304" pitchFamily="18" charset="0"/>
              </a:rPr>
              <a:t> </a:t>
            </a:r>
            <a:r>
              <a:rPr lang="en-GB" cap="none" dirty="0" err="1">
                <a:latin typeface="Times New Roman" panose="02020603050405020304" pitchFamily="18" charset="0"/>
                <a:cs typeface="Times New Roman" panose="02020603050405020304" pitchFamily="18" charset="0"/>
              </a:rPr>
              <a:t>iespējams</a:t>
            </a:r>
            <a:r>
              <a:rPr lang="en-GB" cap="none" dirty="0">
                <a:latin typeface="Times New Roman" panose="02020603050405020304" pitchFamily="18" charset="0"/>
                <a:cs typeface="Times New Roman" panose="02020603050405020304" pitchFamily="18" charset="0"/>
              </a:rPr>
              <a:t>. </a:t>
            </a:r>
          </a:p>
          <a:p>
            <a:pPr>
              <a:spcBef>
                <a:spcPts val="0"/>
              </a:spcBef>
              <a:buClr>
                <a:schemeClr val="dk1"/>
              </a:buClr>
              <a:buSzPts val="1100"/>
              <a:buNone/>
            </a:pPr>
            <a:endParaRPr lang="lv-LV" cap="none" dirty="0">
              <a:latin typeface="Times New Roman" panose="02020603050405020304" pitchFamily="18" charset="0"/>
              <a:cs typeface="Times New Roman" panose="02020603050405020304" pitchFamily="18" charset="0"/>
            </a:endParaRPr>
          </a:p>
          <a:p>
            <a:pPr>
              <a:spcBef>
                <a:spcPts val="0"/>
              </a:spcBef>
              <a:buClr>
                <a:schemeClr val="dk1"/>
              </a:buClr>
              <a:buSzPts val="1100"/>
              <a:buNone/>
            </a:pPr>
            <a:r>
              <a:rPr lang="en-GB" cap="none" dirty="0" err="1">
                <a:latin typeface="Times New Roman" panose="02020603050405020304" pitchFamily="18" charset="0"/>
                <a:cs typeface="Times New Roman" panose="02020603050405020304" pitchFamily="18" charset="0"/>
              </a:rPr>
              <a:t>Lēmumu</a:t>
            </a:r>
            <a:r>
              <a:rPr lang="en-GB" cap="none" dirty="0">
                <a:latin typeface="Times New Roman" panose="02020603050405020304" pitchFamily="18" charset="0"/>
                <a:cs typeface="Times New Roman" panose="02020603050405020304" pitchFamily="18" charset="0"/>
              </a:rPr>
              <a:t> </a:t>
            </a:r>
            <a:r>
              <a:rPr lang="en-GB" cap="none" dirty="0" err="1">
                <a:latin typeface="Times New Roman" panose="02020603050405020304" pitchFamily="18" charset="0"/>
                <a:cs typeface="Times New Roman" panose="02020603050405020304" pitchFamily="18" charset="0"/>
              </a:rPr>
              <a:t>pieņemšanas</a:t>
            </a:r>
            <a:r>
              <a:rPr lang="en-GB" cap="none" dirty="0">
                <a:latin typeface="Times New Roman" panose="02020603050405020304" pitchFamily="18" charset="0"/>
                <a:cs typeface="Times New Roman" panose="02020603050405020304" pitchFamily="18" charset="0"/>
              </a:rPr>
              <a:t> </a:t>
            </a:r>
            <a:r>
              <a:rPr lang="en-GB" cap="none" dirty="0" err="1">
                <a:latin typeface="Times New Roman" panose="02020603050405020304" pitchFamily="18" charset="0"/>
                <a:cs typeface="Times New Roman" panose="02020603050405020304" pitchFamily="18" charset="0"/>
              </a:rPr>
              <a:t>procesā</a:t>
            </a:r>
            <a:r>
              <a:rPr lang="en-GB" cap="none" dirty="0">
                <a:latin typeface="Times New Roman" panose="02020603050405020304" pitchFamily="18" charset="0"/>
                <a:cs typeface="Times New Roman" panose="02020603050405020304" pitchFamily="18" charset="0"/>
              </a:rPr>
              <a:t> </a:t>
            </a:r>
            <a:r>
              <a:rPr lang="en-GB" b="1" cap="none" dirty="0" err="1">
                <a:latin typeface="Times New Roman" panose="02020603050405020304" pitchFamily="18" charset="0"/>
                <a:cs typeface="Times New Roman" panose="02020603050405020304" pitchFamily="18" charset="0"/>
              </a:rPr>
              <a:t>prioritāte</a:t>
            </a:r>
            <a:r>
              <a:rPr lang="en-GB" b="1" cap="none" dirty="0">
                <a:latin typeface="Times New Roman" panose="02020603050405020304" pitchFamily="18" charset="0"/>
                <a:cs typeface="Times New Roman" panose="02020603050405020304" pitchFamily="18" charset="0"/>
              </a:rPr>
              <a:t> </a:t>
            </a:r>
            <a:r>
              <a:rPr lang="en-GB" b="1" cap="none" dirty="0" err="1">
                <a:latin typeface="Times New Roman" panose="02020603050405020304" pitchFamily="18" charset="0"/>
                <a:cs typeface="Times New Roman" panose="02020603050405020304" pitchFamily="18" charset="0"/>
              </a:rPr>
              <a:t>tiek</a:t>
            </a:r>
            <a:r>
              <a:rPr lang="en-GB" b="1" cap="none" dirty="0">
                <a:latin typeface="Times New Roman" panose="02020603050405020304" pitchFamily="18" charset="0"/>
                <a:cs typeface="Times New Roman" panose="02020603050405020304" pitchFamily="18" charset="0"/>
              </a:rPr>
              <a:t> </a:t>
            </a:r>
            <a:r>
              <a:rPr lang="en-GB" b="1" cap="none" dirty="0" err="1">
                <a:latin typeface="Times New Roman" panose="02020603050405020304" pitchFamily="18" charset="0"/>
                <a:cs typeface="Times New Roman" panose="02020603050405020304" pitchFamily="18" charset="0"/>
              </a:rPr>
              <a:t>dota</a:t>
            </a:r>
            <a:r>
              <a:rPr lang="en-GB" b="1" cap="none" dirty="0">
                <a:latin typeface="Times New Roman" panose="02020603050405020304" pitchFamily="18" charset="0"/>
                <a:cs typeface="Times New Roman" panose="02020603050405020304" pitchFamily="18" charset="0"/>
              </a:rPr>
              <a:t> personas </a:t>
            </a:r>
            <a:r>
              <a:rPr lang="en-GB" b="1" cap="none" dirty="0" err="1">
                <a:latin typeface="Times New Roman" panose="02020603050405020304" pitchFamily="18" charset="0"/>
                <a:cs typeface="Times New Roman" panose="02020603050405020304" pitchFamily="18" charset="0"/>
              </a:rPr>
              <a:t>gribai</a:t>
            </a:r>
            <a:r>
              <a:rPr lang="en-GB" b="1" cap="none" dirty="0">
                <a:latin typeface="Times New Roman" panose="02020603050405020304" pitchFamily="18" charset="0"/>
                <a:cs typeface="Times New Roman" panose="02020603050405020304" pitchFamily="18" charset="0"/>
              </a:rPr>
              <a:t> un </a:t>
            </a:r>
            <a:r>
              <a:rPr lang="en-GB" b="1" cap="none" dirty="0" err="1">
                <a:latin typeface="Times New Roman" panose="02020603050405020304" pitchFamily="18" charset="0"/>
                <a:cs typeface="Times New Roman" panose="02020603050405020304" pitchFamily="18" charset="0"/>
              </a:rPr>
              <a:t>izvēlei</a:t>
            </a:r>
            <a:r>
              <a:rPr lang="lv-LV" b="1" cap="none" dirty="0">
                <a:latin typeface="Times New Roman" panose="02020603050405020304" pitchFamily="18" charset="0"/>
                <a:cs typeface="Times New Roman" panose="02020603050405020304" pitchFamily="18" charset="0"/>
              </a:rPr>
              <a:t>, nevis tam, ko citas personas (tuvinieki, aizgādņi vai speciālisti) uzskata par personas labākajām interesēm</a:t>
            </a:r>
            <a:r>
              <a:rPr lang="en-GB" cap="none" dirty="0">
                <a:latin typeface="Times New Roman" panose="02020603050405020304" pitchFamily="18" charset="0"/>
                <a:cs typeface="Times New Roman" panose="02020603050405020304" pitchFamily="18" charset="0"/>
              </a:rPr>
              <a:t>. </a:t>
            </a:r>
            <a:endParaRPr lang="lv-LV" cap="none" dirty="0">
              <a:latin typeface="Times New Roman" panose="02020603050405020304" pitchFamily="18" charset="0"/>
              <a:cs typeface="Times New Roman" panose="02020603050405020304" pitchFamily="18" charset="0"/>
            </a:endParaRPr>
          </a:p>
          <a:p>
            <a:pPr>
              <a:spcBef>
                <a:spcPts val="0"/>
              </a:spcBef>
              <a:buClr>
                <a:schemeClr val="dk1"/>
              </a:buClr>
              <a:buSzPts val="1100"/>
              <a:buNone/>
            </a:pPr>
            <a:endParaRPr lang="lv-LV" cap="none" dirty="0">
              <a:latin typeface="Times New Roman" panose="02020603050405020304" pitchFamily="18" charset="0"/>
              <a:cs typeface="Times New Roman" panose="02020603050405020304" pitchFamily="18" charset="0"/>
            </a:endParaRPr>
          </a:p>
          <a:p>
            <a:pPr>
              <a:spcBef>
                <a:spcPts val="0"/>
              </a:spcBef>
              <a:buClr>
                <a:schemeClr val="dk1"/>
              </a:buClr>
              <a:buSzPts val="1100"/>
              <a:buNone/>
            </a:pPr>
            <a:r>
              <a:rPr lang="lv-LV" cap="none" dirty="0">
                <a:latin typeface="Times New Roman" panose="02020603050405020304" pitchFamily="18" charset="0"/>
                <a:cs typeface="Times New Roman" panose="02020603050405020304" pitchFamily="18" charset="0"/>
              </a:rPr>
              <a:t>! Svarīgi - </a:t>
            </a:r>
            <a:r>
              <a:rPr lang="lv-LV" altLang="lv-LV" cap="none" dirty="0">
                <a:latin typeface="Times New Roman" panose="02020603050405020304" pitchFamily="18" charset="0"/>
                <a:cs typeface="Times New Roman" panose="02020603050405020304" pitchFamily="18" charset="0"/>
              </a:rPr>
              <a:t>personai tiek sniegta visa nepieciešamā palīdzība un informācija lēmumu pieņemšanā, </a:t>
            </a:r>
            <a:r>
              <a:rPr lang="lv-LV" altLang="lv-LV" b="1" cap="none" dirty="0">
                <a:latin typeface="Times New Roman" panose="02020603050405020304" pitchFamily="18" charset="0"/>
                <a:cs typeface="Times New Roman" panose="02020603050405020304" pitchFamily="18" charset="0"/>
              </a:rPr>
              <a:t>bet gala lēmuma pieņēmējs vienmēr ir pati atbalstāmā persona</a:t>
            </a:r>
            <a:r>
              <a:rPr lang="lv-LV" altLang="lv-LV" cap="none" dirty="0">
                <a:latin typeface="Times New Roman" panose="02020603050405020304" pitchFamily="18" charset="0"/>
                <a:cs typeface="Times New Roman" panose="02020603050405020304" pitchFamily="18" charset="0"/>
              </a:rPr>
              <a:t>.</a:t>
            </a:r>
          </a:p>
          <a:p>
            <a:pPr>
              <a:spcBef>
                <a:spcPts val="0"/>
              </a:spcBef>
              <a:buClr>
                <a:schemeClr val="dk1"/>
              </a:buClr>
              <a:buSzPts val="1100"/>
              <a:buNone/>
            </a:pPr>
            <a:endParaRPr lang="lv-LV" dirty="0"/>
          </a:p>
        </p:txBody>
      </p:sp>
    </p:spTree>
    <p:extLst>
      <p:ext uri="{BB962C8B-B14F-4D97-AF65-F5344CB8AC3E}">
        <p14:creationId xmlns:p14="http://schemas.microsoft.com/office/powerpoint/2010/main" val="3437418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5486" y="618518"/>
            <a:ext cx="10052740" cy="682382"/>
          </a:xfrm>
        </p:spPr>
        <p:txBody>
          <a:bodyPr>
            <a:normAutofit fontScale="90000"/>
          </a:bodyPr>
          <a:lstStyle/>
          <a:p>
            <a:pPr algn="l"/>
            <a:r>
              <a:rPr lang="lv-LV" sz="2400" b="1" cap="none" dirty="0">
                <a:latin typeface="Times New Roman" panose="02020603050405020304" pitchFamily="18" charset="0"/>
                <a:cs typeface="Times New Roman" panose="02020603050405020304" pitchFamily="18" charset="0"/>
              </a:rPr>
              <a:t>Atbalsta personas pakalpojums nodrošina:</a:t>
            </a:r>
            <a:br>
              <a:rPr lang="lv-LV" sz="2000" b="1" cap="none" dirty="0">
                <a:latin typeface="Times New Roman" panose="02020603050405020304" pitchFamily="18" charset="0"/>
                <a:cs typeface="Times New Roman" panose="02020603050405020304" pitchFamily="18" charset="0"/>
              </a:rPr>
            </a:br>
            <a:endParaRPr lang="lv-LV" sz="2000" b="1" cap="none" dirty="0">
              <a:latin typeface="Times New Roman" panose="02020603050405020304" pitchFamily="18" charset="0"/>
              <a:cs typeface="Times New Roman" panose="02020603050405020304" pitchFamily="18" charset="0"/>
            </a:endParaRPr>
          </a:p>
        </p:txBody>
      </p:sp>
      <p:sp>
        <p:nvSpPr>
          <p:cNvPr id="3" name="Rectangle 2"/>
          <p:cNvSpPr/>
          <p:nvPr/>
        </p:nvSpPr>
        <p:spPr>
          <a:xfrm>
            <a:off x="1225486" y="1480009"/>
            <a:ext cx="8543972" cy="4524315"/>
          </a:xfrm>
          <a:prstGeom prst="rect">
            <a:avLst/>
          </a:prstGeom>
        </p:spPr>
        <p:txBody>
          <a:bodyPr wrap="square">
            <a:spAutoFit/>
          </a:bodyPr>
          <a:lstStyle/>
          <a:p>
            <a:pPr marL="285750" indent="-285750">
              <a:buFont typeface="Wingdings" panose="05000000000000000000" pitchFamily="2" charset="2"/>
              <a:buChar char="§"/>
            </a:pPr>
            <a:r>
              <a:rPr lang="lv-LV" b="1" dirty="0">
                <a:latin typeface="Times New Roman" panose="02020603050405020304" pitchFamily="18" charset="0"/>
                <a:cs typeface="Times New Roman" panose="02020603050405020304" pitchFamily="18" charset="0"/>
              </a:rPr>
              <a:t>atbalstāmajai personai iespēju paust savu gribu, izvēli, plānot un pašai pieņemt lēmumus</a:t>
            </a:r>
            <a:r>
              <a:rPr lang="lv-LV" dirty="0">
                <a:latin typeface="Times New Roman" panose="02020603050405020304" pitchFamily="18" charset="0"/>
                <a:cs typeface="Times New Roman" panose="02020603050405020304" pitchFamily="18" charset="0"/>
              </a:rPr>
              <a:t> par savu dzīvi, veselības un sociālo aprūpi, finansēm un īpašumiem;</a:t>
            </a:r>
          </a:p>
          <a:p>
            <a:pPr lvl="0"/>
            <a:endParaRPr lang="lv-LV"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
            </a:pPr>
            <a:r>
              <a:rPr lang="lv-LV" dirty="0">
                <a:latin typeface="Times New Roman" panose="02020603050405020304" pitchFamily="18" charset="0"/>
                <a:cs typeface="Times New Roman" panose="02020603050405020304" pitchFamily="18" charset="0"/>
              </a:rPr>
              <a:t>atbalstāmās personas </a:t>
            </a:r>
            <a:r>
              <a:rPr lang="lv-LV" dirty="0" err="1">
                <a:latin typeface="Times New Roman" panose="02020603050405020304" pitchFamily="18" charset="0"/>
                <a:cs typeface="Times New Roman" panose="02020603050405020304" pitchFamily="18" charset="0"/>
              </a:rPr>
              <a:t>lemtspējas</a:t>
            </a:r>
            <a:r>
              <a:rPr lang="lv-LV" dirty="0">
                <a:latin typeface="Times New Roman" panose="02020603050405020304" pitchFamily="18" charset="0"/>
                <a:cs typeface="Times New Roman" panose="02020603050405020304" pitchFamily="18" charset="0"/>
              </a:rPr>
              <a:t> īstenošanu;</a:t>
            </a:r>
          </a:p>
          <a:p>
            <a:pPr lvl="0"/>
            <a:r>
              <a:rPr lang="lv-LV" dirty="0">
                <a:latin typeface="Times New Roman" panose="02020603050405020304" pitchFamily="18" charset="0"/>
                <a:cs typeface="Times New Roman" panose="02020603050405020304" pitchFamily="18" charset="0"/>
              </a:rPr>
              <a:t> </a:t>
            </a:r>
          </a:p>
          <a:p>
            <a:pPr marL="285750" indent="-285750">
              <a:buFont typeface="Wingdings" panose="05000000000000000000" pitchFamily="2" charset="2"/>
              <a:buChar char="§"/>
            </a:pPr>
            <a:r>
              <a:rPr lang="lv-LV" dirty="0">
                <a:latin typeface="Times New Roman" panose="02020603050405020304" pitchFamily="18" charset="0"/>
                <a:cs typeface="Times New Roman" panose="02020603050405020304" pitchFamily="18" charset="0"/>
              </a:rPr>
              <a:t>atbalstāmajai personai iespēju pieprasīt informāciju un saņemt skaidrojumu;</a:t>
            </a:r>
          </a:p>
          <a:p>
            <a:pPr lvl="0"/>
            <a:endParaRPr lang="lv-LV"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
            </a:pPr>
            <a:r>
              <a:rPr lang="lv-LV" dirty="0">
                <a:latin typeface="Times New Roman" panose="02020603050405020304" pitchFamily="18" charset="0"/>
                <a:cs typeface="Times New Roman" panose="02020603050405020304" pitchFamily="18" charset="0"/>
              </a:rPr>
              <a:t>atbalstāmās personas gribas, izvēles un lēmumu skaidrojumu trešajām pusēm;</a:t>
            </a:r>
          </a:p>
          <a:p>
            <a:pPr lvl="0"/>
            <a:endParaRPr lang="lv-LV"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
            </a:pPr>
            <a:r>
              <a:rPr lang="lv-LV" dirty="0">
                <a:latin typeface="Times New Roman" panose="02020603050405020304" pitchFamily="18" charset="0"/>
                <a:cs typeface="Times New Roman" panose="02020603050405020304" pitchFamily="18" charset="0"/>
              </a:rPr>
              <a:t>atbalstāmās personas tiesības uz atbilstošām garantijām attiecībā par iejaukšanos personas dzīvē, tai skaitā, garantijās jāietver aizsardzība no ļaunprātīgas izmantošanas un pārmērīgas ietekmes.</a:t>
            </a:r>
          </a:p>
          <a:p>
            <a:pPr marL="285750" indent="-285750">
              <a:buFont typeface="Wingdings" panose="05000000000000000000" pitchFamily="2" charset="2"/>
              <a:buChar char="§"/>
            </a:pPr>
            <a:endParaRPr lang="lv-LV"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
            </a:pPr>
            <a:r>
              <a:rPr lang="lv-LV" dirty="0">
                <a:latin typeface="Times New Roman" panose="02020603050405020304" pitchFamily="18" charset="0"/>
                <a:cs typeface="Times New Roman" panose="02020603050405020304" pitchFamily="18" charset="0"/>
              </a:rPr>
              <a:t>Lēmumu pieņemšanas procesā </a:t>
            </a:r>
            <a:r>
              <a:rPr lang="lv-LV" b="1" dirty="0">
                <a:latin typeface="Times New Roman" panose="02020603050405020304" pitchFamily="18" charset="0"/>
                <a:cs typeface="Times New Roman" panose="02020603050405020304" pitchFamily="18" charset="0"/>
              </a:rPr>
              <a:t>prioritāte tiek dota personas gribai un izvēlei, nevis tam ko citas personas (tuvinieki, aizgādņi vai speciālisti) uzskata par personas labākajām interesēm.</a:t>
            </a:r>
          </a:p>
        </p:txBody>
      </p:sp>
    </p:spTree>
    <p:extLst>
      <p:ext uri="{BB962C8B-B14F-4D97-AF65-F5344CB8AC3E}">
        <p14:creationId xmlns:p14="http://schemas.microsoft.com/office/powerpoint/2010/main" val="3250454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7E54999D-8121-42CA-8342-3D998ADF95C2}"/>
              </a:ext>
            </a:extLst>
          </p:cNvPr>
          <p:cNvSpPr>
            <a:spLocks noGrp="1"/>
          </p:cNvSpPr>
          <p:nvPr>
            <p:ph type="title"/>
          </p:nvPr>
        </p:nvSpPr>
        <p:spPr>
          <a:xfrm>
            <a:off x="913774" y="395926"/>
            <a:ext cx="10364451" cy="619939"/>
          </a:xfrm>
        </p:spPr>
        <p:txBody>
          <a:bodyPr>
            <a:noAutofit/>
          </a:bodyPr>
          <a:lstStyle/>
          <a:p>
            <a:r>
              <a:rPr lang="lv-LV" sz="2400" b="1" cap="none" dirty="0">
                <a:latin typeface="Times New Roman" panose="02020603050405020304" pitchFamily="18" charset="0"/>
                <a:cs typeface="Times New Roman" panose="02020603050405020304" pitchFamily="18" charset="0"/>
              </a:rPr>
              <a:t>Atbalsta personas pakalpojuma </a:t>
            </a:r>
            <a:r>
              <a:rPr lang="lv-LV" sz="2400" b="1" cap="none" dirty="0" err="1">
                <a:latin typeface="Times New Roman" panose="02020603050405020304" pitchFamily="18" charset="0"/>
                <a:cs typeface="Times New Roman" panose="02020603050405020304" pitchFamily="18" charset="0"/>
              </a:rPr>
              <a:t>izmēģinājumprojekta</a:t>
            </a:r>
            <a:r>
              <a:rPr lang="lv-LV" sz="2400" b="1" cap="none" dirty="0">
                <a:latin typeface="Times New Roman" panose="02020603050405020304" pitchFamily="18" charset="0"/>
                <a:cs typeface="Times New Roman" panose="02020603050405020304" pitchFamily="18" charset="0"/>
              </a:rPr>
              <a:t> rezultāti </a:t>
            </a:r>
            <a:br>
              <a:rPr lang="lv-LV" sz="2400" b="1" cap="none" dirty="0">
                <a:latin typeface="Times New Roman" panose="02020603050405020304" pitchFamily="18" charset="0"/>
                <a:cs typeface="Times New Roman" panose="02020603050405020304" pitchFamily="18" charset="0"/>
              </a:rPr>
            </a:br>
            <a:r>
              <a:rPr lang="lv-LV" sz="2400" b="1" cap="none" dirty="0">
                <a:latin typeface="Times New Roman" panose="02020603050405020304" pitchFamily="18" charset="0"/>
                <a:cs typeface="Times New Roman" panose="02020603050405020304" pitchFamily="18" charset="0"/>
              </a:rPr>
              <a:t>(01.12.2017.-30.12.2019.)</a:t>
            </a:r>
          </a:p>
        </p:txBody>
      </p:sp>
      <p:graphicFrame>
        <p:nvGraphicFramePr>
          <p:cNvPr id="6" name="Table 3">
            <a:extLst>
              <a:ext uri="{FF2B5EF4-FFF2-40B4-BE49-F238E27FC236}">
                <a16:creationId xmlns:a16="http://schemas.microsoft.com/office/drawing/2014/main" id="{C05C6F59-C6F8-444C-82CA-4B8E6E1D5F28}"/>
              </a:ext>
            </a:extLst>
          </p:cNvPr>
          <p:cNvGraphicFramePr>
            <a:graphicFrameLocks noGrp="1"/>
          </p:cNvGraphicFramePr>
          <p:nvPr>
            <p:extLst>
              <p:ext uri="{D42A27DB-BD31-4B8C-83A1-F6EECF244321}">
                <p14:modId xmlns:p14="http://schemas.microsoft.com/office/powerpoint/2010/main" val="1237744336"/>
              </p:ext>
            </p:extLst>
          </p:nvPr>
        </p:nvGraphicFramePr>
        <p:xfrm>
          <a:off x="1627536" y="1637069"/>
          <a:ext cx="8543637" cy="4218068"/>
        </p:xfrm>
        <a:graphic>
          <a:graphicData uri="http://schemas.openxmlformats.org/drawingml/2006/table">
            <a:tbl>
              <a:tblPr firstRow="1" firstCol="1" bandRow="1"/>
              <a:tblGrid>
                <a:gridCol w="2355225">
                  <a:extLst>
                    <a:ext uri="{9D8B030D-6E8A-4147-A177-3AD203B41FA5}">
                      <a16:colId xmlns:a16="http://schemas.microsoft.com/office/drawing/2014/main" val="20000"/>
                    </a:ext>
                  </a:extLst>
                </a:gridCol>
                <a:gridCol w="1434799">
                  <a:extLst>
                    <a:ext uri="{9D8B030D-6E8A-4147-A177-3AD203B41FA5}">
                      <a16:colId xmlns:a16="http://schemas.microsoft.com/office/drawing/2014/main" val="20001"/>
                    </a:ext>
                  </a:extLst>
                </a:gridCol>
                <a:gridCol w="2361396">
                  <a:extLst>
                    <a:ext uri="{9D8B030D-6E8A-4147-A177-3AD203B41FA5}">
                      <a16:colId xmlns:a16="http://schemas.microsoft.com/office/drawing/2014/main" val="20002"/>
                    </a:ext>
                  </a:extLst>
                </a:gridCol>
                <a:gridCol w="2392217">
                  <a:extLst>
                    <a:ext uri="{9D8B030D-6E8A-4147-A177-3AD203B41FA5}">
                      <a16:colId xmlns:a16="http://schemas.microsoft.com/office/drawing/2014/main" val="20003"/>
                    </a:ext>
                  </a:extLst>
                </a:gridCol>
              </a:tblGrid>
              <a:tr h="836151">
                <a:tc>
                  <a:txBody>
                    <a:bodyPr/>
                    <a:lstStyle/>
                    <a:p>
                      <a:pPr algn="just">
                        <a:lnSpc>
                          <a:spcPct val="107000"/>
                        </a:lnSpc>
                        <a:spcAft>
                          <a:spcPts val="0"/>
                        </a:spcAft>
                      </a:pPr>
                      <a:r>
                        <a:rPr lang="lv-LV" sz="1600" b="1" dirty="0">
                          <a:solidFill>
                            <a:schemeClr val="tx1"/>
                          </a:solidFill>
                          <a:effectLst/>
                          <a:latin typeface="Times New Roman"/>
                          <a:ea typeface="Times New Roman"/>
                          <a:cs typeface="Times New Roman"/>
                        </a:rPr>
                        <a:t>Plānošanas reģions</a:t>
                      </a:r>
                    </a:p>
                    <a:p>
                      <a:pPr algn="just">
                        <a:lnSpc>
                          <a:spcPct val="107000"/>
                        </a:lnSpc>
                        <a:spcAft>
                          <a:spcPts val="0"/>
                        </a:spcAft>
                      </a:pPr>
                      <a:endParaRPr lang="lv-LV" sz="1600" b="1" dirty="0">
                        <a:solidFill>
                          <a:schemeClr val="tx1"/>
                        </a:solidFill>
                        <a:effectLst/>
                        <a:latin typeface="Times New Roman"/>
                        <a:ea typeface="Calibri"/>
                        <a:cs typeface="Times New Roman"/>
                      </a:endParaRPr>
                    </a:p>
                    <a:p>
                      <a:pPr algn="just">
                        <a:lnSpc>
                          <a:spcPct val="107000"/>
                        </a:lnSpc>
                        <a:spcAft>
                          <a:spcPts val="0"/>
                        </a:spcAft>
                      </a:pPr>
                      <a:endParaRPr lang="lv-LV" sz="1600" b="1" dirty="0">
                        <a:solidFill>
                          <a:schemeClr val="tx1"/>
                        </a:solidFill>
                        <a:effectLst/>
                        <a:latin typeface="Times New Roman"/>
                        <a:ea typeface="Calibri"/>
                        <a:cs typeface="Times New Roman"/>
                      </a:endParaRPr>
                    </a:p>
                    <a:p>
                      <a:pPr algn="just">
                        <a:lnSpc>
                          <a:spcPct val="107000"/>
                        </a:lnSpc>
                        <a:spcAft>
                          <a:spcPts val="0"/>
                        </a:spcAft>
                      </a:pPr>
                      <a:endParaRPr lang="lv-LV" sz="1600" b="1" dirty="0">
                        <a:solidFill>
                          <a:schemeClr val="tx1"/>
                        </a:solidFill>
                        <a:effectLst/>
                        <a:latin typeface="Times New Roman"/>
                        <a:ea typeface="Calibri"/>
                        <a:cs typeface="Times New Roman"/>
                      </a:endParaRPr>
                    </a:p>
                  </a:txBody>
                  <a:tcPr marL="68580" marR="68580" marT="0" marB="0" anchor="b">
                    <a:lnL>
                      <a:noFill/>
                    </a:lnL>
                    <a:lnR w="1270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chemeClr val="bg1">
                        <a:lumMod val="85000"/>
                      </a:schemeClr>
                    </a:solidFill>
                  </a:tcPr>
                </a:tc>
                <a:tc>
                  <a:txBody>
                    <a:bodyPr/>
                    <a:lstStyle/>
                    <a:p>
                      <a:pPr algn="ctr">
                        <a:lnSpc>
                          <a:spcPct val="107000"/>
                        </a:lnSpc>
                        <a:spcAft>
                          <a:spcPts val="0"/>
                        </a:spcAft>
                      </a:pPr>
                      <a:r>
                        <a:rPr lang="lv-LV" sz="1600" b="1" dirty="0">
                          <a:solidFill>
                            <a:schemeClr val="tx1"/>
                          </a:solidFill>
                          <a:effectLst/>
                          <a:latin typeface="Times New Roman"/>
                          <a:ea typeface="Times New Roman"/>
                          <a:cs typeface="Times New Roman"/>
                        </a:rPr>
                        <a:t>Plānotais</a:t>
                      </a:r>
                      <a:r>
                        <a:rPr lang="lv-LV" sz="1600" b="1" baseline="0" dirty="0">
                          <a:solidFill>
                            <a:schemeClr val="tx1"/>
                          </a:solidFill>
                          <a:effectLst/>
                          <a:latin typeface="Times New Roman"/>
                          <a:ea typeface="Times New Roman"/>
                          <a:cs typeface="Times New Roman"/>
                        </a:rPr>
                        <a:t> pakalpojuma</a:t>
                      </a:r>
                      <a:r>
                        <a:rPr lang="lv-LV" sz="1600" b="1" dirty="0">
                          <a:solidFill>
                            <a:schemeClr val="tx1"/>
                          </a:solidFill>
                          <a:effectLst/>
                          <a:latin typeface="Times New Roman"/>
                          <a:ea typeface="Times New Roman"/>
                          <a:cs typeface="Times New Roman"/>
                        </a:rPr>
                        <a:t> saņēmēju skaits</a:t>
                      </a:r>
                      <a:endParaRPr lang="lv-LV" sz="1600" b="1" dirty="0">
                        <a:solidFill>
                          <a:schemeClr val="tx1"/>
                        </a:solidFill>
                        <a:effectLst/>
                        <a:latin typeface="Times New Roman"/>
                        <a:ea typeface="Calibri"/>
                        <a:cs typeface="Times New Roman"/>
                      </a:endParaRPr>
                    </a:p>
                  </a:txBody>
                  <a:tcPr marL="65405"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chemeClr val="bg1">
                        <a:lumMod val="85000"/>
                      </a:schemeClr>
                    </a:solidFill>
                  </a:tcPr>
                </a:tc>
                <a:tc>
                  <a:txBody>
                    <a:bodyPr/>
                    <a:lstStyle/>
                    <a:p>
                      <a:pPr algn="ctr">
                        <a:lnSpc>
                          <a:spcPct val="107000"/>
                        </a:lnSpc>
                        <a:spcAft>
                          <a:spcPts val="0"/>
                        </a:spcAft>
                      </a:pPr>
                      <a:r>
                        <a:rPr lang="lv-LV" sz="1600" b="1" baseline="0" dirty="0">
                          <a:solidFill>
                            <a:schemeClr val="tx1"/>
                          </a:solidFill>
                          <a:effectLst/>
                          <a:latin typeface="Times New Roman"/>
                          <a:ea typeface="Calibri"/>
                          <a:cs typeface="Calibri"/>
                        </a:rPr>
                        <a:t>Sasniegtais saņēmēju skaits</a:t>
                      </a:r>
                    </a:p>
                    <a:p>
                      <a:pPr algn="ctr">
                        <a:lnSpc>
                          <a:spcPct val="107000"/>
                        </a:lnSpc>
                        <a:spcAft>
                          <a:spcPts val="0"/>
                        </a:spcAft>
                      </a:pPr>
                      <a:endParaRPr lang="lv-LV" sz="1600" b="1" baseline="0" dirty="0">
                        <a:solidFill>
                          <a:schemeClr val="tx1"/>
                        </a:solidFill>
                        <a:effectLst/>
                        <a:latin typeface="Times New Roman"/>
                        <a:ea typeface="Calibri"/>
                        <a:cs typeface="Calibri"/>
                      </a:endParaRPr>
                    </a:p>
                    <a:p>
                      <a:pPr algn="ctr">
                        <a:lnSpc>
                          <a:spcPct val="107000"/>
                        </a:lnSpc>
                        <a:spcAft>
                          <a:spcPts val="0"/>
                        </a:spcAft>
                      </a:pPr>
                      <a:r>
                        <a:rPr lang="lv-LV" sz="1600" b="1" baseline="0" dirty="0">
                          <a:solidFill>
                            <a:schemeClr val="tx1"/>
                          </a:solidFill>
                          <a:effectLst/>
                          <a:latin typeface="Times New Roman"/>
                          <a:ea typeface="Calibri"/>
                          <a:cs typeface="Calibri"/>
                        </a:rPr>
                        <a:t> </a:t>
                      </a:r>
                      <a:endParaRPr lang="lv-LV" sz="1600" b="1" dirty="0">
                        <a:solidFill>
                          <a:schemeClr val="tx1"/>
                        </a:solidFill>
                        <a:effectLst/>
                        <a:latin typeface="Times New Roman"/>
                        <a:ea typeface="Calibri"/>
                        <a:cs typeface="Calibri"/>
                      </a:endParaRPr>
                    </a:p>
                  </a:txBody>
                  <a:tcPr marL="65405"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chemeClr val="bg1">
                        <a:lumMod val="85000"/>
                      </a:schemeClr>
                    </a:solidFill>
                  </a:tcPr>
                </a:tc>
                <a:tc>
                  <a:txBody>
                    <a:bodyPr/>
                    <a:lstStyle/>
                    <a:p>
                      <a:pPr algn="ctr">
                        <a:lnSpc>
                          <a:spcPct val="107000"/>
                        </a:lnSpc>
                        <a:spcAft>
                          <a:spcPts val="0"/>
                        </a:spcAft>
                      </a:pPr>
                      <a:r>
                        <a:rPr lang="lv-LV" sz="1600" b="1" dirty="0">
                          <a:solidFill>
                            <a:schemeClr val="tx1"/>
                          </a:solidFill>
                          <a:effectLst/>
                          <a:latin typeface="Times New Roman"/>
                          <a:ea typeface="Times New Roman"/>
                          <a:cs typeface="Times New Roman"/>
                        </a:rPr>
                        <a:t>Atbalsta personu skaits</a:t>
                      </a:r>
                    </a:p>
                    <a:p>
                      <a:pPr algn="ctr">
                        <a:lnSpc>
                          <a:spcPct val="107000"/>
                        </a:lnSpc>
                        <a:spcAft>
                          <a:spcPts val="0"/>
                        </a:spcAft>
                      </a:pPr>
                      <a:endParaRPr lang="lv-LV" sz="1600" b="1" dirty="0">
                        <a:solidFill>
                          <a:schemeClr val="tx1"/>
                        </a:solidFill>
                        <a:effectLst/>
                        <a:latin typeface="Times New Roman"/>
                        <a:ea typeface="Calibri"/>
                        <a:cs typeface="Times New Roman"/>
                      </a:endParaRPr>
                    </a:p>
                    <a:p>
                      <a:pPr algn="ctr">
                        <a:lnSpc>
                          <a:spcPct val="107000"/>
                        </a:lnSpc>
                        <a:spcAft>
                          <a:spcPts val="0"/>
                        </a:spcAft>
                      </a:pPr>
                      <a:endParaRPr lang="lv-LV" sz="1600" b="1" dirty="0">
                        <a:solidFill>
                          <a:schemeClr val="tx1"/>
                        </a:solidFill>
                        <a:effectLst/>
                        <a:latin typeface="Times New Roman"/>
                        <a:ea typeface="Calibri"/>
                        <a:cs typeface="Times New Roman"/>
                      </a:endParaRPr>
                    </a:p>
                    <a:p>
                      <a:pPr algn="ctr">
                        <a:lnSpc>
                          <a:spcPct val="107000"/>
                        </a:lnSpc>
                        <a:spcAft>
                          <a:spcPts val="0"/>
                        </a:spcAft>
                      </a:pPr>
                      <a:endParaRPr lang="lv-LV" sz="1600" dirty="0">
                        <a:solidFill>
                          <a:schemeClr val="tx1"/>
                        </a:solidFill>
                        <a:effectLst/>
                        <a:latin typeface="Times New Roman"/>
                        <a:ea typeface="Calibri"/>
                        <a:cs typeface="Calibri"/>
                      </a:endParaRPr>
                    </a:p>
                  </a:txBody>
                  <a:tcPr marL="65405"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545866">
                <a:tc>
                  <a:txBody>
                    <a:bodyPr/>
                    <a:lstStyle/>
                    <a:p>
                      <a:pPr algn="l">
                        <a:lnSpc>
                          <a:spcPct val="107000"/>
                        </a:lnSpc>
                        <a:spcAft>
                          <a:spcPts val="0"/>
                        </a:spcAft>
                      </a:pPr>
                      <a:r>
                        <a:rPr lang="lv-LV" sz="1600" dirty="0">
                          <a:solidFill>
                            <a:srgbClr val="000000"/>
                          </a:solidFill>
                          <a:effectLst/>
                          <a:latin typeface="Times New Roman"/>
                          <a:ea typeface="Times New Roman"/>
                          <a:cs typeface="Times New Roman"/>
                        </a:rPr>
                        <a:t>Rīgas plānošanas reģions</a:t>
                      </a:r>
                    </a:p>
                    <a:p>
                      <a:pPr algn="l">
                        <a:lnSpc>
                          <a:spcPct val="107000"/>
                        </a:lnSpc>
                        <a:spcAft>
                          <a:spcPts val="0"/>
                        </a:spcAft>
                      </a:pPr>
                      <a:endParaRPr lang="lv-LV" sz="1600" dirty="0">
                        <a:solidFill>
                          <a:srgbClr val="00000A"/>
                        </a:solidFill>
                        <a:effectLst/>
                        <a:latin typeface="Times New Roman"/>
                        <a:ea typeface="Calibri"/>
                        <a:cs typeface="Calibri"/>
                      </a:endParaRPr>
                    </a:p>
                  </a:txBody>
                  <a:tcPr marL="68580" marR="68580" marT="0" marB="0" anchor="b">
                    <a:lnL>
                      <a:noFill/>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lv-LV" sz="1600" b="0" dirty="0">
                          <a:solidFill>
                            <a:srgbClr val="000000"/>
                          </a:solidFill>
                          <a:effectLst/>
                          <a:latin typeface="Times New Roman"/>
                          <a:ea typeface="Times New Roman"/>
                          <a:cs typeface="Times New Roman"/>
                        </a:rPr>
                        <a:t>139</a:t>
                      </a:r>
                    </a:p>
                    <a:p>
                      <a:pPr algn="r">
                        <a:lnSpc>
                          <a:spcPct val="107000"/>
                        </a:lnSpc>
                        <a:spcAft>
                          <a:spcPts val="0"/>
                        </a:spcAft>
                      </a:pPr>
                      <a:endParaRPr lang="lv-LV" sz="1600" b="0" dirty="0">
                        <a:solidFill>
                          <a:srgbClr val="00000A"/>
                        </a:solidFill>
                        <a:effectLst/>
                        <a:latin typeface="Times New Roman"/>
                        <a:ea typeface="Calibri"/>
                        <a:cs typeface="Calibri"/>
                      </a:endParaRPr>
                    </a:p>
                  </a:txBody>
                  <a:tcPr marL="65405"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lv-LV" sz="1600" b="1" dirty="0">
                          <a:solidFill>
                            <a:srgbClr val="00000A"/>
                          </a:solidFill>
                          <a:effectLst/>
                          <a:latin typeface="Times New Roman"/>
                          <a:ea typeface="Calibri"/>
                          <a:cs typeface="Calibri"/>
                        </a:rPr>
                        <a:t>121</a:t>
                      </a:r>
                    </a:p>
                    <a:p>
                      <a:pPr algn="r">
                        <a:lnSpc>
                          <a:spcPct val="107000"/>
                        </a:lnSpc>
                        <a:spcAft>
                          <a:spcPts val="0"/>
                        </a:spcAft>
                      </a:pPr>
                      <a:r>
                        <a:rPr lang="lv-LV" sz="1600" b="0" dirty="0">
                          <a:solidFill>
                            <a:srgbClr val="00000A"/>
                          </a:solidFill>
                          <a:effectLst/>
                          <a:latin typeface="Times New Roman"/>
                          <a:ea typeface="Calibri"/>
                          <a:cs typeface="Calibri"/>
                        </a:rPr>
                        <a:t>(t.sk. 35 personas no Rīgas)</a:t>
                      </a:r>
                    </a:p>
                  </a:txBody>
                  <a:tcPr marL="65405"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lv-LV" sz="1600" b="1" dirty="0">
                          <a:solidFill>
                            <a:srgbClr val="000000"/>
                          </a:solidFill>
                          <a:effectLst/>
                          <a:latin typeface="Times New Roman"/>
                          <a:ea typeface="Times New Roman"/>
                          <a:cs typeface="Times New Roman"/>
                        </a:rPr>
                        <a:t>9</a:t>
                      </a:r>
                    </a:p>
                    <a:p>
                      <a:pPr algn="r">
                        <a:lnSpc>
                          <a:spcPct val="107000"/>
                        </a:lnSpc>
                        <a:spcAft>
                          <a:spcPts val="0"/>
                        </a:spcAft>
                      </a:pPr>
                      <a:endParaRPr lang="lv-LV" sz="1600" b="1" dirty="0">
                        <a:solidFill>
                          <a:srgbClr val="00000A"/>
                        </a:solidFill>
                        <a:effectLst/>
                        <a:latin typeface="Times New Roman"/>
                        <a:ea typeface="Calibri"/>
                        <a:cs typeface="Calibri"/>
                      </a:endParaRPr>
                    </a:p>
                  </a:txBody>
                  <a:tcPr marL="65405"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545866">
                <a:tc>
                  <a:txBody>
                    <a:bodyPr/>
                    <a:lstStyle/>
                    <a:p>
                      <a:pPr algn="l">
                        <a:lnSpc>
                          <a:spcPct val="107000"/>
                        </a:lnSpc>
                        <a:spcAft>
                          <a:spcPts val="0"/>
                        </a:spcAft>
                      </a:pPr>
                      <a:r>
                        <a:rPr lang="lv-LV" sz="1600" dirty="0">
                          <a:solidFill>
                            <a:srgbClr val="000000"/>
                          </a:solidFill>
                          <a:effectLst/>
                          <a:latin typeface="Times New Roman"/>
                          <a:ea typeface="Times New Roman"/>
                          <a:cs typeface="Times New Roman"/>
                        </a:rPr>
                        <a:t>Kurzemes plānošanas reģions</a:t>
                      </a:r>
                      <a:endParaRPr lang="lv-LV" sz="1600" dirty="0">
                        <a:solidFill>
                          <a:srgbClr val="00000A"/>
                        </a:solidFill>
                        <a:effectLst/>
                        <a:latin typeface="Times New Roman"/>
                        <a:ea typeface="Calibri"/>
                        <a:cs typeface="Calibri"/>
                      </a:endParaRPr>
                    </a:p>
                  </a:txBody>
                  <a:tcPr marL="68580" marR="68580" marT="0" marB="0" anchor="b">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lv-LV" sz="1600" b="0" dirty="0">
                          <a:solidFill>
                            <a:srgbClr val="00000A"/>
                          </a:solidFill>
                          <a:effectLst/>
                          <a:latin typeface="Times New Roman"/>
                          <a:ea typeface="Times New Roman"/>
                          <a:cs typeface="Times New Roman"/>
                        </a:rPr>
                        <a:t>43</a:t>
                      </a:r>
                    </a:p>
                    <a:p>
                      <a:pPr algn="r">
                        <a:lnSpc>
                          <a:spcPct val="107000"/>
                        </a:lnSpc>
                        <a:spcAft>
                          <a:spcPts val="0"/>
                        </a:spcAft>
                      </a:pPr>
                      <a:endParaRPr lang="lv-LV" sz="1600" b="0" dirty="0">
                        <a:solidFill>
                          <a:srgbClr val="00000A"/>
                        </a:solidFill>
                        <a:effectLst/>
                        <a:latin typeface="Times New Roman"/>
                        <a:ea typeface="Calibri"/>
                        <a:cs typeface="Calibri"/>
                      </a:endParaRPr>
                    </a:p>
                  </a:txBody>
                  <a:tcPr marL="65405"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lv-LV" sz="1600" b="1" dirty="0">
                          <a:solidFill>
                            <a:srgbClr val="00000A"/>
                          </a:solidFill>
                          <a:effectLst/>
                          <a:latin typeface="Times New Roman"/>
                          <a:ea typeface="Calibri"/>
                          <a:cs typeface="Calibri"/>
                        </a:rPr>
                        <a:t>50</a:t>
                      </a:r>
                    </a:p>
                    <a:p>
                      <a:pPr algn="r">
                        <a:lnSpc>
                          <a:spcPct val="107000"/>
                        </a:lnSpc>
                        <a:spcAft>
                          <a:spcPts val="0"/>
                        </a:spcAft>
                      </a:pPr>
                      <a:endParaRPr lang="lv-LV" sz="1600" b="1" dirty="0">
                        <a:solidFill>
                          <a:srgbClr val="00000A"/>
                        </a:solidFill>
                        <a:effectLst/>
                        <a:latin typeface="Times New Roman"/>
                        <a:ea typeface="Calibri"/>
                        <a:cs typeface="Calibri"/>
                      </a:endParaRPr>
                    </a:p>
                  </a:txBody>
                  <a:tcPr marL="65405"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lv-LV" sz="1600" b="1" dirty="0">
                          <a:solidFill>
                            <a:srgbClr val="000000"/>
                          </a:solidFill>
                          <a:effectLst/>
                          <a:latin typeface="Times New Roman"/>
                          <a:ea typeface="Times New Roman"/>
                          <a:cs typeface="Times New Roman"/>
                        </a:rPr>
                        <a:t>3</a:t>
                      </a:r>
                    </a:p>
                    <a:p>
                      <a:pPr algn="r">
                        <a:lnSpc>
                          <a:spcPct val="107000"/>
                        </a:lnSpc>
                        <a:spcAft>
                          <a:spcPts val="0"/>
                        </a:spcAft>
                      </a:pPr>
                      <a:endParaRPr lang="lv-LV" sz="1600" b="1" dirty="0">
                        <a:solidFill>
                          <a:srgbClr val="00000A"/>
                        </a:solidFill>
                        <a:effectLst/>
                        <a:latin typeface="Times New Roman"/>
                        <a:ea typeface="Calibri"/>
                        <a:cs typeface="Calibri"/>
                      </a:endParaRPr>
                    </a:p>
                  </a:txBody>
                  <a:tcPr marL="65405"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545866">
                <a:tc>
                  <a:txBody>
                    <a:bodyPr/>
                    <a:lstStyle/>
                    <a:p>
                      <a:pPr algn="l">
                        <a:lnSpc>
                          <a:spcPct val="107000"/>
                        </a:lnSpc>
                        <a:spcAft>
                          <a:spcPts val="0"/>
                        </a:spcAft>
                      </a:pPr>
                      <a:r>
                        <a:rPr lang="lv-LV" sz="1600" dirty="0">
                          <a:solidFill>
                            <a:srgbClr val="000000"/>
                          </a:solidFill>
                          <a:effectLst/>
                          <a:latin typeface="Times New Roman"/>
                          <a:ea typeface="Times New Roman"/>
                          <a:cs typeface="Times New Roman"/>
                        </a:rPr>
                        <a:t>Zemgales plānošanas reģions</a:t>
                      </a:r>
                      <a:endParaRPr lang="lv-LV" sz="1600" dirty="0">
                        <a:solidFill>
                          <a:srgbClr val="00000A"/>
                        </a:solidFill>
                        <a:effectLst/>
                        <a:latin typeface="Times New Roman"/>
                        <a:ea typeface="Calibri"/>
                        <a:cs typeface="Calibri"/>
                      </a:endParaRPr>
                    </a:p>
                  </a:txBody>
                  <a:tcPr marL="68580" marR="68580" marT="0" marB="0" anchor="b">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lv-LV" sz="1600" b="0" dirty="0">
                          <a:solidFill>
                            <a:srgbClr val="00000A"/>
                          </a:solidFill>
                          <a:effectLst/>
                          <a:latin typeface="Times New Roman"/>
                          <a:ea typeface="Times New Roman"/>
                          <a:cs typeface="Times New Roman"/>
                        </a:rPr>
                        <a:t>46</a:t>
                      </a:r>
                    </a:p>
                    <a:p>
                      <a:pPr algn="r">
                        <a:lnSpc>
                          <a:spcPct val="107000"/>
                        </a:lnSpc>
                        <a:spcAft>
                          <a:spcPts val="0"/>
                        </a:spcAft>
                      </a:pPr>
                      <a:endParaRPr lang="lv-LV" sz="1600" b="0" dirty="0">
                        <a:solidFill>
                          <a:srgbClr val="00000A"/>
                        </a:solidFill>
                        <a:effectLst/>
                        <a:latin typeface="Times New Roman"/>
                        <a:ea typeface="Calibri"/>
                        <a:cs typeface="Calibri"/>
                      </a:endParaRPr>
                    </a:p>
                  </a:txBody>
                  <a:tcPr marL="65405"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lv-LV" sz="1600" b="1" dirty="0">
                          <a:solidFill>
                            <a:srgbClr val="00000A"/>
                          </a:solidFill>
                          <a:effectLst/>
                          <a:latin typeface="Times New Roman"/>
                          <a:ea typeface="Calibri"/>
                          <a:cs typeface="Calibri"/>
                        </a:rPr>
                        <a:t>42</a:t>
                      </a:r>
                    </a:p>
                    <a:p>
                      <a:pPr algn="r">
                        <a:lnSpc>
                          <a:spcPct val="107000"/>
                        </a:lnSpc>
                        <a:spcAft>
                          <a:spcPts val="0"/>
                        </a:spcAft>
                      </a:pPr>
                      <a:endParaRPr lang="lv-LV" sz="1600" b="1" dirty="0">
                        <a:solidFill>
                          <a:srgbClr val="00000A"/>
                        </a:solidFill>
                        <a:effectLst/>
                        <a:latin typeface="Times New Roman"/>
                        <a:ea typeface="Calibri"/>
                        <a:cs typeface="Calibri"/>
                      </a:endParaRPr>
                    </a:p>
                  </a:txBody>
                  <a:tcPr marL="65405"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lv-LV" sz="1600" b="1" dirty="0">
                          <a:solidFill>
                            <a:srgbClr val="000000"/>
                          </a:solidFill>
                          <a:effectLst/>
                          <a:latin typeface="Times New Roman"/>
                          <a:ea typeface="Times New Roman"/>
                          <a:cs typeface="Times New Roman"/>
                        </a:rPr>
                        <a:t>3</a:t>
                      </a:r>
                    </a:p>
                    <a:p>
                      <a:pPr algn="r">
                        <a:lnSpc>
                          <a:spcPct val="107000"/>
                        </a:lnSpc>
                        <a:spcAft>
                          <a:spcPts val="0"/>
                        </a:spcAft>
                      </a:pPr>
                      <a:endParaRPr lang="lv-LV" sz="1600" b="1" dirty="0">
                        <a:solidFill>
                          <a:srgbClr val="00000A"/>
                        </a:solidFill>
                        <a:effectLst/>
                        <a:latin typeface="Times New Roman"/>
                        <a:ea typeface="Calibri"/>
                        <a:cs typeface="Calibri"/>
                      </a:endParaRPr>
                    </a:p>
                  </a:txBody>
                  <a:tcPr marL="65405"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3"/>
                  </a:ext>
                </a:extLst>
              </a:tr>
              <a:tr h="545866">
                <a:tc>
                  <a:txBody>
                    <a:bodyPr/>
                    <a:lstStyle/>
                    <a:p>
                      <a:pPr algn="l">
                        <a:lnSpc>
                          <a:spcPct val="107000"/>
                        </a:lnSpc>
                        <a:spcAft>
                          <a:spcPts val="0"/>
                        </a:spcAft>
                      </a:pPr>
                      <a:r>
                        <a:rPr lang="lv-LV" sz="1600" dirty="0">
                          <a:solidFill>
                            <a:srgbClr val="000000"/>
                          </a:solidFill>
                          <a:effectLst/>
                          <a:latin typeface="Times New Roman"/>
                          <a:ea typeface="Times New Roman"/>
                          <a:cs typeface="Times New Roman"/>
                        </a:rPr>
                        <a:t>Vidzemes plānošanas reģions</a:t>
                      </a:r>
                      <a:endParaRPr lang="lv-LV" sz="1600" dirty="0">
                        <a:solidFill>
                          <a:srgbClr val="00000A"/>
                        </a:solidFill>
                        <a:effectLst/>
                        <a:latin typeface="Times New Roman"/>
                        <a:ea typeface="Calibri"/>
                        <a:cs typeface="Calibri"/>
                      </a:endParaRPr>
                    </a:p>
                  </a:txBody>
                  <a:tcPr marL="68580" marR="68580" marT="0" marB="0" anchor="b">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lv-LV" sz="1600" b="0" dirty="0">
                          <a:solidFill>
                            <a:srgbClr val="00000A"/>
                          </a:solidFill>
                          <a:effectLst/>
                          <a:latin typeface="Times New Roman"/>
                          <a:ea typeface="Times New Roman"/>
                          <a:cs typeface="Times New Roman"/>
                        </a:rPr>
                        <a:t>46</a:t>
                      </a:r>
                    </a:p>
                    <a:p>
                      <a:pPr algn="r">
                        <a:lnSpc>
                          <a:spcPct val="107000"/>
                        </a:lnSpc>
                        <a:spcAft>
                          <a:spcPts val="0"/>
                        </a:spcAft>
                      </a:pPr>
                      <a:endParaRPr lang="lv-LV" sz="1600" b="0" dirty="0">
                        <a:solidFill>
                          <a:srgbClr val="00000A"/>
                        </a:solidFill>
                        <a:effectLst/>
                        <a:latin typeface="Times New Roman"/>
                        <a:ea typeface="Calibri"/>
                        <a:cs typeface="Calibri"/>
                      </a:endParaRPr>
                    </a:p>
                  </a:txBody>
                  <a:tcPr marL="65405"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lv-LV" sz="1600" b="1" dirty="0">
                          <a:solidFill>
                            <a:srgbClr val="00000A"/>
                          </a:solidFill>
                          <a:effectLst/>
                          <a:latin typeface="Times New Roman"/>
                          <a:ea typeface="Calibri"/>
                          <a:cs typeface="Calibri"/>
                        </a:rPr>
                        <a:t>55</a:t>
                      </a:r>
                    </a:p>
                    <a:p>
                      <a:pPr algn="r">
                        <a:lnSpc>
                          <a:spcPct val="107000"/>
                        </a:lnSpc>
                        <a:spcAft>
                          <a:spcPts val="0"/>
                        </a:spcAft>
                      </a:pPr>
                      <a:endParaRPr lang="lv-LV" sz="1600" b="1" dirty="0">
                        <a:solidFill>
                          <a:srgbClr val="00000A"/>
                        </a:solidFill>
                        <a:effectLst/>
                        <a:latin typeface="Times New Roman"/>
                        <a:ea typeface="Calibri"/>
                        <a:cs typeface="Calibri"/>
                      </a:endParaRPr>
                    </a:p>
                  </a:txBody>
                  <a:tcPr marL="65405"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lv-LV" sz="1600" b="1" dirty="0">
                          <a:solidFill>
                            <a:srgbClr val="000000"/>
                          </a:solidFill>
                          <a:effectLst/>
                          <a:latin typeface="Times New Roman"/>
                          <a:ea typeface="Times New Roman"/>
                          <a:cs typeface="Times New Roman"/>
                        </a:rPr>
                        <a:t>3</a:t>
                      </a:r>
                    </a:p>
                    <a:p>
                      <a:pPr algn="r">
                        <a:lnSpc>
                          <a:spcPct val="107000"/>
                        </a:lnSpc>
                        <a:spcAft>
                          <a:spcPts val="0"/>
                        </a:spcAft>
                      </a:pPr>
                      <a:endParaRPr lang="lv-LV" sz="1600" b="1" dirty="0">
                        <a:solidFill>
                          <a:srgbClr val="00000A"/>
                        </a:solidFill>
                        <a:effectLst/>
                        <a:latin typeface="Times New Roman"/>
                        <a:ea typeface="Calibri"/>
                        <a:cs typeface="Calibri"/>
                      </a:endParaRPr>
                    </a:p>
                  </a:txBody>
                  <a:tcPr marL="65405"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4"/>
                  </a:ext>
                </a:extLst>
              </a:tr>
              <a:tr h="545866">
                <a:tc>
                  <a:txBody>
                    <a:bodyPr/>
                    <a:lstStyle/>
                    <a:p>
                      <a:pPr algn="l">
                        <a:lnSpc>
                          <a:spcPct val="107000"/>
                        </a:lnSpc>
                        <a:spcAft>
                          <a:spcPts val="0"/>
                        </a:spcAft>
                      </a:pPr>
                      <a:r>
                        <a:rPr lang="lv-LV" sz="1600" dirty="0">
                          <a:solidFill>
                            <a:srgbClr val="000000"/>
                          </a:solidFill>
                          <a:effectLst/>
                          <a:latin typeface="Times New Roman"/>
                          <a:ea typeface="Times New Roman"/>
                          <a:cs typeface="Times New Roman"/>
                        </a:rPr>
                        <a:t>Latgales plānošanas reģions</a:t>
                      </a:r>
                      <a:endParaRPr lang="lv-LV" sz="1600" dirty="0">
                        <a:solidFill>
                          <a:srgbClr val="00000A"/>
                        </a:solidFill>
                        <a:effectLst/>
                        <a:latin typeface="Times New Roman"/>
                        <a:ea typeface="Calibri"/>
                        <a:cs typeface="Calibri"/>
                      </a:endParaRPr>
                    </a:p>
                  </a:txBody>
                  <a:tcPr marL="68580" marR="68580" marT="0" marB="0" anchor="b">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lv-LV" sz="1600" b="0" dirty="0">
                          <a:solidFill>
                            <a:srgbClr val="00000A"/>
                          </a:solidFill>
                          <a:effectLst/>
                          <a:latin typeface="Times New Roman"/>
                          <a:ea typeface="Times New Roman"/>
                          <a:cs typeface="Times New Roman"/>
                        </a:rPr>
                        <a:t>56</a:t>
                      </a:r>
                      <a:endParaRPr lang="lv-LV" sz="1600" b="0" dirty="0">
                        <a:solidFill>
                          <a:srgbClr val="00000A"/>
                        </a:solidFill>
                        <a:effectLst/>
                        <a:latin typeface="Times New Roman"/>
                        <a:ea typeface="Calibri"/>
                        <a:cs typeface="Calibri"/>
                      </a:endParaRPr>
                    </a:p>
                  </a:txBody>
                  <a:tcPr marL="65405"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lv-LV" sz="1600" b="1" dirty="0">
                          <a:solidFill>
                            <a:srgbClr val="00000A"/>
                          </a:solidFill>
                          <a:effectLst/>
                          <a:latin typeface="Times New Roman"/>
                          <a:ea typeface="Calibri"/>
                          <a:cs typeface="Calibri"/>
                        </a:rPr>
                        <a:t>64</a:t>
                      </a:r>
                    </a:p>
                    <a:p>
                      <a:pPr algn="r">
                        <a:lnSpc>
                          <a:spcPct val="107000"/>
                        </a:lnSpc>
                        <a:spcAft>
                          <a:spcPts val="0"/>
                        </a:spcAft>
                      </a:pPr>
                      <a:endParaRPr lang="lv-LV" sz="1600" b="1" dirty="0">
                        <a:solidFill>
                          <a:srgbClr val="00000A"/>
                        </a:solidFill>
                        <a:effectLst/>
                        <a:latin typeface="Times New Roman"/>
                        <a:ea typeface="Calibri"/>
                        <a:cs typeface="Calibri"/>
                      </a:endParaRPr>
                    </a:p>
                  </a:txBody>
                  <a:tcPr marL="65405"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lv-LV" sz="1600" b="1" dirty="0">
                          <a:solidFill>
                            <a:srgbClr val="000000"/>
                          </a:solidFill>
                          <a:effectLst/>
                          <a:latin typeface="Times New Roman"/>
                          <a:ea typeface="Times New Roman"/>
                          <a:cs typeface="Times New Roman"/>
                        </a:rPr>
                        <a:t>4</a:t>
                      </a:r>
                    </a:p>
                    <a:p>
                      <a:pPr algn="r">
                        <a:lnSpc>
                          <a:spcPct val="107000"/>
                        </a:lnSpc>
                        <a:spcAft>
                          <a:spcPts val="0"/>
                        </a:spcAft>
                      </a:pPr>
                      <a:endParaRPr lang="lv-LV" sz="1600" b="1" dirty="0">
                        <a:solidFill>
                          <a:srgbClr val="00000A"/>
                        </a:solidFill>
                        <a:effectLst/>
                        <a:latin typeface="Times New Roman"/>
                        <a:ea typeface="Calibri"/>
                        <a:cs typeface="Calibri"/>
                      </a:endParaRPr>
                    </a:p>
                  </a:txBody>
                  <a:tcPr marL="65405"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5"/>
                  </a:ext>
                </a:extLst>
              </a:tr>
              <a:tr h="235575">
                <a:tc>
                  <a:txBody>
                    <a:bodyPr/>
                    <a:lstStyle/>
                    <a:p>
                      <a:pPr algn="just">
                        <a:lnSpc>
                          <a:spcPct val="107000"/>
                        </a:lnSpc>
                        <a:spcAft>
                          <a:spcPts val="0"/>
                        </a:spcAft>
                      </a:pPr>
                      <a:r>
                        <a:rPr lang="lv-LV" sz="1600" b="1" dirty="0">
                          <a:solidFill>
                            <a:srgbClr val="000000"/>
                          </a:solidFill>
                          <a:effectLst/>
                          <a:latin typeface="Times New Roman"/>
                          <a:ea typeface="Times New Roman"/>
                          <a:cs typeface="Times New Roman"/>
                        </a:rPr>
                        <a:t>Kopā</a:t>
                      </a:r>
                      <a:endParaRPr lang="lv-LV" sz="1600" dirty="0">
                        <a:solidFill>
                          <a:srgbClr val="00000A"/>
                        </a:solidFill>
                        <a:effectLst/>
                        <a:latin typeface="Times New Roman"/>
                        <a:ea typeface="Calibri"/>
                        <a:cs typeface="Calibri"/>
                      </a:endParaRPr>
                    </a:p>
                  </a:txBody>
                  <a:tcPr marL="68580" marR="68580" marT="0" marB="0" anchor="b">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lv-LV" sz="1600" b="1" dirty="0">
                          <a:solidFill>
                            <a:srgbClr val="000000"/>
                          </a:solidFill>
                          <a:effectLst/>
                          <a:latin typeface="Times New Roman"/>
                          <a:ea typeface="Times New Roman"/>
                          <a:cs typeface="Times New Roman"/>
                        </a:rPr>
                        <a:t>330</a:t>
                      </a:r>
                      <a:endParaRPr lang="lv-LV" sz="1600" b="1" dirty="0">
                        <a:solidFill>
                          <a:srgbClr val="00000A"/>
                        </a:solidFill>
                        <a:effectLst/>
                        <a:latin typeface="Times New Roman"/>
                        <a:ea typeface="Calibri"/>
                        <a:cs typeface="Calibri"/>
                      </a:endParaRPr>
                    </a:p>
                  </a:txBody>
                  <a:tcPr marL="65405"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lv-LV" sz="1600" b="1" dirty="0">
                          <a:solidFill>
                            <a:srgbClr val="00000A"/>
                          </a:solidFill>
                          <a:effectLst/>
                          <a:latin typeface="Times New Roman"/>
                          <a:ea typeface="Calibri"/>
                          <a:cs typeface="Calibri"/>
                        </a:rPr>
                        <a:t>332</a:t>
                      </a:r>
                    </a:p>
                  </a:txBody>
                  <a:tcPr marL="65405"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bg1">
                        <a:lumMod val="95000"/>
                      </a:schemeClr>
                    </a:solidFill>
                  </a:tcPr>
                </a:tc>
                <a:tc>
                  <a:txBody>
                    <a:bodyPr/>
                    <a:lstStyle/>
                    <a:p>
                      <a:pPr algn="r">
                        <a:lnSpc>
                          <a:spcPct val="107000"/>
                        </a:lnSpc>
                        <a:spcAft>
                          <a:spcPts val="0"/>
                        </a:spcAft>
                      </a:pPr>
                      <a:r>
                        <a:rPr lang="lv-LV" sz="1600" b="1" dirty="0">
                          <a:solidFill>
                            <a:srgbClr val="000000"/>
                          </a:solidFill>
                          <a:effectLst/>
                          <a:latin typeface="Times New Roman"/>
                          <a:ea typeface="Times New Roman"/>
                          <a:cs typeface="Times New Roman"/>
                        </a:rPr>
                        <a:t>22</a:t>
                      </a:r>
                      <a:endParaRPr lang="lv-LV" sz="1600" dirty="0">
                        <a:solidFill>
                          <a:srgbClr val="00000A"/>
                        </a:solidFill>
                        <a:effectLst/>
                        <a:latin typeface="Times New Roman"/>
                        <a:ea typeface="Calibri"/>
                        <a:cs typeface="Calibri"/>
                      </a:endParaRPr>
                    </a:p>
                  </a:txBody>
                  <a:tcPr marL="65405" marR="6858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719967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741DA6DB-9650-4A1C-B137-F3F17CFF9FA1}"/>
              </a:ext>
            </a:extLst>
          </p:cNvPr>
          <p:cNvSpPr>
            <a:spLocks noGrp="1"/>
          </p:cNvSpPr>
          <p:nvPr>
            <p:ph type="title"/>
          </p:nvPr>
        </p:nvSpPr>
        <p:spPr>
          <a:xfrm>
            <a:off x="913775" y="618517"/>
            <a:ext cx="10364452" cy="786077"/>
          </a:xfrm>
        </p:spPr>
        <p:txBody>
          <a:bodyPr>
            <a:normAutofit/>
          </a:bodyPr>
          <a:lstStyle/>
          <a:p>
            <a:pPr algn="l"/>
            <a:r>
              <a:rPr lang="lv-LV" sz="2400" b="1" cap="none" dirty="0">
                <a:latin typeface="Times New Roman" panose="02020603050405020304" pitchFamily="18" charset="0"/>
                <a:cs typeface="Times New Roman" panose="02020603050405020304" pitchFamily="18" charset="0"/>
              </a:rPr>
              <a:t>Pakalpojumu </a:t>
            </a:r>
            <a:r>
              <a:rPr lang="lv-LV" sz="2400" b="1" cap="none" dirty="0" err="1">
                <a:latin typeface="Times New Roman" panose="02020603050405020304" pitchFamily="18" charset="0"/>
                <a:cs typeface="Times New Roman" panose="02020603050405020304" pitchFamily="18" charset="0"/>
              </a:rPr>
              <a:t>izmēģinājumprojekta</a:t>
            </a:r>
            <a:r>
              <a:rPr lang="lv-LV" sz="2400" b="1" cap="none" dirty="0">
                <a:latin typeface="Times New Roman" panose="02020603050405020304" pitchFamily="18" charset="0"/>
                <a:cs typeface="Times New Roman" panose="02020603050405020304" pitchFamily="18" charset="0"/>
              </a:rPr>
              <a:t> ietvaros saņēma:</a:t>
            </a:r>
          </a:p>
        </p:txBody>
      </p:sp>
      <p:sp>
        <p:nvSpPr>
          <p:cNvPr id="3" name="Satura vietturis 2">
            <a:extLst>
              <a:ext uri="{FF2B5EF4-FFF2-40B4-BE49-F238E27FC236}">
                <a16:creationId xmlns:a16="http://schemas.microsoft.com/office/drawing/2014/main" id="{0AFD00CC-CC7B-4411-9D70-02BBFB9E00D1}"/>
              </a:ext>
            </a:extLst>
          </p:cNvPr>
          <p:cNvSpPr>
            <a:spLocks noGrp="1"/>
          </p:cNvSpPr>
          <p:nvPr>
            <p:ph sz="quarter" idx="13"/>
          </p:nvPr>
        </p:nvSpPr>
        <p:spPr>
          <a:xfrm>
            <a:off x="913774" y="1574276"/>
            <a:ext cx="10363826" cy="4665207"/>
          </a:xfrm>
        </p:spPr>
        <p:txBody>
          <a:bodyPr/>
          <a:lstStyle/>
          <a:p>
            <a:r>
              <a:rPr lang="lv-LV" cap="none" dirty="0">
                <a:effectLst/>
                <a:latin typeface="Times New Roman" panose="02020603050405020304" pitchFamily="18" charset="0"/>
                <a:ea typeface="Times New Roman" panose="02020603050405020304" pitchFamily="18" charset="0"/>
                <a:cs typeface="Times New Roman" panose="02020603050405020304" pitchFamily="18" charset="0"/>
              </a:rPr>
              <a:t>332  personas: 173 sievietes (52.11%) 159 – vīrieši (47.89%)</a:t>
            </a:r>
            <a:endParaRPr lang="lv-LV" cap="none" dirty="0">
              <a:latin typeface="Times New Roman" panose="02020603050405020304" pitchFamily="18" charset="0"/>
              <a:cs typeface="Times New Roman" panose="02020603050405020304" pitchFamily="18" charset="0"/>
            </a:endParaRPr>
          </a:p>
          <a:p>
            <a:r>
              <a:rPr lang="lv-LV" cap="none" dirty="0">
                <a:latin typeface="Times New Roman" panose="02020603050405020304" pitchFamily="18" charset="0"/>
                <a:cs typeface="Times New Roman" panose="02020603050405020304" pitchFamily="18" charset="0"/>
              </a:rPr>
              <a:t>43 personas ar I invaliditātes grupu un 289 personas ar II invaliditātes grupu</a:t>
            </a:r>
          </a:p>
          <a:p>
            <a:r>
              <a:rPr lang="lv-LV" cap="none" dirty="0">
                <a:latin typeface="Times New Roman" panose="02020603050405020304" pitchFamily="18" charset="0"/>
                <a:cs typeface="Times New Roman" panose="02020603050405020304" pitchFamily="18" charset="0"/>
              </a:rPr>
              <a:t>299 personas bija ar pilnu rīcībspēju un 33 personas ar ierobežotu rīcībspēju</a:t>
            </a:r>
          </a:p>
          <a:p>
            <a:r>
              <a:rPr lang="lv-LV" cap="none" dirty="0">
                <a:latin typeface="Times New Roman" panose="02020603050405020304" pitchFamily="18" charset="0"/>
                <a:cs typeface="Times New Roman" panose="02020603050405020304" pitchFamily="18" charset="0"/>
              </a:rPr>
              <a:t>Traucējumu veids:</a:t>
            </a:r>
          </a:p>
          <a:p>
            <a:pPr lvl="1">
              <a:lnSpc>
                <a:spcPct val="100000"/>
              </a:lnSpc>
              <a:buFontTx/>
              <a:buChar char="-"/>
            </a:pPr>
            <a:r>
              <a:rPr lang="lv-LV" cap="none" dirty="0">
                <a:latin typeface="Times New Roman" panose="02020603050405020304" pitchFamily="18" charset="0"/>
                <a:cs typeface="Times New Roman" panose="02020603050405020304" pitchFamily="18" charset="0"/>
              </a:rPr>
              <a:t>103 personām bija diagnosticēti intelektuālās attīstības traucējumi, </a:t>
            </a:r>
          </a:p>
          <a:p>
            <a:pPr lvl="1">
              <a:lnSpc>
                <a:spcPct val="100000"/>
              </a:lnSpc>
              <a:buFontTx/>
              <a:buChar char="-"/>
            </a:pPr>
            <a:r>
              <a:rPr lang="lv-LV" cap="none" dirty="0">
                <a:latin typeface="Times New Roman" panose="02020603050405020304" pitchFamily="18" charset="0"/>
                <a:cs typeface="Times New Roman" panose="02020603050405020304" pitchFamily="18" charset="0"/>
              </a:rPr>
              <a:t>159 personām – psihiska saslimšana, </a:t>
            </a:r>
          </a:p>
          <a:p>
            <a:pPr lvl="1">
              <a:lnSpc>
                <a:spcPct val="100000"/>
              </a:lnSpc>
              <a:buFontTx/>
              <a:buChar char="-"/>
            </a:pPr>
            <a:r>
              <a:rPr lang="lv-LV" cap="none" dirty="0">
                <a:latin typeface="Times New Roman" panose="02020603050405020304" pitchFamily="18" charset="0"/>
                <a:cs typeface="Times New Roman" panose="02020603050405020304" pitchFamily="18" charset="0"/>
              </a:rPr>
              <a:t>40 personām bija gan intelektuālās </a:t>
            </a:r>
            <a:r>
              <a:rPr lang="lv-LV" cap="none" dirty="0" err="1">
                <a:latin typeface="Times New Roman" panose="02020603050405020304" pitchFamily="18" charset="0"/>
                <a:cs typeface="Times New Roman" panose="02020603050405020304" pitchFamily="18" charset="0"/>
              </a:rPr>
              <a:t>attīostības</a:t>
            </a:r>
            <a:r>
              <a:rPr lang="lv-LV" cap="none" dirty="0">
                <a:latin typeface="Times New Roman" panose="02020603050405020304" pitchFamily="18" charset="0"/>
                <a:cs typeface="Times New Roman" panose="02020603050405020304" pitchFamily="18" charset="0"/>
              </a:rPr>
              <a:t> traucējumi, gan psihiska saslimšana</a:t>
            </a:r>
          </a:p>
          <a:p>
            <a:pPr lvl="1">
              <a:lnSpc>
                <a:spcPct val="100000"/>
              </a:lnSpc>
              <a:buFontTx/>
              <a:buChar char="-"/>
            </a:pPr>
            <a:r>
              <a:rPr lang="lv-LV" cap="none" dirty="0">
                <a:latin typeface="Times New Roman" panose="02020603050405020304" pitchFamily="18" charset="0"/>
                <a:cs typeface="Times New Roman" panose="02020603050405020304" pitchFamily="18" charset="0"/>
              </a:rPr>
              <a:t>30 personām traucējumu raksturs nebija zināms</a:t>
            </a:r>
          </a:p>
          <a:p>
            <a:pPr>
              <a:lnSpc>
                <a:spcPct val="100000"/>
              </a:lnSpc>
            </a:pPr>
            <a:r>
              <a:rPr lang="lv-LV" cap="none" dirty="0">
                <a:latin typeface="Times New Roman" panose="02020603050405020304" pitchFamily="18" charset="0"/>
                <a:cs typeface="Times New Roman" panose="02020603050405020304" pitchFamily="18" charset="0"/>
              </a:rPr>
              <a:t>128 personas dzīvoja vienas, 192 personas dzīvoja ar ģimenes locekļiem (no tiem 120 personas dzīvoja ar saviem vecākiem vai vecvecākiem)</a:t>
            </a:r>
          </a:p>
          <a:p>
            <a:pPr marL="0" indent="0">
              <a:lnSpc>
                <a:spcPct val="100000"/>
              </a:lnSpc>
              <a:buNone/>
            </a:pPr>
            <a:endParaRPr lang="lv-LV" cap="none" dirty="0">
              <a:latin typeface="Times New Roman" panose="02020603050405020304" pitchFamily="18" charset="0"/>
              <a:cs typeface="Times New Roman" panose="02020603050405020304" pitchFamily="18" charset="0"/>
            </a:endParaRPr>
          </a:p>
          <a:p>
            <a:endParaRPr lang="lv-LV" cap="none" dirty="0"/>
          </a:p>
        </p:txBody>
      </p:sp>
    </p:spTree>
    <p:extLst>
      <p:ext uri="{BB962C8B-B14F-4D97-AF65-F5344CB8AC3E}">
        <p14:creationId xmlns:p14="http://schemas.microsoft.com/office/powerpoint/2010/main" val="760219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A20C96DA-464A-4787-AF5A-72F39093DA3A}"/>
              </a:ext>
            </a:extLst>
          </p:cNvPr>
          <p:cNvSpPr>
            <a:spLocks noGrp="1"/>
          </p:cNvSpPr>
          <p:nvPr>
            <p:ph type="title"/>
          </p:nvPr>
        </p:nvSpPr>
        <p:spPr>
          <a:xfrm>
            <a:off x="913775" y="618518"/>
            <a:ext cx="10364451" cy="757795"/>
          </a:xfrm>
        </p:spPr>
        <p:txBody>
          <a:bodyPr>
            <a:normAutofit/>
          </a:bodyPr>
          <a:lstStyle/>
          <a:p>
            <a:pPr algn="l"/>
            <a:r>
              <a:rPr lang="lv-LV" sz="2400" b="1" cap="none" dirty="0">
                <a:latin typeface="Times New Roman" panose="02020603050405020304" pitchFamily="18" charset="0"/>
                <a:cs typeface="Times New Roman" panose="02020603050405020304" pitchFamily="18" charset="0"/>
              </a:rPr>
              <a:t>Atbalsta personas</a:t>
            </a:r>
          </a:p>
        </p:txBody>
      </p:sp>
      <p:sp>
        <p:nvSpPr>
          <p:cNvPr id="3" name="Satura vietturis 2">
            <a:extLst>
              <a:ext uri="{FF2B5EF4-FFF2-40B4-BE49-F238E27FC236}">
                <a16:creationId xmlns:a16="http://schemas.microsoft.com/office/drawing/2014/main" id="{D2C78328-4964-43B9-8FDD-B5C95C45B66A}"/>
              </a:ext>
            </a:extLst>
          </p:cNvPr>
          <p:cNvSpPr>
            <a:spLocks noGrp="1"/>
          </p:cNvSpPr>
          <p:nvPr>
            <p:ph sz="quarter" idx="13"/>
          </p:nvPr>
        </p:nvSpPr>
        <p:spPr>
          <a:xfrm>
            <a:off x="913774" y="1527142"/>
            <a:ext cx="10363826" cy="4600281"/>
          </a:xfrm>
        </p:spPr>
        <p:txBody>
          <a:bodyPr>
            <a:normAutofit fontScale="92500" lnSpcReduction="20000"/>
          </a:bodyPr>
          <a:lstStyle/>
          <a:p>
            <a:pPr>
              <a:lnSpc>
                <a:spcPct val="110000"/>
              </a:lnSpc>
            </a:pPr>
            <a:r>
              <a:rPr lang="lv-LV" cap="none" dirty="0" err="1">
                <a:latin typeface="Times New Roman" panose="02020603050405020304" pitchFamily="18" charset="0"/>
                <a:cs typeface="Times New Roman" panose="02020603050405020304" pitchFamily="18" charset="0"/>
              </a:rPr>
              <a:t>Izmēģinājumprojekta</a:t>
            </a:r>
            <a:r>
              <a:rPr lang="lv-LV" cap="none" dirty="0">
                <a:latin typeface="Times New Roman" panose="02020603050405020304" pitchFamily="18" charset="0"/>
                <a:cs typeface="Times New Roman" panose="02020603050405020304" pitchFamily="18" charset="0"/>
              </a:rPr>
              <a:t> laikā tika apmācītas un nodarbinātas 24 atbalsta personas, pēc </a:t>
            </a:r>
            <a:r>
              <a:rPr lang="lv-LV" cap="none" dirty="0" err="1">
                <a:latin typeface="Times New Roman" panose="02020603050405020304" pitchFamily="18" charset="0"/>
                <a:cs typeface="Times New Roman" panose="02020603050405020304" pitchFamily="18" charset="0"/>
              </a:rPr>
              <a:t>izmēģinājumprojekta</a:t>
            </a:r>
            <a:r>
              <a:rPr lang="lv-LV" cap="none" dirty="0">
                <a:latin typeface="Times New Roman" panose="02020603050405020304" pitchFamily="18" charset="0"/>
                <a:cs typeface="Times New Roman" panose="02020603050405020304" pitchFamily="18" charset="0"/>
              </a:rPr>
              <a:t> sagatavotas vēl 5 atbalsta personas.</a:t>
            </a:r>
          </a:p>
          <a:p>
            <a:pPr>
              <a:lnSpc>
                <a:spcPct val="110000"/>
              </a:lnSpc>
            </a:pPr>
            <a:r>
              <a:rPr lang="lv-LV" cap="none" dirty="0">
                <a:latin typeface="Times New Roman" panose="02020603050405020304" pitchFamily="18" charset="0"/>
                <a:cs typeface="Times New Roman" panose="02020603050405020304" pitchFamily="18" charset="0"/>
              </a:rPr>
              <a:t>22 personām bija iepriekšēja pieredze darbā vai saskarsmē ar personām ar GRT.</a:t>
            </a:r>
          </a:p>
          <a:p>
            <a:r>
              <a:rPr lang="lv-LV" cap="none" dirty="0">
                <a:latin typeface="Times New Roman" panose="02020603050405020304" pitchFamily="18" charset="0"/>
                <a:cs typeface="Times New Roman" panose="02020603050405020304" pitchFamily="18" charset="0"/>
              </a:rPr>
              <a:t>Atbalsta personu pamatprofesijas:</a:t>
            </a:r>
          </a:p>
          <a:p>
            <a:pPr lvl="1">
              <a:lnSpc>
                <a:spcPct val="100000"/>
              </a:lnSpc>
              <a:buFontTx/>
              <a:buChar char="-"/>
            </a:pPr>
            <a:r>
              <a:rPr lang="lv-LV" cap="none" dirty="0">
                <a:latin typeface="Times New Roman" panose="02020603050405020304" pitchFamily="18" charset="0"/>
                <a:cs typeface="Times New Roman" panose="02020603050405020304" pitchFamily="18" charset="0"/>
              </a:rPr>
              <a:t>sociālais darbinieks – 7</a:t>
            </a:r>
          </a:p>
          <a:p>
            <a:pPr lvl="1">
              <a:lnSpc>
                <a:spcPct val="100000"/>
              </a:lnSpc>
              <a:buFontTx/>
              <a:buChar char="-"/>
            </a:pPr>
            <a:r>
              <a:rPr lang="lv-LV" cap="none" dirty="0">
                <a:latin typeface="Times New Roman" panose="02020603050405020304" pitchFamily="18" charset="0"/>
                <a:cs typeface="Times New Roman" panose="02020603050405020304" pitchFamily="18" charset="0"/>
              </a:rPr>
              <a:t>pedagogs – 4</a:t>
            </a:r>
          </a:p>
          <a:p>
            <a:pPr lvl="1">
              <a:lnSpc>
                <a:spcPct val="100000"/>
              </a:lnSpc>
              <a:buFontTx/>
              <a:buChar char="-"/>
            </a:pPr>
            <a:r>
              <a:rPr lang="lv-LV" cap="none" dirty="0">
                <a:latin typeface="Times New Roman" panose="02020603050405020304" pitchFamily="18" charset="0"/>
                <a:cs typeface="Times New Roman" panose="02020603050405020304" pitchFamily="18" charset="0"/>
              </a:rPr>
              <a:t>Sociālais pedagogs - 2</a:t>
            </a:r>
          </a:p>
          <a:p>
            <a:pPr lvl="1">
              <a:lnSpc>
                <a:spcPct val="100000"/>
              </a:lnSpc>
              <a:buFontTx/>
              <a:buChar char="-"/>
            </a:pPr>
            <a:r>
              <a:rPr lang="lv-LV" cap="none" dirty="0">
                <a:latin typeface="Times New Roman" panose="02020603050405020304" pitchFamily="18" charset="0"/>
                <a:cs typeface="Times New Roman" panose="02020603050405020304" pitchFamily="18" charset="0"/>
              </a:rPr>
              <a:t>Psihologs – 2</a:t>
            </a:r>
          </a:p>
          <a:p>
            <a:pPr lvl="1">
              <a:lnSpc>
                <a:spcPct val="100000"/>
              </a:lnSpc>
              <a:buFontTx/>
              <a:buChar char="-"/>
            </a:pPr>
            <a:r>
              <a:rPr lang="lv-LV" cap="none" dirty="0">
                <a:latin typeface="Times New Roman" panose="02020603050405020304" pitchFamily="18" charset="0"/>
                <a:cs typeface="Times New Roman" panose="02020603050405020304" pitchFamily="18" charset="0"/>
              </a:rPr>
              <a:t>Jurists – 2</a:t>
            </a:r>
          </a:p>
          <a:p>
            <a:pPr lvl="1">
              <a:lnSpc>
                <a:spcPct val="100000"/>
              </a:lnSpc>
              <a:buFontTx/>
              <a:buChar char="-"/>
            </a:pPr>
            <a:r>
              <a:rPr lang="lv-LV" cap="none" dirty="0">
                <a:latin typeface="Times New Roman" panose="02020603050405020304" pitchFamily="18" charset="0"/>
                <a:cs typeface="Times New Roman" panose="02020603050405020304" pitchFamily="18" charset="0"/>
              </a:rPr>
              <a:t>Veselības aprūpes un sabiedrības veselības speciālists – 2</a:t>
            </a:r>
          </a:p>
          <a:p>
            <a:pPr lvl="1">
              <a:lnSpc>
                <a:spcPct val="100000"/>
              </a:lnSpc>
              <a:buFontTx/>
              <a:buChar char="-"/>
            </a:pPr>
            <a:r>
              <a:rPr lang="lv-LV" cap="none" dirty="0">
                <a:latin typeface="Times New Roman" panose="02020603050405020304" pitchFamily="18" charset="0"/>
                <a:cs typeface="Times New Roman" panose="02020603050405020304" pitchFamily="18" charset="0"/>
              </a:rPr>
              <a:t>Sociālais aprūpētājs – 1</a:t>
            </a:r>
          </a:p>
          <a:p>
            <a:pPr lvl="1">
              <a:lnSpc>
                <a:spcPct val="100000"/>
              </a:lnSpc>
              <a:buFontTx/>
              <a:buChar char="-"/>
            </a:pPr>
            <a:r>
              <a:rPr lang="lv-LV" cap="none" dirty="0">
                <a:latin typeface="Times New Roman" panose="02020603050405020304" pitchFamily="18" charset="0"/>
                <a:cs typeface="Times New Roman" panose="02020603050405020304" pitchFamily="18" charset="0"/>
              </a:rPr>
              <a:t>Ekonomists – 1</a:t>
            </a:r>
          </a:p>
          <a:p>
            <a:pPr lvl="1">
              <a:lnSpc>
                <a:spcPct val="100000"/>
              </a:lnSpc>
              <a:buFontTx/>
              <a:buChar char="-"/>
            </a:pPr>
            <a:r>
              <a:rPr lang="lv-LV" cap="none" dirty="0">
                <a:latin typeface="Times New Roman" panose="02020603050405020304" pitchFamily="18" charset="0"/>
                <a:cs typeface="Times New Roman" panose="02020603050405020304" pitchFamily="18" charset="0"/>
              </a:rPr>
              <a:t>Politologs – 1</a:t>
            </a:r>
          </a:p>
          <a:p>
            <a:pPr lvl="1">
              <a:lnSpc>
                <a:spcPct val="100000"/>
              </a:lnSpc>
              <a:buFontTx/>
              <a:buChar char="-"/>
            </a:pPr>
            <a:r>
              <a:rPr lang="lv-LV" cap="none" dirty="0">
                <a:latin typeface="Times New Roman" panose="02020603050405020304" pitchFamily="18" charset="0"/>
                <a:cs typeface="Times New Roman" panose="02020603050405020304" pitchFamily="18" charset="0"/>
              </a:rPr>
              <a:t>Teologs – 1</a:t>
            </a:r>
          </a:p>
          <a:p>
            <a:pPr lvl="1">
              <a:lnSpc>
                <a:spcPct val="100000"/>
              </a:lnSpc>
              <a:buFontTx/>
              <a:buChar char="-"/>
            </a:pPr>
            <a:r>
              <a:rPr lang="lv-LV" cap="none" dirty="0">
                <a:latin typeface="Times New Roman" panose="02020603050405020304" pitchFamily="18" charset="0"/>
                <a:cs typeface="Times New Roman" panose="02020603050405020304" pitchFamily="18" charset="0"/>
              </a:rPr>
              <a:t>Filologs – 1</a:t>
            </a:r>
          </a:p>
          <a:p>
            <a:pPr marL="457200" lvl="1" indent="0">
              <a:lnSpc>
                <a:spcPct val="100000"/>
              </a:lnSpc>
              <a:buNone/>
            </a:pPr>
            <a:endParaRPr lang="lv-LV" cap="none" dirty="0"/>
          </a:p>
          <a:p>
            <a:pPr lvl="1">
              <a:buFontTx/>
              <a:buChar char="-"/>
            </a:pPr>
            <a:endParaRPr lang="lv-LV" cap="none" dirty="0"/>
          </a:p>
          <a:p>
            <a:pPr>
              <a:buFontTx/>
              <a:buChar char="-"/>
            </a:pPr>
            <a:endParaRPr lang="lv-LV" cap="none" dirty="0"/>
          </a:p>
        </p:txBody>
      </p:sp>
    </p:spTree>
    <p:extLst>
      <p:ext uri="{BB962C8B-B14F-4D97-AF65-F5344CB8AC3E}">
        <p14:creationId xmlns:p14="http://schemas.microsoft.com/office/powerpoint/2010/main" val="2833512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42513443-A8C2-48C0-BD68-C40ED41A79C4}"/>
              </a:ext>
            </a:extLst>
          </p:cNvPr>
          <p:cNvSpPr>
            <a:spLocks noGrp="1"/>
          </p:cNvSpPr>
          <p:nvPr>
            <p:ph type="title"/>
          </p:nvPr>
        </p:nvSpPr>
        <p:spPr>
          <a:xfrm>
            <a:off x="913775" y="618518"/>
            <a:ext cx="10364451" cy="757795"/>
          </a:xfrm>
        </p:spPr>
        <p:txBody>
          <a:bodyPr>
            <a:normAutofit/>
          </a:bodyPr>
          <a:lstStyle/>
          <a:p>
            <a:pPr algn="l"/>
            <a:r>
              <a:rPr lang="lv-LV" sz="2400" b="1" cap="none" dirty="0">
                <a:latin typeface="Times New Roman" panose="02020603050405020304" pitchFamily="18" charset="0"/>
                <a:cs typeface="Times New Roman" panose="02020603050405020304" pitchFamily="18" charset="0"/>
              </a:rPr>
              <a:t>Atbalsta personu apmācība</a:t>
            </a:r>
          </a:p>
        </p:txBody>
      </p:sp>
      <p:sp>
        <p:nvSpPr>
          <p:cNvPr id="3" name="Satura vietturis 2">
            <a:extLst>
              <a:ext uri="{FF2B5EF4-FFF2-40B4-BE49-F238E27FC236}">
                <a16:creationId xmlns:a16="http://schemas.microsoft.com/office/drawing/2014/main" id="{46CDD1F5-9CA4-41DB-BB38-AB4F246BEB2B}"/>
              </a:ext>
            </a:extLst>
          </p:cNvPr>
          <p:cNvSpPr>
            <a:spLocks noGrp="1"/>
          </p:cNvSpPr>
          <p:nvPr>
            <p:ph sz="quarter" idx="13"/>
          </p:nvPr>
        </p:nvSpPr>
        <p:spPr>
          <a:xfrm>
            <a:off x="913774" y="1564850"/>
            <a:ext cx="10363826" cy="4226350"/>
          </a:xfrm>
        </p:spPr>
        <p:txBody>
          <a:bodyPr>
            <a:normAutofit fontScale="92500" lnSpcReduction="10000"/>
          </a:bodyPr>
          <a:lstStyle/>
          <a:p>
            <a:r>
              <a:rPr lang="lv-LV" cap="none" dirty="0">
                <a:latin typeface="Times New Roman" panose="02020603050405020304" pitchFamily="18" charset="0"/>
                <a:cs typeface="Times New Roman" panose="02020603050405020304" pitchFamily="18" charset="0"/>
              </a:rPr>
              <a:t>Obligātais mācību apjoms – ne mazāks kā 80 akadēmiskās stundas</a:t>
            </a:r>
          </a:p>
          <a:p>
            <a:r>
              <a:rPr lang="lv-LV" cap="none" dirty="0">
                <a:latin typeface="Times New Roman" panose="02020603050405020304" pitchFamily="18" charset="0"/>
                <a:cs typeface="Times New Roman" panose="02020603050405020304" pitchFamily="18" charset="0"/>
              </a:rPr>
              <a:t>Mācību programmā obligāti iekļaujamās tēmas:</a:t>
            </a:r>
          </a:p>
          <a:p>
            <a:pPr lvl="1">
              <a:lnSpc>
                <a:spcPct val="100000"/>
              </a:lnSpc>
              <a:buFontTx/>
              <a:buChar char="-"/>
            </a:pPr>
            <a:r>
              <a:rPr lang="lv-LV" cap="none" dirty="0">
                <a:latin typeface="Times New Roman" panose="02020603050405020304" pitchFamily="18" charset="0"/>
                <a:cs typeface="Times New Roman" panose="02020603050405020304" pitchFamily="18" charset="0"/>
              </a:rPr>
              <a:t>Ievads saskarsmē ar personām ar GRT</a:t>
            </a:r>
          </a:p>
          <a:p>
            <a:pPr lvl="1">
              <a:lnSpc>
                <a:spcPct val="100000"/>
              </a:lnSpc>
              <a:buFontTx/>
              <a:buChar char="-"/>
            </a:pPr>
            <a:r>
              <a:rPr lang="lv-LV" cap="none" dirty="0">
                <a:latin typeface="Times New Roman" panose="02020603050405020304" pitchFamily="18" charset="0"/>
                <a:cs typeface="Times New Roman" panose="02020603050405020304" pitchFamily="18" charset="0"/>
              </a:rPr>
              <a:t>Personu ar invaliditāti tiesības</a:t>
            </a:r>
          </a:p>
          <a:p>
            <a:pPr lvl="1">
              <a:lnSpc>
                <a:spcPct val="100000"/>
              </a:lnSpc>
              <a:buFontTx/>
              <a:buChar char="-"/>
            </a:pPr>
            <a:r>
              <a:rPr lang="lv-LV" cap="none" dirty="0">
                <a:latin typeface="Times New Roman" panose="02020603050405020304" pitchFamily="18" charset="0"/>
                <a:cs typeface="Times New Roman" panose="02020603050405020304" pitchFamily="18" charset="0"/>
              </a:rPr>
              <a:t>Uz personu vērstās domāšanas un plānošanas metodes</a:t>
            </a:r>
          </a:p>
          <a:p>
            <a:pPr lvl="1">
              <a:lnSpc>
                <a:spcPct val="100000"/>
              </a:lnSpc>
              <a:buFontTx/>
              <a:buChar char="-"/>
            </a:pPr>
            <a:r>
              <a:rPr lang="lv-LV" cap="none" dirty="0">
                <a:latin typeface="Times New Roman" panose="02020603050405020304" pitchFamily="18" charset="0"/>
                <a:cs typeface="Times New Roman" panose="02020603050405020304" pitchFamily="18" charset="0"/>
              </a:rPr>
              <a:t>Citas atbalsta personas darbā izmantojamās metodes</a:t>
            </a:r>
          </a:p>
          <a:p>
            <a:pPr lvl="1">
              <a:lnSpc>
                <a:spcPct val="100000"/>
              </a:lnSpc>
              <a:buFontTx/>
              <a:buChar char="-"/>
            </a:pPr>
            <a:r>
              <a:rPr lang="lv-LV" cap="none" dirty="0">
                <a:latin typeface="Times New Roman" panose="02020603050405020304" pitchFamily="18" charset="0"/>
                <a:cs typeface="Times New Roman" panose="02020603050405020304" pitchFamily="18" charset="0"/>
              </a:rPr>
              <a:t>Atbalstītās lēmumu pieņemšanas process</a:t>
            </a:r>
          </a:p>
          <a:p>
            <a:pPr lvl="1">
              <a:lnSpc>
                <a:spcPct val="100000"/>
              </a:lnSpc>
              <a:buFontTx/>
              <a:buChar char="-"/>
            </a:pPr>
            <a:r>
              <a:rPr lang="lv-LV" cap="none" dirty="0">
                <a:latin typeface="Times New Roman" panose="02020603050405020304" pitchFamily="18" charset="0"/>
                <a:cs typeface="Times New Roman" panose="02020603050405020304" pitchFamily="18" charset="0"/>
              </a:rPr>
              <a:t>Atbalsta sniegšanas pamatprincipi</a:t>
            </a:r>
          </a:p>
          <a:p>
            <a:pPr lvl="1">
              <a:lnSpc>
                <a:spcPct val="100000"/>
              </a:lnSpc>
              <a:buFontTx/>
              <a:buChar char="-"/>
            </a:pPr>
            <a:r>
              <a:rPr lang="lv-LV" cap="none" dirty="0">
                <a:latin typeface="Times New Roman" panose="02020603050405020304" pitchFamily="18" charset="0"/>
                <a:cs typeface="Times New Roman" panose="02020603050405020304" pitchFamily="18" charset="0"/>
              </a:rPr>
              <a:t>Atbalsta loka noteikšanas un paplašināšana</a:t>
            </a:r>
          </a:p>
          <a:p>
            <a:pPr lvl="1">
              <a:lnSpc>
                <a:spcPct val="100000"/>
              </a:lnSpc>
              <a:buFontTx/>
              <a:buChar char="-"/>
            </a:pPr>
            <a:r>
              <a:rPr lang="lv-LV" cap="none" dirty="0">
                <a:latin typeface="Times New Roman" panose="02020603050405020304" pitchFamily="18" charset="0"/>
                <a:cs typeface="Times New Roman" panose="02020603050405020304" pitchFamily="18" charset="0"/>
              </a:rPr>
              <a:t>Atbalsta mehānismi un ētikas prasības</a:t>
            </a:r>
          </a:p>
          <a:p>
            <a:pPr lvl="1">
              <a:lnSpc>
                <a:spcPct val="100000"/>
              </a:lnSpc>
              <a:buFontTx/>
              <a:buChar char="-"/>
            </a:pPr>
            <a:r>
              <a:rPr lang="lv-LV" cap="none" dirty="0">
                <a:latin typeface="Times New Roman" panose="02020603050405020304" pitchFamily="18" charset="0"/>
                <a:cs typeface="Times New Roman" panose="02020603050405020304" pitchFamily="18" charset="0"/>
              </a:rPr>
              <a:t>Atbalsta personas pakalpojuma sniegšanas kārtība</a:t>
            </a:r>
          </a:p>
          <a:p>
            <a:pPr lvl="1">
              <a:lnSpc>
                <a:spcPct val="100000"/>
              </a:lnSpc>
              <a:buFontTx/>
              <a:buChar char="-"/>
            </a:pPr>
            <a:r>
              <a:rPr lang="lv-LV" cap="none" dirty="0">
                <a:latin typeface="Times New Roman" panose="02020603050405020304" pitchFamily="18" charset="0"/>
                <a:cs typeface="Times New Roman" panose="02020603050405020304" pitchFamily="18" charset="0"/>
              </a:rPr>
              <a:t>Sadarbība ar aizgādņiem un ģimenes locekļiem</a:t>
            </a:r>
          </a:p>
          <a:p>
            <a:pPr lvl="1">
              <a:lnSpc>
                <a:spcPct val="100000"/>
              </a:lnSpc>
              <a:buFontTx/>
              <a:buChar char="-"/>
            </a:pPr>
            <a:r>
              <a:rPr lang="lv-LV" cap="none" dirty="0">
                <a:latin typeface="Times New Roman" panose="02020603050405020304" pitchFamily="18" charset="0"/>
                <a:cs typeface="Times New Roman" panose="02020603050405020304" pitchFamily="18" charset="0"/>
              </a:rPr>
              <a:t>Personas datu aizsardzības piemērošana darbā ar personām ar GRT</a:t>
            </a:r>
          </a:p>
          <a:p>
            <a:pPr>
              <a:buFontTx/>
              <a:buChar char="-"/>
            </a:pPr>
            <a:endParaRPr lang="lv-LV" cap="none" dirty="0"/>
          </a:p>
        </p:txBody>
      </p:sp>
    </p:spTree>
    <p:extLst>
      <p:ext uri="{BB962C8B-B14F-4D97-AF65-F5344CB8AC3E}">
        <p14:creationId xmlns:p14="http://schemas.microsoft.com/office/powerpoint/2010/main" val="775220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57E607C4-A0A1-44FA-981D-EA3B813963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Shape 195">
            <a:extLst>
              <a:ext uri="{FF2B5EF4-FFF2-40B4-BE49-F238E27FC236}">
                <a16:creationId xmlns:a16="http://schemas.microsoft.com/office/drawing/2014/main" id="{FCB92D39-51CF-4ECC-80E3-7BFF658B780F}"/>
              </a:ext>
            </a:extLst>
          </p:cNvPr>
          <p:cNvPicPr preferRelativeResize="0"/>
          <p:nvPr/>
        </p:nvPicPr>
        <p:blipFill>
          <a:blip r:embed="rId2"/>
          <a:stretch>
            <a:fillRect/>
          </a:stretch>
        </p:blipFill>
        <p:spPr>
          <a:xfrm>
            <a:off x="697585" y="643466"/>
            <a:ext cx="5722070" cy="5571067"/>
          </a:xfrm>
          <a:prstGeom prst="rect">
            <a:avLst/>
          </a:prstGeom>
          <a:noFill/>
        </p:spPr>
      </p:pic>
      <p:pic>
        <p:nvPicPr>
          <p:cNvPr id="16" name="Picture 15">
            <a:extLst>
              <a:ext uri="{FF2B5EF4-FFF2-40B4-BE49-F238E27FC236}">
                <a16:creationId xmlns:a16="http://schemas.microsoft.com/office/drawing/2014/main" id="{08D97526-B9D9-4257-B6A9-9D798897492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CA284A89-BF39-4800-8D5A-32BC77B88220}"/>
              </a:ext>
            </a:extLst>
          </p:cNvPr>
          <p:cNvSpPr txBox="1"/>
          <p:nvPr/>
        </p:nvSpPr>
        <p:spPr>
          <a:xfrm>
            <a:off x="6570481" y="3761295"/>
            <a:ext cx="3360100" cy="2308324"/>
          </a:xfrm>
          <a:prstGeom prst="rect">
            <a:avLst/>
          </a:prstGeom>
          <a:noFill/>
        </p:spPr>
        <p:txBody>
          <a:bodyPr wrap="square">
            <a:spAutoFit/>
          </a:bodyPr>
          <a:lstStyle/>
          <a:p>
            <a:pPr>
              <a:lnSpc>
                <a:spcPct val="100000"/>
              </a:lnSpc>
            </a:pPr>
            <a:r>
              <a:rPr lang="lv-LV" sz="1800" cap="none" dirty="0"/>
              <a:t>186 personām bija piešķirts 1. atbalsta </a:t>
            </a:r>
            <a:r>
              <a:rPr lang="lv-LV" sz="1800" cap="none" dirty="0">
                <a:latin typeface="Times New Roman" panose="02020603050405020304" pitchFamily="18" charset="0"/>
                <a:cs typeface="Times New Roman" panose="02020603050405020304" pitchFamily="18" charset="0"/>
              </a:rPr>
              <a:t>intensitātes</a:t>
            </a:r>
            <a:r>
              <a:rPr lang="lv-LV" sz="1800" cap="none" dirty="0"/>
              <a:t> līmenis (6 h)</a:t>
            </a:r>
          </a:p>
          <a:p>
            <a:pPr>
              <a:lnSpc>
                <a:spcPct val="100000"/>
              </a:lnSpc>
            </a:pPr>
            <a:r>
              <a:rPr lang="lv-LV" sz="1800" cap="none" dirty="0"/>
              <a:t> </a:t>
            </a:r>
          </a:p>
          <a:p>
            <a:pPr>
              <a:lnSpc>
                <a:spcPct val="100000"/>
              </a:lnSpc>
            </a:pPr>
            <a:r>
              <a:rPr lang="lv-LV" sz="1800" cap="none" dirty="0"/>
              <a:t>132 personām – 2. atbalsta intensitātes līmenis (16h)</a:t>
            </a:r>
          </a:p>
          <a:p>
            <a:pPr>
              <a:lnSpc>
                <a:spcPct val="100000"/>
              </a:lnSpc>
            </a:pPr>
            <a:endParaRPr lang="lv-LV" sz="1800" cap="none" dirty="0"/>
          </a:p>
          <a:p>
            <a:pPr marL="0" indent="0">
              <a:lnSpc>
                <a:spcPct val="100000"/>
              </a:lnSpc>
              <a:buNone/>
            </a:pPr>
            <a:r>
              <a:rPr lang="lv-LV" sz="1800" cap="none" dirty="0"/>
              <a:t>14 personām – 3. intensitātes līmenis (30h) </a:t>
            </a:r>
          </a:p>
        </p:txBody>
      </p:sp>
    </p:spTree>
    <p:extLst>
      <p:ext uri="{BB962C8B-B14F-4D97-AF65-F5344CB8AC3E}">
        <p14:creationId xmlns:p14="http://schemas.microsoft.com/office/powerpoint/2010/main" val="124771201"/>
      </p:ext>
    </p:extLst>
  </p:cSld>
  <p:clrMapOvr>
    <a:masterClrMapping/>
  </p:clrMapOvr>
</p:sld>
</file>

<file path=ppt/theme/theme1.xml><?xml version="1.0" encoding="utf-8"?>
<a:theme xmlns:a="http://schemas.openxmlformats.org/drawingml/2006/main" name="Pilīte">
  <a:themeElements>
    <a:clrScheme name="Pilīte">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Pilīte">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līte">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Pilīte</Template>
  <TotalTime>885</TotalTime>
  <Words>3497</Words>
  <Application>Microsoft Office PowerPoint</Application>
  <PresentationFormat>Widescreen</PresentationFormat>
  <Paragraphs>287</Paragraphs>
  <Slides>29</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29</vt:i4>
      </vt:variant>
    </vt:vector>
  </HeadingPairs>
  <TitlesOfParts>
    <vt:vector size="37" baseType="lpstr">
      <vt:lpstr>Arial</vt:lpstr>
      <vt:lpstr>Calibri</vt:lpstr>
      <vt:lpstr>Symbol</vt:lpstr>
      <vt:lpstr>Times New Roman</vt:lpstr>
      <vt:lpstr>Tw Cen MT</vt:lpstr>
      <vt:lpstr>Wingdings</vt:lpstr>
      <vt:lpstr>Wingdings 3</vt:lpstr>
      <vt:lpstr>Pilīte</vt:lpstr>
      <vt:lpstr>                      Atbalsta personas lēmumu pieņemšanā pakalpojuma izmēģinājumprojekta rezultāti un priekšlikumi pakalpojuma ieviešanai  Pasūtītājs: Labklājības ministrija Izpildītājs: biedrība RC ZELDA        Ieva Leimane-Veldmeijere, RC ZELDA direktore</vt:lpstr>
      <vt:lpstr>Valodas loma: kāpēc atbalstāmā persona nevis klients?</vt:lpstr>
      <vt:lpstr>Atbalstītā lēmumu pieņemšana</vt:lpstr>
      <vt:lpstr>Atbalsta personas pakalpojums nodrošina: </vt:lpstr>
      <vt:lpstr>Atbalsta personas pakalpojuma izmēģinājumprojekta rezultāti  (01.12.2017.-30.12.2019.)</vt:lpstr>
      <vt:lpstr>Pakalpojumu izmēģinājumprojekta ietvaros saņēma:</vt:lpstr>
      <vt:lpstr>Atbalsta personas</vt:lpstr>
      <vt:lpstr>Atbalsta personu apmācība</vt:lpstr>
      <vt:lpstr>PowerPoint Presentation</vt:lpstr>
      <vt:lpstr>Saskaņā ar Subjektīvās dzīves kvalitātes anketu analīzi:  projekta sākumā atbalstāmo personu vērtējums par savu pašreizējo dzīvi kopumā 10 ballu skalā bija 6.76 balles,  bet projekta noslēgumā šis vērtējums ir pieaudzis, sasniedzot 7.2 balles.   </vt:lpstr>
      <vt:lpstr>PowerPoint Presentation</vt:lpstr>
      <vt:lpstr>PowerPoint Presentation</vt:lpstr>
      <vt:lpstr>Daži no izmēģinājumprojekta izvērtējuma secinājumiem I</vt:lpstr>
      <vt:lpstr>Daži no izmēģinājumprojekta izvērtējuma secinājumiem II</vt:lpstr>
      <vt:lpstr>Daži no izmēģinājumprojekta izvērtējuma secinājumiem III</vt:lpstr>
      <vt:lpstr>Daži no izmēģinājumprojekta izvērtējuma secinājumiem IV</vt:lpstr>
      <vt:lpstr>LM uzdevums Zeldai saskaņā ar pasūtījuma Tehnisko specifikāciju:</vt:lpstr>
      <vt:lpstr>Atbalsta persona lēmumu pieņemšanā vai Aizgādnis </vt:lpstr>
      <vt:lpstr>PowerPoint Presentation</vt:lpstr>
      <vt:lpstr>Daži no pakalpojuma saturā un organizēšanas kārtībā ietvertajiem ANO komitejas Vispārējā komentāra Nr. 1 nosacījumiem</vt:lpstr>
      <vt:lpstr>APLP pakalpojums sociālo pakalpojumu sistēmā</vt:lpstr>
      <vt:lpstr>Labāko variantu APLP pakalpojuma ieviešanai vērtēšanas skala: 12 kritēriji</vt:lpstr>
      <vt:lpstr>APLP pakalpojuma ieviešanas variantu salīdzinājums</vt:lpstr>
      <vt:lpstr>Priekšlikumi normatīvo aktu pilnveidei I (12. nodevums 167. - 170. lpp.)</vt:lpstr>
      <vt:lpstr>Priekšlikumi normatīvo aktu pilnveidei II  (12. nodevums 170. - 221. lpp.)</vt:lpstr>
      <vt:lpstr>Priekšlikumi normatīvo aktu pilnveidei III  (12. nodevums 170. - 221. lpp.)</vt:lpstr>
      <vt:lpstr>Pēc Izmēģinājumprojekta beigām (no 30.12.2019.)</vt:lpstr>
      <vt:lpstr>RC ZELDA izstrādātie gala ziņojumi par APLP pakalpojumu:</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prezentācija</dc:title>
  <dc:creator>Ieva Leimane-Veldmeijere</dc:creator>
  <cp:lastModifiedBy>Inese Šalamaja</cp:lastModifiedBy>
  <cp:revision>77</cp:revision>
  <cp:lastPrinted>2021-03-30T14:31:14Z</cp:lastPrinted>
  <dcterms:created xsi:type="dcterms:W3CDTF">2021-02-03T09:51:57Z</dcterms:created>
  <dcterms:modified xsi:type="dcterms:W3CDTF">2021-06-10T08:18:52Z</dcterms:modified>
</cp:coreProperties>
</file>