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75" r:id="rId4"/>
    <p:sldId id="274" r:id="rId5"/>
    <p:sldId id="259" r:id="rId6"/>
    <p:sldId id="264" r:id="rId7"/>
    <p:sldId id="266" r:id="rId8"/>
    <p:sldId id="268" r:id="rId9"/>
    <p:sldId id="269" r:id="rId10"/>
    <p:sldId id="265" r:id="rId11"/>
    <p:sldId id="270" r:id="rId12"/>
    <p:sldId id="281" r:id="rId13"/>
    <p:sldId id="280" r:id="rId14"/>
    <p:sldId id="276" r:id="rId15"/>
    <p:sldId id="277" r:id="rId16"/>
    <p:sldId id="278" r:id="rId17"/>
    <p:sldId id="279" r:id="rId18"/>
    <p:sldId id="262" r:id="rId19"/>
  </p:sldIdLst>
  <p:sldSz cx="12192000" cy="6858000"/>
  <p:notesSz cx="6858000" cy="9144000"/>
  <p:defaultTextStyle>
    <a:defPPr>
      <a:defRPr lang="en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9A97C"/>
    <a:srgbClr val="D8D786"/>
    <a:srgbClr val="D3EDF1"/>
    <a:srgbClr val="72B3BF"/>
    <a:srgbClr val="EAEBEC"/>
    <a:srgbClr val="E2CAC5"/>
    <a:srgbClr val="006543"/>
    <a:srgbClr val="6B6B6B"/>
    <a:srgbClr val="171717"/>
    <a:srgbClr val="1B3E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171"/>
    <p:restoredTop sz="90000" autoAdjust="0"/>
  </p:normalViewPr>
  <p:slideViewPr>
    <p:cSldViewPr snapToGrid="0" snapToObjects="1">
      <p:cViewPr varScale="1">
        <p:scale>
          <a:sx n="118" d="100"/>
          <a:sy n="118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3583D7-F256-495F-849A-D9D8859025EC}" type="datetimeFigureOut">
              <a:rPr lang="lv-LV" smtClean="0"/>
              <a:t>17.06.2021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B2E835-B937-4624-B0E4-BC186D184417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9476946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B2E835-B937-4624-B0E4-BC186D184417}" type="slidenum">
              <a:rPr lang="lv-LV" smtClean="0"/>
              <a:t>7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8374929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B2E835-B937-4624-B0E4-BC186D184417}" type="slidenum">
              <a:rPr lang="lv-LV" smtClean="0"/>
              <a:t>11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1414974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B2E835-B937-4624-B0E4-BC186D184417}" type="slidenum">
              <a:rPr lang="lv-LV" smtClean="0"/>
              <a:t>13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4824826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B2E835-B937-4624-B0E4-BC186D184417}" type="slidenum">
              <a:rPr lang="lv-LV" smtClean="0"/>
              <a:t>14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853239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B2E835-B937-4624-B0E4-BC186D184417}" type="slidenum">
              <a:rPr lang="lv-LV" smtClean="0"/>
              <a:t>15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7449556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B2E835-B937-4624-B0E4-BC186D184417}" type="slidenum">
              <a:rPr lang="lv-LV" smtClean="0"/>
              <a:t>16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3523058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B2E835-B937-4624-B0E4-BC186D184417}" type="slidenum">
              <a:rPr lang="lv-LV" smtClean="0"/>
              <a:t>17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9610970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EAEB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63F79B-E61F-7F46-BC3A-01BC3C7297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998" y="1785168"/>
            <a:ext cx="9144000" cy="2497258"/>
          </a:xfrm>
        </p:spPr>
        <p:txBody>
          <a:bodyPr anchor="b"/>
          <a:lstStyle>
            <a:lvl1pPr algn="ctr">
              <a:defRPr sz="6000">
                <a:solidFill>
                  <a:srgbClr val="29A97C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LV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19988E-EF51-804C-B6E1-EAB2D2E667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31169" y="4666974"/>
            <a:ext cx="4729657" cy="1228134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LV" dirty="0"/>
          </a:p>
        </p:txBody>
      </p:sp>
      <p:pic>
        <p:nvPicPr>
          <p:cNvPr id="9" name="Picture 8" descr="A picture containing object, clock&#10;&#10;Description automatically generated">
            <a:extLst>
              <a:ext uri="{FF2B5EF4-FFF2-40B4-BE49-F238E27FC236}">
                <a16:creationId xmlns:a16="http://schemas.microsoft.com/office/drawing/2014/main" id="{AD93E478-678C-104F-BD98-1A16B710B36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168667" y="4735454"/>
            <a:ext cx="2807163" cy="1228134"/>
          </a:xfrm>
          <a:prstGeom prst="rect">
            <a:avLst/>
          </a:prstGeom>
        </p:spPr>
      </p:pic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C8531100-8C53-114E-A68C-B831ACD5B56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794380" y="890948"/>
            <a:ext cx="2615652" cy="711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89610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 Light Blue">
    <p:bg>
      <p:bgPr>
        <a:solidFill>
          <a:srgbClr val="D3ED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9BD3B9-C47A-A240-8406-73F6BBF043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LV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A5819C-3ACD-8341-A601-7035046F52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315200" cy="365125"/>
          </a:xfrm>
        </p:spPr>
        <p:txBody>
          <a:bodyPr/>
          <a:lstStyle>
            <a:lvl1pPr algn="l">
              <a:defRPr/>
            </a:lvl1pPr>
          </a:lstStyle>
          <a:p>
            <a:endParaRPr lang="en-LV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7E890C-01C2-ED48-A490-FDE7B8D1A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BC130-F436-6349-9EB7-C20C5D933D1E}" type="slidenum">
              <a:rPr lang="en-LV" smtClean="0"/>
              <a:t>‹#›</a:t>
            </a:fld>
            <a:endParaRPr lang="en-LV"/>
          </a:p>
        </p:txBody>
      </p:sp>
      <p:pic>
        <p:nvPicPr>
          <p:cNvPr id="6" name="Picture 5" descr="A close up of a sign&#10;&#10;Description automatically generated">
            <a:extLst>
              <a:ext uri="{FF2B5EF4-FFF2-40B4-BE49-F238E27FC236}">
                <a16:creationId xmlns:a16="http://schemas.microsoft.com/office/drawing/2014/main" id="{DB1F79A6-2075-4941-9122-DAA7B58BEAB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353800" y="322593"/>
            <a:ext cx="529906" cy="529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5788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 Beige">
    <p:bg>
      <p:bgPr>
        <a:solidFill>
          <a:srgbClr val="E8E8D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9BD3B9-C47A-A240-8406-73F6BBF043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LV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A5819C-3ACD-8341-A601-7035046F52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315200" cy="365125"/>
          </a:xfrm>
        </p:spPr>
        <p:txBody>
          <a:bodyPr/>
          <a:lstStyle>
            <a:lvl1pPr algn="l">
              <a:defRPr/>
            </a:lvl1pPr>
          </a:lstStyle>
          <a:p>
            <a:endParaRPr lang="en-LV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7E890C-01C2-ED48-A490-FDE7B8D1A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BC130-F436-6349-9EB7-C20C5D933D1E}" type="slidenum">
              <a:rPr lang="en-LV" smtClean="0"/>
              <a:t>‹#›</a:t>
            </a:fld>
            <a:endParaRPr lang="en-LV"/>
          </a:p>
        </p:txBody>
      </p:sp>
      <p:pic>
        <p:nvPicPr>
          <p:cNvPr id="6" name="Picture 5" descr="A close up of a sign&#10;&#10;Description automatically generated">
            <a:extLst>
              <a:ext uri="{FF2B5EF4-FFF2-40B4-BE49-F238E27FC236}">
                <a16:creationId xmlns:a16="http://schemas.microsoft.com/office/drawing/2014/main" id="{FD382A6F-8BC8-B648-9531-393E9633D37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353800" y="322593"/>
            <a:ext cx="529906" cy="529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64333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 Yellow">
    <p:bg>
      <p:bgPr>
        <a:solidFill>
          <a:srgbClr val="D8D78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9BD3B9-C47A-A240-8406-73F6BBF043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LV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A5819C-3ACD-8341-A601-7035046F52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315200" cy="365125"/>
          </a:xfrm>
        </p:spPr>
        <p:txBody>
          <a:bodyPr/>
          <a:lstStyle>
            <a:lvl1pPr algn="l">
              <a:defRPr/>
            </a:lvl1pPr>
          </a:lstStyle>
          <a:p>
            <a:endParaRPr lang="en-LV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7E890C-01C2-ED48-A490-FDE7B8D1A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BC130-F436-6349-9EB7-C20C5D933D1E}" type="slidenum">
              <a:rPr lang="en-LV" smtClean="0"/>
              <a:t>‹#›</a:t>
            </a:fld>
            <a:endParaRPr lang="en-LV"/>
          </a:p>
        </p:txBody>
      </p:sp>
      <p:pic>
        <p:nvPicPr>
          <p:cNvPr id="6" name="Picture 5" descr="A close up of a sign&#10;&#10;Description automatically generated">
            <a:extLst>
              <a:ext uri="{FF2B5EF4-FFF2-40B4-BE49-F238E27FC236}">
                <a16:creationId xmlns:a16="http://schemas.microsoft.com/office/drawing/2014/main" id="{3ABB3235-433D-7449-A46A-1A593C8AC68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353800" y="322593"/>
            <a:ext cx="529906" cy="529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1268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 Pink">
    <p:bg>
      <p:bgPr>
        <a:solidFill>
          <a:srgbClr val="E2CAC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9BD3B9-C47A-A240-8406-73F6BBF043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LV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A5819C-3ACD-8341-A601-7035046F52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315200" cy="365125"/>
          </a:xfrm>
        </p:spPr>
        <p:txBody>
          <a:bodyPr/>
          <a:lstStyle>
            <a:lvl1pPr algn="l">
              <a:defRPr/>
            </a:lvl1pPr>
          </a:lstStyle>
          <a:p>
            <a:endParaRPr lang="en-LV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7E890C-01C2-ED48-A490-FDE7B8D1A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BC130-F436-6349-9EB7-C20C5D933D1E}" type="slidenum">
              <a:rPr lang="en-LV" smtClean="0"/>
              <a:t>‹#›</a:t>
            </a:fld>
            <a:endParaRPr lang="en-LV"/>
          </a:p>
        </p:txBody>
      </p:sp>
      <p:pic>
        <p:nvPicPr>
          <p:cNvPr id="6" name="Picture 5" descr="A close up of a sign&#10;&#10;Description automatically generated">
            <a:extLst>
              <a:ext uri="{FF2B5EF4-FFF2-40B4-BE49-F238E27FC236}">
                <a16:creationId xmlns:a16="http://schemas.microsoft.com/office/drawing/2014/main" id="{63C6355B-DEFD-5C48-8886-81E5FD499E9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353800" y="322593"/>
            <a:ext cx="529906" cy="529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34490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 Blue">
    <p:bg>
      <p:bgPr>
        <a:solidFill>
          <a:srgbClr val="72B3B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9BD3B9-C47A-A240-8406-73F6BBF043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LV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A5819C-3ACD-8341-A601-7035046F52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315200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endParaRPr lang="en-LV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7E890C-01C2-ED48-A490-FDE7B8D1A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14BC130-F436-6349-9EB7-C20C5D933D1E}" type="slidenum">
              <a:rPr lang="en-LV" smtClean="0"/>
              <a:pPr/>
              <a:t>‹#›</a:t>
            </a:fld>
            <a:endParaRPr lang="en-LV" dirty="0"/>
          </a:p>
        </p:txBody>
      </p:sp>
      <p:pic>
        <p:nvPicPr>
          <p:cNvPr id="8" name="Picture 7" descr="A picture containing drawing, plate&#10;&#10;Description automatically generated">
            <a:extLst>
              <a:ext uri="{FF2B5EF4-FFF2-40B4-BE49-F238E27FC236}">
                <a16:creationId xmlns:a16="http://schemas.microsoft.com/office/drawing/2014/main" id="{34AC5D0A-4694-1E43-AFCB-3B9E1EE8421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353800" y="322593"/>
            <a:ext cx="529906" cy="529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60040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 Red">
    <p:bg>
      <p:bgPr>
        <a:solidFill>
          <a:srgbClr val="BF5F5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9BD3B9-C47A-A240-8406-73F6BBF043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LV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A5819C-3ACD-8341-A601-7035046F52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315200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endParaRPr lang="en-LV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7E890C-01C2-ED48-A490-FDE7B8D1A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14BC130-F436-6349-9EB7-C20C5D933D1E}" type="slidenum">
              <a:rPr lang="en-LV" smtClean="0"/>
              <a:pPr/>
              <a:t>‹#›</a:t>
            </a:fld>
            <a:endParaRPr lang="en-LV" dirty="0"/>
          </a:p>
        </p:txBody>
      </p:sp>
      <p:pic>
        <p:nvPicPr>
          <p:cNvPr id="6" name="Picture 5" descr="A picture containing drawing, plate&#10;&#10;Description automatically generated">
            <a:extLst>
              <a:ext uri="{FF2B5EF4-FFF2-40B4-BE49-F238E27FC236}">
                <a16:creationId xmlns:a16="http://schemas.microsoft.com/office/drawing/2014/main" id="{9FE36D72-93AF-B740-AA73-36FA5A331AD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353800" y="322593"/>
            <a:ext cx="529906" cy="529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00404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 Light Green">
    <p:bg>
      <p:bgPr>
        <a:solidFill>
          <a:srgbClr val="29A97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9BD3B9-C47A-A240-8406-73F6BBF043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LV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A5819C-3ACD-8341-A601-7035046F52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315200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endParaRPr lang="en-LV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7E890C-01C2-ED48-A490-FDE7B8D1A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14BC130-F436-6349-9EB7-C20C5D933D1E}" type="slidenum">
              <a:rPr lang="en-LV" smtClean="0"/>
              <a:pPr/>
              <a:t>‹#›</a:t>
            </a:fld>
            <a:endParaRPr lang="en-LV" dirty="0"/>
          </a:p>
        </p:txBody>
      </p:sp>
      <p:pic>
        <p:nvPicPr>
          <p:cNvPr id="6" name="Picture 5" descr="A picture containing drawing, plate&#10;&#10;Description automatically generated">
            <a:extLst>
              <a:ext uri="{FF2B5EF4-FFF2-40B4-BE49-F238E27FC236}">
                <a16:creationId xmlns:a16="http://schemas.microsoft.com/office/drawing/2014/main" id="{67B2FC15-B7B6-F446-BA3E-709612BD3D1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353800" y="322593"/>
            <a:ext cx="529906" cy="529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912209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 Green">
    <p:bg>
      <p:bgPr>
        <a:solidFill>
          <a:srgbClr val="00654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9BD3B9-C47A-A240-8406-73F6BBF043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LV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A5819C-3ACD-8341-A601-7035046F52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315200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endParaRPr lang="en-LV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7E890C-01C2-ED48-A490-FDE7B8D1A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14BC130-F436-6349-9EB7-C20C5D933D1E}" type="slidenum">
              <a:rPr lang="en-LV" smtClean="0"/>
              <a:pPr/>
              <a:t>‹#›</a:t>
            </a:fld>
            <a:endParaRPr lang="en-LV" dirty="0"/>
          </a:p>
        </p:txBody>
      </p:sp>
      <p:pic>
        <p:nvPicPr>
          <p:cNvPr id="6" name="Picture 5" descr="A picture containing drawing, plate&#10;&#10;Description automatically generated">
            <a:extLst>
              <a:ext uri="{FF2B5EF4-FFF2-40B4-BE49-F238E27FC236}">
                <a16:creationId xmlns:a16="http://schemas.microsoft.com/office/drawing/2014/main" id="{679C8C91-D581-A943-BEBB-41EDF12AD39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353800" y="322593"/>
            <a:ext cx="529906" cy="529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663831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 Dark Green">
    <p:bg>
      <p:bgPr>
        <a:solidFill>
          <a:srgbClr val="1B3E3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9BD3B9-C47A-A240-8406-73F6BBF043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LV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A5819C-3ACD-8341-A601-7035046F52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315200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endParaRPr lang="en-LV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7E890C-01C2-ED48-A490-FDE7B8D1A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14BC130-F436-6349-9EB7-C20C5D933D1E}" type="slidenum">
              <a:rPr lang="en-LV" smtClean="0"/>
              <a:pPr/>
              <a:t>‹#›</a:t>
            </a:fld>
            <a:endParaRPr lang="en-LV" dirty="0"/>
          </a:p>
        </p:txBody>
      </p:sp>
      <p:pic>
        <p:nvPicPr>
          <p:cNvPr id="6" name="Picture 5" descr="A picture containing drawing, plate&#10;&#10;Description automatically generated">
            <a:extLst>
              <a:ext uri="{FF2B5EF4-FFF2-40B4-BE49-F238E27FC236}">
                <a16:creationId xmlns:a16="http://schemas.microsoft.com/office/drawing/2014/main" id="{D524EF98-CEB4-6F47-AB9B-392F8D86AC7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353800" y="322593"/>
            <a:ext cx="529906" cy="529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595767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 Black">
    <p:bg>
      <p:bgPr>
        <a:solidFill>
          <a:srgbClr val="1717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9BD3B9-C47A-A240-8406-73F6BBF043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LV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A5819C-3ACD-8341-A601-7035046F52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315200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endParaRPr lang="en-LV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7E890C-01C2-ED48-A490-FDE7B8D1A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14BC130-F436-6349-9EB7-C20C5D933D1E}" type="slidenum">
              <a:rPr lang="en-LV" smtClean="0"/>
              <a:pPr/>
              <a:t>‹#›</a:t>
            </a:fld>
            <a:endParaRPr lang="en-LV" dirty="0"/>
          </a:p>
        </p:txBody>
      </p:sp>
      <p:pic>
        <p:nvPicPr>
          <p:cNvPr id="6" name="Picture 5" descr="A picture containing drawing, plate&#10;&#10;Description automatically generated">
            <a:extLst>
              <a:ext uri="{FF2B5EF4-FFF2-40B4-BE49-F238E27FC236}">
                <a16:creationId xmlns:a16="http://schemas.microsoft.com/office/drawing/2014/main" id="{406A2542-54BC-7A48-92DA-7F4FA75EC5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353800" y="322593"/>
            <a:ext cx="529906" cy="529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45485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Dark">
    <p:bg>
      <p:bgPr>
        <a:solidFill>
          <a:srgbClr val="1B3E3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63F79B-E61F-7F46-BC3A-01BC3C7297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998" y="1785168"/>
            <a:ext cx="9144000" cy="2497258"/>
          </a:xfrm>
        </p:spPr>
        <p:txBody>
          <a:bodyPr anchor="b"/>
          <a:lstStyle>
            <a:lvl1pPr algn="ctr">
              <a:defRPr sz="6000">
                <a:solidFill>
                  <a:srgbClr val="29A97C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LV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19988E-EF51-804C-B6E1-EAB2D2E667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31169" y="4666974"/>
            <a:ext cx="4729657" cy="1228134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LV" dirty="0"/>
          </a:p>
        </p:txBody>
      </p:sp>
      <p:pic>
        <p:nvPicPr>
          <p:cNvPr id="9" name="Picture 8" descr="A picture containing object, clock&#10;&#10;Description automatically generated">
            <a:extLst>
              <a:ext uri="{FF2B5EF4-FFF2-40B4-BE49-F238E27FC236}">
                <a16:creationId xmlns:a16="http://schemas.microsoft.com/office/drawing/2014/main" id="{AD93E478-678C-104F-BD98-1A16B710B36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168667" y="4735454"/>
            <a:ext cx="2807163" cy="1228134"/>
          </a:xfrm>
          <a:prstGeom prst="rect">
            <a:avLst/>
          </a:prstGeom>
        </p:spPr>
      </p:pic>
      <p:pic>
        <p:nvPicPr>
          <p:cNvPr id="11" name="Picture 10" descr="A picture containing drawing, clock&#10;&#10;Description automatically generated">
            <a:extLst>
              <a:ext uri="{FF2B5EF4-FFF2-40B4-BE49-F238E27FC236}">
                <a16:creationId xmlns:a16="http://schemas.microsoft.com/office/drawing/2014/main" id="{2F0341ED-6AF7-274C-9638-278E71A825B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794381" y="904297"/>
            <a:ext cx="2603237" cy="6768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861284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 Gray">
    <p:bg>
      <p:bgPr>
        <a:solidFill>
          <a:srgbClr val="6B6B6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9BD3B9-C47A-A240-8406-73F6BBF043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LV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A5819C-3ACD-8341-A601-7035046F52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315200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endParaRPr lang="en-LV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7E890C-01C2-ED48-A490-FDE7B8D1A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14BC130-F436-6349-9EB7-C20C5D933D1E}" type="slidenum">
              <a:rPr lang="en-LV" smtClean="0"/>
              <a:pPr/>
              <a:t>‹#›</a:t>
            </a:fld>
            <a:endParaRPr lang="en-LV" dirty="0"/>
          </a:p>
        </p:txBody>
      </p:sp>
      <p:pic>
        <p:nvPicPr>
          <p:cNvPr id="6" name="Picture 5" descr="A picture containing drawing, plate&#10;&#10;Description automatically generated">
            <a:extLst>
              <a:ext uri="{FF2B5EF4-FFF2-40B4-BE49-F238E27FC236}">
                <a16:creationId xmlns:a16="http://schemas.microsoft.com/office/drawing/2014/main" id="{752BAEB6-BD61-084E-B947-19902EECCB8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353800" y="322593"/>
            <a:ext cx="529906" cy="529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243226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 Light Gray">
    <p:bg>
      <p:bgPr>
        <a:solidFill>
          <a:srgbClr val="EAEB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9BD3B9-C47A-A240-8406-73F6BBF043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LV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A5819C-3ACD-8341-A601-7035046F52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315200" cy="365125"/>
          </a:xfrm>
        </p:spPr>
        <p:txBody>
          <a:bodyPr/>
          <a:lstStyle>
            <a:lvl1pPr algn="l">
              <a:defRPr/>
            </a:lvl1pPr>
          </a:lstStyle>
          <a:p>
            <a:endParaRPr lang="en-LV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7E890C-01C2-ED48-A490-FDE7B8D1A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BC130-F436-6349-9EB7-C20C5D933D1E}" type="slidenum">
              <a:rPr lang="en-LV" smtClean="0"/>
              <a:t>‹#›</a:t>
            </a:fld>
            <a:endParaRPr lang="en-LV"/>
          </a:p>
        </p:txBody>
      </p:sp>
      <p:pic>
        <p:nvPicPr>
          <p:cNvPr id="6" name="Picture 5" descr="A close up of a sign&#10;&#10;Description automatically generated">
            <a:extLst>
              <a:ext uri="{FF2B5EF4-FFF2-40B4-BE49-F238E27FC236}">
                <a16:creationId xmlns:a16="http://schemas.microsoft.com/office/drawing/2014/main" id="{38C14B79-21A4-B045-94D8-2285D3E5C1D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353800" y="322593"/>
            <a:ext cx="529906" cy="529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366121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14A9E75-D346-1940-83F7-66F6588A2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315200" cy="365125"/>
          </a:xfrm>
        </p:spPr>
        <p:txBody>
          <a:bodyPr/>
          <a:lstStyle>
            <a:lvl1pPr algn="l">
              <a:defRPr/>
            </a:lvl1pPr>
          </a:lstStyle>
          <a:p>
            <a:endParaRPr lang="en-LV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D642F6-3590-1D40-8A4E-A738BE2BE0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BC130-F436-6349-9EB7-C20C5D933D1E}" type="slidenum">
              <a:rPr lang="en-LV" smtClean="0"/>
              <a:t>‹#›</a:t>
            </a:fld>
            <a:endParaRPr lang="en-LV"/>
          </a:p>
        </p:txBody>
      </p:sp>
      <p:pic>
        <p:nvPicPr>
          <p:cNvPr id="5" name="Picture 4" descr="A close up of a sign&#10;&#10;Description automatically generated">
            <a:extLst>
              <a:ext uri="{FF2B5EF4-FFF2-40B4-BE49-F238E27FC236}">
                <a16:creationId xmlns:a16="http://schemas.microsoft.com/office/drawing/2014/main" id="{82D09A9C-4526-8247-B3B8-1E7482B076E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353800" y="322593"/>
            <a:ext cx="529906" cy="529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938215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ttern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14A9E75-D346-1940-83F7-66F6588A2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315200" cy="365125"/>
          </a:xfrm>
        </p:spPr>
        <p:txBody>
          <a:bodyPr/>
          <a:lstStyle>
            <a:lvl1pPr algn="l">
              <a:defRPr/>
            </a:lvl1pPr>
          </a:lstStyle>
          <a:p>
            <a:endParaRPr lang="en-LV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D642F6-3590-1D40-8A4E-A738BE2BE0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BC130-F436-6349-9EB7-C20C5D933D1E}" type="slidenum">
              <a:rPr lang="en-LV" smtClean="0"/>
              <a:t>‹#›</a:t>
            </a:fld>
            <a:endParaRPr lang="en-LV"/>
          </a:p>
        </p:txBody>
      </p:sp>
      <p:pic>
        <p:nvPicPr>
          <p:cNvPr id="7" name="Picture 6" descr="A picture containing object, clock&#10;&#10;Description automatically generated">
            <a:extLst>
              <a:ext uri="{FF2B5EF4-FFF2-40B4-BE49-F238E27FC236}">
                <a16:creationId xmlns:a16="http://schemas.microsoft.com/office/drawing/2014/main" id="{F59572BF-6F93-1147-BAB3-FC5ADC2ED88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44390" y="3929448"/>
            <a:ext cx="3839225" cy="1679661"/>
          </a:xfrm>
          <a:prstGeom prst="rect">
            <a:avLst/>
          </a:prstGeom>
        </p:spPr>
      </p:pic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4A6E5AD2-3BF2-574C-8735-8F8A5B6EDA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082178" y="1081087"/>
            <a:ext cx="6271622" cy="484124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3C607E5D-3FB6-154C-8551-3CE0BCDF78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2823"/>
            <a:ext cx="4243978" cy="234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LV"/>
          </a:p>
        </p:txBody>
      </p:sp>
      <p:pic>
        <p:nvPicPr>
          <p:cNvPr id="11" name="Picture 10" descr="A close up of a sign&#10;&#10;Description automatically generated">
            <a:extLst>
              <a:ext uri="{FF2B5EF4-FFF2-40B4-BE49-F238E27FC236}">
                <a16:creationId xmlns:a16="http://schemas.microsoft.com/office/drawing/2014/main" id="{B2C08BCD-C3A3-9E44-AEAC-F4761C590FF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1353800" y="322593"/>
            <a:ext cx="529906" cy="529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482994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ttern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14A9E75-D346-1940-83F7-66F6588A2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315200" cy="365125"/>
          </a:xfrm>
        </p:spPr>
        <p:txBody>
          <a:bodyPr/>
          <a:lstStyle>
            <a:lvl1pPr algn="l">
              <a:defRPr/>
            </a:lvl1pPr>
          </a:lstStyle>
          <a:p>
            <a:endParaRPr lang="en-LV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D642F6-3590-1D40-8A4E-A738BE2BE0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BC130-F436-6349-9EB7-C20C5D933D1E}" type="slidenum">
              <a:rPr lang="en-LV" smtClean="0"/>
              <a:t>‹#›</a:t>
            </a:fld>
            <a:endParaRPr lang="en-LV"/>
          </a:p>
        </p:txBody>
      </p:sp>
      <p:pic>
        <p:nvPicPr>
          <p:cNvPr id="6" name="Picture 5" descr="A close up of a logo&#10;&#10;Description automatically generated">
            <a:extLst>
              <a:ext uri="{FF2B5EF4-FFF2-40B4-BE49-F238E27FC236}">
                <a16:creationId xmlns:a16="http://schemas.microsoft.com/office/drawing/2014/main" id="{757CA4FF-05D5-C744-AD74-AE48A7D869E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415082" y="4151870"/>
            <a:ext cx="4302555" cy="1721022"/>
          </a:xfrm>
          <a:prstGeom prst="rect">
            <a:avLst/>
          </a:prstGeom>
        </p:spPr>
      </p:pic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4A1E2DCF-B5C3-2446-B4DB-EF26B29746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8200" y="1081087"/>
            <a:ext cx="6271622" cy="484124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26D1AB94-ABEB-8A4C-8B1E-8F3F635277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15082" y="1081087"/>
            <a:ext cx="4243978" cy="234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LV"/>
          </a:p>
        </p:txBody>
      </p:sp>
      <p:pic>
        <p:nvPicPr>
          <p:cNvPr id="10" name="Picture 9" descr="A close up of a sign&#10;&#10;Description automatically generated">
            <a:extLst>
              <a:ext uri="{FF2B5EF4-FFF2-40B4-BE49-F238E27FC236}">
                <a16:creationId xmlns:a16="http://schemas.microsoft.com/office/drawing/2014/main" id="{DBB7461B-23F7-554A-9B0D-4F4CB64185A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1353800" y="322593"/>
            <a:ext cx="529906" cy="529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735188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5A98F3-C482-3D47-8E5D-16332F8751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53B5E1-3354-9B47-9460-C8976F421A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C5EB7D-CEE3-6342-8B5D-C918ADE9AC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E98768-1BC2-8E45-B401-46B2D51850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315200" cy="365125"/>
          </a:xfrm>
        </p:spPr>
        <p:txBody>
          <a:bodyPr/>
          <a:lstStyle>
            <a:lvl1pPr algn="l">
              <a:defRPr/>
            </a:lvl1pPr>
          </a:lstStyle>
          <a:p>
            <a:endParaRPr lang="en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67AFC9-2008-A641-BDD7-36464B55F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BC130-F436-6349-9EB7-C20C5D933D1E}" type="slidenum">
              <a:rPr lang="en-LV" smtClean="0"/>
              <a:t>‹#›</a:t>
            </a:fld>
            <a:endParaRPr lang="en-LV"/>
          </a:p>
        </p:txBody>
      </p:sp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D766ED59-B064-284E-AA50-3B613642682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353800" y="322593"/>
            <a:ext cx="529906" cy="529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301264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9F9456-0723-AD4A-B1F3-AFFBDFC48C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LV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3A38366-19C7-BC4E-98D9-F5D88B44EB2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E1C50E-22BF-3E4D-84F3-7C3E87D11E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66C1D3-15B1-924C-8409-A324388279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315200" cy="365125"/>
          </a:xfrm>
        </p:spPr>
        <p:txBody>
          <a:bodyPr/>
          <a:lstStyle>
            <a:lvl1pPr algn="l">
              <a:defRPr/>
            </a:lvl1pPr>
          </a:lstStyle>
          <a:p>
            <a:endParaRPr lang="en-LV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28FADA-4ACF-D546-90DA-8D1E3F087B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BC130-F436-6349-9EB7-C20C5D933D1E}" type="slidenum">
              <a:rPr lang="en-LV" smtClean="0"/>
              <a:t>‹#›</a:t>
            </a:fld>
            <a:endParaRPr lang="en-LV"/>
          </a:p>
        </p:txBody>
      </p:sp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89C43D27-5E81-DB4A-805E-433FDAD212E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353800" y="322593"/>
            <a:ext cx="529906" cy="529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936638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2941BF-6059-D043-B2E6-3E0CEEB268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8BFD193-457E-1F4D-9840-10EBB0A22F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16D026-DA7C-0146-87D6-2FFA4FB86E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315200" cy="365125"/>
          </a:xfrm>
        </p:spPr>
        <p:txBody>
          <a:bodyPr/>
          <a:lstStyle>
            <a:lvl1pPr algn="l">
              <a:defRPr/>
            </a:lvl1pPr>
          </a:lstStyle>
          <a:p>
            <a:endParaRPr lang="en-LV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F711F7-5DBD-EB48-8E58-0E907BE17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BC130-F436-6349-9EB7-C20C5D933D1E}" type="slidenum">
              <a:rPr lang="en-LV" smtClean="0"/>
              <a:t>‹#›</a:t>
            </a:fld>
            <a:endParaRPr lang="en-LV"/>
          </a:p>
        </p:txBody>
      </p:sp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:a16="http://schemas.microsoft.com/office/drawing/2014/main" id="{74CEC9C3-7078-994E-A0F7-C5BA509FA52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353800" y="322593"/>
            <a:ext cx="529906" cy="529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300240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00B29D6-F523-BB49-87D4-1B9D901858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E725D7B-5598-9F47-BB5E-C1169939C6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23F69F-9826-ED4C-8A47-1953BBA00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315200" cy="365125"/>
          </a:xfrm>
        </p:spPr>
        <p:txBody>
          <a:bodyPr/>
          <a:lstStyle>
            <a:lvl1pPr algn="l">
              <a:defRPr/>
            </a:lvl1pPr>
          </a:lstStyle>
          <a:p>
            <a:endParaRPr lang="en-LV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2F05EB-FA7F-E541-8E66-CB006BC2C7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BC130-F436-6349-9EB7-C20C5D933D1E}" type="slidenum">
              <a:rPr lang="en-LV" smtClean="0"/>
              <a:t>‹#›</a:t>
            </a:fld>
            <a:endParaRPr lang="en-LV"/>
          </a:p>
        </p:txBody>
      </p:sp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:a16="http://schemas.microsoft.com/office/drawing/2014/main" id="{D661AD8F-45CA-AF4A-A603-7CF907AA647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353800" y="322593"/>
            <a:ext cx="529906" cy="529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185235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End Slide">
    <p:bg>
      <p:bgPr>
        <a:solidFill>
          <a:srgbClr val="1B3E3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63F79B-E61F-7F46-BC3A-01BC3C7297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816449"/>
            <a:ext cx="9144000" cy="1971780"/>
          </a:xfrm>
        </p:spPr>
        <p:txBody>
          <a:bodyPr anchor="b"/>
          <a:lstStyle>
            <a:lvl1pPr algn="ctr">
              <a:defRPr sz="6000">
                <a:solidFill>
                  <a:srgbClr val="29A97C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LV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19988E-EF51-804C-B6E1-EAB2D2E667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31170" y="4199166"/>
            <a:ext cx="4729657" cy="1228134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LV" dirty="0"/>
          </a:p>
        </p:txBody>
      </p:sp>
      <p:pic>
        <p:nvPicPr>
          <p:cNvPr id="9" name="Picture 8" descr="A picture containing object, clock&#10;&#10;Description automatically generated">
            <a:extLst>
              <a:ext uri="{FF2B5EF4-FFF2-40B4-BE49-F238E27FC236}">
                <a16:creationId xmlns:a16="http://schemas.microsoft.com/office/drawing/2014/main" id="{AD93E478-678C-104F-BD98-1A16B710B36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103352" y="4199166"/>
            <a:ext cx="2807163" cy="1228134"/>
          </a:xfrm>
          <a:prstGeom prst="rect">
            <a:avLst/>
          </a:prstGeom>
        </p:spPr>
      </p:pic>
      <p:pic>
        <p:nvPicPr>
          <p:cNvPr id="11" name="Picture 10" descr="A picture containing drawing, clock&#10;&#10;Description automatically generated">
            <a:extLst>
              <a:ext uri="{FF2B5EF4-FFF2-40B4-BE49-F238E27FC236}">
                <a16:creationId xmlns:a16="http://schemas.microsoft.com/office/drawing/2014/main" id="{2F0341ED-6AF7-274C-9638-278E71A825B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794379" y="1067091"/>
            <a:ext cx="2603237" cy="6768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8010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155F53-7970-E540-860A-6176DCC32D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47FF45-CC01-1448-B87C-E95412D170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0864C0-F6A1-2041-A816-FEACBB0829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315200" cy="365125"/>
          </a:xfrm>
        </p:spPr>
        <p:txBody>
          <a:bodyPr/>
          <a:lstStyle>
            <a:lvl1pPr algn="l">
              <a:defRPr/>
            </a:lvl1pPr>
          </a:lstStyle>
          <a:p>
            <a:endParaRPr lang="en-LV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963699-9CD9-2549-A932-3E726C50A2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BC130-F436-6349-9EB7-C20C5D933D1E}" type="slidenum">
              <a:rPr lang="en-LV" smtClean="0"/>
              <a:t>‹#›</a:t>
            </a:fld>
            <a:endParaRPr lang="en-LV"/>
          </a:p>
        </p:txBody>
      </p:sp>
      <p:pic>
        <p:nvPicPr>
          <p:cNvPr id="11" name="Picture 10" descr="A close up of a sign&#10;&#10;Description automatically generated">
            <a:extLst>
              <a:ext uri="{FF2B5EF4-FFF2-40B4-BE49-F238E27FC236}">
                <a16:creationId xmlns:a16="http://schemas.microsoft.com/office/drawing/2014/main" id="{30DD057B-A4EF-3141-B82B-6A2ACD6E9B8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353800" y="322593"/>
            <a:ext cx="529906" cy="529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36838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Blue">
    <p:bg>
      <p:bgPr>
        <a:solidFill>
          <a:srgbClr val="D3ED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close up of a sign&#10;&#10;Description automatically generated">
            <a:extLst>
              <a:ext uri="{FF2B5EF4-FFF2-40B4-BE49-F238E27FC236}">
                <a16:creationId xmlns:a16="http://schemas.microsoft.com/office/drawing/2014/main" id="{B34284A4-CFE3-0F47-8AED-48343A1D3C9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353800" y="322593"/>
            <a:ext cx="529906" cy="52990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4155F53-7970-E540-860A-6176DCC32D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47FF45-CC01-1448-B87C-E95412D170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0864C0-F6A1-2041-A816-FEACBB0829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315200" cy="365125"/>
          </a:xfrm>
        </p:spPr>
        <p:txBody>
          <a:bodyPr/>
          <a:lstStyle>
            <a:lvl1pPr algn="l">
              <a:defRPr/>
            </a:lvl1pPr>
          </a:lstStyle>
          <a:p>
            <a:endParaRPr lang="en-LV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963699-9CD9-2549-A932-3E726C50A2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BC130-F436-6349-9EB7-C20C5D933D1E}" type="slidenum">
              <a:rPr lang="en-LV" smtClean="0"/>
              <a:t>‹#›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393491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Yellow">
    <p:bg>
      <p:bgPr>
        <a:solidFill>
          <a:srgbClr val="D8D78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155F53-7970-E540-860A-6176DCC32D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47FF45-CC01-1448-B87C-E95412D170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0864C0-F6A1-2041-A816-FEACBB0829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315200" cy="365125"/>
          </a:xfrm>
        </p:spPr>
        <p:txBody>
          <a:bodyPr/>
          <a:lstStyle>
            <a:lvl1pPr algn="l">
              <a:defRPr/>
            </a:lvl1pPr>
          </a:lstStyle>
          <a:p>
            <a:endParaRPr lang="en-LV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963699-9CD9-2549-A932-3E726C50A2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BC130-F436-6349-9EB7-C20C5D933D1E}" type="slidenum">
              <a:rPr lang="en-LV" smtClean="0"/>
              <a:t>‹#›</a:t>
            </a:fld>
            <a:endParaRPr lang="en-LV"/>
          </a:p>
        </p:txBody>
      </p:sp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849AA55-FC1B-E540-93A7-031A00E8E6D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353800" y="322593"/>
            <a:ext cx="529906" cy="529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22077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155F53-7970-E540-860A-6176DCC32D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47FF45-CC01-1448-B87C-E95412D170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0864C0-F6A1-2041-A816-FEACBB0829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315200" cy="365125"/>
          </a:xfrm>
        </p:spPr>
        <p:txBody>
          <a:bodyPr/>
          <a:lstStyle>
            <a:lvl1pPr algn="l">
              <a:defRPr/>
            </a:lvl1pPr>
          </a:lstStyle>
          <a:p>
            <a:endParaRPr lang="en-LV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963699-9CD9-2549-A932-3E726C50A2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BC130-F436-6349-9EB7-C20C5D933D1E}" type="slidenum">
              <a:rPr lang="en-LV" smtClean="0"/>
              <a:t>‹#›</a:t>
            </a:fld>
            <a:endParaRPr lang="en-LV"/>
          </a:p>
        </p:txBody>
      </p:sp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5B88343C-B0BF-EA41-9849-22AAE2ADE80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353800" y="322593"/>
            <a:ext cx="529906" cy="529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4246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rgbClr val="D3ED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95CF176-CCD9-FB4F-8F80-F68649861860}"/>
              </a:ext>
            </a:extLst>
          </p:cNvPr>
          <p:cNvSpPr/>
          <p:nvPr userDrawn="1"/>
        </p:nvSpPr>
        <p:spPr>
          <a:xfrm>
            <a:off x="0" y="5421182"/>
            <a:ext cx="12192000" cy="14368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V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EA49A47-0DE1-104D-BC21-3E3F22F736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021918"/>
            <a:ext cx="10515600" cy="2647178"/>
          </a:xfrm>
        </p:spPr>
        <p:txBody>
          <a:bodyPr anchor="b"/>
          <a:lstStyle>
            <a:lvl1pPr>
              <a:defRPr sz="6000">
                <a:solidFill>
                  <a:srgbClr val="1B3E3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LV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9F925F-2C1D-BE43-8933-5628CEB457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984364"/>
            <a:ext cx="6384496" cy="1174582"/>
          </a:xfrm>
        </p:spPr>
        <p:txBody>
          <a:bodyPr/>
          <a:lstStyle>
            <a:lvl1pPr marL="0" indent="0">
              <a:buNone/>
              <a:defRPr sz="2400">
                <a:solidFill>
                  <a:srgbClr val="171717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pic>
        <p:nvPicPr>
          <p:cNvPr id="13" name="Picture 12" descr="A close up of a logo&#10;&#10;Description automatically generated">
            <a:extLst>
              <a:ext uri="{FF2B5EF4-FFF2-40B4-BE49-F238E27FC236}">
                <a16:creationId xmlns:a16="http://schemas.microsoft.com/office/drawing/2014/main" id="{07E15C1D-CDB8-E341-A9B9-7A2F1485CDC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761755" y="4440537"/>
            <a:ext cx="3592045" cy="1436818"/>
          </a:xfrm>
          <a:prstGeom prst="rect">
            <a:avLst/>
          </a:prstGeom>
        </p:spPr>
      </p:pic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63563F29-CF82-FC44-83DE-5B3B646217D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1353800" y="322593"/>
            <a:ext cx="529906" cy="529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98334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38165F-03B4-754A-972C-D81BBA3FF6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2CBC6C-13BF-B34E-87F0-5F318A06E0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LV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4E00AD-CF2F-6348-9971-D4A64127DA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7753D9-E814-EC4D-9043-A3626B64FB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315200" cy="365125"/>
          </a:xfrm>
        </p:spPr>
        <p:txBody>
          <a:bodyPr/>
          <a:lstStyle>
            <a:lvl1pPr algn="l">
              <a:defRPr/>
            </a:lvl1pPr>
          </a:lstStyle>
          <a:p>
            <a:endParaRPr lang="en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58D979-2374-3649-9DA3-F71D1F353D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BC130-F436-6349-9EB7-C20C5D933D1E}" type="slidenum">
              <a:rPr lang="en-LV" smtClean="0"/>
              <a:t>‹#›</a:t>
            </a:fld>
            <a:endParaRPr lang="en-LV"/>
          </a:p>
        </p:txBody>
      </p:sp>
      <p:pic>
        <p:nvPicPr>
          <p:cNvPr id="9" name="Picture 8" descr="A close up of a sign&#10;&#10;Description automatically generated">
            <a:extLst>
              <a:ext uri="{FF2B5EF4-FFF2-40B4-BE49-F238E27FC236}">
                <a16:creationId xmlns:a16="http://schemas.microsoft.com/office/drawing/2014/main" id="{CC058605-0F70-664C-95B4-7494A6DA1F4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353800" y="322593"/>
            <a:ext cx="529906" cy="529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2954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8EF50C-3E24-0047-B44B-E65911ECBD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17F080-1160-DD47-A7A0-5816EE9D0D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F3C182-5D10-5845-9511-350F51B3FB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132C61E-21B6-274E-AD14-9173A5F28F6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944EC1E-64B1-A740-B93F-D0B7DA661C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LV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F82C33A-8CEC-F042-B9FC-FAEA6997D1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315200" cy="365125"/>
          </a:xfrm>
        </p:spPr>
        <p:txBody>
          <a:bodyPr/>
          <a:lstStyle>
            <a:lvl1pPr algn="l">
              <a:defRPr/>
            </a:lvl1pPr>
          </a:lstStyle>
          <a:p>
            <a:endParaRPr lang="en-LV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E5941CC-8B8D-D542-AB79-93FF7FA894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BC130-F436-6349-9EB7-C20C5D933D1E}" type="slidenum">
              <a:rPr lang="en-LV" smtClean="0"/>
              <a:t>‹#›</a:t>
            </a:fld>
            <a:endParaRPr lang="en-LV"/>
          </a:p>
        </p:txBody>
      </p:sp>
      <p:pic>
        <p:nvPicPr>
          <p:cNvPr id="10" name="Picture 9" descr="A close up of a sign&#10;&#10;Description automatically generated">
            <a:extLst>
              <a:ext uri="{FF2B5EF4-FFF2-40B4-BE49-F238E27FC236}">
                <a16:creationId xmlns:a16="http://schemas.microsoft.com/office/drawing/2014/main" id="{DE9FCA34-66F6-2045-AAB4-F980D220D06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353800" y="322593"/>
            <a:ext cx="529906" cy="529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2056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77CD077-C23D-5046-B052-D4D04B6F6A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LV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F82153-5E40-3F41-9664-5F7567C051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LV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A6F4CF-6074-5340-9E84-A4284F62E8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356350"/>
            <a:ext cx="7315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171717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endParaRPr lang="en-LV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AC1F4C-828E-854E-A0D8-33669A77CD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171717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fld id="{014BC130-F436-6349-9EB7-C20C5D933D1E}" type="slidenum">
              <a:rPr lang="en-LV" smtClean="0"/>
              <a:pPr/>
              <a:t>‹#›</a:t>
            </a:fld>
            <a:endParaRPr lang="en-LV" dirty="0"/>
          </a:p>
        </p:txBody>
      </p:sp>
    </p:spTree>
    <p:extLst>
      <p:ext uri="{BB962C8B-B14F-4D97-AF65-F5344CB8AC3E}">
        <p14:creationId xmlns:p14="http://schemas.microsoft.com/office/powerpoint/2010/main" val="652560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3" r:id="rId2"/>
    <p:sldLayoutId id="2147483650" r:id="rId3"/>
    <p:sldLayoutId id="2147483674" r:id="rId4"/>
    <p:sldLayoutId id="2147483676" r:id="rId5"/>
    <p:sldLayoutId id="2147483675" r:id="rId6"/>
    <p:sldLayoutId id="2147483651" r:id="rId7"/>
    <p:sldLayoutId id="2147483652" r:id="rId8"/>
    <p:sldLayoutId id="2147483653" r:id="rId9"/>
    <p:sldLayoutId id="2147483662" r:id="rId10"/>
    <p:sldLayoutId id="2147483654" r:id="rId11"/>
    <p:sldLayoutId id="2147483661" r:id="rId12"/>
    <p:sldLayoutId id="2147483670" r:id="rId13"/>
    <p:sldLayoutId id="2147483666" r:id="rId14"/>
    <p:sldLayoutId id="2147483660" r:id="rId15"/>
    <p:sldLayoutId id="2147483663" r:id="rId16"/>
    <p:sldLayoutId id="2147483669" r:id="rId17"/>
    <p:sldLayoutId id="2147483664" r:id="rId18"/>
    <p:sldLayoutId id="2147483665" r:id="rId19"/>
    <p:sldLayoutId id="2147483667" r:id="rId20"/>
    <p:sldLayoutId id="2147483668" r:id="rId21"/>
    <p:sldLayoutId id="2147483655" r:id="rId22"/>
    <p:sldLayoutId id="2147483671" r:id="rId23"/>
    <p:sldLayoutId id="2147483672" r:id="rId24"/>
    <p:sldLayoutId id="2147483656" r:id="rId25"/>
    <p:sldLayoutId id="2147483657" r:id="rId26"/>
    <p:sldLayoutId id="2147483658" r:id="rId27"/>
    <p:sldLayoutId id="2147483659" r:id="rId28"/>
    <p:sldLayoutId id="2147483677" r:id="rId2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1B3E32"/>
          </a:solidFill>
          <a:latin typeface="Nova Round Book" panose="020C0504020404060204" pitchFamily="34" charset="77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171717"/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171717"/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171717"/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171717"/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171717"/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likumi.lv/ta/id/319717#piel3" TargetMode="Externa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627A7F-E49A-2B45-BCB2-4240891CA0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998" y="1785168"/>
            <a:ext cx="9144000" cy="2449081"/>
          </a:xfrm>
        </p:spPr>
        <p:txBody>
          <a:bodyPr>
            <a:normAutofit fontScale="90000"/>
          </a:bodyPr>
          <a:lstStyle/>
          <a:p>
            <a:r>
              <a:rPr lang="lv-LV" dirty="0" smtClean="0"/>
              <a:t>SOPA Mājokļa pabalsta aprēķins atbilstoši </a:t>
            </a:r>
            <a:br>
              <a:rPr lang="lv-LV" dirty="0" smtClean="0"/>
            </a:br>
            <a:r>
              <a:rPr lang="lv-LV" dirty="0" smtClean="0"/>
              <a:t>MK noteikumiem Nr. 809</a:t>
            </a:r>
            <a:endParaRPr lang="en-LV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AEEBC7-1CC3-1A42-8894-5F58758A81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71963" y="5189838"/>
            <a:ext cx="5248069" cy="705270"/>
          </a:xfrm>
        </p:spPr>
        <p:txBody>
          <a:bodyPr>
            <a:normAutofit/>
          </a:bodyPr>
          <a:lstStyle/>
          <a:p>
            <a:r>
              <a:rPr lang="lv-LV" dirty="0" err="1" smtClean="0"/>
              <a:t>Sistēmanalītiķis</a:t>
            </a:r>
            <a:r>
              <a:rPr lang="en-GB" dirty="0" smtClean="0"/>
              <a:t>, </a:t>
            </a:r>
            <a:r>
              <a:rPr lang="lv-LV" dirty="0" smtClean="0"/>
              <a:t>Krišjānis Šimis</a:t>
            </a:r>
            <a:endParaRPr lang="en-LV" dirty="0"/>
          </a:p>
        </p:txBody>
      </p:sp>
    </p:spTree>
    <p:extLst>
      <p:ext uri="{BB962C8B-B14F-4D97-AF65-F5344CB8AC3E}">
        <p14:creationId xmlns:p14="http://schemas.microsoft.com/office/powerpoint/2010/main" val="6022150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FC8979-18CE-A44C-BB72-BEECE3295A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Normatīvie maksājumi</a:t>
            </a:r>
            <a:endParaRPr lang="en-LV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63841926"/>
              </p:ext>
            </p:extLst>
          </p:nvPr>
        </p:nvGraphicFramePr>
        <p:xfrm>
          <a:off x="838200" y="1822450"/>
          <a:ext cx="9879228" cy="3947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65607">
                  <a:extLst>
                    <a:ext uri="{9D8B030D-6E8A-4147-A177-3AD203B41FA5}">
                      <a16:colId xmlns:a16="http://schemas.microsoft.com/office/drawing/2014/main" val="486392515"/>
                    </a:ext>
                  </a:extLst>
                </a:gridCol>
                <a:gridCol w="6013621">
                  <a:extLst>
                    <a:ext uri="{9D8B030D-6E8A-4147-A177-3AD203B41FA5}">
                      <a16:colId xmlns:a16="http://schemas.microsoft.com/office/drawing/2014/main" val="12103400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600" i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MK noteikumu Nr. 809 3. pielikuma punkts</a:t>
                      </a:r>
                    </a:p>
                  </a:txBody>
                  <a:tcPr marL="68580" marR="68580" marT="17780" marB="1778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600" i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Atbilstošā SOPA </a:t>
                      </a:r>
                      <a:r>
                        <a:rPr lang="lv-LV" sz="1600" i="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funkcionalitāte</a:t>
                      </a:r>
                      <a:r>
                        <a:rPr lang="lv-LV" sz="1600" i="0" baseline="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</a:t>
                      </a:r>
                      <a:endParaRPr lang="lv-LV" sz="1600" i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17780" marB="17780" anchor="ctr"/>
                </a:tc>
                <a:extLst>
                  <a:ext uri="{0D108BD9-81ED-4DB2-BD59-A6C34878D82A}">
                    <a16:rowId xmlns:a16="http://schemas.microsoft.com/office/drawing/2014/main" val="16920482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600" i="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1. punkts par normatīvo platību</a:t>
                      </a:r>
                      <a:endParaRPr lang="lv-LV" sz="1600" i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17780" marB="1778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600" i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2.2</a:t>
                      </a:r>
                      <a:r>
                        <a:rPr lang="lv-LV" sz="1600" i="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.* </a:t>
                      </a:r>
                      <a:r>
                        <a:rPr lang="lv-LV" sz="1600" i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Normatīvā platība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600" i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5. Komunālo maksājumu forma – sleja ‘Apkure’</a:t>
                      </a:r>
                    </a:p>
                  </a:txBody>
                  <a:tcPr marL="68580" marR="68580" marT="17780" marB="17780" anchor="ctr"/>
                </a:tc>
                <a:extLst>
                  <a:ext uri="{0D108BD9-81ED-4DB2-BD59-A6C34878D82A}">
                    <a16:rowId xmlns:a16="http://schemas.microsoft.com/office/drawing/2014/main" val="40830726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600" i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2. punkts par dzīvojamo telpu īri un apsaimniekošanu</a:t>
                      </a:r>
                    </a:p>
                  </a:txBody>
                  <a:tcPr marL="68580" marR="68580" marT="17780" marB="1778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600" i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5. Komunālo maksājumu forma – slejas ‘Īre’ un ‘Apsaimniekošana/ pārvaldīšana’</a:t>
                      </a:r>
                    </a:p>
                  </a:txBody>
                  <a:tcPr marL="68580" marR="68580" marT="17780" marB="17780" anchor="ctr"/>
                </a:tc>
                <a:extLst>
                  <a:ext uri="{0D108BD9-81ED-4DB2-BD59-A6C34878D82A}">
                    <a16:rowId xmlns:a16="http://schemas.microsoft.com/office/drawing/2014/main" val="23435568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600" i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4. punkts par gāzi</a:t>
                      </a:r>
                    </a:p>
                  </a:txBody>
                  <a:tcPr marL="68580" marR="68580" marT="17780" marB="1778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600" i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5. Komunālo maksājumu forma – sleja ‘Gāze’</a:t>
                      </a:r>
                    </a:p>
                  </a:txBody>
                  <a:tcPr marL="68580" marR="68580" marT="17780" marB="17780" anchor="ctr"/>
                </a:tc>
                <a:extLst>
                  <a:ext uri="{0D108BD9-81ED-4DB2-BD59-A6C34878D82A}">
                    <a16:rowId xmlns:a16="http://schemas.microsoft.com/office/drawing/2014/main" val="14614648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600" i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5. punkts par elektroenerģiju</a:t>
                      </a:r>
                    </a:p>
                  </a:txBody>
                  <a:tcPr marL="68580" marR="68580" marT="17780" marB="1778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600" i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5. Komunālo maksājumu forma – sleja ‘Elektrība’</a:t>
                      </a:r>
                    </a:p>
                  </a:txBody>
                  <a:tcPr marL="68580" marR="68580" marT="17780" marB="17780" anchor="ctr"/>
                </a:tc>
                <a:extLst>
                  <a:ext uri="{0D108BD9-81ED-4DB2-BD59-A6C34878D82A}">
                    <a16:rowId xmlns:a16="http://schemas.microsoft.com/office/drawing/2014/main" val="28231807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600" i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6. punkts par ūdens apgādi</a:t>
                      </a:r>
                    </a:p>
                  </a:txBody>
                  <a:tcPr marL="68580" marR="68580" marT="17780" marB="1778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600" i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5. Komunālo maksājumu forma – slejas ‘karstā </a:t>
                      </a:r>
                      <a:r>
                        <a:rPr lang="lv-LV" sz="1600" i="0" dirty="0" err="1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ūd</a:t>
                      </a:r>
                      <a:r>
                        <a:rPr lang="lv-LV" sz="1600" i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. m3’, ‘</a:t>
                      </a:r>
                      <a:r>
                        <a:rPr lang="lv-LV" sz="1600" i="0" dirty="0" err="1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ūd</a:t>
                      </a:r>
                      <a:r>
                        <a:rPr lang="lv-LV" sz="1600" i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. </a:t>
                      </a:r>
                      <a:r>
                        <a:rPr lang="lv-LV" sz="1600" i="0" dirty="0" err="1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sild</a:t>
                      </a:r>
                      <a:r>
                        <a:rPr lang="lv-LV" sz="1600" i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. cena’, ‘Ūdens </a:t>
                      </a:r>
                      <a:r>
                        <a:rPr lang="lv-LV" sz="1600" i="0" dirty="0" err="1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uzsild</a:t>
                      </a:r>
                      <a:r>
                        <a:rPr lang="lv-LV" sz="1600" i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.’ Un ‘Ūdens apgāde’ </a:t>
                      </a:r>
                    </a:p>
                  </a:txBody>
                  <a:tcPr marL="68580" marR="68580" marT="17780" marB="17780" anchor="ctr"/>
                </a:tc>
                <a:extLst>
                  <a:ext uri="{0D108BD9-81ED-4DB2-BD59-A6C34878D82A}">
                    <a16:rowId xmlns:a16="http://schemas.microsoft.com/office/drawing/2014/main" val="7674357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600" i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7. punkts par apkuri ar cieto kurināmo</a:t>
                      </a:r>
                    </a:p>
                  </a:txBody>
                  <a:tcPr marL="68580" marR="68580" marT="17780" marB="1778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600" i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5.1. Poga ‘Aprēķināt kurināmo’</a:t>
                      </a:r>
                    </a:p>
                  </a:txBody>
                  <a:tcPr marL="68580" marR="68580" marT="17780" marB="17780" anchor="ctr"/>
                </a:tc>
                <a:extLst>
                  <a:ext uri="{0D108BD9-81ED-4DB2-BD59-A6C34878D82A}">
                    <a16:rowId xmlns:a16="http://schemas.microsoft.com/office/drawing/2014/main" val="2758638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600" i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8. punkts par citiem pakalpojumiem</a:t>
                      </a:r>
                    </a:p>
                  </a:txBody>
                  <a:tcPr marL="68580" marR="68580" marT="17780" marB="1778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600" i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5. Komunālo maksājumu forma – slejas ‘Pārējie’, ‘Telefons’, ‘Asenizācija’, ‘</a:t>
                      </a:r>
                      <a:r>
                        <a:rPr lang="lv-LV" sz="1600" i="0" dirty="0" err="1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Atkrit</a:t>
                      </a:r>
                      <a:r>
                        <a:rPr lang="lv-LV" sz="1600" i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. izvešana’, ‘Lifts’, ‘Elektr. </a:t>
                      </a:r>
                      <a:r>
                        <a:rPr lang="lv-LV" sz="1600" i="0" dirty="0" err="1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koptelpās</a:t>
                      </a:r>
                      <a:r>
                        <a:rPr lang="lv-LV" sz="1600" i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’.</a:t>
                      </a:r>
                    </a:p>
                  </a:txBody>
                  <a:tcPr marL="68580" marR="68580" marT="17780" marB="17780" anchor="ctr"/>
                </a:tc>
                <a:extLst>
                  <a:ext uri="{0D108BD9-81ED-4DB2-BD59-A6C34878D82A}">
                    <a16:rowId xmlns:a16="http://schemas.microsoft.com/office/drawing/2014/main" val="41106596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lv-LV" sz="1600" i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17780" marB="1778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200" i="0" baseline="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* skaitlis ir lietotāja rokasgrāmatas nodaļas numurs</a:t>
                      </a:r>
                      <a:endParaRPr lang="lv-LV" sz="1200" i="0" dirty="0" smtClean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17780" marB="17780" anchor="ctr"/>
                </a:tc>
                <a:extLst>
                  <a:ext uri="{0D108BD9-81ED-4DB2-BD59-A6C34878D82A}">
                    <a16:rowId xmlns:a16="http://schemas.microsoft.com/office/drawing/2014/main" val="14166538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86175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F529EA-8DE2-6843-8594-42A8F79C77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SOPA </a:t>
            </a:r>
            <a:br>
              <a:rPr lang="lv-LV" dirty="0" smtClean="0"/>
            </a:br>
            <a:r>
              <a:rPr lang="lv-LV" dirty="0" err="1" smtClean="0"/>
              <a:t>demostrācija</a:t>
            </a:r>
            <a:endParaRPr lang="en-LV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831850" y="3984364"/>
            <a:ext cx="6705772" cy="1174582"/>
          </a:xfrm>
        </p:spPr>
        <p:txBody>
          <a:bodyPr/>
          <a:lstStyle/>
          <a:p>
            <a:r>
              <a:rPr lang="lv-LV" dirty="0" smtClean="0"/>
              <a:t>Galvenās darbības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805596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FC8979-18CE-A44C-BB72-BEECE3295A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Galvenās SOPA darbības</a:t>
            </a:r>
            <a:endParaRPr lang="en-LV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0EA745-1825-D94B-BC0D-48D58B3376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lv-LV" dirty="0" smtClean="0"/>
              <a:t>Iestatījumu sakārtošana </a:t>
            </a:r>
            <a:br>
              <a:rPr lang="lv-LV" dirty="0" smtClean="0"/>
            </a:br>
            <a:r>
              <a:rPr lang="lv-LV" dirty="0" smtClean="0"/>
              <a:t>(1x </a:t>
            </a:r>
            <a:r>
              <a:rPr lang="lv-LV" dirty="0"/>
              <a:t>katrai pašvaldībai pie iedarbināšanas)</a:t>
            </a:r>
          </a:p>
          <a:p>
            <a:pPr marL="514350" indent="-514350">
              <a:buFont typeface="+mj-lt"/>
              <a:buAutoNum type="arabicPeriod"/>
            </a:pPr>
            <a:r>
              <a:rPr lang="lv-LV" dirty="0" smtClean="0"/>
              <a:t>Katra klienta mājokļa parametru aktualizēšana </a:t>
            </a:r>
            <a:br>
              <a:rPr lang="lv-LV" dirty="0" smtClean="0"/>
            </a:br>
            <a:r>
              <a:rPr lang="lv-LV" dirty="0" smtClean="0"/>
              <a:t>(</a:t>
            </a:r>
            <a:r>
              <a:rPr lang="lv-LV" dirty="0"/>
              <a:t>1x katram klientam)</a:t>
            </a:r>
          </a:p>
          <a:p>
            <a:pPr marL="514350" indent="-514350">
              <a:buFont typeface="+mj-lt"/>
              <a:buAutoNum type="arabicPeriod"/>
            </a:pPr>
            <a:r>
              <a:rPr lang="lv-LV" dirty="0" smtClean="0"/>
              <a:t>Deklarācijas </a:t>
            </a:r>
            <a:r>
              <a:rPr lang="lv-LV" dirty="0"/>
              <a:t>un </a:t>
            </a:r>
            <a:r>
              <a:rPr lang="lv-LV" dirty="0" smtClean="0"/>
              <a:t>Komunālo maksājumu pirmā ievade</a:t>
            </a:r>
            <a:br>
              <a:rPr lang="lv-LV" dirty="0" smtClean="0"/>
            </a:br>
            <a:r>
              <a:rPr lang="lv-LV" dirty="0" smtClean="0"/>
              <a:t>(1x katrai ILD)</a:t>
            </a:r>
            <a:endParaRPr lang="lv-LV" dirty="0"/>
          </a:p>
          <a:p>
            <a:pPr marL="514350" indent="-514350">
              <a:buFont typeface="+mj-lt"/>
              <a:buAutoNum type="arabicPeriod"/>
            </a:pPr>
            <a:r>
              <a:rPr lang="lv-LV" dirty="0" smtClean="0"/>
              <a:t>Pabalstu apstrāde</a:t>
            </a:r>
            <a:endParaRPr lang="en-LV" dirty="0"/>
          </a:p>
        </p:txBody>
      </p:sp>
    </p:spTree>
    <p:extLst>
      <p:ext uri="{BB962C8B-B14F-4D97-AF65-F5344CB8AC3E}">
        <p14:creationId xmlns:p14="http://schemas.microsoft.com/office/powerpoint/2010/main" val="13162884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F529EA-8DE2-6843-8594-42A8F79C77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SOPA </a:t>
            </a:r>
            <a:br>
              <a:rPr lang="lv-LV" dirty="0" smtClean="0"/>
            </a:br>
            <a:r>
              <a:rPr lang="lv-LV" dirty="0" smtClean="0"/>
              <a:t>iestatījumi un normatīvi</a:t>
            </a:r>
            <a:endParaRPr lang="en-LV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831850" y="3984364"/>
            <a:ext cx="6705772" cy="1174582"/>
          </a:xfrm>
        </p:spPr>
        <p:txBody>
          <a:bodyPr/>
          <a:lstStyle/>
          <a:p>
            <a:r>
              <a:rPr lang="lv-LV" dirty="0" smtClean="0"/>
              <a:t>Sistēma -&gt; Normatīvi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9082115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F529EA-8DE2-6843-8594-42A8F79C77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SOPA </a:t>
            </a:r>
            <a:br>
              <a:rPr lang="lv-LV" dirty="0" smtClean="0"/>
            </a:br>
            <a:r>
              <a:rPr lang="lv-LV" dirty="0" smtClean="0"/>
              <a:t>Klienta datu ievade</a:t>
            </a:r>
            <a:endParaRPr lang="en-LV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831850" y="3984364"/>
            <a:ext cx="6705772" cy="1174582"/>
          </a:xfrm>
        </p:spPr>
        <p:txBody>
          <a:bodyPr/>
          <a:lstStyle/>
          <a:p>
            <a:r>
              <a:rPr lang="lv-LV" dirty="0" smtClean="0"/>
              <a:t>Demonstrācija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6790426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F529EA-8DE2-6843-8594-42A8F79C77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SOPA </a:t>
            </a:r>
            <a:br>
              <a:rPr lang="lv-LV" dirty="0" smtClean="0"/>
            </a:br>
            <a:r>
              <a:rPr lang="lv-LV" dirty="0" smtClean="0"/>
              <a:t>Deklarācijas ievade</a:t>
            </a:r>
            <a:endParaRPr lang="en-LV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831850" y="3984364"/>
            <a:ext cx="6705772" cy="1174582"/>
          </a:xfrm>
        </p:spPr>
        <p:txBody>
          <a:bodyPr/>
          <a:lstStyle/>
          <a:p>
            <a:r>
              <a:rPr lang="lv-LV" dirty="0"/>
              <a:t>Demonstrācija</a:t>
            </a:r>
          </a:p>
        </p:txBody>
      </p:sp>
    </p:spTree>
    <p:extLst>
      <p:ext uri="{BB962C8B-B14F-4D97-AF65-F5344CB8AC3E}">
        <p14:creationId xmlns:p14="http://schemas.microsoft.com/office/powerpoint/2010/main" val="36616726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F529EA-8DE2-6843-8594-42A8F79C77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SOPA </a:t>
            </a:r>
            <a:br>
              <a:rPr lang="lv-LV" dirty="0" smtClean="0"/>
            </a:br>
            <a:r>
              <a:rPr lang="lv-LV" dirty="0" smtClean="0"/>
              <a:t>Komunālo maksājumu ievade</a:t>
            </a:r>
            <a:endParaRPr lang="en-LV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831850" y="3984364"/>
            <a:ext cx="6705772" cy="1174582"/>
          </a:xfrm>
        </p:spPr>
        <p:txBody>
          <a:bodyPr/>
          <a:lstStyle/>
          <a:p>
            <a:r>
              <a:rPr lang="lv-LV" dirty="0"/>
              <a:t>Demonstrācija</a:t>
            </a:r>
          </a:p>
        </p:txBody>
      </p:sp>
    </p:spTree>
    <p:extLst>
      <p:ext uri="{BB962C8B-B14F-4D97-AF65-F5344CB8AC3E}">
        <p14:creationId xmlns:p14="http://schemas.microsoft.com/office/powerpoint/2010/main" val="2240786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F529EA-8DE2-6843-8594-42A8F79C77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SOPA </a:t>
            </a:r>
            <a:r>
              <a:rPr lang="lv-LV" dirty="0"/>
              <a:t/>
            </a:r>
            <a:br>
              <a:rPr lang="lv-LV" dirty="0"/>
            </a:br>
            <a:r>
              <a:rPr lang="lv-LV" dirty="0"/>
              <a:t>Pabalstu </a:t>
            </a:r>
            <a:r>
              <a:rPr lang="lv-LV" dirty="0" smtClean="0"/>
              <a:t>apstrāde</a:t>
            </a:r>
            <a:endParaRPr lang="en-LV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831850" y="3984364"/>
            <a:ext cx="6705772" cy="1174582"/>
          </a:xfrm>
        </p:spPr>
        <p:txBody>
          <a:bodyPr/>
          <a:lstStyle/>
          <a:p>
            <a:r>
              <a:rPr lang="lv-LV" dirty="0"/>
              <a:t>Demonstrācija</a:t>
            </a:r>
          </a:p>
        </p:txBody>
      </p:sp>
    </p:spTree>
    <p:extLst>
      <p:ext uri="{BB962C8B-B14F-4D97-AF65-F5344CB8AC3E}">
        <p14:creationId xmlns:p14="http://schemas.microsoft.com/office/powerpoint/2010/main" val="101916098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8E38B7-F84C-1C43-B071-D194E1BF813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LV" dirty="0"/>
              <a:t>Paldies par uzmanību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0A443CE-C4CF-DF4C-B550-99FC12D23D1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LV" dirty="0"/>
              <a:t>Laiks jautājumiem</a:t>
            </a:r>
          </a:p>
        </p:txBody>
      </p:sp>
    </p:spTree>
    <p:extLst>
      <p:ext uri="{BB962C8B-B14F-4D97-AF65-F5344CB8AC3E}">
        <p14:creationId xmlns:p14="http://schemas.microsoft.com/office/powerpoint/2010/main" val="37046685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F529EA-8DE2-6843-8594-42A8F79C77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Satura rādītājs</a:t>
            </a:r>
            <a:endParaRPr lang="en-LV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4821649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FC8979-18CE-A44C-BB72-BEECE3295A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Satura rādītājs</a:t>
            </a:r>
            <a:endParaRPr lang="en-LV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0EA745-1825-D94B-BC0D-48D58B3376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 smtClean="0"/>
              <a:t>Tiesību akti</a:t>
            </a:r>
          </a:p>
          <a:p>
            <a:r>
              <a:rPr lang="lv-LV" dirty="0" smtClean="0"/>
              <a:t>Tiesību </a:t>
            </a:r>
            <a:r>
              <a:rPr lang="lv-LV" dirty="0"/>
              <a:t>aktu </a:t>
            </a:r>
            <a:r>
              <a:rPr lang="lv-LV" dirty="0" smtClean="0"/>
              <a:t>realizācija </a:t>
            </a:r>
            <a:r>
              <a:rPr lang="lv-LV" dirty="0" smtClean="0"/>
              <a:t>SOPA</a:t>
            </a:r>
          </a:p>
          <a:p>
            <a:r>
              <a:rPr lang="lv-LV" dirty="0" smtClean="0"/>
              <a:t>SOPA demonstrācija: </a:t>
            </a:r>
            <a:endParaRPr lang="lv-LV" dirty="0" smtClean="0"/>
          </a:p>
          <a:p>
            <a:pPr lvl="1"/>
            <a:r>
              <a:rPr lang="lv-LV" dirty="0" smtClean="0"/>
              <a:t>SOPA iestatījumi un normatīvi</a:t>
            </a:r>
          </a:p>
          <a:p>
            <a:pPr lvl="1"/>
            <a:r>
              <a:rPr lang="lv-LV" dirty="0" smtClean="0"/>
              <a:t>Klienta datu ievade</a:t>
            </a:r>
          </a:p>
          <a:p>
            <a:pPr lvl="1"/>
            <a:r>
              <a:rPr lang="lv-LV" dirty="0" smtClean="0"/>
              <a:t>Deklarācijas ievade</a:t>
            </a:r>
          </a:p>
          <a:p>
            <a:pPr lvl="1"/>
            <a:r>
              <a:rPr lang="lv-LV" dirty="0" smtClean="0"/>
              <a:t>Komunālo maksājumu ievade</a:t>
            </a:r>
          </a:p>
          <a:p>
            <a:pPr lvl="1"/>
            <a:r>
              <a:rPr lang="lv-LV" smtClean="0"/>
              <a:t>Pabalstu apstrāde</a:t>
            </a:r>
            <a:endParaRPr lang="en-LV" dirty="0"/>
          </a:p>
        </p:txBody>
      </p:sp>
    </p:spTree>
    <p:extLst>
      <p:ext uri="{BB962C8B-B14F-4D97-AF65-F5344CB8AC3E}">
        <p14:creationId xmlns:p14="http://schemas.microsoft.com/office/powerpoint/2010/main" val="15928817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F529EA-8DE2-6843-8594-42A8F79C77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Tiesību akti</a:t>
            </a:r>
            <a:endParaRPr lang="en-LV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5465506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FC8979-18CE-A44C-BB72-BEECE3295A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Ministru kabineta noteikumi Nr. 809</a:t>
            </a:r>
            <a:endParaRPr lang="en-LV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0EA745-1825-D94B-BC0D-48D58B3376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lv-LV" dirty="0" smtClean="0"/>
              <a:t>Noteikumi par mājsaimniecības materiālās situācijas izvērtēšanu un sociālās palīdzības saņemšanu.</a:t>
            </a:r>
          </a:p>
          <a:p>
            <a:pPr marL="0" indent="0">
              <a:buNone/>
            </a:pPr>
            <a:endParaRPr lang="lv-LV" dirty="0" smtClean="0"/>
          </a:p>
          <a:p>
            <a:pPr marL="444500" indent="0">
              <a:buNone/>
            </a:pPr>
            <a:r>
              <a:rPr lang="lv-LV" dirty="0" smtClean="0"/>
              <a:t>10. Punkts par </a:t>
            </a:r>
            <a:r>
              <a:rPr lang="lv-LV" dirty="0"/>
              <a:t>Mājokļa pabalsta </a:t>
            </a:r>
            <a:r>
              <a:rPr lang="lv-LV" dirty="0" smtClean="0"/>
              <a:t>apmēra aprēķinu</a:t>
            </a:r>
          </a:p>
          <a:p>
            <a:pPr marL="444500" indent="0">
              <a:buNone/>
            </a:pPr>
            <a:endParaRPr lang="lv-LV" dirty="0" smtClean="0"/>
          </a:p>
          <a:p>
            <a:pPr marL="444500" indent="0">
              <a:buNone/>
            </a:pPr>
            <a:r>
              <a:rPr lang="lv-LV" dirty="0" smtClean="0"/>
              <a:t>3. Pielikums par </a:t>
            </a:r>
            <a:r>
              <a:rPr lang="lv-LV" dirty="0"/>
              <a:t>Mājokļa pabalsta aprēķināšanai izmantojamās izdevumu pozīciju minimālās normas</a:t>
            </a:r>
            <a:endParaRPr lang="en-LV" dirty="0"/>
          </a:p>
          <a:p>
            <a:pPr marL="0" indent="0">
              <a:buNone/>
            </a:pPr>
            <a:endParaRPr lang="en-LV" dirty="0"/>
          </a:p>
        </p:txBody>
      </p:sp>
    </p:spTree>
    <p:extLst>
      <p:ext uri="{BB962C8B-B14F-4D97-AF65-F5344CB8AC3E}">
        <p14:creationId xmlns:p14="http://schemas.microsoft.com/office/powerpoint/2010/main" val="22093644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FC8979-18CE-A44C-BB72-BEECE3295A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Grozījumi Sociālo pakalpojumu un sociālās palīdzības likumā</a:t>
            </a:r>
            <a:endParaRPr lang="en-LV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0EA745-1825-D94B-BC0D-48D58B3376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lv-LV" dirty="0"/>
              <a:t>36. pants. Sociālās palīdzības pabalstu piešķiršanas nosacījumi</a:t>
            </a:r>
          </a:p>
          <a:p>
            <a:pPr marL="0" indent="0">
              <a:buNone/>
            </a:pPr>
            <a:endParaRPr lang="lv-LV" dirty="0" smtClean="0"/>
          </a:p>
          <a:p>
            <a:pPr marL="444500" indent="0">
              <a:buNone/>
            </a:pPr>
            <a:r>
              <a:rPr lang="lv-LV" dirty="0"/>
              <a:t>(5) Ministru kabinets nosaka mājokļa pabalsta aprēķināšanas, piešķiršanas un izmaksas kārtību un izdevumu pozīciju minimālās normas mājokļa pabalsta apmēra aprēķināšanai. Pašvaldība saistošajos noteikumos </a:t>
            </a:r>
            <a:r>
              <a:rPr lang="lv-LV" dirty="0">
                <a:solidFill>
                  <a:srgbClr val="29A97C"/>
                </a:solidFill>
              </a:rPr>
              <a:t>var noteikt labvēlīgākus nosacījumus</a:t>
            </a:r>
            <a:r>
              <a:rPr lang="lv-LV" dirty="0"/>
              <a:t> izdevumu pozīciju normām mājokļa pabalsta apmēra aprēķināšanai.</a:t>
            </a:r>
            <a:endParaRPr lang="en-LV" dirty="0"/>
          </a:p>
        </p:txBody>
      </p:sp>
    </p:spTree>
    <p:extLst>
      <p:ext uri="{BB962C8B-B14F-4D97-AF65-F5344CB8AC3E}">
        <p14:creationId xmlns:p14="http://schemas.microsoft.com/office/powerpoint/2010/main" val="4862473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F529EA-8DE2-6843-8594-42A8F79C77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SOPA</a:t>
            </a:r>
            <a:br>
              <a:rPr lang="lv-LV" dirty="0" smtClean="0"/>
            </a:br>
            <a:r>
              <a:rPr lang="lv-LV" dirty="0"/>
              <a:t>Tiesību aktu realizācija</a:t>
            </a:r>
            <a:endParaRPr lang="en-LV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024084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FC8979-18CE-A44C-BB72-BEECE3295A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Mājokļa pabalsta formula</a:t>
            </a:r>
            <a:endParaRPr lang="en-LV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0EA745-1825-D94B-BC0D-48D58B3376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lv-LV" dirty="0" err="1"/>
              <a:t>P</a:t>
            </a:r>
            <a:r>
              <a:rPr lang="lv-LV" baseline="-25000" dirty="0" err="1"/>
              <a:t>maj</a:t>
            </a:r>
            <a:r>
              <a:rPr lang="lv-LV" dirty="0"/>
              <a:t> = (GMI</a:t>
            </a:r>
            <a:r>
              <a:rPr lang="lv-LV" baseline="30000" dirty="0"/>
              <a:t>1</a:t>
            </a:r>
            <a:r>
              <a:rPr lang="lv-LV" dirty="0"/>
              <a:t> + GMI</a:t>
            </a:r>
            <a:r>
              <a:rPr lang="lv-LV" baseline="30000" dirty="0"/>
              <a:t>2</a:t>
            </a:r>
            <a:r>
              <a:rPr lang="lv-LV" dirty="0"/>
              <a:t> × N) ×  KOEF + K) – </a:t>
            </a:r>
            <a:r>
              <a:rPr lang="lv-LV" dirty="0" smtClean="0"/>
              <a:t>I</a:t>
            </a:r>
          </a:p>
          <a:p>
            <a:pPr marL="0" indent="0">
              <a:buNone/>
            </a:pPr>
            <a:endParaRPr lang="lv-LV" dirty="0"/>
          </a:p>
          <a:p>
            <a:pPr marL="0" indent="0">
              <a:buNone/>
            </a:pPr>
            <a:r>
              <a:rPr lang="lv-LV" b="1" dirty="0" err="1"/>
              <a:t>P</a:t>
            </a:r>
            <a:r>
              <a:rPr lang="lv-LV" b="1" baseline="-25000" dirty="0" err="1"/>
              <a:t>maj</a:t>
            </a:r>
            <a:r>
              <a:rPr lang="lv-LV" dirty="0"/>
              <a:t> – </a:t>
            </a:r>
            <a:r>
              <a:rPr lang="lv-LV" dirty="0" smtClean="0"/>
              <a:t>Mājokļa pabalsta </a:t>
            </a:r>
            <a:r>
              <a:rPr lang="lv-LV" dirty="0"/>
              <a:t>apmērs</a:t>
            </a:r>
            <a:r>
              <a:rPr lang="lv-LV" dirty="0" smtClean="0"/>
              <a:t>;</a:t>
            </a:r>
          </a:p>
          <a:p>
            <a:pPr marL="0" indent="0">
              <a:buNone/>
            </a:pPr>
            <a:r>
              <a:rPr lang="lv-LV" b="1" dirty="0"/>
              <a:t>KOEF</a:t>
            </a:r>
            <a:r>
              <a:rPr lang="lv-LV" dirty="0"/>
              <a:t> – GMI koeficients atbilstoši ģimenes tipam</a:t>
            </a:r>
            <a:r>
              <a:rPr lang="lv-LV" dirty="0" smtClean="0"/>
              <a:t>;</a:t>
            </a:r>
          </a:p>
          <a:p>
            <a:pPr marL="0" indent="0">
              <a:buNone/>
            </a:pPr>
            <a:r>
              <a:rPr lang="lv-LV" b="1" dirty="0"/>
              <a:t>(GMI</a:t>
            </a:r>
            <a:r>
              <a:rPr lang="lv-LV" b="1" baseline="30000" dirty="0"/>
              <a:t>1</a:t>
            </a:r>
            <a:r>
              <a:rPr lang="lv-LV" b="1" dirty="0"/>
              <a:t> + GMI</a:t>
            </a:r>
            <a:r>
              <a:rPr lang="lv-LV" b="1" baseline="30000" dirty="0"/>
              <a:t>2</a:t>
            </a:r>
            <a:r>
              <a:rPr lang="lv-LV" b="1" dirty="0"/>
              <a:t> x N) </a:t>
            </a:r>
            <a:r>
              <a:rPr lang="lv-LV" dirty="0"/>
              <a:t>– garantētā minimālā ienākuma sliekšņu summa mājsaimniecībai</a:t>
            </a:r>
            <a:r>
              <a:rPr lang="lv-LV" dirty="0" smtClean="0"/>
              <a:t>;</a:t>
            </a:r>
          </a:p>
          <a:p>
            <a:pPr marL="0" indent="0">
              <a:buNone/>
            </a:pPr>
            <a:r>
              <a:rPr lang="lv-LV" b="1" dirty="0"/>
              <a:t>K</a:t>
            </a:r>
            <a:r>
              <a:rPr lang="lv-LV" dirty="0"/>
              <a:t> – ar mājokļa lietošanu saistīto maksājumu rēķinos norādītā faktisko izdevumu summa (nepārsniedzot šo noteikumu </a:t>
            </a:r>
            <a:r>
              <a:rPr lang="lv-LV" u="sng" dirty="0">
                <a:hlinkClick r:id="rId2"/>
              </a:rPr>
              <a:t>3.</a:t>
            </a:r>
            <a:r>
              <a:rPr lang="lv-LV" dirty="0"/>
              <a:t> pielikumā norādīto vai pašvaldības saistošajos noteikumos noteikto mājokļa lietošanas izdevumu summu</a:t>
            </a:r>
            <a:r>
              <a:rPr lang="lv-LV" dirty="0" smtClean="0"/>
              <a:t>);</a:t>
            </a:r>
          </a:p>
          <a:p>
            <a:pPr marL="0" indent="0">
              <a:buNone/>
            </a:pPr>
            <a:r>
              <a:rPr lang="lv-LV" b="1" dirty="0"/>
              <a:t>I</a:t>
            </a:r>
            <a:r>
              <a:rPr lang="lv-LV" dirty="0"/>
              <a:t> – mājsaimniecības kopējie ienākumi (ieskaitot attiecīgajā mēnesī saņemto garantēto minimālo ienākumu pabalsta apmēru</a:t>
            </a:r>
            <a:r>
              <a:rPr lang="lv-LV" dirty="0" smtClean="0"/>
              <a:t>).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6792870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FC8979-18CE-A44C-BB72-BEECE3295A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Mājokļa pabalsta formula</a:t>
            </a:r>
            <a:endParaRPr lang="en-LV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0EA745-1825-D94B-BC0D-48D58B3376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lv-LV" dirty="0" err="1"/>
              <a:t>P</a:t>
            </a:r>
            <a:r>
              <a:rPr lang="lv-LV" baseline="-25000" dirty="0" err="1"/>
              <a:t>maj</a:t>
            </a:r>
            <a:r>
              <a:rPr lang="lv-LV" dirty="0"/>
              <a:t> = (GMI</a:t>
            </a:r>
            <a:r>
              <a:rPr lang="lv-LV" baseline="30000" dirty="0"/>
              <a:t>1</a:t>
            </a:r>
            <a:r>
              <a:rPr lang="lv-LV" dirty="0"/>
              <a:t> + GMI</a:t>
            </a:r>
            <a:r>
              <a:rPr lang="lv-LV" baseline="30000" dirty="0"/>
              <a:t>2</a:t>
            </a:r>
            <a:r>
              <a:rPr lang="lv-LV" dirty="0"/>
              <a:t> × N) ×  KOEF + K) – </a:t>
            </a:r>
            <a:r>
              <a:rPr lang="lv-LV" dirty="0" smtClean="0"/>
              <a:t>I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485274"/>
            <a:ext cx="8314788" cy="3032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6232480"/>
      </p:ext>
    </p:extLst>
  </p:cSld>
  <p:clrMapOvr>
    <a:masterClrMapping/>
  </p:clrMapOvr>
</p:sld>
</file>

<file path=ppt/theme/theme1.xml><?xml version="1.0" encoding="utf-8"?>
<a:theme xmlns:a="http://schemas.openxmlformats.org/drawingml/2006/main" name="ZZ Dats Theme">
  <a:themeElements>
    <a:clrScheme name="   ZZ Dats">
      <a:dk1>
        <a:srgbClr val="171717"/>
      </a:dk1>
      <a:lt1>
        <a:srgbClr val="FFFFFF"/>
      </a:lt1>
      <a:dk2>
        <a:srgbClr val="1B3E32"/>
      </a:dk2>
      <a:lt2>
        <a:srgbClr val="D3EDF1"/>
      </a:lt2>
      <a:accent1>
        <a:srgbClr val="28A97C"/>
      </a:accent1>
      <a:accent2>
        <a:srgbClr val="D8D786"/>
      </a:accent2>
      <a:accent3>
        <a:srgbClr val="BF5F51"/>
      </a:accent3>
      <a:accent4>
        <a:srgbClr val="71B3BF"/>
      </a:accent4>
      <a:accent5>
        <a:srgbClr val="E8E8D3"/>
      </a:accent5>
      <a:accent6>
        <a:srgbClr val="E1C9C3"/>
      </a:accent6>
      <a:hlink>
        <a:srgbClr val="28A97C"/>
      </a:hlink>
      <a:folHlink>
        <a:srgbClr val="006443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zz-dats-prezentacijas-sagatave_ar_vadlinijam.potx" id="{F4B38FA0-0F7B-4C5B-9C97-0EFC699B02EA}" vid="{D4842972-9C48-4C02-A487-74F693EB8ED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zz-dats-prezentacijas-sagatave_ar_vadlinijam</Template>
  <TotalTime>94</TotalTime>
  <Words>522</Words>
  <Application>Microsoft Office PowerPoint</Application>
  <PresentationFormat>Widescreen</PresentationFormat>
  <Paragraphs>79</Paragraphs>
  <Slides>18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Nova Round Book</vt:lpstr>
      <vt:lpstr>Roboto</vt:lpstr>
      <vt:lpstr>Times New Roman</vt:lpstr>
      <vt:lpstr>ZZ Dats Theme</vt:lpstr>
      <vt:lpstr>SOPA Mājokļa pabalsta aprēķins atbilstoši  MK noteikumiem Nr. 809</vt:lpstr>
      <vt:lpstr>Satura rādītājs</vt:lpstr>
      <vt:lpstr>Satura rādītājs</vt:lpstr>
      <vt:lpstr>Tiesību akti</vt:lpstr>
      <vt:lpstr>Ministru kabineta noteikumi Nr. 809</vt:lpstr>
      <vt:lpstr>Grozījumi Sociālo pakalpojumu un sociālās palīdzības likumā</vt:lpstr>
      <vt:lpstr>SOPA Tiesību aktu realizācija</vt:lpstr>
      <vt:lpstr>Mājokļa pabalsta formula</vt:lpstr>
      <vt:lpstr>Mājokļa pabalsta formula</vt:lpstr>
      <vt:lpstr>Normatīvie maksājumi</vt:lpstr>
      <vt:lpstr>SOPA  demostrācija</vt:lpstr>
      <vt:lpstr>Galvenās SOPA darbības</vt:lpstr>
      <vt:lpstr>SOPA  iestatījumi un normatīvi</vt:lpstr>
      <vt:lpstr>SOPA  Klienta datu ievade</vt:lpstr>
      <vt:lpstr>SOPA  Deklarācijas ievade</vt:lpstr>
      <vt:lpstr>SOPA  Komunālo maksājumu ievade</vt:lpstr>
      <vt:lpstr>SOPA  Pabalstu apstrāde</vt:lpstr>
      <vt:lpstr>Paldies par uzmanību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SOPA Mājokļa pabalsta aprēķins atbilstoši  MK noteikumiem Nr. 809</dc:title>
  <dc:creator>Krišjānis Šimis</dc:creator>
  <cp:lastModifiedBy>Raivis Kivkucāns</cp:lastModifiedBy>
  <cp:revision>15</cp:revision>
  <dcterms:created xsi:type="dcterms:W3CDTF">2021-06-16T19:08:19Z</dcterms:created>
  <dcterms:modified xsi:type="dcterms:W3CDTF">2021-06-17T14:03:40Z</dcterms:modified>
</cp:coreProperties>
</file>