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5" r:id="rId4"/>
    <p:sldId id="274" r:id="rId5"/>
    <p:sldId id="259" r:id="rId6"/>
    <p:sldId id="264" r:id="rId7"/>
    <p:sldId id="266" r:id="rId8"/>
    <p:sldId id="268" r:id="rId9"/>
    <p:sldId id="269" r:id="rId10"/>
    <p:sldId id="265" r:id="rId11"/>
    <p:sldId id="270" r:id="rId12"/>
    <p:sldId id="281" r:id="rId13"/>
    <p:sldId id="280" r:id="rId14"/>
    <p:sldId id="276" r:id="rId15"/>
    <p:sldId id="277" r:id="rId16"/>
    <p:sldId id="278" r:id="rId17"/>
    <p:sldId id="279" r:id="rId18"/>
    <p:sldId id="262" r:id="rId19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97C"/>
    <a:srgbClr val="D8D786"/>
    <a:srgbClr val="D3EDF1"/>
    <a:srgbClr val="72B3BF"/>
    <a:srgbClr val="EAEBEC"/>
    <a:srgbClr val="E2CAC5"/>
    <a:srgbClr val="006543"/>
    <a:srgbClr val="6B6B6B"/>
    <a:srgbClr val="171717"/>
    <a:srgbClr val="1B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1"/>
    <p:restoredTop sz="90000" autoAdjust="0"/>
  </p:normalViewPr>
  <p:slideViewPr>
    <p:cSldViewPr snapToGrid="0" snapToObjects="1">
      <p:cViewPr varScale="1">
        <p:scale>
          <a:sx n="118" d="100"/>
          <a:sy n="118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83D7-F256-495F-849A-D9D8859025EC}" type="datetimeFigureOut">
              <a:rPr lang="lv-LV" smtClean="0"/>
              <a:t>17.06.2021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2E835-B937-4624-B0E4-BC186D18441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769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749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149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248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532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495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30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2E835-B937-4624-B0E4-BC186D184417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109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531100-8C53-114E-A68C-B831ACD5B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0" y="890948"/>
            <a:ext cx="2615652" cy="71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B1F79A6-2075-4941-9122-DAA7B58BEA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eige">
    <p:bg>
      <p:bgPr>
        <a:solidFill>
          <a:srgbClr val="E8E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D382A6F-8BC8-B648-9531-393E9633D3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ABB3235-433D-7449-A46A-1A593C8AC6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Pink">
    <p:bg>
      <p:bgPr>
        <a:solidFill>
          <a:srgbClr val="E2CA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3C6355B-DEFD-5C48-8886-81E5FD499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4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">
    <p:bg>
      <p:bgPr>
        <a:solidFill>
          <a:srgbClr val="72B3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8" name="Picture 7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34AC5D0A-4694-1E43-AFCB-3B9E1EE842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0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Red">
    <p:bg>
      <p:bgPr>
        <a:solidFill>
          <a:srgbClr val="BF5F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9FE36D72-93AF-B740-AA73-36FA5A331A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4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een">
    <p:bg>
      <p:bgPr>
        <a:solidFill>
          <a:srgbClr val="29A9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7B2FC15-B7B6-F446-BA3E-709612BD3D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22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">
    <p:bg>
      <p:bgPr>
        <a:solidFill>
          <a:srgbClr val="006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679C8C91-D581-A943-BEBB-41EDF12AD3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38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Dark Green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D524EF98-CEB4-6F47-AB9B-392F8D86AC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7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406A2542-54BC-7A48-92DA-7F4FA75EC5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4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1" y="904297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1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ay"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752BAEB6-BD61-084E-B947-19902EECCB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3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ay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8C14B79-21A4-B045-94D8-2285D3E5C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61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2D09A9C-4526-8247-B3B8-1E7482B076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82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59572BF-6F93-1147-BAB3-FC5ADC2ED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390" y="3929448"/>
            <a:ext cx="3839225" cy="1679661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A6E5AD2-3BF2-574C-8735-8F8A5B6ED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2178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C607E5D-3FB6-154C-8551-3CE0BCDF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2823"/>
            <a:ext cx="4243978" cy="234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B2C08BCD-C3A3-9E44-AEAC-F4761C590F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29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757CA4FF-05D5-C744-AD74-AE48A7D869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15082" y="4151870"/>
            <a:ext cx="4302555" cy="172102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A1E2DCF-B5C3-2446-B4DB-EF26B297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D1AB94-ABEB-8A4C-8B1E-8F3F6352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082" y="1081087"/>
            <a:ext cx="4243978" cy="234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BB7461B-23F7-554A-9B0D-4F4CB64185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51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98F3-C482-3D47-8E5D-16332F87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B5E1-3354-9B47-9460-C8976F42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5EB7D-CEE3-6342-8B5D-C918ADE9A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98768-1BC2-8E45-B401-46B2D518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7AFC9-2008-A641-BDD7-36464B55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D766ED59-B064-284E-AA50-3B6136426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12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9456-0723-AD4A-B1F3-AFFBDFC4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38366-19C7-BC4E-98D9-F5D88B44E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C50E-22BF-3E4D-84F3-7C3E87D1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6C1D3-15B1-924C-8409-A3243882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FADA-4ACF-D546-90DA-8D1E3F08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9C43D27-5E81-DB4A-805E-433FDAD21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6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41BF-6059-D043-B2E6-3E0CEEB2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D193-457E-1F4D-9840-10EBB0A22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6D026-DA7C-0146-87D6-2FFA4FB8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711F7-5DBD-EB48-8E58-0E907BE1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4CEC9C3-7078-994E-A0F7-C5BA509FA5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2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B29D6-F523-BB49-87D4-1B9D9018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25D7B-5598-9F47-BB5E-C1169939C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3F69F-9826-ED4C-8A47-1953BBA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05EB-FA7F-E541-8E66-CB006BC2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661AD8F-45CA-AF4A-A603-7CF907AA64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52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6449"/>
            <a:ext cx="9144000" cy="1971780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70" y="4199166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3352" y="4199166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79" y="1067091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30DD057B-A4EF-3141-B82B-6A2ACD6E9B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34284A4-CFE3-0F47-8AED-48343A1D3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934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849AA55-FC1B-E540-93A7-031A00E8E6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B88343C-B0BF-EA41-9849-22AAE2ADE8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5CF176-CCD9-FB4F-8F80-F68649861860}"/>
              </a:ext>
            </a:extLst>
          </p:cNvPr>
          <p:cNvSpPr/>
          <p:nvPr userDrawn="1"/>
        </p:nvSpPr>
        <p:spPr>
          <a:xfrm>
            <a:off x="0" y="5421182"/>
            <a:ext cx="12192000" cy="1436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49A47-0DE1-104D-BC21-3E3F22F7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1918"/>
            <a:ext cx="10515600" cy="2647178"/>
          </a:xfrm>
        </p:spPr>
        <p:txBody>
          <a:bodyPr anchor="b"/>
          <a:lstStyle>
            <a:lvl1pPr>
              <a:defRPr sz="6000">
                <a:solidFill>
                  <a:srgbClr val="1B3E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925F-2C1D-BE43-8933-5628CEB4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384496" cy="1174582"/>
          </a:xfrm>
        </p:spPr>
        <p:txBody>
          <a:bodyPr/>
          <a:lstStyle>
            <a:lvl1pPr marL="0" indent="0">
              <a:buNone/>
              <a:defRPr sz="2400">
                <a:solidFill>
                  <a:srgbClr val="17171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7E15C1D-CDB8-E341-A9B9-7A2F1485C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1755" y="4440537"/>
            <a:ext cx="3592045" cy="1436818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3563F29-CF82-FC44-83DE-5B3B646217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3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165F-03B4-754A-972C-D81BBA3F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CBC6C-13BF-B34E-87F0-5F318A06E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E00AD-CF2F-6348-9971-D4A64127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753D9-E814-EC4D-9043-A3626B64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D979-2374-3649-9DA3-F71D1F35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C058605-0F70-664C-95B4-7494A6DA1F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F50C-3E24-0047-B44B-E65911EC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7F080-1160-DD47-A7A0-5816EE9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C182-5D10-5845-9511-350F51B3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2C61E-21B6-274E-AD14-9173A5F28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4EC1E-64B1-A740-B93F-D0B7DA661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2C33A-8CEC-F042-B9FC-FAEA6997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941CC-8B8D-D542-AB79-93FF7FA8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E9FCA34-66F6-2045-AAB4-F980D220D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22593"/>
            <a:ext cx="529906" cy="5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5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CD077-C23D-5046-B052-D4D04B6F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82153-5E40-3F41-9664-5F7567C05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F4CF-6074-5340-9E84-A4284F62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C1F4C-828E-854E-A0D8-33669A77C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5256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74" r:id="rId4"/>
    <p:sldLayoutId id="2147483676" r:id="rId5"/>
    <p:sldLayoutId id="2147483675" r:id="rId6"/>
    <p:sldLayoutId id="2147483651" r:id="rId7"/>
    <p:sldLayoutId id="2147483652" r:id="rId8"/>
    <p:sldLayoutId id="2147483653" r:id="rId9"/>
    <p:sldLayoutId id="2147483662" r:id="rId10"/>
    <p:sldLayoutId id="2147483654" r:id="rId11"/>
    <p:sldLayoutId id="2147483661" r:id="rId12"/>
    <p:sldLayoutId id="2147483670" r:id="rId13"/>
    <p:sldLayoutId id="2147483666" r:id="rId14"/>
    <p:sldLayoutId id="2147483660" r:id="rId15"/>
    <p:sldLayoutId id="2147483663" r:id="rId16"/>
    <p:sldLayoutId id="2147483669" r:id="rId17"/>
    <p:sldLayoutId id="2147483664" r:id="rId18"/>
    <p:sldLayoutId id="2147483665" r:id="rId19"/>
    <p:sldLayoutId id="2147483667" r:id="rId20"/>
    <p:sldLayoutId id="2147483668" r:id="rId21"/>
    <p:sldLayoutId id="2147483655" r:id="rId22"/>
    <p:sldLayoutId id="2147483671" r:id="rId23"/>
    <p:sldLayoutId id="2147483672" r:id="rId24"/>
    <p:sldLayoutId id="2147483656" r:id="rId25"/>
    <p:sldLayoutId id="2147483657" r:id="rId26"/>
    <p:sldLayoutId id="2147483658" r:id="rId27"/>
    <p:sldLayoutId id="2147483659" r:id="rId28"/>
    <p:sldLayoutId id="214748367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B3E32"/>
          </a:solidFill>
          <a:latin typeface="Nova Round Book" panose="020C050402040406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kumi.lv/ta/id/319717#piel3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7A7F-E49A-2B45-BCB2-4240891CA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4908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SOPA Mājokļa pabalsta aprēķins atbilstoši </a:t>
            </a:r>
            <a:br>
              <a:rPr lang="lv-LV" dirty="0" smtClean="0"/>
            </a:br>
            <a:r>
              <a:rPr lang="lv-LV" dirty="0" smtClean="0"/>
              <a:t>MK noteikumiem Nr. 809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EEBC7-1CC3-1A42-8894-5F58758A8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963" y="5189838"/>
            <a:ext cx="5248069" cy="705270"/>
          </a:xfrm>
        </p:spPr>
        <p:txBody>
          <a:bodyPr>
            <a:normAutofit/>
          </a:bodyPr>
          <a:lstStyle/>
          <a:p>
            <a:r>
              <a:rPr lang="lv-LV" dirty="0" err="1" smtClean="0"/>
              <a:t>Sistēmanalītiķis</a:t>
            </a:r>
            <a:r>
              <a:rPr lang="en-GB" dirty="0" smtClean="0"/>
              <a:t>, </a:t>
            </a:r>
            <a:r>
              <a:rPr lang="lv-LV" dirty="0" smtClean="0"/>
              <a:t>Krišjānis Šimis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02215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Normatīvie maksājumi</a:t>
            </a:r>
            <a:endParaRPr lang="en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841926"/>
              </p:ext>
            </p:extLst>
          </p:nvPr>
        </p:nvGraphicFramePr>
        <p:xfrm>
          <a:off x="838200" y="1822450"/>
          <a:ext cx="9879228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607">
                  <a:extLst>
                    <a:ext uri="{9D8B030D-6E8A-4147-A177-3AD203B41FA5}">
                      <a16:colId xmlns:a16="http://schemas.microsoft.com/office/drawing/2014/main" val="486392515"/>
                    </a:ext>
                  </a:extLst>
                </a:gridCol>
                <a:gridCol w="6013621">
                  <a:extLst>
                    <a:ext uri="{9D8B030D-6E8A-4147-A177-3AD203B41FA5}">
                      <a16:colId xmlns:a16="http://schemas.microsoft.com/office/drawing/2014/main" val="1210340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MK noteikumu Nr. 809 3. pielikuma punkts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Atbilstošā SOPA </a:t>
                      </a:r>
                      <a:r>
                        <a:rPr lang="lv-LV" sz="160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funkcionalitāte</a:t>
                      </a:r>
                      <a:r>
                        <a:rPr lang="lv-LV" sz="1600" i="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lv-LV" sz="16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69204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 punkts par normatīvo platību</a:t>
                      </a:r>
                      <a:endParaRPr lang="lv-LV" sz="16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2.2</a:t>
                      </a:r>
                      <a:r>
                        <a:rPr lang="lv-LV" sz="160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.* 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Normatīvā platība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 ‘Apkure’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4083072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 punkts par dzīvojamo telpu īri un apsaimniekošanu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slejas ‘Īre’ un ‘Apsaimniekošana/ pārvaldīšana’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343556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 punkts par gāzi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 ‘Gāze’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461464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punkts par elektroenerģiju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 ‘Elektrība’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82318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punkts par ūdens apgādi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slejas ‘karstā 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ūd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m3’, ‘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ūd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sild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cena’, ‘Ūdens 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uzsild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.’ Un ‘Ūdens apgāde’ 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76743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7. punkts par apkuri ar cieto kurināmo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5.1. Poga ‘Aprēķināt kurināmo’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586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 punkts par citiem pakalpojumiem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 Komunālo maksājumu forma – slejas ‘Pārējie’, ‘Telefons’, ‘Asenizācija’, ‘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Atkrit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izvešana’, ‘Lifts’, ‘Elektr. </a:t>
                      </a:r>
                      <a:r>
                        <a:rPr lang="lv-LV" sz="1600" i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koptelpās</a:t>
                      </a:r>
                      <a:r>
                        <a:rPr lang="lv-LV" sz="16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’.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411065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6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i="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 skaitlis ir lietotāja rokasgrāmatas nodaļas numurs</a:t>
                      </a:r>
                      <a:endParaRPr lang="lv-LV" sz="1200" i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41665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61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br>
              <a:rPr lang="lv-LV" dirty="0" smtClean="0"/>
            </a:br>
            <a:r>
              <a:rPr lang="lv-LV" dirty="0" err="1" smtClean="0"/>
              <a:t>demostrācija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 smtClean="0"/>
              <a:t>Galvenās darbības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55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Galvenās SOPA darbības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dirty="0" smtClean="0"/>
              <a:t>Iestatījumu sakārtošana </a:t>
            </a:r>
            <a:br>
              <a:rPr lang="lv-LV" dirty="0" smtClean="0"/>
            </a:br>
            <a:r>
              <a:rPr lang="lv-LV" dirty="0" smtClean="0"/>
              <a:t>(1x </a:t>
            </a:r>
            <a:r>
              <a:rPr lang="lv-LV" dirty="0"/>
              <a:t>katrai pašvaldībai pie iedarbināšanas)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Katra klienta mājokļa parametru aktualizēšana </a:t>
            </a:r>
            <a:br>
              <a:rPr lang="lv-LV" dirty="0" smtClean="0"/>
            </a:br>
            <a:r>
              <a:rPr lang="lv-LV" dirty="0" smtClean="0"/>
              <a:t>(</a:t>
            </a:r>
            <a:r>
              <a:rPr lang="lv-LV" dirty="0"/>
              <a:t>1x katram klientam)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Deklarācijas </a:t>
            </a:r>
            <a:r>
              <a:rPr lang="lv-LV" dirty="0"/>
              <a:t>un </a:t>
            </a:r>
            <a:r>
              <a:rPr lang="lv-LV" dirty="0" smtClean="0"/>
              <a:t>Komunālo maksājumu pirmā ievade</a:t>
            </a:r>
            <a:br>
              <a:rPr lang="lv-LV" dirty="0" smtClean="0"/>
            </a:br>
            <a:r>
              <a:rPr lang="lv-LV" dirty="0" smtClean="0"/>
              <a:t>(1x katrai ILD)</a:t>
            </a: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Pabalstu apstrāde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31628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br>
              <a:rPr lang="lv-LV" dirty="0" smtClean="0"/>
            </a:br>
            <a:r>
              <a:rPr lang="lv-LV" dirty="0" smtClean="0"/>
              <a:t>iestatījumi un normatīvi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 smtClean="0"/>
              <a:t>Sistēma -&gt; Normatīvi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08211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br>
              <a:rPr lang="lv-LV" dirty="0" smtClean="0"/>
            </a:br>
            <a:r>
              <a:rPr lang="lv-LV" dirty="0" smtClean="0"/>
              <a:t>Klienta datu ievade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 smtClean="0"/>
              <a:t>Demonstrācija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9042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br>
              <a:rPr lang="lv-LV" dirty="0" smtClean="0"/>
            </a:br>
            <a:r>
              <a:rPr lang="lv-LV" dirty="0" smtClean="0"/>
              <a:t>Deklarācijas ievade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/>
              <a:t>Demonstrācija</a:t>
            </a:r>
          </a:p>
        </p:txBody>
      </p:sp>
    </p:spTree>
    <p:extLst>
      <p:ext uri="{BB962C8B-B14F-4D97-AF65-F5344CB8AC3E}">
        <p14:creationId xmlns:p14="http://schemas.microsoft.com/office/powerpoint/2010/main" val="366167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br>
              <a:rPr lang="lv-LV" dirty="0" smtClean="0"/>
            </a:br>
            <a:r>
              <a:rPr lang="lv-LV" dirty="0" smtClean="0"/>
              <a:t>Komunālo maksājumu ievade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/>
              <a:t>Demonstrācija</a:t>
            </a:r>
          </a:p>
        </p:txBody>
      </p:sp>
    </p:spTree>
    <p:extLst>
      <p:ext uri="{BB962C8B-B14F-4D97-AF65-F5344CB8AC3E}">
        <p14:creationId xmlns:p14="http://schemas.microsoft.com/office/powerpoint/2010/main" val="224078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 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>Pabalstu </a:t>
            </a:r>
            <a:r>
              <a:rPr lang="lv-LV" dirty="0" smtClean="0"/>
              <a:t>apstrāde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705772" cy="1174582"/>
          </a:xfrm>
        </p:spPr>
        <p:txBody>
          <a:bodyPr/>
          <a:lstStyle/>
          <a:p>
            <a:r>
              <a:rPr lang="lv-LV" dirty="0"/>
              <a:t>Demonstrācija</a:t>
            </a:r>
          </a:p>
        </p:txBody>
      </p:sp>
    </p:spTree>
    <p:extLst>
      <p:ext uri="{BB962C8B-B14F-4D97-AF65-F5344CB8AC3E}">
        <p14:creationId xmlns:p14="http://schemas.microsoft.com/office/powerpoint/2010/main" val="1019160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38B7-F84C-1C43-B071-D194E1BF8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LV" dirty="0"/>
              <a:t>Paldies par uzmanību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443CE-C4CF-DF4C-B550-99FC12D23D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LV" dirty="0"/>
              <a:t>Laiks jautājumiem</a:t>
            </a:r>
          </a:p>
        </p:txBody>
      </p:sp>
    </p:spTree>
    <p:extLst>
      <p:ext uri="{BB962C8B-B14F-4D97-AF65-F5344CB8AC3E}">
        <p14:creationId xmlns:p14="http://schemas.microsoft.com/office/powerpoint/2010/main" val="370466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Satura rādītājs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216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Satura rādītājs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Tiesību akti</a:t>
            </a:r>
          </a:p>
          <a:p>
            <a:r>
              <a:rPr lang="lv-LV" dirty="0" smtClean="0"/>
              <a:t>Tiesību </a:t>
            </a:r>
            <a:r>
              <a:rPr lang="lv-LV" dirty="0"/>
              <a:t>aktu </a:t>
            </a:r>
            <a:r>
              <a:rPr lang="lv-LV" dirty="0" smtClean="0"/>
              <a:t>realizācija </a:t>
            </a:r>
            <a:r>
              <a:rPr lang="lv-LV" dirty="0" smtClean="0"/>
              <a:t>SOPA</a:t>
            </a:r>
          </a:p>
          <a:p>
            <a:r>
              <a:rPr lang="lv-LV" dirty="0" smtClean="0"/>
              <a:t>SOPA demonstrācija: </a:t>
            </a:r>
            <a:endParaRPr lang="lv-LV" dirty="0" smtClean="0"/>
          </a:p>
          <a:p>
            <a:pPr lvl="1"/>
            <a:r>
              <a:rPr lang="lv-LV" dirty="0" smtClean="0"/>
              <a:t>SOPA iestatījumi un normatīvi</a:t>
            </a:r>
          </a:p>
          <a:p>
            <a:pPr lvl="1"/>
            <a:r>
              <a:rPr lang="lv-LV" dirty="0" smtClean="0"/>
              <a:t>Klienta datu ievade</a:t>
            </a:r>
          </a:p>
          <a:p>
            <a:pPr lvl="1"/>
            <a:r>
              <a:rPr lang="lv-LV" dirty="0" smtClean="0"/>
              <a:t>Deklarācijas ievade</a:t>
            </a:r>
          </a:p>
          <a:p>
            <a:pPr lvl="1"/>
            <a:r>
              <a:rPr lang="lv-LV" dirty="0" smtClean="0"/>
              <a:t>Komunālo maksājumu ievade</a:t>
            </a:r>
          </a:p>
          <a:p>
            <a:pPr lvl="1"/>
            <a:r>
              <a:rPr lang="lv-LV" smtClean="0"/>
              <a:t>Pabalstu apstrāde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59288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Tiesību akti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655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Ministru kabineta noteikumi Nr. 809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Noteikumi par mājsaimniecības materiālās situācijas izvērtēšanu un sociālās palīdzības saņemšanu.</a:t>
            </a:r>
          </a:p>
          <a:p>
            <a:pPr marL="0" indent="0">
              <a:buNone/>
            </a:pPr>
            <a:endParaRPr lang="lv-LV" dirty="0" smtClean="0"/>
          </a:p>
          <a:p>
            <a:pPr marL="444500" indent="0">
              <a:buNone/>
            </a:pPr>
            <a:r>
              <a:rPr lang="lv-LV" dirty="0" smtClean="0"/>
              <a:t>10. Punkts par </a:t>
            </a:r>
            <a:r>
              <a:rPr lang="lv-LV" dirty="0"/>
              <a:t>Mājokļa pabalsta </a:t>
            </a:r>
            <a:r>
              <a:rPr lang="lv-LV" dirty="0" smtClean="0"/>
              <a:t>apmēra aprēķinu</a:t>
            </a:r>
          </a:p>
          <a:p>
            <a:pPr marL="444500" indent="0">
              <a:buNone/>
            </a:pPr>
            <a:endParaRPr lang="lv-LV" dirty="0" smtClean="0"/>
          </a:p>
          <a:p>
            <a:pPr marL="444500" indent="0">
              <a:buNone/>
            </a:pPr>
            <a:r>
              <a:rPr lang="lv-LV" dirty="0" smtClean="0"/>
              <a:t>3. Pielikums par </a:t>
            </a:r>
            <a:r>
              <a:rPr lang="lv-LV" dirty="0"/>
              <a:t>Mājokļa pabalsta aprēķināšanai izmantojamās izdevumu pozīciju minimālās normas</a:t>
            </a:r>
            <a:endParaRPr lang="en-LV" dirty="0"/>
          </a:p>
          <a:p>
            <a:pPr marL="0" indent="0">
              <a:buNone/>
            </a:pP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20936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Grozījumi Sociālo pakalpojumu un sociālās palīdzības likumā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36. pants. Sociālās palīdzības pabalstu piešķiršanas nosacījumi</a:t>
            </a:r>
          </a:p>
          <a:p>
            <a:pPr marL="0" indent="0">
              <a:buNone/>
            </a:pPr>
            <a:endParaRPr lang="lv-LV" dirty="0" smtClean="0"/>
          </a:p>
          <a:p>
            <a:pPr marL="444500" indent="0">
              <a:buNone/>
            </a:pPr>
            <a:r>
              <a:rPr lang="lv-LV" dirty="0"/>
              <a:t>(5) Ministru kabinets nosaka mājokļa pabalsta aprēķināšanas, piešķiršanas un izmaksas kārtību un izdevumu pozīciju minimālās normas mājokļa pabalsta apmēra aprēķināšanai. Pašvaldība saistošajos noteikumos </a:t>
            </a:r>
            <a:r>
              <a:rPr lang="lv-LV" dirty="0">
                <a:solidFill>
                  <a:srgbClr val="29A97C"/>
                </a:solidFill>
              </a:rPr>
              <a:t>var noteikt labvēlīgākus nosacījumus</a:t>
            </a:r>
            <a:r>
              <a:rPr lang="lv-LV" dirty="0"/>
              <a:t> izdevumu pozīciju normām mājokļa pabalsta apmēra aprēķināšanai.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8624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29EA-8DE2-6843-8594-42A8F79C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SOPA</a:t>
            </a:r>
            <a:br>
              <a:rPr lang="lv-LV" dirty="0" smtClean="0"/>
            </a:br>
            <a:r>
              <a:rPr lang="lv-LV" dirty="0"/>
              <a:t>Tiesību aktu realizācija</a:t>
            </a:r>
            <a:endParaRPr lang="en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24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Mājokļa pabalsta formula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dirty="0" err="1"/>
              <a:t>P</a:t>
            </a:r>
            <a:r>
              <a:rPr lang="lv-LV" baseline="-25000" dirty="0" err="1"/>
              <a:t>maj</a:t>
            </a:r>
            <a:r>
              <a:rPr lang="lv-LV" dirty="0"/>
              <a:t> = (GMI</a:t>
            </a:r>
            <a:r>
              <a:rPr lang="lv-LV" baseline="30000" dirty="0"/>
              <a:t>1</a:t>
            </a:r>
            <a:r>
              <a:rPr lang="lv-LV" dirty="0"/>
              <a:t> + GMI</a:t>
            </a:r>
            <a:r>
              <a:rPr lang="lv-LV" baseline="30000" dirty="0"/>
              <a:t>2</a:t>
            </a:r>
            <a:r>
              <a:rPr lang="lv-LV" dirty="0"/>
              <a:t> × N) ×  KOEF + K) – </a:t>
            </a:r>
            <a:r>
              <a:rPr lang="lv-LV" dirty="0" smtClean="0"/>
              <a:t>I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 err="1"/>
              <a:t>P</a:t>
            </a:r>
            <a:r>
              <a:rPr lang="lv-LV" b="1" baseline="-25000" dirty="0" err="1"/>
              <a:t>maj</a:t>
            </a:r>
            <a:r>
              <a:rPr lang="lv-LV" dirty="0"/>
              <a:t> – </a:t>
            </a:r>
            <a:r>
              <a:rPr lang="lv-LV" dirty="0" smtClean="0"/>
              <a:t>Mājokļa pabalsta </a:t>
            </a:r>
            <a:r>
              <a:rPr lang="lv-LV" dirty="0"/>
              <a:t>apmērs</a:t>
            </a:r>
            <a:r>
              <a:rPr lang="lv-LV" dirty="0" smtClean="0"/>
              <a:t>;</a:t>
            </a:r>
          </a:p>
          <a:p>
            <a:pPr marL="0" indent="0">
              <a:buNone/>
            </a:pPr>
            <a:r>
              <a:rPr lang="lv-LV" b="1" dirty="0"/>
              <a:t>KOEF</a:t>
            </a:r>
            <a:r>
              <a:rPr lang="lv-LV" dirty="0"/>
              <a:t> – GMI koeficients atbilstoši ģimenes tipam</a:t>
            </a:r>
            <a:r>
              <a:rPr lang="lv-LV" dirty="0" smtClean="0"/>
              <a:t>;</a:t>
            </a:r>
          </a:p>
          <a:p>
            <a:pPr marL="0" indent="0">
              <a:buNone/>
            </a:pPr>
            <a:r>
              <a:rPr lang="lv-LV" b="1" dirty="0"/>
              <a:t>(GMI</a:t>
            </a:r>
            <a:r>
              <a:rPr lang="lv-LV" b="1" baseline="30000" dirty="0"/>
              <a:t>1</a:t>
            </a:r>
            <a:r>
              <a:rPr lang="lv-LV" b="1" dirty="0"/>
              <a:t> + GMI</a:t>
            </a:r>
            <a:r>
              <a:rPr lang="lv-LV" b="1" baseline="30000" dirty="0"/>
              <a:t>2</a:t>
            </a:r>
            <a:r>
              <a:rPr lang="lv-LV" b="1" dirty="0"/>
              <a:t> x N) </a:t>
            </a:r>
            <a:r>
              <a:rPr lang="lv-LV" dirty="0"/>
              <a:t>– garantētā minimālā ienākuma sliekšņu summa mājsaimniecībai</a:t>
            </a:r>
            <a:r>
              <a:rPr lang="lv-LV" dirty="0" smtClean="0"/>
              <a:t>;</a:t>
            </a:r>
          </a:p>
          <a:p>
            <a:pPr marL="0" indent="0">
              <a:buNone/>
            </a:pPr>
            <a:r>
              <a:rPr lang="lv-LV" b="1" dirty="0"/>
              <a:t>K</a:t>
            </a:r>
            <a:r>
              <a:rPr lang="lv-LV" dirty="0"/>
              <a:t> – ar mājokļa lietošanu saistīto maksājumu rēķinos norādītā faktisko izdevumu summa (nepārsniedzot šo noteikumu </a:t>
            </a:r>
            <a:r>
              <a:rPr lang="lv-LV" u="sng" dirty="0">
                <a:hlinkClick r:id="rId2"/>
              </a:rPr>
              <a:t>3.</a:t>
            </a:r>
            <a:r>
              <a:rPr lang="lv-LV" dirty="0"/>
              <a:t> pielikumā norādīto vai pašvaldības saistošajos noteikumos noteikto mājokļa lietošanas izdevumu summu</a:t>
            </a:r>
            <a:r>
              <a:rPr lang="lv-LV" dirty="0" smtClean="0"/>
              <a:t>);</a:t>
            </a:r>
          </a:p>
          <a:p>
            <a:pPr marL="0" indent="0">
              <a:buNone/>
            </a:pPr>
            <a:r>
              <a:rPr lang="lv-LV" b="1" dirty="0"/>
              <a:t>I</a:t>
            </a:r>
            <a:r>
              <a:rPr lang="lv-LV" dirty="0"/>
              <a:t> – mājsaimniecības kopējie ienākumi (ieskaitot attiecīgajā mēnesī saņemto garantēto minimālo ienākumu pabalsta apmēru</a:t>
            </a:r>
            <a:r>
              <a:rPr lang="lv-LV" dirty="0" smtClean="0"/>
              <a:t>).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928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Mājokļa pabalsta formula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err="1"/>
              <a:t>P</a:t>
            </a:r>
            <a:r>
              <a:rPr lang="lv-LV" baseline="-25000" dirty="0" err="1"/>
              <a:t>maj</a:t>
            </a:r>
            <a:r>
              <a:rPr lang="lv-LV" dirty="0"/>
              <a:t> = (GMI</a:t>
            </a:r>
            <a:r>
              <a:rPr lang="lv-LV" baseline="30000" dirty="0"/>
              <a:t>1</a:t>
            </a:r>
            <a:r>
              <a:rPr lang="lv-LV" dirty="0"/>
              <a:t> + GMI</a:t>
            </a:r>
            <a:r>
              <a:rPr lang="lv-LV" baseline="30000" dirty="0"/>
              <a:t>2</a:t>
            </a:r>
            <a:r>
              <a:rPr lang="lv-LV" dirty="0"/>
              <a:t> × N) ×  KOEF + K) – </a:t>
            </a:r>
            <a:r>
              <a:rPr lang="lv-LV" dirty="0" smtClean="0"/>
              <a:t>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85274"/>
            <a:ext cx="8314788" cy="303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32480"/>
      </p:ext>
    </p:extLst>
  </p:cSld>
  <p:clrMapOvr>
    <a:masterClrMapping/>
  </p:clrMapOvr>
</p:sld>
</file>

<file path=ppt/theme/theme1.xml><?xml version="1.0" encoding="utf-8"?>
<a:theme xmlns:a="http://schemas.openxmlformats.org/drawingml/2006/main" name="ZZ Dats Theme">
  <a:themeElements>
    <a:clrScheme name="   ZZ Dats">
      <a:dk1>
        <a:srgbClr val="171717"/>
      </a:dk1>
      <a:lt1>
        <a:srgbClr val="FFFFFF"/>
      </a:lt1>
      <a:dk2>
        <a:srgbClr val="1B3E32"/>
      </a:dk2>
      <a:lt2>
        <a:srgbClr val="D3EDF1"/>
      </a:lt2>
      <a:accent1>
        <a:srgbClr val="28A97C"/>
      </a:accent1>
      <a:accent2>
        <a:srgbClr val="D8D786"/>
      </a:accent2>
      <a:accent3>
        <a:srgbClr val="BF5F51"/>
      </a:accent3>
      <a:accent4>
        <a:srgbClr val="71B3BF"/>
      </a:accent4>
      <a:accent5>
        <a:srgbClr val="E8E8D3"/>
      </a:accent5>
      <a:accent6>
        <a:srgbClr val="E1C9C3"/>
      </a:accent6>
      <a:hlink>
        <a:srgbClr val="28A97C"/>
      </a:hlink>
      <a:folHlink>
        <a:srgbClr val="0064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z-dats-prezentacijas-sagatave_ar_vadlinijam.potx" id="{F4B38FA0-0F7B-4C5B-9C97-0EFC699B02EA}" vid="{D4842972-9C48-4C02-A487-74F693EB8E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zz-dats-prezentacijas-sagatave_ar_vadlinijam</Template>
  <TotalTime>94</TotalTime>
  <Words>522</Words>
  <Application>Microsoft Office PowerPoint</Application>
  <PresentationFormat>Widescreen</PresentationFormat>
  <Paragraphs>79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Nova Round Book</vt:lpstr>
      <vt:lpstr>Roboto</vt:lpstr>
      <vt:lpstr>Times New Roman</vt:lpstr>
      <vt:lpstr>ZZ Dats Theme</vt:lpstr>
      <vt:lpstr>SOPA Mājokļa pabalsta aprēķins atbilstoši  MK noteikumiem Nr. 809</vt:lpstr>
      <vt:lpstr>Satura rādītājs</vt:lpstr>
      <vt:lpstr>Satura rādītājs</vt:lpstr>
      <vt:lpstr>Tiesību akti</vt:lpstr>
      <vt:lpstr>Ministru kabineta noteikumi Nr. 809</vt:lpstr>
      <vt:lpstr>Grozījumi Sociālo pakalpojumu un sociālās palīdzības likumā</vt:lpstr>
      <vt:lpstr>SOPA Tiesību aktu realizācija</vt:lpstr>
      <vt:lpstr>Mājokļa pabalsta formula</vt:lpstr>
      <vt:lpstr>Mājokļa pabalsta formula</vt:lpstr>
      <vt:lpstr>Normatīvie maksājumi</vt:lpstr>
      <vt:lpstr>SOPA  demostrācija</vt:lpstr>
      <vt:lpstr>Galvenās SOPA darbības</vt:lpstr>
      <vt:lpstr>SOPA  iestatījumi un normatīvi</vt:lpstr>
      <vt:lpstr>SOPA  Klienta datu ievade</vt:lpstr>
      <vt:lpstr>SOPA  Deklarācijas ievade</vt:lpstr>
      <vt:lpstr>SOPA  Komunālo maksājumu ievade</vt:lpstr>
      <vt:lpstr>SOPA  Pabalstu apstrāde</vt:lpstr>
      <vt:lpstr>Paldies par uzmanību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SOPA Mājokļa pabalsta aprēķins atbilstoši  MK noteikumiem Nr. 809</dc:title>
  <dc:creator>Krišjānis Šimis</dc:creator>
  <cp:lastModifiedBy>Raivis Kivkucāns</cp:lastModifiedBy>
  <cp:revision>15</cp:revision>
  <dcterms:created xsi:type="dcterms:W3CDTF">2021-06-16T19:08:19Z</dcterms:created>
  <dcterms:modified xsi:type="dcterms:W3CDTF">2021-06-17T14:03:40Z</dcterms:modified>
</cp:coreProperties>
</file>