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23" r:id="rId1"/>
  </p:sldMasterIdLst>
  <p:notesMasterIdLst>
    <p:notesMasterId r:id="rId35"/>
  </p:notesMasterIdLst>
  <p:sldIdLst>
    <p:sldId id="256" r:id="rId2"/>
    <p:sldId id="427" r:id="rId3"/>
    <p:sldId id="396" r:id="rId4"/>
    <p:sldId id="436" r:id="rId5"/>
    <p:sldId id="446" r:id="rId6"/>
    <p:sldId id="457" r:id="rId7"/>
    <p:sldId id="452" r:id="rId8"/>
    <p:sldId id="454" r:id="rId9"/>
    <p:sldId id="455" r:id="rId10"/>
    <p:sldId id="453" r:id="rId11"/>
    <p:sldId id="460" r:id="rId12"/>
    <p:sldId id="461" r:id="rId13"/>
    <p:sldId id="463" r:id="rId14"/>
    <p:sldId id="465" r:id="rId15"/>
    <p:sldId id="462" r:id="rId16"/>
    <p:sldId id="263" r:id="rId17"/>
    <p:sldId id="451" r:id="rId18"/>
    <p:sldId id="390" r:id="rId19"/>
    <p:sldId id="434" r:id="rId20"/>
    <p:sldId id="439" r:id="rId21"/>
    <p:sldId id="437" r:id="rId22"/>
    <p:sldId id="262" r:id="rId23"/>
    <p:sldId id="464" r:id="rId24"/>
    <p:sldId id="345" r:id="rId25"/>
    <p:sldId id="458" r:id="rId26"/>
    <p:sldId id="467" r:id="rId27"/>
    <p:sldId id="468" r:id="rId28"/>
    <p:sldId id="469" r:id="rId29"/>
    <p:sldId id="450" r:id="rId30"/>
    <p:sldId id="466" r:id="rId31"/>
    <p:sldId id="449" r:id="rId32"/>
    <p:sldId id="414" r:id="rId33"/>
    <p:sldId id="415" r:id="rId3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13013E-AA45-4A4D-9C6D-C5CAAD8FE4DD}"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lv-LV"/>
        </a:p>
      </dgm:t>
    </dgm:pt>
    <dgm:pt modelId="{FA7BE008-A244-48A3-BC95-2CEBCDD0A4EE}">
      <dgm:prSet phldrT="[Text]"/>
      <dgm:spPr/>
      <dgm:t>
        <a:bodyPr/>
        <a:lstStyle/>
        <a:p>
          <a:r>
            <a:rPr lang="lv-LV" dirty="0"/>
            <a:t>Priekšstats</a:t>
          </a:r>
        </a:p>
      </dgm:t>
    </dgm:pt>
    <dgm:pt modelId="{86B16EC6-CB19-4682-83E6-BBFD9AD06C92}" type="parTrans" cxnId="{C48A407E-9951-4ED8-B6A3-075720CBABCF}">
      <dgm:prSet/>
      <dgm:spPr/>
      <dgm:t>
        <a:bodyPr/>
        <a:lstStyle/>
        <a:p>
          <a:endParaRPr lang="lv-LV"/>
        </a:p>
      </dgm:t>
    </dgm:pt>
    <dgm:pt modelId="{3ECF3BF5-1BCB-4BF2-B7A9-F492DBBFE69E}" type="sibTrans" cxnId="{C48A407E-9951-4ED8-B6A3-075720CBABCF}">
      <dgm:prSet/>
      <dgm:spPr/>
      <dgm:t>
        <a:bodyPr/>
        <a:lstStyle/>
        <a:p>
          <a:endParaRPr lang="lv-LV"/>
        </a:p>
      </dgm:t>
    </dgm:pt>
    <dgm:pt modelId="{763E4EA2-27E5-4362-B8E9-C8EABBB24306}">
      <dgm:prSet phldrT="[Text]"/>
      <dgm:spPr/>
      <dgm:t>
        <a:bodyPr/>
        <a:lstStyle/>
        <a:p>
          <a:r>
            <a:rPr lang="lv-LV" dirty="0"/>
            <a:t>Izzināšanas žurnāli</a:t>
          </a:r>
        </a:p>
      </dgm:t>
    </dgm:pt>
    <dgm:pt modelId="{4F05A63E-F5BF-4F51-AFF4-842C33987A16}" type="parTrans" cxnId="{3F889CA3-C0AF-4F8A-961D-E112C8B9C829}">
      <dgm:prSet/>
      <dgm:spPr/>
      <dgm:t>
        <a:bodyPr/>
        <a:lstStyle/>
        <a:p>
          <a:endParaRPr lang="lv-LV"/>
        </a:p>
      </dgm:t>
    </dgm:pt>
    <dgm:pt modelId="{1ED0EFCD-EE3F-45A4-A256-43D5BF3DE2C2}" type="sibTrans" cxnId="{3F889CA3-C0AF-4F8A-961D-E112C8B9C829}">
      <dgm:prSet/>
      <dgm:spPr/>
      <dgm:t>
        <a:bodyPr/>
        <a:lstStyle/>
        <a:p>
          <a:endParaRPr lang="lv-LV"/>
        </a:p>
      </dgm:t>
    </dgm:pt>
    <dgm:pt modelId="{2040D573-CA62-4B3A-93B1-FBF115FD140E}">
      <dgm:prSet phldrT="[Text]"/>
      <dgm:spPr/>
      <dgm:t>
        <a:bodyPr/>
        <a:lstStyle/>
        <a:p>
          <a:r>
            <a:rPr lang="lv-LV" dirty="0"/>
            <a:t>Rituāli</a:t>
          </a:r>
        </a:p>
      </dgm:t>
    </dgm:pt>
    <dgm:pt modelId="{C0C1FF23-F128-4302-935E-617EFCDC7751}" type="parTrans" cxnId="{C0AB0BFF-1FB9-457C-8480-253B9593B587}">
      <dgm:prSet/>
      <dgm:spPr/>
      <dgm:t>
        <a:bodyPr/>
        <a:lstStyle/>
        <a:p>
          <a:endParaRPr lang="lv-LV"/>
        </a:p>
      </dgm:t>
    </dgm:pt>
    <dgm:pt modelId="{981431DA-488E-49AF-976D-1604DC609831}" type="sibTrans" cxnId="{C0AB0BFF-1FB9-457C-8480-253B9593B587}">
      <dgm:prSet/>
      <dgm:spPr/>
      <dgm:t>
        <a:bodyPr/>
        <a:lstStyle/>
        <a:p>
          <a:endParaRPr lang="lv-LV"/>
        </a:p>
      </dgm:t>
    </dgm:pt>
    <dgm:pt modelId="{4414D1CF-3B75-425A-B8C5-BBE00EA37B49}">
      <dgm:prSet phldrT="[Text]"/>
      <dgm:spPr/>
      <dgm:t>
        <a:bodyPr/>
        <a:lstStyle/>
        <a:p>
          <a:r>
            <a:rPr lang="lv-LV" dirty="0"/>
            <a:t>Laba diena/slikta diena</a:t>
          </a:r>
        </a:p>
      </dgm:t>
    </dgm:pt>
    <dgm:pt modelId="{D13C663D-60BF-48DC-A595-D02C2847C5B8}" type="parTrans" cxnId="{31D64E83-06F3-4E9A-BF98-19AD05C75C61}">
      <dgm:prSet/>
      <dgm:spPr/>
      <dgm:t>
        <a:bodyPr/>
        <a:lstStyle/>
        <a:p>
          <a:endParaRPr lang="lv-LV"/>
        </a:p>
      </dgm:t>
    </dgm:pt>
    <dgm:pt modelId="{CB70F9C3-A902-4F4B-89DB-B4D0E061087A}" type="sibTrans" cxnId="{31D64E83-06F3-4E9A-BF98-19AD05C75C61}">
      <dgm:prSet/>
      <dgm:spPr/>
      <dgm:t>
        <a:bodyPr/>
        <a:lstStyle/>
        <a:p>
          <a:endParaRPr lang="lv-LV"/>
        </a:p>
      </dgm:t>
    </dgm:pt>
    <dgm:pt modelId="{CC222083-08AA-4F3F-8900-9718E90EA7B9}">
      <dgm:prSet phldrT="[Text]"/>
      <dgm:spPr/>
      <dgm:t>
        <a:bodyPr/>
        <a:lstStyle/>
        <a:p>
          <a:r>
            <a:rPr lang="lv-LV" dirty="0"/>
            <a:t>4 jautājumi +1</a:t>
          </a:r>
        </a:p>
      </dgm:t>
    </dgm:pt>
    <dgm:pt modelId="{D0E3A274-8538-4699-A8F9-D28FB3E54D89}" type="parTrans" cxnId="{708E19CF-35B4-450F-B2DA-C32DC4EAFCD0}">
      <dgm:prSet/>
      <dgm:spPr/>
      <dgm:t>
        <a:bodyPr/>
        <a:lstStyle/>
        <a:p>
          <a:endParaRPr lang="lv-LV"/>
        </a:p>
      </dgm:t>
    </dgm:pt>
    <dgm:pt modelId="{F69059CC-6C9F-4749-8DD6-5DEFDAE25A75}" type="sibTrans" cxnId="{708E19CF-35B4-450F-B2DA-C32DC4EAFCD0}">
      <dgm:prSet/>
      <dgm:spPr/>
      <dgm:t>
        <a:bodyPr/>
        <a:lstStyle/>
        <a:p>
          <a:endParaRPr lang="lv-LV"/>
        </a:p>
      </dgm:t>
    </dgm:pt>
    <dgm:pt modelId="{BF036110-1B41-40AB-9304-0316C9E83457}">
      <dgm:prSet phldrT="[Text]"/>
      <dgm:spPr/>
      <dgm:t>
        <a:bodyPr/>
        <a:lstStyle/>
        <a:p>
          <a:r>
            <a:rPr lang="lv-LV" dirty="0"/>
            <a:t>Atbilstoša atbalsta persona</a:t>
          </a:r>
        </a:p>
      </dgm:t>
    </dgm:pt>
    <dgm:pt modelId="{7B932AFB-DE15-4E4B-8DA5-935DA6D290BD}" type="parTrans" cxnId="{ABE01BFD-9539-4CCC-BEF3-73C182F6272E}">
      <dgm:prSet/>
      <dgm:spPr/>
      <dgm:t>
        <a:bodyPr/>
        <a:lstStyle/>
        <a:p>
          <a:endParaRPr lang="lv-LV"/>
        </a:p>
      </dgm:t>
    </dgm:pt>
    <dgm:pt modelId="{CE12829D-B3CE-4D65-AF12-AE3F49DA4B79}" type="sibTrans" cxnId="{ABE01BFD-9539-4CCC-BEF3-73C182F6272E}">
      <dgm:prSet/>
      <dgm:spPr/>
      <dgm:t>
        <a:bodyPr/>
        <a:lstStyle/>
        <a:p>
          <a:endParaRPr lang="lv-LV"/>
        </a:p>
      </dgm:t>
    </dgm:pt>
    <dgm:pt modelId="{B9E5535C-9DD6-44F7-B330-10C1D31A9CEC}">
      <dgm:prSet phldrT="[Text]"/>
      <dgm:spPr/>
      <dgm:t>
        <a:bodyPr/>
        <a:lstStyle/>
        <a:p>
          <a:r>
            <a:rPr lang="lv-LV" dirty="0"/>
            <a:t>Saziņas tabula</a:t>
          </a:r>
        </a:p>
      </dgm:t>
    </dgm:pt>
    <dgm:pt modelId="{837EA884-DC14-4F54-BA34-683F3E7ED583}" type="parTrans" cxnId="{857643E1-A2F2-41EB-932C-FFA273CA05EC}">
      <dgm:prSet/>
      <dgm:spPr/>
      <dgm:t>
        <a:bodyPr/>
        <a:lstStyle/>
        <a:p>
          <a:endParaRPr lang="lv-LV"/>
        </a:p>
      </dgm:t>
    </dgm:pt>
    <dgm:pt modelId="{F97FA73F-1D71-4A32-9FBA-A328D7B783AF}" type="sibTrans" cxnId="{857643E1-A2F2-41EB-932C-FFA273CA05EC}">
      <dgm:prSet/>
      <dgm:spPr/>
      <dgm:t>
        <a:bodyPr/>
        <a:lstStyle/>
        <a:p>
          <a:endParaRPr lang="lv-LV"/>
        </a:p>
      </dgm:t>
    </dgm:pt>
    <dgm:pt modelId="{EC5DD931-3AB3-4558-9134-337647AE485C}">
      <dgm:prSet phldrT="[Text]"/>
      <dgm:spPr/>
      <dgm:t>
        <a:bodyPr/>
        <a:lstStyle/>
        <a:p>
          <a:r>
            <a:rPr lang="lv-LV" dirty="0"/>
            <a:t>2 minūšu apmācība</a:t>
          </a:r>
        </a:p>
      </dgm:t>
    </dgm:pt>
    <dgm:pt modelId="{50DCB5CA-F1C3-4FD6-8EB5-C6D1D09E2315}" type="parTrans" cxnId="{FD4163F3-93DA-4E1C-B85A-E66A0A00FE15}">
      <dgm:prSet/>
      <dgm:spPr/>
      <dgm:t>
        <a:bodyPr/>
        <a:lstStyle/>
        <a:p>
          <a:endParaRPr lang="lv-LV"/>
        </a:p>
      </dgm:t>
    </dgm:pt>
    <dgm:pt modelId="{9254B704-1FAD-4BDC-8B5E-ABD12B8A5D98}" type="sibTrans" cxnId="{FD4163F3-93DA-4E1C-B85A-E66A0A00FE15}">
      <dgm:prSet/>
      <dgm:spPr/>
      <dgm:t>
        <a:bodyPr/>
        <a:lstStyle/>
        <a:p>
          <a:endParaRPr lang="lv-LV"/>
        </a:p>
      </dgm:t>
    </dgm:pt>
    <dgm:pt modelId="{E704B8F7-6BCF-409A-8535-578F61CB2AEA}">
      <dgm:prSet phldrT="[Text]"/>
      <dgm:spPr/>
      <dgm:t>
        <a:bodyPr/>
        <a:lstStyle/>
        <a:p>
          <a:r>
            <a:rPr lang="lv-LV" dirty="0"/>
            <a:t>Darbojas/nedarbojas</a:t>
          </a:r>
        </a:p>
      </dgm:t>
    </dgm:pt>
    <dgm:pt modelId="{2A97C515-9F05-4590-B4AF-5E5B82341F65}" type="parTrans" cxnId="{47E8F065-43DB-4CBC-A509-9FB42CB6427E}">
      <dgm:prSet/>
      <dgm:spPr/>
      <dgm:t>
        <a:bodyPr/>
        <a:lstStyle/>
        <a:p>
          <a:endParaRPr lang="lv-LV"/>
        </a:p>
      </dgm:t>
    </dgm:pt>
    <dgm:pt modelId="{67398EE3-CEC1-437A-B9F1-F2AA896EADD4}" type="sibTrans" cxnId="{47E8F065-43DB-4CBC-A509-9FB42CB6427E}">
      <dgm:prSet/>
      <dgm:spPr/>
      <dgm:t>
        <a:bodyPr/>
        <a:lstStyle/>
        <a:p>
          <a:endParaRPr lang="lv-LV"/>
        </a:p>
      </dgm:t>
    </dgm:pt>
    <dgm:pt modelId="{1920792C-8548-4DD3-9289-BAFA16E5311D}" type="pres">
      <dgm:prSet presAssocID="{3C13013E-AA45-4A4D-9C6D-C5CAAD8FE4DD}" presName="Name0" presStyleCnt="0">
        <dgm:presLayoutVars>
          <dgm:dir/>
          <dgm:resizeHandles/>
        </dgm:presLayoutVars>
      </dgm:prSet>
      <dgm:spPr/>
    </dgm:pt>
    <dgm:pt modelId="{0E680337-30A4-4422-991C-B4FB1CEE9683}" type="pres">
      <dgm:prSet presAssocID="{FA7BE008-A244-48A3-BC95-2CEBCDD0A4EE}" presName="compNode" presStyleCnt="0"/>
      <dgm:spPr/>
    </dgm:pt>
    <dgm:pt modelId="{CD225105-4D6B-4C13-AAC4-3AA0382442B0}" type="pres">
      <dgm:prSet presAssocID="{FA7BE008-A244-48A3-BC95-2CEBCDD0A4EE}" presName="dummyConnPt" presStyleCnt="0"/>
      <dgm:spPr/>
    </dgm:pt>
    <dgm:pt modelId="{B939C75A-604C-468A-BCF7-E8E851347FA8}" type="pres">
      <dgm:prSet presAssocID="{FA7BE008-A244-48A3-BC95-2CEBCDD0A4EE}" presName="node" presStyleLbl="node1" presStyleIdx="0" presStyleCnt="9" custLinFactNeighborX="442" custLinFactNeighborY="-3684">
        <dgm:presLayoutVars>
          <dgm:bulletEnabled val="1"/>
        </dgm:presLayoutVars>
      </dgm:prSet>
      <dgm:spPr/>
    </dgm:pt>
    <dgm:pt modelId="{886C6E3F-FE2E-4928-8241-8D071A94F1A0}" type="pres">
      <dgm:prSet presAssocID="{3ECF3BF5-1BCB-4BF2-B7A9-F492DBBFE69E}" presName="sibTrans" presStyleLbl="bgSibTrans2D1" presStyleIdx="0" presStyleCnt="8"/>
      <dgm:spPr/>
    </dgm:pt>
    <dgm:pt modelId="{EC57FBEF-67FA-4585-8F47-2EC746F9FB28}" type="pres">
      <dgm:prSet presAssocID="{763E4EA2-27E5-4362-B8E9-C8EABBB24306}" presName="compNode" presStyleCnt="0"/>
      <dgm:spPr/>
    </dgm:pt>
    <dgm:pt modelId="{A23DC386-94D5-4609-852D-DCC091179F94}" type="pres">
      <dgm:prSet presAssocID="{763E4EA2-27E5-4362-B8E9-C8EABBB24306}" presName="dummyConnPt" presStyleCnt="0"/>
      <dgm:spPr/>
    </dgm:pt>
    <dgm:pt modelId="{6501FB87-5DE4-44A8-B024-3676A7B4697C}" type="pres">
      <dgm:prSet presAssocID="{763E4EA2-27E5-4362-B8E9-C8EABBB24306}" presName="node" presStyleLbl="node1" presStyleIdx="1" presStyleCnt="9">
        <dgm:presLayoutVars>
          <dgm:bulletEnabled val="1"/>
        </dgm:presLayoutVars>
      </dgm:prSet>
      <dgm:spPr/>
    </dgm:pt>
    <dgm:pt modelId="{CCF4CCA7-B249-4165-BCCB-DEC3BC35E3DB}" type="pres">
      <dgm:prSet presAssocID="{1ED0EFCD-EE3F-45A4-A256-43D5BF3DE2C2}" presName="sibTrans" presStyleLbl="bgSibTrans2D1" presStyleIdx="1" presStyleCnt="8"/>
      <dgm:spPr/>
    </dgm:pt>
    <dgm:pt modelId="{7C377904-0A8E-4A8D-B41D-BD99C1C8E4B2}" type="pres">
      <dgm:prSet presAssocID="{2040D573-CA62-4B3A-93B1-FBF115FD140E}" presName="compNode" presStyleCnt="0"/>
      <dgm:spPr/>
    </dgm:pt>
    <dgm:pt modelId="{0D91CA68-858A-46AD-AF83-C7CF421D08C1}" type="pres">
      <dgm:prSet presAssocID="{2040D573-CA62-4B3A-93B1-FBF115FD140E}" presName="dummyConnPt" presStyleCnt="0"/>
      <dgm:spPr/>
    </dgm:pt>
    <dgm:pt modelId="{76D715AF-7B5C-4492-BB86-3E32A4BA4640}" type="pres">
      <dgm:prSet presAssocID="{2040D573-CA62-4B3A-93B1-FBF115FD140E}" presName="node" presStyleLbl="node1" presStyleIdx="2" presStyleCnt="9">
        <dgm:presLayoutVars>
          <dgm:bulletEnabled val="1"/>
        </dgm:presLayoutVars>
      </dgm:prSet>
      <dgm:spPr/>
    </dgm:pt>
    <dgm:pt modelId="{4C0A721E-5DF9-4180-B6AC-179044BE7749}" type="pres">
      <dgm:prSet presAssocID="{981431DA-488E-49AF-976D-1604DC609831}" presName="sibTrans" presStyleLbl="bgSibTrans2D1" presStyleIdx="2" presStyleCnt="8"/>
      <dgm:spPr/>
    </dgm:pt>
    <dgm:pt modelId="{B356F787-0B06-45A9-BEA4-ABED43E74CAC}" type="pres">
      <dgm:prSet presAssocID="{4414D1CF-3B75-425A-B8C5-BBE00EA37B49}" presName="compNode" presStyleCnt="0"/>
      <dgm:spPr/>
    </dgm:pt>
    <dgm:pt modelId="{4EA14AF8-FE87-40CD-8BA7-CC497FED8F4A}" type="pres">
      <dgm:prSet presAssocID="{4414D1CF-3B75-425A-B8C5-BBE00EA37B49}" presName="dummyConnPt" presStyleCnt="0"/>
      <dgm:spPr/>
    </dgm:pt>
    <dgm:pt modelId="{9AD79D1D-6DE9-47AC-9917-100E8E72D4B1}" type="pres">
      <dgm:prSet presAssocID="{4414D1CF-3B75-425A-B8C5-BBE00EA37B49}" presName="node" presStyleLbl="node1" presStyleIdx="3" presStyleCnt="9">
        <dgm:presLayoutVars>
          <dgm:bulletEnabled val="1"/>
        </dgm:presLayoutVars>
      </dgm:prSet>
      <dgm:spPr/>
    </dgm:pt>
    <dgm:pt modelId="{339744D3-0EE0-47E2-9E34-42D4ED732786}" type="pres">
      <dgm:prSet presAssocID="{CB70F9C3-A902-4F4B-89DB-B4D0E061087A}" presName="sibTrans" presStyleLbl="bgSibTrans2D1" presStyleIdx="3" presStyleCnt="8"/>
      <dgm:spPr/>
    </dgm:pt>
    <dgm:pt modelId="{5DE3528C-2F4F-46B6-A26D-F9D3093C05CA}" type="pres">
      <dgm:prSet presAssocID="{CC222083-08AA-4F3F-8900-9718E90EA7B9}" presName="compNode" presStyleCnt="0"/>
      <dgm:spPr/>
    </dgm:pt>
    <dgm:pt modelId="{48B9867A-1D60-4649-B727-45C879F930F3}" type="pres">
      <dgm:prSet presAssocID="{CC222083-08AA-4F3F-8900-9718E90EA7B9}" presName="dummyConnPt" presStyleCnt="0"/>
      <dgm:spPr/>
    </dgm:pt>
    <dgm:pt modelId="{99F84C81-C5AA-4994-8C46-CD92E732C2B0}" type="pres">
      <dgm:prSet presAssocID="{CC222083-08AA-4F3F-8900-9718E90EA7B9}" presName="node" presStyleLbl="node1" presStyleIdx="4" presStyleCnt="9">
        <dgm:presLayoutVars>
          <dgm:bulletEnabled val="1"/>
        </dgm:presLayoutVars>
      </dgm:prSet>
      <dgm:spPr/>
    </dgm:pt>
    <dgm:pt modelId="{B375AEAA-9AB0-4EE6-9B65-A4CAEF07C2B0}" type="pres">
      <dgm:prSet presAssocID="{F69059CC-6C9F-4749-8DD6-5DEFDAE25A75}" presName="sibTrans" presStyleLbl="bgSibTrans2D1" presStyleIdx="4" presStyleCnt="8"/>
      <dgm:spPr/>
    </dgm:pt>
    <dgm:pt modelId="{0C043C6C-F29C-4D46-B0CE-89509C4D0550}" type="pres">
      <dgm:prSet presAssocID="{BF036110-1B41-40AB-9304-0316C9E83457}" presName="compNode" presStyleCnt="0"/>
      <dgm:spPr/>
    </dgm:pt>
    <dgm:pt modelId="{95D41D52-F751-488E-B4A0-BA4849C0E388}" type="pres">
      <dgm:prSet presAssocID="{BF036110-1B41-40AB-9304-0316C9E83457}" presName="dummyConnPt" presStyleCnt="0"/>
      <dgm:spPr/>
    </dgm:pt>
    <dgm:pt modelId="{9494B955-6DE5-40C8-8099-7ED60063D04F}" type="pres">
      <dgm:prSet presAssocID="{BF036110-1B41-40AB-9304-0316C9E83457}" presName="node" presStyleLbl="node1" presStyleIdx="5" presStyleCnt="9">
        <dgm:presLayoutVars>
          <dgm:bulletEnabled val="1"/>
        </dgm:presLayoutVars>
      </dgm:prSet>
      <dgm:spPr/>
    </dgm:pt>
    <dgm:pt modelId="{FFEFF1C5-99A4-4CDF-8997-062CAB852051}" type="pres">
      <dgm:prSet presAssocID="{CE12829D-B3CE-4D65-AF12-AE3F49DA4B79}" presName="sibTrans" presStyleLbl="bgSibTrans2D1" presStyleIdx="5" presStyleCnt="8"/>
      <dgm:spPr/>
    </dgm:pt>
    <dgm:pt modelId="{F3438B27-E80A-4AC1-8B74-D4B0A2583F3E}" type="pres">
      <dgm:prSet presAssocID="{B9E5535C-9DD6-44F7-B330-10C1D31A9CEC}" presName="compNode" presStyleCnt="0"/>
      <dgm:spPr/>
    </dgm:pt>
    <dgm:pt modelId="{E22AABF4-0578-4DA7-B319-079CF12F8C9C}" type="pres">
      <dgm:prSet presAssocID="{B9E5535C-9DD6-44F7-B330-10C1D31A9CEC}" presName="dummyConnPt" presStyleCnt="0"/>
      <dgm:spPr/>
    </dgm:pt>
    <dgm:pt modelId="{708759FC-5BDF-4E83-A8C0-90CEEF00183E}" type="pres">
      <dgm:prSet presAssocID="{B9E5535C-9DD6-44F7-B330-10C1D31A9CEC}" presName="node" presStyleLbl="node1" presStyleIdx="6" presStyleCnt="9">
        <dgm:presLayoutVars>
          <dgm:bulletEnabled val="1"/>
        </dgm:presLayoutVars>
      </dgm:prSet>
      <dgm:spPr/>
    </dgm:pt>
    <dgm:pt modelId="{D2372ECA-CA3D-4D37-9164-1ADDCDA0E984}" type="pres">
      <dgm:prSet presAssocID="{F97FA73F-1D71-4A32-9FBA-A328D7B783AF}" presName="sibTrans" presStyleLbl="bgSibTrans2D1" presStyleIdx="6" presStyleCnt="8"/>
      <dgm:spPr/>
    </dgm:pt>
    <dgm:pt modelId="{FA0BD231-87CF-4850-9031-8F5C732A5B05}" type="pres">
      <dgm:prSet presAssocID="{EC5DD931-3AB3-4558-9134-337647AE485C}" presName="compNode" presStyleCnt="0"/>
      <dgm:spPr/>
    </dgm:pt>
    <dgm:pt modelId="{3028818E-1025-41E7-88F6-59843A0CF56A}" type="pres">
      <dgm:prSet presAssocID="{EC5DD931-3AB3-4558-9134-337647AE485C}" presName="dummyConnPt" presStyleCnt="0"/>
      <dgm:spPr/>
    </dgm:pt>
    <dgm:pt modelId="{E4780304-39D6-4D87-B3B8-5F8C348880AE}" type="pres">
      <dgm:prSet presAssocID="{EC5DD931-3AB3-4558-9134-337647AE485C}" presName="node" presStyleLbl="node1" presStyleIdx="7" presStyleCnt="9">
        <dgm:presLayoutVars>
          <dgm:bulletEnabled val="1"/>
        </dgm:presLayoutVars>
      </dgm:prSet>
      <dgm:spPr/>
    </dgm:pt>
    <dgm:pt modelId="{BEF42890-D2D5-45B8-80F7-448F1960CAC7}" type="pres">
      <dgm:prSet presAssocID="{9254B704-1FAD-4BDC-8B5E-ABD12B8A5D98}" presName="sibTrans" presStyleLbl="bgSibTrans2D1" presStyleIdx="7" presStyleCnt="8"/>
      <dgm:spPr/>
    </dgm:pt>
    <dgm:pt modelId="{7F769507-1A80-4B1A-8AE7-F03CF3219837}" type="pres">
      <dgm:prSet presAssocID="{E704B8F7-6BCF-409A-8535-578F61CB2AEA}" presName="compNode" presStyleCnt="0"/>
      <dgm:spPr/>
    </dgm:pt>
    <dgm:pt modelId="{38722BBA-3F6B-47C7-83C9-EB37C113A197}" type="pres">
      <dgm:prSet presAssocID="{E704B8F7-6BCF-409A-8535-578F61CB2AEA}" presName="dummyConnPt" presStyleCnt="0"/>
      <dgm:spPr/>
    </dgm:pt>
    <dgm:pt modelId="{07B07037-B909-4171-AD5F-9559C895CB9A}" type="pres">
      <dgm:prSet presAssocID="{E704B8F7-6BCF-409A-8535-578F61CB2AEA}" presName="node" presStyleLbl="node1" presStyleIdx="8" presStyleCnt="9">
        <dgm:presLayoutVars>
          <dgm:bulletEnabled val="1"/>
        </dgm:presLayoutVars>
      </dgm:prSet>
      <dgm:spPr/>
    </dgm:pt>
  </dgm:ptLst>
  <dgm:cxnLst>
    <dgm:cxn modelId="{E96F940C-EF70-42D5-BAC5-793A6A563C18}" type="presOf" srcId="{F97FA73F-1D71-4A32-9FBA-A328D7B783AF}" destId="{D2372ECA-CA3D-4D37-9164-1ADDCDA0E984}" srcOrd="0" destOrd="0" presId="urn:microsoft.com/office/officeart/2005/8/layout/bProcess4"/>
    <dgm:cxn modelId="{E9B9CF24-09CC-4C8B-9B33-9992E78B2237}" type="presOf" srcId="{CC222083-08AA-4F3F-8900-9718E90EA7B9}" destId="{99F84C81-C5AA-4994-8C46-CD92E732C2B0}" srcOrd="0" destOrd="0" presId="urn:microsoft.com/office/officeart/2005/8/layout/bProcess4"/>
    <dgm:cxn modelId="{6095193A-38FD-4F34-979A-E177954CDB84}" type="presOf" srcId="{981431DA-488E-49AF-976D-1604DC609831}" destId="{4C0A721E-5DF9-4180-B6AC-179044BE7749}" srcOrd="0" destOrd="0" presId="urn:microsoft.com/office/officeart/2005/8/layout/bProcess4"/>
    <dgm:cxn modelId="{C2BA2562-9B89-4128-BF3D-30745FE522C8}" type="presOf" srcId="{1ED0EFCD-EE3F-45A4-A256-43D5BF3DE2C2}" destId="{CCF4CCA7-B249-4165-BCCB-DEC3BC35E3DB}" srcOrd="0" destOrd="0" presId="urn:microsoft.com/office/officeart/2005/8/layout/bProcess4"/>
    <dgm:cxn modelId="{E9E8CB42-E0CF-4729-932F-FB2128724B78}" type="presOf" srcId="{BF036110-1B41-40AB-9304-0316C9E83457}" destId="{9494B955-6DE5-40C8-8099-7ED60063D04F}" srcOrd="0" destOrd="0" presId="urn:microsoft.com/office/officeart/2005/8/layout/bProcess4"/>
    <dgm:cxn modelId="{911A9A44-A543-4102-AE9E-4539E374A311}" type="presOf" srcId="{B9E5535C-9DD6-44F7-B330-10C1D31A9CEC}" destId="{708759FC-5BDF-4E83-A8C0-90CEEF00183E}" srcOrd="0" destOrd="0" presId="urn:microsoft.com/office/officeart/2005/8/layout/bProcess4"/>
    <dgm:cxn modelId="{47E8F065-43DB-4CBC-A509-9FB42CB6427E}" srcId="{3C13013E-AA45-4A4D-9C6D-C5CAAD8FE4DD}" destId="{E704B8F7-6BCF-409A-8535-578F61CB2AEA}" srcOrd="8" destOrd="0" parTransId="{2A97C515-9F05-4590-B4AF-5E5B82341F65}" sibTransId="{67398EE3-CEC1-437A-B9F1-F2AA896EADD4}"/>
    <dgm:cxn modelId="{CDB8706C-39C9-42D4-843D-2868394CD998}" type="presOf" srcId="{FA7BE008-A244-48A3-BC95-2CEBCDD0A4EE}" destId="{B939C75A-604C-468A-BCF7-E8E851347FA8}" srcOrd="0" destOrd="0" presId="urn:microsoft.com/office/officeart/2005/8/layout/bProcess4"/>
    <dgm:cxn modelId="{848A636D-EECD-48D4-81CE-187BF4947D98}" type="presOf" srcId="{F69059CC-6C9F-4749-8DD6-5DEFDAE25A75}" destId="{B375AEAA-9AB0-4EE6-9B65-A4CAEF07C2B0}" srcOrd="0" destOrd="0" presId="urn:microsoft.com/office/officeart/2005/8/layout/bProcess4"/>
    <dgm:cxn modelId="{C48A407E-9951-4ED8-B6A3-075720CBABCF}" srcId="{3C13013E-AA45-4A4D-9C6D-C5CAAD8FE4DD}" destId="{FA7BE008-A244-48A3-BC95-2CEBCDD0A4EE}" srcOrd="0" destOrd="0" parTransId="{86B16EC6-CB19-4682-83E6-BBFD9AD06C92}" sibTransId="{3ECF3BF5-1BCB-4BF2-B7A9-F492DBBFE69E}"/>
    <dgm:cxn modelId="{31D64E83-06F3-4E9A-BF98-19AD05C75C61}" srcId="{3C13013E-AA45-4A4D-9C6D-C5CAAD8FE4DD}" destId="{4414D1CF-3B75-425A-B8C5-BBE00EA37B49}" srcOrd="3" destOrd="0" parTransId="{D13C663D-60BF-48DC-A595-D02C2847C5B8}" sibTransId="{CB70F9C3-A902-4F4B-89DB-B4D0E061087A}"/>
    <dgm:cxn modelId="{8FE3478E-D260-47F9-97EE-0B0F1AF2D5A0}" type="presOf" srcId="{763E4EA2-27E5-4362-B8E9-C8EABBB24306}" destId="{6501FB87-5DE4-44A8-B024-3676A7B4697C}" srcOrd="0" destOrd="0" presId="urn:microsoft.com/office/officeart/2005/8/layout/bProcess4"/>
    <dgm:cxn modelId="{3F889CA3-C0AF-4F8A-961D-E112C8B9C829}" srcId="{3C13013E-AA45-4A4D-9C6D-C5CAAD8FE4DD}" destId="{763E4EA2-27E5-4362-B8E9-C8EABBB24306}" srcOrd="1" destOrd="0" parTransId="{4F05A63E-F5BF-4F51-AFF4-842C33987A16}" sibTransId="{1ED0EFCD-EE3F-45A4-A256-43D5BF3DE2C2}"/>
    <dgm:cxn modelId="{BE2515B2-FE7A-45B3-A200-4CB97A93A62E}" type="presOf" srcId="{EC5DD931-3AB3-4558-9134-337647AE485C}" destId="{E4780304-39D6-4D87-B3B8-5F8C348880AE}" srcOrd="0" destOrd="0" presId="urn:microsoft.com/office/officeart/2005/8/layout/bProcess4"/>
    <dgm:cxn modelId="{2C421AC0-3D82-42FC-AE73-32631FC7E5A4}" type="presOf" srcId="{9254B704-1FAD-4BDC-8B5E-ABD12B8A5D98}" destId="{BEF42890-D2D5-45B8-80F7-448F1960CAC7}" srcOrd="0" destOrd="0" presId="urn:microsoft.com/office/officeart/2005/8/layout/bProcess4"/>
    <dgm:cxn modelId="{23F261C7-E302-4D30-A6BA-765789BD0113}" type="presOf" srcId="{CB70F9C3-A902-4F4B-89DB-B4D0E061087A}" destId="{339744D3-0EE0-47E2-9E34-42D4ED732786}" srcOrd="0" destOrd="0" presId="urn:microsoft.com/office/officeart/2005/8/layout/bProcess4"/>
    <dgm:cxn modelId="{093BB9CE-A401-41E5-9833-8A603B427732}" type="presOf" srcId="{3ECF3BF5-1BCB-4BF2-B7A9-F492DBBFE69E}" destId="{886C6E3F-FE2E-4928-8241-8D071A94F1A0}" srcOrd="0" destOrd="0" presId="urn:microsoft.com/office/officeart/2005/8/layout/bProcess4"/>
    <dgm:cxn modelId="{708E19CF-35B4-450F-B2DA-C32DC4EAFCD0}" srcId="{3C13013E-AA45-4A4D-9C6D-C5CAAD8FE4DD}" destId="{CC222083-08AA-4F3F-8900-9718E90EA7B9}" srcOrd="4" destOrd="0" parTransId="{D0E3A274-8538-4699-A8F9-D28FB3E54D89}" sibTransId="{F69059CC-6C9F-4749-8DD6-5DEFDAE25A75}"/>
    <dgm:cxn modelId="{554369D8-518A-43C8-BB5B-CF8C47B35D5D}" type="presOf" srcId="{4414D1CF-3B75-425A-B8C5-BBE00EA37B49}" destId="{9AD79D1D-6DE9-47AC-9917-100E8E72D4B1}" srcOrd="0" destOrd="0" presId="urn:microsoft.com/office/officeart/2005/8/layout/bProcess4"/>
    <dgm:cxn modelId="{71409ADD-8167-42C8-BEB8-187F577F7EE7}" type="presOf" srcId="{E704B8F7-6BCF-409A-8535-578F61CB2AEA}" destId="{07B07037-B909-4171-AD5F-9559C895CB9A}" srcOrd="0" destOrd="0" presId="urn:microsoft.com/office/officeart/2005/8/layout/bProcess4"/>
    <dgm:cxn modelId="{857643E1-A2F2-41EB-932C-FFA273CA05EC}" srcId="{3C13013E-AA45-4A4D-9C6D-C5CAAD8FE4DD}" destId="{B9E5535C-9DD6-44F7-B330-10C1D31A9CEC}" srcOrd="6" destOrd="0" parTransId="{837EA884-DC14-4F54-BA34-683F3E7ED583}" sibTransId="{F97FA73F-1D71-4A32-9FBA-A328D7B783AF}"/>
    <dgm:cxn modelId="{BA46F8EA-0225-426A-AE33-3AE2A1267F7D}" type="presOf" srcId="{2040D573-CA62-4B3A-93B1-FBF115FD140E}" destId="{76D715AF-7B5C-4492-BB86-3E32A4BA4640}" srcOrd="0" destOrd="0" presId="urn:microsoft.com/office/officeart/2005/8/layout/bProcess4"/>
    <dgm:cxn modelId="{CB7982EE-02E2-4B77-8A6A-BCFB2DE21B87}" type="presOf" srcId="{3C13013E-AA45-4A4D-9C6D-C5CAAD8FE4DD}" destId="{1920792C-8548-4DD3-9289-BAFA16E5311D}" srcOrd="0" destOrd="0" presId="urn:microsoft.com/office/officeart/2005/8/layout/bProcess4"/>
    <dgm:cxn modelId="{FD4163F3-93DA-4E1C-B85A-E66A0A00FE15}" srcId="{3C13013E-AA45-4A4D-9C6D-C5CAAD8FE4DD}" destId="{EC5DD931-3AB3-4558-9134-337647AE485C}" srcOrd="7" destOrd="0" parTransId="{50DCB5CA-F1C3-4FD6-8EB5-C6D1D09E2315}" sibTransId="{9254B704-1FAD-4BDC-8B5E-ABD12B8A5D98}"/>
    <dgm:cxn modelId="{57A8F5FA-1148-40B3-B889-826C520B1D40}" type="presOf" srcId="{CE12829D-B3CE-4D65-AF12-AE3F49DA4B79}" destId="{FFEFF1C5-99A4-4CDF-8997-062CAB852051}" srcOrd="0" destOrd="0" presId="urn:microsoft.com/office/officeart/2005/8/layout/bProcess4"/>
    <dgm:cxn modelId="{ABE01BFD-9539-4CCC-BEF3-73C182F6272E}" srcId="{3C13013E-AA45-4A4D-9C6D-C5CAAD8FE4DD}" destId="{BF036110-1B41-40AB-9304-0316C9E83457}" srcOrd="5" destOrd="0" parTransId="{7B932AFB-DE15-4E4B-8DA5-935DA6D290BD}" sibTransId="{CE12829D-B3CE-4D65-AF12-AE3F49DA4B79}"/>
    <dgm:cxn modelId="{C0AB0BFF-1FB9-457C-8480-253B9593B587}" srcId="{3C13013E-AA45-4A4D-9C6D-C5CAAD8FE4DD}" destId="{2040D573-CA62-4B3A-93B1-FBF115FD140E}" srcOrd="2" destOrd="0" parTransId="{C0C1FF23-F128-4302-935E-617EFCDC7751}" sibTransId="{981431DA-488E-49AF-976D-1604DC609831}"/>
    <dgm:cxn modelId="{8EDB76E0-0DE4-4E60-A842-35E82B141F33}" type="presParOf" srcId="{1920792C-8548-4DD3-9289-BAFA16E5311D}" destId="{0E680337-30A4-4422-991C-B4FB1CEE9683}" srcOrd="0" destOrd="0" presId="urn:microsoft.com/office/officeart/2005/8/layout/bProcess4"/>
    <dgm:cxn modelId="{2752177E-D91F-481A-87AC-6060BEB9CF09}" type="presParOf" srcId="{0E680337-30A4-4422-991C-B4FB1CEE9683}" destId="{CD225105-4D6B-4C13-AAC4-3AA0382442B0}" srcOrd="0" destOrd="0" presId="urn:microsoft.com/office/officeart/2005/8/layout/bProcess4"/>
    <dgm:cxn modelId="{50D16E49-0FDE-4522-80A4-0350ACE22466}" type="presParOf" srcId="{0E680337-30A4-4422-991C-B4FB1CEE9683}" destId="{B939C75A-604C-468A-BCF7-E8E851347FA8}" srcOrd="1" destOrd="0" presId="urn:microsoft.com/office/officeart/2005/8/layout/bProcess4"/>
    <dgm:cxn modelId="{A7F6D273-AED3-4C68-BFB0-30DB2A5B6933}" type="presParOf" srcId="{1920792C-8548-4DD3-9289-BAFA16E5311D}" destId="{886C6E3F-FE2E-4928-8241-8D071A94F1A0}" srcOrd="1" destOrd="0" presId="urn:microsoft.com/office/officeart/2005/8/layout/bProcess4"/>
    <dgm:cxn modelId="{9AE5BC21-3C57-4B8D-A33C-00A70516DE24}" type="presParOf" srcId="{1920792C-8548-4DD3-9289-BAFA16E5311D}" destId="{EC57FBEF-67FA-4585-8F47-2EC746F9FB28}" srcOrd="2" destOrd="0" presId="urn:microsoft.com/office/officeart/2005/8/layout/bProcess4"/>
    <dgm:cxn modelId="{01F7478D-BE06-4B77-B5E9-6203C98BBB62}" type="presParOf" srcId="{EC57FBEF-67FA-4585-8F47-2EC746F9FB28}" destId="{A23DC386-94D5-4609-852D-DCC091179F94}" srcOrd="0" destOrd="0" presId="urn:microsoft.com/office/officeart/2005/8/layout/bProcess4"/>
    <dgm:cxn modelId="{A59937E2-74DE-4F72-A423-21C4C0E00DD6}" type="presParOf" srcId="{EC57FBEF-67FA-4585-8F47-2EC746F9FB28}" destId="{6501FB87-5DE4-44A8-B024-3676A7B4697C}" srcOrd="1" destOrd="0" presId="urn:microsoft.com/office/officeart/2005/8/layout/bProcess4"/>
    <dgm:cxn modelId="{C6389172-9430-4417-AC77-90E0448F3DF7}" type="presParOf" srcId="{1920792C-8548-4DD3-9289-BAFA16E5311D}" destId="{CCF4CCA7-B249-4165-BCCB-DEC3BC35E3DB}" srcOrd="3" destOrd="0" presId="urn:microsoft.com/office/officeart/2005/8/layout/bProcess4"/>
    <dgm:cxn modelId="{43BE1DBA-A5C2-46AC-AC71-F3BF29C7D581}" type="presParOf" srcId="{1920792C-8548-4DD3-9289-BAFA16E5311D}" destId="{7C377904-0A8E-4A8D-B41D-BD99C1C8E4B2}" srcOrd="4" destOrd="0" presId="urn:microsoft.com/office/officeart/2005/8/layout/bProcess4"/>
    <dgm:cxn modelId="{6EEBEC88-9C44-49A4-8537-856830172BCD}" type="presParOf" srcId="{7C377904-0A8E-4A8D-B41D-BD99C1C8E4B2}" destId="{0D91CA68-858A-46AD-AF83-C7CF421D08C1}" srcOrd="0" destOrd="0" presId="urn:microsoft.com/office/officeart/2005/8/layout/bProcess4"/>
    <dgm:cxn modelId="{43C8A711-D1E8-45F8-A0EC-F923E1BBA476}" type="presParOf" srcId="{7C377904-0A8E-4A8D-B41D-BD99C1C8E4B2}" destId="{76D715AF-7B5C-4492-BB86-3E32A4BA4640}" srcOrd="1" destOrd="0" presId="urn:microsoft.com/office/officeart/2005/8/layout/bProcess4"/>
    <dgm:cxn modelId="{FE10C720-A598-46B1-9ACC-1D0213B4D2B1}" type="presParOf" srcId="{1920792C-8548-4DD3-9289-BAFA16E5311D}" destId="{4C0A721E-5DF9-4180-B6AC-179044BE7749}" srcOrd="5" destOrd="0" presId="urn:microsoft.com/office/officeart/2005/8/layout/bProcess4"/>
    <dgm:cxn modelId="{85D93D43-524C-4E04-A651-CBD6E4F249A7}" type="presParOf" srcId="{1920792C-8548-4DD3-9289-BAFA16E5311D}" destId="{B356F787-0B06-45A9-BEA4-ABED43E74CAC}" srcOrd="6" destOrd="0" presId="urn:microsoft.com/office/officeart/2005/8/layout/bProcess4"/>
    <dgm:cxn modelId="{9F122B7B-465E-4D4D-9D72-5E0B2A9B3D72}" type="presParOf" srcId="{B356F787-0B06-45A9-BEA4-ABED43E74CAC}" destId="{4EA14AF8-FE87-40CD-8BA7-CC497FED8F4A}" srcOrd="0" destOrd="0" presId="urn:microsoft.com/office/officeart/2005/8/layout/bProcess4"/>
    <dgm:cxn modelId="{F82E5683-4B76-434A-B1FE-55146EEAB311}" type="presParOf" srcId="{B356F787-0B06-45A9-BEA4-ABED43E74CAC}" destId="{9AD79D1D-6DE9-47AC-9917-100E8E72D4B1}" srcOrd="1" destOrd="0" presId="urn:microsoft.com/office/officeart/2005/8/layout/bProcess4"/>
    <dgm:cxn modelId="{E83FFD50-DE8C-43D3-A9E9-C9FC155B3642}" type="presParOf" srcId="{1920792C-8548-4DD3-9289-BAFA16E5311D}" destId="{339744D3-0EE0-47E2-9E34-42D4ED732786}" srcOrd="7" destOrd="0" presId="urn:microsoft.com/office/officeart/2005/8/layout/bProcess4"/>
    <dgm:cxn modelId="{B98B2551-29B9-450B-9E01-F19FB654B869}" type="presParOf" srcId="{1920792C-8548-4DD3-9289-BAFA16E5311D}" destId="{5DE3528C-2F4F-46B6-A26D-F9D3093C05CA}" srcOrd="8" destOrd="0" presId="urn:microsoft.com/office/officeart/2005/8/layout/bProcess4"/>
    <dgm:cxn modelId="{FF2B67D5-D715-42C9-A862-0DA6A6E4323D}" type="presParOf" srcId="{5DE3528C-2F4F-46B6-A26D-F9D3093C05CA}" destId="{48B9867A-1D60-4649-B727-45C879F930F3}" srcOrd="0" destOrd="0" presId="urn:microsoft.com/office/officeart/2005/8/layout/bProcess4"/>
    <dgm:cxn modelId="{CCC55A3A-CAE0-4CD1-8744-164158917453}" type="presParOf" srcId="{5DE3528C-2F4F-46B6-A26D-F9D3093C05CA}" destId="{99F84C81-C5AA-4994-8C46-CD92E732C2B0}" srcOrd="1" destOrd="0" presId="urn:microsoft.com/office/officeart/2005/8/layout/bProcess4"/>
    <dgm:cxn modelId="{A9BF7E04-B35A-4BE7-9EE0-7549A48B633E}" type="presParOf" srcId="{1920792C-8548-4DD3-9289-BAFA16E5311D}" destId="{B375AEAA-9AB0-4EE6-9B65-A4CAEF07C2B0}" srcOrd="9" destOrd="0" presId="urn:microsoft.com/office/officeart/2005/8/layout/bProcess4"/>
    <dgm:cxn modelId="{7DF43A1C-8EB6-4372-BC7B-6B71AAE1631A}" type="presParOf" srcId="{1920792C-8548-4DD3-9289-BAFA16E5311D}" destId="{0C043C6C-F29C-4D46-B0CE-89509C4D0550}" srcOrd="10" destOrd="0" presId="urn:microsoft.com/office/officeart/2005/8/layout/bProcess4"/>
    <dgm:cxn modelId="{58EFEA6A-7907-403B-A1CB-9C689917C876}" type="presParOf" srcId="{0C043C6C-F29C-4D46-B0CE-89509C4D0550}" destId="{95D41D52-F751-488E-B4A0-BA4849C0E388}" srcOrd="0" destOrd="0" presId="urn:microsoft.com/office/officeart/2005/8/layout/bProcess4"/>
    <dgm:cxn modelId="{2E1A92BB-5B76-4349-80AF-A0ED10D629F9}" type="presParOf" srcId="{0C043C6C-F29C-4D46-B0CE-89509C4D0550}" destId="{9494B955-6DE5-40C8-8099-7ED60063D04F}" srcOrd="1" destOrd="0" presId="urn:microsoft.com/office/officeart/2005/8/layout/bProcess4"/>
    <dgm:cxn modelId="{E25C08D8-D326-4B72-A576-3A6972DCAB30}" type="presParOf" srcId="{1920792C-8548-4DD3-9289-BAFA16E5311D}" destId="{FFEFF1C5-99A4-4CDF-8997-062CAB852051}" srcOrd="11" destOrd="0" presId="urn:microsoft.com/office/officeart/2005/8/layout/bProcess4"/>
    <dgm:cxn modelId="{C46D277C-A2B2-4AB1-9E38-DCB512C29CB2}" type="presParOf" srcId="{1920792C-8548-4DD3-9289-BAFA16E5311D}" destId="{F3438B27-E80A-4AC1-8B74-D4B0A2583F3E}" srcOrd="12" destOrd="0" presId="urn:microsoft.com/office/officeart/2005/8/layout/bProcess4"/>
    <dgm:cxn modelId="{7D23CBF0-DF46-42C6-8E91-C6C427B0EB0C}" type="presParOf" srcId="{F3438B27-E80A-4AC1-8B74-D4B0A2583F3E}" destId="{E22AABF4-0578-4DA7-B319-079CF12F8C9C}" srcOrd="0" destOrd="0" presId="urn:microsoft.com/office/officeart/2005/8/layout/bProcess4"/>
    <dgm:cxn modelId="{C3DEF3CB-2C35-4AD7-9179-0A26160669D1}" type="presParOf" srcId="{F3438B27-E80A-4AC1-8B74-D4B0A2583F3E}" destId="{708759FC-5BDF-4E83-A8C0-90CEEF00183E}" srcOrd="1" destOrd="0" presId="urn:microsoft.com/office/officeart/2005/8/layout/bProcess4"/>
    <dgm:cxn modelId="{4D396455-7C64-47D2-9DF5-BE8652B06776}" type="presParOf" srcId="{1920792C-8548-4DD3-9289-BAFA16E5311D}" destId="{D2372ECA-CA3D-4D37-9164-1ADDCDA0E984}" srcOrd="13" destOrd="0" presId="urn:microsoft.com/office/officeart/2005/8/layout/bProcess4"/>
    <dgm:cxn modelId="{5A155AA5-91BD-4289-8C17-63D9A82670FE}" type="presParOf" srcId="{1920792C-8548-4DD3-9289-BAFA16E5311D}" destId="{FA0BD231-87CF-4850-9031-8F5C732A5B05}" srcOrd="14" destOrd="0" presId="urn:microsoft.com/office/officeart/2005/8/layout/bProcess4"/>
    <dgm:cxn modelId="{3408058A-1458-47AA-8DD6-855E500A08F6}" type="presParOf" srcId="{FA0BD231-87CF-4850-9031-8F5C732A5B05}" destId="{3028818E-1025-41E7-88F6-59843A0CF56A}" srcOrd="0" destOrd="0" presId="urn:microsoft.com/office/officeart/2005/8/layout/bProcess4"/>
    <dgm:cxn modelId="{D0320BBE-7658-4D80-A176-0A8728BA7641}" type="presParOf" srcId="{FA0BD231-87CF-4850-9031-8F5C732A5B05}" destId="{E4780304-39D6-4D87-B3B8-5F8C348880AE}" srcOrd="1" destOrd="0" presId="urn:microsoft.com/office/officeart/2005/8/layout/bProcess4"/>
    <dgm:cxn modelId="{7CB35D62-CF1C-49E3-BC93-E956820600A9}" type="presParOf" srcId="{1920792C-8548-4DD3-9289-BAFA16E5311D}" destId="{BEF42890-D2D5-45B8-80F7-448F1960CAC7}" srcOrd="15" destOrd="0" presId="urn:microsoft.com/office/officeart/2005/8/layout/bProcess4"/>
    <dgm:cxn modelId="{DBF82E9F-4E3C-4D6A-9C91-0793134465E6}" type="presParOf" srcId="{1920792C-8548-4DD3-9289-BAFA16E5311D}" destId="{7F769507-1A80-4B1A-8AE7-F03CF3219837}" srcOrd="16" destOrd="0" presId="urn:microsoft.com/office/officeart/2005/8/layout/bProcess4"/>
    <dgm:cxn modelId="{CC654F4D-9307-4E07-8DA5-150CD8DC11C3}" type="presParOf" srcId="{7F769507-1A80-4B1A-8AE7-F03CF3219837}" destId="{38722BBA-3F6B-47C7-83C9-EB37C113A197}" srcOrd="0" destOrd="0" presId="urn:microsoft.com/office/officeart/2005/8/layout/bProcess4"/>
    <dgm:cxn modelId="{4C129A92-543A-4CC8-BEDA-B3FAAA9E22C0}" type="presParOf" srcId="{7F769507-1A80-4B1A-8AE7-F03CF3219837}" destId="{07B07037-B909-4171-AD5F-9559C895CB9A}"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C6E3F-FE2E-4928-8241-8D071A94F1A0}">
      <dsp:nvSpPr>
        <dsp:cNvPr id="0" name=""/>
        <dsp:cNvSpPr/>
      </dsp:nvSpPr>
      <dsp:spPr>
        <a:xfrm rot="5419792">
          <a:off x="-399006" y="1227331"/>
          <a:ext cx="1724550" cy="20216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39C75A-604C-468A-BCF7-E8E851347FA8}">
      <dsp:nvSpPr>
        <dsp:cNvPr id="0" name=""/>
        <dsp:cNvSpPr/>
      </dsp:nvSpPr>
      <dsp:spPr>
        <a:xfrm>
          <a:off x="14067" y="130618"/>
          <a:ext cx="2246262" cy="134775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Priekšstats</a:t>
          </a:r>
        </a:p>
      </dsp:txBody>
      <dsp:txXfrm>
        <a:off x="53541" y="170092"/>
        <a:ext cx="2167314" cy="1268809"/>
      </dsp:txXfrm>
    </dsp:sp>
    <dsp:sp modelId="{CCF4CCA7-B249-4165-BCCB-DEC3BC35E3DB}">
      <dsp:nvSpPr>
        <dsp:cNvPr id="0" name=""/>
        <dsp:cNvSpPr/>
      </dsp:nvSpPr>
      <dsp:spPr>
        <a:xfrm rot="5400000">
          <a:off x="-379130" y="2936854"/>
          <a:ext cx="1674870" cy="20216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01FB87-5DE4-44A8-B024-3676A7B4697C}">
      <dsp:nvSpPr>
        <dsp:cNvPr id="0" name=""/>
        <dsp:cNvSpPr/>
      </dsp:nvSpPr>
      <dsp:spPr>
        <a:xfrm>
          <a:off x="4138" y="1864966"/>
          <a:ext cx="2246262" cy="134775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Izzināšanas žurnāli</a:t>
          </a:r>
        </a:p>
      </dsp:txBody>
      <dsp:txXfrm>
        <a:off x="43612" y="1904440"/>
        <a:ext cx="2167314" cy="1268809"/>
      </dsp:txXfrm>
    </dsp:sp>
    <dsp:sp modelId="{4C0A721E-5DF9-4180-B6AC-179044BE7749}">
      <dsp:nvSpPr>
        <dsp:cNvPr id="0" name=""/>
        <dsp:cNvSpPr/>
      </dsp:nvSpPr>
      <dsp:spPr>
        <a:xfrm>
          <a:off x="463217" y="3779203"/>
          <a:ext cx="2977703" cy="20216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D715AF-7B5C-4492-BB86-3E32A4BA4640}">
      <dsp:nvSpPr>
        <dsp:cNvPr id="0" name=""/>
        <dsp:cNvSpPr/>
      </dsp:nvSpPr>
      <dsp:spPr>
        <a:xfrm>
          <a:off x="4138" y="3549663"/>
          <a:ext cx="2246262" cy="134775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Rituāli</a:t>
          </a:r>
        </a:p>
      </dsp:txBody>
      <dsp:txXfrm>
        <a:off x="43612" y="3589137"/>
        <a:ext cx="2167314" cy="1268809"/>
      </dsp:txXfrm>
    </dsp:sp>
    <dsp:sp modelId="{339744D3-0EE0-47E2-9E34-42D4ED732786}">
      <dsp:nvSpPr>
        <dsp:cNvPr id="0" name=""/>
        <dsp:cNvSpPr/>
      </dsp:nvSpPr>
      <dsp:spPr>
        <a:xfrm rot="16200000">
          <a:off x="2608398" y="2936854"/>
          <a:ext cx="1674870" cy="20216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D79D1D-6DE9-47AC-9917-100E8E72D4B1}">
      <dsp:nvSpPr>
        <dsp:cNvPr id="0" name=""/>
        <dsp:cNvSpPr/>
      </dsp:nvSpPr>
      <dsp:spPr>
        <a:xfrm>
          <a:off x="2991668" y="3549663"/>
          <a:ext cx="2246262" cy="134775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Laba diena/slikta diena</a:t>
          </a:r>
        </a:p>
      </dsp:txBody>
      <dsp:txXfrm>
        <a:off x="3031142" y="3589137"/>
        <a:ext cx="2167314" cy="1268809"/>
      </dsp:txXfrm>
    </dsp:sp>
    <dsp:sp modelId="{B375AEAA-9AB0-4EE6-9B65-A4CAEF07C2B0}">
      <dsp:nvSpPr>
        <dsp:cNvPr id="0" name=""/>
        <dsp:cNvSpPr/>
      </dsp:nvSpPr>
      <dsp:spPr>
        <a:xfrm rot="16200000">
          <a:off x="2608398" y="1252157"/>
          <a:ext cx="1674870" cy="20216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F84C81-C5AA-4994-8C46-CD92E732C2B0}">
      <dsp:nvSpPr>
        <dsp:cNvPr id="0" name=""/>
        <dsp:cNvSpPr/>
      </dsp:nvSpPr>
      <dsp:spPr>
        <a:xfrm>
          <a:off x="2991668" y="1864966"/>
          <a:ext cx="2246262" cy="134775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4 jautājumi +1</a:t>
          </a:r>
        </a:p>
      </dsp:txBody>
      <dsp:txXfrm>
        <a:off x="3031142" y="1904440"/>
        <a:ext cx="2167314" cy="1268809"/>
      </dsp:txXfrm>
    </dsp:sp>
    <dsp:sp modelId="{FFEFF1C5-99A4-4CDF-8997-062CAB852051}">
      <dsp:nvSpPr>
        <dsp:cNvPr id="0" name=""/>
        <dsp:cNvSpPr/>
      </dsp:nvSpPr>
      <dsp:spPr>
        <a:xfrm>
          <a:off x="3450747" y="409808"/>
          <a:ext cx="2977703" cy="20216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94B955-6DE5-40C8-8099-7ED60063D04F}">
      <dsp:nvSpPr>
        <dsp:cNvPr id="0" name=""/>
        <dsp:cNvSpPr/>
      </dsp:nvSpPr>
      <dsp:spPr>
        <a:xfrm>
          <a:off x="2991668" y="180269"/>
          <a:ext cx="2246262" cy="134775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Atbilstoša atbalsta persona</a:t>
          </a:r>
        </a:p>
      </dsp:txBody>
      <dsp:txXfrm>
        <a:off x="3031142" y="219743"/>
        <a:ext cx="2167314" cy="1268809"/>
      </dsp:txXfrm>
    </dsp:sp>
    <dsp:sp modelId="{D2372ECA-CA3D-4D37-9164-1ADDCDA0E984}">
      <dsp:nvSpPr>
        <dsp:cNvPr id="0" name=""/>
        <dsp:cNvSpPr/>
      </dsp:nvSpPr>
      <dsp:spPr>
        <a:xfrm rot="5400000">
          <a:off x="5595928" y="1252157"/>
          <a:ext cx="1674870" cy="20216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8759FC-5BDF-4E83-A8C0-90CEEF00183E}">
      <dsp:nvSpPr>
        <dsp:cNvPr id="0" name=""/>
        <dsp:cNvSpPr/>
      </dsp:nvSpPr>
      <dsp:spPr>
        <a:xfrm>
          <a:off x="5979198" y="180269"/>
          <a:ext cx="2246262" cy="134775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Saziņas tabula</a:t>
          </a:r>
        </a:p>
      </dsp:txBody>
      <dsp:txXfrm>
        <a:off x="6018672" y="219743"/>
        <a:ext cx="2167314" cy="1268809"/>
      </dsp:txXfrm>
    </dsp:sp>
    <dsp:sp modelId="{BEF42890-D2D5-45B8-80F7-448F1960CAC7}">
      <dsp:nvSpPr>
        <dsp:cNvPr id="0" name=""/>
        <dsp:cNvSpPr/>
      </dsp:nvSpPr>
      <dsp:spPr>
        <a:xfrm rot="5400000">
          <a:off x="5595928" y="2936854"/>
          <a:ext cx="1674870" cy="20216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780304-39D6-4D87-B3B8-5F8C348880AE}">
      <dsp:nvSpPr>
        <dsp:cNvPr id="0" name=""/>
        <dsp:cNvSpPr/>
      </dsp:nvSpPr>
      <dsp:spPr>
        <a:xfrm>
          <a:off x="5979198" y="1864966"/>
          <a:ext cx="2246262" cy="134775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2 minūšu apmācība</a:t>
          </a:r>
        </a:p>
      </dsp:txBody>
      <dsp:txXfrm>
        <a:off x="6018672" y="1904440"/>
        <a:ext cx="2167314" cy="1268809"/>
      </dsp:txXfrm>
    </dsp:sp>
    <dsp:sp modelId="{07B07037-B909-4171-AD5F-9559C895CB9A}">
      <dsp:nvSpPr>
        <dsp:cNvPr id="0" name=""/>
        <dsp:cNvSpPr/>
      </dsp:nvSpPr>
      <dsp:spPr>
        <a:xfrm>
          <a:off x="5979198" y="3549663"/>
          <a:ext cx="2246262" cy="134775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Darbojas/nedarbojas</a:t>
          </a:r>
        </a:p>
      </dsp:txBody>
      <dsp:txXfrm>
        <a:off x="6018672" y="3589137"/>
        <a:ext cx="2167314" cy="126880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33D7552-64C8-4F02-829A-776AC8B72CA4}" type="datetimeFigureOut">
              <a:rPr lang="lv-LV" smtClean="0"/>
              <a:t>16.06.2021</a:t>
            </a:fld>
            <a:endParaRPr lang="lv-LV"/>
          </a:p>
        </p:txBody>
      </p:sp>
      <p:sp>
        <p:nvSpPr>
          <p:cNvPr id="4" name="Slaida attēla vietturi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4AF2669-660D-4E3A-8407-293DBDC92982}" type="slidenum">
              <a:rPr lang="lv-LV" smtClean="0"/>
              <a:t>‹#›</a:t>
            </a:fld>
            <a:endParaRPr lang="lv-LV"/>
          </a:p>
        </p:txBody>
      </p:sp>
    </p:spTree>
    <p:extLst>
      <p:ext uri="{BB962C8B-B14F-4D97-AF65-F5344CB8AC3E}">
        <p14:creationId xmlns:p14="http://schemas.microsoft.com/office/powerpoint/2010/main" val="165789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79768" y="4715153"/>
            <a:ext cx="5438140" cy="4466987"/>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a:xfrm>
            <a:off x="3849689" y="9428164"/>
            <a:ext cx="2946400" cy="496887"/>
          </a:xfrm>
          <a:prstGeom prst="rect">
            <a:avLst/>
          </a:prstGeom>
          <a:noFill/>
        </p:spPr>
        <p:txBody>
          <a:bodyPr anchor="b"/>
          <a:lstStyle/>
          <a:p>
            <a:pPr algn="r" fontAlgn="auto">
              <a:spcBef>
                <a:spcPts val="0"/>
              </a:spcBef>
              <a:spcAft>
                <a:spcPts val="0"/>
              </a:spcAft>
              <a:defRPr/>
            </a:pPr>
            <a:fld id="{C8AEF8FB-CBB9-43DB-BA60-278F424C94EB}" type="slidenum">
              <a:rPr lang="en-US" sz="1200">
                <a:cs typeface="+mn-cs"/>
              </a:rPr>
              <a:pPr algn="r" fontAlgn="auto">
                <a:spcBef>
                  <a:spcPts val="0"/>
                </a:spcBef>
                <a:spcAft>
                  <a:spcPts val="0"/>
                </a:spcAft>
                <a:defRPr/>
              </a:pPr>
              <a:t>24</a:t>
            </a:fld>
            <a:endParaRPr lang="en-US" sz="1200">
              <a:cs typeface="+mn-cs"/>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lv-LV" altLang="lv-LV">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lv-LV"/>
              <a:t>Rediģēt šablona virsraksta stilu</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C1D79F09-BCBB-4F16-B03C-D315BCFDEB23}" type="datetimeFigureOut">
              <a:rPr lang="lv-LV" smtClean="0"/>
              <a:t>16.06.2021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148152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āmas attēls ar parakstu">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C1D79F09-BCBB-4F16-B03C-D315BCFDEB23}" type="datetimeFigureOut">
              <a:rPr lang="lv-LV" smtClean="0"/>
              <a:t>16.06.2021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348064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lv-LV"/>
              <a:t>Rediģēt šablona virsraksta stilu</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C1D79F09-BCBB-4F16-B03C-D315BCFDEB23}" type="datetimeFigureOut">
              <a:rPr lang="lv-LV" smtClean="0"/>
              <a:t>16.06.2021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1285697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lv-LV"/>
              <a:t>Rediģēt šablona virsraksta stilu</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C1D79F09-BCBB-4F16-B03C-D315BCFDEB23}" type="datetimeFigureOut">
              <a:rPr lang="lv-LV" smtClean="0"/>
              <a:t>16.06.2021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9751857-E8DC-4CE6-93D7-892FBA30404E}" type="slidenum">
              <a:rPr lang="lv-LV" smtClean="0"/>
              <a:t>‹#›</a:t>
            </a:fld>
            <a:endParaRPr lang="lv-LV"/>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04673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lv-LV"/>
              <a:t>Rediģēt šablona virsraksta stilu</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C1D79F09-BCBB-4F16-B03C-D315BCFDEB23}" type="datetimeFigureOut">
              <a:rPr lang="lv-LV" smtClean="0"/>
              <a:t>16.06.2021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2331963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a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lv-LV"/>
              <a:t>Rediģēt šablona virsraksta stilu</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3" name="Date Placeholder 2"/>
          <p:cNvSpPr>
            <a:spLocks noGrp="1"/>
          </p:cNvSpPr>
          <p:nvPr>
            <p:ph type="dt" sz="half" idx="10"/>
          </p:nvPr>
        </p:nvSpPr>
        <p:spPr/>
        <p:txBody>
          <a:bodyPr/>
          <a:lstStyle/>
          <a:p>
            <a:fld id="{C1D79F09-BCBB-4F16-B03C-D315BCFDEB23}" type="datetimeFigureOut">
              <a:rPr lang="lv-LV" smtClean="0"/>
              <a:t>16.06.2021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1269141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ttēlu kolonna">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lv-LV"/>
              <a:t>Rediģēt šablona virsraksta stilu</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3" name="Date Placeholder 2"/>
          <p:cNvSpPr>
            <a:spLocks noGrp="1"/>
          </p:cNvSpPr>
          <p:nvPr>
            <p:ph type="dt" sz="half" idx="10"/>
          </p:nvPr>
        </p:nvSpPr>
        <p:spPr/>
        <p:txBody>
          <a:bodyPr/>
          <a:lstStyle/>
          <a:p>
            <a:fld id="{C1D79F09-BCBB-4F16-B03C-D315BCFDEB23}" type="datetimeFigureOut">
              <a:rPr lang="lv-LV" smtClean="0"/>
              <a:t>16.06.2021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1553744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v-LV"/>
              <a:t>Rediģēt šablona virsraksta stilu</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C1D79F09-BCBB-4F16-B03C-D315BCFDEB23}" type="datetimeFigureOut">
              <a:rPr lang="lv-LV" smtClean="0"/>
              <a:t>16.06.2021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139848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lv-LV"/>
              <a:t>Rediģēt šablona virsraksta stilu</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C1D79F09-BCBB-4F16-B03C-D315BCFDEB23}" type="datetimeFigureOut">
              <a:rPr lang="lv-LV" smtClean="0"/>
              <a:t>16.06.2021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738508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C1D79F09-BCBB-4F16-B03C-D315BCFDEB23}" type="datetimeFigureOut">
              <a:rPr lang="lv-LV" smtClean="0"/>
              <a:t>16.06.2021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3181474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7"/>
        <p:cNvGrpSpPr/>
        <p:nvPr/>
      </p:nvGrpSpPr>
      <p:grpSpPr>
        <a:xfrm>
          <a:off x="0" y="0"/>
          <a:ext cx="0" cy="0"/>
          <a:chOff x="0" y="0"/>
          <a:chExt cx="0" cy="0"/>
        </a:xfrm>
      </p:grpSpPr>
      <p:grpSp>
        <p:nvGrpSpPr>
          <p:cNvPr id="18" name="Shape 18"/>
          <p:cNvGrpSpPr/>
          <p:nvPr/>
        </p:nvGrpSpPr>
        <p:grpSpPr>
          <a:xfrm>
            <a:off x="1107190" y="1588342"/>
            <a:ext cx="994351" cy="61101"/>
            <a:chOff x="4580561" y="2589004"/>
            <a:chExt cx="1064464" cy="25200"/>
          </a:xfrm>
        </p:grpSpPr>
        <p:sp>
          <p:nvSpPr>
            <p:cNvPr id="19" name="Shape 19"/>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sz="2400"/>
            </a:p>
          </p:txBody>
        </p:sp>
        <p:sp>
          <p:nvSpPr>
            <p:cNvPr id="20" name="Shape 20"/>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sz="2400"/>
            </a:p>
          </p:txBody>
        </p:sp>
      </p:grpSp>
      <p:sp>
        <p:nvSpPr>
          <p:cNvPr id="21" name="Shape 21"/>
          <p:cNvSpPr txBox="1">
            <a:spLocks noGrp="1"/>
          </p:cNvSpPr>
          <p:nvPr>
            <p:ph type="title"/>
          </p:nvPr>
        </p:nvSpPr>
        <p:spPr>
          <a:xfrm>
            <a:off x="972600" y="1763267"/>
            <a:ext cx="10251200" cy="2024800"/>
          </a:xfrm>
          <a:prstGeom prst="rect">
            <a:avLst/>
          </a:prstGeom>
        </p:spPr>
        <p:txBody>
          <a:bodyPr wrap="square" lIns="91425" tIns="91425" rIns="91425" bIns="91425" anchor="t" anchorCtr="0"/>
          <a:lstStyle>
            <a:lvl1pPr lvl="0">
              <a:spcBef>
                <a:spcPts val="0"/>
              </a:spcBef>
              <a:buClr>
                <a:schemeClr val="lt1"/>
              </a:buClr>
              <a:buSzPts val="3600"/>
              <a:buNone/>
              <a:defRPr sz="4800">
                <a:solidFill>
                  <a:schemeClr val="lt1"/>
                </a:solidFill>
              </a:defRPr>
            </a:lvl1pPr>
            <a:lvl2pPr lvl="1">
              <a:spcBef>
                <a:spcPts val="0"/>
              </a:spcBef>
              <a:buClr>
                <a:schemeClr val="lt1"/>
              </a:buClr>
              <a:buSzPts val="3600"/>
              <a:buNone/>
              <a:defRPr sz="4800">
                <a:solidFill>
                  <a:schemeClr val="lt1"/>
                </a:solidFill>
              </a:defRPr>
            </a:lvl2pPr>
            <a:lvl3pPr lvl="2">
              <a:spcBef>
                <a:spcPts val="0"/>
              </a:spcBef>
              <a:buClr>
                <a:schemeClr val="lt1"/>
              </a:buClr>
              <a:buSzPts val="3600"/>
              <a:buNone/>
              <a:defRPr sz="4800">
                <a:solidFill>
                  <a:schemeClr val="lt1"/>
                </a:solidFill>
              </a:defRPr>
            </a:lvl3pPr>
            <a:lvl4pPr lvl="3">
              <a:spcBef>
                <a:spcPts val="0"/>
              </a:spcBef>
              <a:buClr>
                <a:schemeClr val="lt1"/>
              </a:buClr>
              <a:buSzPts val="3600"/>
              <a:buNone/>
              <a:defRPr sz="4800">
                <a:solidFill>
                  <a:schemeClr val="lt1"/>
                </a:solidFill>
              </a:defRPr>
            </a:lvl4pPr>
            <a:lvl5pPr lvl="4">
              <a:spcBef>
                <a:spcPts val="0"/>
              </a:spcBef>
              <a:buClr>
                <a:schemeClr val="lt1"/>
              </a:buClr>
              <a:buSzPts val="3600"/>
              <a:buNone/>
              <a:defRPr sz="4800">
                <a:solidFill>
                  <a:schemeClr val="lt1"/>
                </a:solidFill>
              </a:defRPr>
            </a:lvl5pPr>
            <a:lvl6pPr lvl="5">
              <a:spcBef>
                <a:spcPts val="0"/>
              </a:spcBef>
              <a:buClr>
                <a:schemeClr val="lt1"/>
              </a:buClr>
              <a:buSzPts val="3600"/>
              <a:buNone/>
              <a:defRPr sz="4800">
                <a:solidFill>
                  <a:schemeClr val="lt1"/>
                </a:solidFill>
              </a:defRPr>
            </a:lvl6pPr>
            <a:lvl7pPr lvl="6">
              <a:spcBef>
                <a:spcPts val="0"/>
              </a:spcBef>
              <a:buClr>
                <a:schemeClr val="lt1"/>
              </a:buClr>
              <a:buSzPts val="3600"/>
              <a:buNone/>
              <a:defRPr sz="4800">
                <a:solidFill>
                  <a:schemeClr val="lt1"/>
                </a:solidFill>
              </a:defRPr>
            </a:lvl7pPr>
            <a:lvl8pPr lvl="7">
              <a:spcBef>
                <a:spcPts val="0"/>
              </a:spcBef>
              <a:buClr>
                <a:schemeClr val="lt1"/>
              </a:buClr>
              <a:buSzPts val="3600"/>
              <a:buNone/>
              <a:defRPr sz="4800">
                <a:solidFill>
                  <a:schemeClr val="lt1"/>
                </a:solidFill>
              </a:defRPr>
            </a:lvl8pPr>
            <a:lvl9pPr lvl="8">
              <a:spcBef>
                <a:spcPts val="0"/>
              </a:spcBef>
              <a:buClr>
                <a:schemeClr val="lt1"/>
              </a:buClr>
              <a:buSzPts val="3600"/>
              <a:buNone/>
              <a:defRPr sz="4800">
                <a:solidFill>
                  <a:schemeClr val="lt1"/>
                </a:solidFill>
              </a:defRPr>
            </a:lvl9pPr>
          </a:lstStyle>
          <a:p>
            <a:endParaRPr/>
          </a:p>
        </p:txBody>
      </p:sp>
      <p:sp>
        <p:nvSpPr>
          <p:cNvPr id="22" name="Shape 22"/>
          <p:cNvSpPr txBox="1">
            <a:spLocks noGrp="1"/>
          </p:cNvSpPr>
          <p:nvPr>
            <p:ph type="sldNum" idx="12"/>
          </p:nvPr>
        </p:nvSpPr>
        <p:spPr>
          <a:xfrm>
            <a:off x="11381736" y="6333135"/>
            <a:ext cx="731600" cy="524800"/>
          </a:xfrm>
          <a:prstGeom prst="rect">
            <a:avLst/>
          </a:prstGeom>
        </p:spPr>
        <p:txBody>
          <a:bodyPr wrap="square" lIns="91425" tIns="91425" rIns="91425" bIns="91425" anchor="ctr" anchorCtr="0">
            <a:noAutofit/>
          </a:bodyPr>
          <a:lstStyle/>
          <a:p>
            <a:fld id="{00000000-1234-1234-1234-123412341234}" type="slidenum">
              <a:rPr lang="en-GB" smtClean="0">
                <a:solidFill>
                  <a:schemeClr val="lt1"/>
                </a:solidFill>
              </a:rPr>
              <a:pPr/>
              <a:t>‹#›</a:t>
            </a:fld>
            <a:endParaRPr lang="en-GB">
              <a:solidFill>
                <a:schemeClr val="lt1"/>
              </a:solidFill>
            </a:endParaRPr>
          </a:p>
        </p:txBody>
      </p:sp>
    </p:spTree>
    <p:extLst>
      <p:ext uri="{BB962C8B-B14F-4D97-AF65-F5344CB8AC3E}">
        <p14:creationId xmlns:p14="http://schemas.microsoft.com/office/powerpoint/2010/main" val="147198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v-LV"/>
              <a:t>Rediģēt šablona virsraksta stilu</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C1D79F09-BCBB-4F16-B03C-D315BCFDEB23}" type="datetimeFigureOut">
              <a:rPr lang="lv-LV" smtClean="0"/>
              <a:t>16.06.2021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370241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lv-LV"/>
              <a:t>Rediģēt šablona virsraksta stilu</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C1D79F09-BCBB-4F16-B03C-D315BCFDEB23}" type="datetimeFigureOut">
              <a:rPr lang="lv-LV" smtClean="0"/>
              <a:t>16.06.2021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323340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lv-LV"/>
              <a:t>Rediģēt šablona virsraksta stilu</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C1D79F09-BCBB-4F16-B03C-D315BCFDEB23}" type="datetimeFigureOut">
              <a:rPr lang="lv-LV" smtClean="0"/>
              <a:t>16.06.2021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2583332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lv-LV"/>
              <a:t>Rediģēt šablona virsraksta stilu</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2" name="Content Placeholder 3"/>
          <p:cNvSpPr>
            <a:spLocks noGrp="1"/>
          </p:cNvSpPr>
          <p:nvPr>
            <p:ph sz="quarter" idx="13"/>
          </p:nvPr>
        </p:nvSpPr>
        <p:spPr>
          <a:xfrm>
            <a:off x="913774" y="3051012"/>
            <a:ext cx="5106027" cy="2740187"/>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3" name="Content Placeholder 5"/>
          <p:cNvSpPr>
            <a:spLocks noGrp="1"/>
          </p:cNvSpPr>
          <p:nvPr>
            <p:ph sz="quarter" idx="14"/>
          </p:nvPr>
        </p:nvSpPr>
        <p:spPr>
          <a:xfrm>
            <a:off x="6172200" y="3051012"/>
            <a:ext cx="5105401" cy="2740187"/>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C1D79F09-BCBB-4F16-B03C-D315BCFDEB23}" type="datetimeFigureOut">
              <a:rPr lang="lv-LV" smtClean="0"/>
              <a:t>16.06.2021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1208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C1D79F09-BCBB-4F16-B03C-D315BCFDEB23}" type="datetimeFigureOut">
              <a:rPr lang="lv-LV" smtClean="0"/>
              <a:t>16.06.2021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192865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1D79F09-BCBB-4F16-B03C-D315BCFDEB23}" type="datetimeFigureOut">
              <a:rPr lang="lv-LV" smtClean="0"/>
              <a:t>16.06.2021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238264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lv-LV"/>
              <a:t>Rediģēt šablona virsraksta stilu</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C1D79F09-BCBB-4F16-B03C-D315BCFDEB23}" type="datetimeFigureOut">
              <a:rPr lang="lv-LV" smtClean="0"/>
              <a:t>16.06.2021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111861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C1D79F09-BCBB-4F16-B03C-D315BCFDEB23}" type="datetimeFigureOut">
              <a:rPr lang="lv-LV" smtClean="0"/>
              <a:t>16.06.2021</a:t>
            </a:fld>
            <a:endParaRPr lang="lv-LV"/>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396042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lv-LV"/>
              <a:t>Rediģēt šablona virsraksta stilu</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1D79F09-BCBB-4F16-B03C-D315BCFDEB23}" type="datetimeFigureOut">
              <a:rPr lang="lv-LV" smtClean="0"/>
              <a:t>16.06.2021</a:t>
            </a:fld>
            <a:endParaRPr lang="lv-LV"/>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lv-LV"/>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9751857-E8DC-4CE6-93D7-892FBA30404E}" type="slidenum">
              <a:rPr lang="lv-LV" smtClean="0"/>
              <a:t>‹#›</a:t>
            </a:fld>
            <a:endParaRPr lang="lv-LV"/>
          </a:p>
        </p:txBody>
      </p:sp>
    </p:spTree>
    <p:extLst>
      <p:ext uri="{BB962C8B-B14F-4D97-AF65-F5344CB8AC3E}">
        <p14:creationId xmlns:p14="http://schemas.microsoft.com/office/powerpoint/2010/main" val="985595568"/>
      </p:ext>
    </p:extLst>
  </p:cSld>
  <p:clrMap bg1="lt1" tx1="dk1" bg2="lt2" tx2="dk2" accent1="accent1" accent2="accent2" accent3="accent3" accent4="accent4" accent5="accent5" accent6="accent6" hlink="hlink" folHlink="folHlink"/>
  <p:sldLayoutIdLst>
    <p:sldLayoutId id="2147485024" r:id="rId1"/>
    <p:sldLayoutId id="2147485025" r:id="rId2"/>
    <p:sldLayoutId id="2147485026" r:id="rId3"/>
    <p:sldLayoutId id="2147485027" r:id="rId4"/>
    <p:sldLayoutId id="2147485028" r:id="rId5"/>
    <p:sldLayoutId id="2147485029" r:id="rId6"/>
    <p:sldLayoutId id="2147485030" r:id="rId7"/>
    <p:sldLayoutId id="2147485031" r:id="rId8"/>
    <p:sldLayoutId id="2147485032" r:id="rId9"/>
    <p:sldLayoutId id="2147485033" r:id="rId10"/>
    <p:sldLayoutId id="2147485034" r:id="rId11"/>
    <p:sldLayoutId id="2147485035" r:id="rId12"/>
    <p:sldLayoutId id="2147485036" r:id="rId13"/>
    <p:sldLayoutId id="2147485037" r:id="rId14"/>
    <p:sldLayoutId id="2147485038" r:id="rId15"/>
    <p:sldLayoutId id="2147485039" r:id="rId16"/>
    <p:sldLayoutId id="2147485040" r:id="rId17"/>
    <p:sldLayoutId id="2147485041" r:id="rId18"/>
    <p:sldLayoutId id="2147485042"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Visio_Drawing.vsdx"/><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lm.gov.lv/lv/gala-zinojums-atbalsta-personas-pakalpojuma-izmeginajumprojekta-rezultatu-izvertejums" TargetMode="External"/><Relationship Id="rId2" Type="http://schemas.openxmlformats.org/officeDocument/2006/relationships/hyperlink" Target="https://www.lm.gov.lv/lv/gala-zinojums-atbalsta-personas-pakalpojuma-apraksta-organizesanas-un-finansesanas-kartibas-izstrade" TargetMode="External"/><Relationship Id="rId1" Type="http://schemas.openxmlformats.org/officeDocument/2006/relationships/slideLayout" Target="../slideLayouts/slideLayout2.xml"/><Relationship Id="rId4" Type="http://schemas.openxmlformats.org/officeDocument/2006/relationships/hyperlink" Target="https://www.lm.gov.lv/lv/media/10793/downloa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1073B21-DDCF-4148-9902-DE243D010705}"/>
              </a:ext>
            </a:extLst>
          </p:cNvPr>
          <p:cNvSpPr>
            <a:spLocks noGrp="1"/>
          </p:cNvSpPr>
          <p:nvPr>
            <p:ph type="ctrTitle"/>
          </p:nvPr>
        </p:nvSpPr>
        <p:spPr>
          <a:xfrm>
            <a:off x="1552575" y="471056"/>
            <a:ext cx="8058151" cy="2872674"/>
          </a:xfrm>
        </p:spPr>
        <p:txBody>
          <a:bodyPr>
            <a:normAutofit fontScale="90000"/>
          </a:bodyPr>
          <a:lstStyle/>
          <a:p>
            <a:pPr algn="ctr"/>
            <a:r>
              <a:rPr lang="lv-LV" sz="2800" dirty="0"/>
              <a:t>            </a:t>
            </a:r>
            <a:br>
              <a:rPr lang="lv-LV" sz="2800" dirty="0"/>
            </a:br>
            <a:br>
              <a:rPr lang="lv-LV" sz="2800" dirty="0"/>
            </a:br>
            <a:br>
              <a:rPr lang="lv-LV" sz="2800" dirty="0"/>
            </a:br>
            <a:br>
              <a:rPr lang="lv-LV" sz="2800" dirty="0"/>
            </a:br>
            <a:br>
              <a:rPr lang="lv-LV" sz="2800" dirty="0"/>
            </a:br>
            <a:br>
              <a:rPr lang="lv-LV" sz="2800" dirty="0"/>
            </a:br>
            <a:br>
              <a:rPr lang="lv-LV" sz="2800" dirty="0"/>
            </a:br>
            <a:br>
              <a:rPr lang="lv-LV" sz="2800" dirty="0"/>
            </a:br>
            <a:br>
              <a:rPr lang="lv-LV" sz="2800" dirty="0"/>
            </a:br>
            <a:br>
              <a:rPr lang="lv-LV" sz="2800" dirty="0"/>
            </a:br>
            <a:r>
              <a:rPr lang="lv-LV" sz="2200" b="1" cap="none" dirty="0">
                <a:latin typeface="Times New Roman" panose="02020603050405020304" pitchFamily="18" charset="0"/>
                <a:cs typeface="Times New Roman" panose="02020603050405020304" pitchFamily="18" charset="0"/>
              </a:rPr>
              <a:t>Atbalsta personas lēmumu pieņemšanā pakalpojums: kas, kāpēc, kam?</a:t>
            </a:r>
            <a:br>
              <a:rPr lang="lv-LV" sz="2200" b="1" cap="none" dirty="0">
                <a:latin typeface="Times New Roman" panose="02020603050405020304" pitchFamily="18" charset="0"/>
                <a:cs typeface="Times New Roman" panose="02020603050405020304" pitchFamily="18" charset="0"/>
              </a:rPr>
            </a:br>
            <a:br>
              <a:rPr lang="lv-LV" sz="2200" b="1" cap="none" dirty="0">
                <a:latin typeface="Times New Roman" panose="02020603050405020304" pitchFamily="18" charset="0"/>
                <a:cs typeface="Times New Roman" panose="02020603050405020304" pitchFamily="18" charset="0"/>
              </a:rPr>
            </a:br>
            <a:r>
              <a:rPr lang="lv-LV" sz="1800" cap="none" dirty="0">
                <a:latin typeface="Times New Roman" panose="02020603050405020304" pitchFamily="18" charset="0"/>
                <a:cs typeface="Times New Roman" panose="02020603050405020304" pitchFamily="18" charset="0"/>
              </a:rPr>
              <a:t>Pasūtītājs: Labklājības ministrija</a:t>
            </a:r>
            <a:br>
              <a:rPr lang="lv-LV" sz="1800" cap="none" dirty="0">
                <a:latin typeface="Times New Roman" panose="02020603050405020304" pitchFamily="18" charset="0"/>
                <a:cs typeface="Times New Roman" panose="02020603050405020304" pitchFamily="18" charset="0"/>
              </a:rPr>
            </a:br>
            <a:r>
              <a:rPr lang="lv-LV" sz="1800" cap="none" dirty="0">
                <a:latin typeface="Times New Roman" panose="02020603050405020304" pitchFamily="18" charset="0"/>
                <a:cs typeface="Times New Roman" panose="02020603050405020304" pitchFamily="18" charset="0"/>
              </a:rPr>
              <a:t>Izpildītājs: biedrība RC ZELDA</a:t>
            </a:r>
            <a:br>
              <a:rPr lang="lv-LV" sz="1800" cap="none" dirty="0">
                <a:latin typeface="Times New Roman" panose="02020603050405020304" pitchFamily="18" charset="0"/>
                <a:cs typeface="Times New Roman" panose="02020603050405020304" pitchFamily="18" charset="0"/>
              </a:rPr>
            </a:br>
            <a:br>
              <a:rPr lang="lv-LV" sz="1800" cap="none" dirty="0">
                <a:latin typeface="Times New Roman" panose="02020603050405020304" pitchFamily="18" charset="0"/>
                <a:cs typeface="Times New Roman" panose="02020603050405020304" pitchFamily="18" charset="0"/>
              </a:rPr>
            </a:br>
            <a:r>
              <a:rPr lang="lv-LV" sz="1800" cap="none" dirty="0">
                <a:latin typeface="Times New Roman" panose="02020603050405020304" pitchFamily="18" charset="0"/>
                <a:cs typeface="Times New Roman" panose="02020603050405020304" pitchFamily="18" charset="0"/>
              </a:rPr>
              <a:t>      Ieva Leimane-Veldmeijere, RC ZELDA direktore</a:t>
            </a:r>
            <a:endParaRPr lang="lv-LV" sz="1800" dirty="0">
              <a:latin typeface="Times New Roman" panose="02020603050405020304" pitchFamily="18" charset="0"/>
              <a:cs typeface="Times New Roman" panose="02020603050405020304" pitchFamily="18" charset="0"/>
            </a:endParaRPr>
          </a:p>
        </p:txBody>
      </p:sp>
      <p:sp>
        <p:nvSpPr>
          <p:cNvPr id="3" name="Apakšvirsraksts 2">
            <a:extLst>
              <a:ext uri="{FF2B5EF4-FFF2-40B4-BE49-F238E27FC236}">
                <a16:creationId xmlns:a16="http://schemas.microsoft.com/office/drawing/2014/main" id="{A8E24FC3-7188-40F3-976C-E6B854B46675}"/>
              </a:ext>
            </a:extLst>
          </p:cNvPr>
          <p:cNvSpPr>
            <a:spLocks noGrp="1"/>
          </p:cNvSpPr>
          <p:nvPr>
            <p:ph type="subTitle" idx="1"/>
          </p:nvPr>
        </p:nvSpPr>
        <p:spPr>
          <a:xfrm>
            <a:off x="1895476" y="3531204"/>
            <a:ext cx="7715250" cy="2195341"/>
          </a:xfrm>
        </p:spPr>
        <p:txBody>
          <a:bodyPr>
            <a:normAutofit fontScale="25000" lnSpcReduction="20000"/>
          </a:bodyPr>
          <a:lstStyle/>
          <a:p>
            <a:pPr algn="just"/>
            <a:r>
              <a:rPr lang="lv-LV" sz="5600" i="1" cap="none" dirty="0">
                <a:latin typeface="Times New Roman" panose="02020603050405020304" pitchFamily="18" charset="0"/>
                <a:ea typeface="Times New Roman" panose="02020603050405020304" pitchFamily="18" charset="0"/>
                <a:cs typeface="Times New Roman" panose="02020603050405020304" pitchFamily="18" charset="0"/>
              </a:rPr>
              <a:t>Pasūtījuma līgums</a:t>
            </a:r>
            <a:r>
              <a:rPr lang="lv-LV" sz="5600" i="1" cap="none" dirty="0">
                <a:effectLst/>
                <a:latin typeface="Times New Roman" panose="02020603050405020304" pitchFamily="18" charset="0"/>
                <a:ea typeface="Times New Roman" panose="02020603050405020304" pitchFamily="18" charset="0"/>
                <a:cs typeface="Times New Roman" panose="02020603050405020304" pitchFamily="18" charset="0"/>
              </a:rPr>
              <a:t> nr.LM2017/24-1-1328/02 </a:t>
            </a:r>
            <a:r>
              <a:rPr lang="lv-LV" sz="5600" i="1" cap="none" dirty="0">
                <a:latin typeface="Times New Roman" panose="02020603050405020304" pitchFamily="18" charset="0"/>
                <a:ea typeface="Times New Roman" panose="02020603050405020304" pitchFamily="18" charset="0"/>
                <a:cs typeface="Times New Roman" panose="02020603050405020304" pitchFamily="18" charset="0"/>
              </a:rPr>
              <a:t>«</a:t>
            </a:r>
            <a:r>
              <a:rPr lang="lv-LV" sz="5600" i="1" cap="none" dirty="0">
                <a:effectLst/>
                <a:latin typeface="Times New Roman" panose="02020603050405020304" pitchFamily="18" charset="0"/>
                <a:ea typeface="Times New Roman" panose="02020603050405020304" pitchFamily="18" charset="0"/>
                <a:cs typeface="Times New Roman" panose="02020603050405020304" pitchFamily="18" charset="0"/>
              </a:rPr>
              <a:t>Atbalsta personas pakalpojuma apraksta, organizēšanas un finansēšanas kārtības izstrāde, atbalsta personas pakalpojuma </a:t>
            </a:r>
            <a:r>
              <a:rPr lang="lv-LV" sz="5600" i="1" cap="none" dirty="0" err="1">
                <a:effectLst/>
                <a:latin typeface="Times New Roman" panose="02020603050405020304" pitchFamily="18" charset="0"/>
                <a:ea typeface="Times New Roman" panose="02020603050405020304" pitchFamily="18" charset="0"/>
                <a:cs typeface="Times New Roman" panose="02020603050405020304" pitchFamily="18" charset="0"/>
              </a:rPr>
              <a:t>izmēģinājumprojekta</a:t>
            </a:r>
            <a:r>
              <a:rPr lang="lv-LV" sz="5600" i="1" cap="none" dirty="0">
                <a:effectLst/>
                <a:latin typeface="Times New Roman" panose="02020603050405020304" pitchFamily="18" charset="0"/>
                <a:ea typeface="Times New Roman" panose="02020603050405020304" pitchFamily="18" charset="0"/>
                <a:cs typeface="Times New Roman" panose="02020603050405020304" pitchFamily="18" charset="0"/>
              </a:rPr>
              <a:t> īstenošana un </a:t>
            </a:r>
            <a:r>
              <a:rPr lang="lv-LV" sz="5600" i="1" cap="none" dirty="0" err="1">
                <a:effectLst/>
                <a:latin typeface="Times New Roman" panose="02020603050405020304" pitchFamily="18" charset="0"/>
                <a:ea typeface="Times New Roman" panose="02020603050405020304" pitchFamily="18" charset="0"/>
                <a:cs typeface="Times New Roman" panose="02020603050405020304" pitchFamily="18" charset="0"/>
              </a:rPr>
              <a:t>izmēģinājumprojekta</a:t>
            </a:r>
            <a:r>
              <a:rPr lang="lv-LV" sz="5600" i="1" cap="none" dirty="0">
                <a:effectLst/>
                <a:latin typeface="Times New Roman" panose="02020603050405020304" pitchFamily="18" charset="0"/>
                <a:ea typeface="Times New Roman" panose="02020603050405020304" pitchFamily="18" charset="0"/>
                <a:cs typeface="Times New Roman" panose="02020603050405020304" pitchFamily="18" charset="0"/>
              </a:rPr>
              <a:t> rezultātu izvērtējums» tiek izstrādāts darbības programmas «Izaugsme un nodarbinātība» 9.2.2. </a:t>
            </a:r>
            <a:r>
              <a:rPr lang="lv-LV" sz="5600" i="1" cap="none" dirty="0">
                <a:latin typeface="Times New Roman" panose="02020603050405020304" pitchFamily="18" charset="0"/>
                <a:ea typeface="Times New Roman" panose="02020603050405020304" pitchFamily="18" charset="0"/>
                <a:cs typeface="Times New Roman" panose="02020603050405020304" pitchFamily="18" charset="0"/>
              </a:rPr>
              <a:t>s</a:t>
            </a:r>
            <a:r>
              <a:rPr lang="lv-LV" sz="5600" i="1" cap="none" dirty="0">
                <a:effectLst/>
                <a:latin typeface="Times New Roman" panose="02020603050405020304" pitchFamily="18" charset="0"/>
                <a:ea typeface="Times New Roman" panose="02020603050405020304" pitchFamily="18" charset="0"/>
                <a:cs typeface="Times New Roman" panose="02020603050405020304" pitchFamily="18" charset="0"/>
              </a:rPr>
              <a:t>pecifiskā atbalsta mērķa «palielināt kvalitatīvu institucionālai aprūpei alternatīvu sociālo pakalpojumu dzīvesvietā un ģimeniskai videi pietuvinātu pakalpojumu pieejamību personām ar invaliditāti un bērniem» 9.2.2.2. Pasākuma «Sociālo pakalpojumu atbalsta sistēmas pilnveide» projekta «Sociālo pakalpojumu atbalsta sistēmas pilnveide» ietvaros, kā arī Eiropas </a:t>
            </a:r>
            <a:r>
              <a:rPr lang="lv-LV" sz="5600" i="1" cap="none" dirty="0">
                <a:latin typeface="Times New Roman" panose="02020603050405020304" pitchFamily="18" charset="0"/>
                <a:ea typeface="Times New Roman" panose="02020603050405020304" pitchFamily="18" charset="0"/>
                <a:cs typeface="Times New Roman" panose="02020603050405020304" pitchFamily="18" charset="0"/>
              </a:rPr>
              <a:t>S</a:t>
            </a:r>
            <a:r>
              <a:rPr lang="lv-LV" sz="5600" i="1" cap="none" dirty="0">
                <a:effectLst/>
                <a:latin typeface="Times New Roman" panose="02020603050405020304" pitchFamily="18" charset="0"/>
                <a:ea typeface="Times New Roman" panose="02020603050405020304" pitchFamily="18" charset="0"/>
                <a:cs typeface="Times New Roman" panose="02020603050405020304" pitchFamily="18" charset="0"/>
              </a:rPr>
              <a:t>avienības stratēģijā «</a:t>
            </a:r>
            <a:r>
              <a:rPr lang="lv-LV" sz="5600" i="1" cap="none" dirty="0">
                <a:latin typeface="Times New Roman" panose="02020603050405020304" pitchFamily="18" charset="0"/>
                <a:ea typeface="Times New Roman" panose="02020603050405020304" pitchFamily="18" charset="0"/>
                <a:cs typeface="Times New Roman" panose="02020603050405020304" pitchFamily="18" charset="0"/>
              </a:rPr>
              <a:t>E</a:t>
            </a:r>
            <a:r>
              <a:rPr lang="lv-LV" sz="5600" i="1" cap="none" dirty="0">
                <a:effectLst/>
                <a:latin typeface="Times New Roman" panose="02020603050405020304" pitchFamily="18" charset="0"/>
                <a:ea typeface="Times New Roman" panose="02020603050405020304" pitchFamily="18" charset="0"/>
                <a:cs typeface="Times New Roman" panose="02020603050405020304" pitchFamily="18" charset="0"/>
              </a:rPr>
              <a:t>iropa 2020”, Nacionālajā attīstības plānā 2014.-2020. </a:t>
            </a:r>
            <a:r>
              <a:rPr lang="lv-LV" sz="5600" i="1" cap="none" dirty="0">
                <a:latin typeface="Times New Roman" panose="02020603050405020304" pitchFamily="18" charset="0"/>
                <a:ea typeface="Times New Roman" panose="02020603050405020304" pitchFamily="18" charset="0"/>
                <a:cs typeface="Times New Roman" panose="02020603050405020304" pitchFamily="18" charset="0"/>
              </a:rPr>
              <a:t>g</a:t>
            </a:r>
            <a:r>
              <a:rPr lang="lv-LV" sz="5600" i="1" cap="none" dirty="0">
                <a:effectLst/>
                <a:latin typeface="Times New Roman" panose="02020603050405020304" pitchFamily="18" charset="0"/>
                <a:ea typeface="Times New Roman" panose="02020603050405020304" pitchFamily="18" charset="0"/>
                <a:cs typeface="Times New Roman" panose="02020603050405020304" pitchFamily="18" charset="0"/>
              </a:rPr>
              <a:t>adam un </a:t>
            </a:r>
            <a:r>
              <a:rPr lang="lv-LV" sz="5600" i="1" cap="none" dirty="0">
                <a:latin typeface="Times New Roman" panose="02020603050405020304" pitchFamily="18" charset="0"/>
                <a:ea typeface="Times New Roman" panose="02020603050405020304" pitchFamily="18" charset="0"/>
                <a:cs typeface="Times New Roman" panose="02020603050405020304" pitchFamily="18" charset="0"/>
              </a:rPr>
              <a:t>«</a:t>
            </a:r>
            <a:r>
              <a:rPr lang="lv-LV" sz="5600" i="1" cap="none" dirty="0">
                <a:effectLst/>
                <a:latin typeface="Times New Roman" panose="02020603050405020304" pitchFamily="18" charset="0"/>
                <a:ea typeface="Times New Roman" panose="02020603050405020304" pitchFamily="18" charset="0"/>
                <a:cs typeface="Times New Roman" panose="02020603050405020304" pitchFamily="18" charset="0"/>
              </a:rPr>
              <a:t>Sociālo pakalpojumu attīstības pamatnostādnēs 2014.–2020. gadam</a:t>
            </a:r>
            <a:r>
              <a:rPr lang="lv-LV" sz="5600" i="1" cap="none" dirty="0">
                <a:latin typeface="Times New Roman" panose="02020603050405020304" pitchFamily="18" charset="0"/>
                <a:ea typeface="Times New Roman" panose="02020603050405020304" pitchFamily="18" charset="0"/>
                <a:cs typeface="Times New Roman" panose="02020603050405020304" pitchFamily="18" charset="0"/>
              </a:rPr>
              <a:t>»</a:t>
            </a:r>
            <a:r>
              <a:rPr lang="lv-LV" sz="5600" i="1" cap="none" dirty="0">
                <a:effectLst/>
                <a:latin typeface="Times New Roman" panose="02020603050405020304" pitchFamily="18" charset="0"/>
                <a:ea typeface="Times New Roman" panose="02020603050405020304" pitchFamily="18" charset="0"/>
                <a:cs typeface="Times New Roman" panose="02020603050405020304" pitchFamily="18" charset="0"/>
              </a:rPr>
              <a:t> izvirzīto mērķu un noteikto prioritāšu sasniegšanai.</a:t>
            </a:r>
            <a:endParaRPr lang="lv-LV" sz="5600" cap="none" dirty="0">
              <a:effectLst/>
              <a:latin typeface="Calibri" panose="020F0502020204030204" pitchFamily="34" charset="0"/>
              <a:ea typeface="Calibri" panose="020F0502020204030204" pitchFamily="34" charset="0"/>
              <a:cs typeface="Times New Roman" panose="02020603050405020304" pitchFamily="18" charset="0"/>
            </a:endParaRPr>
          </a:p>
          <a:p>
            <a:endParaRPr lang="lv-LV" dirty="0"/>
          </a:p>
        </p:txBody>
      </p:sp>
      <p:pic>
        <p:nvPicPr>
          <p:cNvPr id="4" name="Picture 4" descr="Screen Clipping">
            <a:extLst>
              <a:ext uri="{FF2B5EF4-FFF2-40B4-BE49-F238E27FC236}">
                <a16:creationId xmlns:a16="http://schemas.microsoft.com/office/drawing/2014/main" id="{B1CF8A40-253A-4E4A-AF6C-103981919CB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650615" y="471056"/>
            <a:ext cx="5081270" cy="1139825"/>
          </a:xfrm>
          <a:prstGeom prst="rect">
            <a:avLst/>
          </a:prstGeom>
        </p:spPr>
      </p:pic>
    </p:spTree>
    <p:extLst>
      <p:ext uri="{BB962C8B-B14F-4D97-AF65-F5344CB8AC3E}">
        <p14:creationId xmlns:p14="http://schemas.microsoft.com/office/powerpoint/2010/main" val="371294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82382"/>
          </a:xfrm>
        </p:spPr>
        <p:txBody>
          <a:bodyPr>
            <a:normAutofit/>
          </a:bodyPr>
          <a:lstStyle/>
          <a:p>
            <a:pPr algn="l"/>
            <a:r>
              <a:rPr lang="lv-LV" sz="2000" b="1" cap="none" dirty="0">
                <a:latin typeface="Times New Roman" panose="02020603050405020304" pitchFamily="18" charset="0"/>
                <a:cs typeface="Times New Roman" panose="02020603050405020304" pitchFamily="18" charset="0"/>
              </a:rPr>
              <a:t>Atbalsta personas pakalpojums tā saņēmējam nodrošina:</a:t>
            </a:r>
            <a:br>
              <a:rPr lang="lv-LV" sz="2000" b="1" cap="none" dirty="0">
                <a:latin typeface="Times New Roman" panose="02020603050405020304" pitchFamily="18" charset="0"/>
                <a:cs typeface="Times New Roman" panose="02020603050405020304" pitchFamily="18" charset="0"/>
              </a:rPr>
            </a:br>
            <a:endParaRPr lang="lv-LV" sz="2000" b="1" cap="none" dirty="0">
              <a:latin typeface="Times New Roman" panose="02020603050405020304" pitchFamily="18" charset="0"/>
              <a:cs typeface="Times New Roman" panose="02020603050405020304" pitchFamily="18" charset="0"/>
            </a:endParaRPr>
          </a:p>
        </p:txBody>
      </p:sp>
      <p:sp>
        <p:nvSpPr>
          <p:cNvPr id="3" name="Rectangle 2"/>
          <p:cNvSpPr/>
          <p:nvPr/>
        </p:nvSpPr>
        <p:spPr>
          <a:xfrm>
            <a:off x="1225486" y="1480009"/>
            <a:ext cx="8543972" cy="4801314"/>
          </a:xfrm>
          <a:prstGeom prst="rect">
            <a:avLst/>
          </a:prstGeom>
        </p:spPr>
        <p:txBody>
          <a:bodyPr wrap="square">
            <a:spAutoFit/>
          </a:bodyPr>
          <a:lstStyle/>
          <a:p>
            <a:pPr marL="285750" indent="-285750">
              <a:buFont typeface="Wingdings" panose="05000000000000000000" pitchFamily="2" charset="2"/>
              <a:buChar char="§"/>
            </a:pPr>
            <a:r>
              <a:rPr lang="lv-LV" b="1" dirty="0">
                <a:latin typeface="Times New Roman" panose="02020603050405020304" pitchFamily="18" charset="0"/>
                <a:cs typeface="Times New Roman" panose="02020603050405020304" pitchFamily="18" charset="0"/>
              </a:rPr>
              <a:t>personai iespēju paust savu gribu, izvēli, plānot un pašai pieņemt lēmumus</a:t>
            </a:r>
            <a:r>
              <a:rPr lang="lv-LV" dirty="0">
                <a:latin typeface="Times New Roman" panose="02020603050405020304" pitchFamily="18" charset="0"/>
                <a:cs typeface="Times New Roman" panose="02020603050405020304" pitchFamily="18" charset="0"/>
              </a:rPr>
              <a:t> par savu dzīvi, veselības un sociālo aprūpi, finansēm un īpašumiem;</a:t>
            </a:r>
          </a:p>
          <a:p>
            <a:pPr lvl="0"/>
            <a:endParaRPr lang="lv-LV"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lv-LV" dirty="0">
                <a:latin typeface="Times New Roman" panose="02020603050405020304" pitchFamily="18" charset="0"/>
                <a:cs typeface="Times New Roman" panose="02020603050405020304" pitchFamily="18" charset="0"/>
              </a:rPr>
              <a:t>personas </a:t>
            </a:r>
            <a:r>
              <a:rPr lang="lv-LV" dirty="0" err="1">
                <a:latin typeface="Times New Roman" panose="02020603050405020304" pitchFamily="18" charset="0"/>
                <a:cs typeface="Times New Roman" panose="02020603050405020304" pitchFamily="18" charset="0"/>
              </a:rPr>
              <a:t>lemtspējas</a:t>
            </a:r>
            <a:r>
              <a:rPr lang="lv-LV" dirty="0">
                <a:latin typeface="Times New Roman" panose="02020603050405020304" pitchFamily="18" charset="0"/>
                <a:cs typeface="Times New Roman" panose="02020603050405020304" pitchFamily="18" charset="0"/>
              </a:rPr>
              <a:t> īstenošanu;</a:t>
            </a:r>
          </a:p>
          <a:p>
            <a:pPr lvl="0"/>
            <a:r>
              <a:rPr lang="lv-LV"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
            </a:pPr>
            <a:r>
              <a:rPr lang="lv-LV" dirty="0">
                <a:latin typeface="Times New Roman" panose="02020603050405020304" pitchFamily="18" charset="0"/>
                <a:cs typeface="Times New Roman" panose="02020603050405020304" pitchFamily="18" charset="0"/>
              </a:rPr>
              <a:t>personai iespēju pieprasīt informāciju un saņemt skaidrojumu;</a:t>
            </a:r>
          </a:p>
          <a:p>
            <a:pPr lvl="0"/>
            <a:endParaRPr lang="lv-LV"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lv-LV" dirty="0">
                <a:latin typeface="Times New Roman" panose="02020603050405020304" pitchFamily="18" charset="0"/>
                <a:cs typeface="Times New Roman" panose="02020603050405020304" pitchFamily="18" charset="0"/>
              </a:rPr>
              <a:t>atbalstāmās personas gribas, izvēles un lēmumu skaidrojumu trešajām pusēm;</a:t>
            </a:r>
          </a:p>
          <a:p>
            <a:pPr lvl="0"/>
            <a:endParaRPr lang="lv-LV"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lv-LV" dirty="0">
                <a:latin typeface="Times New Roman" panose="02020603050405020304" pitchFamily="18" charset="0"/>
                <a:cs typeface="Times New Roman" panose="02020603050405020304" pitchFamily="18" charset="0"/>
              </a:rPr>
              <a:t>atbalstāmās personas tiesības uz atbilstošām garantijām attiecībā par iejaukšanos personas dzīvē, tai skaitā, garantijās ietverot aizsardzību no ļaunprātīgas izmantošanas un pārmērīgas ietekmes.</a:t>
            </a:r>
          </a:p>
          <a:p>
            <a:pPr marL="285750" indent="-285750">
              <a:buFont typeface="Wingdings" panose="05000000000000000000" pitchFamily="2" charset="2"/>
              <a:buChar char="§"/>
            </a:pPr>
            <a:r>
              <a:rPr lang="lv-LV" dirty="0">
                <a:latin typeface="Times New Roman" panose="02020603050405020304" pitchFamily="18" charset="0"/>
                <a:cs typeface="Times New Roman" panose="02020603050405020304" pitchFamily="18" charset="0"/>
              </a:rPr>
              <a:t>Atbalstu personai visos </a:t>
            </a:r>
            <a:r>
              <a:rPr lang="lv-LV" dirty="0" err="1">
                <a:latin typeface="Times New Roman" panose="02020603050405020304" pitchFamily="18" charset="0"/>
                <a:cs typeface="Times New Roman" panose="02020603050405020304" pitchFamily="18" charset="0"/>
              </a:rPr>
              <a:t>tablastītās</a:t>
            </a:r>
            <a:r>
              <a:rPr lang="lv-LV" dirty="0">
                <a:latin typeface="Times New Roman" panose="02020603050405020304" pitchFamily="18" charset="0"/>
                <a:cs typeface="Times New Roman" panose="02020603050405020304" pitchFamily="18" charset="0"/>
              </a:rPr>
              <a:t> lēmumu pieņemšanas posmos.</a:t>
            </a:r>
          </a:p>
          <a:p>
            <a:pPr marL="285750" indent="-285750">
              <a:buFont typeface="Wingdings" panose="05000000000000000000" pitchFamily="2" charset="2"/>
              <a:buChar char="§"/>
            </a:pPr>
            <a:endParaRPr lang="lv-LV" dirty="0">
              <a:latin typeface="Times New Roman" panose="02020603050405020304" pitchFamily="18" charset="0"/>
              <a:cs typeface="Times New Roman" panose="02020603050405020304" pitchFamily="18" charset="0"/>
            </a:endParaRPr>
          </a:p>
          <a:p>
            <a:r>
              <a:rPr lang="lv-LV" dirty="0">
                <a:latin typeface="Times New Roman" panose="02020603050405020304" pitchFamily="18" charset="0"/>
                <a:cs typeface="Times New Roman" panose="02020603050405020304" pitchFamily="18" charset="0"/>
              </a:rPr>
              <a:t>Lēmumu pieņemšanas procesā </a:t>
            </a:r>
            <a:r>
              <a:rPr lang="lv-LV" b="1" dirty="0">
                <a:latin typeface="Times New Roman" panose="02020603050405020304" pitchFamily="18" charset="0"/>
                <a:cs typeface="Times New Roman" panose="02020603050405020304" pitchFamily="18" charset="0"/>
              </a:rPr>
              <a:t>prioritāte tiek dota personas gribai, vēlmēm un izvēlei, nevis tam ko citas personas (tuvinieki, aizgādņi vai speciālisti) uzskata par personas labākajām interesēm.</a:t>
            </a:r>
          </a:p>
        </p:txBody>
      </p:sp>
    </p:spTree>
    <p:extLst>
      <p:ext uri="{BB962C8B-B14F-4D97-AF65-F5344CB8AC3E}">
        <p14:creationId xmlns:p14="http://schemas.microsoft.com/office/powerpoint/2010/main" val="2530791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0FB9F8B-CAE6-470B-AEC0-55590A97D529}"/>
              </a:ext>
            </a:extLst>
          </p:cNvPr>
          <p:cNvSpPr>
            <a:spLocks noGrp="1"/>
          </p:cNvSpPr>
          <p:nvPr>
            <p:ph type="title"/>
          </p:nvPr>
        </p:nvSpPr>
        <p:spPr>
          <a:xfrm>
            <a:off x="913775" y="618518"/>
            <a:ext cx="10364451" cy="682381"/>
          </a:xfrm>
        </p:spPr>
        <p:txBody>
          <a:bodyPr>
            <a:normAutofit/>
          </a:bodyPr>
          <a:lstStyle/>
          <a:p>
            <a:pPr algn="l"/>
            <a:r>
              <a:rPr lang="lv-LV" sz="2400" b="1" cap="none" dirty="0">
                <a:latin typeface="Times New Roman" panose="02020603050405020304" pitchFamily="18" charset="0"/>
                <a:cs typeface="Times New Roman" panose="02020603050405020304" pitchFamily="18" charset="0"/>
              </a:rPr>
              <a:t>Prasības pakalpojuma sniedzējam</a:t>
            </a:r>
          </a:p>
        </p:txBody>
      </p:sp>
      <p:sp>
        <p:nvSpPr>
          <p:cNvPr id="3" name="Satura vietturis 2">
            <a:extLst>
              <a:ext uri="{FF2B5EF4-FFF2-40B4-BE49-F238E27FC236}">
                <a16:creationId xmlns:a16="http://schemas.microsoft.com/office/drawing/2014/main" id="{92B3B435-8142-4C47-A92C-0B6040027FBB}"/>
              </a:ext>
            </a:extLst>
          </p:cNvPr>
          <p:cNvSpPr>
            <a:spLocks noGrp="1"/>
          </p:cNvSpPr>
          <p:nvPr>
            <p:ph sz="quarter" idx="13"/>
          </p:nvPr>
        </p:nvSpPr>
        <p:spPr>
          <a:xfrm>
            <a:off x="913774" y="1470581"/>
            <a:ext cx="10363826" cy="4768901"/>
          </a:xfrm>
        </p:spPr>
        <p:txBody>
          <a:bodyPr>
            <a:normAutofit/>
          </a:bodyPr>
          <a:lstStyle/>
          <a:p>
            <a:pPr algn="just">
              <a:lnSpc>
                <a:spcPct val="100000"/>
              </a:lnSpc>
              <a:spcAft>
                <a:spcPts val="800"/>
              </a:spcAft>
            </a:pPr>
            <a:r>
              <a:rPr lang="lv-LV" sz="1800" cap="none" dirty="0">
                <a:effectLst/>
                <a:latin typeface="Times New Roman" panose="02020603050405020304" pitchFamily="18" charset="0"/>
                <a:ea typeface="Calibri" panose="020F0502020204030204" pitchFamily="34" charset="0"/>
                <a:cs typeface="Times New Roman" panose="02020603050405020304" pitchFamily="18" charset="0"/>
              </a:rPr>
              <a:t>Pakalpojumu nodrošina juridiska persona, kuras sniegtais sociālais pakalpojums – atbalsta personas pakalpojums lēmumu pieņemšanā, ir reģistrēts sociālo pakalpojumu sniedzēju reģistrā un kura ikdienas darbā izmanto uz personu vērstās domāšanas un plānošanas metodes. </a:t>
            </a:r>
          </a:p>
          <a:p>
            <a:pPr algn="just">
              <a:lnSpc>
                <a:spcPct val="100000"/>
              </a:lnSpc>
            </a:pPr>
            <a:r>
              <a:rPr lang="lv-LV" sz="1800" cap="none" dirty="0">
                <a:effectLst/>
                <a:latin typeface="Times New Roman" panose="02020603050405020304" pitchFamily="18" charset="0"/>
                <a:ea typeface="Calibri" panose="020F0502020204030204" pitchFamily="34" charset="0"/>
                <a:cs typeface="Times New Roman" panose="02020603050405020304" pitchFamily="18" charset="0"/>
              </a:rPr>
              <a:t>Pakalpojuma sniedzējs</a:t>
            </a:r>
            <a:r>
              <a:rPr lang="lv-LV" sz="1800" kern="100" cap="none" dirty="0">
                <a:effectLst/>
                <a:latin typeface="Times New Roman" panose="02020603050405020304" pitchFamily="18" charset="0"/>
                <a:ea typeface="SimSun" panose="02010600030101010101" pitchFamily="2" charset="-122"/>
                <a:cs typeface="Times New Roman" panose="02020603050405020304" pitchFamily="18" charset="0"/>
              </a:rPr>
              <a:t> algo atbalsta personas – fiziskas personas, kuras savas profesionālās kompetences ietvaros palīdz atbalstāmajai personai plānot un pašai pieņemt lēmumus par savu dzīvi un kuras pirms darba uzsākšanas ir apguvušas speciālās apmācības atbalsta personām (t.sk., apgūstot uz personu vērstās domāšanas un plānošanas metodes) ne mazāk kā 80 akadēmiskās stundas.</a:t>
            </a:r>
          </a:p>
          <a:p>
            <a:pPr marL="0" indent="0" algn="just">
              <a:lnSpc>
                <a:spcPct val="100000"/>
              </a:lnSpc>
              <a:buNone/>
            </a:pPr>
            <a:endParaRPr lang="lv-LV" sz="1800" kern="100" cap="none" dirty="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00000"/>
              </a:lnSpc>
            </a:pPr>
            <a:r>
              <a:rPr lang="lv-LV" sz="1800" kern="100" cap="none" dirty="0">
                <a:latin typeface="Times New Roman" panose="02020603050405020304" pitchFamily="18" charset="0"/>
                <a:ea typeface="SimSun" panose="02010600030101010101" pitchFamily="2" charset="-122"/>
                <a:cs typeface="Times New Roman" panose="02020603050405020304" pitchFamily="18" charset="0"/>
              </a:rPr>
              <a:t>Pakalpojuma sniegšanā iesaistītie darbinieki:</a:t>
            </a:r>
          </a:p>
          <a:p>
            <a:pPr marL="0" indent="0" algn="just">
              <a:lnSpc>
                <a:spcPct val="100000"/>
              </a:lnSpc>
              <a:buNone/>
            </a:pPr>
            <a:r>
              <a:rPr lang="lv-LV" sz="1800" kern="100" cap="none" dirty="0">
                <a:latin typeface="Times New Roman" panose="02020603050405020304" pitchFamily="18" charset="0"/>
                <a:ea typeface="SimSun" panose="02010600030101010101" pitchFamily="2" charset="-122"/>
                <a:cs typeface="Times New Roman" panose="02020603050405020304" pitchFamily="18" charset="0"/>
              </a:rPr>
              <a:t>- Atbalsta persona; pakalpojuma sociālais darbinieks; pakalpojuma koordinators; pakalpojuma vadītājs.</a:t>
            </a:r>
            <a:endParaRPr lang="lv-LV"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76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DFC99-3D41-4B29-981F-13A4749795D7}"/>
              </a:ext>
            </a:extLst>
          </p:cNvPr>
          <p:cNvSpPr>
            <a:spLocks noGrp="1"/>
          </p:cNvSpPr>
          <p:nvPr>
            <p:ph type="title"/>
          </p:nvPr>
        </p:nvSpPr>
        <p:spPr>
          <a:xfrm>
            <a:off x="913775" y="409796"/>
            <a:ext cx="10364451" cy="624677"/>
          </a:xfrm>
        </p:spPr>
        <p:txBody>
          <a:bodyPr/>
          <a:lstStyle/>
          <a:p>
            <a:pPr algn="l"/>
            <a:r>
              <a:rPr lang="lv-LV" sz="2400" b="1" cap="none" dirty="0">
                <a:latin typeface="Times New Roman" panose="02020603050405020304" pitchFamily="18" charset="0"/>
                <a:cs typeface="Times New Roman" panose="02020603050405020304" pitchFamily="18" charset="0"/>
              </a:rPr>
              <a:t>Ko dara atbalsta persona?</a:t>
            </a:r>
          </a:p>
        </p:txBody>
      </p:sp>
      <p:sp>
        <p:nvSpPr>
          <p:cNvPr id="3" name="Content Placeholder 2">
            <a:extLst>
              <a:ext uri="{FF2B5EF4-FFF2-40B4-BE49-F238E27FC236}">
                <a16:creationId xmlns:a16="http://schemas.microsoft.com/office/drawing/2014/main" id="{C8982FD4-728F-40CF-B815-2B853C84BA94}"/>
              </a:ext>
            </a:extLst>
          </p:cNvPr>
          <p:cNvSpPr>
            <a:spLocks noGrp="1"/>
          </p:cNvSpPr>
          <p:nvPr>
            <p:ph idx="1"/>
          </p:nvPr>
        </p:nvSpPr>
        <p:spPr>
          <a:xfrm>
            <a:off x="1006139" y="1191492"/>
            <a:ext cx="10364450" cy="4063999"/>
          </a:xfrm>
        </p:spPr>
        <p:txBody>
          <a:bodyPr>
            <a:normAutofit lnSpcReduction="10000"/>
          </a:bodyPr>
          <a:lstStyle/>
          <a:p>
            <a:pPr marL="342900" lvl="0" indent="-342900" algn="just">
              <a:lnSpc>
                <a:spcPct val="107000"/>
              </a:lnSpc>
              <a:spcAft>
                <a:spcPts val="800"/>
              </a:spcAft>
              <a:buFont typeface="Symbol" panose="05050102010706020507" pitchFamily="18" charset="2"/>
              <a:buChar char=""/>
            </a:pPr>
            <a:r>
              <a:rPr lang="lv-LV" sz="1800" cap="none" dirty="0">
                <a:latin typeface="Times New Roman" panose="02020603050405020304" pitchFamily="18" charset="0"/>
                <a:ea typeface="Times New Roman" panose="02020603050405020304" pitchFamily="18" charset="0"/>
              </a:rPr>
              <a:t>Sniedz atbalstu</a:t>
            </a:r>
            <a:r>
              <a:rPr lang="lv-LV" sz="1800" cap="none" dirty="0">
                <a:effectLst/>
                <a:latin typeface="Times New Roman" panose="02020603050405020304" pitchFamily="18" charset="0"/>
                <a:ea typeface="Times New Roman" panose="02020603050405020304" pitchFamily="18" charset="0"/>
              </a:rPr>
              <a:t> lēmumu pieņemšanā personām ar garīga rakstura traucējumiem (atbalstāmajām personām);</a:t>
            </a:r>
          </a:p>
          <a:p>
            <a:pPr marL="342900" lvl="0" indent="-342900" algn="just">
              <a:lnSpc>
                <a:spcPct val="107000"/>
              </a:lnSpc>
              <a:spcAft>
                <a:spcPts val="800"/>
              </a:spcAft>
              <a:buFont typeface="Symbol" panose="05050102010706020507" pitchFamily="18" charset="2"/>
              <a:buChar char=""/>
            </a:pPr>
            <a:r>
              <a:rPr lang="lv-LV" sz="1800" cap="none" dirty="0">
                <a:effectLst/>
                <a:latin typeface="Times New Roman" panose="02020603050405020304" pitchFamily="18" charset="0"/>
                <a:ea typeface="Times New Roman" panose="02020603050405020304" pitchFamily="18" charset="0"/>
              </a:rPr>
              <a:t>Kopā ar atbalstāmo personu sagatavo atbalsta plānu, balstoties uz stipro pušu un vajadzību izvērtēšanu;</a:t>
            </a:r>
          </a:p>
          <a:p>
            <a:pPr marL="342900" lvl="0" indent="-342900" algn="just">
              <a:lnSpc>
                <a:spcPct val="107000"/>
              </a:lnSpc>
              <a:spcAft>
                <a:spcPts val="800"/>
              </a:spcAft>
              <a:buFont typeface="Symbol" panose="05050102010706020507" pitchFamily="18" charset="2"/>
              <a:buChar char=""/>
            </a:pPr>
            <a:r>
              <a:rPr lang="lv-LV" sz="1800" cap="none" dirty="0">
                <a:effectLst/>
                <a:latin typeface="Times New Roman" panose="02020603050405020304" pitchFamily="18" charset="0"/>
                <a:ea typeface="Times New Roman" panose="02020603050405020304" pitchFamily="18" charset="0"/>
              </a:rPr>
              <a:t>Palīdz atbalstāmajai personai apzināt un piesaistīt nepieciešamos resursus, veicinot pašas personas līdzdarbību problēmu risināšanā;</a:t>
            </a:r>
          </a:p>
          <a:p>
            <a:pPr marL="342900" lvl="0" indent="-342900" algn="just">
              <a:lnSpc>
                <a:spcPct val="107000"/>
              </a:lnSpc>
              <a:spcAft>
                <a:spcPts val="800"/>
              </a:spcAft>
              <a:buFont typeface="Symbol" panose="05050102010706020507" pitchFamily="18" charset="2"/>
              <a:buChar char=""/>
            </a:pPr>
            <a:r>
              <a:rPr lang="lv-LV" sz="1800" cap="none" dirty="0">
                <a:effectLst/>
                <a:latin typeface="Times New Roman" panose="02020603050405020304" pitchFamily="18" charset="0"/>
                <a:ea typeface="Times New Roman" panose="02020603050405020304" pitchFamily="18" charset="0"/>
              </a:rPr>
              <a:t>Palīdz sagatavot dažādus dokumentus iesniegšanai valsts un pašvaldību institūcijās;</a:t>
            </a:r>
          </a:p>
          <a:p>
            <a:pPr marL="342900" lvl="0" indent="-342900" algn="just">
              <a:lnSpc>
                <a:spcPct val="107000"/>
              </a:lnSpc>
              <a:spcAft>
                <a:spcPts val="800"/>
              </a:spcAft>
              <a:buFont typeface="Symbol" panose="05050102010706020507" pitchFamily="18" charset="2"/>
              <a:buChar char=""/>
            </a:pPr>
            <a:r>
              <a:rPr lang="lv-LV" sz="1800" cap="none" dirty="0">
                <a:effectLst/>
                <a:latin typeface="Times New Roman" panose="02020603050405020304" pitchFamily="18" charset="0"/>
                <a:ea typeface="Times New Roman" panose="02020603050405020304" pitchFamily="18" charset="0"/>
              </a:rPr>
              <a:t>Palīdz atbalstāmajai personai veidot atbalsta loku;</a:t>
            </a:r>
          </a:p>
          <a:p>
            <a:pPr marL="342900" lvl="0" indent="-342900" algn="just">
              <a:lnSpc>
                <a:spcPct val="107000"/>
              </a:lnSpc>
              <a:spcAft>
                <a:spcPts val="800"/>
              </a:spcAft>
              <a:buFont typeface="Symbol" panose="05050102010706020507" pitchFamily="18" charset="2"/>
              <a:buChar char=""/>
            </a:pPr>
            <a:r>
              <a:rPr lang="lv-LV" sz="1800" cap="none" dirty="0">
                <a:effectLst/>
                <a:latin typeface="Times New Roman" panose="02020603050405020304" pitchFamily="18" charset="0"/>
                <a:ea typeface="Times New Roman" panose="02020603050405020304" pitchFamily="18" charset="0"/>
              </a:rPr>
              <a:t>Attīsta un veicina atbalstāmās personas patstāvīgai dzīvei nepieciešamo lēmumu pieņemšanas prasmes;</a:t>
            </a:r>
          </a:p>
          <a:p>
            <a:pPr marL="342900" lvl="0" indent="-342900" algn="just">
              <a:lnSpc>
                <a:spcPct val="107000"/>
              </a:lnSpc>
              <a:spcAft>
                <a:spcPts val="800"/>
              </a:spcAft>
              <a:buFont typeface="Symbol" panose="05050102010706020507" pitchFamily="18" charset="2"/>
              <a:buChar char=""/>
            </a:pPr>
            <a:r>
              <a:rPr lang="lv-LV" sz="1800" cap="none" dirty="0">
                <a:latin typeface="Times New Roman" panose="02020603050405020304" pitchFamily="18" charset="0"/>
                <a:ea typeface="Times New Roman" panose="02020603050405020304" pitchFamily="18" charset="0"/>
              </a:rPr>
              <a:t>Dokumentē atbalstītās lēmumu pieņemšanas procesu – atspoguļojot paveikto i</a:t>
            </a:r>
            <a:r>
              <a:rPr lang="lv-LV" sz="1800" cap="none" dirty="0">
                <a:effectLst/>
                <a:latin typeface="Times New Roman" panose="02020603050405020304" pitchFamily="18" charset="0"/>
                <a:ea typeface="Times New Roman" panose="02020603050405020304" pitchFamily="18" charset="0"/>
              </a:rPr>
              <a:t>knedēļas saturiskajā atskaitē un mēneša atskaites.</a:t>
            </a:r>
            <a:endParaRPr lang="lv-LV"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866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53C4EFC-3A00-4683-B9C1-C9279270C9F8}"/>
              </a:ext>
            </a:extLst>
          </p:cNvPr>
          <p:cNvSpPr>
            <a:spLocks noGrp="1"/>
          </p:cNvSpPr>
          <p:nvPr>
            <p:ph type="title"/>
          </p:nvPr>
        </p:nvSpPr>
        <p:spPr>
          <a:xfrm>
            <a:off x="913775" y="618518"/>
            <a:ext cx="10364451" cy="682382"/>
          </a:xfrm>
        </p:spPr>
        <p:txBody>
          <a:bodyPr>
            <a:normAutofit/>
          </a:bodyPr>
          <a:lstStyle/>
          <a:p>
            <a:pPr algn="l"/>
            <a:r>
              <a:rPr lang="lv-LV" sz="2400" b="1" cap="none" dirty="0">
                <a:latin typeface="Times New Roman" panose="02020603050405020304" pitchFamily="18" charset="0"/>
                <a:cs typeface="Times New Roman" panose="02020603050405020304" pitchFamily="18" charset="0"/>
              </a:rPr>
              <a:t>Prasības atbalsta personai</a:t>
            </a:r>
          </a:p>
        </p:txBody>
      </p:sp>
      <p:sp>
        <p:nvSpPr>
          <p:cNvPr id="3" name="Satura vietturis 2">
            <a:extLst>
              <a:ext uri="{FF2B5EF4-FFF2-40B4-BE49-F238E27FC236}">
                <a16:creationId xmlns:a16="http://schemas.microsoft.com/office/drawing/2014/main" id="{07CABC34-BAF6-47BB-8C23-CCC1B25B3591}"/>
              </a:ext>
            </a:extLst>
          </p:cNvPr>
          <p:cNvSpPr>
            <a:spLocks noGrp="1"/>
          </p:cNvSpPr>
          <p:nvPr>
            <p:ph idx="1"/>
          </p:nvPr>
        </p:nvSpPr>
        <p:spPr>
          <a:xfrm>
            <a:off x="913775" y="1376312"/>
            <a:ext cx="10364452" cy="5172269"/>
          </a:xfrm>
        </p:spPr>
        <p:txBody>
          <a:bodyPr>
            <a:normAutofit/>
          </a:bodyPr>
          <a:lstStyle/>
          <a:p>
            <a:pPr marL="342900" lvl="0" indent="-342900" algn="just">
              <a:lnSpc>
                <a:spcPct val="106000"/>
              </a:lnSpc>
              <a:spcAft>
                <a:spcPts val="500"/>
              </a:spcAft>
              <a:buFont typeface="Symbol" panose="05050102010706020507" pitchFamily="18" charset="2"/>
              <a:buChar char=""/>
              <a:tabLst>
                <a:tab pos="270510" algn="l"/>
                <a:tab pos="5267960" algn="r"/>
              </a:tabLst>
            </a:pPr>
            <a:r>
              <a:rPr lang="lv-LV" kern="100" cap="none" dirty="0">
                <a:effectLst/>
                <a:latin typeface="Times New Roman" panose="02020603050405020304" pitchFamily="18" charset="0"/>
                <a:ea typeface="SimSun" panose="02010600030101010101" pitchFamily="2" charset="-122"/>
                <a:cs typeface="Times New Roman" panose="02020603050405020304" pitchFamily="18" charset="0"/>
              </a:rPr>
              <a:t>Pirmā vai otrā līmeņa augstākā izglītība sociālajā darbā, sociālajā aprūpē, sociālajā rehabilitācijā, tiesību zinātnēs vai citās sociālajās vai humanitārajās zinātnēs;</a:t>
            </a:r>
            <a:endParaRPr lang="lv-LV"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6000"/>
              </a:lnSpc>
              <a:spcAft>
                <a:spcPts val="500"/>
              </a:spcAft>
              <a:buFont typeface="Symbol" panose="05050102010706020507" pitchFamily="18" charset="2"/>
              <a:buChar char=""/>
              <a:tabLst>
                <a:tab pos="270510" algn="l"/>
                <a:tab pos="5267960" algn="r"/>
              </a:tabLst>
            </a:pPr>
            <a:r>
              <a:rPr lang="lv-LV" kern="100" cap="none" dirty="0">
                <a:effectLst/>
                <a:latin typeface="Times New Roman" panose="02020603050405020304" pitchFamily="18" charset="0"/>
                <a:ea typeface="SimSun" panose="02010600030101010101" pitchFamily="2" charset="-122"/>
                <a:cs typeface="Times New Roman" panose="02020603050405020304" pitchFamily="18" charset="0"/>
              </a:rPr>
              <a:t>Vēlamas pamatprasmes un pieredze darbā un komunikācijā ar personām ar GRT;</a:t>
            </a:r>
            <a:endParaRPr lang="lv-LV" cap="none" dirty="0">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106000"/>
              </a:lnSpc>
              <a:spcAft>
                <a:spcPts val="500"/>
              </a:spcAft>
              <a:buFont typeface="Symbol" panose="05050102010706020507" pitchFamily="18" charset="2"/>
              <a:buChar char=""/>
              <a:tabLst>
                <a:tab pos="270510" algn="l"/>
                <a:tab pos="5267960" algn="r"/>
              </a:tabLst>
            </a:pPr>
            <a:r>
              <a:rPr lang="lv-LV" kern="100" cap="none" dirty="0">
                <a:effectLst/>
                <a:latin typeface="Times New Roman" panose="02020603050405020304" pitchFamily="18" charset="0"/>
                <a:ea typeface="SimSun" panose="02010600030101010101" pitchFamily="2" charset="-122"/>
                <a:cs typeface="Times New Roman" panose="02020603050405020304" pitchFamily="18" charset="0"/>
              </a:rPr>
              <a:t>Valodu prasmes: latviešu valodas – obligāti, krievu un angļu valodas – vēlamas; </a:t>
            </a:r>
          </a:p>
          <a:p>
            <a:pPr marL="0" lvl="0" indent="0" algn="just">
              <a:lnSpc>
                <a:spcPct val="106000"/>
              </a:lnSpc>
              <a:spcAft>
                <a:spcPts val="500"/>
              </a:spcAft>
              <a:buNone/>
              <a:tabLst>
                <a:tab pos="270510" algn="l"/>
                <a:tab pos="5267960" algn="r"/>
              </a:tabLst>
            </a:pPr>
            <a:r>
              <a:rPr lang="lv-LV" sz="1800" i="1" kern="100" cap="none" dirty="0">
                <a:effectLst/>
                <a:latin typeface="Times New Roman" panose="02020603050405020304" pitchFamily="18" charset="0"/>
                <a:ea typeface="SimSun" panose="02010600030101010101" pitchFamily="2" charset="-122"/>
              </a:rPr>
              <a:t>Krievu valodas zināšanas ir vēlamas, jo personas ar GRT (īpaši personas ar intelektuālās attīstības traucējumiem), kuru dzimtā valoda ir krievu valoda, bieži vien nepārvalda latviešu valodu vispār, vai nepārvalda tādā līmenī, lai spētu efektīvi komunicēt. </a:t>
            </a:r>
          </a:p>
          <a:p>
            <a:pPr marL="0" lvl="0" indent="0" algn="just">
              <a:lnSpc>
                <a:spcPct val="106000"/>
              </a:lnSpc>
              <a:spcAft>
                <a:spcPts val="500"/>
              </a:spcAft>
              <a:buNone/>
              <a:tabLst>
                <a:tab pos="270510" algn="l"/>
                <a:tab pos="5267960" algn="r"/>
              </a:tabLst>
            </a:pPr>
            <a:r>
              <a:rPr lang="lv-LV" sz="1800" i="1" kern="100" cap="none" dirty="0">
                <a:effectLst/>
                <a:latin typeface="Times New Roman" panose="02020603050405020304" pitchFamily="18" charset="0"/>
                <a:ea typeface="SimSun" panose="02010600030101010101" pitchFamily="2" charset="-122"/>
              </a:rPr>
              <a:t>Angļu valodas zināšanas ir vēlamas, lai atbalsta persona varētu pilnveidot savas zināšanas par atbalsta personas darbības principiem un atbalstītās </a:t>
            </a:r>
            <a:r>
              <a:rPr lang="lv-LV" sz="1800" i="1" kern="100" cap="none" dirty="0" err="1">
                <a:effectLst/>
                <a:latin typeface="Times New Roman" panose="02020603050405020304" pitchFamily="18" charset="0"/>
                <a:ea typeface="SimSun" panose="02010600030101010101" pitchFamily="2" charset="-122"/>
              </a:rPr>
              <a:t>lemtspējas</a:t>
            </a:r>
            <a:r>
              <a:rPr lang="lv-LV" sz="1800" i="1" kern="100" cap="none" dirty="0">
                <a:effectLst/>
                <a:latin typeface="Times New Roman" panose="02020603050405020304" pitchFamily="18" charset="0"/>
                <a:ea typeface="SimSun" panose="02010600030101010101" pitchFamily="2" charset="-122"/>
              </a:rPr>
              <a:t> institūtu citu valstu praksēs.</a:t>
            </a:r>
            <a:endParaRPr lang="lv-LV" i="1" kern="100" cap="none"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106000"/>
              </a:lnSpc>
              <a:spcAft>
                <a:spcPts val="500"/>
              </a:spcAft>
              <a:buFont typeface="Symbol" panose="05050102010706020507" pitchFamily="18" charset="2"/>
              <a:buChar char=""/>
              <a:tabLst>
                <a:tab pos="270510" algn="l"/>
                <a:tab pos="5267960" algn="r"/>
              </a:tabLst>
            </a:pPr>
            <a:r>
              <a:rPr lang="lv-LV" kern="100" cap="none" dirty="0">
                <a:effectLst/>
                <a:latin typeface="Times New Roman" panose="02020603050405020304" pitchFamily="18" charset="0"/>
                <a:ea typeface="SimSun" panose="02010600030101010101" pitchFamily="2" charset="-122"/>
                <a:cs typeface="Times New Roman" panose="02020603050405020304" pitchFamily="18" charset="0"/>
              </a:rPr>
              <a:t>Labas saskarsmes prasmes;</a:t>
            </a:r>
            <a:endParaRPr lang="lv-LV" kern="100" dirty="0">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106000"/>
              </a:lnSpc>
              <a:spcAft>
                <a:spcPts val="500"/>
              </a:spcAft>
              <a:buFont typeface="Symbol" panose="05050102010706020507" pitchFamily="18" charset="2"/>
              <a:buChar char=""/>
              <a:tabLst>
                <a:tab pos="270510" algn="l"/>
                <a:tab pos="5267960" algn="r"/>
              </a:tabLst>
            </a:pPr>
            <a:r>
              <a:rPr lang="lv-LV" cap="none" dirty="0">
                <a:latin typeface="Times New Roman" panose="02020603050405020304" pitchFamily="18" charset="0"/>
                <a:cs typeface="Times New Roman" panose="02020603050405020304" pitchFamily="18" charset="0"/>
              </a:rPr>
              <a:t>Izziņa par fiziskas personas sodāmību.</a:t>
            </a:r>
          </a:p>
          <a:p>
            <a:pPr marL="0" lvl="0" indent="0" algn="just">
              <a:lnSpc>
                <a:spcPct val="106000"/>
              </a:lnSpc>
              <a:spcAft>
                <a:spcPts val="500"/>
              </a:spcAft>
              <a:buNone/>
              <a:tabLst>
                <a:tab pos="270510" algn="l"/>
                <a:tab pos="5267960" algn="r"/>
              </a:tabLst>
            </a:pPr>
            <a:endParaRPr lang="lv-LV" sz="1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886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F0B2B40-EFF8-412C-A8A9-FEBCB1602386}"/>
              </a:ext>
            </a:extLst>
          </p:cNvPr>
          <p:cNvSpPr>
            <a:spLocks noGrp="1"/>
          </p:cNvSpPr>
          <p:nvPr>
            <p:ph type="title"/>
          </p:nvPr>
        </p:nvSpPr>
        <p:spPr>
          <a:xfrm>
            <a:off x="913775" y="618518"/>
            <a:ext cx="10364451" cy="665338"/>
          </a:xfrm>
        </p:spPr>
        <p:txBody>
          <a:bodyPr>
            <a:normAutofit/>
          </a:bodyPr>
          <a:lstStyle/>
          <a:p>
            <a:pPr algn="l"/>
            <a:r>
              <a:rPr lang="lv-LV" sz="2400" b="1" kern="150" cap="none" dirty="0">
                <a:effectLst/>
                <a:latin typeface="Times New Roman" panose="02020603050405020304" pitchFamily="18" charset="0"/>
                <a:ea typeface="SimSun" panose="02010600030101010101" pitchFamily="2" charset="-122"/>
              </a:rPr>
              <a:t>Atbalsta personai nepieciešamās kompetences</a:t>
            </a:r>
            <a:endParaRPr lang="lv-LV" sz="2400" b="1" cap="none" dirty="0"/>
          </a:p>
        </p:txBody>
      </p:sp>
      <p:sp>
        <p:nvSpPr>
          <p:cNvPr id="3" name="Satura vietturis 2">
            <a:extLst>
              <a:ext uri="{FF2B5EF4-FFF2-40B4-BE49-F238E27FC236}">
                <a16:creationId xmlns:a16="http://schemas.microsoft.com/office/drawing/2014/main" id="{F94EF47A-6D28-4A1D-91F3-2290A8FCD76A}"/>
              </a:ext>
            </a:extLst>
          </p:cNvPr>
          <p:cNvSpPr>
            <a:spLocks noGrp="1"/>
          </p:cNvSpPr>
          <p:nvPr>
            <p:ph idx="1"/>
          </p:nvPr>
        </p:nvSpPr>
        <p:spPr>
          <a:xfrm>
            <a:off x="673629" y="1609711"/>
            <a:ext cx="10364452" cy="3571889"/>
          </a:xfrm>
        </p:spPr>
        <p:txBody>
          <a:bodyPr>
            <a:normAutofit fontScale="92500"/>
          </a:bodyPr>
          <a:lstStyle/>
          <a:p>
            <a:pPr marL="342900" lvl="0" indent="-342900">
              <a:lnSpc>
                <a:spcPct val="106000"/>
              </a:lnSpc>
              <a:spcAft>
                <a:spcPts val="500"/>
              </a:spcAft>
              <a:buFont typeface="Symbol" panose="05050102010706020507" pitchFamily="18" charset="2"/>
              <a:buChar char=""/>
              <a:tabLst>
                <a:tab pos="270510" algn="l"/>
                <a:tab pos="5267960" algn="r"/>
              </a:tabLst>
            </a:pPr>
            <a:r>
              <a:rPr lang="lv-LV" sz="2000" kern="150" cap="none" dirty="0">
                <a:effectLst/>
                <a:latin typeface="Times New Roman" panose="02020603050405020304" pitchFamily="18" charset="0"/>
                <a:ea typeface="SimSun" panose="02010600030101010101" pitchFamily="2" charset="-122"/>
                <a:cs typeface="Times New Roman" panose="02020603050405020304" pitchFamily="18" charset="0"/>
              </a:rPr>
              <a:t>Iecietība pret personām ar GRT, lai veidotu veiksmīgu kontaktu;</a:t>
            </a:r>
            <a:endParaRPr lang="lv-LV" sz="20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6000"/>
              </a:lnSpc>
              <a:spcAft>
                <a:spcPts val="500"/>
              </a:spcAft>
              <a:buFont typeface="Symbol" panose="05050102010706020507" pitchFamily="18" charset="2"/>
              <a:buChar char=""/>
              <a:tabLst>
                <a:tab pos="270510" algn="l"/>
                <a:tab pos="5267960" algn="r"/>
              </a:tabLst>
            </a:pPr>
            <a:r>
              <a:rPr lang="lv-LV" sz="2000" kern="150" cap="none" dirty="0">
                <a:effectLst/>
                <a:latin typeface="Times New Roman" panose="02020603050405020304" pitchFamily="18" charset="0"/>
                <a:ea typeface="SimSun" panose="02010600030101010101" pitchFamily="2" charset="-122"/>
                <a:cs typeface="Times New Roman" panose="02020603050405020304" pitchFamily="18" charset="0"/>
              </a:rPr>
              <a:t>Spēja analizēt situāciju un identificēt iespējamos cilvēktiesību pārkāpumus pret atbalstāmo personu;</a:t>
            </a:r>
            <a:endParaRPr lang="lv-LV" sz="20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6000"/>
              </a:lnSpc>
              <a:spcAft>
                <a:spcPts val="500"/>
              </a:spcAft>
              <a:buFont typeface="Symbol" panose="05050102010706020507" pitchFamily="18" charset="2"/>
              <a:buChar char=""/>
              <a:tabLst>
                <a:tab pos="270510" algn="l"/>
                <a:tab pos="5267960" algn="r"/>
              </a:tabLst>
            </a:pPr>
            <a:r>
              <a:rPr lang="lv-LV" sz="2000" kern="150" cap="none" dirty="0">
                <a:effectLst/>
                <a:latin typeface="Times New Roman" panose="02020603050405020304" pitchFamily="18" charset="0"/>
                <a:ea typeface="SimSun" panose="02010600030101010101" pitchFamily="2" charset="-122"/>
                <a:cs typeface="Times New Roman" panose="02020603050405020304" pitchFamily="18" charset="0"/>
              </a:rPr>
              <a:t>Spēja strādāt komandā un piemēroties mainīgiem darba apstākļiem;</a:t>
            </a:r>
            <a:endParaRPr lang="lv-LV" sz="20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6000"/>
              </a:lnSpc>
              <a:spcAft>
                <a:spcPts val="500"/>
              </a:spcAft>
              <a:buFont typeface="Symbol" panose="05050102010706020507" pitchFamily="18" charset="2"/>
              <a:buChar char=""/>
              <a:tabLst>
                <a:tab pos="270510" algn="l"/>
                <a:tab pos="5267960" algn="r"/>
              </a:tabLst>
            </a:pPr>
            <a:r>
              <a:rPr lang="lv-LV" sz="2000" kern="150" cap="none" dirty="0">
                <a:effectLst/>
                <a:latin typeface="Times New Roman" panose="02020603050405020304" pitchFamily="18" charset="0"/>
                <a:ea typeface="SimSun" panose="02010600030101010101" pitchFamily="2" charset="-122"/>
                <a:cs typeface="Times New Roman" panose="02020603050405020304" pitchFamily="18" charset="0"/>
              </a:rPr>
              <a:t>Spēja patstāvīgi pieņemt lēmumus, komunicēt, risināt problēmas un konfliktus;</a:t>
            </a:r>
            <a:endParaRPr lang="lv-LV" sz="20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6000"/>
              </a:lnSpc>
              <a:spcAft>
                <a:spcPts val="500"/>
              </a:spcAft>
              <a:buFont typeface="Symbol" panose="05050102010706020507" pitchFamily="18" charset="2"/>
              <a:buChar char=""/>
              <a:tabLst>
                <a:tab pos="270510" algn="l"/>
                <a:tab pos="5267960" algn="r"/>
              </a:tabLst>
            </a:pPr>
            <a:r>
              <a:rPr lang="lv-LV" sz="2000" kern="150" cap="none" dirty="0">
                <a:effectLst/>
                <a:latin typeface="Times New Roman" panose="02020603050405020304" pitchFamily="18" charset="0"/>
                <a:ea typeface="SimSun" panose="02010600030101010101" pitchFamily="2" charset="-122"/>
                <a:cs typeface="Times New Roman" panose="02020603050405020304" pitchFamily="18" charset="0"/>
              </a:rPr>
              <a:t>Spēja motivēt atbalstāmo personu pārmaiņām;</a:t>
            </a:r>
            <a:endParaRPr lang="lv-LV" sz="20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6000"/>
              </a:lnSpc>
              <a:spcAft>
                <a:spcPts val="500"/>
              </a:spcAft>
              <a:buFont typeface="Symbol" panose="05050102010706020507" pitchFamily="18" charset="2"/>
              <a:buChar char=""/>
              <a:tabLst>
                <a:tab pos="270510" algn="l"/>
                <a:tab pos="5267960" algn="r"/>
              </a:tabLst>
            </a:pPr>
            <a:r>
              <a:rPr lang="lv-LV" sz="2000" kern="150" cap="none" dirty="0">
                <a:effectLst/>
                <a:latin typeface="Times New Roman" panose="02020603050405020304" pitchFamily="18" charset="0"/>
                <a:ea typeface="SimSun" panose="02010600030101010101" pitchFamily="2" charset="-122"/>
                <a:cs typeface="Times New Roman" panose="02020603050405020304" pitchFamily="18" charset="0"/>
              </a:rPr>
              <a:t>Spēja plānot un organizēt savu darbu;</a:t>
            </a:r>
            <a:endParaRPr lang="lv-LV" sz="20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6000"/>
              </a:lnSpc>
              <a:spcAft>
                <a:spcPts val="500"/>
              </a:spcAft>
              <a:buFont typeface="Symbol" panose="05050102010706020507" pitchFamily="18" charset="2"/>
              <a:buChar char=""/>
              <a:tabLst>
                <a:tab pos="270510" algn="l"/>
                <a:tab pos="5267960" algn="r"/>
              </a:tabLst>
            </a:pPr>
            <a:r>
              <a:rPr lang="lv-LV" sz="2000" kern="150" cap="none" dirty="0">
                <a:effectLst/>
                <a:latin typeface="Times New Roman" panose="02020603050405020304" pitchFamily="18" charset="0"/>
                <a:ea typeface="SimSun" panose="02010600030101010101" pitchFamily="2" charset="-122"/>
                <a:cs typeface="Times New Roman" panose="02020603050405020304" pitchFamily="18" charset="0"/>
              </a:rPr>
              <a:t>Augsti ētikas standarti.</a:t>
            </a:r>
            <a:endParaRPr lang="lv-LV" sz="2000" cap="none"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lv-LV" dirty="0"/>
          </a:p>
        </p:txBody>
      </p:sp>
    </p:spTree>
    <p:extLst>
      <p:ext uri="{BB962C8B-B14F-4D97-AF65-F5344CB8AC3E}">
        <p14:creationId xmlns:p14="http://schemas.microsoft.com/office/powerpoint/2010/main" val="147219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2513443-A8C2-48C0-BD68-C40ED41A79C4}"/>
              </a:ext>
            </a:extLst>
          </p:cNvPr>
          <p:cNvSpPr>
            <a:spLocks noGrp="1"/>
          </p:cNvSpPr>
          <p:nvPr>
            <p:ph type="title"/>
          </p:nvPr>
        </p:nvSpPr>
        <p:spPr>
          <a:xfrm>
            <a:off x="913775" y="618518"/>
            <a:ext cx="10364451" cy="757795"/>
          </a:xfrm>
        </p:spPr>
        <p:txBody>
          <a:bodyPr>
            <a:normAutofit/>
          </a:bodyPr>
          <a:lstStyle/>
          <a:p>
            <a:pPr algn="l"/>
            <a:r>
              <a:rPr lang="lv-LV" sz="2400" b="1" cap="none" dirty="0">
                <a:latin typeface="Times New Roman" panose="02020603050405020304" pitchFamily="18" charset="0"/>
                <a:cs typeface="Times New Roman" panose="02020603050405020304" pitchFamily="18" charset="0"/>
              </a:rPr>
              <a:t>Atbalsta personas sagatavošana darbam</a:t>
            </a:r>
          </a:p>
        </p:txBody>
      </p:sp>
      <p:sp>
        <p:nvSpPr>
          <p:cNvPr id="3" name="Satura vietturis 2">
            <a:extLst>
              <a:ext uri="{FF2B5EF4-FFF2-40B4-BE49-F238E27FC236}">
                <a16:creationId xmlns:a16="http://schemas.microsoft.com/office/drawing/2014/main" id="{46CDD1F5-9CA4-41DB-BB38-AB4F246BEB2B}"/>
              </a:ext>
            </a:extLst>
          </p:cNvPr>
          <p:cNvSpPr>
            <a:spLocks noGrp="1"/>
          </p:cNvSpPr>
          <p:nvPr>
            <p:ph sz="quarter" idx="13"/>
          </p:nvPr>
        </p:nvSpPr>
        <p:spPr>
          <a:xfrm>
            <a:off x="913774" y="1564850"/>
            <a:ext cx="10363826" cy="4226350"/>
          </a:xfrm>
        </p:spPr>
        <p:txBody>
          <a:bodyPr>
            <a:normAutofit fontScale="92500" lnSpcReduction="10000"/>
          </a:bodyPr>
          <a:lstStyle/>
          <a:p>
            <a:r>
              <a:rPr lang="lv-LV" cap="none" dirty="0"/>
              <a:t>Obligātais mācību apjoms – ne mazāks kā 80 akadēmiskās stundas</a:t>
            </a:r>
          </a:p>
          <a:p>
            <a:r>
              <a:rPr lang="lv-LV" cap="none" dirty="0"/>
              <a:t>Mācību programmā obligāti iekļaujamās tēmas:</a:t>
            </a:r>
          </a:p>
          <a:p>
            <a:pPr lvl="1">
              <a:lnSpc>
                <a:spcPct val="100000"/>
              </a:lnSpc>
              <a:buFontTx/>
              <a:buChar char="-"/>
            </a:pPr>
            <a:r>
              <a:rPr lang="lv-LV" cap="none" dirty="0"/>
              <a:t>Ievads saskarsmē ar personām ar GRT</a:t>
            </a:r>
          </a:p>
          <a:p>
            <a:pPr lvl="1">
              <a:lnSpc>
                <a:spcPct val="100000"/>
              </a:lnSpc>
              <a:buFontTx/>
              <a:buChar char="-"/>
            </a:pPr>
            <a:r>
              <a:rPr lang="lv-LV" cap="none" dirty="0"/>
              <a:t>Personu ar invaliditāti tiesības</a:t>
            </a:r>
          </a:p>
          <a:p>
            <a:pPr lvl="1">
              <a:lnSpc>
                <a:spcPct val="100000"/>
              </a:lnSpc>
              <a:buFontTx/>
              <a:buChar char="-"/>
            </a:pPr>
            <a:r>
              <a:rPr lang="lv-LV" cap="none" dirty="0"/>
              <a:t>Uz personu vērstās domāšanas un plānošanas metodes</a:t>
            </a:r>
          </a:p>
          <a:p>
            <a:pPr lvl="1">
              <a:lnSpc>
                <a:spcPct val="100000"/>
              </a:lnSpc>
              <a:buFontTx/>
              <a:buChar char="-"/>
            </a:pPr>
            <a:r>
              <a:rPr lang="lv-LV" cap="none" dirty="0"/>
              <a:t>Citas atbalsta personas darbā izmantojamās metodes</a:t>
            </a:r>
          </a:p>
          <a:p>
            <a:pPr lvl="1">
              <a:lnSpc>
                <a:spcPct val="100000"/>
              </a:lnSpc>
              <a:buFontTx/>
              <a:buChar char="-"/>
            </a:pPr>
            <a:r>
              <a:rPr lang="lv-LV" cap="none" dirty="0"/>
              <a:t>Atbalstītās lēmumu pieņemšanas process</a:t>
            </a:r>
          </a:p>
          <a:p>
            <a:pPr lvl="1">
              <a:lnSpc>
                <a:spcPct val="100000"/>
              </a:lnSpc>
              <a:buFontTx/>
              <a:buChar char="-"/>
            </a:pPr>
            <a:r>
              <a:rPr lang="lv-LV" cap="none" dirty="0"/>
              <a:t>Atbalsta sniegšanas pamatprincipi</a:t>
            </a:r>
          </a:p>
          <a:p>
            <a:pPr lvl="1">
              <a:lnSpc>
                <a:spcPct val="100000"/>
              </a:lnSpc>
              <a:buFontTx/>
              <a:buChar char="-"/>
            </a:pPr>
            <a:r>
              <a:rPr lang="lv-LV" cap="none" dirty="0"/>
              <a:t>Atbalsta loka noteikšanas un paplašināšana</a:t>
            </a:r>
          </a:p>
          <a:p>
            <a:pPr lvl="1">
              <a:lnSpc>
                <a:spcPct val="100000"/>
              </a:lnSpc>
              <a:buFontTx/>
              <a:buChar char="-"/>
            </a:pPr>
            <a:r>
              <a:rPr lang="lv-LV" cap="none" dirty="0"/>
              <a:t>Atbalsta mehānismi un ētikas prasības</a:t>
            </a:r>
          </a:p>
          <a:p>
            <a:pPr lvl="1">
              <a:lnSpc>
                <a:spcPct val="100000"/>
              </a:lnSpc>
              <a:buFontTx/>
              <a:buChar char="-"/>
            </a:pPr>
            <a:r>
              <a:rPr lang="lv-LV" cap="none" dirty="0"/>
              <a:t>Atbalsta personas pakalpojuma sniegšanas kārtība</a:t>
            </a:r>
          </a:p>
          <a:p>
            <a:pPr lvl="1">
              <a:lnSpc>
                <a:spcPct val="100000"/>
              </a:lnSpc>
              <a:buFontTx/>
              <a:buChar char="-"/>
            </a:pPr>
            <a:r>
              <a:rPr lang="lv-LV" cap="none" dirty="0"/>
              <a:t>Sadarbība ar aizgādņiem un ģimenes locekļiem</a:t>
            </a:r>
          </a:p>
          <a:p>
            <a:pPr lvl="1">
              <a:lnSpc>
                <a:spcPct val="100000"/>
              </a:lnSpc>
              <a:buFontTx/>
              <a:buChar char="-"/>
            </a:pPr>
            <a:r>
              <a:rPr lang="lv-LV" cap="none" dirty="0"/>
              <a:t>Personas datu aizsardzības piemērošana darbā ar personām ar GRT</a:t>
            </a:r>
          </a:p>
          <a:p>
            <a:pPr>
              <a:buFontTx/>
              <a:buChar char="-"/>
            </a:pPr>
            <a:endParaRPr lang="lv-LV" cap="none" dirty="0"/>
          </a:p>
        </p:txBody>
      </p:sp>
    </p:spTree>
    <p:extLst>
      <p:ext uri="{BB962C8B-B14F-4D97-AF65-F5344CB8AC3E}">
        <p14:creationId xmlns:p14="http://schemas.microsoft.com/office/powerpoint/2010/main" val="1236253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Shape 127"/>
        <p:cNvGrpSpPr/>
        <p:nvPr/>
      </p:nvGrpSpPr>
      <p:grpSpPr>
        <a:xfrm>
          <a:off x="0" y="0"/>
          <a:ext cx="0" cy="0"/>
          <a:chOff x="0" y="0"/>
          <a:chExt cx="0" cy="0"/>
        </a:xfrm>
      </p:grpSpPr>
      <p:pic>
        <p:nvPicPr>
          <p:cNvPr id="69"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3" name="Rectangle 72">
            <a:extLst>
              <a:ext uri="{FF2B5EF4-FFF2-40B4-BE49-F238E27FC236}">
                <a16:creationId xmlns:a16="http://schemas.microsoft.com/office/drawing/2014/main" id="{B63B6C0C-65BB-4F38-9C8A-0892266F8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09D77137-01B7-45E4-AA14-CD9E779B44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8" name="Shape 128"/>
          <p:cNvSpPr txBox="1">
            <a:spLocks noGrp="1"/>
          </p:cNvSpPr>
          <p:nvPr>
            <p:ph type="title"/>
          </p:nvPr>
        </p:nvSpPr>
        <p:spPr>
          <a:xfrm>
            <a:off x="913774" y="1365957"/>
            <a:ext cx="10364452" cy="1802116"/>
          </a:xfrm>
          <a:prstGeom prst="rect">
            <a:avLst/>
          </a:prstGeom>
        </p:spPr>
        <p:txBody>
          <a:bodyPr vert="horz" lIns="91440" tIns="45720" rIns="91440" bIns="45720" rtlCol="0" anchor="ctr" anchorCtr="0">
            <a:normAutofit/>
          </a:bodyPr>
          <a:lstStyle/>
          <a:p>
            <a:pPr>
              <a:spcBef>
                <a:spcPct val="0"/>
              </a:spcBef>
            </a:pPr>
            <a:r>
              <a:rPr lang="lv-LV" sz="3600" b="1" cap="none" dirty="0">
                <a:solidFill>
                  <a:schemeClr val="tx1"/>
                </a:solidFill>
                <a:latin typeface="Times New Roman" panose="02020603050405020304" pitchFamily="18" charset="0"/>
                <a:cs typeface="Times New Roman" panose="02020603050405020304" pitchFamily="18" charset="0"/>
              </a:rPr>
              <a:t>K</a:t>
            </a:r>
            <a:r>
              <a:rPr lang="en-US" sz="3600" b="1" cap="none" dirty="0">
                <a:solidFill>
                  <a:schemeClr val="tx1"/>
                </a:solidFill>
                <a:latin typeface="Times New Roman" panose="02020603050405020304" pitchFamily="18" charset="0"/>
                <a:cs typeface="Times New Roman" panose="02020603050405020304" pitchFamily="18" charset="0"/>
              </a:rPr>
              <a:t>ā </a:t>
            </a:r>
            <a:r>
              <a:rPr lang="en-US" sz="3600" b="1" cap="none" dirty="0" err="1">
                <a:solidFill>
                  <a:schemeClr val="tx1"/>
                </a:solidFill>
                <a:latin typeface="Times New Roman" panose="02020603050405020304" pitchFamily="18" charset="0"/>
                <a:cs typeface="Times New Roman" panose="02020603050405020304" pitchFamily="18" charset="0"/>
              </a:rPr>
              <a:t>tiek</a:t>
            </a:r>
            <a:r>
              <a:rPr lang="en-US" sz="3600" b="1" cap="none" dirty="0">
                <a:solidFill>
                  <a:schemeClr val="tx1"/>
                </a:solidFill>
                <a:latin typeface="Times New Roman" panose="02020603050405020304" pitchFamily="18" charset="0"/>
                <a:cs typeface="Times New Roman" panose="02020603050405020304" pitchFamily="18" charset="0"/>
              </a:rPr>
              <a:t> </a:t>
            </a:r>
            <a:r>
              <a:rPr lang="en-US" sz="3600" b="1" cap="none" dirty="0" err="1">
                <a:solidFill>
                  <a:schemeClr val="tx1"/>
                </a:solidFill>
                <a:latin typeface="Times New Roman" panose="02020603050405020304" pitchFamily="18" charset="0"/>
                <a:cs typeface="Times New Roman" panose="02020603050405020304" pitchFamily="18" charset="0"/>
              </a:rPr>
              <a:t>sniegts</a:t>
            </a:r>
            <a:r>
              <a:rPr lang="en-US" sz="3600" b="1" cap="none" dirty="0">
                <a:solidFill>
                  <a:schemeClr val="tx1"/>
                </a:solidFill>
                <a:latin typeface="Times New Roman" panose="02020603050405020304" pitchFamily="18" charset="0"/>
                <a:cs typeface="Times New Roman" panose="02020603050405020304" pitchFamily="18" charset="0"/>
              </a:rPr>
              <a:t> </a:t>
            </a:r>
            <a:r>
              <a:rPr lang="en-US" sz="3600" b="1" cap="none" dirty="0" err="1">
                <a:solidFill>
                  <a:schemeClr val="tx1"/>
                </a:solidFill>
                <a:latin typeface="Times New Roman" panose="02020603050405020304" pitchFamily="18" charset="0"/>
                <a:cs typeface="Times New Roman" panose="02020603050405020304" pitchFamily="18" charset="0"/>
              </a:rPr>
              <a:t>atbalsts</a:t>
            </a:r>
            <a:r>
              <a:rPr lang="en-US" sz="3600" b="1" cap="none" dirty="0">
                <a:solidFill>
                  <a:schemeClr val="tx1"/>
                </a:solidFill>
                <a:latin typeface="Times New Roman" panose="02020603050405020304" pitchFamily="18" charset="0"/>
                <a:cs typeface="Times New Roman" panose="02020603050405020304" pitchFamily="18" charset="0"/>
              </a:rPr>
              <a:t> </a:t>
            </a:r>
            <a:r>
              <a:rPr lang="en-US" sz="3600" b="1" cap="none" dirty="0" err="1">
                <a:solidFill>
                  <a:schemeClr val="tx1"/>
                </a:solidFill>
                <a:latin typeface="Times New Roman" panose="02020603050405020304" pitchFamily="18" charset="0"/>
                <a:cs typeface="Times New Roman" panose="02020603050405020304" pitchFamily="18" charset="0"/>
              </a:rPr>
              <a:t>lēmumu</a:t>
            </a:r>
            <a:r>
              <a:rPr lang="en-US" sz="3600" b="1" cap="none" dirty="0">
                <a:solidFill>
                  <a:schemeClr val="tx1"/>
                </a:solidFill>
                <a:latin typeface="Times New Roman" panose="02020603050405020304" pitchFamily="18" charset="0"/>
                <a:cs typeface="Times New Roman" panose="02020603050405020304" pitchFamily="18" charset="0"/>
              </a:rPr>
              <a:t> </a:t>
            </a:r>
            <a:r>
              <a:rPr lang="en-US" sz="3600" b="1" cap="none" dirty="0" err="1">
                <a:solidFill>
                  <a:schemeClr val="tx1"/>
                </a:solidFill>
                <a:latin typeface="Times New Roman" panose="02020603050405020304" pitchFamily="18" charset="0"/>
                <a:cs typeface="Times New Roman" panose="02020603050405020304" pitchFamily="18" charset="0"/>
              </a:rPr>
              <a:t>pieņemšanā</a:t>
            </a:r>
            <a:r>
              <a:rPr lang="en-US" sz="3600" b="1" cap="none" dirty="0">
                <a:solidFill>
                  <a:schemeClr val="tx1"/>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43BBA9E-76E0-4510-B907-D0043A823A14}"/>
              </a:ext>
            </a:extLst>
          </p:cNvPr>
          <p:cNvSpPr>
            <a:spLocks noGrp="1"/>
          </p:cNvSpPr>
          <p:nvPr>
            <p:ph type="title"/>
          </p:nvPr>
        </p:nvSpPr>
        <p:spPr>
          <a:xfrm>
            <a:off x="913775" y="618518"/>
            <a:ext cx="10364451" cy="600682"/>
          </a:xfrm>
        </p:spPr>
        <p:txBody>
          <a:bodyPr>
            <a:normAutofit/>
          </a:bodyPr>
          <a:lstStyle/>
          <a:p>
            <a:r>
              <a:rPr lang="lv-LV" sz="2400" b="1" cap="none" dirty="0">
                <a:latin typeface="Times New Roman" panose="02020603050405020304" pitchFamily="18" charset="0"/>
                <a:ea typeface="Calibri" panose="020F0502020204030204" pitchFamily="34" charset="0"/>
              </a:rPr>
              <a:t>A</a:t>
            </a:r>
            <a:r>
              <a:rPr lang="lv-LV" sz="2400" b="1" cap="none" dirty="0">
                <a:effectLst/>
                <a:latin typeface="Times New Roman" panose="02020603050405020304" pitchFamily="18" charset="0"/>
                <a:ea typeface="Calibri" panose="020F0502020204030204" pitchFamily="34" charset="0"/>
              </a:rPr>
              <a:t>tbalsta sniegšanas pamatprincipi</a:t>
            </a:r>
            <a:r>
              <a:rPr lang="lv-LV" sz="2400" cap="none" dirty="0">
                <a:effectLst/>
                <a:latin typeface="Times New Roman" panose="02020603050405020304" pitchFamily="18" charset="0"/>
                <a:ea typeface="Calibri" panose="020F0502020204030204" pitchFamily="34" charset="0"/>
              </a:rPr>
              <a:t> </a:t>
            </a:r>
            <a:r>
              <a:rPr lang="lv-LV" sz="2400" b="1" cap="none" dirty="0">
                <a:effectLst/>
                <a:latin typeface="Times New Roman" panose="02020603050405020304" pitchFamily="18" charset="0"/>
                <a:ea typeface="Calibri" panose="020F0502020204030204" pitchFamily="34" charset="0"/>
              </a:rPr>
              <a:t>atbalstītajā lēmumu pieņemšanā</a:t>
            </a:r>
            <a:endParaRPr lang="lv-LV" sz="2400" cap="none" dirty="0"/>
          </a:p>
        </p:txBody>
      </p:sp>
      <p:sp>
        <p:nvSpPr>
          <p:cNvPr id="3" name="Satura vietturis 2">
            <a:extLst>
              <a:ext uri="{FF2B5EF4-FFF2-40B4-BE49-F238E27FC236}">
                <a16:creationId xmlns:a16="http://schemas.microsoft.com/office/drawing/2014/main" id="{71423260-ABFA-4D72-BFBA-5CDE53BF700C}"/>
              </a:ext>
            </a:extLst>
          </p:cNvPr>
          <p:cNvSpPr>
            <a:spLocks noGrp="1"/>
          </p:cNvSpPr>
          <p:nvPr>
            <p:ph sz="quarter" idx="13"/>
          </p:nvPr>
        </p:nvSpPr>
        <p:spPr>
          <a:xfrm>
            <a:off x="655783" y="1311564"/>
            <a:ext cx="10898908" cy="4927918"/>
          </a:xfrm>
        </p:spPr>
        <p:txBody>
          <a:bodyPr>
            <a:normAutofit fontScale="62500" lnSpcReduction="20000"/>
          </a:bodyPr>
          <a:lstStyle/>
          <a:p>
            <a:pPr marL="342900" lvl="0" indent="-342900" algn="just">
              <a:lnSpc>
                <a:spcPct val="106000"/>
              </a:lnSpc>
              <a:buFont typeface="+mj-lt"/>
              <a:buAutoNum type="arabicParenR"/>
            </a:pPr>
            <a:r>
              <a:rPr lang="lv-LV" sz="2900" cap="none" dirty="0">
                <a:latin typeface="Times New Roman" panose="02020603050405020304" pitchFamily="18" charset="0"/>
                <a:ea typeface="Calibri" panose="020F0502020204030204" pitchFamily="34" charset="0"/>
                <a:cs typeface="Times New Roman" panose="02020603050405020304" pitchFamily="18" charset="0"/>
              </a:rPr>
              <a:t>V</a:t>
            </a:r>
            <a:r>
              <a:rPr lang="lv-LV" sz="2900" cap="none" dirty="0">
                <a:effectLst/>
                <a:latin typeface="Times New Roman" panose="02020603050405020304" pitchFamily="18" charset="0"/>
                <a:ea typeface="Calibri" panose="020F0502020204030204" pitchFamily="34" charset="0"/>
                <a:cs typeface="Times New Roman" panose="02020603050405020304" pitchFamily="18" charset="0"/>
              </a:rPr>
              <a:t>ienmēr tiek prezumēts, ka atbalstāmajai personai ir rīcībspēja. </a:t>
            </a:r>
            <a:r>
              <a:rPr lang="lv-LV" sz="2900" u="sng" cap="none" dirty="0">
                <a:effectLst/>
                <a:latin typeface="Times New Roman" panose="02020603050405020304" pitchFamily="18" charset="0"/>
                <a:ea typeface="Calibri" panose="020F0502020204030204" pitchFamily="34" charset="0"/>
                <a:cs typeface="Times New Roman" panose="02020603050405020304" pitchFamily="18" charset="0"/>
              </a:rPr>
              <a:t>Atbalsta personas piešķiršana neietekmē atbalstāmās personas rīcībspēju</a:t>
            </a:r>
            <a:r>
              <a:rPr lang="lv-LV" sz="2900" cap="none" dirty="0">
                <a:effectLst/>
                <a:latin typeface="Times New Roman" panose="02020603050405020304" pitchFamily="18" charset="0"/>
                <a:ea typeface="Calibri" panose="020F0502020204030204" pitchFamily="34" charset="0"/>
                <a:cs typeface="Times New Roman" panose="02020603050405020304" pitchFamily="18" charset="0"/>
              </a:rPr>
              <a:t>;</a:t>
            </a:r>
            <a:endParaRPr lang="lv-LV" sz="29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buFont typeface="+mj-lt"/>
              <a:buAutoNum type="arabicParenR"/>
            </a:pPr>
            <a:r>
              <a:rPr lang="lv-LV" sz="2900" cap="none" dirty="0">
                <a:latin typeface="Times New Roman" panose="02020603050405020304" pitchFamily="18" charset="0"/>
                <a:ea typeface="Calibri" panose="020F0502020204030204" pitchFamily="34" charset="0"/>
                <a:cs typeface="Times New Roman" panose="02020603050405020304" pitchFamily="18" charset="0"/>
              </a:rPr>
              <a:t>I</a:t>
            </a:r>
            <a:r>
              <a:rPr lang="lv-LV" sz="2900" cap="none" dirty="0">
                <a:effectLst/>
                <a:latin typeface="Times New Roman" panose="02020603050405020304" pitchFamily="18" charset="0"/>
                <a:ea typeface="Calibri" panose="020F0502020204030204" pitchFamily="34" charset="0"/>
                <a:cs typeface="Times New Roman" panose="02020603050405020304" pitchFamily="18" charset="0"/>
              </a:rPr>
              <a:t>kvienam ir tiesības pieņemt lēmumus, un ikviens var paust savu gribu un izvēli. </a:t>
            </a:r>
            <a:r>
              <a:rPr lang="lv-LV" sz="2900" cap="none" dirty="0">
                <a:latin typeface="Times New Roman" panose="02020603050405020304" pitchFamily="18" charset="0"/>
                <a:ea typeface="Calibri" panose="020F0502020204030204" pitchFamily="34" charset="0"/>
                <a:cs typeface="Times New Roman" panose="02020603050405020304" pitchFamily="18" charset="0"/>
              </a:rPr>
              <a:t>P</a:t>
            </a:r>
            <a:r>
              <a:rPr lang="lv-LV" sz="2900" cap="none" dirty="0">
                <a:effectLst/>
                <a:latin typeface="Times New Roman" panose="02020603050405020304" pitchFamily="18" charset="0"/>
                <a:ea typeface="Calibri" panose="020F0502020204030204" pitchFamily="34" charset="0"/>
                <a:cs typeface="Times New Roman" panose="02020603050405020304" pitchFamily="18" charset="0"/>
              </a:rPr>
              <a:t>ersonai ar GRT ir tiesības saņemt tai piemērotu atbalstu lēmumu pieņemšanā;</a:t>
            </a:r>
            <a:endParaRPr lang="lv-LV" sz="29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buFont typeface="+mj-lt"/>
              <a:buAutoNum type="arabicParenR"/>
            </a:pPr>
            <a:r>
              <a:rPr lang="lv-LV" sz="2900" cap="none" dirty="0">
                <a:latin typeface="Times New Roman" panose="02020603050405020304" pitchFamily="18" charset="0"/>
                <a:ea typeface="Calibri" panose="020F0502020204030204" pitchFamily="34" charset="0"/>
                <a:cs typeface="Times New Roman" panose="02020603050405020304" pitchFamily="18" charset="0"/>
              </a:rPr>
              <a:t>A</a:t>
            </a:r>
            <a:r>
              <a:rPr lang="lv-LV" sz="2900" cap="none" dirty="0">
                <a:effectLst/>
                <a:latin typeface="Times New Roman" panose="02020603050405020304" pitchFamily="18" charset="0"/>
                <a:ea typeface="Calibri" panose="020F0502020204030204" pitchFamily="34" charset="0"/>
                <a:cs typeface="Times New Roman" panose="02020603050405020304" pitchFamily="18" charset="0"/>
              </a:rPr>
              <a:t>tbalsta persona nevar tikt nozīmēta pret atbalstāmās personas gribu;</a:t>
            </a:r>
            <a:endParaRPr lang="lv-LV" sz="29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buFont typeface="+mj-lt"/>
              <a:buAutoNum type="arabicParenR"/>
            </a:pPr>
            <a:r>
              <a:rPr lang="lv-LV" sz="2900" cap="none" dirty="0">
                <a:latin typeface="Times New Roman" panose="02020603050405020304" pitchFamily="18" charset="0"/>
                <a:ea typeface="Calibri" panose="020F0502020204030204" pitchFamily="34" charset="0"/>
                <a:cs typeface="Times New Roman" panose="02020603050405020304" pitchFamily="18" charset="0"/>
              </a:rPr>
              <a:t>A</a:t>
            </a:r>
            <a:r>
              <a:rPr lang="lv-LV" sz="2900" cap="none" dirty="0">
                <a:effectLst/>
                <a:latin typeface="Times New Roman" panose="02020603050405020304" pitchFamily="18" charset="0"/>
                <a:ea typeface="Calibri" panose="020F0502020204030204" pitchFamily="34" charset="0"/>
                <a:cs typeface="Times New Roman" panose="02020603050405020304" pitchFamily="18" charset="0"/>
              </a:rPr>
              <a:t>tbalstītā lēmumu pieņemšana </a:t>
            </a:r>
            <a:r>
              <a:rPr lang="lv-LV" sz="2900" u="sng" cap="none" dirty="0">
                <a:effectLst/>
                <a:latin typeface="Times New Roman" panose="02020603050405020304" pitchFamily="18" charset="0"/>
                <a:ea typeface="Calibri" panose="020F0502020204030204" pitchFamily="34" charset="0"/>
                <a:cs typeface="Times New Roman" panose="02020603050405020304" pitchFamily="18" charset="0"/>
              </a:rPr>
              <a:t>balstās uz uzticēšanos </a:t>
            </a:r>
            <a:r>
              <a:rPr lang="lv-LV" sz="2900" cap="none" dirty="0">
                <a:effectLst/>
                <a:latin typeface="Times New Roman" panose="02020603050405020304" pitchFamily="18" charset="0"/>
                <a:ea typeface="Calibri" panose="020F0502020204030204" pitchFamily="34" charset="0"/>
                <a:cs typeface="Times New Roman" panose="02020603050405020304" pitchFamily="18" charset="0"/>
              </a:rPr>
              <a:t>starp atbalstāmo personu un atbalsta personu;</a:t>
            </a:r>
            <a:endParaRPr lang="lv-LV" sz="29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buFont typeface="+mj-lt"/>
              <a:buAutoNum type="arabicParenR"/>
            </a:pPr>
            <a:r>
              <a:rPr lang="lv-LV" sz="2900" cap="none" dirty="0">
                <a:latin typeface="Times New Roman" panose="02020603050405020304" pitchFamily="18" charset="0"/>
                <a:ea typeface="Calibri" panose="020F0502020204030204" pitchFamily="34" charset="0"/>
                <a:cs typeface="Times New Roman" panose="02020603050405020304" pitchFamily="18" charset="0"/>
              </a:rPr>
              <a:t>A</a:t>
            </a:r>
            <a:r>
              <a:rPr lang="lv-LV" sz="2900" cap="none" dirty="0">
                <a:effectLst/>
                <a:latin typeface="Times New Roman" panose="02020603050405020304" pitchFamily="18" charset="0"/>
                <a:ea typeface="Calibri" panose="020F0502020204030204" pitchFamily="34" charset="0"/>
                <a:cs typeface="Times New Roman" panose="02020603050405020304" pitchFamily="18" charset="0"/>
              </a:rPr>
              <a:t>tbalsta personai </a:t>
            </a:r>
            <a:r>
              <a:rPr lang="lv-LV" sz="2900" u="sng" cap="none" dirty="0">
                <a:effectLst/>
                <a:latin typeface="Times New Roman" panose="02020603050405020304" pitchFamily="18" charset="0"/>
                <a:ea typeface="Calibri" panose="020F0502020204030204" pitchFamily="34" charset="0"/>
                <a:cs typeface="Times New Roman" panose="02020603050405020304" pitchFamily="18" charset="0"/>
              </a:rPr>
              <a:t>nav tiesību rīkoties atbalstāmās personas vietā</a:t>
            </a:r>
            <a:r>
              <a:rPr lang="lv-LV" sz="2900" cap="none" dirty="0">
                <a:effectLst/>
                <a:latin typeface="Times New Roman" panose="02020603050405020304" pitchFamily="18" charset="0"/>
                <a:ea typeface="Calibri" panose="020F0502020204030204" pitchFamily="34" charset="0"/>
                <a:cs typeface="Times New Roman" panose="02020603050405020304" pitchFamily="18" charset="0"/>
              </a:rPr>
              <a:t>, bet viņa var sniegt atbalstāmajai personai padomus dažādu lēmumu pieņemšanā;</a:t>
            </a:r>
            <a:endParaRPr lang="lv-LV" sz="29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buFont typeface="+mj-lt"/>
              <a:buAutoNum type="arabicParenR"/>
            </a:pPr>
            <a:r>
              <a:rPr lang="lv-LV" sz="2900" cap="none" dirty="0">
                <a:latin typeface="Times New Roman" panose="02020603050405020304" pitchFamily="18" charset="0"/>
                <a:ea typeface="Calibri" panose="020F0502020204030204" pitchFamily="34" charset="0"/>
                <a:cs typeface="Times New Roman" panose="02020603050405020304" pitchFamily="18" charset="0"/>
              </a:rPr>
              <a:t>A</a:t>
            </a:r>
            <a:r>
              <a:rPr lang="lv-LV" sz="2900" cap="none" dirty="0">
                <a:effectLst/>
                <a:latin typeface="Times New Roman" panose="02020603050405020304" pitchFamily="18" charset="0"/>
                <a:ea typeface="Calibri" panose="020F0502020204030204" pitchFamily="34" charset="0"/>
                <a:cs typeface="Times New Roman" panose="02020603050405020304" pitchFamily="18" charset="0"/>
              </a:rPr>
              <a:t>tbalsta persona ir tiesīga piedalīties un sniegt konsultāciju jebkurā gadījumā, kad atbalstāmā persona ved pārrunas par līgumu, ierodas iestādē kā klients, tiek uzklausīts tiesā vai administratīvā procesā, vai jebkurā citā situācijā, kad atbalstāmā persona veic juridiski saistošas darbības vai finanšu darījumus;</a:t>
            </a:r>
            <a:endParaRPr lang="lv-LV" sz="29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buFont typeface="+mj-lt"/>
              <a:buAutoNum type="arabicParenR"/>
            </a:pPr>
            <a:r>
              <a:rPr lang="lv-LV" sz="2900" cap="none" dirty="0">
                <a:latin typeface="Times New Roman" panose="02020603050405020304" pitchFamily="18" charset="0"/>
                <a:ea typeface="Calibri" panose="020F0502020204030204" pitchFamily="34" charset="0"/>
                <a:cs typeface="Times New Roman" panose="02020603050405020304" pitchFamily="18" charset="0"/>
              </a:rPr>
              <a:t>P</a:t>
            </a:r>
            <a:r>
              <a:rPr lang="lv-LV" sz="2900" cap="none" dirty="0">
                <a:effectLst/>
                <a:latin typeface="Times New Roman" panose="02020603050405020304" pitchFamily="18" charset="0"/>
                <a:ea typeface="Calibri" panose="020F0502020204030204" pitchFamily="34" charset="0"/>
                <a:cs typeface="Times New Roman" panose="02020603050405020304" pitchFamily="18" charset="0"/>
              </a:rPr>
              <a:t>ildot savus pienākumus, atbalsta personai </a:t>
            </a:r>
            <a:r>
              <a:rPr lang="lv-LV" sz="2900" u="sng" cap="none" dirty="0">
                <a:effectLst/>
                <a:latin typeface="Times New Roman" panose="02020603050405020304" pitchFamily="18" charset="0"/>
                <a:ea typeface="Calibri" panose="020F0502020204030204" pitchFamily="34" charset="0"/>
                <a:cs typeface="Times New Roman" panose="02020603050405020304" pitchFamily="18" charset="0"/>
              </a:rPr>
              <a:t>jāņem vērā atbalstāmās personas griba, vēlmes un intereses</a:t>
            </a:r>
            <a:r>
              <a:rPr lang="lv-LV" sz="2900" cap="none" dirty="0">
                <a:effectLst/>
                <a:latin typeface="Times New Roman" panose="02020603050405020304" pitchFamily="18" charset="0"/>
                <a:ea typeface="Calibri" panose="020F0502020204030204" pitchFamily="34" charset="0"/>
                <a:cs typeface="Times New Roman" panose="02020603050405020304" pitchFamily="18" charset="0"/>
              </a:rPr>
              <a:t>. Atbalsta persona nedrīkst izdarīt spiedienu uz atbalstāmo personu, lai mainītu tās lēmumu. </a:t>
            </a:r>
            <a:r>
              <a:rPr lang="lv-LV" sz="2900" cap="none" dirty="0">
                <a:latin typeface="Times New Roman" panose="02020603050405020304" pitchFamily="18" charset="0"/>
                <a:ea typeface="Calibri" panose="020F0502020204030204" pitchFamily="34" charset="0"/>
                <a:cs typeface="Times New Roman" panose="02020603050405020304" pitchFamily="18" charset="0"/>
              </a:rPr>
              <a:t>A</a:t>
            </a:r>
            <a:r>
              <a:rPr lang="lv-LV" sz="2900" cap="none" dirty="0">
                <a:effectLst/>
                <a:latin typeface="Times New Roman" panose="02020603050405020304" pitchFamily="18" charset="0"/>
                <a:ea typeface="Calibri" panose="020F0502020204030204" pitchFamily="34" charset="0"/>
                <a:cs typeface="Times New Roman" panose="02020603050405020304" pitchFamily="18" charset="0"/>
              </a:rPr>
              <a:t>tbalsta persona nedrīkst gūt personīgu labumu no atbalstāmās personas pieņemtajiem lēmumiem;</a:t>
            </a:r>
            <a:endParaRPr lang="lv-LV" sz="29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spcAft>
                <a:spcPts val="800"/>
              </a:spcAft>
              <a:buFont typeface="+mj-lt"/>
              <a:buAutoNum type="arabicParenR"/>
            </a:pPr>
            <a:r>
              <a:rPr lang="lv-LV" sz="2900" cap="none" dirty="0">
                <a:latin typeface="Times New Roman" panose="02020603050405020304" pitchFamily="18" charset="0"/>
                <a:ea typeface="Calibri" panose="020F0502020204030204" pitchFamily="34" charset="0"/>
                <a:cs typeface="Times New Roman" panose="02020603050405020304" pitchFamily="18" charset="0"/>
              </a:rPr>
              <a:t>A</a:t>
            </a:r>
            <a:r>
              <a:rPr lang="lv-LV" sz="2900" cap="none" dirty="0">
                <a:effectLst/>
                <a:latin typeface="Times New Roman" panose="02020603050405020304" pitchFamily="18" charset="0"/>
                <a:ea typeface="Calibri" panose="020F0502020204030204" pitchFamily="34" charset="0"/>
                <a:cs typeface="Times New Roman" panose="02020603050405020304" pitchFamily="18" charset="0"/>
              </a:rPr>
              <a:t>tbalsta personas uzdevums ir palīdzēt atbalstāmajai personai izprast pieejamās izvēles, palīdzēt pieņemt lēmumu un palīdzēt paziņot atbalstāmās personas lēmumu vai nodomus citiem.</a:t>
            </a:r>
            <a:endParaRPr lang="lv-LV" sz="2900" cap="none" dirty="0">
              <a:effectLst/>
              <a:latin typeface="Calibri" panose="020F0502020204030204" pitchFamily="34" charset="0"/>
              <a:ea typeface="Calibri" panose="020F0502020204030204" pitchFamily="34" charset="0"/>
              <a:cs typeface="Times New Roman" panose="02020603050405020304" pitchFamily="18" charset="0"/>
            </a:endParaRPr>
          </a:p>
          <a:p>
            <a:endParaRPr lang="lv-LV" dirty="0"/>
          </a:p>
        </p:txBody>
      </p:sp>
    </p:spTree>
    <p:extLst>
      <p:ext uri="{BB962C8B-B14F-4D97-AF65-F5344CB8AC3E}">
        <p14:creationId xmlns:p14="http://schemas.microsoft.com/office/powerpoint/2010/main" val="3980185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A284A89-BF39-4800-8D5A-32BC77B88220}"/>
              </a:ext>
            </a:extLst>
          </p:cNvPr>
          <p:cNvSpPr txBox="1"/>
          <p:nvPr/>
        </p:nvSpPr>
        <p:spPr>
          <a:xfrm>
            <a:off x="7600950" y="1668544"/>
            <a:ext cx="3457575" cy="2308324"/>
          </a:xfrm>
          <a:prstGeom prst="rect">
            <a:avLst/>
          </a:prstGeom>
          <a:noFill/>
        </p:spPr>
        <p:txBody>
          <a:bodyPr wrap="square">
            <a:spAutoFit/>
          </a:bodyPr>
          <a:lstStyle/>
          <a:p>
            <a:pPr>
              <a:lnSpc>
                <a:spcPct val="100000"/>
              </a:lnSpc>
            </a:pPr>
            <a:r>
              <a:rPr lang="lv-LV" sz="1800" cap="none" dirty="0"/>
              <a:t>1. atbalsta līmenis (minimāla intensitāte) – līdz 8 h mēnesī</a:t>
            </a:r>
          </a:p>
          <a:p>
            <a:pPr>
              <a:lnSpc>
                <a:spcPct val="100000"/>
              </a:lnSpc>
            </a:pPr>
            <a:r>
              <a:rPr lang="lv-LV" sz="1800" cap="none" dirty="0"/>
              <a:t> </a:t>
            </a:r>
          </a:p>
          <a:p>
            <a:pPr>
              <a:lnSpc>
                <a:spcPct val="100000"/>
              </a:lnSpc>
            </a:pPr>
            <a:r>
              <a:rPr lang="lv-LV" sz="1800" cap="none" dirty="0"/>
              <a:t>2. </a:t>
            </a:r>
            <a:r>
              <a:rPr lang="lv-LV" dirty="0"/>
              <a:t>a</a:t>
            </a:r>
            <a:r>
              <a:rPr lang="lv-LV" sz="1800" cap="none" dirty="0"/>
              <a:t>tbalsta līmenis (vidēja intensitāte) – līdz 24 h mēnesī</a:t>
            </a:r>
          </a:p>
          <a:p>
            <a:pPr>
              <a:lnSpc>
                <a:spcPct val="100000"/>
              </a:lnSpc>
            </a:pPr>
            <a:endParaRPr lang="lv-LV" sz="1800" cap="none" dirty="0"/>
          </a:p>
          <a:p>
            <a:pPr marL="0" indent="0">
              <a:lnSpc>
                <a:spcPct val="100000"/>
              </a:lnSpc>
              <a:buNone/>
            </a:pPr>
            <a:r>
              <a:rPr lang="lv-LV" sz="1800" cap="none" dirty="0"/>
              <a:t>3. </a:t>
            </a:r>
            <a:r>
              <a:rPr lang="lv-LV" dirty="0"/>
              <a:t>atbalsta</a:t>
            </a:r>
            <a:r>
              <a:rPr lang="lv-LV" sz="1800" cap="none" dirty="0"/>
              <a:t> līmenis (maksimāla intensitāte) – līdz 40h</a:t>
            </a:r>
            <a:r>
              <a:rPr lang="lv-LV" dirty="0"/>
              <a:t> mēnesī</a:t>
            </a:r>
            <a:r>
              <a:rPr lang="lv-LV" sz="1800" cap="none" dirty="0"/>
              <a:t> </a:t>
            </a:r>
          </a:p>
        </p:txBody>
      </p:sp>
      <p:pic>
        <p:nvPicPr>
          <p:cNvPr id="4" name="Attēls 3">
            <a:extLst>
              <a:ext uri="{FF2B5EF4-FFF2-40B4-BE49-F238E27FC236}">
                <a16:creationId xmlns:a16="http://schemas.microsoft.com/office/drawing/2014/main" id="{5597307D-75F0-46D8-8D4E-EC70BACB9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75" y="123825"/>
            <a:ext cx="6591300" cy="6505575"/>
          </a:xfrm>
          <a:prstGeom prst="rect">
            <a:avLst/>
          </a:prstGeom>
        </p:spPr>
      </p:pic>
    </p:spTree>
    <p:extLst>
      <p:ext uri="{BB962C8B-B14F-4D97-AF65-F5344CB8AC3E}">
        <p14:creationId xmlns:p14="http://schemas.microsoft.com/office/powerpoint/2010/main" val="124771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3644F5C-F355-42D4-9261-53529724DB9F}"/>
              </a:ext>
            </a:extLst>
          </p:cNvPr>
          <p:cNvSpPr>
            <a:spLocks noGrp="1"/>
          </p:cNvSpPr>
          <p:nvPr>
            <p:ph type="title"/>
          </p:nvPr>
        </p:nvSpPr>
        <p:spPr>
          <a:xfrm>
            <a:off x="913775" y="618517"/>
            <a:ext cx="10364451" cy="517556"/>
          </a:xfrm>
        </p:spPr>
        <p:txBody>
          <a:bodyPr>
            <a:normAutofit/>
          </a:bodyPr>
          <a:lstStyle/>
          <a:p>
            <a:pPr algn="l"/>
            <a:r>
              <a:rPr lang="lv-LV" sz="2400" b="1" cap="none" dirty="0">
                <a:latin typeface="Times New Roman" panose="02020603050405020304" pitchFamily="18" charset="0"/>
                <a:cs typeface="Times New Roman" panose="02020603050405020304" pitchFamily="18" charset="0"/>
              </a:rPr>
              <a:t>Atbalstītās lēmumu pieņemšanas procesa posmi:</a:t>
            </a:r>
          </a:p>
        </p:txBody>
      </p:sp>
      <p:sp>
        <p:nvSpPr>
          <p:cNvPr id="3" name="Satura vietturis 2">
            <a:extLst>
              <a:ext uri="{FF2B5EF4-FFF2-40B4-BE49-F238E27FC236}">
                <a16:creationId xmlns:a16="http://schemas.microsoft.com/office/drawing/2014/main" id="{2293EE43-B96F-48DF-983F-650E02E9DF5A}"/>
              </a:ext>
            </a:extLst>
          </p:cNvPr>
          <p:cNvSpPr>
            <a:spLocks noGrp="1"/>
          </p:cNvSpPr>
          <p:nvPr>
            <p:ph sz="quarter" idx="13"/>
          </p:nvPr>
        </p:nvSpPr>
        <p:spPr>
          <a:xfrm>
            <a:off x="913774" y="1136073"/>
            <a:ext cx="10363826" cy="5200072"/>
          </a:xfrm>
        </p:spPr>
        <p:txBody>
          <a:bodyPr>
            <a:normAutofit fontScale="92500" lnSpcReduction="20000"/>
          </a:bodyPr>
          <a:lstStyle/>
          <a:p>
            <a:pPr lvl="0">
              <a:spcBef>
                <a:spcPts val="0"/>
              </a:spcBef>
              <a:buClr>
                <a:schemeClr val="dk1"/>
              </a:buClr>
              <a:buSzPts val="1100"/>
              <a:buFont typeface="Arial"/>
              <a:buNone/>
            </a:pPr>
            <a:r>
              <a:rPr lang="en-GB" sz="2000" cap="none" dirty="0">
                <a:latin typeface="Arial" panose="020B0604020202020204" pitchFamily="34" charset="0"/>
                <a:cs typeface="Arial" panose="020B0604020202020204" pitchFamily="34" charset="0"/>
              </a:rPr>
              <a:t>1</a:t>
            </a:r>
            <a:r>
              <a:rPr lang="en-GB" sz="2000" cap="none" dirty="0">
                <a:latin typeface="Times New Roman" panose="02020603050405020304" pitchFamily="18" charset="0"/>
                <a:cs typeface="Times New Roman" panose="02020603050405020304" pitchFamily="18" charset="0"/>
              </a:rPr>
              <a:t>) </a:t>
            </a:r>
            <a:r>
              <a:rPr lang="lv-LV" sz="2000" cap="none" dirty="0">
                <a:latin typeface="Times New Roman" panose="02020603050405020304" pitchFamily="18" charset="0"/>
                <a:cs typeface="Times New Roman" panose="02020603050405020304" pitchFamily="18" charset="0"/>
              </a:rPr>
              <a:t>Vēlmes: </a:t>
            </a:r>
            <a:r>
              <a:rPr lang="en-GB" sz="2000" cap="none" dirty="0" err="1">
                <a:latin typeface="Times New Roman" panose="02020603050405020304" pitchFamily="18" charset="0"/>
                <a:cs typeface="Times New Roman" panose="02020603050405020304" pitchFamily="18" charset="0"/>
              </a:rPr>
              <a:t>atbalstāmās</a:t>
            </a:r>
            <a:r>
              <a:rPr lang="en-GB" sz="2000" cap="none" dirty="0">
                <a:latin typeface="Times New Roman" panose="02020603050405020304" pitchFamily="18" charset="0"/>
                <a:cs typeface="Times New Roman" panose="02020603050405020304" pitchFamily="18" charset="0"/>
              </a:rPr>
              <a:t> personas </a:t>
            </a:r>
            <a:r>
              <a:rPr lang="en-GB" sz="2000" cap="none" dirty="0" err="1">
                <a:latin typeface="Times New Roman" panose="02020603050405020304" pitchFamily="18" charset="0"/>
                <a:cs typeface="Times New Roman" panose="02020603050405020304" pitchFamily="18" charset="0"/>
              </a:rPr>
              <a:t>vēlmju</a:t>
            </a:r>
            <a:r>
              <a:rPr lang="en-GB" sz="2000" cap="none" dirty="0">
                <a:latin typeface="Times New Roman" panose="02020603050405020304" pitchFamily="18" charset="0"/>
                <a:cs typeface="Times New Roman" panose="02020603050405020304" pitchFamily="18" charset="0"/>
              </a:rPr>
              <a:t>/</a:t>
            </a:r>
            <a:r>
              <a:rPr lang="en-GB" sz="2000" cap="none" dirty="0" err="1">
                <a:latin typeface="Times New Roman" panose="02020603050405020304" pitchFamily="18" charset="0"/>
                <a:cs typeface="Times New Roman" panose="02020603050405020304" pitchFamily="18" charset="0"/>
              </a:rPr>
              <a:t>gribas</a:t>
            </a:r>
            <a:r>
              <a:rPr lang="en-GB" sz="2000" cap="none" dirty="0">
                <a:latin typeface="Times New Roman" panose="02020603050405020304" pitchFamily="18" charset="0"/>
                <a:cs typeface="Times New Roman" panose="02020603050405020304" pitchFamily="18" charset="0"/>
              </a:rPr>
              <a:t> </a:t>
            </a:r>
            <a:r>
              <a:rPr lang="en-GB" sz="2000" cap="none" dirty="0" err="1">
                <a:latin typeface="Times New Roman" panose="02020603050405020304" pitchFamily="18" charset="0"/>
                <a:cs typeface="Times New Roman" panose="02020603050405020304" pitchFamily="18" charset="0"/>
              </a:rPr>
              <a:t>noskaidrošana</a:t>
            </a:r>
            <a:r>
              <a:rPr lang="en-GB" sz="2000" cap="none" dirty="0">
                <a:latin typeface="Times New Roman" panose="02020603050405020304" pitchFamily="18" charset="0"/>
                <a:cs typeface="Times New Roman" panose="02020603050405020304" pitchFamily="18" charset="0"/>
              </a:rPr>
              <a:t>;</a:t>
            </a:r>
            <a:endParaRPr lang="lv-LV" sz="2000" cap="none" dirty="0">
              <a:latin typeface="Times New Roman" panose="02020603050405020304" pitchFamily="18" charset="0"/>
              <a:cs typeface="Times New Roman" panose="02020603050405020304" pitchFamily="18" charset="0"/>
            </a:endParaRPr>
          </a:p>
          <a:p>
            <a:pPr lvl="0">
              <a:spcBef>
                <a:spcPts val="0"/>
              </a:spcBef>
              <a:buClr>
                <a:schemeClr val="dk1"/>
              </a:buClr>
              <a:buSzPts val="1100"/>
              <a:buFont typeface="Arial"/>
              <a:buNone/>
            </a:pPr>
            <a:r>
              <a:rPr lang="lv-LV" sz="1800" b="1" i="1" cap="none" dirty="0">
                <a:solidFill>
                  <a:schemeClr val="accent2">
                    <a:lumMod val="50000"/>
                  </a:schemeClr>
                </a:solidFill>
                <a:latin typeface="Times New Roman" panose="02020603050405020304" pitchFamily="18" charset="0"/>
                <a:cs typeface="Times New Roman" panose="02020603050405020304" pitchFamily="18" charset="0"/>
              </a:rPr>
              <a:t>Atbalsta persona iepazīstas ar J. un viņa uzticības personām un noskaidro J. sākotnējās vēlmes.</a:t>
            </a:r>
            <a:endParaRPr lang="en-GB" sz="1800" b="1" i="1" cap="none" dirty="0">
              <a:solidFill>
                <a:schemeClr val="accent2">
                  <a:lumMod val="50000"/>
                </a:schemeClr>
              </a:solidFill>
              <a:latin typeface="Times New Roman" panose="02020603050405020304" pitchFamily="18" charset="0"/>
              <a:cs typeface="Times New Roman" panose="02020603050405020304" pitchFamily="18" charset="0"/>
            </a:endParaRPr>
          </a:p>
          <a:p>
            <a:pPr lvl="0">
              <a:spcBef>
                <a:spcPts val="0"/>
              </a:spcBef>
              <a:buClr>
                <a:schemeClr val="dk1"/>
              </a:buClr>
              <a:buSzPts val="1100"/>
              <a:buFont typeface="Arial"/>
              <a:buNone/>
            </a:pPr>
            <a:endParaRPr lang="lv-LV" sz="2000" b="1" cap="none" dirty="0">
              <a:solidFill>
                <a:schemeClr val="accent2">
                  <a:lumMod val="50000"/>
                </a:schemeClr>
              </a:solidFill>
              <a:latin typeface="Times New Roman" panose="02020603050405020304" pitchFamily="18" charset="0"/>
              <a:cs typeface="Times New Roman" panose="02020603050405020304" pitchFamily="18" charset="0"/>
            </a:endParaRPr>
          </a:p>
          <a:p>
            <a:pPr lvl="0">
              <a:spcBef>
                <a:spcPts val="0"/>
              </a:spcBef>
              <a:buClr>
                <a:schemeClr val="dk1"/>
              </a:buClr>
              <a:buSzPts val="1100"/>
              <a:buFont typeface="Arial"/>
              <a:buNone/>
            </a:pPr>
            <a:r>
              <a:rPr lang="en-GB" sz="2000" cap="none" dirty="0">
                <a:latin typeface="Times New Roman" panose="02020603050405020304" pitchFamily="18" charset="0"/>
                <a:cs typeface="Times New Roman" panose="02020603050405020304" pitchFamily="18" charset="0"/>
              </a:rPr>
              <a:t>2) </a:t>
            </a:r>
            <a:r>
              <a:rPr lang="lv-LV" sz="2000" cap="none" dirty="0">
                <a:latin typeface="Times New Roman" panose="02020603050405020304" pitchFamily="18" charset="0"/>
                <a:cs typeface="Times New Roman" panose="02020603050405020304" pitchFamily="18" charset="0"/>
              </a:rPr>
              <a:t>Informācija: </a:t>
            </a:r>
            <a:r>
              <a:rPr lang="en-GB" sz="2000" cap="none" dirty="0" err="1">
                <a:latin typeface="Times New Roman" panose="02020603050405020304" pitchFamily="18" charset="0"/>
                <a:cs typeface="Times New Roman" panose="02020603050405020304" pitchFamily="18" charset="0"/>
              </a:rPr>
              <a:t>informācijas</a:t>
            </a:r>
            <a:r>
              <a:rPr lang="en-GB" sz="2000" cap="none" dirty="0">
                <a:latin typeface="Times New Roman" panose="02020603050405020304" pitchFamily="18" charset="0"/>
                <a:cs typeface="Times New Roman" panose="02020603050405020304" pitchFamily="18" charset="0"/>
              </a:rPr>
              <a:t> </a:t>
            </a:r>
            <a:r>
              <a:rPr lang="en-GB" sz="2000" cap="none" dirty="0" err="1">
                <a:latin typeface="Times New Roman" panose="02020603050405020304" pitchFamily="18" charset="0"/>
                <a:cs typeface="Times New Roman" panose="02020603050405020304" pitchFamily="18" charset="0"/>
              </a:rPr>
              <a:t>iegūšana</a:t>
            </a:r>
            <a:r>
              <a:rPr lang="en-GB" sz="2000" cap="none" dirty="0">
                <a:latin typeface="Times New Roman" panose="02020603050405020304" pitchFamily="18" charset="0"/>
                <a:cs typeface="Times New Roman" panose="02020603050405020304" pitchFamily="18" charset="0"/>
              </a:rPr>
              <a:t> un </a:t>
            </a:r>
            <a:r>
              <a:rPr lang="en-GB" sz="2000" cap="none" dirty="0" err="1">
                <a:latin typeface="Times New Roman" panose="02020603050405020304" pitchFamily="18" charset="0"/>
                <a:cs typeface="Times New Roman" panose="02020603050405020304" pitchFamily="18" charset="0"/>
              </a:rPr>
              <a:t>sniegšana</a:t>
            </a:r>
            <a:r>
              <a:rPr lang="en-GB" sz="2000" cap="none" dirty="0">
                <a:latin typeface="Times New Roman" panose="02020603050405020304" pitchFamily="18" charset="0"/>
                <a:cs typeface="Times New Roman" panose="02020603050405020304" pitchFamily="18" charset="0"/>
              </a:rPr>
              <a:t>;</a:t>
            </a:r>
            <a:endParaRPr lang="lv-LV" sz="2000" cap="none" dirty="0">
              <a:latin typeface="Times New Roman" panose="02020603050405020304" pitchFamily="18" charset="0"/>
              <a:cs typeface="Times New Roman" panose="02020603050405020304" pitchFamily="18" charset="0"/>
            </a:endParaRPr>
          </a:p>
          <a:p>
            <a:pPr lvl="0">
              <a:spcBef>
                <a:spcPts val="0"/>
              </a:spcBef>
              <a:buClr>
                <a:schemeClr val="dk1"/>
              </a:buClr>
              <a:buSzPts val="1100"/>
              <a:buFont typeface="Arial"/>
              <a:buNone/>
            </a:pPr>
            <a:r>
              <a:rPr lang="lv-LV" sz="1800" b="1" i="1" cap="none" dirty="0">
                <a:solidFill>
                  <a:schemeClr val="accent2">
                    <a:lumMod val="50000"/>
                  </a:schemeClr>
                </a:solidFill>
                <a:latin typeface="Times New Roman" panose="02020603050405020304" pitchFamily="18" charset="0"/>
                <a:cs typeface="Times New Roman" panose="02020603050405020304" pitchFamily="18" charset="0"/>
              </a:rPr>
              <a:t>Atbalsta persona noskaidro informāciju par pieejamajām iespējām</a:t>
            </a:r>
          </a:p>
          <a:p>
            <a:pPr lvl="0">
              <a:spcBef>
                <a:spcPts val="0"/>
              </a:spcBef>
              <a:buClr>
                <a:schemeClr val="dk1"/>
              </a:buClr>
              <a:buSzPts val="1100"/>
              <a:buFont typeface="Arial"/>
              <a:buNone/>
            </a:pPr>
            <a:endParaRPr lang="en-GB" sz="1800" i="1" cap="none" dirty="0">
              <a:latin typeface="Times New Roman" panose="02020603050405020304" pitchFamily="18" charset="0"/>
              <a:cs typeface="Times New Roman" panose="02020603050405020304" pitchFamily="18" charset="0"/>
            </a:endParaRPr>
          </a:p>
          <a:p>
            <a:pPr lvl="0">
              <a:spcBef>
                <a:spcPts val="0"/>
              </a:spcBef>
              <a:buClr>
                <a:schemeClr val="dk1"/>
              </a:buClr>
              <a:buSzPts val="1100"/>
              <a:buFont typeface="Arial"/>
              <a:buNone/>
            </a:pPr>
            <a:r>
              <a:rPr lang="en-GB" sz="2000" cap="none" dirty="0">
                <a:latin typeface="Times New Roman" panose="02020603050405020304" pitchFamily="18" charset="0"/>
                <a:cs typeface="Times New Roman" panose="02020603050405020304" pitchFamily="18" charset="0"/>
              </a:rPr>
              <a:t>3) </a:t>
            </a:r>
            <a:r>
              <a:rPr lang="lv-LV" sz="2000" cap="none" dirty="0">
                <a:latin typeface="Times New Roman" panose="02020603050405020304" pitchFamily="18" charset="0"/>
                <a:cs typeface="Times New Roman" panose="02020603050405020304" pitchFamily="18" charset="0"/>
              </a:rPr>
              <a:t>Izvēle: </a:t>
            </a:r>
            <a:r>
              <a:rPr lang="en-GB" sz="2000" cap="none" dirty="0" err="1">
                <a:latin typeface="Times New Roman" panose="02020603050405020304" pitchFamily="18" charset="0"/>
                <a:cs typeface="Times New Roman" panose="02020603050405020304" pitchFamily="18" charset="0"/>
              </a:rPr>
              <a:t>atbalstāmās</a:t>
            </a:r>
            <a:r>
              <a:rPr lang="en-GB" sz="2000" cap="none" dirty="0">
                <a:latin typeface="Times New Roman" panose="02020603050405020304" pitchFamily="18" charset="0"/>
                <a:cs typeface="Times New Roman" panose="02020603050405020304" pitchFamily="18" charset="0"/>
              </a:rPr>
              <a:t> personas </a:t>
            </a:r>
            <a:r>
              <a:rPr lang="en-GB" sz="2000" cap="none" dirty="0" err="1">
                <a:latin typeface="Times New Roman" panose="02020603050405020304" pitchFamily="18" charset="0"/>
                <a:cs typeface="Times New Roman" panose="02020603050405020304" pitchFamily="18" charset="0"/>
              </a:rPr>
              <a:t>iespēju</a:t>
            </a:r>
            <a:r>
              <a:rPr lang="en-GB" sz="2000" cap="none" dirty="0">
                <a:latin typeface="Times New Roman" panose="02020603050405020304" pitchFamily="18" charset="0"/>
                <a:cs typeface="Times New Roman" panose="02020603050405020304" pitchFamily="18" charset="0"/>
              </a:rPr>
              <a:t> </a:t>
            </a:r>
            <a:r>
              <a:rPr lang="en-GB" sz="2000" cap="none" dirty="0" err="1">
                <a:latin typeface="Times New Roman" panose="02020603050405020304" pitchFamily="18" charset="0"/>
                <a:cs typeface="Times New Roman" panose="02020603050405020304" pitchFamily="18" charset="0"/>
              </a:rPr>
              <a:t>apzināšana</a:t>
            </a:r>
            <a:r>
              <a:rPr lang="en-GB" sz="2000" cap="none" dirty="0">
                <a:latin typeface="Times New Roman" panose="02020603050405020304" pitchFamily="18" charset="0"/>
                <a:cs typeface="Times New Roman" panose="02020603050405020304" pitchFamily="18" charset="0"/>
              </a:rPr>
              <a:t>;</a:t>
            </a:r>
            <a:endParaRPr lang="lv-LV" sz="2000" cap="none" dirty="0">
              <a:latin typeface="Times New Roman" panose="02020603050405020304" pitchFamily="18" charset="0"/>
              <a:cs typeface="Times New Roman" panose="02020603050405020304" pitchFamily="18" charset="0"/>
            </a:endParaRPr>
          </a:p>
          <a:p>
            <a:pPr lvl="0">
              <a:spcBef>
                <a:spcPts val="0"/>
              </a:spcBef>
              <a:buClr>
                <a:schemeClr val="dk1"/>
              </a:buClr>
              <a:buSzPts val="1100"/>
              <a:buFont typeface="Arial"/>
              <a:buNone/>
            </a:pPr>
            <a:r>
              <a:rPr lang="lv-LV" sz="1800" b="1" i="1" cap="none" dirty="0">
                <a:solidFill>
                  <a:schemeClr val="accent2">
                    <a:lumMod val="50000"/>
                  </a:schemeClr>
                </a:solidFill>
                <a:latin typeface="Times New Roman" panose="02020603050405020304" pitchFamily="18" charset="0"/>
                <a:cs typeface="Times New Roman" panose="02020603050405020304" pitchFamily="18" charset="0"/>
              </a:rPr>
              <a:t>Atbalsta persona palīdz J. apzināt dažādas izvēles un iespējas, izskaidro iespējamā lēmuma priekšrocības, trūkumus un sekas un ļauj J. pašam izvērtēt katras iespējas priekšrocības un trūkumus.</a:t>
            </a:r>
            <a:endParaRPr lang="en-GB" sz="1800" b="1" i="1" cap="none" dirty="0">
              <a:solidFill>
                <a:schemeClr val="accent2">
                  <a:lumMod val="50000"/>
                </a:schemeClr>
              </a:solidFill>
              <a:latin typeface="Times New Roman" panose="02020603050405020304" pitchFamily="18" charset="0"/>
              <a:cs typeface="Times New Roman" panose="02020603050405020304" pitchFamily="18" charset="0"/>
            </a:endParaRPr>
          </a:p>
          <a:p>
            <a:pPr lvl="0">
              <a:spcBef>
                <a:spcPts val="0"/>
              </a:spcBef>
              <a:buClr>
                <a:schemeClr val="dk1"/>
              </a:buClr>
              <a:buSzPts val="1100"/>
              <a:buFont typeface="Arial"/>
              <a:buNone/>
            </a:pPr>
            <a:r>
              <a:rPr lang="en-GB" sz="2000" cap="none" dirty="0">
                <a:latin typeface="Times New Roman" panose="02020603050405020304" pitchFamily="18" charset="0"/>
                <a:cs typeface="Times New Roman" panose="02020603050405020304" pitchFamily="18" charset="0"/>
              </a:rPr>
              <a:t>4)</a:t>
            </a:r>
            <a:r>
              <a:rPr lang="lv-LV" sz="2000" cap="none" dirty="0">
                <a:latin typeface="Times New Roman" panose="02020603050405020304" pitchFamily="18" charset="0"/>
                <a:cs typeface="Times New Roman" panose="02020603050405020304" pitchFamily="18" charset="0"/>
              </a:rPr>
              <a:t> Lēmuma pieņemšana</a:t>
            </a:r>
          </a:p>
          <a:p>
            <a:pPr lvl="0">
              <a:spcBef>
                <a:spcPts val="0"/>
              </a:spcBef>
              <a:buClr>
                <a:schemeClr val="dk1"/>
              </a:buClr>
              <a:buSzPts val="1100"/>
              <a:buFont typeface="Arial"/>
              <a:buNone/>
            </a:pPr>
            <a:r>
              <a:rPr lang="lv-LV" sz="2000" b="1" i="1" cap="none" dirty="0">
                <a:solidFill>
                  <a:schemeClr val="accent2">
                    <a:lumMod val="50000"/>
                  </a:schemeClr>
                </a:solidFill>
                <a:latin typeface="Times New Roman" panose="02020603050405020304" pitchFamily="18" charset="0"/>
                <a:cs typeface="Times New Roman" panose="02020603050405020304" pitchFamily="18" charset="0"/>
              </a:rPr>
              <a:t>Atbalsta persona palīdz J. nonākt līdz lēmuma pieņemšanai – izvēlēties un noformulēt savu izvēli, kā arī palīdz sagatavoties lēmuma pieņemtā īstenošanai.</a:t>
            </a:r>
          </a:p>
          <a:p>
            <a:pPr lvl="0">
              <a:spcBef>
                <a:spcPts val="0"/>
              </a:spcBef>
              <a:buClr>
                <a:schemeClr val="dk1"/>
              </a:buClr>
              <a:buSzPts val="1100"/>
              <a:buFont typeface="Arial"/>
              <a:buNone/>
            </a:pPr>
            <a:endParaRPr lang="en-GB" sz="2000" b="1" i="1" cap="none" dirty="0">
              <a:solidFill>
                <a:schemeClr val="accent2">
                  <a:lumMod val="50000"/>
                </a:schemeClr>
              </a:solidFill>
              <a:latin typeface="Times New Roman" panose="02020603050405020304" pitchFamily="18" charset="0"/>
              <a:cs typeface="Times New Roman" panose="02020603050405020304" pitchFamily="18" charset="0"/>
            </a:endParaRPr>
          </a:p>
          <a:p>
            <a:pPr lvl="0">
              <a:spcBef>
                <a:spcPts val="0"/>
              </a:spcBef>
              <a:buClr>
                <a:schemeClr val="dk1"/>
              </a:buClr>
              <a:buSzPts val="1100"/>
              <a:buFont typeface="Arial"/>
              <a:buNone/>
            </a:pPr>
            <a:r>
              <a:rPr lang="en-GB" sz="2000" cap="none" dirty="0">
                <a:latin typeface="Times New Roman" panose="02020603050405020304" pitchFamily="18" charset="0"/>
                <a:cs typeface="Times New Roman" panose="02020603050405020304" pitchFamily="18" charset="0"/>
              </a:rPr>
              <a:t>5) </a:t>
            </a:r>
            <a:r>
              <a:rPr lang="lv-LV" sz="2000" cap="none" dirty="0">
                <a:latin typeface="Times New Roman" panose="02020603050405020304" pitchFamily="18" charset="0"/>
                <a:cs typeface="Times New Roman" panose="02020603050405020304" pitchFamily="18" charset="0"/>
              </a:rPr>
              <a:t>Lēmuma </a:t>
            </a:r>
            <a:r>
              <a:rPr lang="lv-LV" cap="none" dirty="0">
                <a:latin typeface="Times New Roman" panose="02020603050405020304" pitchFamily="18" charset="0"/>
                <a:cs typeface="Times New Roman" panose="02020603050405020304" pitchFamily="18" charset="0"/>
              </a:rPr>
              <a:t>ī</a:t>
            </a:r>
            <a:r>
              <a:rPr lang="en-GB" sz="2000" cap="none" dirty="0" err="1">
                <a:latin typeface="Times New Roman" panose="02020603050405020304" pitchFamily="18" charset="0"/>
                <a:cs typeface="Times New Roman" panose="02020603050405020304" pitchFamily="18" charset="0"/>
              </a:rPr>
              <a:t>stenošana</a:t>
            </a:r>
            <a:endParaRPr lang="lv-LV" sz="2000" cap="none" dirty="0">
              <a:latin typeface="Times New Roman" panose="02020603050405020304" pitchFamily="18" charset="0"/>
              <a:cs typeface="Times New Roman" panose="02020603050405020304" pitchFamily="18" charset="0"/>
            </a:endParaRPr>
          </a:p>
          <a:p>
            <a:pPr lvl="0">
              <a:spcBef>
                <a:spcPts val="0"/>
              </a:spcBef>
              <a:buClr>
                <a:schemeClr val="dk1"/>
              </a:buClr>
              <a:buSzPts val="1100"/>
              <a:buFont typeface="Arial"/>
              <a:buNone/>
            </a:pPr>
            <a:r>
              <a:rPr lang="lv-LV" sz="2000" b="1" i="1" cap="none" dirty="0">
                <a:solidFill>
                  <a:schemeClr val="accent2">
                    <a:lumMod val="50000"/>
                  </a:schemeClr>
                </a:solidFill>
                <a:latin typeface="Times New Roman" panose="02020603050405020304" pitchFamily="18" charset="0"/>
                <a:cs typeface="Times New Roman" panose="02020603050405020304" pitchFamily="18" charset="0"/>
              </a:rPr>
              <a:t>Atbalsta persona palīdz J. </a:t>
            </a:r>
            <a:r>
              <a:rPr lang="lv-LV" b="1" i="1" cap="none" dirty="0">
                <a:solidFill>
                  <a:schemeClr val="accent2">
                    <a:lumMod val="50000"/>
                  </a:schemeClr>
                </a:solidFill>
                <a:latin typeface="Times New Roman" panose="02020603050405020304" pitchFamily="18" charset="0"/>
                <a:cs typeface="Times New Roman" panose="02020603050405020304" pitchFamily="18" charset="0"/>
              </a:rPr>
              <a:t>i</a:t>
            </a:r>
            <a:r>
              <a:rPr lang="lv-LV" sz="2000" b="1" i="1" cap="none" dirty="0">
                <a:solidFill>
                  <a:schemeClr val="accent2">
                    <a:lumMod val="50000"/>
                  </a:schemeClr>
                </a:solidFill>
                <a:latin typeface="Times New Roman" panose="02020603050405020304" pitchFamily="18" charset="0"/>
                <a:cs typeface="Times New Roman" panose="02020603050405020304" pitchFamily="18" charset="0"/>
              </a:rPr>
              <a:t>zpētīt dažādas pieņemtā lēmuma īstenošanas iespējas, ja nepieciešams palīdz īstenot lēmumu.</a:t>
            </a:r>
            <a:endParaRPr lang="en-GB" sz="2000" b="1" i="1" cap="none" dirty="0">
              <a:solidFill>
                <a:schemeClr val="accent2">
                  <a:lumMod val="50000"/>
                </a:schemeClr>
              </a:solidFill>
              <a:latin typeface="Times New Roman" panose="02020603050405020304" pitchFamily="18" charset="0"/>
              <a:cs typeface="Times New Roman" panose="02020603050405020304" pitchFamily="18" charset="0"/>
            </a:endParaRPr>
          </a:p>
          <a:p>
            <a:pPr lvl="0">
              <a:spcBef>
                <a:spcPts val="0"/>
              </a:spcBef>
              <a:buNone/>
            </a:pPr>
            <a:r>
              <a:rPr lang="en-GB" sz="2000" cap="none" dirty="0">
                <a:latin typeface="Times New Roman" panose="02020603050405020304" pitchFamily="18" charset="0"/>
                <a:cs typeface="Times New Roman" panose="02020603050405020304" pitchFamily="18" charset="0"/>
              </a:rPr>
              <a:t>6) </a:t>
            </a:r>
            <a:r>
              <a:rPr lang="lv-LV" cap="none" dirty="0">
                <a:latin typeface="Times New Roman" panose="02020603050405020304" pitchFamily="18" charset="0"/>
                <a:cs typeface="Times New Roman" panose="02020603050405020304" pitchFamily="18" charset="0"/>
              </a:rPr>
              <a:t>P</a:t>
            </a:r>
            <a:r>
              <a:rPr lang="en-GB" sz="2000" cap="none" dirty="0" err="1">
                <a:latin typeface="Times New Roman" panose="02020603050405020304" pitchFamily="18" charset="0"/>
                <a:cs typeface="Times New Roman" panose="02020603050405020304" pitchFamily="18" charset="0"/>
              </a:rPr>
              <a:t>ieņemtā</a:t>
            </a:r>
            <a:r>
              <a:rPr lang="en-GB" sz="2000" cap="none" dirty="0">
                <a:latin typeface="Times New Roman" panose="02020603050405020304" pitchFamily="18" charset="0"/>
                <a:cs typeface="Times New Roman" panose="02020603050405020304" pitchFamily="18" charset="0"/>
              </a:rPr>
              <a:t> </a:t>
            </a:r>
            <a:r>
              <a:rPr lang="en-GB" sz="2000" cap="none" dirty="0" err="1">
                <a:latin typeface="Times New Roman" panose="02020603050405020304" pitchFamily="18" charset="0"/>
                <a:cs typeface="Times New Roman" panose="02020603050405020304" pitchFamily="18" charset="0"/>
              </a:rPr>
              <a:t>lēmuma</a:t>
            </a:r>
            <a:r>
              <a:rPr lang="en-GB" sz="2000" cap="none" dirty="0">
                <a:latin typeface="Times New Roman" panose="02020603050405020304" pitchFamily="18" charset="0"/>
                <a:cs typeface="Times New Roman" panose="02020603050405020304" pitchFamily="18" charset="0"/>
              </a:rPr>
              <a:t> </a:t>
            </a:r>
            <a:r>
              <a:rPr lang="en-GB" sz="2000" cap="none" dirty="0" err="1">
                <a:latin typeface="Times New Roman" panose="02020603050405020304" pitchFamily="18" charset="0"/>
                <a:cs typeface="Times New Roman" panose="02020603050405020304" pitchFamily="18" charset="0"/>
              </a:rPr>
              <a:t>īstenošanas</a:t>
            </a:r>
            <a:r>
              <a:rPr lang="en-GB" sz="2000" cap="none" dirty="0">
                <a:latin typeface="Times New Roman" panose="02020603050405020304" pitchFamily="18" charset="0"/>
                <a:cs typeface="Times New Roman" panose="02020603050405020304" pitchFamily="18" charset="0"/>
              </a:rPr>
              <a:t> </a:t>
            </a:r>
            <a:r>
              <a:rPr lang="en-GB" sz="2000" cap="none" dirty="0" err="1">
                <a:latin typeface="Times New Roman" panose="02020603050405020304" pitchFamily="18" charset="0"/>
                <a:cs typeface="Times New Roman" panose="02020603050405020304" pitchFamily="18" charset="0"/>
              </a:rPr>
              <a:t>novērtējums</a:t>
            </a:r>
            <a:r>
              <a:rPr lang="en-GB" sz="2000" cap="none" dirty="0">
                <a:latin typeface="Times New Roman" panose="02020603050405020304" pitchFamily="18" charset="0"/>
                <a:cs typeface="Times New Roman" panose="02020603050405020304" pitchFamily="18" charset="0"/>
              </a:rPr>
              <a:t>.</a:t>
            </a:r>
            <a:endParaRPr lang="lv-LV" sz="2000" cap="none" dirty="0">
              <a:latin typeface="Times New Roman" panose="02020603050405020304" pitchFamily="18" charset="0"/>
              <a:cs typeface="Times New Roman" panose="02020603050405020304" pitchFamily="18" charset="0"/>
            </a:endParaRPr>
          </a:p>
          <a:p>
            <a:pPr lvl="0">
              <a:spcBef>
                <a:spcPts val="0"/>
              </a:spcBef>
              <a:buNone/>
            </a:pPr>
            <a:r>
              <a:rPr lang="lv-LV" b="1" i="1" cap="none" dirty="0">
                <a:solidFill>
                  <a:schemeClr val="accent2">
                    <a:lumMod val="50000"/>
                  </a:schemeClr>
                </a:solidFill>
                <a:latin typeface="Times New Roman" panose="02020603050405020304" pitchFamily="18" charset="0"/>
                <a:cs typeface="Times New Roman" panose="02020603050405020304" pitchFamily="18" charset="0"/>
              </a:rPr>
              <a:t>Atbalsta persona palīdz J. novērtēt pieņemto lēmumu un tā īstenošanu.</a:t>
            </a:r>
            <a:endParaRPr lang="en-GB" sz="2000" b="1" i="1" cap="none" dirty="0">
              <a:solidFill>
                <a:schemeClr val="accent2">
                  <a:lumMod val="50000"/>
                </a:schemeClr>
              </a:solidFill>
              <a:latin typeface="Times New Roman" panose="02020603050405020304" pitchFamily="18" charset="0"/>
              <a:cs typeface="Times New Roman" panose="02020603050405020304" pitchFamily="18" charset="0"/>
            </a:endParaRPr>
          </a:p>
          <a:p>
            <a:endParaRPr lang="lv-LV" dirty="0"/>
          </a:p>
        </p:txBody>
      </p:sp>
    </p:spTree>
    <p:extLst>
      <p:ext uri="{BB962C8B-B14F-4D97-AF65-F5344CB8AC3E}">
        <p14:creationId xmlns:p14="http://schemas.microsoft.com/office/powerpoint/2010/main" val="591518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7B097EE-6499-4927-881E-CB00E4BC6BF6}"/>
              </a:ext>
            </a:extLst>
          </p:cNvPr>
          <p:cNvSpPr>
            <a:spLocks noGrp="1"/>
          </p:cNvSpPr>
          <p:nvPr>
            <p:ph type="title"/>
          </p:nvPr>
        </p:nvSpPr>
        <p:spPr>
          <a:xfrm>
            <a:off x="913775" y="618518"/>
            <a:ext cx="10364451" cy="840828"/>
          </a:xfrm>
        </p:spPr>
        <p:txBody>
          <a:bodyPr>
            <a:normAutofit/>
          </a:bodyPr>
          <a:lstStyle/>
          <a:p>
            <a:pPr algn="l"/>
            <a:r>
              <a:rPr lang="lv-LV" sz="2400" b="1" cap="none" dirty="0"/>
              <a:t>Valodas loma: kāpēc atbalstāmā persona nevis klients?</a:t>
            </a:r>
          </a:p>
        </p:txBody>
      </p:sp>
      <p:sp>
        <p:nvSpPr>
          <p:cNvPr id="3" name="Satura vietturis 2">
            <a:extLst>
              <a:ext uri="{FF2B5EF4-FFF2-40B4-BE49-F238E27FC236}">
                <a16:creationId xmlns:a16="http://schemas.microsoft.com/office/drawing/2014/main" id="{6EDC5A0B-D6C4-4364-8AF9-CB11481331FE}"/>
              </a:ext>
            </a:extLst>
          </p:cNvPr>
          <p:cNvSpPr>
            <a:spLocks noGrp="1"/>
          </p:cNvSpPr>
          <p:nvPr>
            <p:ph idx="1"/>
          </p:nvPr>
        </p:nvSpPr>
        <p:spPr>
          <a:xfrm>
            <a:off x="913775" y="1459347"/>
            <a:ext cx="10364452" cy="4331854"/>
          </a:xfrm>
        </p:spPr>
        <p:txBody>
          <a:bodyPr>
            <a:normAutofit lnSpcReduction="10000"/>
          </a:bodyPr>
          <a:lstStyle/>
          <a:p>
            <a:pPr>
              <a:lnSpc>
                <a:spcPct val="100000"/>
              </a:lnSpc>
            </a:pPr>
            <a:r>
              <a:rPr lang="lv-LV" sz="1900" cap="none" dirty="0">
                <a:latin typeface="Times New Roman" panose="02020603050405020304" pitchFamily="18" charset="0"/>
                <a:cs typeface="Times New Roman" panose="02020603050405020304" pitchFamily="18" charset="0"/>
              </a:rPr>
              <a:t>Valoda attālina, nošķir «viņus» no «mums». Tas, ka mainām valodu nenozīmē domāšanas maiņu. Piemēram</a:t>
            </a:r>
            <a:r>
              <a:rPr lang="en-US" sz="1900" cap="none" dirty="0">
                <a:latin typeface="Times New Roman" panose="02020603050405020304" pitchFamily="18" charset="0"/>
                <a:cs typeface="Times New Roman" panose="02020603050405020304" pitchFamily="18" charset="0"/>
              </a:rPr>
              <a:t>:</a:t>
            </a:r>
            <a:r>
              <a:rPr lang="lv-LV" sz="1900" cap="none" dirty="0">
                <a:latin typeface="Times New Roman" panose="02020603050405020304" pitchFamily="18" charset="0"/>
                <a:cs typeface="Times New Roman" panose="02020603050405020304" pitchFamily="18" charset="0"/>
              </a:rPr>
              <a:t> “mani indivīdi” (</a:t>
            </a:r>
            <a:r>
              <a:rPr lang="lv-LV" sz="1900" i="1" cap="none" dirty="0">
                <a:latin typeface="Times New Roman" panose="02020603050405020304" pitchFamily="18" charset="0"/>
                <a:cs typeface="Times New Roman" panose="02020603050405020304" pitchFamily="18" charset="0"/>
              </a:rPr>
              <a:t>īpašnieciska valoda</a:t>
            </a:r>
            <a:r>
              <a:rPr lang="en-US" sz="1900" i="1" cap="none" dirty="0">
                <a:latin typeface="Times New Roman" panose="02020603050405020304" pitchFamily="18" charset="0"/>
                <a:cs typeface="Times New Roman" panose="02020603050405020304" pitchFamily="18" charset="0"/>
              </a:rPr>
              <a:t>);</a:t>
            </a:r>
            <a:r>
              <a:rPr lang="lv-LV" sz="1900" i="1"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klienti</a:t>
            </a:r>
            <a:r>
              <a:rPr lang="en-US" sz="1900" cap="none" dirty="0">
                <a:latin typeface="Times New Roman" panose="02020603050405020304" pitchFamily="18" charset="0"/>
                <a:cs typeface="Times New Roman" panose="02020603050405020304" pitchFamily="18" charset="0"/>
              </a:rPr>
              <a:t> (</a:t>
            </a:r>
            <a:r>
              <a:rPr lang="lv-LV" sz="1900" i="1" cap="none" dirty="0">
                <a:latin typeface="Times New Roman" panose="02020603050405020304" pitchFamily="18" charset="0"/>
                <a:cs typeface="Times New Roman" panose="02020603050405020304" pitchFamily="18" charset="0"/>
              </a:rPr>
              <a:t>sevis nošķiršana no viņiem</a:t>
            </a:r>
            <a:r>
              <a:rPr lang="lv-LV" sz="1900" cap="none" dirty="0">
                <a:latin typeface="Times New Roman" panose="02020603050405020304" pitchFamily="18" charset="0"/>
                <a:cs typeface="Times New Roman" panose="02020603050405020304" pitchFamily="18" charset="0"/>
              </a:rPr>
              <a:t>).</a:t>
            </a:r>
          </a:p>
          <a:p>
            <a:pPr>
              <a:lnSpc>
                <a:spcPct val="100000"/>
              </a:lnSpc>
            </a:pPr>
            <a:r>
              <a:rPr lang="lv-LV" sz="1900" cap="none" dirty="0">
                <a:latin typeface="Times New Roman" panose="02020603050405020304" pitchFamily="18" charset="0"/>
                <a:cs typeface="Times New Roman" panose="02020603050405020304" pitchFamily="18" charset="0"/>
              </a:rPr>
              <a:t>Izmaiņas mūsu valodā rāda, kā mēs aktivizējam savas vērtības.</a:t>
            </a:r>
          </a:p>
          <a:p>
            <a:pPr marL="0" indent="0">
              <a:lnSpc>
                <a:spcPct val="100000"/>
              </a:lnSpc>
              <a:buNone/>
            </a:pPr>
            <a:endParaRPr lang="lv-LV" sz="1900" kern="100" cap="none" dirty="0">
              <a:solidFill>
                <a:srgbClr val="000000"/>
              </a:solidFill>
              <a:effectLst/>
              <a:latin typeface="Times New Roman" panose="02020603050405020304" pitchFamily="18" charset="0"/>
              <a:ea typeface="Calibri" panose="020F0502020204030204" pitchFamily="34" charset="0"/>
            </a:endParaRPr>
          </a:p>
          <a:p>
            <a:pPr marL="0" indent="0" algn="just">
              <a:lnSpc>
                <a:spcPct val="107000"/>
              </a:lnSpc>
              <a:spcAft>
                <a:spcPts val="800"/>
              </a:spcAft>
              <a:buNone/>
            </a:pPr>
            <a:r>
              <a:rPr lang="lv-LV" sz="1800" kern="100" cap="none" dirty="0">
                <a:solidFill>
                  <a:srgbClr val="000000"/>
                </a:solidFill>
                <a:effectLst/>
                <a:latin typeface="Times New Roman" panose="02020603050405020304" pitchFamily="18" charset="0"/>
                <a:ea typeface="Calibri" panose="020F0502020204030204" pitchFamily="34" charset="0"/>
              </a:rPr>
              <a:t>Atbalsta personas pakalpojums balstās uz personu vērstās domāšanas un plānošanas pieeju – </a:t>
            </a:r>
            <a:r>
              <a:rPr lang="lv-LV" sz="1800" kern="100" cap="none" dirty="0">
                <a:solidFill>
                  <a:srgbClr val="000000"/>
                </a:solidFill>
                <a:latin typeface="Times New Roman" panose="02020603050405020304" pitchFamily="18" charset="0"/>
                <a:ea typeface="Calibri" panose="020F0502020204030204" pitchFamily="34" charset="0"/>
              </a:rPr>
              <a:t>tā </a:t>
            </a:r>
            <a:r>
              <a:rPr lang="lv-LV" sz="1800" kern="100" cap="none" dirty="0">
                <a:solidFill>
                  <a:srgbClr val="000000"/>
                </a:solidFill>
                <a:effectLst/>
                <a:latin typeface="Times New Roman" panose="02020603050405020304" pitchFamily="18" charset="0"/>
                <a:ea typeface="Calibri" panose="020F0502020204030204" pitchFamily="34" charset="0"/>
              </a:rPr>
              <a:t>cenšas izvairīties runāt par cilvēkiem valodā, kura:</a:t>
            </a:r>
            <a:endParaRPr lang="lv-LV" sz="1800" cap="none" dirty="0">
              <a:effectLst/>
              <a:latin typeface="Times New Roman" panose="02020603050405020304" pitchFamily="18" charset="0"/>
              <a:ea typeface="Times New Roman" panose="02020603050405020304" pitchFamily="18" charset="0"/>
            </a:endParaRPr>
          </a:p>
          <a:p>
            <a:pPr marL="342900" lvl="0" indent="-342900" algn="just">
              <a:lnSpc>
                <a:spcPct val="110000"/>
              </a:lnSpc>
              <a:buFont typeface="Symbol" panose="05050102010706020507" pitchFamily="18" charset="2"/>
              <a:buChar char=""/>
            </a:pPr>
            <a:r>
              <a:rPr lang="lv-LV" sz="1800" kern="1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cilvēkus padara atšķirīgus no mums;</a:t>
            </a:r>
            <a:endParaRPr lang="lv-LV"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buFont typeface="Symbol" panose="05050102010706020507" pitchFamily="18" charset="2"/>
              <a:buChar char=""/>
            </a:pPr>
            <a:r>
              <a:rPr lang="lv-LV" sz="1800" kern="1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cilvēkus padara par procesa objektiem, nevis dalībniekiem;</a:t>
            </a:r>
            <a:endParaRPr lang="lv-LV"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spcAft>
                <a:spcPts val="800"/>
              </a:spcAft>
              <a:buFont typeface="Symbol" panose="05050102010706020507" pitchFamily="18" charset="2"/>
              <a:buChar char=""/>
            </a:pPr>
            <a:r>
              <a:rPr lang="lv-LV" sz="1800" kern="100"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mazina cilvēku vērtību vai viņu paveikto, vai atsaucas par cilvēkiem kā objektiem.</a:t>
            </a:r>
            <a:endParaRPr lang="lv-LV"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1000"/>
              </a:spcAft>
              <a:buNone/>
            </a:pPr>
            <a:r>
              <a:rPr lang="lv-LV" sz="1800" kern="100" cap="none" dirty="0">
                <a:solidFill>
                  <a:srgbClr val="000000"/>
                </a:solidFill>
                <a:latin typeface="Times New Roman" panose="02020603050405020304" pitchFamily="18" charset="0"/>
                <a:ea typeface="Calibri" panose="020F0502020204030204" pitchFamily="34" charset="0"/>
              </a:rPr>
              <a:t>T</a:t>
            </a:r>
            <a:r>
              <a:rPr lang="lv-LV" sz="1800" kern="100" cap="none" dirty="0">
                <a:solidFill>
                  <a:srgbClr val="000000"/>
                </a:solidFill>
                <a:effectLst/>
                <a:latin typeface="Times New Roman" panose="02020603050405020304" pitchFamily="18" charset="0"/>
                <a:ea typeface="Calibri" panose="020F0502020204030204" pitchFamily="34" charset="0"/>
              </a:rPr>
              <a:t>āpēc atbalsta personas lēmumu pieņemšanā pakalpojuma saņēmēji tiek definēti kā “atbalstāmās personas” pretēji tradicionāli lietotajam terminam “klients”.</a:t>
            </a:r>
            <a:endParaRPr lang="lv-LV" sz="1800" cap="none" dirty="0">
              <a:effectLst/>
              <a:latin typeface="Times New Roman" panose="02020603050405020304" pitchFamily="18" charset="0"/>
              <a:ea typeface="Times New Roman" panose="02020603050405020304" pitchFamily="18" charset="0"/>
            </a:endParaRPr>
          </a:p>
          <a:p>
            <a:endParaRPr lang="lv-LV" dirty="0"/>
          </a:p>
        </p:txBody>
      </p:sp>
    </p:spTree>
    <p:extLst>
      <p:ext uri="{BB962C8B-B14F-4D97-AF65-F5344CB8AC3E}">
        <p14:creationId xmlns:p14="http://schemas.microsoft.com/office/powerpoint/2010/main" val="710871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DB04372-9557-46A3-A8DD-5380D3B78FED}"/>
              </a:ext>
            </a:extLst>
          </p:cNvPr>
          <p:cNvSpPr>
            <a:spLocks noGrp="1"/>
          </p:cNvSpPr>
          <p:nvPr>
            <p:ph type="title"/>
          </p:nvPr>
        </p:nvSpPr>
        <p:spPr>
          <a:xfrm>
            <a:off x="913775" y="618517"/>
            <a:ext cx="10364451" cy="545265"/>
          </a:xfrm>
        </p:spPr>
        <p:txBody>
          <a:bodyPr>
            <a:normAutofit/>
          </a:bodyPr>
          <a:lstStyle/>
          <a:p>
            <a:pPr algn="l"/>
            <a:r>
              <a:rPr lang="lv-LV" sz="2400" b="1" cap="none" dirty="0">
                <a:latin typeface="Times New Roman" panose="02020603050405020304" pitchFamily="18" charset="0"/>
                <a:cs typeface="Times New Roman" panose="02020603050405020304" pitchFamily="18" charset="0"/>
              </a:rPr>
              <a:t>Atbalstītās lēmumu pieņemšanas procesa apraksta piemērs</a:t>
            </a:r>
          </a:p>
        </p:txBody>
      </p:sp>
      <p:sp>
        <p:nvSpPr>
          <p:cNvPr id="3" name="Satura vietturis 2">
            <a:extLst>
              <a:ext uri="{FF2B5EF4-FFF2-40B4-BE49-F238E27FC236}">
                <a16:creationId xmlns:a16="http://schemas.microsoft.com/office/drawing/2014/main" id="{BEB6A13B-501F-4226-A52E-2C1683BD8C58}"/>
              </a:ext>
            </a:extLst>
          </p:cNvPr>
          <p:cNvSpPr>
            <a:spLocks noGrp="1"/>
          </p:cNvSpPr>
          <p:nvPr>
            <p:ph sz="quarter" idx="13"/>
          </p:nvPr>
        </p:nvSpPr>
        <p:spPr>
          <a:xfrm>
            <a:off x="913149" y="1376220"/>
            <a:ext cx="10363826" cy="4350326"/>
          </a:xfrm>
        </p:spPr>
        <p:txBody>
          <a:bodyPr>
            <a:normAutofit fontScale="85000" lnSpcReduction="10000"/>
          </a:bodyPr>
          <a:lstStyle/>
          <a:p>
            <a:pPr>
              <a:lnSpc>
                <a:spcPct val="115000"/>
              </a:lnSpc>
              <a:spcAft>
                <a:spcPts val="1000"/>
              </a:spcAft>
            </a:pPr>
            <a:r>
              <a:rPr lang="lv-LV" sz="1800" b="1" cap="none" dirty="0">
                <a:effectLst/>
                <a:latin typeface="Times New Roman" panose="02020603050405020304" pitchFamily="18" charset="0"/>
                <a:ea typeface="Times New Roman" panose="02020603050405020304" pitchFamily="18" charset="0"/>
                <a:cs typeface="Times New Roman" panose="02020603050405020304" pitchFamily="18" charset="0"/>
              </a:rPr>
              <a:t>Vēlme</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800" cap="none" dirty="0">
                <a:effectLst/>
                <a:latin typeface="Times New Roman" panose="02020603050405020304" pitchFamily="18" charset="0"/>
                <a:ea typeface="Times New Roman" panose="02020603050405020304" pitchFamily="18" charset="0"/>
                <a:cs typeface="Times New Roman" panose="02020603050405020304" pitchFamily="18" charset="0"/>
              </a:rPr>
              <a:t>Kopā ar atbalsta personas doties uz policiju</a:t>
            </a:r>
            <a:r>
              <a:rPr lang="lv-LV" sz="1800" cap="none" dirty="0">
                <a:latin typeface="Times New Roman" panose="02020603050405020304" pitchFamily="18" charset="0"/>
                <a:ea typeface="Times New Roman" panose="02020603050405020304" pitchFamily="18" charset="0"/>
                <a:cs typeface="Times New Roman" panose="02020603050405020304" pitchFamily="18" charset="0"/>
              </a:rPr>
              <a:t> un</a:t>
            </a:r>
            <a:r>
              <a:rPr lang="lv-LV" sz="1800" cap="none" dirty="0">
                <a:effectLst/>
                <a:latin typeface="Times New Roman" panose="02020603050405020304" pitchFamily="18" charset="0"/>
                <a:ea typeface="Times New Roman" panose="02020603050405020304" pitchFamily="18" charset="0"/>
                <a:cs typeface="Times New Roman" panose="02020603050405020304" pitchFamily="18" charset="0"/>
              </a:rPr>
              <a:t> banku.  </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lv-LV" sz="1800" b="1" cap="none" dirty="0">
                <a:effectLst/>
                <a:latin typeface="Times New Roman" panose="02020603050405020304" pitchFamily="18" charset="0"/>
                <a:ea typeface="Times New Roman" panose="02020603050405020304" pitchFamily="18" charset="0"/>
                <a:cs typeface="Times New Roman" panose="02020603050405020304" pitchFamily="18" charset="0"/>
              </a:rPr>
              <a:t>Iespējas</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800" cap="none" dirty="0">
                <a:latin typeface="Times New Roman" panose="02020603050405020304" pitchFamily="18" charset="0"/>
                <a:ea typeface="Times New Roman" panose="02020603050405020304" pitchFamily="18" charset="0"/>
                <a:cs typeface="Times New Roman" panose="02020603050405020304" pitchFamily="18" charset="0"/>
              </a:rPr>
              <a:t>J.</a:t>
            </a:r>
            <a:r>
              <a:rPr lang="lv-LV" sz="1800" cap="none" dirty="0">
                <a:effectLst/>
                <a:latin typeface="Times New Roman" panose="02020603050405020304" pitchFamily="18" charset="0"/>
                <a:ea typeface="Times New Roman" panose="02020603050405020304" pitchFamily="18" charset="0"/>
                <a:cs typeface="Times New Roman" panose="02020603050405020304" pitchFamily="18" charset="0"/>
              </a:rPr>
              <a:t> vēlas izmantot iespējas saņemt atbalstu, lai dotos uz policiju un banku, lai pārrunātu radušos problēmsituāciju. </a:t>
            </a:r>
            <a:endParaRPr lang="lv-LV" sz="1800" cap="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lv-LV" sz="1800" b="1" cap="none" dirty="0">
                <a:effectLst/>
                <a:latin typeface="Times New Roman" panose="02020603050405020304" pitchFamily="18" charset="0"/>
                <a:ea typeface="Times New Roman" panose="02020603050405020304" pitchFamily="18" charset="0"/>
                <a:cs typeface="Times New Roman" panose="02020603050405020304" pitchFamily="18" charset="0"/>
              </a:rPr>
              <a:t>Lēmuma pieņemšana</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800" cap="none" dirty="0">
                <a:latin typeface="Times New Roman" panose="02020603050405020304" pitchFamily="18" charset="0"/>
                <a:ea typeface="Times New Roman" panose="02020603050405020304" pitchFamily="18" charset="0"/>
                <a:cs typeface="Times New Roman" panose="02020603050405020304" pitchFamily="18" charset="0"/>
              </a:rPr>
              <a:t>J.</a:t>
            </a:r>
            <a:r>
              <a:rPr lang="lv-LV" sz="1800" cap="none" dirty="0">
                <a:effectLst/>
                <a:latin typeface="Times New Roman" panose="02020603050405020304" pitchFamily="18" charset="0"/>
                <a:ea typeface="Times New Roman" panose="02020603050405020304" pitchFamily="18" charset="0"/>
                <a:cs typeface="Times New Roman" panose="02020603050405020304" pitchFamily="18" charset="0"/>
              </a:rPr>
              <a:t> pieņem lēmumu saņemt atbalstu no atbalsta personas, lai drošāk justos policijā, lai saņemtu bankas konta izrakstu bankā, lai runātu par sarežģītu problēmsituāciju. </a:t>
            </a:r>
            <a:endParaRPr lang="lv-LV" sz="1800" cap="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lv-LV" sz="1800" b="1" cap="none" dirty="0">
                <a:effectLst/>
                <a:latin typeface="Times New Roman" panose="02020603050405020304" pitchFamily="18" charset="0"/>
                <a:ea typeface="Times New Roman" panose="02020603050405020304" pitchFamily="18" charset="0"/>
                <a:cs typeface="Times New Roman" panose="02020603050405020304" pitchFamily="18" charset="0"/>
              </a:rPr>
              <a:t>Īstenošana</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j. </a:t>
            </a:r>
            <a:r>
              <a:rPr lang="lv-LV" sz="1800" cap="none" dirty="0">
                <a:effectLst/>
                <a:latin typeface="Times New Roman" panose="02020603050405020304" pitchFamily="18" charset="0"/>
                <a:ea typeface="Times New Roman" panose="02020603050405020304" pitchFamily="18" charset="0"/>
                <a:cs typeface="Times New Roman" panose="02020603050405020304" pitchFamily="18" charset="0"/>
              </a:rPr>
              <a:t>kopā ar atbalsta personu ierodas policijā, kur viņu nopratina par krāpniecisku darījumu internetā. Nepieciešams saņemt </a:t>
            </a:r>
            <a:r>
              <a:rPr lang="lv-LV" sz="1800" cap="none" dirty="0">
                <a:latin typeface="Times New Roman" panose="02020603050405020304" pitchFamily="18" charset="0"/>
                <a:ea typeface="Times New Roman" panose="02020603050405020304" pitchFamily="18" charset="0"/>
                <a:cs typeface="Times New Roman" panose="02020603050405020304" pitchFamily="18" charset="0"/>
              </a:rPr>
              <a:t>bankas </a:t>
            </a:r>
            <a:r>
              <a:rPr lang="lv-LV" sz="1800" cap="none" dirty="0">
                <a:effectLst/>
                <a:latin typeface="Times New Roman" panose="02020603050405020304" pitchFamily="18" charset="0"/>
                <a:ea typeface="Times New Roman" panose="02020603050405020304" pitchFamily="18" charset="0"/>
                <a:cs typeface="Times New Roman" panose="02020603050405020304" pitchFamily="18" charset="0"/>
              </a:rPr>
              <a:t>konta izrakstu, kuru jāiesniedz policijā, to kārtojam, iesniedzam policijā</a:t>
            </a:r>
            <a:r>
              <a:rPr lang="lv-LV" sz="1800" cap="none" dirty="0">
                <a:latin typeface="Times New Roman" panose="02020603050405020304" pitchFamily="18" charset="0"/>
                <a:ea typeface="Times New Roman" panose="02020603050405020304" pitchFamily="18" charset="0"/>
                <a:cs typeface="Times New Roman" panose="02020603050405020304" pitchFamily="18" charset="0"/>
              </a:rPr>
              <a:t>. Pēc tam mājās runājam par situāciju, kā viņš tika iesaistīts krāpnieciskā darījumā, par solījumu citai personai atdot naudu …. mēnesī.  </a:t>
            </a:r>
            <a:endParaRPr lang="lv-LV" sz="1800" cap="non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lv-LV" sz="1800" b="1" cap="none" dirty="0">
                <a:effectLst/>
                <a:latin typeface="Times New Roman" panose="02020603050405020304" pitchFamily="18" charset="0"/>
                <a:ea typeface="Times New Roman" panose="02020603050405020304" pitchFamily="18" charset="0"/>
                <a:cs typeface="Times New Roman" panose="02020603050405020304" pitchFamily="18" charset="0"/>
              </a:rPr>
              <a:t>Komentāri:</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800" cap="none" dirty="0">
                <a:effectLst/>
                <a:latin typeface="Times New Roman" panose="02020603050405020304" pitchFamily="18" charset="0"/>
                <a:ea typeface="Times New Roman" panose="02020603050405020304" pitchFamily="18" charset="0"/>
                <a:cs typeface="Times New Roman" panose="02020603050405020304" pitchFamily="18" charset="0"/>
              </a:rPr>
              <a:t>atbalstāmā persona jūtas satraukta, bet satraukums samazinājies tikšanās beigās, jo saņēmis nepieciešamo atbalstu.</a:t>
            </a:r>
            <a:endParaRPr lang="lv-LV"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lv-LV"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lv-LV" dirty="0"/>
          </a:p>
        </p:txBody>
      </p:sp>
    </p:spTree>
    <p:extLst>
      <p:ext uri="{BB962C8B-B14F-4D97-AF65-F5344CB8AC3E}">
        <p14:creationId xmlns:p14="http://schemas.microsoft.com/office/powerpoint/2010/main" val="2271766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9708C5D-6B67-477D-8ED6-B564C0E7491F}"/>
              </a:ext>
            </a:extLst>
          </p:cNvPr>
          <p:cNvSpPr>
            <a:spLocks noGrp="1"/>
          </p:cNvSpPr>
          <p:nvPr>
            <p:ph type="title"/>
          </p:nvPr>
        </p:nvSpPr>
        <p:spPr>
          <a:xfrm>
            <a:off x="913775" y="618518"/>
            <a:ext cx="10364451" cy="448282"/>
          </a:xfrm>
        </p:spPr>
        <p:txBody>
          <a:bodyPr>
            <a:normAutofit/>
          </a:bodyPr>
          <a:lstStyle/>
          <a:p>
            <a:pPr algn="l"/>
            <a:r>
              <a:rPr lang="lv-LV" sz="2000" b="1" cap="none" dirty="0">
                <a:latin typeface="Times New Roman" panose="02020603050405020304" pitchFamily="18" charset="0"/>
                <a:cs typeface="Times New Roman" panose="02020603050405020304" pitchFamily="18" charset="0"/>
              </a:rPr>
              <a:t>Atbalsta personas darba pamatā – uz personu vērstās domāšanas un plānošanas pieeja</a:t>
            </a:r>
          </a:p>
        </p:txBody>
      </p:sp>
      <p:sp>
        <p:nvSpPr>
          <p:cNvPr id="3" name="Satura vietturis 2">
            <a:extLst>
              <a:ext uri="{FF2B5EF4-FFF2-40B4-BE49-F238E27FC236}">
                <a16:creationId xmlns:a16="http://schemas.microsoft.com/office/drawing/2014/main" id="{11F8ACFC-1267-40D5-BAA5-D349D44B591C}"/>
              </a:ext>
            </a:extLst>
          </p:cNvPr>
          <p:cNvSpPr>
            <a:spLocks noGrp="1"/>
          </p:cNvSpPr>
          <p:nvPr>
            <p:ph sz="quarter" idx="13"/>
          </p:nvPr>
        </p:nvSpPr>
        <p:spPr>
          <a:xfrm>
            <a:off x="913149" y="1219200"/>
            <a:ext cx="10364451" cy="4572000"/>
          </a:xfrm>
        </p:spPr>
        <p:txBody>
          <a:bodyPr>
            <a:normAutofit fontScale="92500"/>
          </a:bodyPr>
          <a:lstStyle/>
          <a:p>
            <a:pPr>
              <a:lnSpc>
                <a:spcPct val="110000"/>
              </a:lnSpc>
            </a:pPr>
            <a:r>
              <a:rPr lang="lv-LV" cap="none" dirty="0">
                <a:latin typeface="Times New Roman" panose="02020603050405020304" pitchFamily="18" charset="0"/>
                <a:ea typeface="Times New Roman" panose="02020603050405020304" pitchFamily="18" charset="0"/>
                <a:cs typeface="Times New Roman" panose="02020603050405020304" pitchFamily="18" charset="0"/>
              </a:rPr>
              <a:t>Šī pieeja </a:t>
            </a:r>
            <a:r>
              <a:rPr lang="lv-LV" u="sng" cap="none" dirty="0">
                <a:latin typeface="Times New Roman" panose="02020603050405020304" pitchFamily="18" charset="0"/>
                <a:ea typeface="Times New Roman" panose="02020603050405020304" pitchFamily="18" charset="0"/>
                <a:cs typeface="Times New Roman" panose="02020603050405020304" pitchFamily="18" charset="0"/>
              </a:rPr>
              <a:t>palīdz noskaidrot atbalsta sniegšanas jomas </a:t>
            </a:r>
            <a:r>
              <a:rPr lang="lv-LV" cap="none" dirty="0">
                <a:latin typeface="Times New Roman" panose="02020603050405020304" pitchFamily="18" charset="0"/>
                <a:ea typeface="Times New Roman" panose="02020603050405020304" pitchFamily="18" charset="0"/>
                <a:cs typeface="Times New Roman" panose="02020603050405020304" pitchFamily="18" charset="0"/>
              </a:rPr>
              <a:t>un ar attiecīgo uz personu vērstās plānošanas metožu palīdzību, kopā ar personu un viņas atbalsta loku, tiek sagatavots individuālais atbalsta plāns.</a:t>
            </a:r>
          </a:p>
          <a:p>
            <a:r>
              <a:rPr lang="lv-LV" altLang="lv-LV" b="1" cap="none" dirty="0">
                <a:latin typeface="Times New Roman" panose="02020603050405020304" pitchFamily="18" charset="0"/>
                <a:cs typeface="Times New Roman" panose="02020603050405020304" pitchFamily="18" charset="0"/>
              </a:rPr>
              <a:t>Metožu kopums – </a:t>
            </a:r>
            <a:r>
              <a:rPr lang="lv-LV" altLang="lv-LV" cap="none" dirty="0">
                <a:latin typeface="Times New Roman" panose="02020603050405020304" pitchFamily="18" charset="0"/>
                <a:cs typeface="Times New Roman" panose="02020603050405020304" pitchFamily="18" charset="0"/>
              </a:rPr>
              <a:t>izmantojot šīs metodes </a:t>
            </a:r>
            <a:r>
              <a:rPr lang="lv-LV" altLang="lv-LV" b="1" cap="none" dirty="0">
                <a:latin typeface="Times New Roman" panose="02020603050405020304" pitchFamily="18" charset="0"/>
                <a:cs typeface="Times New Roman" panose="02020603050405020304" pitchFamily="18" charset="0"/>
              </a:rPr>
              <a:t>tiek plānots kopā ar personu </a:t>
            </a:r>
            <a:r>
              <a:rPr lang="lv-LV" altLang="lv-LV" cap="none" dirty="0">
                <a:latin typeface="Times New Roman" panose="02020603050405020304" pitchFamily="18" charset="0"/>
                <a:cs typeface="Times New Roman" panose="02020603050405020304" pitchFamily="18" charset="0"/>
              </a:rPr>
              <a:t>nevis personas vietā.</a:t>
            </a:r>
            <a:endParaRPr lang="lv-LV" altLang="lv-LV" sz="2000" cap="none" dirty="0">
              <a:latin typeface="Times New Roman" panose="02020603050405020304" pitchFamily="18" charset="0"/>
              <a:cs typeface="Times New Roman" panose="02020603050405020304" pitchFamily="18" charset="0"/>
            </a:endParaRPr>
          </a:p>
          <a:p>
            <a:pPr eaLnBrk="1" hangingPunct="1">
              <a:lnSpc>
                <a:spcPct val="110000"/>
              </a:lnSpc>
            </a:pPr>
            <a:r>
              <a:rPr lang="lv-LV" altLang="lv-LV" cap="none" dirty="0">
                <a:latin typeface="Times New Roman" panose="02020603050405020304" pitchFamily="18" charset="0"/>
                <a:cs typeface="Times New Roman" panose="02020603050405020304" pitchFamily="18" charset="0"/>
              </a:rPr>
              <a:t>M</a:t>
            </a:r>
            <a:r>
              <a:rPr lang="lv-LV" altLang="lv-LV" sz="2000" cap="none" dirty="0">
                <a:latin typeface="Times New Roman" panose="02020603050405020304" pitchFamily="18" charset="0"/>
                <a:cs typeface="Times New Roman" panose="02020603050405020304" pitchFamily="18" charset="0"/>
              </a:rPr>
              <a:t>etodes palīdz personai domāt par to, </a:t>
            </a:r>
            <a:r>
              <a:rPr lang="lv-LV" altLang="lv-LV" sz="2000" b="1" cap="none" dirty="0">
                <a:latin typeface="Times New Roman" panose="02020603050405020304" pitchFamily="18" charset="0"/>
                <a:cs typeface="Times New Roman" panose="02020603050405020304" pitchFamily="18" charset="0"/>
              </a:rPr>
              <a:t>kas šobrīd ir svarīgs personas dzīvē </a:t>
            </a:r>
            <a:r>
              <a:rPr lang="lv-LV" altLang="lv-LV" sz="2000" cap="none" dirty="0">
                <a:latin typeface="Times New Roman" panose="02020603050405020304" pitchFamily="18" charset="0"/>
                <a:cs typeface="Times New Roman" panose="02020603050405020304" pitchFamily="18" charset="0"/>
              </a:rPr>
              <a:t>un ko persona vēlas sasniegt nākotnē.</a:t>
            </a:r>
          </a:p>
          <a:p>
            <a:pPr eaLnBrk="1" hangingPunct="1">
              <a:lnSpc>
                <a:spcPct val="110000"/>
              </a:lnSpc>
            </a:pPr>
            <a:r>
              <a:rPr lang="lv-LV" altLang="lv-LV" cap="none" dirty="0">
                <a:latin typeface="Times New Roman" panose="02020603050405020304" pitchFamily="18" charset="0"/>
                <a:cs typeface="Times New Roman" panose="02020603050405020304" pitchFamily="18" charset="0"/>
              </a:rPr>
              <a:t>M</a:t>
            </a:r>
            <a:r>
              <a:rPr lang="lv-LV" altLang="lv-LV" sz="2000" cap="none" dirty="0">
                <a:latin typeface="Times New Roman" panose="02020603050405020304" pitchFamily="18" charset="0"/>
                <a:cs typeface="Times New Roman" panose="02020603050405020304" pitchFamily="18" charset="0"/>
              </a:rPr>
              <a:t>etodes </a:t>
            </a:r>
            <a:r>
              <a:rPr lang="lv-LV" altLang="lv-LV" sz="2000" b="1" cap="none" dirty="0">
                <a:latin typeface="Times New Roman" panose="02020603050405020304" pitchFamily="18" charset="0"/>
                <a:cs typeface="Times New Roman" panose="02020603050405020304" pitchFamily="18" charset="0"/>
              </a:rPr>
              <a:t>palīdz atklāt, aprakstīt </a:t>
            </a:r>
            <a:r>
              <a:rPr lang="lv-LV" altLang="lv-LV" sz="2000" cap="none" dirty="0">
                <a:latin typeface="Times New Roman" panose="02020603050405020304" pitchFamily="18" charset="0"/>
                <a:cs typeface="Times New Roman" panose="02020603050405020304" pitchFamily="18" charset="0"/>
              </a:rPr>
              <a:t>un </a:t>
            </a:r>
            <a:r>
              <a:rPr lang="lv-LV" altLang="lv-LV" sz="2000" b="1" cap="none" dirty="0">
                <a:latin typeface="Times New Roman" panose="02020603050405020304" pitchFamily="18" charset="0"/>
                <a:cs typeface="Times New Roman" panose="02020603050405020304" pitchFamily="18" charset="0"/>
              </a:rPr>
              <a:t>nodrošināt tādu dzīvi, kādu vēlas pati atbalstāmā persona,</a:t>
            </a:r>
            <a:r>
              <a:rPr lang="lv-LV" altLang="lv-LV" sz="2000" cap="none" dirty="0">
                <a:latin typeface="Times New Roman" panose="02020603050405020304" pitchFamily="18" charset="0"/>
                <a:cs typeface="Times New Roman" panose="02020603050405020304" pitchFamily="18" charset="0"/>
              </a:rPr>
              <a:t> nevis personas ģimenes locekļi vai sociālo pakalpojumu sniedzēji.</a:t>
            </a:r>
          </a:p>
          <a:p>
            <a:pPr eaLnBrk="1" hangingPunct="1">
              <a:lnSpc>
                <a:spcPct val="110000"/>
              </a:lnSpc>
            </a:pPr>
            <a:r>
              <a:rPr lang="lv-LV" altLang="lv-LV" cap="none" dirty="0">
                <a:latin typeface="Times New Roman" panose="02020603050405020304" pitchFamily="18" charset="0"/>
                <a:cs typeface="Times New Roman" panose="02020603050405020304" pitchFamily="18" charset="0"/>
              </a:rPr>
              <a:t>A</a:t>
            </a:r>
            <a:r>
              <a:rPr lang="lv-LV" altLang="lv-LV" sz="2000" cap="none" dirty="0">
                <a:latin typeface="Times New Roman" panose="02020603050405020304" pitchFamily="18" charset="0"/>
                <a:cs typeface="Times New Roman" panose="02020603050405020304" pitchFamily="18" charset="0"/>
              </a:rPr>
              <a:t>r šo metožu palīdzību iesaistītie atbalsta sniedzēji spēj pievērst uzmanību </a:t>
            </a:r>
            <a:r>
              <a:rPr lang="lv-LV" altLang="lv-LV" sz="2000" b="1" cap="none" dirty="0">
                <a:latin typeface="Times New Roman" panose="02020603050405020304" pitchFamily="18" charset="0"/>
                <a:cs typeface="Times New Roman" panose="02020603050405020304" pitchFamily="18" charset="0"/>
              </a:rPr>
              <a:t>līdzsvaram starp to, kas pašai atbalstāmajai personai ir svarīgs un to, kas ir svarīgs atbalstāmās personas interesēs</a:t>
            </a:r>
            <a:r>
              <a:rPr lang="lv-LV" altLang="lv-LV" sz="2000" cap="none" dirty="0">
                <a:latin typeface="Times New Roman" panose="02020603050405020304" pitchFamily="18" charset="0"/>
                <a:cs typeface="Times New Roman" panose="02020603050405020304" pitchFamily="18" charset="0"/>
              </a:rPr>
              <a:t> (īpaši no veselības un drošības viedokļa).</a:t>
            </a:r>
          </a:p>
          <a:p>
            <a:pPr eaLnBrk="1" hangingPunct="1">
              <a:lnSpc>
                <a:spcPct val="110000"/>
              </a:lnSpc>
            </a:pPr>
            <a:r>
              <a:rPr lang="lv-LV" altLang="lv-LV" cap="none" dirty="0">
                <a:latin typeface="Times New Roman" panose="02020603050405020304" pitchFamily="18" charset="0"/>
                <a:cs typeface="Times New Roman" panose="02020603050405020304" pitchFamily="18" charset="0"/>
              </a:rPr>
              <a:t>Š</a:t>
            </a:r>
            <a:r>
              <a:rPr lang="lv-LV" altLang="lv-LV" sz="2000" cap="none" dirty="0">
                <a:latin typeface="Times New Roman" panose="02020603050405020304" pitchFamily="18" charset="0"/>
                <a:cs typeface="Times New Roman" panose="02020603050405020304" pitchFamily="18" charset="0"/>
              </a:rPr>
              <a:t>ī pieeja ņem vērā katras personas </a:t>
            </a:r>
            <a:r>
              <a:rPr lang="lv-LV" altLang="lv-LV" sz="2000" b="1" cap="none" dirty="0">
                <a:latin typeface="Times New Roman" panose="02020603050405020304" pitchFamily="18" charset="0"/>
                <a:cs typeface="Times New Roman" panose="02020603050405020304" pitchFamily="18" charset="0"/>
              </a:rPr>
              <a:t>tiesības riskēt un pieļaut kļūdas</a:t>
            </a:r>
            <a:r>
              <a:rPr lang="lv-LV" altLang="lv-LV" sz="2000" cap="none" dirty="0">
                <a:latin typeface="Times New Roman" panose="02020603050405020304" pitchFamily="18" charset="0"/>
                <a:cs typeface="Times New Roman" panose="02020603050405020304" pitchFamily="18" charset="0"/>
              </a:rPr>
              <a:t>, kā arī vērsties pēc palīdzības, lai pieņemtu nozīmīgus lēmumus.</a:t>
            </a:r>
            <a:endParaRPr lang="lv-LV"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080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036" y="339304"/>
            <a:ext cx="10456189" cy="538152"/>
          </a:xfrm>
        </p:spPr>
        <p:txBody>
          <a:bodyPr>
            <a:normAutofit/>
          </a:bodyPr>
          <a:lstStyle/>
          <a:p>
            <a:pPr algn="l"/>
            <a:r>
              <a:rPr lang="lv-LV" sz="2000" b="1" cap="none" dirty="0">
                <a:latin typeface="Times New Roman" panose="02020603050405020304" pitchFamily="18" charset="0"/>
                <a:cs typeface="Times New Roman" panose="02020603050405020304" pitchFamily="18" charset="0"/>
              </a:rPr>
              <a:t>Metodes, lai noskaidrotu – kas ir svarīgi personai un kas ir svarīgi personas interesēs: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2716469"/>
              </p:ext>
            </p:extLst>
          </p:nvPr>
        </p:nvGraphicFramePr>
        <p:xfrm>
          <a:off x="1981200" y="1246909"/>
          <a:ext cx="8229600" cy="5077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6792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48FF8D7-EC5B-46CE-963D-72E7F9CAB5AE}"/>
              </a:ext>
            </a:extLst>
          </p:cNvPr>
          <p:cNvSpPr>
            <a:spLocks noGrp="1"/>
          </p:cNvSpPr>
          <p:nvPr>
            <p:ph type="title"/>
          </p:nvPr>
        </p:nvSpPr>
        <p:spPr>
          <a:xfrm>
            <a:off x="913775" y="618518"/>
            <a:ext cx="10364451" cy="748370"/>
          </a:xfrm>
        </p:spPr>
        <p:txBody>
          <a:bodyPr>
            <a:normAutofit/>
          </a:bodyPr>
          <a:lstStyle/>
          <a:p>
            <a:pPr algn="l"/>
            <a:r>
              <a:rPr lang="lv-LV" sz="2400" b="1" cap="none" dirty="0">
                <a:latin typeface="Times New Roman" panose="02020603050405020304" pitchFamily="18" charset="0"/>
                <a:cs typeface="Times New Roman" panose="02020603050405020304" pitchFamily="18" charset="0"/>
              </a:rPr>
              <a:t>Sadarbības uzsākšana ar atbalsta personu</a:t>
            </a:r>
          </a:p>
        </p:txBody>
      </p:sp>
      <p:sp>
        <p:nvSpPr>
          <p:cNvPr id="3" name="Satura vietturis 2">
            <a:extLst>
              <a:ext uri="{FF2B5EF4-FFF2-40B4-BE49-F238E27FC236}">
                <a16:creationId xmlns:a16="http://schemas.microsoft.com/office/drawing/2014/main" id="{A5AD1EC1-E795-4DDF-B5D0-C1457F0AD963}"/>
              </a:ext>
            </a:extLst>
          </p:cNvPr>
          <p:cNvSpPr>
            <a:spLocks noGrp="1"/>
          </p:cNvSpPr>
          <p:nvPr>
            <p:ph sz="quarter" idx="13"/>
          </p:nvPr>
        </p:nvSpPr>
        <p:spPr>
          <a:xfrm>
            <a:off x="913774" y="1640264"/>
            <a:ext cx="10363826" cy="4381845"/>
          </a:xfrm>
        </p:spPr>
        <p:txBody>
          <a:bodyPr>
            <a:normAutofit lnSpcReduction="10000"/>
          </a:bodyPr>
          <a:lstStyle/>
          <a:p>
            <a:pPr marL="0" indent="0">
              <a:lnSpc>
                <a:spcPct val="100000"/>
              </a:lnSpc>
              <a:buNone/>
            </a:pPr>
            <a:r>
              <a:rPr lang="lv-LV" dirty="0"/>
              <a:t>1</a:t>
            </a:r>
            <a:r>
              <a:rPr lang="lv-LV" cap="none" dirty="0">
                <a:latin typeface="Times New Roman" panose="02020603050405020304" pitchFamily="18" charset="0"/>
                <a:cs typeface="Times New Roman" panose="02020603050405020304" pitchFamily="18" charset="0"/>
              </a:rPr>
              <a:t>. Uzsākot sadarbību, vispirms tiek uzklausīti personas mērķi un vēlmes.</a:t>
            </a:r>
          </a:p>
          <a:p>
            <a:pPr marL="0" indent="0">
              <a:lnSpc>
                <a:spcPct val="100000"/>
              </a:lnSpc>
              <a:buNone/>
            </a:pPr>
            <a:r>
              <a:rPr lang="lv-LV" cap="none" dirty="0">
                <a:latin typeface="Times New Roman" panose="02020603050405020304" pitchFamily="18" charset="0"/>
                <a:cs typeface="Times New Roman" panose="02020603050405020304" pitchFamily="18" charset="0"/>
              </a:rPr>
              <a:t>2. Kopā </a:t>
            </a:r>
            <a:r>
              <a:rPr lang="en-GB" cap="none" dirty="0" err="1">
                <a:latin typeface="Times New Roman" panose="02020603050405020304" pitchFamily="18" charset="0"/>
                <a:cs typeface="Times New Roman" panose="02020603050405020304" pitchFamily="18" charset="0"/>
              </a:rPr>
              <a:t>ar</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personu</a:t>
            </a:r>
            <a:r>
              <a:rPr lang="lv-LV" cap="none" dirty="0">
                <a:latin typeface="Times New Roman" panose="02020603050405020304" pitchFamily="18" charset="0"/>
                <a:cs typeface="Times New Roman" panose="02020603050405020304" pitchFamily="18" charset="0"/>
              </a:rPr>
              <a:t> tiek</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izvērtēt</a:t>
            </a:r>
            <a:r>
              <a:rPr lang="lv-LV" cap="none" dirty="0">
                <a:latin typeface="Times New Roman" panose="02020603050405020304" pitchFamily="18" charset="0"/>
                <a:cs typeface="Times New Roman" panose="02020603050405020304" pitchFamily="18" charset="0"/>
              </a:rPr>
              <a:t>s</a:t>
            </a:r>
            <a:r>
              <a:rPr lang="en-GB" cap="none" dirty="0">
                <a:latin typeface="Times New Roman" panose="02020603050405020304" pitchFamily="18" charset="0"/>
                <a:cs typeface="Times New Roman" panose="02020603050405020304" pitchFamily="18" charset="0"/>
              </a:rPr>
              <a:t>, </a:t>
            </a:r>
            <a:r>
              <a:rPr lang="lv-LV" cap="none" dirty="0">
                <a:latin typeface="Times New Roman" panose="02020603050405020304" pitchFamily="18" charset="0"/>
                <a:cs typeface="Times New Roman" panose="02020603050405020304" pitchFamily="18" charset="0"/>
              </a:rPr>
              <a:t>kādus cilvēkus no personas atbalsta loka var iesaistīt plānošanā; </a:t>
            </a:r>
          </a:p>
          <a:p>
            <a:pPr marL="0" indent="0">
              <a:lnSpc>
                <a:spcPct val="100000"/>
              </a:lnSpc>
              <a:buNone/>
            </a:pPr>
            <a:r>
              <a:rPr lang="lv-LV" cap="none" dirty="0">
                <a:latin typeface="Times New Roman" panose="02020603050405020304" pitchFamily="18" charset="0"/>
                <a:cs typeface="Times New Roman" panose="02020603050405020304" pitchFamily="18" charset="0"/>
              </a:rPr>
              <a:t>3. Izmantojot, uz personu vērstās domāšanas un plānošanas metodes top personas atbalsta plāns, kurā tiek </a:t>
            </a:r>
            <a:r>
              <a:rPr lang="lv-LV" cap="none" dirty="0" err="1">
                <a:latin typeface="Times New Roman" panose="02020603050405020304" pitchFamily="18" charset="0"/>
                <a:cs typeface="Times New Roman" panose="02020603050405020304" pitchFamily="18" charset="0"/>
              </a:rPr>
              <a:t>atspogļoti</a:t>
            </a:r>
            <a:r>
              <a:rPr lang="lv-LV" cap="none" dirty="0">
                <a:latin typeface="Times New Roman" panose="02020603050405020304" pitchFamily="18" charset="0"/>
                <a:cs typeface="Times New Roman" panose="02020603050405020304" pitchFamily="18" charset="0"/>
              </a:rPr>
              <a:t> cilvēka mērķi, </a:t>
            </a:r>
            <a:r>
              <a:rPr lang="en-GB" cap="none" dirty="0" err="1">
                <a:latin typeface="Times New Roman" panose="02020603050405020304" pitchFamily="18" charset="0"/>
                <a:cs typeface="Times New Roman" panose="02020603050405020304" pitchFamily="18" charset="0"/>
              </a:rPr>
              <a:t>jom</a:t>
            </a:r>
            <a:r>
              <a:rPr lang="lv-LV" cap="none" dirty="0">
                <a:latin typeface="Times New Roman" panose="02020603050405020304" pitchFamily="18" charset="0"/>
                <a:cs typeface="Times New Roman" panose="02020603050405020304" pitchFamily="18" charset="0"/>
              </a:rPr>
              <a:t>a</a:t>
            </a:r>
            <a:r>
              <a:rPr lang="en-GB" cap="none" dirty="0">
                <a:latin typeface="Times New Roman" panose="02020603050405020304" pitchFamily="18" charset="0"/>
                <a:cs typeface="Times New Roman" panose="02020603050405020304" pitchFamily="18" charset="0"/>
              </a:rPr>
              <a:t>s</a:t>
            </a:r>
            <a:r>
              <a:rPr lang="lv-LV" cap="none" dirty="0">
                <a:latin typeface="Times New Roman" panose="02020603050405020304" pitchFamily="18" charset="0"/>
                <a:cs typeface="Times New Roman" panose="02020603050405020304" pitchFamily="18" charset="0"/>
              </a:rPr>
              <a:t>, kurās</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personai</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nepieciešams</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atbalst</a:t>
            </a:r>
            <a:r>
              <a:rPr lang="lv-LV" cap="none" dirty="0">
                <a:latin typeface="Times New Roman" panose="02020603050405020304" pitchFamily="18" charset="0"/>
                <a:cs typeface="Times New Roman" panose="02020603050405020304" pitchFamily="18" charset="0"/>
              </a:rPr>
              <a:t>s, kā arī veicamās darbības (nosakot gan pašas personas, gan atbalsta personas atbildības), lai sasniegtu izvirzītos mērķus.</a:t>
            </a:r>
          </a:p>
          <a:p>
            <a:pPr marL="0" indent="0">
              <a:lnSpc>
                <a:spcPct val="100000"/>
              </a:lnSpc>
              <a:buNone/>
            </a:pPr>
            <a:r>
              <a:rPr lang="lv-LV" cap="none" dirty="0">
                <a:latin typeface="Times New Roman" panose="02020603050405020304" pitchFamily="18" charset="0"/>
                <a:cs typeface="Times New Roman" panose="02020603050405020304" pitchFamily="18" charset="0"/>
              </a:rPr>
              <a:t>4. Kad pakalpojuma </a:t>
            </a:r>
            <a:r>
              <a:rPr lang="lv-LV" cap="none" dirty="0" err="1">
                <a:latin typeface="Times New Roman" panose="02020603050405020304" pitchFamily="18" charset="0"/>
                <a:cs typeface="Times New Roman" panose="02020603050405020304" pitchFamily="18" charset="0"/>
              </a:rPr>
              <a:t>koordinatos</a:t>
            </a:r>
            <a:r>
              <a:rPr lang="lv-LV" cap="none" dirty="0">
                <a:latin typeface="Times New Roman" panose="02020603050405020304" pitchFamily="18" charset="0"/>
                <a:cs typeface="Times New Roman" panose="02020603050405020304" pitchFamily="18" charset="0"/>
              </a:rPr>
              <a:t> ir pārskatījis un saskaņojis plānu, tiek sagatavots un noslēgts līgums ar atbalstāmo personu.</a:t>
            </a:r>
          </a:p>
          <a:p>
            <a:pPr marL="0" indent="0">
              <a:lnSpc>
                <a:spcPct val="100000"/>
              </a:lnSpc>
              <a:buNone/>
            </a:pPr>
            <a:r>
              <a:rPr lang="lv-LV" cap="none" dirty="0">
                <a:latin typeface="Times New Roman" panose="02020603050405020304" pitchFamily="18" charset="0"/>
                <a:cs typeface="Times New Roman" panose="02020603050405020304" pitchFamily="18" charset="0"/>
              </a:rPr>
              <a:t>5. </a:t>
            </a:r>
            <a:r>
              <a:rPr lang="lv-LV" cap="none" dirty="0">
                <a:effectLst/>
                <a:latin typeface="Times New Roman" panose="02020603050405020304" pitchFamily="18" charset="0"/>
                <a:ea typeface="Times New Roman" panose="02020603050405020304" pitchFamily="18" charset="0"/>
              </a:rPr>
              <a:t>Atbalsta persona sāk sniegt pakalpojumu līgumā noteiktajā apjomā un jomās pēc līguma parakstīšanas. Atbalsta persona regulāri komunicē un tiekas ar atbalstāmo personu, ņemot vērā atbalstāmās personas vajadzības.</a:t>
            </a:r>
          </a:p>
          <a:p>
            <a:pPr marL="0" indent="0">
              <a:lnSpc>
                <a:spcPct val="100000"/>
              </a:lnSpc>
              <a:buNone/>
            </a:pPr>
            <a:r>
              <a:rPr lang="lv-LV" cap="none" dirty="0">
                <a:effectLst/>
                <a:latin typeface="Times New Roman" panose="02020603050405020304" pitchFamily="18" charset="0"/>
                <a:ea typeface="Times New Roman" panose="02020603050405020304" pitchFamily="18" charset="0"/>
              </a:rPr>
              <a:t>6. </a:t>
            </a:r>
            <a:r>
              <a:rPr lang="lv-LV" sz="1800" cap="none" dirty="0">
                <a:effectLst/>
                <a:latin typeface="Times New Roman" panose="02020603050405020304" pitchFamily="18" charset="0"/>
                <a:ea typeface="Times New Roman" panose="02020603050405020304" pitchFamily="18" charset="0"/>
              </a:rPr>
              <a:t>APLP pakalpojums tiek nodrošināts visos atbalstītās lēmumu pieņemšanas posmos.</a:t>
            </a:r>
            <a:endParaRPr lang="lv-LV" cap="none" dirty="0">
              <a:effectLst/>
              <a:latin typeface="Times New Roman" panose="02020603050405020304" pitchFamily="18" charset="0"/>
              <a:ea typeface="Times New Roman" panose="02020603050405020304" pitchFamily="18" charset="0"/>
            </a:endParaRPr>
          </a:p>
          <a:p>
            <a:pPr marL="0" indent="0">
              <a:buNone/>
            </a:pPr>
            <a:endParaRPr lang="lv-LV"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185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Grp="1" noChangeArrowheads="1"/>
          </p:cNvSpPr>
          <p:nvPr>
            <p:ph type="title" idx="4294967295"/>
          </p:nvPr>
        </p:nvSpPr>
        <p:spPr>
          <a:xfrm>
            <a:off x="1524000" y="0"/>
            <a:ext cx="9144000" cy="776288"/>
          </a:xfrm>
        </p:spPr>
        <p:txBody>
          <a:bodyPr>
            <a:normAutofit/>
          </a:bodyPr>
          <a:lstStyle/>
          <a:p>
            <a:pPr algn="l" eaLnBrk="1" hangingPunct="1">
              <a:defRPr/>
            </a:pPr>
            <a:r>
              <a:rPr lang="lv-LV" altLang="lv-LV" sz="2400" b="1" cap="none" dirty="0">
                <a:latin typeface="Times New Roman" panose="02020603050405020304" pitchFamily="18" charset="0"/>
                <a:cs typeface="Times New Roman" panose="02020603050405020304" pitchFamily="18" charset="0"/>
              </a:rPr>
              <a:t>Jāņa atbalsta plāns</a:t>
            </a:r>
            <a:endParaRPr lang="en-US" altLang="lv-LV" sz="2400" b="1" cap="none" dirty="0">
              <a:latin typeface="Times New Roman" panose="02020603050405020304" pitchFamily="18" charset="0"/>
              <a:cs typeface="Times New Roman" panose="02020603050405020304" pitchFamily="18" charset="0"/>
            </a:endParaRPr>
          </a:p>
        </p:txBody>
      </p:sp>
      <p:sp>
        <p:nvSpPr>
          <p:cNvPr id="23555" name="AutoShape 6"/>
          <p:cNvSpPr>
            <a:spLocks noChangeArrowheads="1"/>
          </p:cNvSpPr>
          <p:nvPr/>
        </p:nvSpPr>
        <p:spPr bwMode="auto">
          <a:xfrm rot="-5400000">
            <a:off x="7236023" y="2646364"/>
            <a:ext cx="1782366" cy="1881187"/>
          </a:xfrm>
          <a:prstGeom prst="flowChartPunchedTape">
            <a:avLst/>
          </a:prstGeom>
          <a:noFill/>
          <a:ln w="3810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vert="eaVert" lIns="82464" tIns="41232" rIns="82464" bIns="41232" anchor="ct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spcBef>
                <a:spcPct val="0"/>
              </a:spcBef>
              <a:buClrTx/>
              <a:buSzTx/>
              <a:buFontTx/>
              <a:buNone/>
            </a:pPr>
            <a:endParaRPr lang="en-US" altLang="lv-LV" sz="1600">
              <a:solidFill>
                <a:schemeClr val="accent2"/>
              </a:solidFill>
              <a:latin typeface="Tahoma" pitchFamily="34" charset="0"/>
            </a:endParaRPr>
          </a:p>
          <a:p>
            <a:pPr algn="ctr" eaLnBrk="1" hangingPunct="1">
              <a:spcBef>
                <a:spcPct val="0"/>
              </a:spcBef>
              <a:buClrTx/>
              <a:buSzTx/>
              <a:buFontTx/>
              <a:buNone/>
            </a:pPr>
            <a:endParaRPr lang="en-US" altLang="lv-LV" sz="2500">
              <a:solidFill>
                <a:schemeClr val="accent2"/>
              </a:solidFill>
              <a:latin typeface="Arial" charset="0"/>
            </a:endParaRPr>
          </a:p>
          <a:p>
            <a:pPr algn="ctr" eaLnBrk="1" hangingPunct="1">
              <a:spcBef>
                <a:spcPct val="0"/>
              </a:spcBef>
              <a:buClrTx/>
              <a:buSzTx/>
              <a:buFontTx/>
              <a:buNone/>
            </a:pPr>
            <a:endParaRPr lang="en-US" altLang="lv-LV" sz="1600">
              <a:solidFill>
                <a:schemeClr val="accent2"/>
              </a:solidFill>
              <a:latin typeface="Tahoma" pitchFamily="34" charset="0"/>
            </a:endParaRPr>
          </a:p>
          <a:p>
            <a:pPr algn="ctr" eaLnBrk="1" hangingPunct="1">
              <a:spcBef>
                <a:spcPct val="0"/>
              </a:spcBef>
              <a:buClrTx/>
              <a:buSzTx/>
              <a:buFontTx/>
              <a:buNone/>
            </a:pPr>
            <a:endParaRPr lang="en-US" altLang="lv-LV" sz="1600">
              <a:solidFill>
                <a:schemeClr val="accent2"/>
              </a:solidFill>
              <a:latin typeface="Tahoma" pitchFamily="34" charset="0"/>
            </a:endParaRPr>
          </a:p>
          <a:p>
            <a:pPr algn="ctr" eaLnBrk="1" hangingPunct="1">
              <a:spcBef>
                <a:spcPct val="0"/>
              </a:spcBef>
              <a:buClrTx/>
              <a:buSzTx/>
              <a:buFontTx/>
              <a:buNone/>
            </a:pPr>
            <a:endParaRPr lang="en-US" altLang="lv-LV" sz="1600">
              <a:solidFill>
                <a:schemeClr val="accent2"/>
              </a:solidFill>
              <a:latin typeface="Tahoma" pitchFamily="34" charset="0"/>
            </a:endParaRPr>
          </a:p>
          <a:p>
            <a:pPr algn="ctr" eaLnBrk="1" hangingPunct="1">
              <a:spcBef>
                <a:spcPct val="0"/>
              </a:spcBef>
              <a:buClrTx/>
              <a:buSzTx/>
              <a:buFontTx/>
              <a:buNone/>
            </a:pPr>
            <a:endParaRPr lang="en-US" altLang="lv-LV" sz="1600">
              <a:solidFill>
                <a:schemeClr val="accent2"/>
              </a:solidFill>
              <a:latin typeface="Tahoma" pitchFamily="34" charset="0"/>
            </a:endParaRPr>
          </a:p>
        </p:txBody>
      </p:sp>
      <p:sp>
        <p:nvSpPr>
          <p:cNvPr id="23556" name="Text Box 7"/>
          <p:cNvSpPr txBox="1">
            <a:spLocks noChangeArrowheads="1"/>
          </p:cNvSpPr>
          <p:nvPr/>
        </p:nvSpPr>
        <p:spPr bwMode="auto">
          <a:xfrm>
            <a:off x="7161213" y="2819400"/>
            <a:ext cx="17018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464" tIns="41232" rIns="82464" bIns="41232">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80000"/>
              </a:lnSpc>
              <a:spcBef>
                <a:spcPct val="0"/>
              </a:spcBef>
              <a:buClrTx/>
              <a:buSzTx/>
              <a:buFontTx/>
              <a:buNone/>
            </a:pPr>
            <a:r>
              <a:rPr lang="lv-LV" altLang="lv-LV" sz="2000" dirty="0">
                <a:solidFill>
                  <a:srgbClr val="002060"/>
                </a:solidFill>
                <a:latin typeface="Arial" charset="0"/>
              </a:rPr>
              <a:t>Uz personu vērsts atbalsta plāns</a:t>
            </a:r>
            <a:endParaRPr lang="en-US" altLang="lv-LV" sz="2000" dirty="0">
              <a:solidFill>
                <a:srgbClr val="002060"/>
              </a:solidFill>
              <a:latin typeface="Arial" charset="0"/>
            </a:endParaRPr>
          </a:p>
        </p:txBody>
      </p:sp>
      <p:sp>
        <p:nvSpPr>
          <p:cNvPr id="23557" name="AutoShape 9"/>
          <p:cNvSpPr>
            <a:spLocks noChangeArrowheads="1"/>
          </p:cNvSpPr>
          <p:nvPr/>
        </p:nvSpPr>
        <p:spPr bwMode="auto">
          <a:xfrm>
            <a:off x="3676652" y="884784"/>
            <a:ext cx="2238375" cy="755650"/>
          </a:xfrm>
          <a:prstGeom prst="cloudCallout">
            <a:avLst>
              <a:gd name="adj1" fmla="val 14792"/>
              <a:gd name="adj2" fmla="val 101514"/>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82464" tIns="41232" rIns="82464" bIns="41232"/>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85000"/>
              </a:lnSpc>
              <a:spcBef>
                <a:spcPct val="0"/>
              </a:spcBef>
              <a:buClrTx/>
              <a:buSzTx/>
              <a:buFontTx/>
              <a:buNone/>
            </a:pPr>
            <a:r>
              <a:rPr lang="lv-LV" altLang="lv-LV" sz="1600" b="1" dirty="0">
                <a:latin typeface="Arial" charset="0"/>
              </a:rPr>
              <a:t>Attiecību karte</a:t>
            </a:r>
            <a:endParaRPr lang="en-US" altLang="lv-LV" sz="2000" dirty="0">
              <a:latin typeface="Arial" charset="0"/>
            </a:endParaRPr>
          </a:p>
        </p:txBody>
      </p:sp>
      <p:sp>
        <p:nvSpPr>
          <p:cNvPr id="23558" name="AutoShape 10"/>
          <p:cNvSpPr>
            <a:spLocks noChangeArrowheads="1"/>
          </p:cNvSpPr>
          <p:nvPr/>
        </p:nvSpPr>
        <p:spPr bwMode="auto">
          <a:xfrm>
            <a:off x="8351838" y="1447800"/>
            <a:ext cx="2239962" cy="821134"/>
          </a:xfrm>
          <a:prstGeom prst="cloudCallout">
            <a:avLst>
              <a:gd name="adj1" fmla="val -30958"/>
              <a:gd name="adj2" fmla="val 108144"/>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82464" tIns="41232" rIns="82464" bIns="41232"/>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85000"/>
              </a:lnSpc>
              <a:spcBef>
                <a:spcPct val="0"/>
              </a:spcBef>
              <a:buClrTx/>
              <a:buSzTx/>
              <a:buFontTx/>
              <a:buNone/>
            </a:pPr>
            <a:r>
              <a:rPr lang="lv-LV" altLang="lv-LV" sz="1600" b="1" dirty="0">
                <a:latin typeface="Arial" charset="0"/>
              </a:rPr>
              <a:t>Kas ir svarīgi Jāņa interesēs</a:t>
            </a:r>
            <a:r>
              <a:rPr lang="lv-LV" altLang="lv-LV" sz="1600" dirty="0">
                <a:latin typeface="Arial" charset="0"/>
              </a:rPr>
              <a:t>?</a:t>
            </a:r>
            <a:endParaRPr lang="en-US" altLang="lv-LV" sz="1600" dirty="0">
              <a:latin typeface="Arial" charset="0"/>
            </a:endParaRPr>
          </a:p>
        </p:txBody>
      </p:sp>
      <p:sp>
        <p:nvSpPr>
          <p:cNvPr id="23559" name="AutoShape 11"/>
          <p:cNvSpPr>
            <a:spLocks noChangeArrowheads="1"/>
          </p:cNvSpPr>
          <p:nvPr/>
        </p:nvSpPr>
        <p:spPr bwMode="auto">
          <a:xfrm>
            <a:off x="9698759" y="3049677"/>
            <a:ext cx="2238375" cy="827088"/>
          </a:xfrm>
          <a:prstGeom prst="cloudCallout">
            <a:avLst>
              <a:gd name="adj1" fmla="val 1120"/>
              <a:gd name="adj2" fmla="val 160069"/>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82464" tIns="41232" rIns="82464" bIns="41232"/>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85000"/>
              </a:lnSpc>
              <a:spcBef>
                <a:spcPct val="0"/>
              </a:spcBef>
              <a:buClrTx/>
              <a:buSzTx/>
              <a:buFontTx/>
              <a:buNone/>
            </a:pPr>
            <a:r>
              <a:rPr lang="lv-LV" altLang="lv-LV" sz="1400" b="1" dirty="0">
                <a:latin typeface="Arial" charset="0"/>
              </a:rPr>
              <a:t>Veicamie darbi mērķu sasniegšanai</a:t>
            </a:r>
            <a:endParaRPr lang="en-US" altLang="lv-LV" sz="1400" b="1" dirty="0">
              <a:latin typeface="Arial" charset="0"/>
            </a:endParaRPr>
          </a:p>
        </p:txBody>
      </p:sp>
      <p:sp>
        <p:nvSpPr>
          <p:cNvPr id="23560" name="AutoShape 12"/>
          <p:cNvSpPr>
            <a:spLocks noChangeArrowheads="1"/>
          </p:cNvSpPr>
          <p:nvPr/>
        </p:nvSpPr>
        <p:spPr bwMode="auto">
          <a:xfrm>
            <a:off x="4514850" y="4250719"/>
            <a:ext cx="2671762" cy="715962"/>
          </a:xfrm>
          <a:prstGeom prst="cloudCallout">
            <a:avLst>
              <a:gd name="adj1" fmla="val 29796"/>
              <a:gd name="adj2" fmla="val -106602"/>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82464" tIns="41232" rIns="82464" bIns="41232"/>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70000"/>
              </a:lnSpc>
              <a:spcBef>
                <a:spcPct val="0"/>
              </a:spcBef>
              <a:buClrTx/>
              <a:buSzTx/>
              <a:buFontTx/>
              <a:buNone/>
            </a:pPr>
            <a:r>
              <a:rPr lang="lv-LV" altLang="lv-LV" sz="1800" b="1" dirty="0">
                <a:latin typeface="Arial" charset="0"/>
              </a:rPr>
              <a:t>Norādījumi atbalstītājiem</a:t>
            </a:r>
            <a:endParaRPr lang="en-US" altLang="lv-LV" sz="1800" b="1" dirty="0">
              <a:latin typeface="Arial" charset="0"/>
            </a:endParaRPr>
          </a:p>
        </p:txBody>
      </p:sp>
      <p:sp>
        <p:nvSpPr>
          <p:cNvPr id="23561" name="AutoShape 13"/>
          <p:cNvSpPr>
            <a:spLocks noChangeArrowheads="1"/>
          </p:cNvSpPr>
          <p:nvPr/>
        </p:nvSpPr>
        <p:spPr bwMode="auto">
          <a:xfrm>
            <a:off x="5578573" y="5912757"/>
            <a:ext cx="3090862" cy="920837"/>
          </a:xfrm>
          <a:prstGeom prst="cloudCallout">
            <a:avLst>
              <a:gd name="adj1" fmla="val 4074"/>
              <a:gd name="adj2" fmla="val -177778"/>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82464" tIns="41232" rIns="82464" bIns="41232"/>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85000"/>
              </a:lnSpc>
              <a:spcBef>
                <a:spcPct val="0"/>
              </a:spcBef>
              <a:buClrTx/>
              <a:buSzTx/>
              <a:buFontTx/>
              <a:buNone/>
            </a:pPr>
            <a:r>
              <a:rPr lang="lv-LV" altLang="lv-LV" sz="1800" b="1" dirty="0">
                <a:latin typeface="Arial" charset="0"/>
              </a:rPr>
              <a:t>Atbalstītāju īpašības</a:t>
            </a:r>
            <a:endParaRPr lang="en-US" altLang="lv-LV" sz="1800" b="1" dirty="0">
              <a:latin typeface="Arial" charset="0"/>
            </a:endParaRPr>
          </a:p>
        </p:txBody>
      </p:sp>
      <p:sp>
        <p:nvSpPr>
          <p:cNvPr id="23562" name="AutoShape 14"/>
          <p:cNvSpPr>
            <a:spLocks noChangeArrowheads="1"/>
          </p:cNvSpPr>
          <p:nvPr/>
        </p:nvSpPr>
        <p:spPr bwMode="auto">
          <a:xfrm>
            <a:off x="7947818" y="5172077"/>
            <a:ext cx="2239963" cy="825500"/>
          </a:xfrm>
          <a:prstGeom prst="cloudCallout">
            <a:avLst>
              <a:gd name="adj1" fmla="val -19583"/>
              <a:gd name="adj2" fmla="val -121181"/>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82464" tIns="41232" rIns="82464" bIns="41232"/>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85000"/>
              </a:lnSpc>
              <a:spcBef>
                <a:spcPct val="0"/>
              </a:spcBef>
              <a:buClrTx/>
              <a:buSzTx/>
              <a:buFontTx/>
              <a:buNone/>
            </a:pPr>
            <a:r>
              <a:rPr lang="lv-LV" altLang="lv-LV" sz="1800" b="1" dirty="0">
                <a:latin typeface="Arial" charset="0"/>
              </a:rPr>
              <a:t>Kas vēl ir jāuzzina?</a:t>
            </a:r>
            <a:endParaRPr lang="en-US" altLang="lv-LV" sz="1800" b="1" dirty="0">
              <a:latin typeface="Arial" charset="0"/>
            </a:endParaRPr>
          </a:p>
        </p:txBody>
      </p:sp>
      <p:sp>
        <p:nvSpPr>
          <p:cNvPr id="23563" name="Line 18"/>
          <p:cNvSpPr>
            <a:spLocks noChangeShapeType="1"/>
          </p:cNvSpPr>
          <p:nvPr/>
        </p:nvSpPr>
        <p:spPr bwMode="auto">
          <a:xfrm>
            <a:off x="7734300" y="3843338"/>
            <a:ext cx="1098550" cy="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lIns="82479" tIns="41239" rIns="82479" bIns="41239">
            <a:spAutoFit/>
          </a:bodyPr>
          <a:lstStyle/>
          <a:p>
            <a:endParaRPr lang="en-GB"/>
          </a:p>
        </p:txBody>
      </p:sp>
      <p:sp>
        <p:nvSpPr>
          <p:cNvPr id="23564" name="Line 19"/>
          <p:cNvSpPr>
            <a:spLocks noChangeShapeType="1"/>
          </p:cNvSpPr>
          <p:nvPr/>
        </p:nvSpPr>
        <p:spPr bwMode="auto">
          <a:xfrm>
            <a:off x="7804151" y="4051300"/>
            <a:ext cx="1096963" cy="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lIns="82479" tIns="41239" rIns="82479" bIns="41239">
            <a:spAutoFit/>
          </a:bodyPr>
          <a:lstStyle/>
          <a:p>
            <a:endParaRPr lang="en-GB"/>
          </a:p>
        </p:txBody>
      </p:sp>
      <p:sp>
        <p:nvSpPr>
          <p:cNvPr id="23565" name="Line 20"/>
          <p:cNvSpPr>
            <a:spLocks noChangeShapeType="1"/>
          </p:cNvSpPr>
          <p:nvPr/>
        </p:nvSpPr>
        <p:spPr bwMode="auto">
          <a:xfrm>
            <a:off x="7734300" y="4256088"/>
            <a:ext cx="1098550" cy="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lIns="82479" tIns="41239" rIns="82479" bIns="41239">
            <a:spAutoFit/>
          </a:bodyPr>
          <a:lstStyle/>
          <a:p>
            <a:endParaRPr lang="en-GB"/>
          </a:p>
        </p:txBody>
      </p:sp>
      <p:sp>
        <p:nvSpPr>
          <p:cNvPr id="17" name="AutoShape 6"/>
          <p:cNvSpPr>
            <a:spLocks noChangeArrowheads="1"/>
          </p:cNvSpPr>
          <p:nvPr/>
        </p:nvSpPr>
        <p:spPr bwMode="auto">
          <a:xfrm>
            <a:off x="4495800" y="2971801"/>
            <a:ext cx="1295400" cy="715963"/>
          </a:xfrm>
          <a:prstGeom prst="rightArrow">
            <a:avLst>
              <a:gd name="adj1" fmla="val 50000"/>
              <a:gd name="adj2" fmla="val 62480"/>
            </a:avLst>
          </a:prstGeom>
          <a:noFill/>
          <a:ln w="2540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lIns="82479" tIns="41239" rIns="82479" bIns="41239" anchor="ct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endParaRPr lang="lv-LV" altLang="lv-LV" sz="1800">
              <a:solidFill>
                <a:srgbClr val="002060"/>
              </a:solidFill>
              <a:latin typeface="Arial" charset="0"/>
            </a:endParaRPr>
          </a:p>
        </p:txBody>
      </p:sp>
      <p:sp>
        <p:nvSpPr>
          <p:cNvPr id="23567" name="Text Box 16"/>
          <p:cNvSpPr txBox="1">
            <a:spLocks noChangeArrowheads="1"/>
          </p:cNvSpPr>
          <p:nvPr/>
        </p:nvSpPr>
        <p:spPr bwMode="auto">
          <a:xfrm>
            <a:off x="951345" y="3276601"/>
            <a:ext cx="288174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spcBef>
                <a:spcPct val="50000"/>
              </a:spcBef>
              <a:buClr>
                <a:srgbClr val="002060"/>
              </a:buClr>
              <a:buFont typeface="Courier New" panose="02070309020205020404" pitchFamily="49" charset="0"/>
              <a:buChar char="o"/>
            </a:pPr>
            <a:r>
              <a:rPr lang="lv-LV" altLang="lv-LV" dirty="0"/>
              <a:t>Jāņa mērķi un vēlmes</a:t>
            </a:r>
          </a:p>
          <a:p>
            <a:pPr marL="285750" indent="-285750" eaLnBrk="1" hangingPunct="1">
              <a:spcBef>
                <a:spcPct val="50000"/>
              </a:spcBef>
              <a:buClr>
                <a:srgbClr val="002060"/>
              </a:buClr>
              <a:buFont typeface="Courier New" panose="02070309020205020404" pitchFamily="49" charset="0"/>
              <a:buChar char="o"/>
            </a:pPr>
            <a:r>
              <a:rPr lang="lv-LV" altLang="lv-LV" dirty="0"/>
              <a:t>Atbalsta jomas</a:t>
            </a:r>
          </a:p>
          <a:p>
            <a:pPr marL="285750" indent="-285750" eaLnBrk="1" hangingPunct="1">
              <a:spcBef>
                <a:spcPct val="50000"/>
              </a:spcBef>
              <a:buClr>
                <a:srgbClr val="002060"/>
              </a:buClr>
              <a:buFont typeface="Courier New" panose="02070309020205020404" pitchFamily="49" charset="0"/>
              <a:buChar char="o"/>
            </a:pPr>
            <a:r>
              <a:rPr lang="lv-LV" altLang="lv-LV" dirty="0"/>
              <a:t>Atbalsta intensitāte</a:t>
            </a:r>
          </a:p>
        </p:txBody>
      </p:sp>
      <p:pic>
        <p:nvPicPr>
          <p:cNvPr id="2" name="Attēls 1">
            <a:extLst>
              <a:ext uri="{FF2B5EF4-FFF2-40B4-BE49-F238E27FC236}">
                <a16:creationId xmlns:a16="http://schemas.microsoft.com/office/drawing/2014/main" id="{02A57B6F-D64C-4DF4-8EB3-D4D8C9B0A4F0}"/>
              </a:ext>
            </a:extLst>
          </p:cNvPr>
          <p:cNvPicPr>
            <a:picLocks noChangeAspect="1"/>
          </p:cNvPicPr>
          <p:nvPr/>
        </p:nvPicPr>
        <p:blipFill>
          <a:blip r:embed="rId3"/>
          <a:stretch>
            <a:fillRect/>
          </a:stretch>
        </p:blipFill>
        <p:spPr>
          <a:xfrm>
            <a:off x="5578573" y="1633376"/>
            <a:ext cx="2274005" cy="1182727"/>
          </a:xfrm>
          <a:prstGeom prst="rect">
            <a:avLst/>
          </a:prstGeom>
        </p:spPr>
      </p:pic>
      <p:sp>
        <p:nvSpPr>
          <p:cNvPr id="18" name="AutoShape 11">
            <a:extLst>
              <a:ext uri="{FF2B5EF4-FFF2-40B4-BE49-F238E27FC236}">
                <a16:creationId xmlns:a16="http://schemas.microsoft.com/office/drawing/2014/main" id="{4DBFFDF8-1A7E-4A96-AD30-6A98546E8D9F}"/>
              </a:ext>
            </a:extLst>
          </p:cNvPr>
          <p:cNvSpPr>
            <a:spLocks noChangeArrowheads="1"/>
          </p:cNvSpPr>
          <p:nvPr/>
        </p:nvSpPr>
        <p:spPr bwMode="auto">
          <a:xfrm>
            <a:off x="7134226" y="762000"/>
            <a:ext cx="2238375" cy="827088"/>
          </a:xfrm>
          <a:prstGeom prst="cloudCallout">
            <a:avLst>
              <a:gd name="adj1" fmla="val 1120"/>
              <a:gd name="adj2" fmla="val 160069"/>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82464" tIns="41232" rIns="82464" bIns="41232"/>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85000"/>
              </a:lnSpc>
              <a:spcBef>
                <a:spcPct val="0"/>
              </a:spcBef>
              <a:buClrTx/>
              <a:buSzTx/>
              <a:buFontTx/>
              <a:buNone/>
            </a:pPr>
            <a:r>
              <a:rPr lang="lv-LV" altLang="lv-LV" sz="1800" b="1" dirty="0">
                <a:latin typeface="Arial" charset="0"/>
              </a:rPr>
              <a:t>Patīk un apbrīno</a:t>
            </a:r>
            <a:endParaRPr lang="en-US" altLang="lv-LV" sz="1800" b="1" dirty="0">
              <a:latin typeface="Arial" charset="0"/>
            </a:endParaRPr>
          </a:p>
        </p:txBody>
      </p:sp>
      <p:sp>
        <p:nvSpPr>
          <p:cNvPr id="19" name="AutoShape 14">
            <a:extLst>
              <a:ext uri="{FF2B5EF4-FFF2-40B4-BE49-F238E27FC236}">
                <a16:creationId xmlns:a16="http://schemas.microsoft.com/office/drawing/2014/main" id="{09B33E62-9B7B-4282-A162-C7A62FEE3899}"/>
              </a:ext>
            </a:extLst>
          </p:cNvPr>
          <p:cNvSpPr>
            <a:spLocks noChangeArrowheads="1"/>
          </p:cNvSpPr>
          <p:nvPr/>
        </p:nvSpPr>
        <p:spPr bwMode="auto">
          <a:xfrm>
            <a:off x="9591385" y="5737404"/>
            <a:ext cx="2239963" cy="825500"/>
          </a:xfrm>
          <a:prstGeom prst="cloudCallout">
            <a:avLst>
              <a:gd name="adj1" fmla="val -19583"/>
              <a:gd name="adj2" fmla="val -121181"/>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82464" tIns="41232" rIns="82464" bIns="41232"/>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eaLnBrk="1" hangingPunct="1">
              <a:lnSpc>
                <a:spcPct val="85000"/>
              </a:lnSpc>
              <a:spcBef>
                <a:spcPct val="0"/>
              </a:spcBef>
              <a:buClrTx/>
              <a:buSzTx/>
              <a:buFontTx/>
              <a:buNone/>
            </a:pPr>
            <a:r>
              <a:rPr lang="lv-LV" altLang="lv-LV" sz="1400" b="1" dirty="0">
                <a:latin typeface="Arial" charset="0"/>
              </a:rPr>
              <a:t>Pārskats par sasniegto rezultātu </a:t>
            </a:r>
            <a:endParaRPr lang="en-US" altLang="lv-LV" sz="1400" b="1" dirty="0">
              <a:latin typeface="Arial" charset="0"/>
            </a:endParaRPr>
          </a:p>
        </p:txBody>
      </p:sp>
    </p:spTree>
    <p:extLst>
      <p:ext uri="{BB962C8B-B14F-4D97-AF65-F5344CB8AC3E}">
        <p14:creationId xmlns:p14="http://schemas.microsoft.com/office/powerpoint/2010/main" val="10405744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00376 4.37186E-6 L 0.15385 4.37186E-6 " pathEditMode="relative" rAng="0" ptsTypes="AA">
                                      <p:cBhvr>
                                        <p:cTn id="6" dur="2000" fill="hold"/>
                                        <p:tgtEl>
                                          <p:spTgt spid="17"/>
                                        </p:tgtEl>
                                        <p:attrNameLst>
                                          <p:attrName>ppt_x</p:attrName>
                                          <p:attrName>ppt_y</p:attrName>
                                        </p:attrNameLst>
                                      </p:cBhvr>
                                      <p:rCtr x="75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B9EDA18-9B81-4D75-951A-FDFE7BABC812}"/>
              </a:ext>
            </a:extLst>
          </p:cNvPr>
          <p:cNvSpPr>
            <a:spLocks noGrp="1"/>
          </p:cNvSpPr>
          <p:nvPr>
            <p:ph type="title"/>
          </p:nvPr>
        </p:nvSpPr>
        <p:spPr>
          <a:xfrm>
            <a:off x="913775" y="618518"/>
            <a:ext cx="10364451" cy="663528"/>
          </a:xfrm>
        </p:spPr>
        <p:txBody>
          <a:bodyPr>
            <a:normAutofit/>
          </a:bodyPr>
          <a:lstStyle/>
          <a:p>
            <a:pPr algn="l"/>
            <a:r>
              <a:rPr lang="lv-LV" sz="2400" b="1" cap="none" dirty="0">
                <a:latin typeface="Times New Roman" panose="02020603050405020304" pitchFamily="18" charset="0"/>
                <a:cs typeface="Times New Roman" panose="02020603050405020304" pitchFamily="18" charset="0"/>
              </a:rPr>
              <a:t>Līgums par atbalsta sniegšanu lēmumu pieņemšanā</a:t>
            </a:r>
          </a:p>
        </p:txBody>
      </p:sp>
      <p:sp>
        <p:nvSpPr>
          <p:cNvPr id="3" name="Satura vietturis 2">
            <a:extLst>
              <a:ext uri="{FF2B5EF4-FFF2-40B4-BE49-F238E27FC236}">
                <a16:creationId xmlns:a16="http://schemas.microsoft.com/office/drawing/2014/main" id="{785CE50A-F15F-4D4C-8A1E-E3B546ACFC23}"/>
              </a:ext>
            </a:extLst>
          </p:cNvPr>
          <p:cNvSpPr>
            <a:spLocks noGrp="1"/>
          </p:cNvSpPr>
          <p:nvPr>
            <p:ph sz="quarter" idx="13"/>
          </p:nvPr>
        </p:nvSpPr>
        <p:spPr>
          <a:xfrm>
            <a:off x="913774" y="1634836"/>
            <a:ext cx="10363826" cy="4156363"/>
          </a:xfrm>
        </p:spPr>
        <p:txBody>
          <a:bodyPr>
            <a:normAutofit/>
          </a:bodyPr>
          <a:lstStyle/>
          <a:p>
            <a:pPr marL="0" indent="0" algn="just">
              <a:lnSpc>
                <a:spcPct val="110000"/>
              </a:lnSpc>
              <a:buNone/>
            </a:pPr>
            <a:r>
              <a:rPr lang="lv-LV" sz="20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Pēc atbalsta plāna sastādīšanas ar atbalstāmo personu tiek noslēgts līgums par atbalsta sniegšanu lēmumu pieņemšanā, kurā </a:t>
            </a:r>
            <a:r>
              <a:rPr lang="lv-LV"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ir</a:t>
            </a:r>
            <a:r>
              <a:rPr lang="lv-LV" sz="20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noteikts, ka atbalsta persona: </a:t>
            </a:r>
          </a:p>
          <a:p>
            <a:pPr algn="just">
              <a:lnSpc>
                <a:spcPct val="110000"/>
              </a:lnSpc>
              <a:buFontTx/>
              <a:buChar char="-"/>
            </a:pPr>
            <a:r>
              <a:rPr lang="lv-LV" sz="20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 palīdzēt atbalstāmajai personai iegūt informāciju; </a:t>
            </a:r>
          </a:p>
          <a:p>
            <a:pPr algn="just">
              <a:lnSpc>
                <a:spcPct val="110000"/>
              </a:lnSpc>
              <a:buFontTx/>
              <a:buChar char="-"/>
            </a:pPr>
            <a:r>
              <a:rPr lang="lv-LV" sz="20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izprast pieejamās iespējas, lai atbalstāmā persona varētu pieņemt sev labvēlīgu lēmumu dažādās dzīves jomās; </a:t>
            </a:r>
          </a:p>
          <a:p>
            <a:pPr algn="just">
              <a:lnSpc>
                <a:spcPct val="110000"/>
              </a:lnSpc>
              <a:buFontTx/>
              <a:buChar char="-"/>
            </a:pPr>
            <a:r>
              <a:rPr lang="lv-LV" sz="20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palīdzēt informēt citus par atbalstāmās personas lēmumu; </a:t>
            </a:r>
          </a:p>
          <a:p>
            <a:pPr algn="just">
              <a:lnSpc>
                <a:spcPct val="110000"/>
              </a:lnSpc>
              <a:buFontTx/>
              <a:buChar char="-"/>
            </a:pPr>
            <a:r>
              <a:rPr lang="lv-LV" sz="20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kā arī piedalīties sarunās pēc atbalstāmās personas izvēles. </a:t>
            </a:r>
          </a:p>
          <a:p>
            <a:pPr marL="0" indent="0" algn="just">
              <a:lnSpc>
                <a:spcPct val="100000"/>
              </a:lnSpc>
              <a:buNone/>
            </a:pPr>
            <a:r>
              <a:rPr lang="lv-LV" sz="2000" cap="none" dirty="0">
                <a:solidFill>
                  <a:srgbClr val="000000"/>
                </a:solidFill>
                <a:effectLst/>
                <a:latin typeface="Times New Roman" panose="02020603050405020304" pitchFamily="18" charset="0"/>
                <a:ea typeface="Times New Roman" panose="02020603050405020304" pitchFamily="18" charset="0"/>
              </a:rPr>
              <a:t>Līgums ir būtisks attiecībās ar trešajām pusēm (iestādēm, banku, tiesu, veselības aprūpes iestādēm u.c.), </a:t>
            </a:r>
            <a:r>
              <a:rPr lang="lv-LV" sz="2000" cap="none" dirty="0">
                <a:solidFill>
                  <a:srgbClr val="000000"/>
                </a:solidFill>
                <a:latin typeface="Times New Roman" panose="02020603050405020304" pitchFamily="18" charset="0"/>
                <a:ea typeface="Times New Roman" panose="02020603050405020304" pitchFamily="18" charset="0"/>
              </a:rPr>
              <a:t>j</a:t>
            </a:r>
            <a:r>
              <a:rPr lang="lv-LV" sz="2000" cap="none" dirty="0">
                <a:solidFill>
                  <a:srgbClr val="000000"/>
                </a:solidFill>
                <a:effectLst/>
                <a:latin typeface="Times New Roman" panose="02020603050405020304" pitchFamily="18" charset="0"/>
                <a:ea typeface="Times New Roman" panose="02020603050405020304" pitchFamily="18" charset="0"/>
              </a:rPr>
              <a:t>o tas apliecina atbalsta personas statusu, lomu un atbildību un ļauj atbalsta personai piedalīties komunikācijā ar trešajām pusēm. </a:t>
            </a:r>
            <a:r>
              <a:rPr lang="lv-LV" sz="200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sz="2000" cap="none"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lv-LV" dirty="0"/>
          </a:p>
        </p:txBody>
      </p:sp>
    </p:spTree>
    <p:extLst>
      <p:ext uri="{BB962C8B-B14F-4D97-AF65-F5344CB8AC3E}">
        <p14:creationId xmlns:p14="http://schemas.microsoft.com/office/powerpoint/2010/main" val="2075128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8A7D6D2-B5BC-4A0C-916C-6989AD122CCE}"/>
              </a:ext>
            </a:extLst>
          </p:cNvPr>
          <p:cNvSpPr>
            <a:spLocks noGrp="1"/>
          </p:cNvSpPr>
          <p:nvPr>
            <p:ph type="title"/>
          </p:nvPr>
        </p:nvSpPr>
        <p:spPr>
          <a:xfrm>
            <a:off x="913775" y="618517"/>
            <a:ext cx="10364451" cy="646865"/>
          </a:xfrm>
        </p:spPr>
        <p:txBody>
          <a:bodyPr>
            <a:normAutofit/>
          </a:bodyPr>
          <a:lstStyle/>
          <a:p>
            <a:pPr algn="l"/>
            <a:r>
              <a:rPr lang="lv-LV" sz="2400" b="1" cap="none" dirty="0">
                <a:latin typeface="Times New Roman" panose="02020603050405020304" pitchFamily="18" charset="0"/>
                <a:cs typeface="Times New Roman" panose="02020603050405020304" pitchFamily="18" charset="0"/>
              </a:rPr>
              <a:t>Pakalpojuma ietvaros sasniedzamie rezultāti</a:t>
            </a:r>
          </a:p>
        </p:txBody>
      </p:sp>
      <p:sp>
        <p:nvSpPr>
          <p:cNvPr id="3" name="Satura vietturis 2">
            <a:extLst>
              <a:ext uri="{FF2B5EF4-FFF2-40B4-BE49-F238E27FC236}">
                <a16:creationId xmlns:a16="http://schemas.microsoft.com/office/drawing/2014/main" id="{0C393D54-D198-442E-8C35-E2FE908B4A68}"/>
              </a:ext>
            </a:extLst>
          </p:cNvPr>
          <p:cNvSpPr>
            <a:spLocks noGrp="1"/>
          </p:cNvSpPr>
          <p:nvPr>
            <p:ph sz="quarter" idx="13"/>
          </p:nvPr>
        </p:nvSpPr>
        <p:spPr>
          <a:xfrm>
            <a:off x="913774" y="1533237"/>
            <a:ext cx="10363826" cy="3574472"/>
          </a:xfrm>
        </p:spPr>
        <p:txBody>
          <a:bodyPr>
            <a:normAutofit/>
          </a:bodyPr>
          <a:lstStyle/>
          <a:p>
            <a:pPr algn="just">
              <a:lnSpc>
                <a:spcPct val="107000"/>
              </a:lnSpc>
              <a:spcAft>
                <a:spcPts val="800"/>
              </a:spcAft>
            </a:pPr>
            <a:r>
              <a:rPr lang="lv-LV" sz="1800" kern="100" cap="none" dirty="0">
                <a:effectLst/>
                <a:latin typeface="Times New Roman" panose="02020603050405020304" pitchFamily="18" charset="0"/>
                <a:ea typeface="SimSun" panose="02010600030101010101" pitchFamily="2" charset="-122"/>
              </a:rPr>
              <a:t>Pakalpojuma rezultātā atbalstāmai personai ir iespēja īstenot savus atbalsta plānā noteiktos mērķus un plānot savu nākotni. Atbalstāmā persona saņemtā APLP pakalpojuma rezultātā ir motivēta pieņemt patstāvīgus un savai dzīvei nozīmīgus lēmumus. Ir uzlabojusies atbalstāmās personas motivācija, piemēram, iegūt izglītību, iesaistīties darba tirgū un sabiedrībā atbilstoši savu spēju līmenim.</a:t>
            </a:r>
          </a:p>
          <a:p>
            <a:pPr marL="0" indent="0" algn="just">
              <a:lnSpc>
                <a:spcPct val="107000"/>
              </a:lnSpc>
              <a:spcAft>
                <a:spcPts val="800"/>
              </a:spcAft>
              <a:buNone/>
            </a:pPr>
            <a:endParaRPr lang="lv-LV" sz="1800" cap="none" dirty="0">
              <a:effectLst/>
              <a:latin typeface="Times New Roman" panose="02020603050405020304" pitchFamily="18" charset="0"/>
              <a:ea typeface="Times New Roman" panose="02020603050405020304" pitchFamily="18" charset="0"/>
            </a:endParaRPr>
          </a:p>
          <a:p>
            <a:pPr algn="just">
              <a:lnSpc>
                <a:spcPct val="107000"/>
              </a:lnSpc>
              <a:spcAft>
                <a:spcPts val="500"/>
              </a:spcAft>
              <a:tabLst>
                <a:tab pos="270510" algn="l"/>
                <a:tab pos="5267960" algn="r"/>
              </a:tabLst>
            </a:pPr>
            <a:r>
              <a:rPr lang="lv-LV" sz="1800" kern="100" cap="none" dirty="0">
                <a:effectLst/>
                <a:latin typeface="Times New Roman" panose="02020603050405020304" pitchFamily="18" charset="0"/>
                <a:ea typeface="SimSun" panose="02010600030101010101" pitchFamily="2" charset="-122"/>
              </a:rPr>
              <a:t>Pakalpojuma rezultātā atbalstāmā persona spēj pieņemt savām vēlmēm atbilstošus lēmumus visās dzīves jomās un spēj pilnvērtīgi iesaistīties vietējās kopienas dzīvē, tādējādi atbalstāmajai personai ir nodrošināta iespēja vienlīdzīgi ar citiem īstenot savu tiesībspēju un rīcībspēju.</a:t>
            </a:r>
            <a:endParaRPr lang="lv-LV" sz="1800" cap="none" dirty="0">
              <a:effectLst/>
              <a:latin typeface="Times New Roman" panose="02020603050405020304" pitchFamily="18" charset="0"/>
              <a:ea typeface="Times New Roman" panose="02020603050405020304" pitchFamily="18" charset="0"/>
            </a:endParaRPr>
          </a:p>
          <a:p>
            <a:pPr marL="0" indent="0">
              <a:buNone/>
            </a:pPr>
            <a:endParaRPr lang="lv-LV" dirty="0"/>
          </a:p>
        </p:txBody>
      </p:sp>
    </p:spTree>
    <p:extLst>
      <p:ext uri="{BB962C8B-B14F-4D97-AF65-F5344CB8AC3E}">
        <p14:creationId xmlns:p14="http://schemas.microsoft.com/office/powerpoint/2010/main" val="1864126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4949C01-F8CB-48DE-B858-E530812C230E}"/>
              </a:ext>
            </a:extLst>
          </p:cNvPr>
          <p:cNvSpPr>
            <a:spLocks noGrp="1"/>
          </p:cNvSpPr>
          <p:nvPr>
            <p:ph type="title"/>
          </p:nvPr>
        </p:nvSpPr>
        <p:spPr>
          <a:xfrm>
            <a:off x="913775" y="618518"/>
            <a:ext cx="10364451" cy="448284"/>
          </a:xfrm>
        </p:spPr>
        <p:txBody>
          <a:bodyPr>
            <a:normAutofit/>
          </a:bodyPr>
          <a:lstStyle/>
          <a:p>
            <a:pPr algn="l"/>
            <a:r>
              <a:rPr lang="lv-LV" sz="2400" b="1" cap="none" dirty="0">
                <a:latin typeface="Times New Roman" panose="02020603050405020304" pitchFamily="18" charset="0"/>
                <a:cs typeface="Times New Roman" panose="02020603050405020304" pitchFamily="18" charset="0"/>
              </a:rPr>
              <a:t>Atskaišu sistēma</a:t>
            </a:r>
          </a:p>
        </p:txBody>
      </p:sp>
      <p:sp>
        <p:nvSpPr>
          <p:cNvPr id="3" name="Satura vietturis 2">
            <a:extLst>
              <a:ext uri="{FF2B5EF4-FFF2-40B4-BE49-F238E27FC236}">
                <a16:creationId xmlns:a16="http://schemas.microsoft.com/office/drawing/2014/main" id="{CD607215-C9F4-490C-8182-AF084607D22F}"/>
              </a:ext>
            </a:extLst>
          </p:cNvPr>
          <p:cNvSpPr>
            <a:spLocks noGrp="1"/>
          </p:cNvSpPr>
          <p:nvPr>
            <p:ph sz="quarter" idx="13"/>
          </p:nvPr>
        </p:nvSpPr>
        <p:spPr>
          <a:xfrm>
            <a:off x="913774" y="1302328"/>
            <a:ext cx="10363826" cy="4488872"/>
          </a:xfrm>
        </p:spPr>
        <p:txBody>
          <a:bodyPr/>
          <a:lstStyle/>
          <a:p>
            <a:pPr marL="0" indent="0" algn="just">
              <a:lnSpc>
                <a:spcPct val="100000"/>
              </a:lnSpc>
              <a:buNone/>
            </a:pPr>
            <a:r>
              <a:rPr lang="lv-LV" sz="1800" cap="none" dirty="0">
                <a:effectLst/>
                <a:latin typeface="Times New Roman" panose="02020603050405020304" pitchFamily="18" charset="0"/>
                <a:ea typeface="Times New Roman" panose="02020603050405020304" pitchFamily="18" charset="0"/>
              </a:rPr>
              <a:t>Pakalpojumā pastāv divu veidu atskaites – pakalpojuma sniedzēja atskaites pakalpojuma finansētājam un pakalpojuma sniedzēja iekšējās atskaites. Šāda sistēma nodrošina gan nepieciešamo personas privātās dzīves aizsardzību, gan pakalpojuma kvalitāti. </a:t>
            </a:r>
          </a:p>
          <a:p>
            <a:pPr marL="0" indent="0" algn="just">
              <a:lnSpc>
                <a:spcPct val="107000"/>
              </a:lnSpc>
              <a:spcAft>
                <a:spcPts val="500"/>
              </a:spcAft>
              <a:buNone/>
              <a:tabLst>
                <a:tab pos="5267960" algn="r"/>
              </a:tabLst>
            </a:pPr>
            <a:endParaRPr lang="lv-LV" sz="1800" b="1" i="1" kern="150" cap="none" dirty="0">
              <a:effectLst/>
              <a:latin typeface="Times New Roman" panose="02020603050405020304" pitchFamily="18" charset="0"/>
              <a:ea typeface="SimSun" panose="02010600030101010101" pitchFamily="2" charset="-122"/>
            </a:endParaRPr>
          </a:p>
          <a:p>
            <a:pPr marL="0" indent="0" algn="just">
              <a:lnSpc>
                <a:spcPct val="107000"/>
              </a:lnSpc>
              <a:spcAft>
                <a:spcPts val="500"/>
              </a:spcAft>
              <a:buNone/>
              <a:tabLst>
                <a:tab pos="5267960" algn="r"/>
              </a:tabLst>
            </a:pPr>
            <a:r>
              <a:rPr lang="lv-LV" sz="1800" b="1" i="1" kern="150" cap="none" dirty="0">
                <a:effectLst/>
                <a:latin typeface="Times New Roman" panose="02020603050405020304" pitchFamily="18" charset="0"/>
                <a:ea typeface="SimSun" panose="02010600030101010101" pitchFamily="2" charset="-122"/>
              </a:rPr>
              <a:t>Pakalpojumā iesaistīto speciālistu iekšējā </a:t>
            </a:r>
            <a:r>
              <a:rPr lang="lv-LV" sz="1800" b="1" i="1" kern="150" cap="none" dirty="0">
                <a:latin typeface="Times New Roman" panose="02020603050405020304" pitchFamily="18" charset="0"/>
                <a:ea typeface="SimSun" panose="02010600030101010101" pitchFamily="2" charset="-122"/>
              </a:rPr>
              <a:t>atskaitīšanās</a:t>
            </a:r>
            <a:endParaRPr lang="lv-LV" sz="1800" b="1" i="1" cap="none" dirty="0">
              <a:latin typeface="Times New Roman" panose="02020603050405020304" pitchFamily="18" charset="0"/>
              <a:ea typeface="SimSun" panose="02010600030101010101" pitchFamily="2" charset="-122"/>
            </a:endParaRPr>
          </a:p>
          <a:p>
            <a:pPr marL="0" indent="0" algn="just">
              <a:lnSpc>
                <a:spcPct val="107000"/>
              </a:lnSpc>
              <a:spcAft>
                <a:spcPts val="500"/>
              </a:spcAft>
              <a:buNone/>
              <a:tabLst>
                <a:tab pos="5267960" algn="r"/>
              </a:tabLst>
            </a:pPr>
            <a:r>
              <a:rPr lang="lv-LV" sz="1800" i="1" kern="150" cap="none" dirty="0">
                <a:effectLst/>
                <a:latin typeface="Times New Roman" panose="02020603050405020304" pitchFamily="18" charset="0"/>
                <a:ea typeface="SimSun" panose="02010600030101010101" pitchFamily="2" charset="-122"/>
                <a:cs typeface="Symbol" panose="05050102010706020507" pitchFamily="18" charset="2"/>
              </a:rPr>
              <a:t>1)</a:t>
            </a:r>
            <a:r>
              <a:rPr lang="lv-LV" sz="1800" b="1" i="1" kern="150" cap="none" dirty="0">
                <a:effectLst/>
                <a:latin typeface="Times New Roman" panose="02020603050405020304" pitchFamily="18" charset="0"/>
                <a:ea typeface="SimSun" panose="02010600030101010101" pitchFamily="2" charset="-122"/>
                <a:cs typeface="Symbol" panose="05050102010706020507" pitchFamily="18" charset="2"/>
              </a:rPr>
              <a:t> </a:t>
            </a:r>
            <a:r>
              <a:rPr lang="lv-LV" sz="1800" kern="150" cap="none" dirty="0">
                <a:effectLst/>
                <a:latin typeface="Times New Roman" panose="02020603050405020304" pitchFamily="18" charset="0"/>
                <a:ea typeface="SimSun" panose="02010600030101010101" pitchFamily="2" charset="-122"/>
                <a:cs typeface="Symbol" panose="05050102010706020507" pitchFamily="18" charset="2"/>
              </a:rPr>
              <a:t>Atbalsta personas iknedēļas saturiskās atskaites, aprakstot veikto darbu ar atbalstāmo personu konkrētās nedēļas ietvaros;</a:t>
            </a:r>
            <a:endParaRPr lang="lv-LV" sz="1800" cap="none" dirty="0">
              <a:effectLst/>
              <a:latin typeface="Calibri" panose="020F0502020204030204" pitchFamily="34" charset="0"/>
              <a:ea typeface="Calibri" panose="020F0502020204030204" pitchFamily="34" charset="0"/>
              <a:cs typeface="Symbol" panose="05050102010706020507" pitchFamily="18" charset="2"/>
            </a:endParaRPr>
          </a:p>
          <a:p>
            <a:pPr marL="0" lvl="0" indent="0" algn="just">
              <a:lnSpc>
                <a:spcPct val="106000"/>
              </a:lnSpc>
              <a:spcAft>
                <a:spcPts val="500"/>
              </a:spcAft>
              <a:buNone/>
              <a:tabLst>
                <a:tab pos="5267960" algn="r"/>
              </a:tabLst>
            </a:pPr>
            <a:r>
              <a:rPr lang="lv-LV" sz="1800" kern="150" cap="none" dirty="0">
                <a:effectLst/>
                <a:latin typeface="Times New Roman" panose="02020603050405020304" pitchFamily="18" charset="0"/>
                <a:ea typeface="SimSun" panose="02010600030101010101" pitchFamily="2" charset="-122"/>
                <a:cs typeface="Symbol" panose="05050102010706020507" pitchFamily="18" charset="2"/>
              </a:rPr>
              <a:t>2) Pakalpojumā iesaistīto speciālistu mēneša atskaites, par mēneša laikā nostrādātajām stundām un veikto darbu;</a:t>
            </a:r>
            <a:endParaRPr lang="lv-LV" sz="1800" cap="none" dirty="0">
              <a:effectLst/>
              <a:latin typeface="Calibri" panose="020F0502020204030204" pitchFamily="34" charset="0"/>
              <a:ea typeface="Calibri" panose="020F0502020204030204" pitchFamily="34" charset="0"/>
              <a:cs typeface="Symbol" panose="05050102010706020507" pitchFamily="18" charset="2"/>
            </a:endParaRPr>
          </a:p>
          <a:p>
            <a:pPr marL="0" lvl="0" indent="0" algn="just">
              <a:lnSpc>
                <a:spcPct val="106000"/>
              </a:lnSpc>
              <a:spcAft>
                <a:spcPts val="500"/>
              </a:spcAft>
              <a:buNone/>
              <a:tabLst>
                <a:tab pos="5267960" algn="r"/>
              </a:tabLst>
            </a:pPr>
            <a:r>
              <a:rPr lang="lv-LV" sz="1800" kern="150" cap="none" dirty="0">
                <a:effectLst/>
                <a:latin typeface="Times New Roman" panose="02020603050405020304" pitchFamily="18" charset="0"/>
                <a:ea typeface="SimSun" panose="02010600030101010101" pitchFamily="2" charset="-122"/>
                <a:cs typeface="Symbol" panose="05050102010706020507" pitchFamily="18" charset="2"/>
              </a:rPr>
              <a:t>3) APLP pakalpojuma datu bāze.</a:t>
            </a:r>
            <a:endParaRPr lang="lv-LV" sz="1800" cap="none" dirty="0">
              <a:effectLst/>
              <a:latin typeface="Calibri" panose="020F0502020204030204" pitchFamily="34" charset="0"/>
              <a:ea typeface="Calibri" panose="020F0502020204030204" pitchFamily="34" charset="0"/>
              <a:cs typeface="Symbol" panose="05050102010706020507" pitchFamily="18" charset="2"/>
            </a:endParaRPr>
          </a:p>
          <a:p>
            <a:endParaRPr lang="lv-LV" dirty="0"/>
          </a:p>
        </p:txBody>
      </p:sp>
    </p:spTree>
    <p:extLst>
      <p:ext uri="{BB962C8B-B14F-4D97-AF65-F5344CB8AC3E}">
        <p14:creationId xmlns:p14="http://schemas.microsoft.com/office/powerpoint/2010/main" val="41675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2F9FF06-497B-4F4E-83C9-6569710167E4}"/>
              </a:ext>
            </a:extLst>
          </p:cNvPr>
          <p:cNvSpPr>
            <a:spLocks noGrp="1"/>
          </p:cNvSpPr>
          <p:nvPr>
            <p:ph type="title"/>
          </p:nvPr>
        </p:nvSpPr>
        <p:spPr>
          <a:xfrm>
            <a:off x="913775" y="618518"/>
            <a:ext cx="10364451" cy="619155"/>
          </a:xfrm>
        </p:spPr>
        <p:txBody>
          <a:bodyPr>
            <a:normAutofit fontScale="90000"/>
          </a:bodyPr>
          <a:lstStyle/>
          <a:p>
            <a:pPr algn="l"/>
            <a:br>
              <a:rPr lang="lv-LV" sz="2400" b="1" cap="none" dirty="0">
                <a:effectLst/>
                <a:latin typeface="Times New Roman" panose="02020603050405020304" pitchFamily="18" charset="0"/>
                <a:ea typeface="Times New Roman" panose="02020603050405020304" pitchFamily="18" charset="0"/>
              </a:rPr>
            </a:br>
            <a:r>
              <a:rPr lang="lv-LV" sz="2400" b="1" cap="none" dirty="0">
                <a:effectLst/>
                <a:latin typeface="Times New Roman" panose="02020603050405020304" pitchFamily="18" charset="0"/>
                <a:ea typeface="Times New Roman" panose="02020603050405020304" pitchFamily="18" charset="0"/>
              </a:rPr>
              <a:t>APLP pakalpojuma kvalitātes uzraudzības sistēma ietver:</a:t>
            </a:r>
            <a:br>
              <a:rPr lang="lv-LV" sz="2400" b="1" cap="none" dirty="0">
                <a:effectLst/>
                <a:latin typeface="Times New Roman" panose="02020603050405020304" pitchFamily="18" charset="0"/>
                <a:ea typeface="Times New Roman" panose="02020603050405020304" pitchFamily="18" charset="0"/>
              </a:rPr>
            </a:br>
            <a:endParaRPr lang="lv-LV" sz="2400" b="1" cap="none" dirty="0"/>
          </a:p>
        </p:txBody>
      </p:sp>
      <p:sp>
        <p:nvSpPr>
          <p:cNvPr id="3" name="Satura vietturis 2">
            <a:extLst>
              <a:ext uri="{FF2B5EF4-FFF2-40B4-BE49-F238E27FC236}">
                <a16:creationId xmlns:a16="http://schemas.microsoft.com/office/drawing/2014/main" id="{C9824370-6D69-4962-AA3D-8CA2724A550F}"/>
              </a:ext>
            </a:extLst>
          </p:cNvPr>
          <p:cNvSpPr>
            <a:spLocks noGrp="1"/>
          </p:cNvSpPr>
          <p:nvPr>
            <p:ph sz="quarter" idx="13"/>
          </p:nvPr>
        </p:nvSpPr>
        <p:spPr>
          <a:xfrm>
            <a:off x="645920" y="1394692"/>
            <a:ext cx="10363826" cy="3746362"/>
          </a:xfrm>
        </p:spPr>
        <p:txBody>
          <a:bodyPr>
            <a:normAutofit fontScale="40000" lnSpcReduction="20000"/>
          </a:bodyPr>
          <a:lstStyle/>
          <a:p>
            <a:pPr marL="0" indent="0" algn="just">
              <a:buNone/>
            </a:pPr>
            <a:r>
              <a:rPr lang="lv-LV" sz="51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lv-LV" sz="5100" cap="none" dirty="0">
                <a:effectLst/>
                <a:latin typeface="Times New Roman" panose="02020603050405020304" pitchFamily="18" charset="0"/>
                <a:ea typeface="Times New Roman" panose="02020603050405020304" pitchFamily="18" charset="0"/>
                <a:cs typeface="Times New Roman" panose="02020603050405020304" pitchFamily="18" charset="0"/>
              </a:rPr>
              <a:t>Regulāru atskaišu analīzi;</a:t>
            </a:r>
          </a:p>
          <a:p>
            <a:pPr marL="0" indent="0" algn="just">
              <a:buNone/>
            </a:pPr>
            <a:endParaRPr lang="lv-LV" sz="5100" i="1" cap="non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lv-LV" sz="5100" cap="none" dirty="0">
                <a:effectLst/>
                <a:latin typeface="Times New Roman" panose="02020603050405020304" pitchFamily="18" charset="0"/>
                <a:ea typeface="Times New Roman" panose="02020603050405020304" pitchFamily="18" charset="0"/>
                <a:cs typeface="Times New Roman" panose="02020603050405020304" pitchFamily="18" charset="0"/>
              </a:rPr>
              <a:t>2) Regulāras iesaistītā personāla tikšanās; </a:t>
            </a:r>
          </a:p>
          <a:p>
            <a:pPr marL="0" indent="0" algn="just">
              <a:buNone/>
            </a:pPr>
            <a:endParaRPr lang="lv-LV" sz="5100" cap="non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lv-LV" sz="5100" cap="none"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lv-LV" sz="5100" kern="100" cap="none" dirty="0">
                <a:effectLst/>
                <a:latin typeface="Times New Roman" panose="02020603050405020304" pitchFamily="18" charset="0"/>
                <a:ea typeface="Times New Roman" panose="02020603050405020304" pitchFamily="18" charset="0"/>
                <a:cs typeface="Times New Roman" panose="02020603050405020304" pitchFamily="18" charset="0"/>
              </a:rPr>
              <a:t>Kvalitātes, apjoma un atbilstības saturam izvērtējumi un</a:t>
            </a:r>
            <a:r>
              <a:rPr lang="lv-LV" sz="5100" cap="none" dirty="0">
                <a:effectLst/>
                <a:latin typeface="Times New Roman" panose="02020603050405020304" pitchFamily="18" charset="0"/>
                <a:ea typeface="Times New Roman" panose="02020603050405020304" pitchFamily="18" charset="0"/>
                <a:cs typeface="Times New Roman" panose="02020603050405020304" pitchFamily="18" charset="0"/>
              </a:rPr>
              <a:t> intervijas, lai noskaidrotu atbalstāmo personu un pakalpojuma personāla viedoklis par pakalpojuma kvalitāti;  </a:t>
            </a:r>
          </a:p>
          <a:p>
            <a:pPr marL="0" indent="0" algn="just">
              <a:buNone/>
            </a:pPr>
            <a:endParaRPr lang="lv-LV" sz="5100" cap="non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lv-LV" sz="5100" cap="none" dirty="0">
                <a:effectLst/>
                <a:latin typeface="Times New Roman" panose="02020603050405020304" pitchFamily="18" charset="0"/>
                <a:ea typeface="Times New Roman" panose="02020603050405020304" pitchFamily="18" charset="0"/>
                <a:cs typeface="Times New Roman" panose="02020603050405020304" pitchFamily="18" charset="0"/>
              </a:rPr>
              <a:t>4) pakalpojuma vadības grupas (pakalpojuma vadītāja, koordinatora) individuālās tikšanās ar atbalstāmo personu. Tiek organizētas nepieciešamības gadījumā.</a:t>
            </a:r>
            <a:r>
              <a:rPr lang="lv-LV" sz="5100" cap="none"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lv-LV" dirty="0"/>
          </a:p>
        </p:txBody>
      </p:sp>
    </p:spTree>
    <p:extLst>
      <p:ext uri="{BB962C8B-B14F-4D97-AF65-F5344CB8AC3E}">
        <p14:creationId xmlns:p14="http://schemas.microsoft.com/office/powerpoint/2010/main" val="3308546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E594FA2-2BC8-4C57-95D3-A105BF2C8D89}"/>
              </a:ext>
            </a:extLst>
          </p:cNvPr>
          <p:cNvSpPr>
            <a:spLocks noGrp="1"/>
          </p:cNvSpPr>
          <p:nvPr>
            <p:ph type="title"/>
          </p:nvPr>
        </p:nvSpPr>
        <p:spPr>
          <a:xfrm>
            <a:off x="913775" y="618518"/>
            <a:ext cx="10364451" cy="559834"/>
          </a:xfrm>
        </p:spPr>
        <p:txBody>
          <a:bodyPr>
            <a:normAutofit/>
          </a:bodyPr>
          <a:lstStyle/>
          <a:p>
            <a:pPr algn="l"/>
            <a:r>
              <a:rPr lang="lv-LV" sz="2400" b="1" cap="none" dirty="0">
                <a:latin typeface="Times New Roman" panose="02020603050405020304" pitchFamily="18" charset="0"/>
                <a:cs typeface="Times New Roman" panose="02020603050405020304" pitchFamily="18" charset="0"/>
              </a:rPr>
              <a:t>Pakalpojuma specifiskie kvalitātes kritēriji </a:t>
            </a:r>
          </a:p>
        </p:txBody>
      </p:sp>
      <p:sp>
        <p:nvSpPr>
          <p:cNvPr id="3" name="Satura vietturis 2">
            <a:extLst>
              <a:ext uri="{FF2B5EF4-FFF2-40B4-BE49-F238E27FC236}">
                <a16:creationId xmlns:a16="http://schemas.microsoft.com/office/drawing/2014/main" id="{B824C445-5E24-448C-B62D-8846F9E2A990}"/>
              </a:ext>
            </a:extLst>
          </p:cNvPr>
          <p:cNvSpPr>
            <a:spLocks noGrp="1"/>
          </p:cNvSpPr>
          <p:nvPr>
            <p:ph sz="quarter" idx="13"/>
          </p:nvPr>
        </p:nvSpPr>
        <p:spPr>
          <a:xfrm>
            <a:off x="913774" y="1330036"/>
            <a:ext cx="10363826" cy="5070764"/>
          </a:xfrm>
        </p:spPr>
        <p:txBody>
          <a:bodyPr>
            <a:normAutofit fontScale="77500" lnSpcReduction="20000"/>
          </a:bodyPr>
          <a:lstStyle/>
          <a:p>
            <a:pPr marL="0" indent="0" algn="just" fontAlgn="base">
              <a:lnSpc>
                <a:spcPct val="107000"/>
              </a:lnSpc>
              <a:spcAft>
                <a:spcPts val="800"/>
              </a:spcAft>
              <a:buNone/>
            </a:pPr>
            <a:r>
              <a:rPr lang="lv-LV" sz="1800" cap="none" dirty="0">
                <a:effectLst/>
                <a:latin typeface="Times New Roman" panose="02020603050405020304" pitchFamily="18" charset="0"/>
                <a:ea typeface="Times New Roman" panose="02020603050405020304" pitchFamily="18" charset="0"/>
              </a:rPr>
              <a:t>1. </a:t>
            </a:r>
            <a:r>
              <a:rPr lang="lv-LV" sz="1800" b="1" cap="none" dirty="0">
                <a:effectLst/>
                <a:latin typeface="Times New Roman" panose="02020603050405020304" pitchFamily="18" charset="0"/>
                <a:ea typeface="Times New Roman" panose="02020603050405020304" pitchFamily="18" charset="0"/>
              </a:rPr>
              <a:t>Pakalpojuma personalizēšana</a:t>
            </a:r>
            <a:r>
              <a:rPr lang="lv-LV" sz="1800" cap="none" dirty="0">
                <a:effectLst/>
                <a:latin typeface="Times New Roman" panose="02020603050405020304" pitchFamily="18" charset="0"/>
                <a:ea typeface="Times New Roman" panose="02020603050405020304" pitchFamily="18" charset="0"/>
              </a:rPr>
              <a:t> – kritērijs nodrošina, ka atbalsta personas un APLP pakalpojuma sniedzējs aktīvi izmanto uz personu vērstās domāšanas un plānošanas metodes; </a:t>
            </a:r>
          </a:p>
          <a:p>
            <a:pPr marL="0" indent="0" algn="just">
              <a:lnSpc>
                <a:spcPct val="107000"/>
              </a:lnSpc>
              <a:spcAft>
                <a:spcPts val="800"/>
              </a:spcAft>
              <a:buNone/>
            </a:pPr>
            <a:r>
              <a:rPr lang="lv-LV" sz="1800" i="1" cap="none" dirty="0">
                <a:solidFill>
                  <a:srgbClr val="0070C0"/>
                </a:solidFill>
                <a:effectLst/>
                <a:latin typeface="Times New Roman" panose="02020603050405020304" pitchFamily="18" charset="0"/>
                <a:ea typeface="Times New Roman" panose="02020603050405020304" pitchFamily="18" charset="0"/>
              </a:rPr>
              <a:t>Kritērijs palīdz nodrošināt, ka atbalsta personas sniedz vislabāko iespējamo atbalstu veidos, kas atspoguļo atbalstāmajai personai svarīgo. Tas tiek nodrošināts, aktīvi izmantojot uz personu vērstās domāšanas un plānošanas metodes, kas palīdz personām ar GRT iegūt lielāku izvēli un kontroli savā dzīvē. </a:t>
            </a:r>
          </a:p>
          <a:p>
            <a:pPr marL="0" indent="0" algn="just" fontAlgn="base">
              <a:lnSpc>
                <a:spcPct val="107000"/>
              </a:lnSpc>
              <a:spcAft>
                <a:spcPts val="800"/>
              </a:spcAft>
              <a:buNone/>
            </a:pPr>
            <a:r>
              <a:rPr lang="lv-LV" sz="1800" cap="none" dirty="0">
                <a:effectLst/>
                <a:latin typeface="Times New Roman" panose="02020603050405020304" pitchFamily="18" charset="0"/>
                <a:ea typeface="Times New Roman" panose="02020603050405020304" pitchFamily="18" charset="0"/>
              </a:rPr>
              <a:t>2. </a:t>
            </a:r>
            <a:r>
              <a:rPr lang="lv-LV" sz="1800" b="1" cap="none" dirty="0">
                <a:effectLst/>
                <a:latin typeface="Times New Roman" panose="02020603050405020304" pitchFamily="18" charset="0"/>
                <a:ea typeface="Times New Roman" panose="02020603050405020304" pitchFamily="18" charset="0"/>
              </a:rPr>
              <a:t>Cieņa</a:t>
            </a:r>
            <a:r>
              <a:rPr lang="lv-LV" sz="1800" cap="none" dirty="0">
                <a:effectLst/>
                <a:latin typeface="Times New Roman" panose="02020603050405020304" pitchFamily="18" charset="0"/>
                <a:ea typeface="Times New Roman" panose="02020603050405020304" pitchFamily="18" charset="0"/>
              </a:rPr>
              <a:t> – kritērijs vērtē, kā pakalpojuma sniedzēja darbs atspoguļo ikvienas personas tiesības uz cieņu, ieskaitot katras personas tiesības uz privātumu, konfidencialitāti un pašnoteikšanos. </a:t>
            </a:r>
          </a:p>
          <a:p>
            <a:pPr marL="0" indent="0" algn="just" fontAlgn="base">
              <a:lnSpc>
                <a:spcPct val="107000"/>
              </a:lnSpc>
              <a:spcAft>
                <a:spcPts val="800"/>
              </a:spcAft>
              <a:buNone/>
            </a:pPr>
            <a:r>
              <a:rPr lang="lv-LV" sz="1800" i="1" cap="none" dirty="0">
                <a:solidFill>
                  <a:srgbClr val="0070C0"/>
                </a:solidFill>
                <a:latin typeface="Times New Roman" panose="02020603050405020304" pitchFamily="18" charset="0"/>
                <a:ea typeface="Times New Roman" panose="02020603050405020304" pitchFamily="18" charset="0"/>
              </a:rPr>
              <a:t>K</a:t>
            </a:r>
            <a:r>
              <a:rPr lang="lv-LV" sz="1800" i="1" cap="none" dirty="0">
                <a:solidFill>
                  <a:srgbClr val="0070C0"/>
                </a:solidFill>
                <a:effectLst/>
                <a:latin typeface="Times New Roman" panose="02020603050405020304" pitchFamily="18" charset="0"/>
                <a:ea typeface="Times New Roman" panose="02020603050405020304" pitchFamily="18" charset="0"/>
              </a:rPr>
              <a:t>ritērijs palīdz nostiprināt cilvēka neatņemamas tiesības pieņemt lēmumus saskaņā ar savu gribu un vēlmēm un bez citu nepamatotas iejaukšanās. </a:t>
            </a:r>
          </a:p>
          <a:p>
            <a:pPr marL="0" indent="0" algn="just" fontAlgn="base">
              <a:lnSpc>
                <a:spcPct val="107000"/>
              </a:lnSpc>
              <a:spcAft>
                <a:spcPts val="800"/>
              </a:spcAft>
              <a:buNone/>
            </a:pPr>
            <a:r>
              <a:rPr lang="lv-LV" sz="1800" cap="none" dirty="0">
                <a:effectLst/>
                <a:latin typeface="Times New Roman" panose="02020603050405020304" pitchFamily="18" charset="0"/>
                <a:ea typeface="Times New Roman" panose="02020603050405020304" pitchFamily="18" charset="0"/>
              </a:rPr>
              <a:t>3. </a:t>
            </a:r>
            <a:r>
              <a:rPr lang="lv-LV" sz="1800" b="1" cap="none" dirty="0">
                <a:effectLst/>
                <a:latin typeface="Times New Roman" panose="02020603050405020304" pitchFamily="18" charset="0"/>
                <a:ea typeface="Times New Roman" panose="02020603050405020304" pitchFamily="18" charset="0"/>
              </a:rPr>
              <a:t>Pakalpojuma neatkarība</a:t>
            </a:r>
            <a:r>
              <a:rPr lang="lv-LV" sz="1800" cap="none" dirty="0">
                <a:effectLst/>
                <a:latin typeface="Times New Roman" panose="02020603050405020304" pitchFamily="18" charset="0"/>
                <a:ea typeface="Times New Roman" panose="02020603050405020304" pitchFamily="18" charset="0"/>
              </a:rPr>
              <a:t> – kritērijs vērtē, cik lielā mērā pakalpojums ir strukturāli un funkcionāli neatkarīgs no citiem veselības un sociālo pakalpojumu sniedzējiem un pārstāv tikai atbalstāmās personas gribu un vēlmes.</a:t>
            </a:r>
          </a:p>
          <a:p>
            <a:pPr marL="0" indent="0" algn="just">
              <a:lnSpc>
                <a:spcPct val="107000"/>
              </a:lnSpc>
              <a:spcAft>
                <a:spcPts val="800"/>
              </a:spcAft>
              <a:buNone/>
            </a:pPr>
            <a:r>
              <a:rPr lang="lv-LV" sz="1800" i="1" cap="none" dirty="0">
                <a:solidFill>
                  <a:srgbClr val="0070C0"/>
                </a:solidFill>
                <a:latin typeface="Times New Roman" panose="02020603050405020304" pitchFamily="18" charset="0"/>
                <a:ea typeface="Times New Roman" panose="02020603050405020304" pitchFamily="18" charset="0"/>
              </a:rPr>
              <a:t>K</a:t>
            </a:r>
            <a:r>
              <a:rPr lang="lv-LV" sz="1800" i="1" cap="none" dirty="0">
                <a:solidFill>
                  <a:srgbClr val="0070C0"/>
                </a:solidFill>
                <a:effectLst/>
                <a:latin typeface="Times New Roman" panose="02020603050405020304" pitchFamily="18" charset="0"/>
                <a:ea typeface="Times New Roman" panose="02020603050405020304" pitchFamily="18" charset="0"/>
              </a:rPr>
              <a:t>ritērijs palīdz nodrošināt, ka gan atbalsta persona, gan </a:t>
            </a:r>
            <a:r>
              <a:rPr lang="lv-LV" sz="1800" i="1" cap="none" dirty="0" err="1">
                <a:solidFill>
                  <a:srgbClr val="0070C0"/>
                </a:solidFill>
                <a:effectLst/>
                <a:latin typeface="Times New Roman" panose="02020603050405020304" pitchFamily="18" charset="0"/>
                <a:ea typeface="Times New Roman" panose="02020603050405020304" pitchFamily="18" charset="0"/>
              </a:rPr>
              <a:t>aplp</a:t>
            </a:r>
            <a:r>
              <a:rPr lang="lv-LV" sz="1800" i="1" cap="none" dirty="0">
                <a:solidFill>
                  <a:srgbClr val="0070C0"/>
                </a:solidFill>
                <a:effectLst/>
                <a:latin typeface="Times New Roman" panose="02020603050405020304" pitchFamily="18" charset="0"/>
                <a:ea typeface="Times New Roman" panose="02020603050405020304" pitchFamily="18" charset="0"/>
              </a:rPr>
              <a:t> pakalpojuma sniedzējs pārstāv tikai atbalstāmās personas vēlmes, gribu un izvēli, un, ka atbalsta personas  neatkarīgā loma tiek izprasta un atzīta.</a:t>
            </a:r>
          </a:p>
          <a:p>
            <a:pPr marL="0" indent="0" algn="just" fontAlgn="base">
              <a:lnSpc>
                <a:spcPct val="107000"/>
              </a:lnSpc>
              <a:spcAft>
                <a:spcPts val="800"/>
              </a:spcAft>
              <a:buNone/>
            </a:pPr>
            <a:r>
              <a:rPr lang="lv-LV" sz="1800" cap="none" dirty="0">
                <a:effectLst/>
                <a:latin typeface="Times New Roman" panose="02020603050405020304" pitchFamily="18" charset="0"/>
                <a:ea typeface="Times New Roman" panose="02020603050405020304" pitchFamily="18" charset="0"/>
              </a:rPr>
              <a:t>4. </a:t>
            </a:r>
            <a:r>
              <a:rPr lang="lv-LV" sz="1800" b="1" cap="none" dirty="0">
                <a:effectLst/>
                <a:latin typeface="Times New Roman" panose="02020603050405020304" pitchFamily="18" charset="0"/>
                <a:ea typeface="Times New Roman" panose="02020603050405020304" pitchFamily="18" charset="0"/>
              </a:rPr>
              <a:t>Atbalstāmās personas izvēle, griba un vēlmes</a:t>
            </a:r>
            <a:r>
              <a:rPr lang="lv-LV" sz="1800" cap="none" dirty="0">
                <a:effectLst/>
                <a:latin typeface="Times New Roman" panose="02020603050405020304" pitchFamily="18" charset="0"/>
                <a:ea typeface="Times New Roman" panose="02020603050405020304" pitchFamily="18" charset="0"/>
              </a:rPr>
              <a:t> – kritērijs vērtē, vai atbalstāmās personas vēlmes, griba un izvēle ir pakalpojuma prioritāte. </a:t>
            </a:r>
          </a:p>
          <a:p>
            <a:pPr marL="0" indent="0" algn="just">
              <a:lnSpc>
                <a:spcPct val="107000"/>
              </a:lnSpc>
              <a:spcAft>
                <a:spcPts val="800"/>
              </a:spcAft>
              <a:buNone/>
            </a:pPr>
            <a:r>
              <a:rPr lang="lv-LV" sz="1800" i="1" cap="none" dirty="0">
                <a:solidFill>
                  <a:srgbClr val="0070C0"/>
                </a:solidFill>
                <a:latin typeface="Times New Roman" panose="02020603050405020304" pitchFamily="18" charset="0"/>
                <a:ea typeface="Times New Roman" panose="02020603050405020304" pitchFamily="18" charset="0"/>
              </a:rPr>
              <a:t>K</a:t>
            </a:r>
            <a:r>
              <a:rPr lang="lv-LV" sz="1800" i="1" cap="none" dirty="0">
                <a:solidFill>
                  <a:srgbClr val="0070C0"/>
                </a:solidFill>
                <a:effectLst/>
                <a:latin typeface="Times New Roman" panose="02020603050405020304" pitchFamily="18" charset="0"/>
                <a:ea typeface="Times New Roman" panose="02020603050405020304" pitchFamily="18" charset="0"/>
              </a:rPr>
              <a:t>ritērijs palīdz nodrošināt, ka gan atbalsta persona, gan APLP pakalpojuma sniedzējs vienmēr cenšas apzināt un ievērot atbalstāmās personas vēlmes, gribu un izvēli dažādos atbalstāmās personas dzīves aspektos, ieskaitot APLP pakalpojuma saņemšanu.</a:t>
            </a:r>
          </a:p>
          <a:p>
            <a:endParaRPr lang="lv-LV" cap="none" dirty="0"/>
          </a:p>
        </p:txBody>
      </p:sp>
    </p:spTree>
    <p:extLst>
      <p:ext uri="{BB962C8B-B14F-4D97-AF65-F5344CB8AC3E}">
        <p14:creationId xmlns:p14="http://schemas.microsoft.com/office/powerpoint/2010/main" val="225687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63528"/>
          </a:xfrm>
        </p:spPr>
        <p:txBody>
          <a:bodyPr>
            <a:normAutofit/>
          </a:bodyPr>
          <a:lstStyle/>
          <a:p>
            <a:pPr algn="l"/>
            <a:r>
              <a:rPr lang="lv-LV" sz="2400" b="1" cap="none" dirty="0">
                <a:latin typeface="Times New Roman" panose="02020603050405020304" pitchFamily="18" charset="0"/>
                <a:cs typeface="Times New Roman" panose="02020603050405020304" pitchFamily="18" charset="0"/>
              </a:rPr>
              <a:t>Atbalstītā lēmumu pieņemšana</a:t>
            </a:r>
          </a:p>
        </p:txBody>
      </p:sp>
      <p:sp>
        <p:nvSpPr>
          <p:cNvPr id="3" name="Content Placeholder 2"/>
          <p:cNvSpPr>
            <a:spLocks noGrp="1"/>
          </p:cNvSpPr>
          <p:nvPr>
            <p:ph idx="1"/>
          </p:nvPr>
        </p:nvSpPr>
        <p:spPr>
          <a:xfrm>
            <a:off x="913775" y="1621411"/>
            <a:ext cx="10364452" cy="4169790"/>
          </a:xfrm>
        </p:spPr>
        <p:txBody>
          <a:bodyPr>
            <a:normAutofit/>
          </a:bodyPr>
          <a:lstStyle/>
          <a:p>
            <a:pPr>
              <a:spcBef>
                <a:spcPts val="0"/>
              </a:spcBef>
              <a:buNone/>
            </a:pPr>
            <a:r>
              <a:rPr lang="en-GB" b="1" cap="none" dirty="0" err="1">
                <a:latin typeface="Times New Roman" panose="02020603050405020304" pitchFamily="18" charset="0"/>
                <a:cs typeface="Times New Roman" panose="02020603050405020304" pitchFamily="18" charset="0"/>
              </a:rPr>
              <a:t>Atbalstītā</a:t>
            </a:r>
            <a:r>
              <a:rPr lang="en-GB" b="1" cap="none" dirty="0">
                <a:latin typeface="Times New Roman" panose="02020603050405020304" pitchFamily="18" charset="0"/>
                <a:cs typeface="Times New Roman" panose="02020603050405020304" pitchFamily="18" charset="0"/>
              </a:rPr>
              <a:t> </a:t>
            </a:r>
            <a:r>
              <a:rPr lang="en-GB" b="1" cap="none" dirty="0" err="1">
                <a:latin typeface="Times New Roman" panose="02020603050405020304" pitchFamily="18" charset="0"/>
                <a:cs typeface="Times New Roman" panose="02020603050405020304" pitchFamily="18" charset="0"/>
              </a:rPr>
              <a:t>lēmumu</a:t>
            </a:r>
            <a:r>
              <a:rPr lang="en-GB" b="1" cap="none" dirty="0">
                <a:latin typeface="Times New Roman" panose="02020603050405020304" pitchFamily="18" charset="0"/>
                <a:cs typeface="Times New Roman" panose="02020603050405020304" pitchFamily="18" charset="0"/>
              </a:rPr>
              <a:t> </a:t>
            </a:r>
            <a:r>
              <a:rPr lang="en-GB" b="1" cap="none" dirty="0" err="1">
                <a:latin typeface="Times New Roman" panose="02020603050405020304" pitchFamily="18" charset="0"/>
                <a:cs typeface="Times New Roman" panose="02020603050405020304" pitchFamily="18" charset="0"/>
              </a:rPr>
              <a:t>pieņemšana</a:t>
            </a:r>
            <a:r>
              <a:rPr lang="en-GB" b="1"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ir</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personisks</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lēmumu</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pieņemšanas</a:t>
            </a:r>
            <a:r>
              <a:rPr lang="en-GB" cap="none" dirty="0">
                <a:latin typeface="Times New Roman" panose="02020603050405020304" pitchFamily="18" charset="0"/>
                <a:cs typeface="Times New Roman" panose="02020603050405020304" pitchFamily="18" charset="0"/>
              </a:rPr>
              <a:t> process, </a:t>
            </a:r>
            <a:r>
              <a:rPr lang="en-GB" cap="none" dirty="0" err="1">
                <a:latin typeface="Times New Roman" panose="02020603050405020304" pitchFamily="18" charset="0"/>
                <a:cs typeface="Times New Roman" panose="02020603050405020304" pitchFamily="18" charset="0"/>
              </a:rPr>
              <a:t>kurā</a:t>
            </a:r>
            <a:r>
              <a:rPr lang="en-GB" cap="none" dirty="0">
                <a:latin typeface="Times New Roman" panose="02020603050405020304" pitchFamily="18" charset="0"/>
                <a:cs typeface="Times New Roman" panose="02020603050405020304" pitchFamily="18" charset="0"/>
              </a:rPr>
              <a:t> persona </a:t>
            </a:r>
            <a:r>
              <a:rPr lang="en-GB" cap="none" dirty="0" err="1">
                <a:latin typeface="Times New Roman" panose="02020603050405020304" pitchFamily="18" charset="0"/>
                <a:cs typeface="Times New Roman" panose="02020603050405020304" pitchFamily="18" charset="0"/>
              </a:rPr>
              <a:t>ar</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grūtībām</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lēmumu</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pieņemšanā</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tiek</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atbalstīta</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lai</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attīstītu</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savas</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spējas</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pašai</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pieņemt</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lēmumus</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ciktāl</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tas</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ir</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iespējams</a:t>
            </a:r>
            <a:r>
              <a:rPr lang="en-GB" cap="none" dirty="0">
                <a:latin typeface="Times New Roman" panose="02020603050405020304" pitchFamily="18" charset="0"/>
                <a:cs typeface="Times New Roman" panose="02020603050405020304" pitchFamily="18" charset="0"/>
              </a:rPr>
              <a:t>. </a:t>
            </a:r>
          </a:p>
          <a:p>
            <a:pPr>
              <a:spcBef>
                <a:spcPts val="0"/>
              </a:spcBef>
              <a:buClr>
                <a:schemeClr val="dk1"/>
              </a:buClr>
              <a:buSzPts val="1100"/>
              <a:buNone/>
            </a:pPr>
            <a:endParaRPr lang="lv-LV" cap="none" dirty="0">
              <a:latin typeface="Times New Roman" panose="02020603050405020304" pitchFamily="18" charset="0"/>
              <a:cs typeface="Times New Roman" panose="02020603050405020304" pitchFamily="18" charset="0"/>
            </a:endParaRPr>
          </a:p>
          <a:p>
            <a:pPr>
              <a:spcBef>
                <a:spcPts val="0"/>
              </a:spcBef>
              <a:buClr>
                <a:schemeClr val="dk1"/>
              </a:buClr>
              <a:buSzPts val="1100"/>
              <a:buNone/>
            </a:pPr>
            <a:r>
              <a:rPr lang="en-GB" cap="none" dirty="0" err="1">
                <a:latin typeface="Times New Roman" panose="02020603050405020304" pitchFamily="18" charset="0"/>
                <a:cs typeface="Times New Roman" panose="02020603050405020304" pitchFamily="18" charset="0"/>
              </a:rPr>
              <a:t>Lēmumu</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pieņemšanas</a:t>
            </a:r>
            <a:r>
              <a:rPr lang="en-GB" cap="none" dirty="0">
                <a:latin typeface="Times New Roman" panose="02020603050405020304" pitchFamily="18" charset="0"/>
                <a:cs typeface="Times New Roman" panose="02020603050405020304" pitchFamily="18" charset="0"/>
              </a:rPr>
              <a:t> </a:t>
            </a:r>
            <a:r>
              <a:rPr lang="en-GB" cap="none" dirty="0" err="1">
                <a:latin typeface="Times New Roman" panose="02020603050405020304" pitchFamily="18" charset="0"/>
                <a:cs typeface="Times New Roman" panose="02020603050405020304" pitchFamily="18" charset="0"/>
              </a:rPr>
              <a:t>procesā</a:t>
            </a:r>
            <a:r>
              <a:rPr lang="en-GB" cap="none" dirty="0">
                <a:latin typeface="Times New Roman" panose="02020603050405020304" pitchFamily="18" charset="0"/>
                <a:cs typeface="Times New Roman" panose="02020603050405020304" pitchFamily="18" charset="0"/>
              </a:rPr>
              <a:t> </a:t>
            </a:r>
            <a:r>
              <a:rPr lang="en-GB" b="1" cap="none" dirty="0" err="1">
                <a:latin typeface="Times New Roman" panose="02020603050405020304" pitchFamily="18" charset="0"/>
                <a:cs typeface="Times New Roman" panose="02020603050405020304" pitchFamily="18" charset="0"/>
              </a:rPr>
              <a:t>prioritāte</a:t>
            </a:r>
            <a:r>
              <a:rPr lang="en-GB" b="1" cap="none" dirty="0">
                <a:latin typeface="Times New Roman" panose="02020603050405020304" pitchFamily="18" charset="0"/>
                <a:cs typeface="Times New Roman" panose="02020603050405020304" pitchFamily="18" charset="0"/>
              </a:rPr>
              <a:t> </a:t>
            </a:r>
            <a:r>
              <a:rPr lang="en-GB" b="1" cap="none" dirty="0" err="1">
                <a:latin typeface="Times New Roman" panose="02020603050405020304" pitchFamily="18" charset="0"/>
                <a:cs typeface="Times New Roman" panose="02020603050405020304" pitchFamily="18" charset="0"/>
              </a:rPr>
              <a:t>tiek</a:t>
            </a:r>
            <a:r>
              <a:rPr lang="en-GB" b="1" cap="none" dirty="0">
                <a:latin typeface="Times New Roman" panose="02020603050405020304" pitchFamily="18" charset="0"/>
                <a:cs typeface="Times New Roman" panose="02020603050405020304" pitchFamily="18" charset="0"/>
              </a:rPr>
              <a:t> </a:t>
            </a:r>
            <a:r>
              <a:rPr lang="en-GB" b="1" cap="none" dirty="0" err="1">
                <a:latin typeface="Times New Roman" panose="02020603050405020304" pitchFamily="18" charset="0"/>
                <a:cs typeface="Times New Roman" panose="02020603050405020304" pitchFamily="18" charset="0"/>
              </a:rPr>
              <a:t>dota</a:t>
            </a:r>
            <a:r>
              <a:rPr lang="en-GB" b="1" cap="none" dirty="0">
                <a:latin typeface="Times New Roman" panose="02020603050405020304" pitchFamily="18" charset="0"/>
                <a:cs typeface="Times New Roman" panose="02020603050405020304" pitchFamily="18" charset="0"/>
              </a:rPr>
              <a:t> personas </a:t>
            </a:r>
            <a:r>
              <a:rPr lang="en-GB" b="1" cap="none" dirty="0" err="1">
                <a:latin typeface="Times New Roman" panose="02020603050405020304" pitchFamily="18" charset="0"/>
                <a:cs typeface="Times New Roman" panose="02020603050405020304" pitchFamily="18" charset="0"/>
              </a:rPr>
              <a:t>gribai</a:t>
            </a:r>
            <a:r>
              <a:rPr lang="lv-LV" b="1" cap="none" dirty="0">
                <a:latin typeface="Times New Roman" panose="02020603050405020304" pitchFamily="18" charset="0"/>
                <a:cs typeface="Times New Roman" panose="02020603050405020304" pitchFamily="18" charset="0"/>
              </a:rPr>
              <a:t>, vēlmēm</a:t>
            </a:r>
            <a:r>
              <a:rPr lang="en-GB" b="1" cap="none" dirty="0">
                <a:latin typeface="Times New Roman" panose="02020603050405020304" pitchFamily="18" charset="0"/>
                <a:cs typeface="Times New Roman" panose="02020603050405020304" pitchFamily="18" charset="0"/>
              </a:rPr>
              <a:t> un </a:t>
            </a:r>
            <a:r>
              <a:rPr lang="en-GB" b="1" cap="none" dirty="0" err="1">
                <a:latin typeface="Times New Roman" panose="02020603050405020304" pitchFamily="18" charset="0"/>
                <a:cs typeface="Times New Roman" panose="02020603050405020304" pitchFamily="18" charset="0"/>
              </a:rPr>
              <a:t>izvēlei</a:t>
            </a:r>
            <a:r>
              <a:rPr lang="lv-LV" b="1" cap="none" dirty="0">
                <a:latin typeface="Times New Roman" panose="02020603050405020304" pitchFamily="18" charset="0"/>
                <a:cs typeface="Times New Roman" panose="02020603050405020304" pitchFamily="18" charset="0"/>
              </a:rPr>
              <a:t>, nevis tam, ko citas personas (tuvinieki, aizgādņi vai speciālisti) uzskata par personas labākajām interesēm</a:t>
            </a:r>
            <a:r>
              <a:rPr lang="en-GB" cap="none" dirty="0">
                <a:latin typeface="Times New Roman" panose="02020603050405020304" pitchFamily="18" charset="0"/>
                <a:cs typeface="Times New Roman" panose="02020603050405020304" pitchFamily="18" charset="0"/>
              </a:rPr>
              <a:t>. </a:t>
            </a:r>
            <a:endParaRPr lang="lv-LV" cap="none" dirty="0">
              <a:latin typeface="Times New Roman" panose="02020603050405020304" pitchFamily="18" charset="0"/>
              <a:cs typeface="Times New Roman" panose="02020603050405020304" pitchFamily="18" charset="0"/>
            </a:endParaRPr>
          </a:p>
          <a:p>
            <a:pPr>
              <a:spcBef>
                <a:spcPts val="0"/>
              </a:spcBef>
              <a:buClr>
                <a:schemeClr val="dk1"/>
              </a:buClr>
              <a:buSzPts val="1100"/>
              <a:buNone/>
            </a:pPr>
            <a:endParaRPr lang="lv-LV" cap="none" dirty="0">
              <a:latin typeface="Times New Roman" panose="02020603050405020304" pitchFamily="18" charset="0"/>
              <a:cs typeface="Times New Roman" panose="02020603050405020304" pitchFamily="18" charset="0"/>
            </a:endParaRPr>
          </a:p>
          <a:p>
            <a:pPr>
              <a:spcBef>
                <a:spcPts val="0"/>
              </a:spcBef>
              <a:buClr>
                <a:schemeClr val="dk1"/>
              </a:buClr>
              <a:buSzPts val="1100"/>
              <a:buNone/>
            </a:pPr>
            <a:r>
              <a:rPr lang="lv-LV" cap="none" dirty="0">
                <a:latin typeface="Times New Roman" panose="02020603050405020304" pitchFamily="18" charset="0"/>
                <a:cs typeface="Times New Roman" panose="02020603050405020304" pitchFamily="18" charset="0"/>
              </a:rPr>
              <a:t>! Svarīgi - </a:t>
            </a:r>
            <a:r>
              <a:rPr lang="lv-LV" altLang="lv-LV" cap="none" dirty="0">
                <a:latin typeface="Times New Roman" panose="02020603050405020304" pitchFamily="18" charset="0"/>
                <a:cs typeface="Times New Roman" panose="02020603050405020304" pitchFamily="18" charset="0"/>
              </a:rPr>
              <a:t>personai tiek sniegta visa nepieciešamā palīdzība un informācija lēmumu pieņemšanā, </a:t>
            </a:r>
            <a:r>
              <a:rPr lang="lv-LV" altLang="lv-LV" b="1" cap="none" dirty="0">
                <a:latin typeface="Times New Roman" panose="02020603050405020304" pitchFamily="18" charset="0"/>
                <a:cs typeface="Times New Roman" panose="02020603050405020304" pitchFamily="18" charset="0"/>
              </a:rPr>
              <a:t>bet gala lēmuma pieņēmējs vienmēr ir pati atbalstāmā persona</a:t>
            </a:r>
            <a:r>
              <a:rPr lang="lv-LV" altLang="lv-LV" cap="none" dirty="0">
                <a:latin typeface="Times New Roman" panose="02020603050405020304" pitchFamily="18" charset="0"/>
                <a:cs typeface="Times New Roman" panose="02020603050405020304" pitchFamily="18" charset="0"/>
              </a:rPr>
              <a:t>.</a:t>
            </a:r>
          </a:p>
          <a:p>
            <a:pPr>
              <a:spcBef>
                <a:spcPts val="0"/>
              </a:spcBef>
              <a:buClr>
                <a:schemeClr val="dk1"/>
              </a:buClr>
              <a:buSzPts val="1100"/>
              <a:buNone/>
            </a:pPr>
            <a:endParaRPr lang="lv-LV" dirty="0"/>
          </a:p>
        </p:txBody>
      </p:sp>
    </p:spTree>
    <p:extLst>
      <p:ext uri="{BB962C8B-B14F-4D97-AF65-F5344CB8AC3E}">
        <p14:creationId xmlns:p14="http://schemas.microsoft.com/office/powerpoint/2010/main" val="3437418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3C96292-B1A8-403E-9E3D-51F95E46C412}"/>
              </a:ext>
            </a:extLst>
          </p:cNvPr>
          <p:cNvSpPr>
            <a:spLocks noGrp="1"/>
          </p:cNvSpPr>
          <p:nvPr>
            <p:ph type="title"/>
          </p:nvPr>
        </p:nvSpPr>
        <p:spPr>
          <a:xfrm>
            <a:off x="913775" y="618517"/>
            <a:ext cx="10364451" cy="656101"/>
          </a:xfrm>
        </p:spPr>
        <p:txBody>
          <a:bodyPr>
            <a:normAutofit fontScale="90000"/>
          </a:bodyPr>
          <a:lstStyle/>
          <a:p>
            <a:pPr algn="l"/>
            <a:r>
              <a:rPr lang="lv-LV" sz="2400" b="1" cap="none" dirty="0">
                <a:effectLst/>
                <a:latin typeface="Times New Roman" panose="02020603050405020304" pitchFamily="18" charset="0"/>
                <a:ea typeface="Times New Roman" panose="02020603050405020304" pitchFamily="18" charset="0"/>
              </a:rPr>
              <a:t>APLP pakalpojuma ietekme uz personas dzīves kvalitāti</a:t>
            </a:r>
            <a:br>
              <a:rPr lang="lv-LV" sz="2400" b="1" cap="none" dirty="0">
                <a:effectLst/>
                <a:latin typeface="Times New Roman" panose="02020603050405020304" pitchFamily="18" charset="0"/>
                <a:ea typeface="Times New Roman" panose="02020603050405020304" pitchFamily="18" charset="0"/>
              </a:rPr>
            </a:br>
            <a:endParaRPr lang="lv-LV" sz="2400" b="1" cap="none" dirty="0"/>
          </a:p>
        </p:txBody>
      </p:sp>
      <p:pic>
        <p:nvPicPr>
          <p:cNvPr id="4" name="Picture 1">
            <a:extLst>
              <a:ext uri="{FF2B5EF4-FFF2-40B4-BE49-F238E27FC236}">
                <a16:creationId xmlns:a16="http://schemas.microsoft.com/office/drawing/2014/main" id="{6B840145-49B0-412A-BFD4-68C7B5CAAABD}"/>
              </a:ext>
            </a:extLst>
          </p:cNvPr>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54147" y="3514193"/>
            <a:ext cx="10483706" cy="1487055"/>
          </a:xfrm>
          <a:prstGeom prst="rect">
            <a:avLst/>
          </a:prstGeom>
          <a:noFill/>
          <a:ln>
            <a:noFill/>
          </a:ln>
        </p:spPr>
      </p:pic>
      <p:sp>
        <p:nvSpPr>
          <p:cNvPr id="6" name="TextBox 5">
            <a:extLst>
              <a:ext uri="{FF2B5EF4-FFF2-40B4-BE49-F238E27FC236}">
                <a16:creationId xmlns:a16="http://schemas.microsoft.com/office/drawing/2014/main" id="{45FBC3F5-3F86-4713-92ED-9373744062EE}"/>
              </a:ext>
            </a:extLst>
          </p:cNvPr>
          <p:cNvSpPr txBox="1"/>
          <p:nvPr/>
        </p:nvSpPr>
        <p:spPr>
          <a:xfrm>
            <a:off x="1523999" y="1597891"/>
            <a:ext cx="8469746" cy="1200329"/>
          </a:xfrm>
          <a:prstGeom prst="rect">
            <a:avLst/>
          </a:prstGeom>
          <a:noFill/>
        </p:spPr>
        <p:txBody>
          <a:bodyPr wrap="square">
            <a:spAutoFit/>
          </a:bodyPr>
          <a:lstStyle/>
          <a:p>
            <a:r>
              <a:rPr lang="lv-LV" dirty="0">
                <a:latin typeface="Times New Roman" panose="02020603050405020304" pitchFamily="18" charset="0"/>
                <a:ea typeface="Times New Roman" panose="02020603050405020304" pitchFamily="18" charset="0"/>
              </a:rPr>
              <a:t>P</a:t>
            </a:r>
            <a:r>
              <a:rPr lang="lv-LV" sz="1800" dirty="0">
                <a:effectLst/>
                <a:latin typeface="Times New Roman" panose="02020603050405020304" pitchFamily="18" charset="0"/>
                <a:ea typeface="Times New Roman" panose="02020603050405020304" pitchFamily="18" charset="0"/>
              </a:rPr>
              <a:t>ētījumi pierāda, ka atbalstītā lēmumu pieņemšana var uzlabot vienu aspektu, kas ir tieši saistīts ar dzīves kvalitāti, proti, </a:t>
            </a:r>
            <a:r>
              <a:rPr lang="lv-LV" sz="1800" u="sng" dirty="0">
                <a:effectLst/>
                <a:latin typeface="Times New Roman" panose="02020603050405020304" pitchFamily="18" charset="0"/>
                <a:ea typeface="Times New Roman" panose="02020603050405020304" pitchFamily="18" charset="0"/>
              </a:rPr>
              <a:t>pašnoteikšanos – spēju radīt vai izraisīt noteiktus dzīves notikumus</a:t>
            </a:r>
            <a:r>
              <a:rPr lang="lv-LV" sz="1800" dirty="0">
                <a:effectLst/>
                <a:latin typeface="Times New Roman" panose="02020603050405020304" pitchFamily="18" charset="0"/>
                <a:ea typeface="Times New Roman" panose="02020603050405020304" pitchFamily="18" charset="0"/>
              </a:rPr>
              <a:t>. Saskaņā ar esošajiem pētījumiem, ja cilvēkiem ir lielāka pašnoteikšanās, viņiem ir arī labāka dzīves kvalitāte.</a:t>
            </a:r>
            <a:endParaRPr lang="lv-LV" dirty="0"/>
          </a:p>
        </p:txBody>
      </p:sp>
    </p:spTree>
    <p:extLst>
      <p:ext uri="{BB962C8B-B14F-4D97-AF65-F5344CB8AC3E}">
        <p14:creationId xmlns:p14="http://schemas.microsoft.com/office/powerpoint/2010/main" val="3022636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0C4D68C-82C9-4CC3-8BC3-AF7EA9A7AACA}"/>
              </a:ext>
            </a:extLst>
          </p:cNvPr>
          <p:cNvSpPr>
            <a:spLocks noChangeArrowheads="1"/>
          </p:cNvSpPr>
          <p:nvPr/>
        </p:nvSpPr>
        <p:spPr bwMode="auto">
          <a:xfrm>
            <a:off x="-118545" y="577392"/>
            <a:ext cx="1808878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graphicFrame>
        <p:nvGraphicFramePr>
          <p:cNvPr id="3" name="Objekts 2">
            <a:extLst>
              <a:ext uri="{FF2B5EF4-FFF2-40B4-BE49-F238E27FC236}">
                <a16:creationId xmlns:a16="http://schemas.microsoft.com/office/drawing/2014/main" id="{C0D1AB45-4B47-41E1-920F-8B6C37C30B7F}"/>
              </a:ext>
            </a:extLst>
          </p:cNvPr>
          <p:cNvGraphicFramePr>
            <a:graphicFrameLocks noChangeAspect="1"/>
          </p:cNvGraphicFramePr>
          <p:nvPr>
            <p:extLst>
              <p:ext uri="{D42A27DB-BD31-4B8C-83A1-F6EECF244321}">
                <p14:modId xmlns:p14="http://schemas.microsoft.com/office/powerpoint/2010/main" val="61442621"/>
              </p:ext>
            </p:extLst>
          </p:nvPr>
        </p:nvGraphicFramePr>
        <p:xfrm>
          <a:off x="1319752" y="339370"/>
          <a:ext cx="8917757" cy="6400796"/>
        </p:xfrm>
        <a:graphic>
          <a:graphicData uri="http://schemas.openxmlformats.org/presentationml/2006/ole">
            <mc:AlternateContent xmlns:mc="http://schemas.openxmlformats.org/markup-compatibility/2006">
              <mc:Choice xmlns:v="urn:schemas-microsoft-com:vml" Requires="v">
                <p:oleObj r:id="rId2" imgW="12954177" imgH="13715822" progId="Visio.Drawing.15">
                  <p:embed/>
                </p:oleObj>
              </mc:Choice>
              <mc:Fallback>
                <p:oleObj r:id="rId2" imgW="12954177" imgH="13715822"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t="2232" r="19724" b="19382"/>
                      <a:stretch>
                        <a:fillRect/>
                      </a:stretch>
                    </p:blipFill>
                    <p:spPr bwMode="auto">
                      <a:xfrm>
                        <a:off x="1319752" y="339370"/>
                        <a:ext cx="8917757" cy="6400796"/>
                      </a:xfrm>
                      <a:prstGeom prst="rect">
                        <a:avLst/>
                      </a:prstGeom>
                      <a:noFill/>
                    </p:spPr>
                  </p:pic>
                </p:oleObj>
              </mc:Fallback>
            </mc:AlternateContent>
          </a:graphicData>
        </a:graphic>
      </p:graphicFrame>
    </p:spTree>
    <p:extLst>
      <p:ext uri="{BB962C8B-B14F-4D97-AF65-F5344CB8AC3E}">
        <p14:creationId xmlns:p14="http://schemas.microsoft.com/office/powerpoint/2010/main" val="700272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12F3C6B-68C6-4ED2-B9D4-10A08E655DB2}"/>
              </a:ext>
            </a:extLst>
          </p:cNvPr>
          <p:cNvSpPr>
            <a:spLocks noGrp="1"/>
          </p:cNvSpPr>
          <p:nvPr>
            <p:ph type="title"/>
          </p:nvPr>
        </p:nvSpPr>
        <p:spPr>
          <a:xfrm>
            <a:off x="913775" y="618517"/>
            <a:ext cx="10364451" cy="646865"/>
          </a:xfrm>
        </p:spPr>
        <p:txBody>
          <a:bodyPr>
            <a:normAutofit/>
          </a:bodyPr>
          <a:lstStyle/>
          <a:p>
            <a:pPr algn="l"/>
            <a:r>
              <a:rPr lang="lv-LV" sz="2400" b="1" dirty="0">
                <a:latin typeface="Times New Roman" panose="02020603050405020304" pitchFamily="18" charset="0"/>
                <a:cs typeface="Times New Roman" panose="02020603050405020304" pitchFamily="18" charset="0"/>
              </a:rPr>
              <a:t>LM </a:t>
            </a:r>
            <a:r>
              <a:rPr lang="lv-LV" sz="2400" b="1" cap="none" dirty="0">
                <a:latin typeface="Times New Roman" panose="02020603050405020304" pitchFamily="18" charset="0"/>
                <a:cs typeface="Times New Roman" panose="02020603050405020304" pitchFamily="18" charset="0"/>
              </a:rPr>
              <a:t>uzdevumā</a:t>
            </a:r>
            <a:r>
              <a:rPr lang="lv-LV" sz="2400" b="1" dirty="0">
                <a:latin typeface="Times New Roman" panose="02020603050405020304" pitchFamily="18" charset="0"/>
                <a:cs typeface="Times New Roman" panose="02020603050405020304" pitchFamily="18" charset="0"/>
              </a:rPr>
              <a:t> Zelda </a:t>
            </a:r>
            <a:r>
              <a:rPr lang="lv-LV" sz="2400" b="1" cap="none" dirty="0">
                <a:latin typeface="Times New Roman" panose="02020603050405020304" pitchFamily="18" charset="0"/>
                <a:cs typeface="Times New Roman" panose="02020603050405020304" pitchFamily="18" charset="0"/>
              </a:rPr>
              <a:t>saskaņā ar pasūtījuma Tehnisko specifikāciju ir:</a:t>
            </a:r>
            <a:endParaRPr lang="lv-LV" sz="2400" b="1" dirty="0">
              <a:latin typeface="Times New Roman" panose="02020603050405020304" pitchFamily="18" charset="0"/>
              <a:cs typeface="Times New Roman" panose="02020603050405020304" pitchFamily="18" charset="0"/>
            </a:endParaRPr>
          </a:p>
        </p:txBody>
      </p:sp>
      <p:sp>
        <p:nvSpPr>
          <p:cNvPr id="3" name="Satura vietturis 2">
            <a:extLst>
              <a:ext uri="{FF2B5EF4-FFF2-40B4-BE49-F238E27FC236}">
                <a16:creationId xmlns:a16="http://schemas.microsoft.com/office/drawing/2014/main" id="{E52563B5-DB4C-4C7B-901F-B89F4EAC1305}"/>
              </a:ext>
            </a:extLst>
          </p:cNvPr>
          <p:cNvSpPr>
            <a:spLocks noGrp="1"/>
          </p:cNvSpPr>
          <p:nvPr>
            <p:ph sz="quarter" idx="13"/>
          </p:nvPr>
        </p:nvSpPr>
        <p:spPr>
          <a:xfrm>
            <a:off x="912524" y="2055044"/>
            <a:ext cx="10363826" cy="3233394"/>
          </a:xfrm>
        </p:spPr>
        <p:txBody>
          <a:bodyPr>
            <a:normAutofit/>
          </a:bodyPr>
          <a:lstStyle/>
          <a:p>
            <a:pPr marL="342900" indent="-342900">
              <a:buAutoNum type="arabicPeriod"/>
            </a:pPr>
            <a:r>
              <a:rPr lang="lv-LV" sz="1800" cap="none" dirty="0">
                <a:latin typeface="Calibri" panose="020F0502020204030204" pitchFamily="34" charset="0"/>
                <a:ea typeface="Calibri" panose="020F0502020204030204" pitchFamily="34" charset="0"/>
                <a:cs typeface="Times New Roman" panose="02020603050405020304" pitchFamily="18" charset="0"/>
              </a:rPr>
              <a:t>Iza</a:t>
            </a:r>
            <a:r>
              <a:rPr lang="lv-LV" sz="1800" cap="none" dirty="0">
                <a:effectLst/>
                <a:latin typeface="Calibri" panose="020F0502020204030204" pitchFamily="34" charset="0"/>
                <a:ea typeface="Calibri" panose="020F0502020204030204" pitchFamily="34" charset="0"/>
                <a:cs typeface="Times New Roman" panose="02020603050405020304" pitchFamily="18" charset="0"/>
              </a:rPr>
              <a:t>nalizējusi dažādus variantus,</a:t>
            </a:r>
            <a:r>
              <a:rPr lang="lv-LV" sz="1800" cap="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kā organizēt jauno </a:t>
            </a:r>
            <a:r>
              <a:rPr lang="lv-LV" sz="1800" cap="none" dirty="0">
                <a:solidFill>
                  <a:srgbClr val="000000"/>
                </a:solidFill>
                <a:latin typeface="Calibri" panose="020F0502020204030204" pitchFamily="34" charset="0"/>
                <a:ea typeface="Calibri" panose="020F0502020204030204" pitchFamily="34" charset="0"/>
                <a:cs typeface="Times New Roman" panose="02020603050405020304" pitchFamily="18" charset="0"/>
              </a:rPr>
              <a:t>APLP</a:t>
            </a:r>
            <a:r>
              <a:rPr lang="lv-LV" sz="1800" cap="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pakalpojumu</a:t>
            </a:r>
            <a:r>
              <a:rPr lang="lv-LV" sz="1800" cap="none"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lv-LV" sz="1800" cap="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lv-LV" sz="1800" cap="none" dirty="0">
                <a:solidFill>
                  <a:srgbClr val="000000"/>
                </a:solidFill>
                <a:latin typeface="Calibri" panose="020F0502020204030204" pitchFamily="34" charset="0"/>
                <a:cs typeface="Times New Roman" panose="02020603050405020304" pitchFamily="18" charset="0"/>
              </a:rPr>
              <a:t>2. Izstrādājusi finansēšanas un organizēšanas kārtību (t.sk. pakalpojuma grozu) katram variantam, t.sk. modificētajiem pakalpojumiem)</a:t>
            </a:r>
          </a:p>
          <a:p>
            <a:pPr marL="0" indent="0">
              <a:buNone/>
            </a:pPr>
            <a:r>
              <a:rPr lang="lv-LV" sz="1800" cap="none" dirty="0">
                <a:solidFill>
                  <a:srgbClr val="000000"/>
                </a:solidFill>
                <a:latin typeface="Calibri" panose="020F0502020204030204" pitchFamily="34" charset="0"/>
                <a:cs typeface="Times New Roman" panose="02020603050405020304" pitchFamily="18" charset="0"/>
              </a:rPr>
              <a:t>3. Izstrādājusi APLP pakalpojuma kvalitātes kontroles un uzraudzības sistēmu.</a:t>
            </a:r>
          </a:p>
          <a:p>
            <a:pPr marL="0" indent="0">
              <a:buNone/>
            </a:pPr>
            <a:r>
              <a:rPr lang="lv-LV" sz="1800" cap="none" dirty="0">
                <a:solidFill>
                  <a:srgbClr val="000000"/>
                </a:solidFill>
                <a:latin typeface="Calibri" panose="020F0502020204030204" pitchFamily="34" charset="0"/>
                <a:cs typeface="Times New Roman" panose="02020603050405020304" pitchFamily="18" charset="0"/>
              </a:rPr>
              <a:t>4. Izstrādājusi Rokasgrāmatas pakalpojuma sniedzējiem aprobēto versiju.</a:t>
            </a:r>
          </a:p>
          <a:p>
            <a:pPr marL="0" indent="0">
              <a:buNone/>
            </a:pPr>
            <a:r>
              <a:rPr lang="lv-LV" sz="1800" cap="none" dirty="0">
                <a:solidFill>
                  <a:srgbClr val="000000"/>
                </a:solidFill>
                <a:latin typeface="Calibri" panose="020F0502020204030204" pitchFamily="34" charset="0"/>
                <a:cs typeface="Times New Roman" panose="02020603050405020304" pitchFamily="18" charset="0"/>
              </a:rPr>
              <a:t>5. Sniegusi priekšlikumus nozares normatīvo aktu pilnveidošanai APLP pakalpojuma ieviešanai.</a:t>
            </a:r>
          </a:p>
          <a:p>
            <a:pPr marL="0" indent="0">
              <a:buNone/>
            </a:pPr>
            <a:endParaRPr lang="lv-LV" cap="none" dirty="0"/>
          </a:p>
        </p:txBody>
      </p:sp>
    </p:spTree>
    <p:extLst>
      <p:ext uri="{BB962C8B-B14F-4D97-AF65-F5344CB8AC3E}">
        <p14:creationId xmlns:p14="http://schemas.microsoft.com/office/powerpoint/2010/main" val="3687446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92AE065-7776-436B-AC61-E54B6BEDFA63}"/>
              </a:ext>
            </a:extLst>
          </p:cNvPr>
          <p:cNvSpPr>
            <a:spLocks noGrp="1"/>
          </p:cNvSpPr>
          <p:nvPr>
            <p:ph type="title"/>
          </p:nvPr>
        </p:nvSpPr>
        <p:spPr>
          <a:xfrm>
            <a:off x="913775" y="618518"/>
            <a:ext cx="10364451" cy="665338"/>
          </a:xfrm>
        </p:spPr>
        <p:txBody>
          <a:bodyPr>
            <a:normAutofit/>
          </a:bodyPr>
          <a:lstStyle/>
          <a:p>
            <a:pPr algn="l"/>
            <a:r>
              <a:rPr lang="lv-LV" sz="2800" cap="none" dirty="0"/>
              <a:t>RC ZELDA izstrādātie gala ziņojumi par APLP pakalpojumu:</a:t>
            </a:r>
          </a:p>
        </p:txBody>
      </p:sp>
      <p:sp>
        <p:nvSpPr>
          <p:cNvPr id="3" name="Satura vietturis 2">
            <a:extLst>
              <a:ext uri="{FF2B5EF4-FFF2-40B4-BE49-F238E27FC236}">
                <a16:creationId xmlns:a16="http://schemas.microsoft.com/office/drawing/2014/main" id="{E7B0D8F1-77F8-4561-9445-6F58CC589C5A}"/>
              </a:ext>
            </a:extLst>
          </p:cNvPr>
          <p:cNvSpPr>
            <a:spLocks noGrp="1"/>
          </p:cNvSpPr>
          <p:nvPr>
            <p:ph sz="quarter" idx="13"/>
          </p:nvPr>
        </p:nvSpPr>
        <p:spPr>
          <a:xfrm>
            <a:off x="913774" y="1616364"/>
            <a:ext cx="10363826" cy="4174835"/>
          </a:xfrm>
        </p:spPr>
        <p:txBody>
          <a:bodyPr>
            <a:normAutofit/>
          </a:bodyPr>
          <a:lstStyle/>
          <a:p>
            <a:r>
              <a:rPr lang="lv-LV" sz="1800" cap="none" dirty="0">
                <a:effectLst/>
                <a:latin typeface="Times New Roman" panose="02020603050405020304" pitchFamily="18" charset="0"/>
                <a:ea typeface="Calibri" panose="020F0502020204030204" pitchFamily="34" charset="0"/>
              </a:rPr>
              <a:t>«Gala ziņojums. </a:t>
            </a:r>
            <a:r>
              <a:rPr lang="lv-LV" sz="1800" cap="none" dirty="0">
                <a:latin typeface="Times New Roman" panose="02020603050405020304" pitchFamily="18" charset="0"/>
                <a:ea typeface="Calibri" panose="020F0502020204030204" pitchFamily="34" charset="0"/>
              </a:rPr>
              <a:t>Atbalsta personas apraksta, organizēšanas un finansēšanas kārtības izstrāde» - iekļauts </a:t>
            </a:r>
            <a:r>
              <a:rPr lang="lv-LV" sz="1800" cap="none" dirty="0">
                <a:effectLst/>
                <a:latin typeface="Times New Roman" panose="02020603050405020304" pitchFamily="18" charset="0"/>
                <a:ea typeface="Calibri" panose="020F0502020204030204" pitchFamily="34" charset="0"/>
              </a:rPr>
              <a:t>pakalpojuma satura, ieviešanas kārtības, pakalpojuma groza apraksts, kā arī analizētas iespējas pakalpojuma integrēšanai citos sabiedrībā balstītos sociālajos pakalpojumos vai aizgādņa institūtā – </a:t>
            </a:r>
            <a:r>
              <a:rPr lang="lv-LV" sz="1800" cap="none" dirty="0">
                <a:latin typeface="Times New Roman" panose="02020603050405020304" pitchFamily="18" charset="0"/>
                <a:hlinkClick r:id="rId2"/>
              </a:rPr>
              <a:t>https://www.lm.gov.lv/lv/gala-zinojums-atbalsta-personas-pakalpojuma-apraksta-organizesanas-un-finansesanas-kartibas-izstrade</a:t>
            </a:r>
            <a:r>
              <a:rPr lang="lv-LV" sz="1800" cap="none" dirty="0">
                <a:latin typeface="Times New Roman" panose="02020603050405020304" pitchFamily="18" charset="0"/>
              </a:rPr>
              <a:t> </a:t>
            </a:r>
            <a:endParaRPr lang="lv-LV" cap="none" dirty="0"/>
          </a:p>
          <a:p>
            <a:r>
              <a:rPr lang="lv-LV" sz="1800" cap="none" dirty="0">
                <a:effectLst/>
                <a:latin typeface="Times New Roman" panose="02020603050405020304" pitchFamily="18" charset="0"/>
                <a:ea typeface="Calibri" panose="020F0502020204030204" pitchFamily="34" charset="0"/>
              </a:rPr>
              <a:t>«Gala ziņojums. Atbalsta personas pakalpojuma </a:t>
            </a:r>
            <a:r>
              <a:rPr lang="lv-LV" sz="1800" cap="none" dirty="0" err="1">
                <a:effectLst/>
                <a:latin typeface="Times New Roman" panose="02020603050405020304" pitchFamily="18" charset="0"/>
                <a:ea typeface="Calibri" panose="020F0502020204030204" pitchFamily="34" charset="0"/>
              </a:rPr>
              <a:t>izmēģinājumprojekta</a:t>
            </a:r>
            <a:r>
              <a:rPr lang="lv-LV" sz="1800" cap="none" dirty="0">
                <a:effectLst/>
                <a:latin typeface="Times New Roman" panose="02020603050405020304" pitchFamily="18" charset="0"/>
                <a:ea typeface="Calibri" panose="020F0502020204030204" pitchFamily="34" charset="0"/>
              </a:rPr>
              <a:t> rezultātu izvērtējums» - iekļauti arī priekšlikumi normatīvo aktu grozījumiem APLP pakalpojuma ieviešanai – </a:t>
            </a:r>
            <a:r>
              <a:rPr lang="lv-LV" sz="1800" cap="none" dirty="0">
                <a:effectLst/>
                <a:latin typeface="Times New Roman" panose="02020603050405020304" pitchFamily="18" charset="0"/>
                <a:ea typeface="Calibri" panose="020F0502020204030204" pitchFamily="34" charset="0"/>
                <a:hlinkClick r:id="rId3"/>
              </a:rPr>
              <a:t>https://www.lm.gov.lv/lv/gala-zinojums-atbalsta-personas-pakalpojuma-izmeginajumprojekta-rezultatu-izvertejums</a:t>
            </a:r>
            <a:r>
              <a:rPr lang="lv-LV" sz="1800" cap="none" dirty="0">
                <a:effectLst/>
                <a:latin typeface="Times New Roman" panose="02020603050405020304" pitchFamily="18" charset="0"/>
                <a:ea typeface="Calibri" panose="020F0502020204030204" pitchFamily="34" charset="0"/>
              </a:rPr>
              <a:t> </a:t>
            </a:r>
            <a:endParaRPr lang="lv-LV" cap="none" dirty="0"/>
          </a:p>
          <a:p>
            <a:r>
              <a:rPr lang="lv-LV" cap="none" dirty="0"/>
              <a:t>Rokasgrāmata atbalsta personas pakalpojuma sniedzējiem – </a:t>
            </a:r>
            <a:r>
              <a:rPr lang="lv-LV" cap="none" dirty="0">
                <a:hlinkClick r:id="rId4"/>
              </a:rPr>
              <a:t>https://www.lm.gov.lv/lv/media/10793/download</a:t>
            </a:r>
            <a:r>
              <a:rPr lang="lv-LV" cap="none" dirty="0"/>
              <a:t> </a:t>
            </a:r>
            <a:endParaRPr lang="lv-LV" dirty="0"/>
          </a:p>
        </p:txBody>
      </p:sp>
    </p:spTree>
    <p:extLst>
      <p:ext uri="{BB962C8B-B14F-4D97-AF65-F5344CB8AC3E}">
        <p14:creationId xmlns:p14="http://schemas.microsoft.com/office/powerpoint/2010/main" val="2845288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182255" y="274638"/>
            <a:ext cx="9028545" cy="685944"/>
          </a:xfrm>
          <a:prstGeom prst="rect">
            <a:avLst/>
          </a:prstGeom>
        </p:spPr>
        <p:txBody>
          <a:bodyPr/>
          <a:lstStyle/>
          <a:p>
            <a:pPr eaLnBrk="0" hangingPunct="0">
              <a:defRPr/>
            </a:pPr>
            <a:r>
              <a:rPr lang="lv-LV" sz="2000" b="1" dirty="0">
                <a:latin typeface="Arial" pitchFamily="34" charset="0"/>
                <a:ea typeface="+mj-ea"/>
                <a:cs typeface="Arial" pitchFamily="34" charset="0"/>
              </a:rPr>
              <a:t> </a:t>
            </a:r>
            <a:r>
              <a:rPr lang="lv-LV" sz="2000" b="1" dirty="0">
                <a:latin typeface="Times New Roman" panose="02020603050405020304" pitchFamily="18" charset="0"/>
                <a:ea typeface="+mj-ea"/>
                <a:cs typeface="Times New Roman" panose="02020603050405020304" pitchFamily="18" charset="0"/>
              </a:rPr>
              <a:t>Kāda ir atšķirība starp atbalstīto lēmumu pieņemšanu un aizgādnību?</a:t>
            </a:r>
            <a:endParaRPr lang="en-US" sz="2000" b="1" dirty="0">
              <a:latin typeface="Times New Roman" panose="02020603050405020304" pitchFamily="18" charset="0"/>
              <a:ea typeface="+mj-ea"/>
              <a:cs typeface="Times New Roman" panose="02020603050405020304" pitchFamily="18" charset="0"/>
            </a:endParaRPr>
          </a:p>
        </p:txBody>
      </p:sp>
      <p:sp>
        <p:nvSpPr>
          <p:cNvPr id="3" name="Content Placeholder 1"/>
          <p:cNvSpPr txBox="1">
            <a:spLocks/>
          </p:cNvSpPr>
          <p:nvPr/>
        </p:nvSpPr>
        <p:spPr>
          <a:xfrm>
            <a:off x="942109" y="1125537"/>
            <a:ext cx="9522691" cy="5339917"/>
          </a:xfrm>
          <a:prstGeom prst="rect">
            <a:avLst/>
          </a:prstGeom>
        </p:spPr>
        <p:txBody>
          <a:bodyPr/>
          <a:lstStyle/>
          <a:p>
            <a:pPr marL="365125" indent="-255588">
              <a:spcBef>
                <a:spcPts val="400"/>
              </a:spcBef>
              <a:buClr>
                <a:schemeClr val="accent1"/>
              </a:buClr>
              <a:buSzPct val="68000"/>
              <a:buFont typeface="Wingdings 3" pitchFamily="18" charset="2"/>
              <a:buChar char=""/>
              <a:defRPr/>
            </a:pPr>
            <a:r>
              <a:rPr lang="lv-LV" dirty="0">
                <a:latin typeface="Times New Roman" panose="02020603050405020304" pitchFamily="18" charset="0"/>
                <a:cs typeface="Times New Roman" panose="02020603050405020304" pitchFamily="18" charset="0"/>
              </a:rPr>
              <a:t>Atbalsta personas pakalpojuma piešķiršana personai </a:t>
            </a:r>
            <a:r>
              <a:rPr lang="lv-LV" b="1" dirty="0">
                <a:latin typeface="Times New Roman" panose="02020603050405020304" pitchFamily="18" charset="0"/>
                <a:cs typeface="Times New Roman" panose="02020603050405020304" pitchFamily="18" charset="0"/>
              </a:rPr>
              <a:t>neietekmē šīs personas rīcībspēju </a:t>
            </a:r>
            <a:r>
              <a:rPr lang="lv-LV" dirty="0">
                <a:latin typeface="Times New Roman" panose="02020603050405020304" pitchFamily="18" charset="0"/>
                <a:cs typeface="Times New Roman" panose="02020603050405020304" pitchFamily="18" charset="0"/>
              </a:rPr>
              <a:t>(t.i. persona pilnībā saglabā rīcībspēju, visus lēmumus pieņem pati, saņemot sev nepieciešamo atbalstu lēmumu pieņemšanā un īstenošanā).</a:t>
            </a:r>
          </a:p>
          <a:p>
            <a:pPr marL="365125" indent="-255588">
              <a:spcBef>
                <a:spcPts val="400"/>
              </a:spcBef>
              <a:buClr>
                <a:schemeClr val="accent1"/>
              </a:buClr>
              <a:buSzPct val="68000"/>
              <a:defRPr/>
            </a:pPr>
            <a:endParaRPr lang="lv-LV" dirty="0">
              <a:latin typeface="Times New Roman" panose="02020603050405020304" pitchFamily="18" charset="0"/>
              <a:cs typeface="Times New Roman" panose="02020603050405020304" pitchFamily="18" charset="0"/>
            </a:endParaRPr>
          </a:p>
          <a:p>
            <a:pPr marL="365125" indent="-255588">
              <a:spcBef>
                <a:spcPts val="400"/>
              </a:spcBef>
              <a:buClr>
                <a:schemeClr val="accent1"/>
              </a:buClr>
              <a:buSzPct val="68000"/>
              <a:buFont typeface="Wingdings 3" pitchFamily="18" charset="2"/>
              <a:buChar char=""/>
              <a:defRPr/>
            </a:pPr>
            <a:r>
              <a:rPr lang="lv-LV" dirty="0">
                <a:latin typeface="Times New Roman" panose="02020603050405020304" pitchFamily="18" charset="0"/>
                <a:cs typeface="Times New Roman" panose="02020603050405020304" pitchFamily="18" charset="0"/>
              </a:rPr>
              <a:t>Atbalsta personu </a:t>
            </a:r>
            <a:r>
              <a:rPr lang="lv-LV" b="1" dirty="0">
                <a:latin typeface="Times New Roman" panose="02020603050405020304" pitchFamily="18" charset="0"/>
                <a:cs typeface="Times New Roman" panose="02020603050405020304" pitchFamily="18" charset="0"/>
              </a:rPr>
              <a:t>nevar nozīmēt pret personas gribu. </a:t>
            </a:r>
          </a:p>
          <a:p>
            <a:pPr marL="365125" indent="-255588">
              <a:spcBef>
                <a:spcPts val="400"/>
              </a:spcBef>
              <a:buClr>
                <a:schemeClr val="accent1"/>
              </a:buClr>
              <a:buSzPct val="68000"/>
              <a:buFont typeface="Wingdings 3" pitchFamily="18" charset="2"/>
              <a:buChar char=""/>
              <a:defRPr/>
            </a:pPr>
            <a:endParaRPr lang="lv-LV" dirty="0">
              <a:latin typeface="Times New Roman" panose="02020603050405020304" pitchFamily="18" charset="0"/>
              <a:cs typeface="Times New Roman" panose="02020603050405020304" pitchFamily="18" charset="0"/>
            </a:endParaRPr>
          </a:p>
          <a:p>
            <a:pPr marL="365125" indent="-255588">
              <a:spcBef>
                <a:spcPts val="400"/>
              </a:spcBef>
              <a:buClr>
                <a:schemeClr val="accent1"/>
              </a:buClr>
              <a:buSzPct val="68000"/>
              <a:buFont typeface="Wingdings 3" pitchFamily="18" charset="2"/>
              <a:buChar char=""/>
              <a:defRPr/>
            </a:pPr>
            <a:r>
              <a:rPr lang="lv-LV" dirty="0">
                <a:latin typeface="Times New Roman" panose="02020603050405020304" pitchFamily="18" charset="0"/>
                <a:cs typeface="Times New Roman" panose="02020603050405020304" pitchFamily="18" charset="0"/>
              </a:rPr>
              <a:t>Atbalsta personas un atbalstāmās personas </a:t>
            </a:r>
            <a:r>
              <a:rPr lang="lv-LV" b="1" dirty="0">
                <a:latin typeface="Times New Roman" panose="02020603050405020304" pitchFamily="18" charset="0"/>
                <a:cs typeface="Times New Roman" panose="02020603050405020304" pitchFamily="18" charset="0"/>
              </a:rPr>
              <a:t>attiecībās ir jāpastāv uzticībai.</a:t>
            </a:r>
            <a:r>
              <a:rPr lang="lv-LV" dirty="0">
                <a:latin typeface="Times New Roman" panose="02020603050405020304" pitchFamily="18" charset="0"/>
                <a:cs typeface="Times New Roman" panose="02020603050405020304" pitchFamily="18" charset="0"/>
              </a:rPr>
              <a:t> </a:t>
            </a:r>
          </a:p>
          <a:p>
            <a:pPr marL="109537">
              <a:spcBef>
                <a:spcPts val="400"/>
              </a:spcBef>
              <a:buClr>
                <a:schemeClr val="accent1"/>
              </a:buClr>
              <a:buSzPct val="68000"/>
              <a:defRPr/>
            </a:pPr>
            <a:endParaRPr lang="lv-LV" dirty="0">
              <a:latin typeface="Times New Roman" panose="02020603050405020304" pitchFamily="18" charset="0"/>
              <a:cs typeface="Times New Roman" panose="02020603050405020304" pitchFamily="18" charset="0"/>
            </a:endParaRPr>
          </a:p>
          <a:p>
            <a:pPr marL="365125" indent="-255588">
              <a:spcBef>
                <a:spcPts val="400"/>
              </a:spcBef>
              <a:buClr>
                <a:schemeClr val="accent1"/>
              </a:buClr>
              <a:buSzPct val="68000"/>
              <a:buFont typeface="Wingdings 3" pitchFamily="18" charset="2"/>
              <a:buChar char=""/>
              <a:defRPr/>
            </a:pPr>
            <a:r>
              <a:rPr lang="lv-LV" dirty="0">
                <a:latin typeface="Times New Roman" panose="02020603050405020304" pitchFamily="18" charset="0"/>
                <a:cs typeface="Times New Roman" panose="02020603050405020304" pitchFamily="18" charset="0"/>
              </a:rPr>
              <a:t>Atbalsta persona </a:t>
            </a:r>
            <a:r>
              <a:rPr lang="lv-LV" b="1" dirty="0">
                <a:latin typeface="Times New Roman" panose="02020603050405020304" pitchFamily="18" charset="0"/>
                <a:cs typeface="Times New Roman" panose="02020603050405020304" pitchFamily="18" charset="0"/>
              </a:rPr>
              <a:t>palīdz</a:t>
            </a:r>
            <a:r>
              <a:rPr lang="lv-LV" dirty="0">
                <a:latin typeface="Times New Roman" panose="02020603050405020304" pitchFamily="18" charset="0"/>
                <a:cs typeface="Times New Roman" panose="02020603050405020304" pitchFamily="18" charset="0"/>
              </a:rPr>
              <a:t> atbalstāmajai personai </a:t>
            </a:r>
            <a:r>
              <a:rPr lang="lv-LV" b="1" dirty="0">
                <a:latin typeface="Times New Roman" panose="02020603050405020304" pitchFamily="18" charset="0"/>
                <a:cs typeface="Times New Roman" panose="02020603050405020304" pitchFamily="18" charset="0"/>
              </a:rPr>
              <a:t>izprast informāciju</a:t>
            </a:r>
            <a:r>
              <a:rPr lang="lv-LV" dirty="0">
                <a:latin typeface="Times New Roman" panose="02020603050405020304" pitchFamily="18" charset="0"/>
                <a:cs typeface="Times New Roman" panose="02020603050405020304" pitchFamily="18" charset="0"/>
              </a:rPr>
              <a:t>, pieņemt </a:t>
            </a:r>
            <a:r>
              <a:rPr lang="lv-LV" b="1" dirty="0">
                <a:latin typeface="Times New Roman" panose="02020603050405020304" pitchFamily="18" charset="0"/>
                <a:cs typeface="Times New Roman" panose="02020603050405020304" pitchFamily="18" charset="0"/>
              </a:rPr>
              <a:t>lēmumus, pamatojoties uz viņa/viņas vēlmēm, izskaidrot</a:t>
            </a:r>
            <a:r>
              <a:rPr lang="lv-LV" dirty="0">
                <a:latin typeface="Times New Roman" panose="02020603050405020304" pitchFamily="18" charset="0"/>
                <a:cs typeface="Times New Roman" panose="02020603050405020304" pitchFamily="18" charset="0"/>
              </a:rPr>
              <a:t> atbalstāmās personas pieņemto lēmumu trešajām pusēm. Atbalsta personas nelemj un nerīkojas atbalstāmās personas vietā. Ja nepieciešamas atbalsta persona var palīdzēt lēmumu īstenot, taču tas var notikt tikai saskaņā ar atbalstāmās personas gribu un vēlmēm.</a:t>
            </a:r>
          </a:p>
          <a:p>
            <a:pPr marL="109537">
              <a:spcBef>
                <a:spcPts val="400"/>
              </a:spcBef>
              <a:buClr>
                <a:schemeClr val="accent1"/>
              </a:buClr>
              <a:buSzPct val="68000"/>
              <a:defRPr/>
            </a:pPr>
            <a:endParaRPr lang="lv-LV" dirty="0">
              <a:latin typeface="Times New Roman" panose="02020603050405020304" pitchFamily="18" charset="0"/>
              <a:cs typeface="Times New Roman" panose="02020603050405020304" pitchFamily="18" charset="0"/>
            </a:endParaRPr>
          </a:p>
          <a:p>
            <a:pPr marL="365125" indent="-255588">
              <a:spcBef>
                <a:spcPts val="400"/>
              </a:spcBef>
              <a:buClr>
                <a:schemeClr val="accent1"/>
              </a:buClr>
              <a:buSzPct val="68000"/>
              <a:buFont typeface="Wingdings 3" pitchFamily="18" charset="2"/>
              <a:buChar char=""/>
              <a:defRPr/>
            </a:pPr>
            <a:r>
              <a:rPr lang="lv-LV" dirty="0">
                <a:latin typeface="Times New Roman" panose="02020603050405020304" pitchFamily="18" charset="0"/>
                <a:cs typeface="Times New Roman" panose="02020603050405020304" pitchFamily="18" charset="0"/>
              </a:rPr>
              <a:t>Atbalsta persona ir profesionālis, kam nav savu interešu attiecībā uz atbalstāmo personu. Tas nozīmē, ka atbalsta persona nedrīkst un nav ieinteresēta izdarīt spiedienu uz atbalstāmo personu, lai mainītu viņas lēmumu.</a:t>
            </a:r>
          </a:p>
          <a:p>
            <a:pPr marL="365125" indent="-255588" eaLnBrk="0" hangingPunct="0">
              <a:spcBef>
                <a:spcPts val="400"/>
              </a:spcBef>
              <a:buClr>
                <a:schemeClr val="accent1"/>
              </a:buClr>
              <a:buSzPct val="68000"/>
              <a:buFont typeface="Wingdings 3" pitchFamily="18" charset="2"/>
              <a:buChar char=""/>
              <a:defRPr/>
            </a:pPr>
            <a:endParaRPr lang="en-US" sz="2700" dirty="0"/>
          </a:p>
        </p:txBody>
      </p:sp>
    </p:spTree>
    <p:extLst>
      <p:ext uri="{BB962C8B-B14F-4D97-AF65-F5344CB8AC3E}">
        <p14:creationId xmlns:p14="http://schemas.microsoft.com/office/powerpoint/2010/main" val="254721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9828CBD-5EEF-4836-B543-0598023D6CE9}"/>
              </a:ext>
            </a:extLst>
          </p:cNvPr>
          <p:cNvSpPr>
            <a:spLocks noGrp="1"/>
          </p:cNvSpPr>
          <p:nvPr>
            <p:ph type="title"/>
          </p:nvPr>
        </p:nvSpPr>
        <p:spPr>
          <a:xfrm>
            <a:off x="913775" y="618518"/>
            <a:ext cx="10364451" cy="711518"/>
          </a:xfrm>
        </p:spPr>
        <p:txBody>
          <a:bodyPr>
            <a:noAutofit/>
          </a:bodyPr>
          <a:lstStyle/>
          <a:p>
            <a:pPr algn="l"/>
            <a:r>
              <a:rPr lang="lv-LV" sz="1800" b="1" cap="none" dirty="0">
                <a:latin typeface="Times New Roman" panose="02020603050405020304" pitchFamily="18" charset="0"/>
                <a:cs typeface="Times New Roman" panose="02020603050405020304" pitchFamily="18" charset="0"/>
              </a:rPr>
              <a:t>Daži no pakalpojuma saturā un organizēšanas kārtībā ietvertajiem ANO komitejas Vispārējā komentāra Nr. 1 nosacījumiem</a:t>
            </a:r>
          </a:p>
        </p:txBody>
      </p:sp>
      <p:sp>
        <p:nvSpPr>
          <p:cNvPr id="3" name="Satura vietturis 2">
            <a:extLst>
              <a:ext uri="{FF2B5EF4-FFF2-40B4-BE49-F238E27FC236}">
                <a16:creationId xmlns:a16="http://schemas.microsoft.com/office/drawing/2014/main" id="{C7257EB3-F257-4267-A8FD-3F5264ACB50A}"/>
              </a:ext>
            </a:extLst>
          </p:cNvPr>
          <p:cNvSpPr>
            <a:spLocks noGrp="1"/>
          </p:cNvSpPr>
          <p:nvPr>
            <p:ph sz="quarter" idx="13"/>
          </p:nvPr>
        </p:nvSpPr>
        <p:spPr>
          <a:xfrm>
            <a:off x="913774" y="1431636"/>
            <a:ext cx="10363826" cy="4876800"/>
          </a:xfrm>
        </p:spPr>
        <p:txBody>
          <a:bodyPr>
            <a:normAutofit lnSpcReduction="10000"/>
          </a:bodyPr>
          <a:lstStyle/>
          <a:p>
            <a:pPr>
              <a:lnSpc>
                <a:spcPct val="110000"/>
              </a:lnSpc>
            </a:pPr>
            <a:r>
              <a:rPr lang="lv-LV" sz="1800" cap="none" dirty="0">
                <a:latin typeface="Times New Roman" panose="02020603050405020304" pitchFamily="18" charset="0"/>
                <a:ea typeface="Calibri" panose="020F0502020204030204" pitchFamily="34" charset="0"/>
                <a:cs typeface="Times New Roman" panose="02020603050405020304" pitchFamily="18" charset="0"/>
              </a:rPr>
              <a:t>V</a:t>
            </a:r>
            <a:r>
              <a:rPr lang="lv-LV" sz="1800" cap="none" dirty="0">
                <a:effectLst/>
                <a:latin typeface="Times New Roman" panose="02020603050405020304" pitchFamily="18" charset="0"/>
                <a:ea typeface="Calibri" panose="020F0502020204030204" pitchFamily="34" charset="0"/>
                <a:cs typeface="Times New Roman" panose="02020603050405020304" pitchFamily="18" charset="0"/>
              </a:rPr>
              <a:t>isiem atbalsta modeļiem rīcībspējas un tiesībspējas īstenošanai jābūt </a:t>
            </a:r>
            <a:r>
              <a:rPr lang="lv-LV" sz="1800" u="sng" cap="none" dirty="0">
                <a:effectLst/>
                <a:latin typeface="Times New Roman" panose="02020603050405020304" pitchFamily="18" charset="0"/>
                <a:ea typeface="Calibri" panose="020F0502020204030204" pitchFamily="34" charset="0"/>
                <a:cs typeface="Times New Roman" panose="02020603050405020304" pitchFamily="18" charset="0"/>
              </a:rPr>
              <a:t>balstītiem uz personas gribu un vēlmēm</a:t>
            </a:r>
            <a:r>
              <a:rPr lang="lv-LV" sz="1800" cap="none" dirty="0">
                <a:effectLst/>
                <a:latin typeface="Times New Roman" panose="02020603050405020304" pitchFamily="18" charset="0"/>
                <a:ea typeface="Calibri" panose="020F0502020204030204" pitchFamily="34" charset="0"/>
                <a:cs typeface="Times New Roman" panose="02020603050405020304" pitchFamily="18" charset="0"/>
              </a:rPr>
              <a:t> nevis uz to, kas tiek uzskatīts par personas objektīvi labākajām interesēm.</a:t>
            </a:r>
          </a:p>
          <a:p>
            <a:pPr>
              <a:lnSpc>
                <a:spcPct val="100000"/>
              </a:lnSpc>
            </a:pPr>
            <a:r>
              <a:rPr lang="lv-LV" sz="1800" cap="none" dirty="0">
                <a:latin typeface="Times New Roman" panose="02020603050405020304" pitchFamily="18" charset="0"/>
                <a:ea typeface="Times New Roman" panose="02020603050405020304" pitchFamily="18" charset="0"/>
              </a:rPr>
              <a:t>P</a:t>
            </a:r>
            <a:r>
              <a:rPr lang="lv-LV" sz="1800" cap="none" dirty="0">
                <a:effectLst/>
                <a:latin typeface="Times New Roman" panose="02020603050405020304" pitchFamily="18" charset="0"/>
                <a:ea typeface="Times New Roman" panose="02020603050405020304" pitchFamily="18" charset="0"/>
              </a:rPr>
              <a:t>ersonas </a:t>
            </a:r>
            <a:r>
              <a:rPr lang="lv-LV" sz="1800" u="sng" cap="none" dirty="0">
                <a:effectLst/>
                <a:latin typeface="Times New Roman" panose="02020603050405020304" pitchFamily="18" charset="0"/>
                <a:ea typeface="Times New Roman" panose="02020603050405020304" pitchFamily="18" charset="0"/>
              </a:rPr>
              <a:t>formāli izvēlētajai atbalsta personai ir jābūt tiesiski atzītai</a:t>
            </a:r>
            <a:r>
              <a:rPr lang="lv-LV" sz="1800" cap="none" dirty="0">
                <a:effectLst/>
                <a:latin typeface="Times New Roman" panose="02020603050405020304" pitchFamily="18" charset="0"/>
                <a:ea typeface="Times New Roman" panose="02020603050405020304" pitchFamily="18" charset="0"/>
              </a:rPr>
              <a:t>, izmantojot pieejamu un sasniedzamu mehānismu. Dalībvalstīm ir pienākums veicināt atbalsta izveidi, īpaši cilvēkiem, kuri ir izolēti un kam varētu nebūt pieejams sabiedrībā sastopamais dabiskais atbalsts. Tiesiskās atzīšanas mehānismā jāiekļauj arī nosacījumi trešajām pusēm, kā tās varētu pārbaudīt atbalsta personas identitāti, un nepieciešamības gadījumā apstrīdēt atbalsta personas rīcību, ja tās uzskata, ka atbalsta persona nedarbojas saskaņā ar personas gribu un vēlmēm.</a:t>
            </a:r>
          </a:p>
          <a:p>
            <a:pPr lvl="0" algn="just">
              <a:lnSpc>
                <a:spcPct val="110000"/>
              </a:lnSpc>
              <a:spcAft>
                <a:spcPts val="500"/>
              </a:spcAft>
              <a:tabLst>
                <a:tab pos="270510" algn="l"/>
                <a:tab pos="5267960" algn="r"/>
              </a:tabLst>
            </a:pPr>
            <a:r>
              <a:rPr lang="lv-LV" sz="1800" cap="none" dirty="0">
                <a:effectLst/>
                <a:latin typeface="Times New Roman" panose="02020603050405020304" pitchFamily="18" charset="0"/>
                <a:ea typeface="Calibri" panose="020F0502020204030204" pitchFamily="34" charset="0"/>
                <a:cs typeface="Times New Roman" panose="02020603050405020304" pitchFamily="18" charset="0"/>
              </a:rPr>
              <a:t>Personai </a:t>
            </a:r>
            <a:r>
              <a:rPr lang="lv-LV" sz="1800" u="sng" cap="none" dirty="0">
                <a:effectLst/>
                <a:latin typeface="Times New Roman" panose="02020603050405020304" pitchFamily="18" charset="0"/>
                <a:ea typeface="Calibri" panose="020F0502020204030204" pitchFamily="34" charset="0"/>
                <a:cs typeface="Times New Roman" panose="02020603050405020304" pitchFamily="18" charset="0"/>
              </a:rPr>
              <a:t>ir jābūt tiesībām atteikties no atbalsta </a:t>
            </a:r>
            <a:r>
              <a:rPr lang="lv-LV" sz="1800" cap="none" dirty="0">
                <a:effectLst/>
                <a:latin typeface="Times New Roman" panose="02020603050405020304" pitchFamily="18" charset="0"/>
                <a:ea typeface="Calibri" panose="020F0502020204030204" pitchFamily="34" charset="0"/>
                <a:cs typeface="Times New Roman" panose="02020603050405020304" pitchFamily="18" charset="0"/>
              </a:rPr>
              <a:t>un jebkurā brīdī izbeigt vai mainīt atbalsta attiecības. </a:t>
            </a:r>
            <a:endParaRPr lang="lv-LV" sz="1800" cap="none"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0000"/>
              </a:lnSpc>
              <a:spcAft>
                <a:spcPts val="500"/>
              </a:spcAft>
              <a:tabLst>
                <a:tab pos="270510" algn="l"/>
                <a:tab pos="5267960" algn="r"/>
              </a:tabLst>
            </a:pPr>
            <a:r>
              <a:rPr lang="lv-LV" sz="1800" cap="none" dirty="0">
                <a:effectLst/>
                <a:latin typeface="Times New Roman" panose="02020603050405020304" pitchFamily="18" charset="0"/>
                <a:ea typeface="Calibri" panose="020F0502020204030204" pitchFamily="34" charset="0"/>
                <a:cs typeface="Times New Roman" panose="02020603050405020304" pitchFamily="18" charset="0"/>
              </a:rPr>
              <a:t>Visiem procesiem, saistībā ar rīcībspēju un rīcībspējas īstenošanas atbalstu, </a:t>
            </a:r>
            <a:r>
              <a:rPr lang="lv-LV" sz="1800" u="sng" cap="none" dirty="0">
                <a:effectLst/>
                <a:latin typeface="Times New Roman" panose="02020603050405020304" pitchFamily="18" charset="0"/>
                <a:ea typeface="Calibri" panose="020F0502020204030204" pitchFamily="34" charset="0"/>
                <a:cs typeface="Times New Roman" panose="02020603050405020304" pitchFamily="18" charset="0"/>
              </a:rPr>
              <a:t>jāizveido garantijas </a:t>
            </a:r>
            <a:r>
              <a:rPr lang="lv-LV" sz="1800" cap="none" dirty="0">
                <a:effectLst/>
                <a:latin typeface="Times New Roman" panose="02020603050405020304" pitchFamily="18" charset="0"/>
                <a:ea typeface="Calibri" panose="020F0502020204030204" pitchFamily="34" charset="0"/>
                <a:cs typeface="Times New Roman" panose="02020603050405020304" pitchFamily="18" charset="0"/>
              </a:rPr>
              <a:t>(t.i. tiesību un interešu aizsardzības mehānismi). </a:t>
            </a:r>
            <a:r>
              <a:rPr lang="lv-LV" sz="1800" cap="none" dirty="0">
                <a:latin typeface="Times New Roman" panose="02020603050405020304" pitchFamily="18" charset="0"/>
                <a:ea typeface="Calibri" panose="020F0502020204030204" pitchFamily="34" charset="0"/>
                <a:cs typeface="Times New Roman" panose="02020603050405020304" pitchFamily="18" charset="0"/>
              </a:rPr>
              <a:t>Š</a:t>
            </a:r>
            <a:r>
              <a:rPr lang="lv-LV" sz="1800" cap="none" dirty="0">
                <a:effectLst/>
                <a:latin typeface="Times New Roman" panose="02020603050405020304" pitchFamily="18" charset="0"/>
                <a:ea typeface="Calibri" panose="020F0502020204030204" pitchFamily="34" charset="0"/>
                <a:cs typeface="Times New Roman" panose="02020603050405020304" pitchFamily="18" charset="0"/>
              </a:rPr>
              <a:t>o garantiju mērķis ir nodrošināt cieņu pret personas gribu un izvēli.</a:t>
            </a:r>
          </a:p>
          <a:p>
            <a:pPr algn="just">
              <a:lnSpc>
                <a:spcPct val="110000"/>
              </a:lnSpc>
              <a:spcAft>
                <a:spcPts val="500"/>
              </a:spcAft>
              <a:tabLst>
                <a:tab pos="270510" algn="l"/>
                <a:tab pos="5267960" algn="r"/>
              </a:tabLst>
            </a:pPr>
            <a:r>
              <a:rPr lang="lv-LV" sz="1800" cap="none" dirty="0">
                <a:latin typeface="Times New Roman" panose="02020603050405020304" pitchFamily="18" charset="0"/>
                <a:ea typeface="Times New Roman" panose="02020603050405020304" pitchFamily="18" charset="0"/>
              </a:rPr>
              <a:t>P</a:t>
            </a:r>
            <a:r>
              <a:rPr lang="lv-LV" sz="1800" cap="none" dirty="0">
                <a:effectLst/>
                <a:latin typeface="Times New Roman" panose="02020603050405020304" pitchFamily="18" charset="0"/>
                <a:ea typeface="Times New Roman" panose="02020603050405020304" pitchFamily="18" charset="0"/>
              </a:rPr>
              <a:t>ersonas </a:t>
            </a:r>
            <a:r>
              <a:rPr lang="lv-LV" sz="1800" u="sng" cap="none" dirty="0">
                <a:effectLst/>
                <a:latin typeface="Times New Roman" panose="02020603050405020304" pitchFamily="18" charset="0"/>
                <a:ea typeface="Times New Roman" panose="02020603050405020304" pitchFamily="18" charset="0"/>
              </a:rPr>
              <a:t>komunikācijas veids nedrīkst būt šķērslis atbalsta saņemšanai </a:t>
            </a:r>
            <a:r>
              <a:rPr lang="lv-LV" sz="1800" cap="none" dirty="0">
                <a:effectLst/>
                <a:latin typeface="Times New Roman" panose="02020603050405020304" pitchFamily="18" charset="0"/>
                <a:ea typeface="Times New Roman" panose="02020603050405020304" pitchFamily="18" charset="0"/>
              </a:rPr>
              <a:t>lēmumu pieņemšanā, pat, ja šī komunikācija ir netradicionāla vai arī to saprot tikai daži cilvēki</a:t>
            </a:r>
            <a:r>
              <a:rPr lang="lv-LV" sz="1800" cap="none" dirty="0">
                <a:latin typeface="Times New Roman" panose="02020603050405020304" pitchFamily="18" charset="0"/>
                <a:ea typeface="Times New Roman" panose="02020603050405020304" pitchFamily="18" charset="0"/>
              </a:rPr>
              <a:t>.</a:t>
            </a:r>
            <a:endParaRPr lang="lv-LV"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0000"/>
              </a:lnSpc>
              <a:spcAft>
                <a:spcPts val="500"/>
              </a:spcAft>
              <a:buNone/>
              <a:tabLst>
                <a:tab pos="270510" algn="l"/>
                <a:tab pos="5267960" algn="r"/>
              </a:tabLst>
            </a:pPr>
            <a:r>
              <a:rPr lang="lv-LV" sz="1800" cap="none"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800" cap="none" dirty="0">
              <a:effectLst/>
              <a:latin typeface="Calibri" panose="020F0502020204030204" pitchFamily="34" charset="0"/>
              <a:ea typeface="Calibri" panose="020F0502020204030204" pitchFamily="34" charset="0"/>
              <a:cs typeface="Times New Roman" panose="02020603050405020304" pitchFamily="18" charset="0"/>
            </a:endParaRPr>
          </a:p>
          <a:p>
            <a:endParaRPr lang="lv-LV" cap="none" dirty="0"/>
          </a:p>
        </p:txBody>
      </p:sp>
    </p:spTree>
    <p:extLst>
      <p:ext uri="{BB962C8B-B14F-4D97-AF65-F5344CB8AC3E}">
        <p14:creationId xmlns:p14="http://schemas.microsoft.com/office/powerpoint/2010/main" val="3633762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853CA6-A62A-4C00-9AA4-A86F2B9D56FE}"/>
              </a:ext>
            </a:extLst>
          </p:cNvPr>
          <p:cNvSpPr txBox="1"/>
          <p:nvPr/>
        </p:nvSpPr>
        <p:spPr>
          <a:xfrm>
            <a:off x="1084082" y="1160574"/>
            <a:ext cx="9341963" cy="4629152"/>
          </a:xfrm>
          <a:prstGeom prst="rect">
            <a:avLst/>
          </a:prstGeom>
          <a:noFill/>
        </p:spPr>
        <p:txBody>
          <a:bodyPr wrap="square">
            <a:spAutoFit/>
          </a:bodyPr>
          <a:lstStyle/>
          <a:p>
            <a:pPr algn="just">
              <a:spcBef>
                <a:spcPts val="1200"/>
              </a:spcBef>
              <a:spcAft>
                <a:spcPts val="500"/>
              </a:spcAft>
              <a:tabLst>
                <a:tab pos="270510" algn="l"/>
                <a:tab pos="5267960" algn="r"/>
              </a:tabLst>
            </a:pPr>
            <a:r>
              <a:rPr lang="lv-LV" sz="1800" dirty="0">
                <a:solidFill>
                  <a:srgbClr val="000000"/>
                </a:solidFill>
                <a:effectLst/>
                <a:latin typeface="Times New Roman" panose="02020603050405020304" pitchFamily="18" charset="0"/>
                <a:ea typeface="Times New Roman" panose="02020603050405020304" pitchFamily="18" charset="0"/>
              </a:rPr>
              <a:t>Atbalsta personas lēmumu pieņemšanā pakalpojums ir izstrādāts atbilstoši ANO Konvencijā, ANO Komitejas “Vispārējā komentārā Nr.1 (2014) 12. pants. Vienlīdzīgas tiesībspējas atzīšana” un “Vispārējā komentārā Nr.6 (2018) par vienlīdzību un nediskrimināciju” iekļautajiem principiem, kas paredz:</a:t>
            </a:r>
          </a:p>
          <a:p>
            <a:pPr algn="just">
              <a:lnSpc>
                <a:spcPct val="107000"/>
              </a:lnSpc>
              <a:spcBef>
                <a:spcPts val="1200"/>
              </a:spcBef>
              <a:spcAft>
                <a:spcPts val="500"/>
              </a:spcAft>
              <a:tabLst>
                <a:tab pos="270510" algn="l"/>
                <a:tab pos="5267960" algn="r"/>
              </a:tabLst>
            </a:pPr>
            <a:endParaRPr lang="lv-LV" sz="1800" dirty="0">
              <a:effectLst/>
              <a:latin typeface="Times New Roman" panose="02020603050405020304" pitchFamily="18" charset="0"/>
              <a:ea typeface="Times New Roman" panose="02020603050405020304" pitchFamily="18" charset="0"/>
            </a:endParaRPr>
          </a:p>
          <a:p>
            <a:pPr marL="342900" lvl="0" indent="-342900" algn="just">
              <a:lnSpc>
                <a:spcPct val="106000"/>
              </a:lnSpc>
              <a:spcAft>
                <a:spcPts val="500"/>
              </a:spcAft>
              <a:buFont typeface="Symbol" panose="05050102010706020507" pitchFamily="18" charset="2"/>
              <a:buChar char=""/>
              <a:tabLst>
                <a:tab pos="270510" algn="l"/>
                <a:tab pos="5267960" algn="r"/>
              </a:tabLst>
            </a:pPr>
            <a:r>
              <a:rPr lang="lv-LV" sz="2400" i="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Aizstāt ar atbalstītās lēmumu pieņemšanas modeļiem</a:t>
            </a:r>
            <a:r>
              <a:rPr lang="lv-LV"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“uz stāvokli balstītus, funkcionālus vai uz rezultātu balstītus modeļus".</a:t>
            </a:r>
          </a:p>
          <a:p>
            <a:pPr lvl="0" algn="just">
              <a:lnSpc>
                <a:spcPct val="106000"/>
              </a:lnSpc>
              <a:spcAft>
                <a:spcPts val="500"/>
              </a:spcAft>
              <a:tabLst>
                <a:tab pos="270510" algn="l"/>
                <a:tab pos="5267960" algn="r"/>
              </a:tabLst>
            </a:pPr>
            <a:endParaRPr lang="lv-LV"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6000"/>
              </a:lnSpc>
              <a:spcAft>
                <a:spcPts val="500"/>
              </a:spcAft>
              <a:buFont typeface="Symbol" panose="05050102010706020507" pitchFamily="18" charset="2"/>
              <a:buChar char=""/>
              <a:tabLst>
                <a:tab pos="270510" algn="l"/>
                <a:tab pos="5267960" algn="r"/>
              </a:tabLst>
            </a:pPr>
            <a:r>
              <a:rPr lang="lv-LV" sz="2400" i="1" u="sng" dirty="0">
                <a:solidFill>
                  <a:srgbClr val="000000"/>
                </a:solidFill>
                <a:effectLst/>
                <a:latin typeface="Times New Roman" panose="02020603050405020304" pitchFamily="18" charset="0"/>
                <a:ea typeface="Times New Roman" panose="02020603050405020304" pitchFamily="18" charset="0"/>
              </a:rPr>
              <a:t>Nodrošināt resursus atbalstītās lēmumu pieņemšanas sistēmām</a:t>
            </a:r>
            <a:r>
              <a:rPr lang="lv-LV" sz="2400" dirty="0">
                <a:solidFill>
                  <a:srgbClr val="000000"/>
                </a:solidFill>
                <a:effectLst/>
                <a:latin typeface="Times New Roman" panose="02020603050405020304" pitchFamily="18" charset="0"/>
                <a:ea typeface="Times New Roman" panose="02020603050405020304" pitchFamily="18" charset="0"/>
              </a:rPr>
              <a:t>, ietverot to, ka “jebkuras atbalsta sistēmas pamatā ir to personu tiesību, vēlmju un prioritāšu īstenošana, kuras saņem atbalstu, nevis tas, ko uzskata par šo personu interesēs esošu.</a:t>
            </a:r>
            <a:endParaRPr lang="lv-LV"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957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689F996-9171-47E2-BF03-1F4674E07CF3}"/>
              </a:ext>
            </a:extLst>
          </p:cNvPr>
          <p:cNvSpPr>
            <a:spLocks noGrp="1"/>
          </p:cNvSpPr>
          <p:nvPr>
            <p:ph type="title"/>
          </p:nvPr>
        </p:nvSpPr>
        <p:spPr>
          <a:xfrm>
            <a:off x="913775" y="618518"/>
            <a:ext cx="10364451" cy="637628"/>
          </a:xfrm>
        </p:spPr>
        <p:txBody>
          <a:bodyPr>
            <a:normAutofit/>
          </a:bodyPr>
          <a:lstStyle/>
          <a:p>
            <a:r>
              <a:rPr lang="lv-LV" sz="2400" b="1" cap="none" dirty="0">
                <a:latin typeface="Times New Roman" panose="02020603050405020304" pitchFamily="18" charset="0"/>
                <a:cs typeface="Times New Roman" panose="02020603050405020304" pitchFamily="18" charset="0"/>
              </a:rPr>
              <a:t>Atbalsta personas lēmumu pieņemšanā pakalpojuma definīcija</a:t>
            </a:r>
          </a:p>
        </p:txBody>
      </p:sp>
      <p:sp>
        <p:nvSpPr>
          <p:cNvPr id="3" name="Satura vietturis 2">
            <a:extLst>
              <a:ext uri="{FF2B5EF4-FFF2-40B4-BE49-F238E27FC236}">
                <a16:creationId xmlns:a16="http://schemas.microsoft.com/office/drawing/2014/main" id="{3531B106-4322-41DA-B1A5-3C9737C441BE}"/>
              </a:ext>
            </a:extLst>
          </p:cNvPr>
          <p:cNvSpPr>
            <a:spLocks noGrp="1"/>
          </p:cNvSpPr>
          <p:nvPr>
            <p:ph sz="quarter" idx="13"/>
          </p:nvPr>
        </p:nvSpPr>
        <p:spPr>
          <a:xfrm>
            <a:off x="913149" y="1725105"/>
            <a:ext cx="10364451" cy="3026004"/>
          </a:xfrm>
        </p:spPr>
        <p:txBody>
          <a:bodyPr/>
          <a:lstStyle/>
          <a:p>
            <a:pPr marL="0" indent="0" algn="just">
              <a:lnSpc>
                <a:spcPct val="100000"/>
              </a:lnSpc>
              <a:buNone/>
            </a:pPr>
            <a:r>
              <a:rPr lang="lv-LV" sz="2400" b="1" kern="100" cap="none" dirty="0">
                <a:effectLst/>
                <a:latin typeface="Times New Roman" panose="02020603050405020304" pitchFamily="18" charset="0"/>
                <a:ea typeface="SimSun" panose="02010600030101010101" pitchFamily="2" charset="-122"/>
              </a:rPr>
              <a:t>«Atbalsta personas pakalpojums lēmumu pieņemšanā ir personai ar garīga rakstura traucējumiem sniegts atbalsts lēmumu pieņemšanā, lai palīdzētu viņai vienlīdzīgi ar citiem sabiedrības locekļiem īstenot savu tiesībspēju un rīcībspēju.</a:t>
            </a:r>
            <a:r>
              <a:rPr lang="lv-LV" sz="2400" kern="100" cap="none" dirty="0">
                <a:effectLst/>
                <a:latin typeface="Times New Roman" panose="02020603050405020304" pitchFamily="18" charset="0"/>
                <a:ea typeface="SimSun" panose="02010600030101010101" pitchFamily="2" charset="-122"/>
              </a:rPr>
              <a:t> Atbalsts lēmumu pieņemšanā ļauj personai paust savu gribu, izvēli, plānot un pašai pieņemt lēmumus par savu dzīvi, veselības un sociālo aprūpi, finansēm un īpašumiem, kā arī palīdz personai paplašināt savu dabisko atbalsta loku, palīdz pilnveidot spējas pārstāvēt sevi un aizsargāt savas tiesības un intereses</a:t>
            </a:r>
            <a:r>
              <a:rPr lang="lv-LV" sz="2400" kern="100" dirty="0">
                <a:effectLst/>
                <a:latin typeface="Times New Roman" panose="02020603050405020304" pitchFamily="18" charset="0"/>
                <a:ea typeface="SimSun" panose="02010600030101010101" pitchFamily="2" charset="-122"/>
              </a:rPr>
              <a:t>.»</a:t>
            </a:r>
            <a:endParaRPr lang="lv-LV" sz="2400" dirty="0"/>
          </a:p>
        </p:txBody>
      </p:sp>
    </p:spTree>
    <p:extLst>
      <p:ext uri="{BB962C8B-B14F-4D97-AF65-F5344CB8AC3E}">
        <p14:creationId xmlns:p14="http://schemas.microsoft.com/office/powerpoint/2010/main" val="1219038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75E52F0-8780-4358-AFAC-0E861CDA9C37}"/>
              </a:ext>
            </a:extLst>
          </p:cNvPr>
          <p:cNvSpPr>
            <a:spLocks noGrp="1"/>
          </p:cNvSpPr>
          <p:nvPr>
            <p:ph type="title"/>
          </p:nvPr>
        </p:nvSpPr>
        <p:spPr>
          <a:xfrm>
            <a:off x="913775" y="618518"/>
            <a:ext cx="10364451" cy="729516"/>
          </a:xfrm>
        </p:spPr>
        <p:txBody>
          <a:bodyPr>
            <a:normAutofit/>
          </a:bodyPr>
          <a:lstStyle/>
          <a:p>
            <a:pPr algn="l"/>
            <a:r>
              <a:rPr lang="lv-LV" sz="2400" b="1" cap="none" dirty="0">
                <a:latin typeface="Times New Roman" panose="02020603050405020304" pitchFamily="18" charset="0"/>
                <a:cs typeface="Times New Roman" panose="02020603050405020304" pitchFamily="18" charset="0"/>
              </a:rPr>
              <a:t>Atbalsta personas lēmumu pieņemšanā pakalpojuma mērķis</a:t>
            </a:r>
            <a:endParaRPr lang="lv-LV" sz="2400" dirty="0"/>
          </a:p>
        </p:txBody>
      </p:sp>
      <p:sp>
        <p:nvSpPr>
          <p:cNvPr id="3" name="Satura vietturis 2">
            <a:extLst>
              <a:ext uri="{FF2B5EF4-FFF2-40B4-BE49-F238E27FC236}">
                <a16:creationId xmlns:a16="http://schemas.microsoft.com/office/drawing/2014/main" id="{B121CA7E-D94F-4BA7-9690-2585182A2154}"/>
              </a:ext>
            </a:extLst>
          </p:cNvPr>
          <p:cNvSpPr>
            <a:spLocks noGrp="1"/>
          </p:cNvSpPr>
          <p:nvPr>
            <p:ph sz="quarter" idx="13"/>
          </p:nvPr>
        </p:nvSpPr>
        <p:spPr>
          <a:xfrm>
            <a:off x="433633" y="1866507"/>
            <a:ext cx="10514653" cy="2894030"/>
          </a:xfrm>
        </p:spPr>
        <p:txBody>
          <a:bodyPr>
            <a:normAutofit/>
          </a:bodyPr>
          <a:lstStyle/>
          <a:p>
            <a:pPr marL="0" indent="0" algn="just">
              <a:lnSpc>
                <a:spcPct val="100000"/>
              </a:lnSpc>
              <a:buNone/>
            </a:pPr>
            <a:r>
              <a:rPr lang="lv-LV" cap="none" dirty="0">
                <a:effectLst/>
                <a:latin typeface="Times New Roman" panose="02020603050405020304" pitchFamily="18" charset="0"/>
                <a:ea typeface="Calibri" panose="020F0502020204030204" pitchFamily="34" charset="0"/>
              </a:rPr>
              <a:t>«Nodrošināt personas ar garīga rakstura traucējumiem cilvēktiesību ievērošanu, ieviešot atbalstāmās personas rīcībspējas ierobežošanai alternatīvu tiesību un interešu aizsardzības mehānismu – atbalstīto </a:t>
            </a:r>
            <a:r>
              <a:rPr lang="lv-LV" cap="none" dirty="0" err="1">
                <a:effectLst/>
                <a:latin typeface="Times New Roman" panose="02020603050405020304" pitchFamily="18" charset="0"/>
                <a:ea typeface="Calibri" panose="020F0502020204030204" pitchFamily="34" charset="0"/>
              </a:rPr>
              <a:t>lemtspēju</a:t>
            </a:r>
            <a:r>
              <a:rPr lang="lv-LV" cap="none" dirty="0">
                <a:effectLst/>
                <a:latin typeface="Times New Roman" panose="02020603050405020304" pitchFamily="18" charset="0"/>
                <a:ea typeface="Calibri" panose="020F0502020204030204" pitchFamily="34" charset="0"/>
              </a:rPr>
              <a:t>. Atbalsta personas pakalpojums lēmumu pieņemšanā nodrošina ANO konvencijā ietvertās garantijas uz vienlīdzīgu tiesībspējas un rīcībspējas īstenošanu un patstāvīgu dzīvi sabiedrībā.</a:t>
            </a:r>
            <a:r>
              <a:rPr lang="lv-LV" b="1" cap="none" dirty="0">
                <a:effectLst/>
                <a:latin typeface="Times New Roman" panose="02020603050405020304" pitchFamily="18" charset="0"/>
                <a:ea typeface="Calibri" panose="020F0502020204030204" pitchFamily="34" charset="0"/>
              </a:rPr>
              <a:t> </a:t>
            </a:r>
            <a:r>
              <a:rPr lang="lv-LV" cap="none" dirty="0">
                <a:effectLst/>
                <a:latin typeface="Times New Roman" panose="02020603050405020304" pitchFamily="18" charset="0"/>
                <a:ea typeface="Calibri" panose="020F0502020204030204" pitchFamily="34" charset="0"/>
              </a:rPr>
              <a:t>Atbalsts lēmumu pieņemšanā ļauj atbalstāmajai personai pašai pieņemt sev nozīmīgus lēmumus, palīdz paplašināt savu dabisko atbalsta loku, palīdz pilnveidot spējas pārstāvēt sevi un aizsargāt savas intereses, kā arī paplašina atbalstāmās personas zināšanas un izpratni par savām tiesībām.»</a:t>
            </a:r>
            <a:endParaRPr lang="lv-LV" cap="none" dirty="0"/>
          </a:p>
        </p:txBody>
      </p:sp>
    </p:spTree>
    <p:extLst>
      <p:ext uri="{BB962C8B-B14F-4D97-AF65-F5344CB8AC3E}">
        <p14:creationId xmlns:p14="http://schemas.microsoft.com/office/powerpoint/2010/main" val="1918784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63FC733-7C99-4281-9F71-26A18C65BD5C}"/>
              </a:ext>
            </a:extLst>
          </p:cNvPr>
          <p:cNvSpPr>
            <a:spLocks noGrp="1"/>
          </p:cNvSpPr>
          <p:nvPr>
            <p:ph type="title"/>
          </p:nvPr>
        </p:nvSpPr>
        <p:spPr>
          <a:xfrm>
            <a:off x="913775" y="618517"/>
            <a:ext cx="10364451" cy="1068881"/>
          </a:xfrm>
        </p:spPr>
        <p:txBody>
          <a:bodyPr>
            <a:normAutofit/>
          </a:bodyPr>
          <a:lstStyle/>
          <a:p>
            <a:pPr algn="l"/>
            <a:r>
              <a:rPr lang="lv-LV" sz="2400" b="1" cap="none" dirty="0">
                <a:latin typeface="Times New Roman" panose="02020603050405020304" pitchFamily="18" charset="0"/>
                <a:cs typeface="Times New Roman" panose="02020603050405020304" pitchFamily="18" charset="0"/>
              </a:rPr>
              <a:t>Atbalsta personas lēmumu pieņemšanā pakalpojuma mērķa grupa</a:t>
            </a:r>
            <a:endParaRPr lang="lv-LV" sz="2400" dirty="0"/>
          </a:p>
        </p:txBody>
      </p:sp>
      <p:sp>
        <p:nvSpPr>
          <p:cNvPr id="3" name="Satura vietturis 2">
            <a:extLst>
              <a:ext uri="{FF2B5EF4-FFF2-40B4-BE49-F238E27FC236}">
                <a16:creationId xmlns:a16="http://schemas.microsoft.com/office/drawing/2014/main" id="{57E3A392-357C-4F9F-8D4D-A91CF247C745}"/>
              </a:ext>
            </a:extLst>
          </p:cNvPr>
          <p:cNvSpPr>
            <a:spLocks noGrp="1"/>
          </p:cNvSpPr>
          <p:nvPr>
            <p:ph sz="quarter" idx="13"/>
          </p:nvPr>
        </p:nvSpPr>
        <p:spPr>
          <a:xfrm>
            <a:off x="1168924" y="1723919"/>
            <a:ext cx="9731604" cy="4205541"/>
          </a:xfrm>
        </p:spPr>
        <p:txBody>
          <a:bodyPr>
            <a:normAutofit fontScale="92500" lnSpcReduction="20000"/>
          </a:bodyPr>
          <a:lstStyle/>
          <a:p>
            <a:pPr marL="0" indent="0">
              <a:buNone/>
            </a:pPr>
            <a:r>
              <a:rPr lang="lv-LV" cap="none" dirty="0">
                <a:latin typeface="Times New Roman" panose="02020603050405020304" pitchFamily="18" charset="0"/>
                <a:cs typeface="Times New Roman" panose="02020603050405020304" pitchFamily="18" charset="0"/>
              </a:rPr>
              <a:t>Pilngadīgas personas ar garīga rakstura traucējumiem, kurām nepieciešams atbalsts lēmumu pieņemšanā dažādas dzīves jomās.</a:t>
            </a:r>
          </a:p>
          <a:p>
            <a:pPr marL="0" indent="0">
              <a:buNone/>
            </a:pPr>
            <a:r>
              <a:rPr lang="lv-LV" u="sng" cap="none" dirty="0">
                <a:latin typeface="Times New Roman" panose="02020603050405020304" pitchFamily="18" charset="0"/>
                <a:cs typeface="Times New Roman" panose="02020603050405020304" pitchFamily="18" charset="0"/>
              </a:rPr>
              <a:t>Kritēriji pakalpojuma saņemšanai:</a:t>
            </a:r>
          </a:p>
          <a:p>
            <a:pPr marL="342900" lvl="0" indent="-342900" algn="just">
              <a:lnSpc>
                <a:spcPct val="106000"/>
              </a:lnSpc>
              <a:buFont typeface="Symbol" panose="05050102010706020507" pitchFamily="18" charset="2"/>
              <a:buChar char=""/>
            </a:pPr>
            <a:r>
              <a:rPr lang="lv-LV" sz="1800" kern="100" cap="none" dirty="0">
                <a:effectLst/>
                <a:latin typeface="Times New Roman" panose="02020603050405020304" pitchFamily="18" charset="0"/>
                <a:ea typeface="SimSun" panose="02010600030101010101" pitchFamily="2" charset="-122"/>
                <a:cs typeface="Times New Roman" panose="02020603050405020304" pitchFamily="18" charset="0"/>
              </a:rPr>
              <a:t>Persona ir </a:t>
            </a:r>
            <a:r>
              <a:rPr lang="lv-LV" sz="1800" kern="100" cap="none" dirty="0">
                <a:latin typeface="Times New Roman" panose="02020603050405020304" pitchFamily="18" charset="0"/>
                <a:ea typeface="SimSun" panose="02010600030101010101" pitchFamily="2" charset="-122"/>
                <a:cs typeface="Times New Roman" panose="02020603050405020304" pitchFamily="18" charset="0"/>
              </a:rPr>
              <a:t>L</a:t>
            </a:r>
            <a:r>
              <a:rPr lang="lv-LV" sz="1800" kern="100" cap="none" dirty="0">
                <a:effectLst/>
                <a:latin typeface="Times New Roman" panose="02020603050405020304" pitchFamily="18" charset="0"/>
                <a:ea typeface="SimSun" panose="02010600030101010101" pitchFamily="2" charset="-122"/>
                <a:cs typeface="Times New Roman" panose="02020603050405020304" pitchFamily="18" charset="0"/>
              </a:rPr>
              <a:t>atvijas </a:t>
            </a:r>
            <a:r>
              <a:rPr lang="lv-LV" sz="1800" kern="100" cap="none" dirty="0">
                <a:latin typeface="Times New Roman" panose="02020603050405020304" pitchFamily="18" charset="0"/>
                <a:ea typeface="SimSun" panose="02010600030101010101" pitchFamily="2" charset="-122"/>
                <a:cs typeface="Times New Roman" panose="02020603050405020304" pitchFamily="18" charset="0"/>
              </a:rPr>
              <a:t>R</a:t>
            </a:r>
            <a:r>
              <a:rPr lang="lv-LV" sz="1800" kern="100" cap="none" dirty="0">
                <a:effectLst/>
                <a:latin typeface="Times New Roman" panose="02020603050405020304" pitchFamily="18" charset="0"/>
                <a:ea typeface="SimSun" panose="02010600030101010101" pitchFamily="2" charset="-122"/>
                <a:cs typeface="Times New Roman" panose="02020603050405020304" pitchFamily="18" charset="0"/>
              </a:rPr>
              <a:t>epublikas pilsonis vai nepilsonis; vai viņai ir izsniegta pastāvīgās uzturēšanās atļauja;</a:t>
            </a:r>
            <a:endParaRPr lang="lv-LV"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buFont typeface="Symbol" panose="05050102010706020507" pitchFamily="18" charset="2"/>
              <a:buChar char=""/>
            </a:pPr>
            <a:r>
              <a:rPr lang="lv-LV" sz="1800" kern="100" cap="none" dirty="0">
                <a:effectLst/>
                <a:latin typeface="Times New Roman" panose="02020603050405020304" pitchFamily="18" charset="0"/>
                <a:ea typeface="SimSun" panose="02010600030101010101" pitchFamily="2" charset="-122"/>
                <a:cs typeface="Times New Roman" panose="02020603050405020304" pitchFamily="18" charset="0"/>
              </a:rPr>
              <a:t>Persona ir pilngadīga (no 18 gadiem);</a:t>
            </a:r>
            <a:endParaRPr lang="lv-LV"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buFont typeface="Symbol" panose="05050102010706020507" pitchFamily="18" charset="2"/>
              <a:buChar char=""/>
            </a:pPr>
            <a:r>
              <a:rPr lang="lv-LV" sz="1800" kern="100" cap="none" dirty="0">
                <a:effectLst/>
                <a:latin typeface="Times New Roman" panose="02020603050405020304" pitchFamily="18" charset="0"/>
                <a:ea typeface="SimSun" panose="02010600030101010101" pitchFamily="2" charset="-122"/>
                <a:cs typeface="Times New Roman" panose="02020603050405020304" pitchFamily="18" charset="0"/>
              </a:rPr>
              <a:t>Personai ir garīga rakstura traucējumi;</a:t>
            </a:r>
            <a:endParaRPr lang="lv-LV"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buFont typeface="Symbol" panose="05050102010706020507" pitchFamily="18" charset="2"/>
              <a:buChar char=""/>
            </a:pPr>
            <a:r>
              <a:rPr lang="lv-LV" sz="1800" kern="100" cap="none" dirty="0">
                <a:effectLst/>
                <a:latin typeface="Times New Roman" panose="02020603050405020304" pitchFamily="18" charset="0"/>
                <a:ea typeface="SimSun" panose="02010600030101010101" pitchFamily="2" charset="-122"/>
                <a:cs typeface="Times New Roman" panose="02020603050405020304" pitchFamily="18" charset="0"/>
              </a:rPr>
              <a:t>Personai ir nepieciešams atbalsts lēmumu pieņemšanā;</a:t>
            </a:r>
          </a:p>
          <a:p>
            <a:pPr marL="342900" lvl="0" indent="-342900" algn="just">
              <a:lnSpc>
                <a:spcPct val="106000"/>
              </a:lnSpc>
              <a:buFont typeface="Symbol" panose="05050102010706020507" pitchFamily="18" charset="2"/>
              <a:buChar char=""/>
            </a:pPr>
            <a:r>
              <a:rPr lang="lv-LV" sz="1800" kern="100" cap="none" dirty="0">
                <a:effectLst/>
                <a:latin typeface="Times New Roman" panose="02020603050405020304" pitchFamily="18" charset="0"/>
                <a:ea typeface="SimSun" panose="02010600030101010101" pitchFamily="2" charset="-122"/>
                <a:cs typeface="Times New Roman" panose="02020603050405020304" pitchFamily="18" charset="0"/>
              </a:rPr>
              <a:t>Persona ir vērsta uz sadarbību.</a:t>
            </a:r>
            <a:endParaRPr lang="lv-LV"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6000"/>
              </a:lnSpc>
              <a:spcAft>
                <a:spcPts val="500"/>
              </a:spcAft>
              <a:tabLst>
                <a:tab pos="270510" algn="l"/>
                <a:tab pos="5267960" algn="r"/>
              </a:tabLst>
            </a:pPr>
            <a:endParaRPr lang="lv-LV"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lv-LV" sz="1800" kern="100" cap="none" dirty="0">
                <a:effectLst/>
                <a:latin typeface="Times New Roman" panose="02020603050405020304" pitchFamily="18" charset="0"/>
                <a:ea typeface="SimSun" panose="02010600030101010101" pitchFamily="2" charset="-122"/>
              </a:rPr>
              <a:t>Rīcībspējas ierobežojums nevar būt iemesls atbalsta personas lēmumu pieņemšanā pakalpojuma piešķiršanas atteikumam – atbalsta persona var strādāt jomās, kurās atbalstāmās personas rīcībspēja nav ierobežota, vai ar rakstisku aizgādņa atļauju var strādāt ierobežotajās jomās ar mērķi atjaunot rīcībspēju.</a:t>
            </a:r>
            <a:endParaRPr lang="lv-LV" cap="none" dirty="0">
              <a:latin typeface="Times New Roman" panose="02020603050405020304" pitchFamily="18" charset="0"/>
              <a:cs typeface="Times New Roman" panose="02020603050405020304" pitchFamily="18" charset="0"/>
            </a:endParaRPr>
          </a:p>
          <a:p>
            <a:pPr marL="0" indent="0">
              <a:buNone/>
            </a:pPr>
            <a:endParaRPr lang="lv-LV" cap="none" dirty="0">
              <a:latin typeface="Times New Roman" panose="02020603050405020304" pitchFamily="18" charset="0"/>
              <a:cs typeface="Times New Roman" panose="02020603050405020304" pitchFamily="18" charset="0"/>
            </a:endParaRPr>
          </a:p>
          <a:p>
            <a:pPr marL="0" indent="0">
              <a:buNone/>
            </a:pPr>
            <a:endParaRPr lang="lv-LV" cap="none" dirty="0">
              <a:latin typeface="Times New Roman" panose="02020603050405020304" pitchFamily="18" charset="0"/>
              <a:cs typeface="Times New Roman" panose="02020603050405020304" pitchFamily="18" charset="0"/>
            </a:endParaRPr>
          </a:p>
          <a:p>
            <a:pPr marL="0" indent="0">
              <a:buNone/>
            </a:pPr>
            <a:endParaRPr lang="lv-LV" cap="none" dirty="0">
              <a:latin typeface="Times New Roman" panose="02020603050405020304" pitchFamily="18" charset="0"/>
              <a:cs typeface="Times New Roman" panose="02020603050405020304" pitchFamily="18" charset="0"/>
            </a:endParaRPr>
          </a:p>
          <a:p>
            <a:pPr marL="0" indent="0">
              <a:buNone/>
            </a:pPr>
            <a:endParaRPr lang="lv-LV"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563622"/>
      </p:ext>
    </p:extLst>
  </p:cSld>
  <p:clrMapOvr>
    <a:masterClrMapping/>
  </p:clrMapOvr>
</p:sld>
</file>

<file path=ppt/theme/theme1.xml><?xml version="1.0" encoding="utf-8"?>
<a:theme xmlns:a="http://schemas.openxmlformats.org/drawingml/2006/main" name="Pilīte">
  <a:themeElements>
    <a:clrScheme name="Pilīte">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Pilīt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līt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Pilīte</Template>
  <TotalTime>1407</TotalTime>
  <Words>3570</Words>
  <Application>Microsoft Office PowerPoint</Application>
  <PresentationFormat>Platekrāna</PresentationFormat>
  <Paragraphs>239</Paragraphs>
  <Slides>33</Slides>
  <Notes>2</Notes>
  <HiddenSlides>0</HiddenSlides>
  <MMClips>0</MMClips>
  <ScaleCrop>false</ScaleCrop>
  <HeadingPairs>
    <vt:vector size="8" baseType="variant">
      <vt:variant>
        <vt:lpstr>Lietotie fonti</vt:lpstr>
      </vt:variant>
      <vt:variant>
        <vt:i4>9</vt:i4>
      </vt:variant>
      <vt:variant>
        <vt:lpstr>Dizains</vt:lpstr>
      </vt:variant>
      <vt:variant>
        <vt:i4>1</vt:i4>
      </vt:variant>
      <vt:variant>
        <vt:lpstr>Iegulti OLE serveri</vt:lpstr>
      </vt:variant>
      <vt:variant>
        <vt:i4>1</vt:i4>
      </vt:variant>
      <vt:variant>
        <vt:lpstr>Slaidu virsraksti</vt:lpstr>
      </vt:variant>
      <vt:variant>
        <vt:i4>33</vt:i4>
      </vt:variant>
    </vt:vector>
  </HeadingPairs>
  <TitlesOfParts>
    <vt:vector size="44" baseType="lpstr">
      <vt:lpstr>Arial</vt:lpstr>
      <vt:lpstr>Calibri</vt:lpstr>
      <vt:lpstr>Courier New</vt:lpstr>
      <vt:lpstr>Symbol</vt:lpstr>
      <vt:lpstr>Tahoma</vt:lpstr>
      <vt:lpstr>Times New Roman</vt:lpstr>
      <vt:lpstr>Tw Cen MT</vt:lpstr>
      <vt:lpstr>Wingdings</vt:lpstr>
      <vt:lpstr>Wingdings 3</vt:lpstr>
      <vt:lpstr>Pilīte</vt:lpstr>
      <vt:lpstr>Visio.Drawing.15</vt:lpstr>
      <vt:lpstr>                      Atbalsta personas lēmumu pieņemšanā pakalpojums: kas, kāpēc, kam?  Pasūtītājs: Labklājības ministrija Izpildītājs: biedrība RC ZELDA        Ieva Leimane-Veldmeijere, RC ZELDA direktore</vt:lpstr>
      <vt:lpstr>Valodas loma: kāpēc atbalstāmā persona nevis klients?</vt:lpstr>
      <vt:lpstr>Atbalstītā lēmumu pieņemšana</vt:lpstr>
      <vt:lpstr>PowerPoint prezentācija</vt:lpstr>
      <vt:lpstr>Daži no pakalpojuma saturā un organizēšanas kārtībā ietvertajiem ANO komitejas Vispārējā komentāra Nr. 1 nosacījumiem</vt:lpstr>
      <vt:lpstr>PowerPoint prezentācija</vt:lpstr>
      <vt:lpstr>Atbalsta personas lēmumu pieņemšanā pakalpojuma definīcija</vt:lpstr>
      <vt:lpstr>Atbalsta personas lēmumu pieņemšanā pakalpojuma mērķis</vt:lpstr>
      <vt:lpstr>Atbalsta personas lēmumu pieņemšanā pakalpojuma mērķa grupa</vt:lpstr>
      <vt:lpstr>Atbalsta personas pakalpojums tā saņēmējam nodrošina: </vt:lpstr>
      <vt:lpstr>Prasības pakalpojuma sniedzējam</vt:lpstr>
      <vt:lpstr>Ko dara atbalsta persona?</vt:lpstr>
      <vt:lpstr>Prasības atbalsta personai</vt:lpstr>
      <vt:lpstr>Atbalsta personai nepieciešamās kompetences</vt:lpstr>
      <vt:lpstr>Atbalsta personas sagatavošana darbam</vt:lpstr>
      <vt:lpstr>Kā tiek sniegts atbalsts lēmumu pieņemšanā ?</vt:lpstr>
      <vt:lpstr>Atbalsta sniegšanas pamatprincipi atbalstītajā lēmumu pieņemšanā</vt:lpstr>
      <vt:lpstr>PowerPoint prezentācija</vt:lpstr>
      <vt:lpstr>Atbalstītās lēmumu pieņemšanas procesa posmi:</vt:lpstr>
      <vt:lpstr>Atbalstītās lēmumu pieņemšanas procesa apraksta piemērs</vt:lpstr>
      <vt:lpstr>Atbalsta personas darba pamatā – uz personu vērstās domāšanas un plānošanas pieeja</vt:lpstr>
      <vt:lpstr>Metodes, lai noskaidrotu – kas ir svarīgi personai un kas ir svarīgi personas interesēs:</vt:lpstr>
      <vt:lpstr>Sadarbības uzsākšana ar atbalsta personu</vt:lpstr>
      <vt:lpstr>Jāņa atbalsta plāns</vt:lpstr>
      <vt:lpstr>Līgums par atbalsta sniegšanu lēmumu pieņemšanā</vt:lpstr>
      <vt:lpstr>Pakalpojuma ietvaros sasniedzamie rezultāti</vt:lpstr>
      <vt:lpstr>Atskaišu sistēma</vt:lpstr>
      <vt:lpstr> APLP pakalpojuma kvalitātes uzraudzības sistēma ietver: </vt:lpstr>
      <vt:lpstr>Pakalpojuma specifiskie kvalitātes kritēriji </vt:lpstr>
      <vt:lpstr>APLP pakalpojuma ietekme uz personas dzīves kvalitāti </vt:lpstr>
      <vt:lpstr>PowerPoint prezentācija</vt:lpstr>
      <vt:lpstr>LM uzdevumā Zelda saskaņā ar pasūtījuma Tehnisko specifikāciju ir:</vt:lpstr>
      <vt:lpstr>RC ZELDA izstrādātie gala ziņojumi par APLP pakalpojumu: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Ieva Leimane-Veldmeijere</dc:creator>
  <cp:lastModifiedBy>Ieva Leimane-Veldmeijere</cp:lastModifiedBy>
  <cp:revision>126</cp:revision>
  <cp:lastPrinted>2021-06-15T15:08:09Z</cp:lastPrinted>
  <dcterms:created xsi:type="dcterms:W3CDTF">2021-02-03T09:51:57Z</dcterms:created>
  <dcterms:modified xsi:type="dcterms:W3CDTF">2021-06-16T14:08:38Z</dcterms:modified>
</cp:coreProperties>
</file>