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041" r:id="rId1"/>
  </p:sldMasterIdLst>
  <p:sldIdLst>
    <p:sldId id="256" r:id="rId2"/>
    <p:sldId id="279" r:id="rId3"/>
    <p:sldId id="280" r:id="rId4"/>
    <p:sldId id="297" r:id="rId5"/>
    <p:sldId id="282" r:id="rId6"/>
    <p:sldId id="298" r:id="rId7"/>
    <p:sldId id="285" r:id="rId8"/>
    <p:sldId id="287" r:id="rId9"/>
    <p:sldId id="296" r:id="rId10"/>
    <p:sldId id="288" r:id="rId11"/>
    <p:sldId id="289" r:id="rId12"/>
    <p:sldId id="290" r:id="rId13"/>
    <p:sldId id="291" r:id="rId14"/>
    <p:sldId id="292" r:id="rId15"/>
    <p:sldId id="293" r:id="rId16"/>
    <p:sldId id="294" r:id="rId17"/>
    <p:sldId id="295" r:id="rId18"/>
    <p:sldId id="300" r:id="rId19"/>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72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C1D79F09-BCBB-4F16-B03C-D315BCFDEB23}" type="datetimeFigureOut">
              <a:rPr lang="lv-LV" smtClean="0"/>
              <a:t>11.06.2021</a:t>
            </a:fld>
            <a:endParaRPr lang="lv-LV"/>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lv-LV"/>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D9751857-E8DC-4CE6-93D7-892FBA30404E}" type="slidenum">
              <a:rPr lang="lv-LV" smtClean="0"/>
              <a:t>‹#›</a:t>
            </a:fld>
            <a:endParaRPr lang="lv-LV"/>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8669052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D79F09-BCBB-4F16-B03C-D315BCFDEB23}" type="datetimeFigureOut">
              <a:rPr lang="lv-LV" smtClean="0"/>
              <a:t>11.06.2021</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9751857-E8DC-4CE6-93D7-892FBA30404E}" type="slidenum">
              <a:rPr lang="lv-LV" smtClean="0"/>
              <a:t>‹#›</a:t>
            </a:fld>
            <a:endParaRPr lang="lv-LV"/>
          </a:p>
        </p:txBody>
      </p:sp>
    </p:spTree>
    <p:extLst>
      <p:ext uri="{BB962C8B-B14F-4D97-AF65-F5344CB8AC3E}">
        <p14:creationId xmlns:p14="http://schemas.microsoft.com/office/powerpoint/2010/main" val="4162851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D79F09-BCBB-4F16-B03C-D315BCFDEB23}" type="datetimeFigureOut">
              <a:rPr lang="lv-LV" smtClean="0"/>
              <a:t>11.06.2021</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9751857-E8DC-4CE6-93D7-892FBA30404E}" type="slidenum">
              <a:rPr lang="lv-LV" smtClean="0"/>
              <a:t>‹#›</a:t>
            </a:fld>
            <a:endParaRPr lang="lv-LV"/>
          </a:p>
        </p:txBody>
      </p:sp>
    </p:spTree>
    <p:extLst>
      <p:ext uri="{BB962C8B-B14F-4D97-AF65-F5344CB8AC3E}">
        <p14:creationId xmlns:p14="http://schemas.microsoft.com/office/powerpoint/2010/main" val="14725521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Virsraksts un satu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10"/>
          </p:nvPr>
        </p:nvSpPr>
        <p:spPr/>
        <p:txBody>
          <a:bodyPr/>
          <a:lstStyle/>
          <a:p>
            <a:fld id="{C1D79F09-BCBB-4F16-B03C-D315BCFDEB23}" type="datetimeFigureOut">
              <a:rPr lang="lv-LV" smtClean="0"/>
              <a:t>11.06.2021</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9751857-E8DC-4CE6-93D7-892FBA30404E}" type="slidenum">
              <a:rPr lang="lv-LV" smtClean="0"/>
              <a:t>‹#›</a:t>
            </a:fld>
            <a:endParaRPr lang="lv-LV"/>
          </a:p>
        </p:txBody>
      </p:sp>
    </p:spTree>
    <p:extLst>
      <p:ext uri="{BB962C8B-B14F-4D97-AF65-F5344CB8AC3E}">
        <p14:creationId xmlns:p14="http://schemas.microsoft.com/office/powerpoint/2010/main" val="2679784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D79F09-BCBB-4F16-B03C-D315BCFDEB23}" type="datetimeFigureOut">
              <a:rPr lang="lv-LV" smtClean="0"/>
              <a:t>11.06.2021</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9751857-E8DC-4CE6-93D7-892FBA30404E}" type="slidenum">
              <a:rPr lang="lv-LV" smtClean="0"/>
              <a:t>‹#›</a:t>
            </a:fld>
            <a:endParaRPr lang="lv-LV"/>
          </a:p>
        </p:txBody>
      </p:sp>
    </p:spTree>
    <p:extLst>
      <p:ext uri="{BB962C8B-B14F-4D97-AF65-F5344CB8AC3E}">
        <p14:creationId xmlns:p14="http://schemas.microsoft.com/office/powerpoint/2010/main" val="2783077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D79F09-BCBB-4F16-B03C-D315BCFDEB23}" type="datetimeFigureOut">
              <a:rPr lang="lv-LV" smtClean="0"/>
              <a:t>11.06.2021</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9751857-E8DC-4CE6-93D7-892FBA30404E}" type="slidenum">
              <a:rPr lang="lv-LV" smtClean="0"/>
              <a:t>‹#›</a:t>
            </a:fld>
            <a:endParaRPr lang="lv-LV"/>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38252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D79F09-BCBB-4F16-B03C-D315BCFDEB23}" type="datetimeFigureOut">
              <a:rPr lang="lv-LV" smtClean="0"/>
              <a:t>11.06.2021</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9751857-E8DC-4CE6-93D7-892FBA30404E}" type="slidenum">
              <a:rPr lang="lv-LV" smtClean="0"/>
              <a:t>‹#›</a:t>
            </a:fld>
            <a:endParaRPr lang="lv-LV"/>
          </a:p>
        </p:txBody>
      </p:sp>
    </p:spTree>
    <p:extLst>
      <p:ext uri="{BB962C8B-B14F-4D97-AF65-F5344CB8AC3E}">
        <p14:creationId xmlns:p14="http://schemas.microsoft.com/office/powerpoint/2010/main" val="1719083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D79F09-BCBB-4F16-B03C-D315BCFDEB23}" type="datetimeFigureOut">
              <a:rPr lang="lv-LV" smtClean="0"/>
              <a:t>11.06.2021</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D9751857-E8DC-4CE6-93D7-892FBA30404E}" type="slidenum">
              <a:rPr lang="lv-LV" smtClean="0"/>
              <a:t>‹#›</a:t>
            </a:fld>
            <a:endParaRPr lang="lv-LV"/>
          </a:p>
        </p:txBody>
      </p:sp>
    </p:spTree>
    <p:extLst>
      <p:ext uri="{BB962C8B-B14F-4D97-AF65-F5344CB8AC3E}">
        <p14:creationId xmlns:p14="http://schemas.microsoft.com/office/powerpoint/2010/main" val="3247055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D79F09-BCBB-4F16-B03C-D315BCFDEB23}" type="datetimeFigureOut">
              <a:rPr lang="lv-LV" smtClean="0"/>
              <a:t>11.06.2021</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D9751857-E8DC-4CE6-93D7-892FBA30404E}" type="slidenum">
              <a:rPr lang="lv-LV" smtClean="0"/>
              <a:t>‹#›</a:t>
            </a:fld>
            <a:endParaRPr lang="lv-LV"/>
          </a:p>
        </p:txBody>
      </p:sp>
    </p:spTree>
    <p:extLst>
      <p:ext uri="{BB962C8B-B14F-4D97-AF65-F5344CB8AC3E}">
        <p14:creationId xmlns:p14="http://schemas.microsoft.com/office/powerpoint/2010/main" val="2558214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D79F09-BCBB-4F16-B03C-D315BCFDEB23}" type="datetimeFigureOut">
              <a:rPr lang="lv-LV" smtClean="0"/>
              <a:t>11.06.2021</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D9751857-E8DC-4CE6-93D7-892FBA30404E}" type="slidenum">
              <a:rPr lang="lv-LV" smtClean="0"/>
              <a:t>‹#›</a:t>
            </a:fld>
            <a:endParaRPr lang="lv-LV"/>
          </a:p>
        </p:txBody>
      </p:sp>
    </p:spTree>
    <p:extLst>
      <p:ext uri="{BB962C8B-B14F-4D97-AF65-F5344CB8AC3E}">
        <p14:creationId xmlns:p14="http://schemas.microsoft.com/office/powerpoint/2010/main" val="2112637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D79F09-BCBB-4F16-B03C-D315BCFDEB23}" type="datetimeFigureOut">
              <a:rPr lang="lv-LV" smtClean="0"/>
              <a:t>11.06.2021</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9751857-E8DC-4CE6-93D7-892FBA30404E}" type="slidenum">
              <a:rPr lang="lv-LV" smtClean="0"/>
              <a:t>‹#›</a:t>
            </a:fld>
            <a:endParaRPr lang="lv-LV"/>
          </a:p>
        </p:txBody>
      </p:sp>
    </p:spTree>
    <p:extLst>
      <p:ext uri="{BB962C8B-B14F-4D97-AF65-F5344CB8AC3E}">
        <p14:creationId xmlns:p14="http://schemas.microsoft.com/office/powerpoint/2010/main" val="4249564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D79F09-BCBB-4F16-B03C-D315BCFDEB23}" type="datetimeFigureOut">
              <a:rPr lang="lv-LV" smtClean="0"/>
              <a:t>11.06.2021</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9751857-E8DC-4CE6-93D7-892FBA30404E}" type="slidenum">
              <a:rPr lang="lv-LV" smtClean="0"/>
              <a:t>‹#›</a:t>
            </a:fld>
            <a:endParaRPr lang="lv-LV"/>
          </a:p>
        </p:txBody>
      </p:sp>
    </p:spTree>
    <p:extLst>
      <p:ext uri="{BB962C8B-B14F-4D97-AF65-F5344CB8AC3E}">
        <p14:creationId xmlns:p14="http://schemas.microsoft.com/office/powerpoint/2010/main" val="724030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C1D79F09-BCBB-4F16-B03C-D315BCFDEB23}" type="datetimeFigureOut">
              <a:rPr lang="lv-LV" smtClean="0"/>
              <a:t>11.06.2021</a:t>
            </a:fld>
            <a:endParaRPr lang="lv-LV"/>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lv-LV"/>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D9751857-E8DC-4CE6-93D7-892FBA30404E}" type="slidenum">
              <a:rPr lang="lv-LV" smtClean="0"/>
              <a:t>‹#›</a:t>
            </a:fld>
            <a:endParaRPr lang="lv-LV"/>
          </a:p>
        </p:txBody>
      </p:sp>
    </p:spTree>
    <p:extLst>
      <p:ext uri="{BB962C8B-B14F-4D97-AF65-F5344CB8AC3E}">
        <p14:creationId xmlns:p14="http://schemas.microsoft.com/office/powerpoint/2010/main" val="4204089540"/>
      </p:ext>
    </p:extLst>
  </p:cSld>
  <p:clrMap bg1="lt1" tx1="dk1" bg2="lt2" tx2="dk2" accent1="accent1" accent2="accent2" accent3="accent3" accent4="accent4" accent5="accent5" accent6="accent6" hlink="hlink" folHlink="folHlink"/>
  <p:sldLayoutIdLst>
    <p:sldLayoutId id="2147485042" r:id="rId1"/>
    <p:sldLayoutId id="2147485043" r:id="rId2"/>
    <p:sldLayoutId id="2147485044" r:id="rId3"/>
    <p:sldLayoutId id="2147485045" r:id="rId4"/>
    <p:sldLayoutId id="2147485046" r:id="rId5"/>
    <p:sldLayoutId id="2147485047" r:id="rId6"/>
    <p:sldLayoutId id="2147485048" r:id="rId7"/>
    <p:sldLayoutId id="2147485049" r:id="rId8"/>
    <p:sldLayoutId id="2147485050" r:id="rId9"/>
    <p:sldLayoutId id="2147485051" r:id="rId10"/>
    <p:sldLayoutId id="2147485052" r:id="rId11"/>
    <p:sldLayoutId id="2147485053" r:id="rId12"/>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lm.gov.lv/lv/gala-zinojums-atbalsta-personas-pakalpojuma-apraksta-organizesanas-un-finansesanas-kartibas-izstrade"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1073B21-DDCF-4148-9902-DE243D010705}"/>
              </a:ext>
            </a:extLst>
          </p:cNvPr>
          <p:cNvSpPr>
            <a:spLocks noGrp="1"/>
          </p:cNvSpPr>
          <p:nvPr>
            <p:ph type="ctrTitle"/>
          </p:nvPr>
        </p:nvSpPr>
        <p:spPr>
          <a:xfrm>
            <a:off x="2298010" y="699656"/>
            <a:ext cx="8058151" cy="2872674"/>
          </a:xfrm>
        </p:spPr>
        <p:txBody>
          <a:bodyPr>
            <a:noAutofit/>
          </a:bodyPr>
          <a:lstStyle/>
          <a:p>
            <a:pPr algn="ctr"/>
            <a:r>
              <a:rPr lang="lv-LV" sz="3200" dirty="0">
                <a:latin typeface="Times New Roman" panose="02020603050405020304" pitchFamily="18" charset="0"/>
                <a:cs typeface="Times New Roman" panose="02020603050405020304" pitchFamily="18" charset="0"/>
              </a:rPr>
              <a:t>            </a:t>
            </a:r>
            <a:br>
              <a:rPr lang="lv-LV" sz="3200" dirty="0">
                <a:latin typeface="Times New Roman" panose="02020603050405020304" pitchFamily="18" charset="0"/>
                <a:cs typeface="Times New Roman" panose="02020603050405020304" pitchFamily="18" charset="0"/>
              </a:rPr>
            </a:br>
            <a:br>
              <a:rPr lang="lv-LV" sz="3200" dirty="0">
                <a:latin typeface="Times New Roman" panose="02020603050405020304" pitchFamily="18" charset="0"/>
                <a:cs typeface="Times New Roman" panose="02020603050405020304" pitchFamily="18" charset="0"/>
              </a:rPr>
            </a:br>
            <a:br>
              <a:rPr lang="lv-LV" sz="3200" dirty="0">
                <a:latin typeface="Times New Roman" panose="02020603050405020304" pitchFamily="18" charset="0"/>
                <a:cs typeface="Times New Roman" panose="02020603050405020304" pitchFamily="18" charset="0"/>
              </a:rPr>
            </a:br>
            <a:br>
              <a:rPr lang="lv-LV" sz="3200" dirty="0">
                <a:latin typeface="Times New Roman" panose="02020603050405020304" pitchFamily="18" charset="0"/>
                <a:cs typeface="Times New Roman" panose="02020603050405020304" pitchFamily="18" charset="0"/>
              </a:rPr>
            </a:br>
            <a:br>
              <a:rPr lang="lv-LV" sz="3200" dirty="0">
                <a:latin typeface="Times New Roman" panose="02020603050405020304" pitchFamily="18" charset="0"/>
                <a:cs typeface="Times New Roman" panose="02020603050405020304" pitchFamily="18" charset="0"/>
              </a:rPr>
            </a:br>
            <a:br>
              <a:rPr lang="lv-LV" sz="3200" dirty="0">
                <a:latin typeface="Times New Roman" panose="02020603050405020304" pitchFamily="18" charset="0"/>
                <a:cs typeface="Times New Roman" panose="02020603050405020304" pitchFamily="18" charset="0"/>
              </a:rPr>
            </a:br>
            <a:br>
              <a:rPr lang="lv-LV" sz="3200" dirty="0">
                <a:latin typeface="Times New Roman" panose="02020603050405020304" pitchFamily="18" charset="0"/>
                <a:cs typeface="Times New Roman" panose="02020603050405020304" pitchFamily="18" charset="0"/>
              </a:rPr>
            </a:br>
            <a:br>
              <a:rPr lang="lv-LV" sz="3200" dirty="0">
                <a:latin typeface="Times New Roman" panose="02020603050405020304" pitchFamily="18" charset="0"/>
                <a:cs typeface="Times New Roman" panose="02020603050405020304" pitchFamily="18" charset="0"/>
              </a:rPr>
            </a:br>
            <a:br>
              <a:rPr lang="lv-LV" sz="3200" dirty="0">
                <a:latin typeface="Times New Roman" panose="02020603050405020304" pitchFamily="18" charset="0"/>
                <a:cs typeface="Times New Roman" panose="02020603050405020304" pitchFamily="18" charset="0"/>
              </a:rPr>
            </a:br>
            <a:r>
              <a:rPr lang="lv-LV" sz="3200" dirty="0">
                <a:latin typeface="Times New Roman" panose="02020603050405020304" pitchFamily="18" charset="0"/>
                <a:cs typeface="Times New Roman" panose="02020603050405020304" pitchFamily="18" charset="0"/>
              </a:rPr>
              <a:t>Atbalsta personas lēmumu pieņemšanā pakalpojuma vieta sociālo pakalpojumu sistēmā</a:t>
            </a:r>
            <a:br>
              <a:rPr lang="lv-LV" sz="3200" dirty="0">
                <a:latin typeface="Times New Roman" panose="02020603050405020304" pitchFamily="18" charset="0"/>
                <a:cs typeface="Times New Roman" panose="02020603050405020304" pitchFamily="18" charset="0"/>
              </a:rPr>
            </a:br>
            <a:endParaRPr lang="lv-LV" sz="3200" dirty="0">
              <a:latin typeface="Times New Roman" panose="02020603050405020304" pitchFamily="18" charset="0"/>
              <a:cs typeface="Times New Roman" panose="02020603050405020304" pitchFamily="18" charset="0"/>
            </a:endParaRPr>
          </a:p>
        </p:txBody>
      </p:sp>
      <p:sp>
        <p:nvSpPr>
          <p:cNvPr id="3" name="Apakšvirsraksts 2">
            <a:extLst>
              <a:ext uri="{FF2B5EF4-FFF2-40B4-BE49-F238E27FC236}">
                <a16:creationId xmlns:a16="http://schemas.microsoft.com/office/drawing/2014/main" id="{A8E24FC3-7188-40F3-976C-E6B854B46675}"/>
              </a:ext>
            </a:extLst>
          </p:cNvPr>
          <p:cNvSpPr>
            <a:spLocks noGrp="1"/>
          </p:cNvSpPr>
          <p:nvPr>
            <p:ph type="subTitle" idx="1"/>
          </p:nvPr>
        </p:nvSpPr>
        <p:spPr>
          <a:xfrm>
            <a:off x="2780059" y="3292665"/>
            <a:ext cx="7715250" cy="2195341"/>
          </a:xfrm>
        </p:spPr>
        <p:txBody>
          <a:bodyPr>
            <a:normAutofit/>
          </a:bodyPr>
          <a:lstStyle/>
          <a:p>
            <a:pPr algn="r">
              <a:lnSpc>
                <a:spcPct val="100000"/>
              </a:lnSpc>
              <a:spcBef>
                <a:spcPts val="0"/>
              </a:spcBef>
              <a:spcAft>
                <a:spcPts val="0"/>
              </a:spcAft>
            </a:pPr>
            <a:r>
              <a:rPr lang="lv-LV" sz="2400" dirty="0">
                <a:latin typeface="Times New Roman" panose="02020603050405020304" pitchFamily="18" charset="0"/>
                <a:cs typeface="Times New Roman" panose="02020603050405020304" pitchFamily="18" charset="0"/>
              </a:rPr>
              <a:t>Aleksandra Pavlovska,  </a:t>
            </a:r>
          </a:p>
          <a:p>
            <a:pPr algn="r">
              <a:lnSpc>
                <a:spcPct val="100000"/>
              </a:lnSpc>
              <a:spcBef>
                <a:spcPts val="0"/>
              </a:spcBef>
              <a:spcAft>
                <a:spcPts val="0"/>
              </a:spcAft>
            </a:pPr>
            <a:r>
              <a:rPr lang="lv-LV" sz="2400" dirty="0">
                <a:latin typeface="Times New Roman" panose="02020603050405020304" pitchFamily="18" charset="0"/>
                <a:cs typeface="Times New Roman" panose="02020603050405020304" pitchFamily="18" charset="0"/>
              </a:rPr>
              <a:t>RC ZELDA sociālā darbiniece</a:t>
            </a:r>
            <a:endParaRPr lang="lv-LV" dirty="0">
              <a:latin typeface="Times New Roman" panose="02020603050405020304" pitchFamily="18" charset="0"/>
              <a:cs typeface="Times New Roman" panose="02020603050405020304" pitchFamily="18" charset="0"/>
            </a:endParaRPr>
          </a:p>
        </p:txBody>
      </p:sp>
      <p:pic>
        <p:nvPicPr>
          <p:cNvPr id="4" name="Picture 4" descr="Screen Clipping">
            <a:extLst>
              <a:ext uri="{FF2B5EF4-FFF2-40B4-BE49-F238E27FC236}">
                <a16:creationId xmlns:a16="http://schemas.microsoft.com/office/drawing/2014/main" id="{B1CF8A40-253A-4E4A-AF6C-103981919CB7}"/>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3650615" y="471056"/>
            <a:ext cx="5081270" cy="1139825"/>
          </a:xfrm>
          <a:prstGeom prst="rect">
            <a:avLst/>
          </a:prstGeom>
        </p:spPr>
      </p:pic>
      <p:sp>
        <p:nvSpPr>
          <p:cNvPr id="5" name="TextBox 4">
            <a:extLst>
              <a:ext uri="{FF2B5EF4-FFF2-40B4-BE49-F238E27FC236}">
                <a16:creationId xmlns:a16="http://schemas.microsoft.com/office/drawing/2014/main" id="{7BE97E68-DE20-4D8D-9E51-DBB2D48D7C96}"/>
              </a:ext>
            </a:extLst>
          </p:cNvPr>
          <p:cNvSpPr txBox="1"/>
          <p:nvPr/>
        </p:nvSpPr>
        <p:spPr>
          <a:xfrm>
            <a:off x="1192697" y="4681330"/>
            <a:ext cx="10505660" cy="2031325"/>
          </a:xfrm>
          <a:prstGeom prst="rect">
            <a:avLst/>
          </a:prstGeom>
          <a:noFill/>
        </p:spPr>
        <p:txBody>
          <a:bodyPr wrap="square" rtlCol="0">
            <a:spAutoFit/>
          </a:bodyPr>
          <a:lstStyle/>
          <a:p>
            <a:pPr algn="just"/>
            <a:r>
              <a:rPr lang="lv-LV" sz="1400" i="1" dirty="0">
                <a:latin typeface="Times New Roman" panose="02020603050405020304" pitchFamily="18" charset="0"/>
                <a:ea typeface="Times New Roman" panose="02020603050405020304" pitchFamily="18" charset="0"/>
                <a:cs typeface="Times New Roman" panose="02020603050405020304" pitchFamily="18" charset="0"/>
              </a:rPr>
              <a:t>Pasūtījuma līgums</a:t>
            </a:r>
            <a:r>
              <a:rPr lang="lv-LV" sz="1400" i="1" dirty="0">
                <a:effectLst/>
                <a:latin typeface="Times New Roman" panose="02020603050405020304" pitchFamily="18" charset="0"/>
                <a:ea typeface="Times New Roman" panose="02020603050405020304" pitchFamily="18" charset="0"/>
                <a:cs typeface="Times New Roman" panose="02020603050405020304" pitchFamily="18" charset="0"/>
              </a:rPr>
              <a:t> Nr.LM2017/24-1-1328/02 ''Atbalsta personas pakalpojuma apraksta, organizēšanas un finansēšanas kārtības izstrāde, atbalsta personas pakalpojuma </a:t>
            </a:r>
            <a:r>
              <a:rPr lang="lv-LV" sz="1400" i="1" dirty="0" err="1">
                <a:effectLst/>
                <a:latin typeface="Times New Roman" panose="02020603050405020304" pitchFamily="18" charset="0"/>
                <a:ea typeface="Times New Roman" panose="02020603050405020304" pitchFamily="18" charset="0"/>
                <a:cs typeface="Times New Roman" panose="02020603050405020304" pitchFamily="18" charset="0"/>
              </a:rPr>
              <a:t>izmēģinājumprojekta</a:t>
            </a:r>
            <a:r>
              <a:rPr lang="lv-LV" sz="1400" i="1" dirty="0">
                <a:effectLst/>
                <a:latin typeface="Times New Roman" panose="02020603050405020304" pitchFamily="18" charset="0"/>
                <a:ea typeface="Times New Roman" panose="02020603050405020304" pitchFamily="18" charset="0"/>
                <a:cs typeface="Times New Roman" panose="02020603050405020304" pitchFamily="18" charset="0"/>
              </a:rPr>
              <a:t> īstenošana un </a:t>
            </a:r>
            <a:r>
              <a:rPr lang="lv-LV" sz="1400" i="1" dirty="0" err="1">
                <a:effectLst/>
                <a:latin typeface="Times New Roman" panose="02020603050405020304" pitchFamily="18" charset="0"/>
                <a:ea typeface="Times New Roman" panose="02020603050405020304" pitchFamily="18" charset="0"/>
                <a:cs typeface="Times New Roman" panose="02020603050405020304" pitchFamily="18" charset="0"/>
              </a:rPr>
              <a:t>izmēģinājumprojekta</a:t>
            </a:r>
            <a:r>
              <a:rPr lang="lv-LV" sz="1400" i="1" dirty="0">
                <a:effectLst/>
                <a:latin typeface="Times New Roman" panose="02020603050405020304" pitchFamily="18" charset="0"/>
                <a:ea typeface="Times New Roman" panose="02020603050405020304" pitchFamily="18" charset="0"/>
                <a:cs typeface="Times New Roman" panose="02020603050405020304" pitchFamily="18" charset="0"/>
              </a:rPr>
              <a:t> rezultātu </a:t>
            </a:r>
            <a:r>
              <a:rPr lang="lv-LV" sz="1400" i="1" dirty="0" err="1">
                <a:effectLst/>
                <a:latin typeface="Times New Roman" panose="02020603050405020304" pitchFamily="18" charset="0"/>
                <a:ea typeface="Times New Roman" panose="02020603050405020304" pitchFamily="18" charset="0"/>
                <a:cs typeface="Times New Roman" panose="02020603050405020304" pitchFamily="18" charset="0"/>
              </a:rPr>
              <a:t>izvērtējums</a:t>
            </a:r>
            <a:r>
              <a:rPr lang="lv-LV" sz="1400" i="1" dirty="0">
                <a:effectLst/>
                <a:latin typeface="Times New Roman" panose="02020603050405020304" pitchFamily="18" charset="0"/>
                <a:ea typeface="Times New Roman" panose="02020603050405020304" pitchFamily="18" charset="0"/>
                <a:cs typeface="Times New Roman" panose="02020603050405020304" pitchFamily="18" charset="0"/>
              </a:rPr>
              <a:t>'' tiek izstrādāts Darbības programmas „Izaugsme un nodarbinātība” 9.2.2. specifiskā atbalsta mērķa “Palielināt kvalitatīvu institucionālai aprūpei alternatīvu sociālo pakalpojumu dzīvesvietā un ģimeniskai videi pietuvinātu pakalpojumu pieejamību personām ar invaliditāti un bērniem” 9.2.2.2. pasākuma “Sociālo pakalpojumu atbalsta sistēmas pilnveide” projekta “Sociālo pakalpojumu atbalsta sistēmas pilnveide” ietvaros, kā arī Eiropas Savienības stratēģijā „Eiropa 2020”, Nacionālajā attīstības plānā 2014.-2020. gadam un „Sociālo pakalpojumu attīstības pamatnostādnēs 2014.–2020. gadam” izvirzīto mērķu un noteikto prioritāšu sasniegšanai</a:t>
            </a:r>
            <a:endParaRPr lang="lv-LV" sz="1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lv-LV" sz="1400" dirty="0">
              <a:latin typeface="Times New Roman" panose="02020603050405020304" pitchFamily="18" charset="0"/>
              <a:cs typeface="Times New Roman" panose="02020603050405020304" pitchFamily="18" charset="0"/>
            </a:endParaRPr>
          </a:p>
          <a:p>
            <a:endParaRPr lang="lv-LV" sz="1400" dirty="0"/>
          </a:p>
        </p:txBody>
      </p:sp>
    </p:spTree>
    <p:extLst>
      <p:ext uri="{BB962C8B-B14F-4D97-AF65-F5344CB8AC3E}">
        <p14:creationId xmlns:p14="http://schemas.microsoft.com/office/powerpoint/2010/main" val="3712943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C1F4E-883F-4EE7-B88D-221626EED053}"/>
              </a:ext>
            </a:extLst>
          </p:cNvPr>
          <p:cNvSpPr>
            <a:spLocks noGrp="1"/>
          </p:cNvSpPr>
          <p:nvPr>
            <p:ph type="title"/>
          </p:nvPr>
        </p:nvSpPr>
        <p:spPr>
          <a:xfrm>
            <a:off x="1261872" y="365760"/>
            <a:ext cx="9692640" cy="737483"/>
          </a:xfrm>
        </p:spPr>
        <p:txBody>
          <a:bodyPr>
            <a:normAutofit/>
          </a:bodyPr>
          <a:lstStyle/>
          <a:p>
            <a:r>
              <a:rPr kumimoji="0" lang="lv-LV"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t>Ģimenes asistents un atbalsta persona:</a:t>
            </a:r>
            <a:endParaRPr lang="lv-LV" sz="3600" dirty="0"/>
          </a:p>
        </p:txBody>
      </p:sp>
      <p:sp>
        <p:nvSpPr>
          <p:cNvPr id="3" name="Content Placeholder 2">
            <a:extLst>
              <a:ext uri="{FF2B5EF4-FFF2-40B4-BE49-F238E27FC236}">
                <a16:creationId xmlns:a16="http://schemas.microsoft.com/office/drawing/2014/main" id="{D107B788-996F-4538-9801-70E07D4ABAA1}"/>
              </a:ext>
            </a:extLst>
          </p:cNvPr>
          <p:cNvSpPr>
            <a:spLocks noGrp="1"/>
          </p:cNvSpPr>
          <p:nvPr>
            <p:ph sz="quarter" idx="13"/>
          </p:nvPr>
        </p:nvSpPr>
        <p:spPr>
          <a:xfrm>
            <a:off x="913149" y="1292087"/>
            <a:ext cx="9950321" cy="4919870"/>
          </a:xfrm>
        </p:spPr>
        <p:txBody>
          <a:bodyPr>
            <a:noAutofit/>
          </a:bodyPr>
          <a:lstStyle/>
          <a:p>
            <a:pPr marL="0" marR="0" lvl="0" indent="0" algn="just" defTabSz="914400" rtl="0" eaLnBrk="1" fontAlgn="base" latinLnBrk="0" hangingPunct="1">
              <a:lnSpc>
                <a:spcPct val="107000"/>
              </a:lnSpc>
              <a:spcBef>
                <a:spcPts val="1000"/>
              </a:spcBef>
              <a:spcAft>
                <a:spcPts val="800"/>
              </a:spcAft>
              <a:buClrTx/>
              <a:buSzTx/>
              <a:buFont typeface="Arial" panose="020B0604020202020204" pitchFamily="34" charset="0"/>
              <a:buNone/>
              <a:tabLst/>
              <a:defRPr/>
            </a:pPr>
            <a:r>
              <a:rPr kumimoji="0" lang="lv-LV" sz="15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Pakalpojuma izvērtējums un apjoms</a:t>
            </a:r>
            <a:endPar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Bef>
                <a:spcPts val="1000"/>
              </a:spcBef>
              <a:spcAft>
                <a:spcPts val="800"/>
              </a:spcAft>
              <a:buClrTx/>
              <a:buSzTx/>
              <a:defRPr/>
            </a:pPr>
            <a:r>
              <a:rPr lang="lv-LV" sz="1500" spc="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ĢA pakalpojuma apjomu nosaka pašvaldības izstrādātie saistošie noteikumi un Sociālā dienesta izsniegtais nosūtījums: “Pakalpojuma apjoms tiek noteikts </a:t>
            </a:r>
            <a:r>
              <a:rPr lang="lv-LV" sz="1500" i="1" spc="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saskaņā ar klienta sociālās funkcionēšanas izvērtējumu un individuālo vajadzību izvērtējumu, kuru veic sociālais darbinieks-gadījuma vadītājs</a:t>
            </a:r>
            <a:r>
              <a:rPr lang="lv-LV" sz="1500" spc="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 izvērtējumu veic eksperts, kurš, izmantojot </a:t>
            </a:r>
            <a:r>
              <a:rPr lang="lv-LV" sz="1500" spc="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funkcionālo modeli,</a:t>
            </a:r>
            <a:r>
              <a:rPr lang="lv-LV" sz="1500" spc="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vērtē, kas ir cilvēka interesēs</a:t>
            </a:r>
            <a:r>
              <a:rPr lang="lv-LV" sz="1500" spc="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APLP pakalpojuma apjoms tiek novērtēts </a:t>
            </a:r>
            <a:r>
              <a:rPr lang="lv-LV" sz="1500" i="1" spc="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ar personalizēto izvērtējumu sadarbībā starp atbalstāmo personu un pakalpojuma sociālo darbinieku</a:t>
            </a:r>
            <a:r>
              <a:rPr lang="lv-LV" sz="1500" spc="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kur atbalstāmā persona izsaka</a:t>
            </a:r>
            <a:r>
              <a:rPr lang="lv-LV" sz="1500" i="1" spc="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savu gribu un vēlmes</a:t>
            </a:r>
            <a:r>
              <a:rPr lang="lv-LV" sz="1500" spc="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un apraksta, kāda veida atbalsts un kādās jomās viņai ir nepieciešams.</a:t>
            </a:r>
            <a:endParaRPr lang="lv-LV" sz="1500" spc="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lang="en-GB" sz="1500" i="1" spc="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Pl</a:t>
            </a:r>
            <a:r>
              <a:rPr lang="lv-LV" sz="1500" i="1" spc="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ā</a:t>
            </a:r>
            <a:r>
              <a:rPr lang="en-GB" sz="1500" i="1" spc="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n</a:t>
            </a:r>
            <a:r>
              <a:rPr kumimoji="0" lang="lv-LV" sz="15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ošana pakalpojuma ietvaros </a:t>
            </a:r>
            <a:endPar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6000"/>
              </a:lnSpc>
              <a:spcBef>
                <a:spcPts val="1000"/>
              </a:spcBef>
              <a:spcAft>
                <a:spcPts val="0"/>
              </a:spcAft>
              <a:buClrTx/>
              <a:buSzTx/>
              <a:defRPr/>
            </a:pP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Ģimenes asistenta darba plāns balstās uz individuālo rehabilitācijas plānu, kas ir daļa no sociālā dienesta dokumentācijas. Dokumentu </a:t>
            </a:r>
            <a:r>
              <a:rPr kumimoji="0" lang="lv-LV" sz="15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izstrādā speciālists, </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kurš arī nosaka plāna prioritātes. APLP pakalpojuma ietvaros atbalsta plāns tiek veidots </a:t>
            </a:r>
            <a:r>
              <a:rPr kumimoji="0" lang="lv-LV" sz="15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kopā ar atbalstāmo personu</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un tas ir atbalstāmās personas dokuments. Plāna centrā ir personas noteikti mērķi un uzdevumi, un pati persona izvēlas, kādi lēmumi, mērķi un vēlmes viņai ir prioritāte. Plāns ir instruments, kas palīdz nodrošināt, ka atbalsta persona strādā, lai sasniegtu </a:t>
            </a:r>
            <a:r>
              <a:rPr kumimoji="0" lang="lv-LV" sz="15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pašas personas izvirzītos mērķus un ka persona īsteno savu </a:t>
            </a:r>
            <a:r>
              <a:rPr kumimoji="0" lang="lv-LV" sz="15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tiesībspēju un rīcībspēju</a:t>
            </a:r>
            <a:r>
              <a:rPr kumimoji="0" lang="lv-LV" sz="15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6000"/>
              </a:lnSpc>
              <a:spcBef>
                <a:spcPts val="1000"/>
              </a:spcBef>
              <a:spcAft>
                <a:spcPts val="800"/>
              </a:spcAft>
              <a:buClrTx/>
              <a:buSzTx/>
              <a:defRPr/>
            </a:pP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Sociālā dienesta individuālais rehabilitācijas plāns (kā arī izvērtēšanas instrumenti) ir sagatavots specializētā profesionālā valodā. Savukārt APLP pakalpojuma ietvaros sagatavotajā atbalsta plānā tiek izmantota ikdienas vai vieglā valoda bez specifiskiem terminiem. Līdz ar to plāns ir viegli uztverams arī pašai personai (tiek saglabāti personas lietotie vārdi un apzīmējumi).</a:t>
            </a:r>
            <a:endParaRPr lang="lv-LV"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6626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D5511-8079-4FAC-9C6E-457A2D9C2357}"/>
              </a:ext>
            </a:extLst>
          </p:cNvPr>
          <p:cNvSpPr>
            <a:spLocks noGrp="1"/>
          </p:cNvSpPr>
          <p:nvPr>
            <p:ph type="title"/>
          </p:nvPr>
        </p:nvSpPr>
        <p:spPr>
          <a:xfrm>
            <a:off x="1261872" y="365760"/>
            <a:ext cx="9692640" cy="747423"/>
          </a:xfrm>
        </p:spPr>
        <p:txBody>
          <a:bodyPr>
            <a:normAutofit/>
          </a:bodyPr>
          <a:lstStyle/>
          <a:p>
            <a:r>
              <a:rPr kumimoji="0" lang="lv-LV"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t>Ģimenes asistents un atbalsta persona</a:t>
            </a:r>
            <a:endParaRPr lang="lv-LV" sz="3600" dirty="0"/>
          </a:p>
        </p:txBody>
      </p:sp>
      <p:sp>
        <p:nvSpPr>
          <p:cNvPr id="3" name="Content Placeholder 2">
            <a:extLst>
              <a:ext uri="{FF2B5EF4-FFF2-40B4-BE49-F238E27FC236}">
                <a16:creationId xmlns:a16="http://schemas.microsoft.com/office/drawing/2014/main" id="{C6FA9903-5689-46D2-970C-FD29400DFB2A}"/>
              </a:ext>
            </a:extLst>
          </p:cNvPr>
          <p:cNvSpPr>
            <a:spLocks noGrp="1"/>
          </p:cNvSpPr>
          <p:nvPr>
            <p:ph sz="quarter" idx="13"/>
          </p:nvPr>
        </p:nvSpPr>
        <p:spPr>
          <a:xfrm>
            <a:off x="675861" y="1182758"/>
            <a:ext cx="10137914" cy="5460240"/>
          </a:xfrm>
        </p:spPr>
        <p:txBody>
          <a:bodyPr>
            <a:noAutofit/>
          </a:bodyPr>
          <a:lstStyle/>
          <a:p>
            <a:pPr marL="0" indent="0" algn="just">
              <a:lnSpc>
                <a:spcPct val="120000"/>
              </a:lnSpc>
              <a:spcBef>
                <a:spcPts val="0"/>
              </a:spcBef>
              <a:spcAft>
                <a:spcPts val="0"/>
              </a:spcAft>
              <a:buClrTx/>
              <a:buSzTx/>
              <a:buNone/>
              <a:defRPr/>
            </a:pPr>
            <a:r>
              <a:rPr kumimoji="0" lang="lv-LV" sz="1500" b="1"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lv-LV" sz="15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Speciālistu darba saturs un uzdevumi</a:t>
            </a:r>
            <a:endPar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defTabSz="914400" rtl="0" eaLnBrk="1" fontAlgn="auto" latinLnBrk="0" hangingPunct="1">
              <a:lnSpc>
                <a:spcPct val="120000"/>
              </a:lnSpc>
              <a:spcBef>
                <a:spcPts val="0"/>
              </a:spcBef>
              <a:spcAft>
                <a:spcPts val="0"/>
              </a:spcAft>
              <a:buClrTx/>
              <a:buSzTx/>
              <a:buFont typeface="Symbol" panose="05050102010706020507" pitchFamily="18" charset="2"/>
              <a:buChar char=""/>
              <a:tabLst/>
              <a:defRPr/>
            </a:pPr>
            <a:r>
              <a:rPr kumimoji="0" lang="lv-LV" sz="1500" b="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ĢA ir orientēts uz prasmju attīstīšanu, bet AP uz atbalstu lēmumu pieņemšanā. </a:t>
            </a:r>
            <a:r>
              <a:rPr kumimoji="0" lang="lv-LV" sz="15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Daži cilvēki var iemācīties prasmes, taču viņiem joprojām būs nepieciešams atbalsts lēmumu pieņemšanā, un otrādi)</a:t>
            </a:r>
            <a:endPar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120000"/>
              </a:lnSpc>
              <a:spcBef>
                <a:spcPts val="0"/>
              </a:spcBef>
              <a:spcAft>
                <a:spcPts val="0"/>
              </a:spcAft>
              <a:buClrTx/>
              <a:buSzTx/>
              <a:buFont typeface="Symbol" panose="05050102010706020507" pitchFamily="18" charset="2"/>
              <a:buChar char=""/>
              <a:tabLst/>
              <a:defRPr/>
            </a:pP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ĢA ir orientēts </a:t>
            </a:r>
            <a:r>
              <a:rPr kumimoji="0" lang="lv-LV" sz="15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uz prasmju trūkumu</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un </a:t>
            </a:r>
            <a:r>
              <a:rPr kumimoji="0" lang="lv-LV" sz="15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problēmu</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risināšanu. AP orientējas </a:t>
            </a:r>
            <a:r>
              <a:rPr kumimoji="0" lang="lv-LV" sz="15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uz personas gribu un vēlmēm</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kas ne vienmēr ir saistītas ar problēmām un to risināšanu (piemēram, pārdot dzīvokli, uzsākt jaunu aktivitāti, utt.).</a:t>
            </a:r>
            <a:endPar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defTabSz="914400" rtl="0" eaLnBrk="1" fontAlgn="base" latinLnBrk="0" hangingPunct="1">
              <a:lnSpc>
                <a:spcPct val="120000"/>
              </a:lnSpc>
              <a:spcBef>
                <a:spcPts val="0"/>
              </a:spcBef>
              <a:spcAft>
                <a:spcPts val="0"/>
              </a:spcAft>
              <a:buClrTx/>
              <a:buSzPts val="1000"/>
              <a:buFont typeface="Symbol" panose="05050102010706020507" pitchFamily="18" charset="2"/>
              <a:buChar char=""/>
              <a:tabLst>
                <a:tab pos="457200" algn="l"/>
              </a:tabLst>
              <a:defRPr/>
            </a:pP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ĢA mērķis ir “nodrošināt konkrētu, terminētu, noteiktā laika posmā </a:t>
            </a:r>
            <a:r>
              <a:rPr kumimoji="0" lang="lv-LV" sz="15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izpildāmu</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izmērāmu un sasniedzamu </a:t>
            </a:r>
            <a:r>
              <a:rPr kumimoji="0" lang="lv-LV" sz="15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uzdevumu izpildi</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ko </a:t>
            </a:r>
            <a:r>
              <a:rPr kumimoji="0" lang="lv-LV" sz="15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noteicis sociālais darbinieks-gadījuma vadītājs</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un kas sekmē rehabilitācijas plānā minēto mērķu sasniegšanu”. AP var atbalstīt personu lēmumos, kuri netiek īstenoti, bet tie ir neatņemama daļa no viņa rīcībspējas, tāpēc tos nenosaka sociālais darbinieks-gadījuma vadītājs, bet vienīgi pati persona.</a:t>
            </a:r>
            <a:endPar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120000"/>
              </a:lnSpc>
              <a:spcBef>
                <a:spcPts val="0"/>
              </a:spcBef>
              <a:spcAft>
                <a:spcPts val="0"/>
              </a:spcAft>
              <a:buClrTx/>
              <a:buSzTx/>
              <a:buFont typeface="Symbol" panose="05050102010706020507" pitchFamily="18" charset="2"/>
              <a:buChar char=""/>
              <a:tabLst/>
              <a:defRPr/>
            </a:pPr>
            <a:r>
              <a:rPr kumimoji="0" lang="lv-LV" sz="15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ĢA tiek doti konkrēti uzdevumi </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darbā ar personu. APLP pakalpojuma ietvaros </a:t>
            </a:r>
            <a:r>
              <a:rPr kumimoji="0" lang="lv-LV" sz="15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AP un atbalstāmā persona sadarbojas uzdevumu izstrādē </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un vienojas par savstarpējo atbildību mērķu sasniegšanā. Atbalsta personai neviena institūcija uzdevumus “nedod”.</a:t>
            </a:r>
            <a:endPar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120000"/>
              </a:lnSpc>
              <a:spcBef>
                <a:spcPts val="0"/>
              </a:spcBef>
              <a:spcAft>
                <a:spcPts val="0"/>
              </a:spcAft>
              <a:buClrTx/>
              <a:buSzTx/>
              <a:buFont typeface="Symbol" panose="05050102010706020507" pitchFamily="18" charset="2"/>
              <a:buChar char=""/>
              <a:tabLst/>
              <a:defRPr/>
            </a:pP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ĢA strādā </a:t>
            </a:r>
            <a:r>
              <a:rPr kumimoji="0" lang="lv-LV" sz="15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tikai ar tiem uzdevumiem</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kurus, </a:t>
            </a:r>
            <a:r>
              <a:rPr kumimoji="0" lang="lv-LV" sz="15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pamatojoties uz individuālo rehabilitācijas plānu,</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uzdevis </a:t>
            </a:r>
            <a:r>
              <a:rPr kumimoji="0" lang="lv-LV" sz="15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dienesta sociālais darbinieks,</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un nestrādā ar tiem, kuri nav saskaņoti ar sociālo darbinieku. AP strādā tikai ar tiem uzdevumiem, par kuriem viņa vienojas </a:t>
            </a:r>
            <a:r>
              <a:rPr kumimoji="0" lang="lv-LV" sz="15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ar pašu atbalstāmo personu. </a:t>
            </a:r>
            <a:endPar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120000"/>
              </a:lnSpc>
              <a:spcBef>
                <a:spcPts val="0"/>
              </a:spcBef>
              <a:spcAft>
                <a:spcPts val="0"/>
              </a:spcAft>
              <a:buClrTx/>
              <a:buSzPts val="1000"/>
              <a:buFont typeface="Symbol" panose="05050102010706020507" pitchFamily="18" charset="2"/>
              <a:buChar char=""/>
              <a:tabLst>
                <a:tab pos="457200" algn="l"/>
              </a:tabLst>
              <a:defRPr/>
            </a:pP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Viens no ĢA uzdevumiem ir “</a:t>
            </a:r>
            <a:r>
              <a:rPr kumimoji="0" lang="lv-LV" sz="15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veicināt klienta līdzdalību problēmu mazināšanā</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AP atbalsta personu viņas lēmumos. Līdz ar to atbalstāmajai personai jau no paša sākuma ir jābūt </a:t>
            </a:r>
            <a:r>
              <a:rPr kumimoji="0" lang="lv-LV" sz="15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motivētai sadarboties</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Tomēr AP var palīdzēt atbalstāmajai personai atklāt, ko viņa vēl vēlas sasniegt un kā viņa to var sasniegt (šīs vēlmes ne vienmēr ir saistītas ar problēmu mazināšanu).</a:t>
            </a:r>
          </a:p>
          <a:p>
            <a:pPr marL="342900" marR="0" lvl="0" indent="-342900" algn="just" defTabSz="914400" rtl="0" eaLnBrk="1" fontAlgn="base" latinLnBrk="0" hangingPunct="1">
              <a:lnSpc>
                <a:spcPct val="120000"/>
              </a:lnSpc>
              <a:spcBef>
                <a:spcPts val="0"/>
              </a:spcBef>
              <a:spcAft>
                <a:spcPts val="0"/>
              </a:spcAft>
              <a:buClrTx/>
              <a:buSzPts val="1000"/>
              <a:buFont typeface="Symbol" panose="05050102010706020507" pitchFamily="18" charset="2"/>
              <a:buChar char=""/>
              <a:tabLst>
                <a:tab pos="457200" algn="l"/>
              </a:tabLst>
              <a:defRPr/>
            </a:pP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Tā kā AP ir neatkarīga no sociālā dienesta, viņa var pārstāvēt atbalstāmās personas gribu un vēlmes komunikācijā ar sociālo dienestu. ĢA šajā gadījumā būs </a:t>
            </a:r>
            <a:r>
              <a:rPr kumimoji="0" lang="lv-LV" sz="15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interešu konflikts</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950047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EB2B5-7322-442A-A03E-2AE4BBD19439}"/>
              </a:ext>
            </a:extLst>
          </p:cNvPr>
          <p:cNvSpPr>
            <a:spLocks noGrp="1"/>
          </p:cNvSpPr>
          <p:nvPr>
            <p:ph type="title"/>
          </p:nvPr>
        </p:nvSpPr>
        <p:spPr>
          <a:xfrm>
            <a:off x="1261872" y="365760"/>
            <a:ext cx="9692640" cy="697727"/>
          </a:xfrm>
        </p:spPr>
        <p:txBody>
          <a:bodyPr>
            <a:normAutofit/>
          </a:bodyPr>
          <a:lstStyle/>
          <a:p>
            <a:r>
              <a:rPr kumimoji="0" lang="lv-LV"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t>Ģimenes asistents un atbalsta persona</a:t>
            </a:r>
            <a:endParaRPr lang="lv-LV" sz="3600" dirty="0"/>
          </a:p>
        </p:txBody>
      </p:sp>
      <p:sp>
        <p:nvSpPr>
          <p:cNvPr id="3" name="Content Placeholder 2">
            <a:extLst>
              <a:ext uri="{FF2B5EF4-FFF2-40B4-BE49-F238E27FC236}">
                <a16:creationId xmlns:a16="http://schemas.microsoft.com/office/drawing/2014/main" id="{71A825C5-8BDA-48F7-A386-7874DAC9D40E}"/>
              </a:ext>
            </a:extLst>
          </p:cNvPr>
          <p:cNvSpPr>
            <a:spLocks noGrp="1"/>
          </p:cNvSpPr>
          <p:nvPr>
            <p:ph sz="quarter" idx="13"/>
          </p:nvPr>
        </p:nvSpPr>
        <p:spPr>
          <a:xfrm>
            <a:off x="646043" y="1302027"/>
            <a:ext cx="10396331" cy="4790660"/>
          </a:xfrm>
        </p:spPr>
        <p:txBody>
          <a:bodyPr>
            <a:normAutofit/>
          </a:bodyPr>
          <a:lstStyle/>
          <a:p>
            <a:pPr marL="0" marR="0" lvl="0" indent="0" algn="just"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Speciālistu atbildība</a:t>
            </a:r>
            <a:endPar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defTabSz="914400" rtl="0" eaLnBrk="1" fontAlgn="auto" latinLnBrk="0" hangingPunct="1">
              <a:lnSpc>
                <a:spcPct val="106000"/>
              </a:lnSpc>
              <a:spcBef>
                <a:spcPts val="1000"/>
              </a:spcBef>
              <a:spcAft>
                <a:spcPts val="0"/>
              </a:spcAft>
              <a:buClrTx/>
              <a:buSzPts val="1000"/>
              <a:buFont typeface="Symbol" panose="05050102010706020507" pitchFamily="18" charset="2"/>
              <a:buChar char=""/>
              <a:tabLst>
                <a:tab pos="457200" algn="l"/>
              </a:tabLst>
              <a:defRPr/>
            </a:pPr>
            <a:r>
              <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Ģimenes asistents atbild “par veikto uzdevumu izpildi</a:t>
            </a: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r>
              <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rezultātiem un radītajām sekām”</a:t>
            </a: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kas nozīmē, ka atbildība par personas rīcību (kas ne vienmēr atbilst sociālā darbinieka noteiktajiem uzdevumiem) gulstas vairāk uz ģimenes asistentu, nevis uz pašu personu. Savukārt APLP pakalpojuma ietvaros atbildība par pieņemtajiem lēmumiem gulstas uz atbalstāmo personu, nevis uz atbalsta personu, jo </a:t>
            </a:r>
            <a:r>
              <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personas pašas pieņem savus lēmumus un atbild par tiem.</a:t>
            </a:r>
            <a:endPar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106000"/>
              </a:lnSpc>
              <a:spcBef>
                <a:spcPts val="1000"/>
              </a:spcBef>
              <a:spcAft>
                <a:spcPts val="0"/>
              </a:spcAft>
              <a:buClrTx/>
              <a:buSzPts val="1000"/>
              <a:buFont typeface="Symbol" panose="05050102010706020507" pitchFamily="18" charset="2"/>
              <a:buChar char=""/>
              <a:tabLst>
                <a:tab pos="457200" algn="l"/>
              </a:tabLst>
              <a:defRPr/>
            </a:pP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Ģimenes asistents atbild par to, ka viņa </a:t>
            </a:r>
            <a:r>
              <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darba plāns un uzdevumi ir saskaņoti ar klientu </a:t>
            </a: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(ņemot vērā, ka tos nosaka sociālais darbinieks, nevis pats klients), viņš </a:t>
            </a:r>
            <a:r>
              <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palīdz saprast sadarbības mērķus,</a:t>
            </a: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uzdevumus un sadarbības plānu. Savukārt APLP pakalpojuma ietvaros </a:t>
            </a:r>
            <a:r>
              <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atbalstāmā persona</a:t>
            </a: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sadarbībā ar atbalsta personu lēmumu pieņemšanā </a:t>
            </a:r>
            <a:r>
              <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pati nosaka savus mērķus un</a:t>
            </a: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veido savu plānu, līdz ar to izprot plānu un </a:t>
            </a:r>
            <a:r>
              <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ir motivēta šo plānu pildīt.</a:t>
            </a:r>
            <a:endPar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41910" marR="0" lvl="0" indent="0" algn="just" defTabSz="914400" rtl="0" eaLnBrk="1" fontAlgn="auto" latinLnBrk="0" hangingPunct="1">
              <a:lnSpc>
                <a:spcPct val="106000"/>
              </a:lnSpc>
              <a:spcBef>
                <a:spcPts val="1000"/>
              </a:spcBef>
              <a:spcAft>
                <a:spcPts val="800"/>
              </a:spcAft>
              <a:buClrTx/>
              <a:buSzTx/>
              <a:buFont typeface="Arial" panose="020B0604020202020204" pitchFamily="34" charset="0"/>
              <a:buNone/>
              <a:tabLst/>
              <a:defRPr/>
            </a:pPr>
            <a:r>
              <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Atskaišu sistēma</a:t>
            </a:r>
            <a:r>
              <a:rPr kumimoji="0" lang="lv-LV" sz="16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defTabSz="914400" rtl="0" eaLnBrk="1" fontAlgn="auto" latinLnBrk="0" hangingPunct="1">
              <a:lnSpc>
                <a:spcPct val="106000"/>
              </a:lnSpc>
              <a:spcBef>
                <a:spcPts val="1000"/>
              </a:spcBef>
              <a:spcAft>
                <a:spcPts val="800"/>
              </a:spcAft>
              <a:buClrTx/>
              <a:buSzTx/>
              <a:buFont typeface="Symbol" panose="05050102010706020507" pitchFamily="18" charset="2"/>
              <a:buChar char=""/>
              <a:tabLst/>
              <a:defRPr/>
            </a:pP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Ģimenes asistents sniedz atskaites </a:t>
            </a:r>
            <a:r>
              <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tieši sociālajam darbiniekam</a:t>
            </a: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kurš dod viņam uzdevumus. Atbalsta persona sniedz atskaites tikai </a:t>
            </a:r>
            <a:r>
              <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pakalpojuma koordinatoram</a:t>
            </a: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lai viņš varētu kontrolēt atbalsta personas darba kvalitāti. Citas puses informāciju par sadarbību ar atbalstāmo personu var saņemt tikai ar atbalstāmās personas piekrišanu.</a:t>
            </a:r>
            <a:endPar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endParaRPr lang="lv-LV" dirty="0"/>
          </a:p>
        </p:txBody>
      </p:sp>
    </p:spTree>
    <p:extLst>
      <p:ext uri="{BB962C8B-B14F-4D97-AF65-F5344CB8AC3E}">
        <p14:creationId xmlns:p14="http://schemas.microsoft.com/office/powerpoint/2010/main" val="1287538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0AC17-4467-4CCA-80FC-F1567ED01D4E}"/>
              </a:ext>
            </a:extLst>
          </p:cNvPr>
          <p:cNvSpPr>
            <a:spLocks noGrp="1"/>
          </p:cNvSpPr>
          <p:nvPr>
            <p:ph type="title"/>
          </p:nvPr>
        </p:nvSpPr>
        <p:spPr>
          <a:xfrm>
            <a:off x="1261872" y="365760"/>
            <a:ext cx="9692640" cy="916388"/>
          </a:xfrm>
        </p:spPr>
        <p:txBody>
          <a:bodyPr/>
          <a:lstStyle/>
          <a:p>
            <a:r>
              <a:rPr kumimoji="0" lang="lv-LV" sz="4400" b="0" i="0" u="none" strike="noStrike" kern="1200" cap="none" spc="0" normalizeH="0" baseline="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Asistenta </a:t>
            </a:r>
            <a:r>
              <a:rPr kumimoji="0" lang="lv-LV" sz="4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pakalpojuma modifikācija</a:t>
            </a:r>
            <a:endParaRPr lang="lv-LV" dirty="0"/>
          </a:p>
        </p:txBody>
      </p:sp>
      <p:sp>
        <p:nvSpPr>
          <p:cNvPr id="3" name="Content Placeholder 2">
            <a:extLst>
              <a:ext uri="{FF2B5EF4-FFF2-40B4-BE49-F238E27FC236}">
                <a16:creationId xmlns:a16="http://schemas.microsoft.com/office/drawing/2014/main" id="{7F349AD4-2448-4AD2-92C6-384C605A6AC1}"/>
              </a:ext>
            </a:extLst>
          </p:cNvPr>
          <p:cNvSpPr>
            <a:spLocks noGrp="1"/>
          </p:cNvSpPr>
          <p:nvPr>
            <p:ph sz="quarter" idx="13"/>
          </p:nvPr>
        </p:nvSpPr>
        <p:spPr>
          <a:xfrm>
            <a:off x="674610" y="1490870"/>
            <a:ext cx="10364451" cy="4691268"/>
          </a:xfrm>
        </p:spPr>
        <p:txBody>
          <a:bodyPr>
            <a:normAutofit/>
          </a:bodyPr>
          <a:lstStyle/>
          <a:p>
            <a:pPr marL="342900" marR="0" lvl="0" indent="-342900" algn="just" defTabSz="914400" rtl="0" eaLnBrk="1" fontAlgn="auto" latinLnBrk="0" hangingPunct="1">
              <a:lnSpc>
                <a:spcPct val="106000"/>
              </a:lnSpc>
              <a:spcBef>
                <a:spcPts val="600"/>
              </a:spcBef>
              <a:spcAft>
                <a:spcPts val="0"/>
              </a:spcAft>
              <a:buClrTx/>
              <a:buSzTx/>
              <a:buFont typeface="Symbol" panose="05050102010706020507" pitchFamily="18" charset="2"/>
              <a:buChar char=""/>
              <a:tabLst/>
              <a:defRPr/>
            </a:pPr>
            <a:r>
              <a:rPr kumimoji="0" lang="en-GB" sz="17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a:t>
            </a:r>
            <a:r>
              <a:rPr kumimoji="0" lang="lv-LV" sz="1700" b="0" i="0" u="none" strike="noStrike" kern="1200" cap="none" spc="0" normalizeH="0" baseline="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sistenta</a:t>
            </a:r>
            <a:r>
              <a:rPr kumimoji="0" lang="lv-LV" sz="17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pakalpojuma modifikācija nozīmētu jauna pakalpojuma izstrādi, paredzot divus variantus – vienu personām ar invaliditāti, kam nepieciešams tikai asistenta pakalpojums, otru personām ar GRT, kam līdzās asistenta pakalpojumam nepieciešams arī atbalsts lēmumu pieņemšanā. Būtu nepieciešami ievērojami valsts budžeta līdzekļi, t.sk. asistentu-atbalsta personu apmācības programmas izstrādei un apmācību procesa nodrošināšanai. Pakalpojuma modifikācija paredz noteikt, ka asistents-atbalsta persona turpmāk nevar būt personas ar GRT ģimenes loceklis, kurš vienlaikus ir arī aizgādnis, un ievērojami paaugstinātu asistenta-atbalsta personas lēmumu pieņemšanā stundas likmi.</a:t>
            </a:r>
          </a:p>
          <a:p>
            <a:pPr marL="0" marR="0" lvl="0" indent="0" algn="just" defTabSz="914400" rtl="0" eaLnBrk="1" fontAlgn="auto" latinLnBrk="0" hangingPunct="1">
              <a:lnSpc>
                <a:spcPct val="106000"/>
              </a:lnSpc>
              <a:spcBef>
                <a:spcPts val="600"/>
              </a:spcBef>
              <a:spcAft>
                <a:spcPts val="0"/>
              </a:spcAft>
              <a:buClrTx/>
              <a:buSzTx/>
              <a:buNone/>
              <a:tabLst/>
              <a:defRPr/>
            </a:pPr>
            <a:endParaRPr kumimoji="0" lang="lv-LV" sz="17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6000"/>
              </a:lnSpc>
              <a:spcBef>
                <a:spcPts val="600"/>
              </a:spcBef>
              <a:spcAft>
                <a:spcPts val="800"/>
              </a:spcAft>
              <a:buClrTx/>
              <a:buSzTx/>
              <a:buNone/>
              <a:tabLst/>
              <a:defRPr/>
            </a:pPr>
            <a:r>
              <a:rPr kumimoji="0" lang="lv-LV" sz="17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Izstrādātais neatkarīgais APLP pakalpojums ietver arī asistenta pakalpojuma komponentes. Tomēr abi šie pakalpojumi neaizstāj viens otru gadījumos, ja persona dodas ārpus mājas un tai nav nepieciešams atbalsts lēmumu pieņemšanā.</a:t>
            </a:r>
          </a:p>
          <a:p>
            <a:pPr marL="0" marR="0" lvl="0" indent="0" algn="just" defTabSz="914400" rtl="0" eaLnBrk="1" fontAlgn="auto" latinLnBrk="0" hangingPunct="1">
              <a:lnSpc>
                <a:spcPct val="106000"/>
              </a:lnSpc>
              <a:spcBef>
                <a:spcPts val="600"/>
              </a:spcBef>
              <a:spcAft>
                <a:spcPts val="800"/>
              </a:spcAft>
              <a:buClrTx/>
              <a:buSzTx/>
              <a:buNone/>
              <a:tabLst/>
              <a:defRPr/>
            </a:pPr>
            <a:r>
              <a:rPr kumimoji="0" lang="lv-LV" sz="17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Lai atbilstoši ANO Konvencijai</a:t>
            </a:r>
            <a:r>
              <a:rPr kumimoji="0" lang="lv-LV" sz="17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veicinātu, aizsargātu un nodrošinātu to, ka personas ar GRT varētu pilnībā un vienlīdzīgi izmantot visas cilvēktiesības un pamatbrīvības, t.sk. mobilitāti, iesaistīšanos sabiedriskajā dzīvē un atbalstu lēmumu pieņemšanā,</a:t>
            </a:r>
            <a:r>
              <a:rPr kumimoji="0" lang="lv-LV" sz="17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būtiski saglabāt un nodrošināt gan asistenta, gan APLP pakalpojumu, kā neatkarīgus pakalpojumus, kurus persona var saņemt vienlaicīgi.</a:t>
            </a:r>
            <a:endParaRPr kumimoji="0" lang="lv-LV" sz="2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1522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98BC6-B632-4CB6-846E-19B40FD9C4F8}"/>
              </a:ext>
            </a:extLst>
          </p:cNvPr>
          <p:cNvSpPr>
            <a:spLocks noGrp="1"/>
          </p:cNvSpPr>
          <p:nvPr>
            <p:ph type="title"/>
          </p:nvPr>
        </p:nvSpPr>
        <p:spPr>
          <a:xfrm>
            <a:off x="913774" y="365760"/>
            <a:ext cx="10040738" cy="846814"/>
          </a:xfrm>
        </p:spPr>
        <p:txBody>
          <a:bodyPr/>
          <a:lstStyle/>
          <a:p>
            <a:r>
              <a:rPr kumimoji="0" lang="lv-LV" sz="4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Sociāla </a:t>
            </a:r>
            <a:r>
              <a:rPr kumimoji="0" lang="lv-LV" sz="44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mentora</a:t>
            </a:r>
            <a:r>
              <a:rPr kumimoji="0" lang="lv-LV" sz="4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pakalpojuma modifikācija</a:t>
            </a:r>
            <a:endParaRPr lang="lv-LV" dirty="0"/>
          </a:p>
        </p:txBody>
      </p:sp>
      <p:sp>
        <p:nvSpPr>
          <p:cNvPr id="3" name="Content Placeholder 2">
            <a:extLst>
              <a:ext uri="{FF2B5EF4-FFF2-40B4-BE49-F238E27FC236}">
                <a16:creationId xmlns:a16="http://schemas.microsoft.com/office/drawing/2014/main" id="{2844E654-A486-4891-9580-C44C9DD10DA6}"/>
              </a:ext>
            </a:extLst>
          </p:cNvPr>
          <p:cNvSpPr>
            <a:spLocks noGrp="1"/>
          </p:cNvSpPr>
          <p:nvPr>
            <p:ph sz="quarter" idx="13"/>
          </p:nvPr>
        </p:nvSpPr>
        <p:spPr>
          <a:xfrm>
            <a:off x="913774" y="1411358"/>
            <a:ext cx="10040738" cy="4379842"/>
          </a:xfrm>
        </p:spPr>
        <p:txBody>
          <a:bodyPr>
            <a:normAutofit/>
          </a:bodyPr>
          <a:lstStyle/>
          <a:p>
            <a:pPr marL="0" marR="0" lvl="0" indent="0" algn="just"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kumimoji="0" lang="lv-LV"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Izvērtējot APLP pakalpojuma mērķi un saturu un izstrādātā sociālā </a:t>
            </a:r>
            <a:r>
              <a:rPr kumimoji="0" lang="lv-LV" sz="1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mentora</a:t>
            </a:r>
            <a:r>
              <a:rPr kumimoji="0" lang="lv-LV"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-atbalsta personas pakalpojuma modifikācijas priekšlikumus, secināms, ka: </a:t>
            </a:r>
          </a:p>
          <a:p>
            <a:pPr marL="342900" marR="0" lvl="0" indent="-342900" algn="just" defTabSz="914400" rtl="0" eaLnBrk="1" fontAlgn="auto" latinLnBrk="0" hangingPunct="1">
              <a:lnSpc>
                <a:spcPct val="106000"/>
              </a:lnSpc>
              <a:spcBef>
                <a:spcPts val="1000"/>
              </a:spcBef>
              <a:spcAft>
                <a:spcPts val="0"/>
              </a:spcAft>
              <a:buClrTx/>
              <a:buSzTx/>
              <a:buFont typeface="Symbol" panose="05050102010706020507" pitchFamily="18" charset="2"/>
              <a:buChar char=""/>
              <a:tabLst/>
              <a:defRPr/>
            </a:pPr>
            <a:r>
              <a:rPr kumimoji="0" lang="lv-LV"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Izstrādātais modificētais sociālā </a:t>
            </a:r>
            <a:r>
              <a:rPr kumimoji="0" lang="lv-LV" sz="1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mentora</a:t>
            </a:r>
            <a:r>
              <a:rPr kumimoji="0" lang="lv-LV"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-atbalsta pakalpojums būs pieejams ierobežotu laika periodu. Tāpēc ir nepieciešamas meklēt papildu risinājumus, kā nodrošināt atbalstu lēmumu pieņemšanā personām ar GRT.</a:t>
            </a:r>
          </a:p>
          <a:p>
            <a:pPr marL="342900" marR="0" lvl="0" indent="-342900" algn="just" defTabSz="914400" rtl="0" eaLnBrk="1" fontAlgn="auto" latinLnBrk="0" hangingPunct="1">
              <a:lnSpc>
                <a:spcPct val="106000"/>
              </a:lnSpc>
              <a:spcBef>
                <a:spcPts val="1000"/>
              </a:spcBef>
              <a:spcAft>
                <a:spcPts val="0"/>
              </a:spcAft>
              <a:buClrTx/>
              <a:buSzTx/>
              <a:buFont typeface="Symbol" panose="05050102010706020507" pitchFamily="18" charset="2"/>
              <a:buChar char=""/>
              <a:tabLst/>
              <a:defRPr/>
            </a:pPr>
            <a:r>
              <a:rPr kumimoji="0" lang="lv-LV"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Pakalpojuma īstenošanu un administrēšanu ļoti sarežģīs atbalsta lēmumu pieņemšanā komponente.</a:t>
            </a:r>
          </a:p>
          <a:p>
            <a:pPr marL="0" marR="0" lvl="0" indent="0" algn="just" defTabSz="914400" rtl="0" eaLnBrk="1" fontAlgn="auto" latinLnBrk="0" hangingPunct="1">
              <a:lnSpc>
                <a:spcPct val="106000"/>
              </a:lnSpc>
              <a:spcBef>
                <a:spcPts val="1000"/>
              </a:spcBef>
              <a:spcAft>
                <a:spcPts val="0"/>
              </a:spcAft>
              <a:buClrTx/>
              <a:buSzTx/>
              <a:buNone/>
              <a:tabLst/>
              <a:defRPr/>
            </a:pPr>
            <a:r>
              <a:rPr kumimoji="0" lang="lv-LV"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Ņemot vērā atbalsta personas pakalpojuma </a:t>
            </a:r>
            <a:r>
              <a:rPr kumimoji="0" lang="lv-LV" sz="1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izmēģinājumprojekta</a:t>
            </a:r>
            <a:r>
              <a:rPr kumimoji="0" lang="lv-LV"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pieredzi, izstrādātais neatkarīgais APLP pakalpojums var aizstāt sociālā </a:t>
            </a:r>
            <a:r>
              <a:rPr kumimoji="0" lang="lv-LV" sz="1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mentora</a:t>
            </a:r>
            <a:r>
              <a:rPr kumimoji="0" lang="lv-LV"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pakalpojumu, taču nemodificētais sociālā </a:t>
            </a:r>
            <a:r>
              <a:rPr kumimoji="0" lang="lv-LV" sz="1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mentora</a:t>
            </a:r>
            <a:r>
              <a:rPr kumimoji="0" lang="lv-LV"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pakalpojums nevar aizstāt APLP pakalpojumu.</a:t>
            </a:r>
          </a:p>
          <a:p>
            <a:pPr marL="0" marR="0" lvl="0" indent="0" algn="just" defTabSz="914400" rtl="0" eaLnBrk="1" fontAlgn="auto" latinLnBrk="0" hangingPunct="1">
              <a:lnSpc>
                <a:spcPct val="106000"/>
              </a:lnSpc>
              <a:spcBef>
                <a:spcPts val="1000"/>
              </a:spcBef>
              <a:spcAft>
                <a:spcPts val="800"/>
              </a:spcAft>
              <a:buClrTx/>
              <a:buSzTx/>
              <a:buNone/>
              <a:tabLst/>
              <a:defRPr/>
            </a:pPr>
            <a:r>
              <a:rPr kumimoji="0" lang="lv-LV"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Situācijās, kur cilvēkam, kas ir iznācis no institūcijas un kuram vienlaikus ir vajadzīgs gan atbalsts lēmumu pieņemšanā, gan intensīva prasmju apmācība, varētu tikt piešķirts gan ģimenes asistenta pakalpojums, gan APLP pakalpojums, tādējādi pilnībā aizstājot sociālā </a:t>
            </a:r>
            <a:r>
              <a:rPr kumimoji="0" lang="lv-LV" sz="1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mentora</a:t>
            </a:r>
            <a:r>
              <a:rPr kumimoji="0" lang="lv-LV"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pakalpojumu.</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lv-LV"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241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8B3ED-7B6D-4DD4-A810-19ECA12C7AF0}"/>
              </a:ext>
            </a:extLst>
          </p:cNvPr>
          <p:cNvSpPr>
            <a:spLocks noGrp="1"/>
          </p:cNvSpPr>
          <p:nvPr>
            <p:ph type="title"/>
          </p:nvPr>
        </p:nvSpPr>
        <p:spPr>
          <a:xfrm>
            <a:off x="526149" y="161317"/>
            <a:ext cx="10364451" cy="802779"/>
          </a:xfrm>
        </p:spPr>
        <p:txBody>
          <a:bodyPr/>
          <a:lstStyle/>
          <a:p>
            <a:r>
              <a:rPr kumimoji="0" lang="lv-LV" sz="4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t>Ģimenes asistenta </a:t>
            </a:r>
            <a:r>
              <a:rPr kumimoji="0" lang="lv-LV" sz="4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pakalpojuma modifikācija</a:t>
            </a:r>
            <a:endParaRPr lang="lv-LV" dirty="0"/>
          </a:p>
        </p:txBody>
      </p:sp>
      <p:sp>
        <p:nvSpPr>
          <p:cNvPr id="3" name="Content Placeholder 2">
            <a:extLst>
              <a:ext uri="{FF2B5EF4-FFF2-40B4-BE49-F238E27FC236}">
                <a16:creationId xmlns:a16="http://schemas.microsoft.com/office/drawing/2014/main" id="{7956318A-2847-4190-A24C-3C6E1899E277}"/>
              </a:ext>
            </a:extLst>
          </p:cNvPr>
          <p:cNvSpPr>
            <a:spLocks noGrp="1"/>
          </p:cNvSpPr>
          <p:nvPr>
            <p:ph sz="quarter" idx="13"/>
          </p:nvPr>
        </p:nvSpPr>
        <p:spPr>
          <a:xfrm>
            <a:off x="690881" y="1103243"/>
            <a:ext cx="9993684" cy="5136239"/>
          </a:xfrm>
        </p:spPr>
        <p:txBody>
          <a:bodyPr>
            <a:normAutofit/>
          </a:bodyPr>
          <a:lstStyle/>
          <a:p>
            <a:pPr marL="342900" marR="0" lvl="0" indent="-342900" algn="just" defTabSz="914400" rtl="0" eaLnBrk="1" fontAlgn="auto" latinLnBrk="0" hangingPunct="1">
              <a:lnSpc>
                <a:spcPct val="106000"/>
              </a:lnSpc>
              <a:spcBef>
                <a:spcPts val="600"/>
              </a:spcBef>
              <a:spcAft>
                <a:spcPts val="0"/>
              </a:spcAft>
              <a:buClrTx/>
              <a:buSzTx/>
              <a:buFont typeface="Symbol" panose="05050102010706020507" pitchFamily="18" charset="2"/>
              <a:buChar char=""/>
              <a:tabLst/>
              <a:defRPr/>
            </a:pP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Ģimenes asistenta pakalpojuma modifikācija nozīmētu jauna pakalpojuma izstrādi, paredzot divus variantus – vienu personām, tajā skaitā personām ar GRT, kam nepieciešams tikai ģimenes asistenta pakalpojums; otru personām ar GRT, kam līdzās ģimenes asistenta pakalpojumam nepieciešams arī atbalsts lēmumu pieņemšanā. Tas padarīs esošo pakalpojumu sistēmu vēl sarežģītāku un šādu izmaiņu ieviešanai un pakalpojuma nodrošināšanai būtu nepieciešami ievērojami valsts budžeta līdzekļi, t.sk. ģimenes asistentu-atbalsta personu apmācības programmas izstrādei un apmācību procesa nodrošināšanai. </a:t>
            </a:r>
            <a:endParaRPr kumimoji="0" lang="lv-LV" sz="15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106000"/>
              </a:lnSpc>
              <a:spcBef>
                <a:spcPts val="600"/>
              </a:spcBef>
              <a:spcAft>
                <a:spcPts val="0"/>
              </a:spcAft>
              <a:buClrTx/>
              <a:buSzTx/>
              <a:buFont typeface="Symbol" panose="05050102010706020507" pitchFamily="18" charset="2"/>
              <a:buChar char=""/>
              <a:tabLst/>
              <a:defRPr/>
            </a:pP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Modificētais pakalpojums, visticamāk, nebūs </a:t>
            </a:r>
            <a:r>
              <a:rPr kumimoji="0" lang="lv-LV" sz="15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efektīv</a:t>
            </a:r>
            <a:r>
              <a:rPr kumimoji="0" lang="en-GB"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 (</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lai pildītu visus pienākumus vienlaicīgi, abu speciālistu lomas ir ļoti grūti apvienot</a:t>
            </a:r>
            <a:r>
              <a:rPr kumimoji="0" lang="en-GB"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endParaRPr kumimoji="0" lang="lv-LV" sz="15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6000"/>
              </a:lnSpc>
              <a:spcBef>
                <a:spcPts val="600"/>
              </a:spcBef>
              <a:spcAft>
                <a:spcPts val="800"/>
              </a:spcAft>
              <a:buClrTx/>
              <a:buSzTx/>
              <a:buNone/>
              <a:tabLst/>
              <a:defRPr/>
            </a:pP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Izstrādātais neatkarīgais APLP pakalpojums var daļēji pārklāties ar ģimenes asistenta pakalpojumu, (ja kādi no personas lēmumiem ir saistīti ar noteiktu prasmju apgūšanu vai konkrētu sociālo problēmu risināšanu, un tas sakrīt ar sociālā dienesta sociālā darbinieka noteiktiem uzdevumiem, tomēr atbalsta personas sniegs atbalstu lēmumu pieņemšanā šo problēmu vai prasmju apgūšanas procesā nevis risinās problēmas personas vietā vai veiks personas apmācības), bet ne vienmēr tas tā ir. Gadījumā jā tā ir, abi speciālisti var veiksmīgi sadarboties – ģimenes asistents sāks darboties lēmumu īstenošanas posmā. Tomēr šie pakalpojumi neaizstāj un nevar aizstāt viens otru.</a:t>
            </a:r>
            <a:endParaRPr kumimoji="0" lang="lv-LV" sz="15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600"/>
              </a:spcBef>
              <a:spcAft>
                <a:spcPts val="800"/>
              </a:spcAft>
              <a:buClrTx/>
              <a:buSzTx/>
              <a:buFont typeface="Arial" panose="020B0604020202020204" pitchFamily="34" charset="0"/>
              <a:buNone/>
              <a:tabLst/>
              <a:defRPr/>
            </a:pP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Lai atbilstoši ANO Konvencijai</a:t>
            </a:r>
            <a:r>
              <a:rPr kumimoji="0" lang="lv-LV" sz="1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veicinātu, aizsargātu un nodrošinātu to, lai personas ar GRT varētu pilnībā un vienlīdzīgi izmantot visas cilvēktiesības un pamatbrīvības, t.sk. atbalstu lēmumu pieņemšanā, un, lai vienlaikus nodrošinātu </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kvalitatīvu pakalpojumu nepieciešamo prasmju apgūšanai un sociālo problēmu risināšanai, ir būtiski saglabāt un nodrošināt gan ģimenes asistenta, gan APLP pakalpojumus kā neatkarīgus pakalpojumus, kurus persona, ja nepieciešams, var saņemt vienlaicīgi.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lv-LV"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lv-LV" dirty="0"/>
          </a:p>
        </p:txBody>
      </p:sp>
    </p:spTree>
    <p:extLst>
      <p:ext uri="{BB962C8B-B14F-4D97-AF65-F5344CB8AC3E}">
        <p14:creationId xmlns:p14="http://schemas.microsoft.com/office/powerpoint/2010/main" val="1310056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FD32B-0023-45A5-B01F-46CB40CB6383}"/>
              </a:ext>
            </a:extLst>
          </p:cNvPr>
          <p:cNvSpPr>
            <a:spLocks noGrp="1"/>
          </p:cNvSpPr>
          <p:nvPr>
            <p:ph type="title"/>
          </p:nvPr>
        </p:nvSpPr>
        <p:spPr/>
        <p:txBody>
          <a:bodyPr/>
          <a:lstStyle/>
          <a:p>
            <a:r>
              <a:rPr kumimoji="0" lang="lv-LV" sz="4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Labāko variantu APLP pakalpojuma ieviešanai </a:t>
            </a:r>
            <a:r>
              <a:rPr kumimoji="0" lang="lv-LV" sz="4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t>vērtēšanas skala: 12 kritēriji</a:t>
            </a:r>
            <a:endParaRPr lang="lv-LV" dirty="0"/>
          </a:p>
        </p:txBody>
      </p:sp>
      <p:sp>
        <p:nvSpPr>
          <p:cNvPr id="3" name="Content Placeholder 2">
            <a:extLst>
              <a:ext uri="{FF2B5EF4-FFF2-40B4-BE49-F238E27FC236}">
                <a16:creationId xmlns:a16="http://schemas.microsoft.com/office/drawing/2014/main" id="{2DBAE0C5-C5D2-4A05-B4DF-C131F4F809DE}"/>
              </a:ext>
            </a:extLst>
          </p:cNvPr>
          <p:cNvSpPr>
            <a:spLocks noGrp="1"/>
          </p:cNvSpPr>
          <p:nvPr>
            <p:ph sz="quarter" idx="13"/>
          </p:nvPr>
        </p:nvSpPr>
        <p:spPr>
          <a:xfrm>
            <a:off x="924338" y="1789044"/>
            <a:ext cx="10030173" cy="4703196"/>
          </a:xfrm>
        </p:spPr>
        <p:txBody>
          <a:bodyPr>
            <a:noAutofit/>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lv-LV" sz="13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1. kritērijs. Atbilstība ANO Komitejas Vispārējā komentārā Nr. 1 ietvertajiem pamatnosacījumiem</a:t>
            </a:r>
            <a:endParaRPr kumimoji="0" lang="lv-LV" sz="13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0" lang="lv-LV" sz="13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Atbalstītā lēmumu pieņemšana ir pieejama visiem, kam tā ir nepieciešama.</a:t>
            </a:r>
            <a:endParaRPr kumimoji="0" lang="lv-LV" sz="13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0" lang="lv-LV" sz="13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Pakalpojuma prioritāte ir personas griba un izvēle, nevis tas, kas tiek uzskatīts par personas objektīvi labākajām interesēm.</a:t>
            </a:r>
            <a:endParaRPr kumimoji="0" lang="lv-LV" sz="13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0" lang="lv-LV" sz="13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Atbalsts personām ar GRT ir pieejams par simbolisku atlīdzību vai bez maksas, un finanšu trūkums nav šķērslis saņemt atbalstu rīcībspējas un tiesībspējas īstenošanai.</a:t>
            </a:r>
            <a:endParaRPr kumimoji="0" lang="lv-LV" sz="13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0" lang="lv-LV" sz="13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Pakalpojumā, visiem procesiem, saistībā ar rīcībspēju un atbalstu, rīcībspējas un tiesībspējas īstenošanā ir iebūvēts mehānisms, kurš pasargā atbalstāmo personu no ļaunprātīgas izmantošanas.</a:t>
            </a:r>
            <a:endParaRPr kumimoji="0" lang="lv-LV" sz="13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0" lang="lv-LV" sz="13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Ir izmantots ne-diskriminējošs vajadzību pēc atbalsta lēmumu pieņemšanā </a:t>
            </a:r>
            <a:r>
              <a:rPr kumimoji="0" lang="lv-LV" sz="13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izvērtējums</a:t>
            </a:r>
            <a:r>
              <a:rPr kumimoji="0" lang="lv-LV" sz="13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endParaRPr kumimoji="0" lang="lv-LV" sz="13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lv-LV" sz="13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lv-LV" sz="13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2. kritērijs. Atbalsta loka mobilizēšana un iesaistīšana</a:t>
            </a:r>
            <a:endParaRPr kumimoji="0" lang="lv-LV" sz="13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lv-LV" sz="13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6.       Pakalpojums paredz iespēju saņemt atbalstu lēmuma pieņemšanā no dabiskā atbalsta loka – apmācītas uzticības personas.</a:t>
            </a:r>
            <a:endParaRPr kumimoji="0" lang="lv-LV" sz="13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lv-LV" sz="13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lv-LV" sz="13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3. kritērijs. Sociālo pakalpojumu sistēmas funkcionēšana</a:t>
            </a:r>
            <a:endParaRPr kumimoji="0" lang="lv-LV" sz="13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lv-LV" sz="13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7.       Pakalpojums iekļaujas esošajā sociālo pakalpojuma sistēmā, neietekmējot citu (modificējamo) sociālo pakalpojumu būtību un organizēšanas kārtību.</a:t>
            </a:r>
            <a:endParaRPr kumimoji="0" lang="lv-LV" sz="13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lv-LV" sz="13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8.       Pakalpojuma sniedzēja-speciālista loma un uzdevumi ir skaidri definēti un nav savstarpēji pretrunīgi.</a:t>
            </a:r>
            <a:endParaRPr kumimoji="0" lang="lv-LV" sz="13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lv-LV" sz="13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9.       Atskaišu sistēma nodrošina personas privātās dzīves neaizskaramību un personas </a:t>
            </a:r>
            <a:r>
              <a:rPr kumimoji="0" lang="lv-LV" sz="13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sensitīvo</a:t>
            </a:r>
            <a:r>
              <a:rPr kumimoji="0" lang="lv-LV" sz="13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datu aizsardzību.</a:t>
            </a:r>
            <a:endParaRPr kumimoji="0" lang="lv-LV" sz="13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lv-LV" sz="13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10.   Efektīva cilvēkresursu izmantošana – pakalpojuma nodrošināšanā iesaistītie speciālisti veic savai profesionālajai kvalifikācijai (ar augstāko izglītības līmeni un apmācībām) atbilstošas funkcijas.</a:t>
            </a:r>
            <a:endParaRPr kumimoji="0" lang="lv-LV" sz="13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lv-LV" sz="13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11.     Pakalpojums neuzliek būtisku papildus administratīvo slogu sociālajam dienestam. </a:t>
            </a:r>
            <a:endParaRPr kumimoji="0" lang="lv-LV" sz="13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lv-LV" sz="13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lv-LV" sz="13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4. kritērijs. Finansējums </a:t>
            </a:r>
            <a:endParaRPr kumimoji="0" lang="lv-LV" sz="13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lv-LV" sz="13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12.     Pakalpojuma ieviešanai ir nepieciešami salīdzinoši mazāki finanšu līdzekļi, vienlaikus nodrošinot nepieciešamo pakalpojuma pieejamību un kvalitāti.</a:t>
            </a:r>
            <a:endParaRPr kumimoji="0" lang="lv-LV" sz="13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lv-LV" sz="1200" dirty="0"/>
          </a:p>
        </p:txBody>
      </p:sp>
    </p:spTree>
    <p:extLst>
      <p:ext uri="{BB962C8B-B14F-4D97-AF65-F5344CB8AC3E}">
        <p14:creationId xmlns:p14="http://schemas.microsoft.com/office/powerpoint/2010/main" val="3722549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75408-067B-479B-81D5-7033483CD80A}"/>
              </a:ext>
            </a:extLst>
          </p:cNvPr>
          <p:cNvSpPr>
            <a:spLocks noGrp="1"/>
          </p:cNvSpPr>
          <p:nvPr>
            <p:ph type="title"/>
          </p:nvPr>
        </p:nvSpPr>
        <p:spPr/>
        <p:txBody>
          <a:bodyPr/>
          <a:lstStyle/>
          <a:p>
            <a:r>
              <a:rPr kumimoji="0" lang="lv-LV" sz="4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APLP pakalpojuma ieviešanas variantu salīdzinājums</a:t>
            </a:r>
            <a:endParaRPr lang="lv-LV"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1AB65A9-D100-4EE0-B4AF-4372FD858B1B}"/>
              </a:ext>
            </a:extLst>
          </p:cNvPr>
          <p:cNvSpPr>
            <a:spLocks noGrp="1"/>
          </p:cNvSpPr>
          <p:nvPr>
            <p:ph sz="quarter" idx="13"/>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lv-LV"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Vērtēšanas skala: 0 – kritērijs nav īstenots; 1 – ir piedāvāti pasākumi, lai īstenotu kritēriju, bet ir nepieciešamas būtiskas izmaiņas, lai kritēriju īstenotu pilnībā; 2 – kritērijs ir īstenots daļēji, bet ir nepieciešamas dažas izmaiņas, lai to īstenotu pilnībā; 3 – kritērijs ir īstenots pilnībā.</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ru-RU"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lv-LV"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Neatkarīgs APLP pakalpojums 	</a:t>
            </a:r>
            <a:r>
              <a:rPr kumimoji="0" lang="ru-RU"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- 34</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lv-LV"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Asistents-atbalsta persona	</a:t>
            </a:r>
            <a:r>
              <a:rPr kumimoji="0" lang="ru-RU"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- 19</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lv-LV"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Ģimenes asistents-atbalsta persona</a:t>
            </a:r>
            <a:r>
              <a:rPr kumimoji="0" lang="ru-RU"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- 25</a:t>
            </a:r>
            <a:r>
              <a:rPr kumimoji="0" lang="lv-LV"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endParaRPr kumimoji="0" lang="ru-RU"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lv-LV"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Sociālais </a:t>
            </a:r>
            <a:r>
              <a:rPr kumimoji="0" lang="lv-LV"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mentors</a:t>
            </a:r>
            <a:r>
              <a:rPr kumimoji="0" lang="lv-LV"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-atbalsta persona</a:t>
            </a:r>
            <a:r>
              <a:rPr kumimoji="0" lang="ru-RU"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- 12</a:t>
            </a:r>
            <a:endParaRPr kumimoji="0" lang="lv-LV"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9772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D5E0904-721C-4D68-9EB8-1C9752E329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2E088C6-2D7F-45A2-B25A-CECF153C8C1B}"/>
              </a:ext>
            </a:extLst>
          </p:cNvPr>
          <p:cNvSpPr>
            <a:spLocks noGrp="1"/>
          </p:cNvSpPr>
          <p:nvPr>
            <p:ph type="title"/>
          </p:nvPr>
        </p:nvSpPr>
        <p:spPr>
          <a:xfrm>
            <a:off x="8180438" y="758952"/>
            <a:ext cx="2853005" cy="4041648"/>
          </a:xfrm>
        </p:spPr>
        <p:txBody>
          <a:bodyPr vert="horz" lIns="91440" tIns="45720" rIns="91440" bIns="45720" rtlCol="0" anchor="b">
            <a:normAutofit/>
          </a:bodyPr>
          <a:lstStyle/>
          <a:p>
            <a:pPr>
              <a:lnSpc>
                <a:spcPct val="85000"/>
              </a:lnSpc>
            </a:pPr>
            <a:r>
              <a:rPr kumimoji="0" lang="en-US" sz="2900" b="1" i="0" u="none" strike="noStrike" cap="none" normalizeH="0" noProof="0">
                <a:ln>
                  <a:noFill/>
                </a:ln>
                <a:effectLst/>
                <a:uLnTx/>
                <a:uFillTx/>
              </a:rPr>
              <a:t>APLP pakalpojums sociālo pakalpojumu sistēmā</a:t>
            </a:r>
            <a:endParaRPr lang="en-US" sz="2900"/>
          </a:p>
        </p:txBody>
      </p:sp>
      <p:pic>
        <p:nvPicPr>
          <p:cNvPr id="5" name="Content Placeholder 4" descr="Diagram&#10;&#10;Description automatically generated">
            <a:extLst>
              <a:ext uri="{FF2B5EF4-FFF2-40B4-BE49-F238E27FC236}">
                <a16:creationId xmlns:a16="http://schemas.microsoft.com/office/drawing/2014/main" id="{AE8EAD19-D08B-46AC-A809-36524899DA6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65238" y="448057"/>
            <a:ext cx="7315200" cy="5650991"/>
          </a:xfrm>
          <a:prstGeom prst="rect">
            <a:avLst/>
          </a:prstGeom>
        </p:spPr>
      </p:pic>
    </p:spTree>
    <p:extLst>
      <p:ext uri="{BB962C8B-B14F-4D97-AF65-F5344CB8AC3E}">
        <p14:creationId xmlns:p14="http://schemas.microsoft.com/office/powerpoint/2010/main" val="2539849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239CA-33F6-4D63-8229-5DCEB801B387}"/>
              </a:ext>
            </a:extLst>
          </p:cNvPr>
          <p:cNvSpPr>
            <a:spLocks noGrp="1"/>
          </p:cNvSpPr>
          <p:nvPr>
            <p:ph type="title"/>
          </p:nvPr>
        </p:nvSpPr>
        <p:spPr>
          <a:xfrm>
            <a:off x="1092907" y="544665"/>
            <a:ext cx="9692640" cy="1325562"/>
          </a:xfrm>
        </p:spPr>
        <p:txBody>
          <a:bodyPr/>
          <a:lstStyle/>
          <a:p>
            <a:r>
              <a:rPr kumimoji="0" lang="lv-LV" sz="4400" b="0"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APLP pakalpojums sociālo pakalpojumu sistēmā</a:t>
            </a:r>
            <a:endParaRPr lang="lv-LV" dirty="0"/>
          </a:p>
        </p:txBody>
      </p:sp>
      <p:sp>
        <p:nvSpPr>
          <p:cNvPr id="3" name="Content Placeholder 2">
            <a:extLst>
              <a:ext uri="{FF2B5EF4-FFF2-40B4-BE49-F238E27FC236}">
                <a16:creationId xmlns:a16="http://schemas.microsoft.com/office/drawing/2014/main" id="{89F781A2-B1E5-4CA0-9C8E-2E4D7EDDC2EA}"/>
              </a:ext>
            </a:extLst>
          </p:cNvPr>
          <p:cNvSpPr>
            <a:spLocks noGrp="1"/>
          </p:cNvSpPr>
          <p:nvPr>
            <p:ph sz="quarter" idx="13"/>
          </p:nvPr>
        </p:nvSpPr>
        <p:spPr>
          <a:xfrm>
            <a:off x="913774" y="2367092"/>
            <a:ext cx="10297565" cy="3424107"/>
          </a:xfrm>
        </p:spPr>
        <p:txBody>
          <a:bodyPr>
            <a:normAutofit fontScale="92500"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lv-LV"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Neatkarīgs pakalpojums (pamatojoties uz projekta rezultātiem, aprakstīts gala ziņojumā “Atbalsta personas pakalpojuma apraksta, organizēšanas un finansēšanas kārtības izstrāde” - </a:t>
            </a:r>
            <a:r>
              <a:rPr kumimoji="0" lang="lv-LV"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hlinkClick r:id="rId2"/>
              </a:rPr>
              <a:t>https://www.lm.gov.lv/lv/gala-zinojums-atbalsta-personas-pakalpojuma-apraksta-organizesanas-un-finansesanas-kartibas-izstrade</a:t>
            </a:r>
            <a:r>
              <a:rPr kumimoji="0" lang="lv-LV"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lv-LV"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Salīdzinājums ar esošajiem (kopīgais/atšķirīgais, vai citi pakalpojumi jau īsteno šo funkciju?)</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lv-LV"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Jau esošo pakalpojumu modifikācijas iespējas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lv-LV"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Labākā varianta atrašana pēc noteiktiem kritērijiem </a:t>
            </a:r>
          </a:p>
          <a:p>
            <a:endParaRPr lang="lv-LV" dirty="0"/>
          </a:p>
        </p:txBody>
      </p:sp>
    </p:spTree>
    <p:extLst>
      <p:ext uri="{BB962C8B-B14F-4D97-AF65-F5344CB8AC3E}">
        <p14:creationId xmlns:p14="http://schemas.microsoft.com/office/powerpoint/2010/main" val="3803603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65F27-16D6-4418-8D85-9855231E2B7B}"/>
              </a:ext>
            </a:extLst>
          </p:cNvPr>
          <p:cNvSpPr>
            <a:spLocks noGrp="1"/>
          </p:cNvSpPr>
          <p:nvPr>
            <p:ph type="title"/>
          </p:nvPr>
        </p:nvSpPr>
        <p:spPr>
          <a:xfrm>
            <a:off x="913149" y="701040"/>
            <a:ext cx="10041363" cy="990282"/>
          </a:xfrm>
        </p:spPr>
        <p:txBody>
          <a:bodyPr/>
          <a:lstStyle/>
          <a:p>
            <a:pPr algn="ctr"/>
            <a:r>
              <a:rPr kumimoji="0" lang="lv-LV" sz="4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t>Asistents un atbalsta persona</a:t>
            </a:r>
            <a:endParaRPr lang="lv-LV" dirty="0"/>
          </a:p>
        </p:txBody>
      </p:sp>
      <p:sp>
        <p:nvSpPr>
          <p:cNvPr id="3" name="Content Placeholder 2">
            <a:extLst>
              <a:ext uri="{FF2B5EF4-FFF2-40B4-BE49-F238E27FC236}">
                <a16:creationId xmlns:a16="http://schemas.microsoft.com/office/drawing/2014/main" id="{FEEAE8C0-5C02-43DA-97EC-E419C390AF2C}"/>
              </a:ext>
            </a:extLst>
          </p:cNvPr>
          <p:cNvSpPr>
            <a:spLocks noGrp="1"/>
          </p:cNvSpPr>
          <p:nvPr>
            <p:ph sz="quarter" idx="13"/>
          </p:nvPr>
        </p:nvSpPr>
        <p:spPr>
          <a:xfrm>
            <a:off x="586409" y="1879600"/>
            <a:ext cx="10565295" cy="4277360"/>
          </a:xfrm>
        </p:spPr>
        <p:txBody>
          <a:bodyPr>
            <a:no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lv-LV"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Pakalpojuma mērķis un saturs: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Asistents: </a:t>
            </a:r>
            <a:r>
              <a:rPr kumimoji="0" lang="lv-LV" sz="16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Veicināt personu ar invaliditāti iesaisti darba tirgū un izglītošanās procesā, kā arī sekmēt personu iekļaušanos sabiedrībā</a:t>
            </a: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Nodrošināt personai palīdzību, </a:t>
            </a:r>
            <a:r>
              <a:rPr kumimoji="0" lang="lv-LV" sz="16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pārvietojoties ārpus mājas</a:t>
            </a: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(t.sk. sabiedriskajā vai specializētajā transportā), nokļūšanai izglītības, veselības aprūpes, interešu izglītības, nodarbinātību veicināšanas un socializācijas aktivitāšu veikšanai paredzētajām vietām.</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lv-LV" sz="1600" cap="none" dirty="0">
                <a:solidFill>
                  <a:prstClr val="black"/>
                </a:solidFill>
                <a:latin typeface="Times New Roman" panose="02020603050405020304" pitchFamily="18" charset="0"/>
                <a:cs typeface="Times New Roman" panose="02020603050405020304" pitchFamily="18" charset="0"/>
              </a:rPr>
              <a:t>VS</a:t>
            </a:r>
            <a:endPar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AP: </a:t>
            </a:r>
            <a:r>
              <a:rPr kumimoji="0" lang="lv-LV" sz="1600" b="1" i="0"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Sniegt atbalstu personai ar GRT lēmumu pieņemšanā, lai palīdzētu tai vienlīdzīgi ar citiem īstenot savu tiesībspēju </a:t>
            </a:r>
            <a:r>
              <a:rPr kumimoji="0" lang="lv-LV" sz="1400" b="1" i="0"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un rīcībspēju.</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lv-LV"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Nodrošināt personai iespēju paust savu gribu, izvēli, plānot un pašai pieņemt lēmumus par savu dzīvi, veselības un sociālo aprūpi, finansēm un īpašumiem; Nodrošināt personas lemtspējas īstenošanu; Nodrošināt personai iespēju pieprasīt informāciju un saņemt skaidrojumu; Nodrošināt personas gribas, izvēles un lēmumu skaidrojumu trešajām pusēm; Nodrošināt personas tiesības uz atbilstošām garantijām attiecībā uz iejaukšanos personas dzīvē, tai skaitā, garantijās ietverot aizsardzību no ļaunprātīgas izmantošanas un pārmērīgas ietekmes.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lv-LV" sz="14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0852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BDE6A-E4D4-4EFA-8F94-A1082D29FB5B}"/>
              </a:ext>
            </a:extLst>
          </p:cNvPr>
          <p:cNvSpPr>
            <a:spLocks noGrp="1"/>
          </p:cNvSpPr>
          <p:nvPr>
            <p:ph type="title"/>
          </p:nvPr>
        </p:nvSpPr>
        <p:spPr>
          <a:xfrm>
            <a:off x="655983" y="365760"/>
            <a:ext cx="10298529" cy="787179"/>
          </a:xfrm>
        </p:spPr>
        <p:txBody>
          <a:bodyPr>
            <a:normAutofit fontScale="90000"/>
          </a:bodyPr>
          <a:lstStyle/>
          <a:p>
            <a:pPr algn="ctr"/>
            <a:br>
              <a:rPr kumimoji="0" lang="lv-LV" sz="4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br>
            <a:r>
              <a:rPr kumimoji="0" lang="lv-LV" sz="4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t>Asistents un atbalsta persona</a:t>
            </a:r>
            <a:endParaRPr lang="lv-LV" dirty="0"/>
          </a:p>
        </p:txBody>
      </p:sp>
      <p:sp>
        <p:nvSpPr>
          <p:cNvPr id="3" name="Content Placeholder 2">
            <a:extLst>
              <a:ext uri="{FF2B5EF4-FFF2-40B4-BE49-F238E27FC236}">
                <a16:creationId xmlns:a16="http://schemas.microsoft.com/office/drawing/2014/main" id="{512FF646-8880-4A73-B4C5-227BAFADC1AD}"/>
              </a:ext>
            </a:extLst>
          </p:cNvPr>
          <p:cNvSpPr>
            <a:spLocks noGrp="1"/>
          </p:cNvSpPr>
          <p:nvPr>
            <p:ph sz="quarter" idx="13"/>
          </p:nvPr>
        </p:nvSpPr>
        <p:spPr>
          <a:xfrm>
            <a:off x="741680" y="1381539"/>
            <a:ext cx="10212832" cy="4602701"/>
          </a:xfrm>
        </p:spPr>
        <p:txBody>
          <a:bodyPr>
            <a:noAutofit/>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lv-LV" sz="2000" b="1"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Atšķirības: </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lv-LV" sz="2000" b="1"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228600" marR="0" lvl="0" indent="-2286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lv-LV" sz="20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Asistents nepiedalās un nevar piedalīties lēmuma pieņemšanas procesā. </a:t>
            </a:r>
            <a:r>
              <a:rPr kumimoji="0" lang="lv-LV"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Asistents nodrošina tikai personas pavadīšanu no punkta A uz punktu B, sniedzot atbalstu personai, kurai pārvietošanās funkcionālo traucējumu dēļ ir apgrūtināta. </a:t>
            </a:r>
          </a:p>
          <a:p>
            <a:pPr marL="228600" marR="0" lvl="0" indent="-2286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lv-LV" sz="20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Atšķirībā no AP asistents nav profesionālis (algots darbinieks, kuram ir noteiktas izglītības un kvalifikācijas prasības un kurš ir īpaši apmācīts darbam ar personām ar invaliditāti). </a:t>
            </a:r>
            <a:r>
              <a:rPr kumimoji="0" lang="lv-LV"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Saskaņā ar spēkā esošo normatīvo regulējumu, asistentiem nav noteiktas kvalifikācijas prasības, </a:t>
            </a:r>
            <a:r>
              <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r>
              <a:rPr kumimoji="0" lang="en-GB" sz="20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tikai</a:t>
            </a:r>
            <a:r>
              <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lv-LV"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darba vai personiskā pieredze saskarsmē ar personu ar invaliditāti, </a:t>
            </a:r>
            <a:r>
              <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var</a:t>
            </a:r>
            <a:r>
              <a:rPr kumimoji="0" lang="lv-LV"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ētu būt personu ar invaliditāti radinieki). </a:t>
            </a:r>
          </a:p>
          <a:p>
            <a:pPr marL="228600" marR="0" lvl="0" indent="-2286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lv-LV" sz="2000" b="0" i="1"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Cita atskaišu sistēma, pakalpojumu apjoms, organizēšanas kartība utt.</a:t>
            </a:r>
          </a:p>
          <a:p>
            <a:pPr>
              <a:lnSpc>
                <a:spcPct val="100000"/>
              </a:lnSpc>
              <a:spcBef>
                <a:spcPts val="0"/>
              </a:spcBef>
            </a:pPr>
            <a:endParaRPr lang="lv-LV"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6777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EE978-27BE-4F1B-BDD4-1D0EA05F7BAD}"/>
              </a:ext>
            </a:extLst>
          </p:cNvPr>
          <p:cNvSpPr>
            <a:spLocks noGrp="1"/>
          </p:cNvSpPr>
          <p:nvPr>
            <p:ph type="title"/>
          </p:nvPr>
        </p:nvSpPr>
        <p:spPr>
          <a:xfrm>
            <a:off x="775252" y="365760"/>
            <a:ext cx="10179260" cy="717605"/>
          </a:xfrm>
        </p:spPr>
        <p:txBody>
          <a:bodyPr/>
          <a:lstStyle/>
          <a:p>
            <a:pPr algn="ctr"/>
            <a:r>
              <a:rPr kumimoji="0" lang="lv-LV" sz="400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t>Sociālais </a:t>
            </a:r>
            <a:r>
              <a:rPr kumimoji="0" lang="lv-LV" sz="400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j-cs"/>
              </a:rPr>
              <a:t>mentors</a:t>
            </a:r>
            <a:r>
              <a:rPr kumimoji="0" lang="lv-LV" sz="400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t> un atbalsta persona</a:t>
            </a:r>
            <a:endParaRPr lang="lv-LV" dirty="0"/>
          </a:p>
        </p:txBody>
      </p:sp>
      <p:sp>
        <p:nvSpPr>
          <p:cNvPr id="3" name="Content Placeholder 2">
            <a:extLst>
              <a:ext uri="{FF2B5EF4-FFF2-40B4-BE49-F238E27FC236}">
                <a16:creationId xmlns:a16="http://schemas.microsoft.com/office/drawing/2014/main" id="{2F10FC6D-1484-45E4-9902-2E482BFEFB0A}"/>
              </a:ext>
            </a:extLst>
          </p:cNvPr>
          <p:cNvSpPr>
            <a:spLocks noGrp="1"/>
          </p:cNvSpPr>
          <p:nvPr>
            <p:ph sz="quarter" idx="13"/>
          </p:nvPr>
        </p:nvSpPr>
        <p:spPr>
          <a:xfrm>
            <a:off x="590060" y="1272209"/>
            <a:ext cx="10179261" cy="5059017"/>
          </a:xfrm>
        </p:spPr>
        <p:txBody>
          <a:bodyPr>
            <a:noAutofit/>
          </a:bodyPr>
          <a:lstStyle/>
          <a:p>
            <a:pPr marL="0" indent="0">
              <a:lnSpc>
                <a:spcPct val="100000"/>
              </a:lnSpc>
              <a:spcBef>
                <a:spcPts val="0"/>
              </a:spcBef>
              <a:buClrTx/>
              <a:buNone/>
              <a:defRPr/>
            </a:pPr>
            <a:r>
              <a:rPr kumimoji="0" lang="lv-LV"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Pakalpojuma mērķis un saturs:</a:t>
            </a:r>
            <a:endParaRPr kumimoji="0" lang="lv-LV"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Bef>
                <a:spcPts val="0"/>
              </a:spcBef>
              <a:buClrTx/>
              <a:buNone/>
              <a:defRPr/>
            </a:pPr>
            <a:endParaRPr kumimoji="0" lang="lv-LV"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Bef>
                <a:spcPts val="0"/>
              </a:spcBef>
              <a:buClrTx/>
              <a:buNone/>
              <a:defRPr/>
            </a:pP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Sociālā </a:t>
            </a:r>
            <a:r>
              <a:rPr kumimoji="0" lang="lv-LV" sz="1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mentora</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pakalpojuma izstrāde ir procesā - pakalpojuma apraksts, pakalpojuma ieviešanas un piešķiršanas kārtība, precīzāks sociālā </a:t>
            </a:r>
            <a:r>
              <a:rPr kumimoji="0" lang="lv-LV" sz="1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mentora</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pakalpojuma definējums, pakalpojuma saturs un prasības sociālā </a:t>
            </a:r>
            <a:r>
              <a:rPr kumimoji="0" lang="lv-LV" sz="1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mentora</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amatam)</a:t>
            </a:r>
            <a:endPar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lv-LV" sz="1500" i="1" cap="none"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5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Mentors (</a:t>
            </a:r>
            <a:r>
              <a:rPr kumimoji="0" lang="en-GB" sz="1500" b="0" i="1"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pakalpojuma</a:t>
            </a:r>
            <a:r>
              <a:rPr kumimoji="0" lang="en-GB" sz="15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1500" b="0" i="1"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pamatuzdevums</a:t>
            </a:r>
            <a:r>
              <a:rPr kumimoji="0" lang="en-GB" sz="15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r>
              <a:rPr kumimoji="0" lang="lv-LV" sz="15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r>
              <a:rPr kumimoji="0" lang="en-GB" sz="15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lv-LV" sz="15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Sniegt atbalstu personai ar GRT</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kura saņem pakalpojumu VSAC, </a:t>
            </a:r>
            <a:r>
              <a:rPr kumimoji="0" lang="lv-LV" sz="15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šīs personas pārejas posmā no institūcijas uz dzīvi sabiedrībā</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r>
              <a:rPr kumimoji="0" lang="en-GB"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r>
              <a:rPr kumimoji="0" lang="en-GB"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veidojot personas ar GRT izpratni par dzīvi sabiedrībā;</a:t>
            </a:r>
            <a:r>
              <a:rPr kumimoji="0" lang="en-GB"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r>
              <a:rPr kumimoji="0" lang="en-GB"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palīdzot apgūt ikdienai nepieciešamās prasmes reālā sabiedrības vidē;</a:t>
            </a:r>
            <a:r>
              <a:rPr kumimoji="0" lang="en-GB"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r>
              <a:rPr kumimoji="0" lang="en-GB"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rosinot attīstīt un radīt jaunas iemaņas;•</a:t>
            </a:r>
            <a:r>
              <a:rPr kumimoji="0" lang="en-GB"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sniedzot atbalstu ikdienas situāciju risināšanā, kā resursus izmantojot savas zināšanas un vidē pieejamos resursus;•</a:t>
            </a:r>
            <a:r>
              <a:rPr kumimoji="0" lang="en-GB"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veicot situācijas apzināšanu un sniedzot iespējamo risinājumu;</a:t>
            </a:r>
            <a:r>
              <a:rPr kumimoji="0" lang="en-GB"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r>
              <a:rPr kumimoji="0" lang="en-GB"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sadarbojoties ar pašu personu ar GRT un/vai tās ģimeni un sociālo dienestu speciālistiem;•</a:t>
            </a:r>
            <a:r>
              <a:rPr kumimoji="0" lang="en-GB"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veidojot un paplašinot sociālā atbalsta tīklu;</a:t>
            </a:r>
            <a:r>
              <a:rPr kumimoji="0" lang="en-GB"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r>
              <a:rPr kumimoji="0" lang="en-GB"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sniedzot atbalstu saskarsmē ar fiziskām un juridiskām personām.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lv-LV" sz="15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lv-LV" sz="1500" cap="none" dirty="0">
                <a:solidFill>
                  <a:prstClr val="black"/>
                </a:solidFill>
                <a:latin typeface="Times New Roman" panose="02020603050405020304" pitchFamily="18" charset="0"/>
                <a:cs typeface="Times New Roman" panose="02020603050405020304" pitchFamily="18" charset="0"/>
              </a:rPr>
              <a:t>VS</a:t>
            </a:r>
            <a:endPar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lv-LV" sz="15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lv-LV" sz="15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APLP pakalpojums: </a:t>
            </a:r>
            <a:r>
              <a:rPr kumimoji="0" lang="lv-LV" sz="1500" b="1" i="0"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Sniegt atbalstu personai ar GRT lēmumu pieņemšanā, lai palīdzētu tai vienlīdzīgi ar citiem īstenot savu tiesībspēju un rīcībspēju.</a:t>
            </a:r>
          </a:p>
          <a:p>
            <a:pPr marL="0" indent="0">
              <a:lnSpc>
                <a:spcPct val="100000"/>
              </a:lnSpc>
              <a:spcBef>
                <a:spcPts val="0"/>
              </a:spcBef>
              <a:spcAft>
                <a:spcPts val="0"/>
              </a:spcAft>
              <a:buClrTx/>
              <a:buSzTx/>
              <a:buNone/>
              <a:defRPr/>
            </a:pPr>
            <a:r>
              <a:rPr kumimoji="0" lang="lv-LV"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Nodrošināt personai iespēju paust savu gribu, izvēli, plānot un pašai pieņemt lēmumus par savu dzīvi, veselības un sociālo aprūpi, finansēm un īpašumiem; Nodrošināt personas lemtspējas īstenošanu; Nodrošināt personai iespēju pieprasīt informāciju un saņemt skaidrojumu; Nodrošināt personas gribas, izvēles un lēmumu skaidrojumu trešajām pusēm; Nodrošināt personas tiesības uz atbilstošām garantijām attiecībā uz iejaukšanos personas dzīvē, tai skaitā, garantijās ietverot aizsardzību no ļaunprātīgas izmantošanas un pārmērīgas ietekmes.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lv-LV" sz="1400" b="1"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lv-LV" sz="14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lv-LV" sz="1400" dirty="0"/>
          </a:p>
        </p:txBody>
      </p:sp>
    </p:spTree>
    <p:extLst>
      <p:ext uri="{BB962C8B-B14F-4D97-AF65-F5344CB8AC3E}">
        <p14:creationId xmlns:p14="http://schemas.microsoft.com/office/powerpoint/2010/main" val="2870652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6E22E-91E8-4028-8DAC-938867D9BC34}"/>
              </a:ext>
            </a:extLst>
          </p:cNvPr>
          <p:cNvSpPr>
            <a:spLocks noGrp="1"/>
          </p:cNvSpPr>
          <p:nvPr>
            <p:ph type="title"/>
          </p:nvPr>
        </p:nvSpPr>
        <p:spPr/>
        <p:txBody>
          <a:bodyPr>
            <a:normAutofit fontScale="90000"/>
          </a:bodyPr>
          <a:lstStyle/>
          <a:p>
            <a:pPr algn="ctr"/>
            <a:br>
              <a:rPr kumimoji="0" lang="lv-LV" sz="4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br>
            <a:br>
              <a:rPr kumimoji="0" lang="lv-LV" sz="4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br>
            <a:br>
              <a:rPr kumimoji="0" lang="lv-LV" sz="4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br>
            <a:br>
              <a:rPr kumimoji="0" lang="lv-LV" sz="4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br>
            <a:br>
              <a:rPr kumimoji="0" lang="lv-LV" sz="4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br>
            <a:r>
              <a:rPr kumimoji="0" lang="lv-LV" sz="4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t>Sociālais m</a:t>
            </a:r>
            <a:r>
              <a:rPr kumimoji="0" lang="en-GB" sz="40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j-cs"/>
              </a:rPr>
              <a:t>entors</a:t>
            </a:r>
            <a:r>
              <a:rPr kumimoji="0" lang="lv-LV" sz="4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t> un atbalsta persona</a:t>
            </a:r>
            <a:br>
              <a:rPr kumimoji="0" lang="lv-LV" sz="4000" b="0" i="0" u="none" strike="noStrike" kern="1200" cap="none" spc="0" normalizeH="0" baseline="0" noProof="0" dirty="0">
                <a:ln>
                  <a:noFill/>
                </a:ln>
                <a:solidFill>
                  <a:prstClr val="black"/>
                </a:solidFill>
                <a:effectLst/>
                <a:uLnTx/>
                <a:uFillTx/>
                <a:latin typeface="Calibri Light" panose="020F0302020204030204"/>
                <a:ea typeface="+mj-ea"/>
                <a:cs typeface="+mj-cs"/>
              </a:rPr>
            </a:br>
            <a:endParaRPr lang="lv-LV" dirty="0"/>
          </a:p>
        </p:txBody>
      </p:sp>
      <p:sp>
        <p:nvSpPr>
          <p:cNvPr id="3" name="Content Placeholder 2">
            <a:extLst>
              <a:ext uri="{FF2B5EF4-FFF2-40B4-BE49-F238E27FC236}">
                <a16:creationId xmlns:a16="http://schemas.microsoft.com/office/drawing/2014/main" id="{AB8B5262-49B0-42D6-8222-C9971E495D22}"/>
              </a:ext>
            </a:extLst>
          </p:cNvPr>
          <p:cNvSpPr>
            <a:spLocks noGrp="1"/>
          </p:cNvSpPr>
          <p:nvPr>
            <p:ph sz="quarter" idx="13"/>
          </p:nvPr>
        </p:nvSpPr>
        <p:spPr>
          <a:xfrm>
            <a:off x="566531" y="1282148"/>
            <a:ext cx="10217426" cy="5088172"/>
          </a:xfrm>
        </p:spPr>
        <p:txBody>
          <a:bodyPr>
            <a:noAutofit/>
          </a:bodyPr>
          <a:lstStyle/>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0" lang="lv-LV" sz="2000" b="1"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Atšķirības:</a:t>
            </a:r>
          </a:p>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a:pPr>
            <a:endParaRPr kumimoji="0" lang="lv-LV" b="1"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228600" marR="0" lvl="0" indent="-228600" algn="just"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lv-LV"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Sociālais mentors savus pienākumus veic saskaņā ar personas </a:t>
            </a:r>
            <a:r>
              <a:rPr kumimoji="0" lang="lv-LV"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individuālo atbalsta plānu - </a:t>
            </a:r>
            <a:r>
              <a:rPr kumimoji="0" lang="lv-LV"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saskaņā ar AIS instrumentu. Sociālā </a:t>
            </a:r>
            <a:r>
              <a:rPr kumimoji="0" lang="lv-LV"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mentora</a:t>
            </a:r>
            <a:r>
              <a:rPr kumimoji="0" lang="lv-LV"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darba pienākums ir atbalstīt personu ar GRT individuālajā atbalsta plānā noteikto uzdevumu izpildē.</a:t>
            </a:r>
            <a:r>
              <a:rPr kumimoji="0" lang="en-GB"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lv-LV"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Savukārt AP darbs ir balstīts </a:t>
            </a:r>
            <a:r>
              <a:rPr kumimoji="0" lang="lv-LV"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uz kopā ar atbalstāmo personu sagatavotu atbalsta plānu, kas tiek veidots, lai izprastu atbalstāmās personas vēlmes un gribu</a:t>
            </a:r>
            <a:r>
              <a:rPr kumimoji="0" lang="lv-LV"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kā arī, lai izprastu, kas būtu jādara, lai īstenotu ar šīm vēlmēm saistītos atbalstāmās personas lēmumus. </a:t>
            </a:r>
            <a:endParaRPr kumimoji="0" lang="en-GB"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228600" marR="0" lvl="0" indent="-228600" algn="just"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lv-LV"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Šobrīd sociālā </a:t>
            </a:r>
            <a:r>
              <a:rPr kumimoji="0" lang="lv-LV"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mentora</a:t>
            </a:r>
            <a:r>
              <a:rPr kumimoji="0" lang="lv-LV"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pienākumi lielā mērā ir saistīti ar personas aktīvas līdzdalības veicināšanu noteiktās jomās.</a:t>
            </a:r>
            <a:r>
              <a:rPr kumimoji="0" lang="en-GB"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lv-LV"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Savukārt atbalstītā lēmumu pieņemšana neparedz nebrīvprātīgu iesaistīšanos un personas vēlmju un gribas ietekmēšanu</a:t>
            </a:r>
            <a:r>
              <a:rPr kumimoji="0" lang="en-GB"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t>
            </a:r>
            <a:endParaRPr kumimoji="0" lang="lv-LV"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228600" marR="0" lvl="0" indent="-228600" algn="just"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lv-LV"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Abi pakalpojumi ir paredzēti pilngadīgām personām ar GRT. Tomēr atšķirībā no sociālā </a:t>
            </a:r>
            <a:r>
              <a:rPr kumimoji="0" lang="lv-LV"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mentora</a:t>
            </a:r>
            <a:r>
              <a:rPr kumimoji="0" lang="lv-LV"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pakalpojuma, kuru ir plānots sniegt tikai personām ar I un II invaliditātes grupu, kuras dzīvo VSAC, APLP pakalpojumu var saņemt </a:t>
            </a:r>
            <a:r>
              <a:rPr kumimoji="0" lang="lv-LV" b="0" i="0" u="sng"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tikai</a:t>
            </a:r>
            <a:r>
              <a:rPr kumimoji="0" lang="lv-LV"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sabiedrībā dzīvojošas personas ar GRT.</a:t>
            </a:r>
          </a:p>
          <a:p>
            <a:pPr marL="228600" indent="-228600" algn="just">
              <a:lnSpc>
                <a:spcPct val="120000"/>
              </a:lnSpc>
              <a:spcBef>
                <a:spcPts val="0"/>
              </a:spcBef>
              <a:spcAft>
                <a:spcPts val="0"/>
              </a:spcAft>
              <a:buClrTx/>
              <a:buSzTx/>
              <a:defRPr/>
            </a:pPr>
            <a:r>
              <a:rPr kumimoji="0" lang="lv-LV" sz="1800" b="0" i="1"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Cita atskaišu sistēma, pakalpojumu apjoms, organizēšanas kartība utt.</a:t>
            </a:r>
          </a:p>
          <a:p>
            <a:pPr marL="228600" marR="0" lvl="0" indent="-228600" algn="just"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endParaRPr kumimoji="0" lang="lv-LV" b="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339163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8D070-AF68-460B-991C-8DC0887F7A4C}"/>
              </a:ext>
            </a:extLst>
          </p:cNvPr>
          <p:cNvSpPr>
            <a:spLocks noGrp="1"/>
          </p:cNvSpPr>
          <p:nvPr>
            <p:ph type="title"/>
          </p:nvPr>
        </p:nvSpPr>
        <p:spPr>
          <a:xfrm>
            <a:off x="1261872" y="365760"/>
            <a:ext cx="9692640" cy="896510"/>
          </a:xfrm>
        </p:spPr>
        <p:txBody>
          <a:bodyPr/>
          <a:lstStyle/>
          <a:p>
            <a:r>
              <a:rPr kumimoji="0" lang="lv-LV" sz="4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t>Ģimenes asistents un atbalsta persona</a:t>
            </a:r>
            <a:endParaRPr lang="lv-LV" dirty="0"/>
          </a:p>
        </p:txBody>
      </p:sp>
      <p:sp>
        <p:nvSpPr>
          <p:cNvPr id="3" name="Content Placeholder 2">
            <a:extLst>
              <a:ext uri="{FF2B5EF4-FFF2-40B4-BE49-F238E27FC236}">
                <a16:creationId xmlns:a16="http://schemas.microsoft.com/office/drawing/2014/main" id="{C35AA4B0-952C-4693-9AF8-0C97A57672EB}"/>
              </a:ext>
            </a:extLst>
          </p:cNvPr>
          <p:cNvSpPr>
            <a:spLocks noGrp="1"/>
          </p:cNvSpPr>
          <p:nvPr>
            <p:ph sz="quarter" idx="13"/>
          </p:nvPr>
        </p:nvSpPr>
        <p:spPr>
          <a:xfrm>
            <a:off x="913149" y="1510748"/>
            <a:ext cx="10041363" cy="4631635"/>
          </a:xfrm>
        </p:spPr>
        <p:txBody>
          <a:bodyPr>
            <a:normAutofit/>
          </a:bodyPr>
          <a:lstStyle/>
          <a:p>
            <a:pPr marL="0" indent="0">
              <a:lnSpc>
                <a:spcPct val="90000"/>
              </a:lnSpc>
              <a:spcBef>
                <a:spcPts val="1000"/>
              </a:spcBef>
              <a:spcAft>
                <a:spcPts val="0"/>
              </a:spcAft>
              <a:buClrTx/>
              <a:buSzTx/>
              <a:buNone/>
              <a:defRPr/>
            </a:pPr>
            <a:r>
              <a:rPr kumimoji="0" lang="lv-LV"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Pakalpojuma mērķis un saturs:</a:t>
            </a:r>
          </a:p>
          <a:p>
            <a:pPr marL="0" indent="0">
              <a:lnSpc>
                <a:spcPct val="90000"/>
              </a:lnSpc>
              <a:spcBef>
                <a:spcPts val="1000"/>
              </a:spcBef>
              <a:spcAft>
                <a:spcPts val="0"/>
              </a:spcAft>
              <a:buClrTx/>
              <a:buSzTx/>
              <a:buNone/>
              <a:defRPr/>
            </a:pPr>
            <a:endPar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ĢA</a:t>
            </a: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lv-LV" sz="16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Nodrošināt personai atbalstu</a:t>
            </a: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un palīdzību mājokļa, nodarbinātības, izglītības, atkarības, veselības </a:t>
            </a:r>
            <a:r>
              <a:rPr kumimoji="0" lang="lv-LV" sz="16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problēmu risināšanā, sociālo un sadzīves prasmju attīstīšanā</a:t>
            </a: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lai attīstītu vai atjaunotu personas sociālo funkcionalitāti. Nodrošināt konkrētu, terminētu, noteiktā laika posmā izpildāmu, izmērāmu un sasniedzamu </a:t>
            </a:r>
            <a:r>
              <a:rPr kumimoji="0" lang="lv-LV" sz="16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uzdevumu izpildi, ko noteicis sociālais darbinieks - gadījuma vadītājs un kas sekmē rehabilitācijas plānā minēto mērķu sasniegšanu</a:t>
            </a: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t>
            </a:r>
            <a:endPar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VS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AP: </a:t>
            </a:r>
            <a:r>
              <a:rPr kumimoji="0" lang="lv-LV" sz="1600" b="1" i="0"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Sniegt atbalstu personai ar GRT lēmumu pieņemšanā, lai palīdzētu tai vienlīdzīgi ar citiem īstenot savu tiesībspēju un rīcībspēju.</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Nodrošināt personai iespēju paust savu gribu, izvēli, plānot un pašai pieņemt lēmumus par savu dzīvi, veselības un sociālo aprūpi, finansēm un īpašumiem; Nodrošināt personas lemtspējas īstenošanu; Nodrošināt personai iespēju pieprasīt informāciju un saņemt skaidrojumu; Nodrošināt personas gribas, izvēles un lēmumu skaidrojumu trešajām pusēm; Nodrošināt personas tiesības uz atbilstošām garantijām attiecībā uz iejaukšanos personas dzīvē, tai skaitā, garantijās ietverot aizsardzību no ļaunprātīgas izmantošanas un pārmērīgas ietekmes.</a:t>
            </a:r>
          </a:p>
        </p:txBody>
      </p:sp>
    </p:spTree>
    <p:extLst>
      <p:ext uri="{BB962C8B-B14F-4D97-AF65-F5344CB8AC3E}">
        <p14:creationId xmlns:p14="http://schemas.microsoft.com/office/powerpoint/2010/main" val="2183581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E8653-B896-4060-A45C-38EFA79DC5E0}"/>
              </a:ext>
            </a:extLst>
          </p:cNvPr>
          <p:cNvSpPr>
            <a:spLocks noGrp="1"/>
          </p:cNvSpPr>
          <p:nvPr>
            <p:ph type="title"/>
          </p:nvPr>
        </p:nvSpPr>
        <p:spPr>
          <a:xfrm>
            <a:off x="913774" y="487902"/>
            <a:ext cx="10364451" cy="824064"/>
          </a:xfrm>
        </p:spPr>
        <p:txBody>
          <a:bodyPr/>
          <a:lstStyle/>
          <a:p>
            <a:r>
              <a:rPr kumimoji="0" lang="lv-LV" sz="4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t>Ģimenes asistents un atbalsta persona:</a:t>
            </a:r>
            <a:endParaRPr lang="lv-LV" dirty="0"/>
          </a:p>
        </p:txBody>
      </p:sp>
      <p:sp>
        <p:nvSpPr>
          <p:cNvPr id="3" name="Content Placeholder 2">
            <a:extLst>
              <a:ext uri="{FF2B5EF4-FFF2-40B4-BE49-F238E27FC236}">
                <a16:creationId xmlns:a16="http://schemas.microsoft.com/office/drawing/2014/main" id="{B5F0E1DC-36FF-4DA5-B69E-22662CABCD03}"/>
              </a:ext>
            </a:extLst>
          </p:cNvPr>
          <p:cNvSpPr>
            <a:spLocks noGrp="1"/>
          </p:cNvSpPr>
          <p:nvPr>
            <p:ph sz="quarter" idx="13"/>
          </p:nvPr>
        </p:nvSpPr>
        <p:spPr>
          <a:xfrm>
            <a:off x="752061" y="1699591"/>
            <a:ext cx="10101470" cy="4854887"/>
          </a:xfrm>
        </p:spPr>
        <p:txBody>
          <a:bodyPr>
            <a:normAutofit/>
          </a:bodyPr>
          <a:lstStyle/>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0" lang="lv-LV" sz="2000" b="1"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Atšķirības</a:t>
            </a:r>
          </a:p>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a:pPr>
            <a:endPar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Mērķa grupa</a:t>
            </a:r>
            <a:endParaRPr kumimoji="0" lang="ru-RU" sz="16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a:pPr>
            <a:endPar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20000"/>
              </a:lnSpc>
              <a:spcBef>
                <a:spcPts val="0"/>
              </a:spcBef>
              <a:spcAft>
                <a:spcPts val="0"/>
              </a:spcAft>
              <a:buClrTx/>
              <a:buSzPts val="1000"/>
              <a:buFont typeface="Symbol" panose="05050102010706020507" pitchFamily="18" charset="2"/>
              <a:buChar char=""/>
              <a:tabLst>
                <a:tab pos="457200" algn="l"/>
              </a:tabLst>
              <a:defRPr/>
            </a:pP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ĢA šobrīd varbūt dažas mērķa grupas, AP – tikai </a:t>
            </a:r>
            <a:r>
              <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viena</a:t>
            </a: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lv-LV"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914400" rtl="0" eaLnBrk="1" fontAlgn="base" latinLnBrk="0" hangingPunct="1">
              <a:lnSpc>
                <a:spcPct val="120000"/>
              </a:lnSpc>
              <a:spcBef>
                <a:spcPts val="0"/>
              </a:spcBef>
              <a:spcAft>
                <a:spcPts val="0"/>
              </a:spcAft>
              <a:buClrTx/>
              <a:buSzPts val="1000"/>
              <a:buFont typeface="Symbol" panose="05050102010706020507" pitchFamily="18" charset="2"/>
              <a:buChar char=""/>
              <a:tabLst>
                <a:tab pos="457200" algn="l"/>
              </a:tabLst>
              <a:defRPr/>
            </a:pPr>
            <a:r>
              <a:rPr lang="lv-LV" sz="1600" cap="none" dirty="0">
                <a:solidFill>
                  <a:prstClr val="black"/>
                </a:solidFill>
                <a:latin typeface="Times New Roman" panose="02020603050405020304" pitchFamily="18" charset="0"/>
                <a:ea typeface="Times New Roman" panose="02020603050405020304" pitchFamily="18" charset="0"/>
              </a:rPr>
              <a:t>ĢA</a:t>
            </a: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var strādāt </a:t>
            </a:r>
            <a:r>
              <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tikai</a:t>
            </a: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ar sociālā dienesta klientiem, savukārt atbalsta persona var strādāt ar jebkuru personu ar GRT, t.sk., arī ar tām personām, kuras nav sociālā dienesta klienti.</a:t>
            </a:r>
            <a:endParaRPr kumimoji="0" lang="lv-LV" sz="1600" b="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base" latinLnBrk="0" hangingPunct="1">
              <a:lnSpc>
                <a:spcPct val="120000"/>
              </a:lnSpc>
              <a:spcBef>
                <a:spcPts val="0"/>
              </a:spcBef>
              <a:spcAft>
                <a:spcPts val="0"/>
              </a:spcAft>
              <a:buClrTx/>
              <a:buSzPts val="1000"/>
              <a:buFont typeface="Symbol" panose="05050102010706020507" pitchFamily="18" charset="2"/>
              <a:buChar char=""/>
              <a:tabLst>
                <a:tab pos="457200" algn="l"/>
              </a:tabLst>
              <a:defRPr/>
            </a:pPr>
            <a:r>
              <a:rPr lang="lv-LV" sz="1600" i="0" cap="none" dirty="0">
                <a:solidFill>
                  <a:prstClr val="black"/>
                </a:solidFill>
                <a:latin typeface="Times New Roman" panose="02020603050405020304" pitchFamily="18" charset="0"/>
                <a:ea typeface="Times New Roman" panose="02020603050405020304" pitchFamily="18" charset="0"/>
              </a:rPr>
              <a:t>ĢA</a:t>
            </a: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var strādāt ar tām personām, kurām pēc psihiatra atzinuma </a:t>
            </a:r>
            <a:r>
              <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nav speciālo (psihisko) kontrindikāciju</a:t>
            </a: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(psihiatra atzinums ir daļa no pakalpojuma īstenošanas dokumentācijas). </a:t>
            </a:r>
            <a:r>
              <a:rPr kumimoji="0" lang="lv-LV" sz="1600" b="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AP</a:t>
            </a: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šāds atzinums nav nepieciešams, jo lēmumu pieņemšanai nav kontrindikāciju. Tādējādi tiek novērsts diskriminācijas risks, jo katrai personai ir tiesības pašai pieņemt savus lēmumus, kā arī dzīvot sabiedrībā.</a:t>
            </a:r>
          </a:p>
          <a:p>
            <a:pPr marL="0" marR="0" lvl="0" indent="0" algn="just" defTabSz="914400" rtl="0" eaLnBrk="1" fontAlgn="base" latinLnBrk="0" hangingPunct="1">
              <a:lnSpc>
                <a:spcPct val="120000"/>
              </a:lnSpc>
              <a:spcBef>
                <a:spcPts val="0"/>
              </a:spcBef>
              <a:spcAft>
                <a:spcPts val="0"/>
              </a:spcAft>
              <a:buClrTx/>
              <a:buSzTx/>
              <a:buFont typeface="Arial" panose="020B0604020202020204" pitchFamily="34" charset="0"/>
              <a:buNone/>
              <a:tabLst/>
              <a:defRPr/>
            </a:pPr>
            <a:endPar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1486505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E8653-B896-4060-A45C-38EFA79DC5E0}"/>
              </a:ext>
            </a:extLst>
          </p:cNvPr>
          <p:cNvSpPr>
            <a:spLocks noGrp="1"/>
          </p:cNvSpPr>
          <p:nvPr>
            <p:ph type="title"/>
          </p:nvPr>
        </p:nvSpPr>
        <p:spPr>
          <a:xfrm>
            <a:off x="913774" y="497840"/>
            <a:ext cx="10364451" cy="814125"/>
          </a:xfrm>
        </p:spPr>
        <p:txBody>
          <a:bodyPr/>
          <a:lstStyle/>
          <a:p>
            <a:r>
              <a:rPr kumimoji="0" lang="lv-LV" sz="4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t>Ģimenes asistents un atbalsta persona</a:t>
            </a:r>
            <a:endParaRPr lang="lv-LV" dirty="0"/>
          </a:p>
        </p:txBody>
      </p:sp>
      <p:sp>
        <p:nvSpPr>
          <p:cNvPr id="3" name="Content Placeholder 2">
            <a:extLst>
              <a:ext uri="{FF2B5EF4-FFF2-40B4-BE49-F238E27FC236}">
                <a16:creationId xmlns:a16="http://schemas.microsoft.com/office/drawing/2014/main" id="{B5F0E1DC-36FF-4DA5-B69E-22662CABCD03}"/>
              </a:ext>
            </a:extLst>
          </p:cNvPr>
          <p:cNvSpPr>
            <a:spLocks noGrp="1"/>
          </p:cNvSpPr>
          <p:nvPr>
            <p:ph sz="quarter" idx="13"/>
          </p:nvPr>
        </p:nvSpPr>
        <p:spPr>
          <a:xfrm>
            <a:off x="762000" y="1510748"/>
            <a:ext cx="10012017" cy="4701209"/>
          </a:xfrm>
        </p:spPr>
        <p:txBody>
          <a:bodyPr>
            <a:normAutofit/>
          </a:bodyPr>
          <a:lstStyle/>
          <a:p>
            <a:pPr marL="0" marR="0" lvl="0" indent="0" algn="just" defTabSz="914400" rtl="0" eaLnBrk="1" fontAlgn="base" latinLnBrk="0" hangingPunct="1">
              <a:lnSpc>
                <a:spcPct val="120000"/>
              </a:lnSpc>
              <a:spcBef>
                <a:spcPts val="0"/>
              </a:spcBef>
              <a:spcAft>
                <a:spcPts val="0"/>
              </a:spcAft>
              <a:buClrTx/>
              <a:buSzTx/>
              <a:buFont typeface="Arial" panose="020B0604020202020204" pitchFamily="34" charset="0"/>
              <a:buNone/>
              <a:tabLst/>
              <a:defRPr/>
            </a:pPr>
            <a:r>
              <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Speciālistu loma</a:t>
            </a:r>
            <a:endPar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defTabSz="914400" rtl="0" eaLnBrk="1" fontAlgn="auto" latinLnBrk="0" hangingPunct="1">
              <a:lnSpc>
                <a:spcPct val="120000"/>
              </a:lnSpc>
              <a:spcBef>
                <a:spcPts val="0"/>
              </a:spcBef>
              <a:spcAft>
                <a:spcPts val="0"/>
              </a:spcAft>
              <a:buClrTx/>
              <a:buSzTx/>
              <a:buFont typeface="Symbol" panose="05050102010706020507" pitchFamily="18" charset="2"/>
              <a:buChar char=""/>
              <a:tabLst/>
              <a:defRPr/>
            </a:pP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ĢA ir vairāk </a:t>
            </a: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r>
              <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profesionāls palīgs sociālajam darbiniekam/gadījuma vadītājam, </a:t>
            </a: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lai īstenotu klienta individuālajā rehabilitācijas plānā noteiktos mērķus un uzdevumus”. strādā komandā ar sociālo darbinieku-gadījuma vadītāju, “kopīgi risinot konkrētus sociālos gadījumus.” </a:t>
            </a: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AP atbalsta </a:t>
            </a:r>
            <a:r>
              <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pašu personu ar GRT</a:t>
            </a: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bez starpniekiem, </a:t>
            </a: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nerisina sociālos gadījumos un var atbalstīt personas, kam vispār nav sociālā darbinieka-gadījuma vadītāja. </a:t>
            </a:r>
          </a:p>
          <a:p>
            <a:pPr marL="342900" marR="0" lvl="0" indent="-342900" algn="just" defTabSz="914400" rtl="0" eaLnBrk="1" fontAlgn="auto" latinLnBrk="0" hangingPunct="1">
              <a:lnSpc>
                <a:spcPct val="120000"/>
              </a:lnSpc>
              <a:spcBef>
                <a:spcPts val="0"/>
              </a:spcBef>
              <a:spcAft>
                <a:spcPts val="0"/>
              </a:spcAft>
              <a:buClrTx/>
              <a:buSzTx/>
              <a:buFont typeface="Symbol" panose="05050102010706020507" pitchFamily="18" charset="2"/>
              <a:buChar char=""/>
              <a:tabLst/>
              <a:defRPr/>
            </a:pPr>
            <a:r>
              <a:rPr lang="lv-LV" sz="1600" cap="none"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ĢA</a:t>
            </a: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ir kā pedagogs, kurš māca personai tai trūkstošās prasmes, līdz ar to atrodas </a:t>
            </a:r>
            <a:r>
              <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izglītojošā pozīcijā</a:t>
            </a: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AP attiecības un sadarbību ar personu veido, </a:t>
            </a:r>
            <a:r>
              <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balstoties uz līdzvērtīgām pozīcijām</a:t>
            </a: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mēģinot kļūt par uzticamu partneri lēmumu pieņemšanā. </a:t>
            </a:r>
            <a:endPar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a:pPr>
            <a:endPar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Izmantotās metodes</a:t>
            </a:r>
            <a:endPar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defTabSz="914400" rtl="0" eaLnBrk="1" fontAlgn="auto" latinLnBrk="0" hangingPunct="1">
              <a:lnSpc>
                <a:spcPct val="120000"/>
              </a:lnSpc>
              <a:spcBef>
                <a:spcPts val="0"/>
              </a:spcBef>
              <a:spcAft>
                <a:spcPts val="0"/>
              </a:spcAft>
              <a:buClrTx/>
              <a:buSzTx/>
              <a:buFont typeface="Symbol" panose="05050102010706020507" pitchFamily="18" charset="2"/>
              <a:buChar char=""/>
              <a:tabLst/>
              <a:defRPr/>
            </a:pP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Šobrīd ĢA pakalpojumam </a:t>
            </a:r>
            <a:r>
              <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nav vienotas metodikas.</a:t>
            </a: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ĢA savu darbu balsta </a:t>
            </a:r>
            <a:r>
              <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uz tradicionālajām sociālā darba dokumentēšanas un plānošanas metodēm</a:t>
            </a: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piemēram, individuālo rehabilitācijas plānu. AP un pakalpojuma sociālā darbinieka darba pamatā ir </a:t>
            </a:r>
            <a:r>
              <a:rPr kumimoji="0" lang="lv-LV" sz="16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uz personu vērstās domāšanas un plānošanas </a:t>
            </a: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metodes, kā arī citas papildinošas metodes, kas atbilst ANO Komitejas </a:t>
            </a:r>
            <a:r>
              <a:rPr kumimoji="0" lang="lv-LV" sz="16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“Vispārējā komentārā Nr. 6 (2018) par vienlīdzību un </a:t>
            </a:r>
            <a:r>
              <a:rPr kumimoji="0" lang="lv-LV" sz="16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nediskrimināciju</a:t>
            </a:r>
            <a:r>
              <a:rPr kumimoji="0" lang="lv-LV" sz="16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minētajām </a:t>
            </a:r>
            <a:r>
              <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atbalstītās lēmumu pieņemšanas idejām un </a:t>
            </a:r>
            <a:r>
              <a:rPr kumimoji="0" lang="lv-LV" sz="16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prasībām.</a:t>
            </a:r>
            <a:endParaRPr lang="lv-LV"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9483325"/>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View</Template>
  <TotalTime>1808</TotalTime>
  <Words>3136</Words>
  <Application>Microsoft Office PowerPoint</Application>
  <PresentationFormat>Widescreen</PresentationFormat>
  <Paragraphs>132</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Century Schoolbook</vt:lpstr>
      <vt:lpstr>Symbol</vt:lpstr>
      <vt:lpstr>Times New Roman</vt:lpstr>
      <vt:lpstr>Wingdings 2</vt:lpstr>
      <vt:lpstr>View</vt:lpstr>
      <vt:lpstr>                     Atbalsta personas lēmumu pieņemšanā pakalpojuma vieta sociālo pakalpojumu sistēmā </vt:lpstr>
      <vt:lpstr>APLP pakalpojums sociālo pakalpojumu sistēmā</vt:lpstr>
      <vt:lpstr>Asistents un atbalsta persona</vt:lpstr>
      <vt:lpstr> Asistents un atbalsta persona</vt:lpstr>
      <vt:lpstr>Sociālais mentors un atbalsta persona</vt:lpstr>
      <vt:lpstr>     Sociālais mentors un atbalsta persona </vt:lpstr>
      <vt:lpstr>Ģimenes asistents un atbalsta persona</vt:lpstr>
      <vt:lpstr>Ģimenes asistents un atbalsta persona:</vt:lpstr>
      <vt:lpstr>Ģimenes asistents un atbalsta persona</vt:lpstr>
      <vt:lpstr>Ģimenes asistents un atbalsta persona:</vt:lpstr>
      <vt:lpstr>Ģimenes asistents un atbalsta persona</vt:lpstr>
      <vt:lpstr>Ģimenes asistents un atbalsta persona</vt:lpstr>
      <vt:lpstr>Asistenta pakalpojuma modifikācija</vt:lpstr>
      <vt:lpstr>Sociāla mentora pakalpojuma modifikācija</vt:lpstr>
      <vt:lpstr>Ģimenes asistenta pakalpojuma modifikācija</vt:lpstr>
      <vt:lpstr>Labāko variantu APLP pakalpojuma ieviešanai vērtēšanas skala: 12 kritēriji</vt:lpstr>
      <vt:lpstr>APLP pakalpojuma ieviešanas variantu salīdzinājums</vt:lpstr>
      <vt:lpstr>APLP pakalpojums sociālo pakalpojumu sistēmā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Ieva Leimane-Veldmeijere</dc:creator>
  <cp:lastModifiedBy>Sigita Zankovska-Odiņa</cp:lastModifiedBy>
  <cp:revision>44</cp:revision>
  <cp:lastPrinted>2021-02-04T14:59:47Z</cp:lastPrinted>
  <dcterms:created xsi:type="dcterms:W3CDTF">2021-02-03T09:51:57Z</dcterms:created>
  <dcterms:modified xsi:type="dcterms:W3CDTF">2021-06-11T09:15:46Z</dcterms:modified>
</cp:coreProperties>
</file>