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23" r:id="rId1"/>
  </p:sldMasterIdLst>
  <p:notesMasterIdLst>
    <p:notesMasterId r:id="rId11"/>
  </p:notesMasterIdLst>
  <p:sldIdLst>
    <p:sldId id="256" r:id="rId2"/>
    <p:sldId id="418" r:id="rId3"/>
    <p:sldId id="421" r:id="rId4"/>
    <p:sldId id="419" r:id="rId5"/>
    <p:sldId id="429" r:id="rId6"/>
    <p:sldId id="428" r:id="rId7"/>
    <p:sldId id="425" r:id="rId8"/>
    <p:sldId id="430" r:id="rId9"/>
    <p:sldId id="432"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3D7552-64C8-4F02-829A-776AC8B72CA4}" type="datetimeFigureOut">
              <a:rPr lang="lv-LV" smtClean="0"/>
              <a:t>16.06.2021</a:t>
            </a:fld>
            <a:endParaRPr lang="lv-LV"/>
          </a:p>
        </p:txBody>
      </p:sp>
      <p:sp>
        <p:nvSpPr>
          <p:cNvPr id="4" name="Slaida attēla vietturi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AF2669-660D-4E3A-8407-293DBDC92982}" type="slidenum">
              <a:rPr lang="lv-LV" smtClean="0"/>
              <a:t>‹#›</a:t>
            </a:fld>
            <a:endParaRPr lang="lv-LV"/>
          </a:p>
        </p:txBody>
      </p:sp>
    </p:spTree>
    <p:extLst>
      <p:ext uri="{BB962C8B-B14F-4D97-AF65-F5344CB8AC3E}">
        <p14:creationId xmlns:p14="http://schemas.microsoft.com/office/powerpoint/2010/main" val="16578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B4AF2669-660D-4E3A-8407-293DBDC92982}" type="slidenum">
              <a:rPr lang="lv-LV" smtClean="0"/>
              <a:t>5</a:t>
            </a:fld>
            <a:endParaRPr lang="lv-LV"/>
          </a:p>
        </p:txBody>
      </p:sp>
    </p:spTree>
    <p:extLst>
      <p:ext uri="{BB962C8B-B14F-4D97-AF65-F5344CB8AC3E}">
        <p14:creationId xmlns:p14="http://schemas.microsoft.com/office/powerpoint/2010/main" val="246855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v-LV"/>
              <a:t>Rediģēt šablona virsraksta stilu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48152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48064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8569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v-LV"/>
              <a:t>Rediģēt šablona virsraksta stilu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467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v-LV"/>
              <a:t>Rediģēt šablona virsraksta stilu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3319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v-LV"/>
              <a:t>Rediģēt šablona virsraksta stilu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6914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v-LV"/>
              <a:t>Rediģēt šablona virsraksta stilu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553744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39848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v-LV"/>
              <a:t>Rediģēt šablona virsraksta stilu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73850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70241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v-LV"/>
              <a:t>Rediģēt šablona virsraksta stilu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C1D79F09-BCBB-4F16-B03C-D315BCFDEB23}" type="datetimeFigureOut">
              <a:rPr lang="lv-LV" smtClean="0"/>
              <a:t>16.06.2021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23340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58333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2" name="Content Placeholder 3"/>
          <p:cNvSpPr>
            <a:spLocks noGrp="1"/>
          </p:cNvSpPr>
          <p:nvPr>
            <p:ph sz="quarter" idx="13"/>
          </p:nvPr>
        </p:nvSpPr>
        <p:spPr>
          <a:xfrm>
            <a:off x="913774" y="3051012"/>
            <a:ext cx="5106027" cy="274018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13" name="Content Placeholder 5"/>
          <p:cNvSpPr>
            <a:spLocks noGrp="1"/>
          </p:cNvSpPr>
          <p:nvPr>
            <p:ph sz="quarter" idx="14"/>
          </p:nvPr>
        </p:nvSpPr>
        <p:spPr>
          <a:xfrm>
            <a:off x="6172200" y="3051012"/>
            <a:ext cx="5105401" cy="2740187"/>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C1D79F09-BCBB-4F16-B03C-D315BCFDEB23}" type="datetimeFigureOut">
              <a:rPr lang="lv-LV" smtClean="0"/>
              <a:t>16.06.2021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208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C1D79F09-BCBB-4F16-B03C-D315BCFDEB23}" type="datetimeFigureOut">
              <a:rPr lang="lv-LV" smtClean="0"/>
              <a:t>16.06.2021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92865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D79F09-BCBB-4F16-B03C-D315BCFDEB23}" type="datetimeFigureOut">
              <a:rPr lang="lv-LV" smtClean="0"/>
              <a:t>16.06.2021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238264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v-LV"/>
              <a:t>Rediģēt šablona virsraksta stilu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111861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C1D79F09-BCBB-4F16-B03C-D315BCFDEB23}" type="datetimeFigureOut">
              <a:rPr lang="lv-LV" smtClean="0"/>
              <a:t>16.06.2021</a:t>
            </a:fld>
            <a:endParaRPr lang="lv-LV"/>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751857-E8DC-4CE6-93D7-892FBA30404E}" type="slidenum">
              <a:rPr lang="lv-LV" smtClean="0"/>
              <a:t>‹#›</a:t>
            </a:fld>
            <a:endParaRPr lang="lv-LV"/>
          </a:p>
        </p:txBody>
      </p:sp>
    </p:spTree>
    <p:extLst>
      <p:ext uri="{BB962C8B-B14F-4D97-AF65-F5344CB8AC3E}">
        <p14:creationId xmlns:p14="http://schemas.microsoft.com/office/powerpoint/2010/main" val="39604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D79F09-BCBB-4F16-B03C-D315BCFDEB23}" type="datetimeFigureOut">
              <a:rPr lang="lv-LV" smtClean="0"/>
              <a:t>16.06.2021</a:t>
            </a:fld>
            <a:endParaRPr lang="lv-LV"/>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lv-LV"/>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9751857-E8DC-4CE6-93D7-892FBA30404E}" type="slidenum">
              <a:rPr lang="lv-LV" smtClean="0"/>
              <a:t>‹#›</a:t>
            </a:fld>
            <a:endParaRPr lang="lv-LV"/>
          </a:p>
        </p:txBody>
      </p:sp>
    </p:spTree>
    <p:extLst>
      <p:ext uri="{BB962C8B-B14F-4D97-AF65-F5344CB8AC3E}">
        <p14:creationId xmlns:p14="http://schemas.microsoft.com/office/powerpoint/2010/main" val="985595568"/>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 id="2147485036" r:id="rId13"/>
    <p:sldLayoutId id="2147485037" r:id="rId14"/>
    <p:sldLayoutId id="2147485038" r:id="rId15"/>
    <p:sldLayoutId id="2147485039" r:id="rId16"/>
    <p:sldLayoutId id="214748504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1073B21-DDCF-4148-9902-DE243D010705}"/>
              </a:ext>
            </a:extLst>
          </p:cNvPr>
          <p:cNvSpPr>
            <a:spLocks noGrp="1"/>
          </p:cNvSpPr>
          <p:nvPr>
            <p:ph type="ctrTitle"/>
          </p:nvPr>
        </p:nvSpPr>
        <p:spPr>
          <a:xfrm>
            <a:off x="1552575" y="471056"/>
            <a:ext cx="8058151" cy="2872674"/>
          </a:xfrm>
        </p:spPr>
        <p:txBody>
          <a:bodyPr>
            <a:normAutofit fontScale="90000"/>
          </a:bodyPr>
          <a:lstStyle/>
          <a:p>
            <a:pPr algn="ctr"/>
            <a:r>
              <a:rPr lang="lv-LV" sz="2800" dirty="0"/>
              <a:t>            </a:t>
            </a: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br>
              <a:rPr lang="lv-LV" sz="2800" dirty="0"/>
            </a:br>
            <a:r>
              <a:rPr lang="lv-LV" sz="2200" cap="none" dirty="0">
                <a:latin typeface="Times New Roman" panose="02020603050405020304" pitchFamily="18" charset="0"/>
                <a:cs typeface="Times New Roman" panose="02020603050405020304" pitchFamily="18" charset="0"/>
              </a:rPr>
              <a:t>Atbalsta personas lēmumu pieņemšanā pakalpojuma attīstības iespējas pēc </a:t>
            </a:r>
            <a:r>
              <a:rPr lang="lv-LV" sz="2200" cap="none" dirty="0" err="1">
                <a:latin typeface="Times New Roman" panose="02020603050405020304" pitchFamily="18" charset="0"/>
                <a:cs typeface="Times New Roman" panose="02020603050405020304" pitchFamily="18" charset="0"/>
              </a:rPr>
              <a:t>izmēģinājumprojekta</a:t>
            </a:r>
            <a:br>
              <a:rPr lang="lv-LV" sz="2200" cap="none" dirty="0">
                <a:latin typeface="Times New Roman" panose="02020603050405020304" pitchFamily="18" charset="0"/>
                <a:cs typeface="Times New Roman" panose="02020603050405020304" pitchFamily="18" charset="0"/>
              </a:rPr>
            </a:br>
            <a:br>
              <a:rPr lang="lv-LV" sz="2200"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Pasūtītājs: Labklājības ministrija</a:t>
            </a:r>
            <a:br>
              <a:rPr lang="lv-LV" sz="1800"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Izpildītājs: biedrība RC ZELDA</a:t>
            </a:r>
            <a:br>
              <a:rPr lang="lv-LV" sz="1800" cap="none" dirty="0">
                <a:latin typeface="Times New Roman" panose="02020603050405020304" pitchFamily="18" charset="0"/>
                <a:cs typeface="Times New Roman" panose="02020603050405020304" pitchFamily="18" charset="0"/>
              </a:rPr>
            </a:br>
            <a:br>
              <a:rPr lang="lv-LV" sz="1800" cap="none" dirty="0">
                <a:latin typeface="Times New Roman" panose="02020603050405020304" pitchFamily="18" charset="0"/>
                <a:cs typeface="Times New Roman" panose="02020603050405020304" pitchFamily="18" charset="0"/>
              </a:rPr>
            </a:br>
            <a:r>
              <a:rPr lang="lv-LV" sz="1800" cap="none" dirty="0">
                <a:latin typeface="Times New Roman" panose="02020603050405020304" pitchFamily="18" charset="0"/>
                <a:cs typeface="Times New Roman" panose="02020603050405020304" pitchFamily="18" charset="0"/>
              </a:rPr>
              <a:t>      Ieva Leimane-Veldmeijere, RC ZELDA direktore</a:t>
            </a:r>
            <a:endParaRPr lang="lv-LV" sz="1800" dirty="0">
              <a:latin typeface="Times New Roman" panose="02020603050405020304" pitchFamily="18" charset="0"/>
              <a:cs typeface="Times New Roman" panose="02020603050405020304" pitchFamily="18" charset="0"/>
            </a:endParaRPr>
          </a:p>
        </p:txBody>
      </p:sp>
      <p:sp>
        <p:nvSpPr>
          <p:cNvPr id="3" name="Apakšvirsraksts 2">
            <a:extLst>
              <a:ext uri="{FF2B5EF4-FFF2-40B4-BE49-F238E27FC236}">
                <a16:creationId xmlns:a16="http://schemas.microsoft.com/office/drawing/2014/main" id="{A8E24FC3-7188-40F3-976C-E6B854B46675}"/>
              </a:ext>
            </a:extLst>
          </p:cNvPr>
          <p:cNvSpPr>
            <a:spLocks noGrp="1"/>
          </p:cNvSpPr>
          <p:nvPr>
            <p:ph type="subTitle" idx="1"/>
          </p:nvPr>
        </p:nvSpPr>
        <p:spPr>
          <a:xfrm>
            <a:off x="1895476" y="3531204"/>
            <a:ext cx="7715250" cy="2195341"/>
          </a:xfrm>
        </p:spPr>
        <p:txBody>
          <a:bodyPr>
            <a:normAutofit fontScale="25000" lnSpcReduction="20000"/>
          </a:bodyPr>
          <a:lstStyle/>
          <a:p>
            <a:pPr algn="just"/>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Pasūtījuma līgums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nr.LM2017/24-1-1328/02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Atbalsta personas pakalpojuma apraksta, organizēšanas un finansēšanas kārtības izstrāde, atbalsta personas pakalpojuma </a:t>
            </a:r>
            <a:r>
              <a:rPr lang="lv-LV" sz="5600" i="1" cap="none" dirty="0" err="1">
                <a:effectLst/>
                <a:latin typeface="Times New Roman" panose="02020603050405020304" pitchFamily="18" charset="0"/>
                <a:ea typeface="Times New Roman" panose="02020603050405020304" pitchFamily="18" charset="0"/>
                <a:cs typeface="Times New Roman" panose="02020603050405020304" pitchFamily="18" charset="0"/>
              </a:rPr>
              <a:t>izmēģinājumprojekta</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īstenošana un </a:t>
            </a:r>
            <a:r>
              <a:rPr lang="lv-LV" sz="5600" i="1" cap="none" dirty="0" err="1">
                <a:effectLst/>
                <a:latin typeface="Times New Roman" panose="02020603050405020304" pitchFamily="18" charset="0"/>
                <a:ea typeface="Times New Roman" panose="02020603050405020304" pitchFamily="18" charset="0"/>
                <a:cs typeface="Times New Roman" panose="02020603050405020304" pitchFamily="18" charset="0"/>
              </a:rPr>
              <a:t>izmēģinājumprojekta</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rezultātu izvērtējums» tiek izstrādāts darbības programmas «Izaugsme un nodarbinātība» 9.2.2.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pecifiskā atbalsta mērķa «palielināt kvalitatīvu institucionālai aprūpei alternatīvu sociālo pakalpojumu dzīvesvietā un ģimeniskai videi pietuvinātu pakalpojumu pieejamību personām ar invaliditāti un bērniem» 9.2.2.2. Pasākuma «Sociālo pakalpojumu atbalsta sistēmas pilnveide» projekta «Sociālo pakalpojumu atbalsta sistēmas pilnveide» ietvaros, kā arī Eiropas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S</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avienības stratēģijā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E</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iropa 2020”, Nacionālajā attīstības plānā 2014.-2020.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g</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adam un </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Sociālo pakalpojumu attīstības pamatnostādnēs 2014.–2020. gadam</a:t>
            </a:r>
            <a:r>
              <a:rPr lang="lv-LV" sz="5600" i="1" cap="none" dirty="0">
                <a:latin typeface="Times New Roman" panose="02020603050405020304" pitchFamily="18" charset="0"/>
                <a:ea typeface="Times New Roman" panose="02020603050405020304" pitchFamily="18" charset="0"/>
                <a:cs typeface="Times New Roman" panose="02020603050405020304" pitchFamily="18" charset="0"/>
              </a:rPr>
              <a:t>»</a:t>
            </a:r>
            <a:r>
              <a:rPr lang="lv-LV" sz="5600" i="1" cap="none" dirty="0">
                <a:effectLst/>
                <a:latin typeface="Times New Roman" panose="02020603050405020304" pitchFamily="18" charset="0"/>
                <a:ea typeface="Times New Roman" panose="02020603050405020304" pitchFamily="18" charset="0"/>
                <a:cs typeface="Times New Roman" panose="02020603050405020304" pitchFamily="18" charset="0"/>
              </a:rPr>
              <a:t> izvirzīto mērķu un noteikto prioritāšu sasniegšanai.</a:t>
            </a:r>
            <a:endParaRPr lang="lv-LV" sz="5600" cap="none"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pic>
        <p:nvPicPr>
          <p:cNvPr id="4" name="Picture 4" descr="Screen Clipping">
            <a:extLst>
              <a:ext uri="{FF2B5EF4-FFF2-40B4-BE49-F238E27FC236}">
                <a16:creationId xmlns:a16="http://schemas.microsoft.com/office/drawing/2014/main" id="{B1CF8A40-253A-4E4A-AF6C-103981919C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50615" y="471056"/>
            <a:ext cx="5081270" cy="1139825"/>
          </a:xfrm>
          <a:prstGeom prst="rect">
            <a:avLst/>
          </a:prstGeom>
        </p:spPr>
      </p:pic>
    </p:spTree>
    <p:extLst>
      <p:ext uri="{BB962C8B-B14F-4D97-AF65-F5344CB8AC3E}">
        <p14:creationId xmlns:p14="http://schemas.microsoft.com/office/powerpoint/2010/main" val="371294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6F0F82-45D8-4535-96FB-5C6E45F01D4F}"/>
              </a:ext>
            </a:extLst>
          </p:cNvPr>
          <p:cNvSpPr>
            <a:spLocks noGrp="1"/>
          </p:cNvSpPr>
          <p:nvPr>
            <p:ph type="title"/>
          </p:nvPr>
        </p:nvSpPr>
        <p:spPr>
          <a:xfrm>
            <a:off x="913775" y="618517"/>
            <a:ext cx="10364451" cy="591447"/>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Pakalpojuma attīstība pēc </a:t>
            </a:r>
            <a:r>
              <a:rPr lang="lv-LV" sz="2400" b="1" cap="none" dirty="0" err="1">
                <a:latin typeface="Times New Roman" panose="02020603050405020304" pitchFamily="18" charset="0"/>
                <a:cs typeface="Times New Roman" panose="02020603050405020304" pitchFamily="18" charset="0"/>
              </a:rPr>
              <a:t>Izmēģinājumprojekta</a:t>
            </a:r>
            <a:r>
              <a:rPr lang="lv-LV" sz="2400" b="1" cap="none" dirty="0">
                <a:latin typeface="Times New Roman" panose="02020603050405020304" pitchFamily="18" charset="0"/>
                <a:cs typeface="Times New Roman" panose="02020603050405020304" pitchFamily="18" charset="0"/>
              </a:rPr>
              <a:t> beigām (no 01.12.2019.)</a:t>
            </a:r>
          </a:p>
        </p:txBody>
      </p:sp>
      <p:sp>
        <p:nvSpPr>
          <p:cNvPr id="3" name="Satura vietturis 2">
            <a:extLst>
              <a:ext uri="{FF2B5EF4-FFF2-40B4-BE49-F238E27FC236}">
                <a16:creationId xmlns:a16="http://schemas.microsoft.com/office/drawing/2014/main" id="{321F56EB-E2D8-4E26-A044-2FF7FB245B6F}"/>
              </a:ext>
            </a:extLst>
          </p:cNvPr>
          <p:cNvSpPr>
            <a:spLocks noGrp="1"/>
          </p:cNvSpPr>
          <p:nvPr>
            <p:ph sz="quarter" idx="13"/>
          </p:nvPr>
        </p:nvSpPr>
        <p:spPr>
          <a:xfrm>
            <a:off x="913774" y="1357746"/>
            <a:ext cx="10363826" cy="4433454"/>
          </a:xfrm>
        </p:spPr>
        <p:txBody>
          <a:bodyPr>
            <a:normAutofit lnSpcReduction="10000"/>
          </a:bodyPr>
          <a:lstStyle/>
          <a:p>
            <a:r>
              <a:rPr lang="lv-LV" cap="none" dirty="0"/>
              <a:t>Kopš 2020. gada 11. marta RC ZELDA sniegtais APLP pakalpojums ir reģistrēts kā sociālais pakalpojums (līdz10.03.2025.)</a:t>
            </a:r>
          </a:p>
          <a:p>
            <a:r>
              <a:rPr lang="lv-LV" cap="none" dirty="0"/>
              <a:t>RC ZELDA ir nodrošinājusi APLP pakalpojumu </a:t>
            </a:r>
            <a:r>
              <a:rPr lang="lv-LV" b="1" cap="none" dirty="0"/>
              <a:t>77 personām </a:t>
            </a:r>
            <a:r>
              <a:rPr lang="lv-LV" cap="none" dirty="0"/>
              <a:t>(01.12.2019. – 31.01.2021.) 10 Latvijas pašvaldībās (Liepājas un Jelgavas pilsētās, Tukuma, Ogres, Cēsu, Gulbenes</a:t>
            </a:r>
            <a:r>
              <a:rPr lang="lv-LV" b="1" cap="none" dirty="0"/>
              <a:t>,</a:t>
            </a:r>
            <a:r>
              <a:rPr lang="lv-LV" cap="none" dirty="0"/>
              <a:t> Talsu, Balvu, Bauskas un Daugavpils novados). – LM/ESF Individuālā budžeta finansējums </a:t>
            </a:r>
            <a:r>
              <a:rPr lang="lv-LV" b="1" cap="none" dirty="0"/>
              <a:t>76</a:t>
            </a:r>
            <a:r>
              <a:rPr lang="lv-LV" cap="none" dirty="0"/>
              <a:t> personām un Bauskas novada pašvaldības finansējums </a:t>
            </a:r>
            <a:r>
              <a:rPr lang="lv-LV" b="1" cap="none" dirty="0"/>
              <a:t>1</a:t>
            </a:r>
            <a:r>
              <a:rPr lang="lv-LV" cap="none" dirty="0"/>
              <a:t> personai.</a:t>
            </a:r>
          </a:p>
          <a:p>
            <a:r>
              <a:rPr lang="lv-LV" cap="none" dirty="0"/>
              <a:t>No šīm 77 personām pakalpojumu pašlaik turpina saņemt </a:t>
            </a:r>
            <a:r>
              <a:rPr lang="lv-LV" b="1" cap="none" dirty="0"/>
              <a:t>40 personas </a:t>
            </a:r>
            <a:r>
              <a:rPr lang="lv-LV" cap="none" dirty="0"/>
              <a:t>7 pašvaldībās (Liepājas pilsētā, Tukuma, Talsu, Cēsu, Gulbenes, Balvu, Bauskas novados. – SIF finansējums (COVID-19 seku mazināšanas programmas projekts). (Pakalpojums būs pieejams līdz 30.06.2021.)</a:t>
            </a:r>
          </a:p>
          <a:p>
            <a:r>
              <a:rPr lang="lv-LV" cap="none" dirty="0"/>
              <a:t>Ar 2 pašvaldībām ir noslēgts līgums par pakalpojuma pirkšanu periodam līdz 31.12.2021. – Talsu un Tukuma novadu pašvaldības - pašlaik  uzsākta pakalpojuma sniegšana </a:t>
            </a:r>
            <a:r>
              <a:rPr lang="lv-LV" b="1" cap="none" dirty="0"/>
              <a:t>8 personām.</a:t>
            </a:r>
          </a:p>
        </p:txBody>
      </p:sp>
    </p:spTree>
    <p:extLst>
      <p:ext uri="{BB962C8B-B14F-4D97-AF65-F5344CB8AC3E}">
        <p14:creationId xmlns:p14="http://schemas.microsoft.com/office/powerpoint/2010/main" val="141482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EA0765B-CAF9-445B-9D18-05102ED2FD1F}"/>
              </a:ext>
            </a:extLst>
          </p:cNvPr>
          <p:cNvSpPr>
            <a:spLocks noGrp="1"/>
          </p:cNvSpPr>
          <p:nvPr>
            <p:ph type="title"/>
          </p:nvPr>
        </p:nvSpPr>
        <p:spPr>
          <a:xfrm>
            <a:off x="913775" y="618518"/>
            <a:ext cx="10364451" cy="674574"/>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Atbalsta personas pakalpojumu šobrīd saņem 48 personas</a:t>
            </a:r>
          </a:p>
        </p:txBody>
      </p:sp>
      <p:sp>
        <p:nvSpPr>
          <p:cNvPr id="3" name="Satura vietturis 2">
            <a:extLst>
              <a:ext uri="{FF2B5EF4-FFF2-40B4-BE49-F238E27FC236}">
                <a16:creationId xmlns:a16="http://schemas.microsoft.com/office/drawing/2014/main" id="{192363EF-7496-410A-8E80-13DEBC923A3C}"/>
              </a:ext>
            </a:extLst>
          </p:cNvPr>
          <p:cNvSpPr>
            <a:spLocks noGrp="1"/>
          </p:cNvSpPr>
          <p:nvPr>
            <p:ph sz="quarter" idx="13"/>
          </p:nvPr>
        </p:nvSpPr>
        <p:spPr>
          <a:xfrm>
            <a:off x="913774" y="1293092"/>
            <a:ext cx="10363826" cy="4498108"/>
          </a:xfrm>
        </p:spPr>
        <p:txBody>
          <a:bodyPr/>
          <a:lstStyle/>
          <a:p>
            <a:r>
              <a:rPr lang="lv-LV" cap="none" dirty="0">
                <a:latin typeface="Times New Roman" panose="02020603050405020304" pitchFamily="18" charset="0"/>
                <a:cs typeface="Times New Roman" panose="02020603050405020304" pitchFamily="18" charset="0"/>
              </a:rPr>
              <a:t>Cēsu pilsētā – 4 personas</a:t>
            </a:r>
          </a:p>
          <a:p>
            <a:r>
              <a:rPr lang="lv-LV" cap="none" dirty="0">
                <a:latin typeface="Times New Roman" panose="02020603050405020304" pitchFamily="18" charset="0"/>
                <a:cs typeface="Times New Roman" panose="02020603050405020304" pitchFamily="18" charset="0"/>
              </a:rPr>
              <a:t>Liepājas pilsētā – 5 personas</a:t>
            </a:r>
          </a:p>
          <a:p>
            <a:r>
              <a:rPr lang="lv-LV" cap="none" dirty="0">
                <a:latin typeface="Times New Roman" panose="02020603050405020304" pitchFamily="18" charset="0"/>
                <a:cs typeface="Times New Roman" panose="02020603050405020304" pitchFamily="18" charset="0"/>
              </a:rPr>
              <a:t>Bauskas novadā – 6 personas</a:t>
            </a:r>
          </a:p>
          <a:p>
            <a:r>
              <a:rPr lang="lv-LV" cap="none" dirty="0">
                <a:latin typeface="Times New Roman" panose="02020603050405020304" pitchFamily="18" charset="0"/>
                <a:cs typeface="Times New Roman" panose="02020603050405020304" pitchFamily="18" charset="0"/>
              </a:rPr>
              <a:t>Balvu novadā – 5 personas</a:t>
            </a:r>
          </a:p>
          <a:p>
            <a:r>
              <a:rPr lang="lv-LV" cap="none" dirty="0">
                <a:latin typeface="Times New Roman" panose="02020603050405020304" pitchFamily="18" charset="0"/>
                <a:cs typeface="Times New Roman" panose="02020603050405020304" pitchFamily="18" charset="0"/>
              </a:rPr>
              <a:t>Gulbenes novadā – 6 personas</a:t>
            </a:r>
          </a:p>
          <a:p>
            <a:r>
              <a:rPr lang="lv-LV" cap="none" dirty="0">
                <a:latin typeface="Times New Roman" panose="02020603050405020304" pitchFamily="18" charset="0"/>
                <a:cs typeface="Times New Roman" panose="02020603050405020304" pitchFamily="18" charset="0"/>
              </a:rPr>
              <a:t>Talsu novadā – 11 personas (3 – pašvaldības finansējums; 8 – ZELDA projekts (SIF))</a:t>
            </a:r>
          </a:p>
          <a:p>
            <a:r>
              <a:rPr lang="lv-LV" cap="none" dirty="0">
                <a:latin typeface="Times New Roman" panose="02020603050405020304" pitchFamily="18" charset="0"/>
                <a:cs typeface="Times New Roman" panose="02020603050405020304" pitchFamily="18" charset="0"/>
              </a:rPr>
              <a:t>Tukuma novadā – 11 personas (5 – pašvaldības finansējums (t.sk. DI projekts); 6 – ZELDA projekts (SIF))</a:t>
            </a:r>
          </a:p>
        </p:txBody>
      </p:sp>
    </p:spTree>
    <p:extLst>
      <p:ext uri="{BB962C8B-B14F-4D97-AF65-F5344CB8AC3E}">
        <p14:creationId xmlns:p14="http://schemas.microsoft.com/office/powerpoint/2010/main" val="352435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1D252D2-B32E-4C60-953A-865F2DF2E88D}"/>
              </a:ext>
            </a:extLst>
          </p:cNvPr>
          <p:cNvSpPr>
            <a:spLocks noGrp="1"/>
          </p:cNvSpPr>
          <p:nvPr>
            <p:ph type="title"/>
          </p:nvPr>
        </p:nvSpPr>
        <p:spPr>
          <a:xfrm>
            <a:off x="913775" y="618517"/>
            <a:ext cx="10364451" cy="391133"/>
          </a:xfrm>
        </p:spPr>
        <p:txBody>
          <a:bodyPr>
            <a:noAutofit/>
          </a:bodyPr>
          <a:lstStyle/>
          <a:p>
            <a:r>
              <a:rPr lang="lv-LV" sz="2400" b="1" cap="none" dirty="0">
                <a:latin typeface="Times New Roman" panose="02020603050405020304" pitchFamily="18" charset="0"/>
                <a:cs typeface="Times New Roman" panose="02020603050405020304" pitchFamily="18" charset="0"/>
              </a:rPr>
              <a:t>RC ZELDA atbalsta personu izvietojums</a:t>
            </a:r>
          </a:p>
        </p:txBody>
      </p:sp>
      <p:pic>
        <p:nvPicPr>
          <p:cNvPr id="6" name="Satura vietturis 5" descr="Attēls, kurā ir karte&#10;&#10;Apraksts ģenerēts automātiski">
            <a:extLst>
              <a:ext uri="{FF2B5EF4-FFF2-40B4-BE49-F238E27FC236}">
                <a16:creationId xmlns:a16="http://schemas.microsoft.com/office/drawing/2014/main" id="{B21C0647-BB19-4AD4-AB51-E1C9C7CAEF1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07910" y="1233487"/>
            <a:ext cx="9934223" cy="5336645"/>
          </a:xfrm>
        </p:spPr>
      </p:pic>
    </p:spTree>
    <p:extLst>
      <p:ext uri="{BB962C8B-B14F-4D97-AF65-F5344CB8AC3E}">
        <p14:creationId xmlns:p14="http://schemas.microsoft.com/office/powerpoint/2010/main" val="365011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3C839B-E232-48EB-A68A-36562B314E9F}"/>
              </a:ext>
            </a:extLst>
          </p:cNvPr>
          <p:cNvSpPr txBox="1"/>
          <p:nvPr/>
        </p:nvSpPr>
        <p:spPr>
          <a:xfrm>
            <a:off x="641023" y="443061"/>
            <a:ext cx="10077254" cy="6981142"/>
          </a:xfrm>
          <a:prstGeom prst="rect">
            <a:avLst/>
          </a:prstGeom>
          <a:noFill/>
        </p:spPr>
        <p:txBody>
          <a:bodyPr wrap="square">
            <a:spAutoFit/>
          </a:bodyPr>
          <a:lstStyle/>
          <a:p>
            <a:pPr marL="457200" marR="53340" algn="just">
              <a:lnSpc>
                <a:spcPct val="105000"/>
              </a:lnSpc>
              <a:spcAft>
                <a:spcPts val="800"/>
              </a:spcAft>
            </a:pPr>
            <a:r>
              <a:rPr lang="lv-LV" sz="3600" b="1" dirty="0">
                <a:effectLst/>
                <a:latin typeface="Times New Roman" panose="02020603050405020304" pitchFamily="18" charset="0"/>
                <a:ea typeface="Calibri" panose="020F0502020204030204" pitchFamily="34" charset="0"/>
                <a:cs typeface="Times New Roman" panose="02020603050405020304" pitchFamily="18" charset="0"/>
              </a:rPr>
              <a:t>Ceļa karte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53340" indent="-342900" algn="just">
              <a:lnSpc>
                <a:spcPct val="105000"/>
              </a:lnSpc>
              <a:spcAft>
                <a:spcPts val="800"/>
              </a:spcAft>
              <a:buAutoNum type="arabicParenBoth"/>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Sociālā dienesta sociālais darbinieks izmanto sākotnējo izvērtēšanas instrumentu “</a:t>
            </a:r>
            <a:r>
              <a:rPr lang="lv-LV" sz="1600" kern="100" dirty="0">
                <a:effectLst/>
                <a:latin typeface="Times New Roman" panose="02020603050405020304" pitchFamily="18" charset="0"/>
                <a:ea typeface="SimSun" panose="02010600030101010101" pitchFamily="2" charset="-122"/>
                <a:cs typeface="Times New Roman" panose="02020603050405020304" pitchFamily="18" charset="0"/>
              </a:rPr>
              <a:t>Atbalsta personas pakalpojuma lēmumu pieņemšanā vajadzību izvērtējums”.</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53340" algn="just">
              <a:lnSpc>
                <a:spcPct val="105000"/>
              </a:lnSpc>
              <a:spcAft>
                <a:spcPts val="800"/>
              </a:spcAft>
            </a:pP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Persona raksta iesniegumu, tam pievieno dokumentus, kas apliecina, ka personai ir GRT un ir noteikta I vai II invaliditātes grupa.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endPar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Pakalpojuma sociālais darbinieks </a:t>
            </a:r>
            <a:r>
              <a:rPr lang="lv-LV"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sadarbībā ar personu un ar dienesta sociālo darbinieku</a:t>
            </a: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veic izvērtēšanu,</a:t>
            </a: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izmantojot izvērtēšanas instrumentu “</a:t>
            </a:r>
            <a:r>
              <a:rPr lang="lv-LV" sz="1600" kern="100" dirty="0">
                <a:effectLst/>
                <a:latin typeface="Times New Roman" panose="02020603050405020304" pitchFamily="18" charset="0"/>
                <a:ea typeface="SimSun" panose="02010600030101010101" pitchFamily="2" charset="-122"/>
                <a:cs typeface="Times New Roman" panose="02020603050405020304" pitchFamily="18" charset="0"/>
              </a:rPr>
              <a:t>Atbalsta personas pakalpojuma lēmumu pieņemšanā </a:t>
            </a: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paplašināts</a:t>
            </a:r>
            <a:r>
              <a:rPr lang="lv-LV" sz="1600" kern="100" dirty="0">
                <a:effectLst/>
                <a:latin typeface="Times New Roman" panose="02020603050405020304" pitchFamily="18" charset="0"/>
                <a:ea typeface="SimSun" panose="02010600030101010101" pitchFamily="2" charset="-122"/>
                <a:cs typeface="Times New Roman" panose="02020603050405020304" pitchFamily="18" charset="0"/>
              </a:rPr>
              <a:t> vajadzību izvērtējums”.</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Izvērtējums palīdz pašai personai apzināt savu </a:t>
            </a:r>
            <a:r>
              <a:rPr lang="lv-LV" sz="1600" dirty="0" err="1">
                <a:effectLst/>
                <a:latin typeface="Times New Roman" panose="02020603050405020304" pitchFamily="18" charset="0"/>
                <a:ea typeface="Calibri" panose="020F0502020204030204" pitchFamily="34" charset="0"/>
                <a:cs typeface="Times New Roman" panose="02020603050405020304" pitchFamily="18" charset="0"/>
              </a:rPr>
              <a:t>lemtspējas</a:t>
            </a: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kapacitāti un vajadzības pēc atbalsta lēmumu pieņemšanā dažādās atbalsta jomās. Izvērtējuma rezultātā pakalpojuma sociālais darbinieks konstatē un sniedz rekomendācijas, vai personai ir nepieciešams Atbalsta personas pakalpojums lēmumu pieņemšanā vai nē, un kādā apjomā, intensitātē un jomās.</a:t>
            </a: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gn="just">
              <a:lnSpc>
                <a:spcPct val="105000"/>
              </a:lnSpc>
              <a:spcAft>
                <a:spcPts val="800"/>
              </a:spcAft>
            </a:pPr>
            <a:r>
              <a:rPr lang="lv-LV"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Sociālais dienests, ņemot vērā pakalpojuma sociālā darbinieka sniegtās rekomendācijas, pieņem lēmumu par pakalpojuma piešķiršanu vai atteikumu. Lēmumā par pakalpojuma piešķiršanu tiek norādītas atbalsta jomas, apjoms un intensitāte un apstrīdēšanas kārtība.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53340">
              <a:lnSpc>
                <a:spcPct val="105000"/>
              </a:lnSpc>
              <a:spcAft>
                <a:spcPts val="80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7259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6C119B8E-4B0F-4BE8-85F1-3F504F591F73}"/>
              </a:ext>
            </a:extLst>
          </p:cNvPr>
          <p:cNvPicPr>
            <a:picLocks noChangeAspect="1"/>
          </p:cNvPicPr>
          <p:nvPr/>
        </p:nvPicPr>
        <p:blipFill>
          <a:blip r:embed="rId2"/>
          <a:stretch>
            <a:fillRect/>
          </a:stretch>
        </p:blipFill>
        <p:spPr>
          <a:xfrm>
            <a:off x="1662546" y="129308"/>
            <a:ext cx="6326910" cy="6271491"/>
          </a:xfrm>
          <a:prstGeom prst="rect">
            <a:avLst/>
          </a:prstGeom>
        </p:spPr>
      </p:pic>
    </p:spTree>
    <p:extLst>
      <p:ext uri="{BB962C8B-B14F-4D97-AF65-F5344CB8AC3E}">
        <p14:creationId xmlns:p14="http://schemas.microsoft.com/office/powerpoint/2010/main" val="291971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23AD2ECE-AE0E-415C-BE2E-E22FD86FF0BC}"/>
              </a:ext>
            </a:extLst>
          </p:cNvPr>
          <p:cNvPicPr>
            <a:picLocks noChangeAspect="1"/>
          </p:cNvPicPr>
          <p:nvPr/>
        </p:nvPicPr>
        <p:blipFill>
          <a:blip r:embed="rId2"/>
          <a:stretch>
            <a:fillRect/>
          </a:stretch>
        </p:blipFill>
        <p:spPr>
          <a:xfrm>
            <a:off x="722489" y="327378"/>
            <a:ext cx="10893778" cy="6378222"/>
          </a:xfrm>
          <a:prstGeom prst="rect">
            <a:avLst/>
          </a:prstGeom>
        </p:spPr>
      </p:pic>
    </p:spTree>
    <p:extLst>
      <p:ext uri="{BB962C8B-B14F-4D97-AF65-F5344CB8AC3E}">
        <p14:creationId xmlns:p14="http://schemas.microsoft.com/office/powerpoint/2010/main" val="144522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8A4F17-2C7D-4538-9C49-BC39543799F0}"/>
              </a:ext>
            </a:extLst>
          </p:cNvPr>
          <p:cNvSpPr>
            <a:spLocks noGrp="1"/>
          </p:cNvSpPr>
          <p:nvPr>
            <p:ph type="title"/>
          </p:nvPr>
        </p:nvSpPr>
        <p:spPr>
          <a:xfrm>
            <a:off x="913775" y="618518"/>
            <a:ext cx="10364451" cy="665337"/>
          </a:xfrm>
        </p:spPr>
        <p:txBody>
          <a:bodyPr>
            <a:normAutofit/>
          </a:bodyPr>
          <a:lstStyle/>
          <a:p>
            <a:pPr algn="l"/>
            <a:r>
              <a:rPr lang="lv-LV" sz="2400" b="1" cap="none" dirty="0">
                <a:latin typeface="Times New Roman" panose="02020603050405020304" pitchFamily="18" charset="0"/>
                <a:cs typeface="Times New Roman" panose="02020603050405020304" pitchFamily="18" charset="0"/>
              </a:rPr>
              <a:t>Finansēšanas iespējas</a:t>
            </a:r>
          </a:p>
        </p:txBody>
      </p:sp>
      <p:sp>
        <p:nvSpPr>
          <p:cNvPr id="3" name="Satura vietturis 2">
            <a:extLst>
              <a:ext uri="{FF2B5EF4-FFF2-40B4-BE49-F238E27FC236}">
                <a16:creationId xmlns:a16="http://schemas.microsoft.com/office/drawing/2014/main" id="{749956BA-31D0-4D96-953A-90DEC94656A0}"/>
              </a:ext>
            </a:extLst>
          </p:cNvPr>
          <p:cNvSpPr>
            <a:spLocks noGrp="1"/>
          </p:cNvSpPr>
          <p:nvPr>
            <p:ph sz="quarter" idx="13"/>
          </p:nvPr>
        </p:nvSpPr>
        <p:spPr>
          <a:xfrm>
            <a:off x="858981" y="1431637"/>
            <a:ext cx="10363826" cy="3833090"/>
          </a:xfrm>
        </p:spPr>
        <p:txBody>
          <a:bodyPr>
            <a:normAutofit fontScale="92500" lnSpcReduction="20000"/>
          </a:bodyPr>
          <a:lstStyle/>
          <a:p>
            <a:r>
              <a:rPr lang="lv-LV" cap="none" dirty="0"/>
              <a:t>Aprēķinātā pakalpojuma groza cena – 18.65 EUR par 1 stundu (skat. 10. nodevuma groza aprēķinu)</a:t>
            </a:r>
          </a:p>
          <a:p>
            <a:r>
              <a:rPr lang="lv-LV" cap="none" dirty="0"/>
              <a:t>RC ZELDA pakalpojuma cena 2021. gadam variē no 16.50 līdz 17.00 EUR par 1 stundu</a:t>
            </a:r>
          </a:p>
          <a:p>
            <a:pPr>
              <a:lnSpc>
                <a:spcPct val="100000"/>
              </a:lnSpc>
            </a:pPr>
            <a:r>
              <a:rPr lang="lv-LV" cap="none" dirty="0"/>
              <a:t>1 h cenā ietilpst visi ar pakalpojuma nodrošināšanu saistītie izdevumi (lielāko daļu veido atbalsta personas atalgojums, t.sk. visi nodokļi un DD sociālās apdrošināšanas iemaksas, un tehniskais nodrošinājums – transporta izdevumi, sakaru (telefona, interneta, </a:t>
            </a:r>
            <a:r>
              <a:rPr lang="lv-LV" cap="none" dirty="0" err="1"/>
              <a:t>pasata</a:t>
            </a:r>
            <a:r>
              <a:rPr lang="lv-LV" cap="none" dirty="0"/>
              <a:t> izdevumi), </a:t>
            </a:r>
            <a:r>
              <a:rPr lang="lv-LV" cap="none" dirty="0" err="1"/>
              <a:t>datorapkopes</a:t>
            </a:r>
            <a:r>
              <a:rPr lang="lv-LV" cap="none" dirty="0"/>
              <a:t> un programmatūras īres izdevumi, kancelejas izdevumi, dezinfekcijas līdzekļu/masku, </a:t>
            </a:r>
            <a:r>
              <a:rPr lang="lv-LV" cap="none" dirty="0" err="1"/>
              <a:t>kovīziju</a:t>
            </a:r>
            <a:r>
              <a:rPr lang="lv-LV" cap="none" dirty="0"/>
              <a:t>, pakalpojuma koordinēšanas un administrēšanas izdevumi.</a:t>
            </a:r>
          </a:p>
          <a:p>
            <a:pPr>
              <a:lnSpc>
                <a:spcPct val="100000"/>
              </a:lnSpc>
            </a:pPr>
            <a:r>
              <a:rPr lang="lv-LV" cap="none" dirty="0"/>
              <a:t>Finansēšanas iespējas:</a:t>
            </a:r>
          </a:p>
          <a:p>
            <a:pPr marL="457200" indent="-457200">
              <a:lnSpc>
                <a:spcPct val="100000"/>
              </a:lnSpc>
              <a:buAutoNum type="arabicParenR"/>
            </a:pPr>
            <a:r>
              <a:rPr lang="lv-LV" cap="none" dirty="0"/>
              <a:t>Pašvaldības budžets</a:t>
            </a:r>
          </a:p>
          <a:p>
            <a:pPr marL="457200" indent="-457200">
              <a:lnSpc>
                <a:spcPct val="100000"/>
              </a:lnSpc>
              <a:buAutoNum type="arabicParenR"/>
            </a:pPr>
            <a:r>
              <a:rPr lang="lv-LV" cap="none" dirty="0"/>
              <a:t>DI projekts</a:t>
            </a:r>
          </a:p>
          <a:p>
            <a:pPr marL="457200" indent="-457200">
              <a:lnSpc>
                <a:spcPct val="100000"/>
              </a:lnSpc>
              <a:buAutoNum type="arabicParenR"/>
            </a:pPr>
            <a:r>
              <a:rPr lang="lv-LV" cap="none" dirty="0"/>
              <a:t>«Nauda seko klientam» - ja cilvēks iznācis no ilgstošas sociālās aprūpes institūcijas pēc 2018. gada 1. jūlija</a:t>
            </a:r>
          </a:p>
        </p:txBody>
      </p:sp>
    </p:spTree>
    <p:extLst>
      <p:ext uri="{BB962C8B-B14F-4D97-AF65-F5344CB8AC3E}">
        <p14:creationId xmlns:p14="http://schemas.microsoft.com/office/powerpoint/2010/main" val="277346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92F2F0-5CCE-4DAD-94F7-03EA2AAD7AF7}"/>
              </a:ext>
            </a:extLst>
          </p:cNvPr>
          <p:cNvSpPr txBox="1"/>
          <p:nvPr/>
        </p:nvSpPr>
        <p:spPr>
          <a:xfrm>
            <a:off x="1514765" y="565093"/>
            <a:ext cx="8321962" cy="4964692"/>
          </a:xfrm>
          <a:prstGeom prst="rect">
            <a:avLst/>
          </a:prstGeom>
          <a:noFill/>
        </p:spPr>
        <p:txBody>
          <a:bodyPr wrap="square">
            <a:spAutoFit/>
          </a:bodyPr>
          <a:lstStyle/>
          <a:p>
            <a:pPr marL="0" indent="0" algn="just">
              <a:lnSpc>
                <a:spcPct val="115000"/>
              </a:lnSpc>
              <a:spcAft>
                <a:spcPts val="1000"/>
              </a:spcAft>
              <a:buNone/>
            </a:pPr>
            <a:r>
              <a:rPr lang="lv-LV" cap="none" dirty="0">
                <a:latin typeface="Calibri" panose="020F0502020204030204" pitchFamily="34" charset="0"/>
                <a:ea typeface="Calibri" panose="020F0502020204030204" pitchFamily="34" charset="0"/>
                <a:cs typeface="Times New Roman" panose="02020603050405020304" pitchFamily="18" charset="0"/>
              </a:rPr>
              <a:t>«K</a:t>
            </a:r>
            <a:r>
              <a:rPr lang="lv-LV" cap="none" dirty="0">
                <a:effectLst/>
                <a:latin typeface="Calibri" panose="020F0502020204030204" pitchFamily="34" charset="0"/>
                <a:ea typeface="Calibri" panose="020F0502020204030204" pitchFamily="34" charset="0"/>
                <a:cs typeface="Times New Roman" panose="02020603050405020304" pitchFamily="18" charset="0"/>
              </a:rPr>
              <a:t>opš man ir noteikta diagnoze (2013. gada maijs) un sevišķi pēc invaliditātes piešķiršanas  (2014. gada sākums) esmu meklējusi dažāda veida atbalstu gan lai līdzsvarotu veselību, gan lai sakārtotu dzīvi (biju bez dzīves vietas, bez darba gandrīz desmit gadus, bez ienākumiem). Esmu vērsusies a) Nodarbinātības valsts aģentūrā - speciālā atbalsta programma invalīdiem darba meklēšanai, b) pašvaldības sociālajā dienestā – par atbalstu dzīves vietas iegūšanai un nepieciešamās psihoterapijas apmaksu, c) vairākās nevalstiskajās organizācijās – tieši cilvēkiem ar garīgiem traucējumiem, d) ārstniecības iestādēs – tai skaitā pie sociālā darbinieka.</a:t>
            </a:r>
          </a:p>
          <a:p>
            <a:pPr marL="0" indent="0" algn="just">
              <a:lnSpc>
                <a:spcPct val="115000"/>
              </a:lnSpc>
              <a:spcAft>
                <a:spcPts val="1000"/>
              </a:spcAft>
              <a:buNone/>
            </a:pPr>
            <a:endParaRPr lang="lv-LV"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lv-LV" sz="2000" cap="none" dirty="0">
                <a:effectLst/>
                <a:latin typeface="Calibri" panose="020F0502020204030204" pitchFamily="34" charset="0"/>
                <a:ea typeface="Calibri" panose="020F0502020204030204" pitchFamily="34" charset="0"/>
                <a:cs typeface="Times New Roman" panose="02020603050405020304" pitchFamily="18" charset="0"/>
              </a:rPr>
              <a:t>No praktiskās pieredzes varu teikt, ka šis atbalsta personas pakalpojums ir visdaudzpusīgākais un ar vislielāko iedziļināšanos (gan ieguldītā laika ziņā, gan risinājumu daudzveidībā). Tas rada personai dažādas psiholoģiska un praktiska rakstura iespējas uzlabot dzīvi un labāk iekļauties sabiedrībā. Ieguvēji ir visi – gan sabiedrība, gan pats cilvēks. Ieguldītās pūles vairāk kā attaisnojas.»</a:t>
            </a:r>
          </a:p>
        </p:txBody>
      </p:sp>
    </p:spTree>
    <p:extLst>
      <p:ext uri="{BB962C8B-B14F-4D97-AF65-F5344CB8AC3E}">
        <p14:creationId xmlns:p14="http://schemas.microsoft.com/office/powerpoint/2010/main" val="2107445550"/>
      </p:ext>
    </p:extLst>
  </p:cSld>
  <p:clrMapOvr>
    <a:masterClrMapping/>
  </p:clrMapOvr>
</p:sld>
</file>

<file path=ppt/theme/theme1.xml><?xml version="1.0" encoding="utf-8"?>
<a:theme xmlns:a="http://schemas.openxmlformats.org/drawingml/2006/main" name="Pilīte">
  <a:themeElements>
    <a:clrScheme name="Pilīte">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līt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līt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Pilīte</Template>
  <TotalTime>1049</TotalTime>
  <Words>863</Words>
  <Application>Microsoft Office PowerPoint</Application>
  <PresentationFormat>Platekrāna</PresentationFormat>
  <Paragraphs>40</Paragraphs>
  <Slides>9</Slides>
  <Notes>1</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9</vt:i4>
      </vt:variant>
    </vt:vector>
  </HeadingPairs>
  <TitlesOfParts>
    <vt:vector size="14" baseType="lpstr">
      <vt:lpstr>Arial</vt:lpstr>
      <vt:lpstr>Calibri</vt:lpstr>
      <vt:lpstr>Times New Roman</vt:lpstr>
      <vt:lpstr>Tw Cen MT</vt:lpstr>
      <vt:lpstr>Pilīte</vt:lpstr>
      <vt:lpstr>                      Atbalsta personas lēmumu pieņemšanā pakalpojuma attīstības iespējas pēc izmēģinājumprojekta  Pasūtītājs: Labklājības ministrija Izpildītājs: biedrība RC ZELDA        Ieva Leimane-Veldmeijere, RC ZELDA direktore</vt:lpstr>
      <vt:lpstr>Pakalpojuma attīstība pēc Izmēģinājumprojekta beigām (no 01.12.2019.)</vt:lpstr>
      <vt:lpstr>Atbalsta personas pakalpojumu šobrīd saņem 48 personas</vt:lpstr>
      <vt:lpstr>RC ZELDA atbalsta personu izvietojums</vt:lpstr>
      <vt:lpstr>PowerPoint prezentācija</vt:lpstr>
      <vt:lpstr>PowerPoint prezentācija</vt:lpstr>
      <vt:lpstr>PowerPoint prezentācija</vt:lpstr>
      <vt:lpstr>Finansēšanas iespējas</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Ieva Leimane-Veldmeijere</dc:creator>
  <cp:lastModifiedBy>Ieva Leimane-Veldmeijere</cp:lastModifiedBy>
  <cp:revision>92</cp:revision>
  <cp:lastPrinted>2021-03-30T14:31:14Z</cp:lastPrinted>
  <dcterms:created xsi:type="dcterms:W3CDTF">2021-02-03T09:51:57Z</dcterms:created>
  <dcterms:modified xsi:type="dcterms:W3CDTF">2021-06-16T13:29:37Z</dcterms:modified>
</cp:coreProperties>
</file>