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4" r:id="rId2"/>
    <p:sldId id="287" r:id="rId3"/>
    <p:sldId id="288" r:id="rId4"/>
    <p:sldId id="278" r:id="rId5"/>
    <p:sldId id="286" r:id="rId6"/>
    <p:sldId id="290" r:id="rId7"/>
    <p:sldId id="296" r:id="rId8"/>
    <p:sldId id="297" r:id="rId9"/>
    <p:sldId id="298" r:id="rId10"/>
    <p:sldId id="299" r:id="rId11"/>
    <p:sldId id="300" r:id="rId12"/>
    <p:sldId id="301" r:id="rId13"/>
    <p:sldId id="302" r:id="rId14"/>
    <p:sldId id="304" r:id="rId15"/>
    <p:sldId id="305" r:id="rId16"/>
    <p:sldId id="306" r:id="rId17"/>
    <p:sldId id="307" r:id="rId18"/>
    <p:sldId id="291" r:id="rId19"/>
    <p:sldId id="292" r:id="rId20"/>
    <p:sldId id="293" r:id="rId21"/>
    <p:sldId id="294" r:id="rId22"/>
    <p:sldId id="295" r:id="rId23"/>
    <p:sldId id="285"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257;ris\Downloads\PCI030m_20210929-13384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257;ris\Documents\Sinhroniz&#275;tie\LM_grozs\Gala%20nodevums\Att&#275;li\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257;ris\Documents\Sinhroniz&#275;tie\LM_grozs\P&#257;rtikas%20grozs\Final\rezult&#257;ti.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56908536039298E-2"/>
          <c:y val="3.7272347200051653E-2"/>
          <c:w val="0.53014142917174722"/>
          <c:h val="0.83583732181243386"/>
        </c:manualLayout>
      </c:layout>
      <c:lineChart>
        <c:grouping val="standard"/>
        <c:varyColors val="0"/>
        <c:ser>
          <c:idx val="0"/>
          <c:order val="0"/>
          <c:tx>
            <c:strRef>
              <c:f>Sheet1!$A$2</c:f>
              <c:strCache>
                <c:ptCount val="1"/>
                <c:pt idx="0">
                  <c:v>Tautas saimniecībā nodarbināto vidējā darba samaksa</c:v>
                </c:pt>
              </c:strCache>
            </c:strRef>
          </c:tx>
          <c:spPr>
            <a:ln w="28575" cap="rnd">
              <a:solidFill>
                <a:schemeClr val="accent1"/>
              </a:solidFill>
              <a:round/>
            </a:ln>
            <a:effectLst/>
          </c:spPr>
          <c:marker>
            <c:symbol val="none"/>
          </c:marker>
          <c:cat>
            <c:strRef>
              <c:f>Sheet1!$B$1:$D$1</c:f>
              <c:strCache>
                <c:ptCount val="3"/>
                <c:pt idx="0">
                  <c:v>1991.gads</c:v>
                </c:pt>
                <c:pt idx="1">
                  <c:v>1992.gads</c:v>
                </c:pt>
                <c:pt idx="2">
                  <c:v>1993.gads</c:v>
                </c:pt>
              </c:strCache>
            </c:strRef>
          </c:cat>
          <c:val>
            <c:numRef>
              <c:f>Sheet1!$B$2:$D$2</c:f>
              <c:numCache>
                <c:formatCode>0.00</c:formatCode>
                <c:ptCount val="3"/>
                <c:pt idx="0">
                  <c:v>3</c:v>
                </c:pt>
                <c:pt idx="1">
                  <c:v>21.5</c:v>
                </c:pt>
                <c:pt idx="2">
                  <c:v>48</c:v>
                </c:pt>
              </c:numCache>
            </c:numRef>
          </c:val>
          <c:smooth val="0"/>
          <c:extLst xmlns:c16r2="http://schemas.microsoft.com/office/drawing/2015/06/chart">
            <c:ext xmlns:c16="http://schemas.microsoft.com/office/drawing/2014/chart" uri="{C3380CC4-5D6E-409C-BE32-E72D297353CC}">
              <c16:uniqueId val="{00000000-2FB9-4204-AB81-5D7A708AB220}"/>
            </c:ext>
          </c:extLst>
        </c:ser>
        <c:ser>
          <c:idx val="1"/>
          <c:order val="1"/>
          <c:tx>
            <c:strRef>
              <c:f>Sheet1!$A$3</c:f>
              <c:strCache>
                <c:ptCount val="1"/>
                <c:pt idx="0">
                  <c:v>PILNA IZTIKAS MINIMUMA VĒRTĪBA</c:v>
                </c:pt>
              </c:strCache>
            </c:strRef>
          </c:tx>
          <c:spPr>
            <a:ln w="28575" cap="rnd">
              <a:solidFill>
                <a:srgbClr val="FF0000"/>
              </a:solidFill>
              <a:round/>
            </a:ln>
            <a:effectLst/>
          </c:spPr>
          <c:marker>
            <c:symbol val="none"/>
          </c:marker>
          <c:dLbls>
            <c:dLbl>
              <c:idx val="0"/>
              <c:layout>
                <c:manualLayout>
                  <c:x val="1.7497812773403291E-2"/>
                  <c:y val="-1.69419760000236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FB9-4204-AB81-5D7A708AB220}"/>
                </c:ext>
                <c:ext xmlns:c15="http://schemas.microsoft.com/office/drawing/2012/chart" uri="{CE6537A1-D6FC-4f65-9D91-7224C49458BB}">
                  <c15:layout/>
                </c:ext>
              </c:extLst>
            </c:dLbl>
            <c:dLbl>
              <c:idx val="1"/>
              <c:layout>
                <c:manualLayout>
                  <c:x val="1.3998250218722596E-2"/>
                  <c:y val="-3.72723472000516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FB9-4204-AB81-5D7A708AB220}"/>
                </c:ext>
                <c:ext xmlns:c15="http://schemas.microsoft.com/office/drawing/2012/chart" uri="{CE6537A1-D6FC-4f65-9D91-7224C49458BB}">
                  <c15:layout/>
                </c:ext>
              </c:extLst>
            </c:dLbl>
            <c:dLbl>
              <c:idx val="2"/>
              <c:layout>
                <c:manualLayout>
                  <c:x val="-8.7489063867016627E-3"/>
                  <c:y val="-6.776790400009391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FB9-4204-AB81-5D7A708AB220}"/>
                </c:ext>
                <c:ext xmlns:c15="http://schemas.microsoft.com/office/drawing/2012/chart" uri="{CE6537A1-D6FC-4f65-9D91-7224C49458BB}">
                  <c15:layout/>
                </c:ext>
              </c:extLst>
            </c:dLbl>
            <c:numFmt formatCode="[$LVL]\ #,##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1991.gads</c:v>
                </c:pt>
                <c:pt idx="1">
                  <c:v>1992.gads</c:v>
                </c:pt>
                <c:pt idx="2">
                  <c:v>1993.gads</c:v>
                </c:pt>
              </c:strCache>
            </c:strRef>
          </c:cat>
          <c:val>
            <c:numRef>
              <c:f>Sheet1!$B$3:$D$3</c:f>
              <c:numCache>
                <c:formatCode>0.00</c:formatCode>
                <c:ptCount val="3"/>
                <c:pt idx="0">
                  <c:v>1.74</c:v>
                </c:pt>
                <c:pt idx="1">
                  <c:v>18.57</c:v>
                </c:pt>
                <c:pt idx="2">
                  <c:v>37.590000000000003</c:v>
                </c:pt>
              </c:numCache>
            </c:numRef>
          </c:val>
          <c:smooth val="0"/>
          <c:extLst xmlns:c16r2="http://schemas.microsoft.com/office/drawing/2015/06/chart">
            <c:ext xmlns:c16="http://schemas.microsoft.com/office/drawing/2014/chart" uri="{C3380CC4-5D6E-409C-BE32-E72D297353CC}">
              <c16:uniqueId val="{00000004-2FB9-4204-AB81-5D7A708AB220}"/>
            </c:ext>
          </c:extLst>
        </c:ser>
        <c:ser>
          <c:idx val="2"/>
          <c:order val="2"/>
          <c:tx>
            <c:strRef>
              <c:f>Sheet1!$A$4</c:f>
              <c:strCache>
                <c:ptCount val="1"/>
                <c:pt idx="0">
                  <c:v>Naudas ieņēmumi uz vienu ģimenes locekli</c:v>
                </c:pt>
              </c:strCache>
            </c:strRef>
          </c:tx>
          <c:spPr>
            <a:ln w="28575" cap="rnd">
              <a:solidFill>
                <a:schemeClr val="accent3"/>
              </a:solidFill>
              <a:round/>
            </a:ln>
            <a:effectLst/>
          </c:spPr>
          <c:marker>
            <c:symbol val="none"/>
          </c:marker>
          <c:cat>
            <c:strRef>
              <c:f>Sheet1!$B$1:$D$1</c:f>
              <c:strCache>
                <c:ptCount val="3"/>
                <c:pt idx="0">
                  <c:v>1991.gads</c:v>
                </c:pt>
                <c:pt idx="1">
                  <c:v>1992.gads</c:v>
                </c:pt>
                <c:pt idx="2">
                  <c:v>1993.gads</c:v>
                </c:pt>
              </c:strCache>
            </c:strRef>
          </c:cat>
          <c:val>
            <c:numRef>
              <c:f>Sheet1!$B$4:$D$4</c:f>
              <c:numCache>
                <c:formatCode>0.00</c:formatCode>
                <c:ptCount val="3"/>
                <c:pt idx="0">
                  <c:v>2.0699999999999998</c:v>
                </c:pt>
                <c:pt idx="1">
                  <c:v>13.88</c:v>
                </c:pt>
                <c:pt idx="2">
                  <c:v>27.41</c:v>
                </c:pt>
              </c:numCache>
            </c:numRef>
          </c:val>
          <c:smooth val="0"/>
          <c:extLst xmlns:c16r2="http://schemas.microsoft.com/office/drawing/2015/06/chart">
            <c:ext xmlns:c16="http://schemas.microsoft.com/office/drawing/2014/chart" uri="{C3380CC4-5D6E-409C-BE32-E72D297353CC}">
              <c16:uniqueId val="{00000005-2FB9-4204-AB81-5D7A708AB220}"/>
            </c:ext>
          </c:extLst>
        </c:ser>
        <c:ser>
          <c:idx val="3"/>
          <c:order val="3"/>
          <c:tx>
            <c:strRef>
              <c:f>Sheet1!$A$5</c:f>
              <c:strCache>
                <c:ptCount val="1"/>
                <c:pt idx="0">
                  <c:v>Vecuma pensiju vidējais apmērs</c:v>
                </c:pt>
              </c:strCache>
            </c:strRef>
          </c:tx>
          <c:spPr>
            <a:ln w="28575" cap="rnd">
              <a:solidFill>
                <a:schemeClr val="accent4"/>
              </a:solidFill>
              <a:round/>
            </a:ln>
            <a:effectLst/>
          </c:spPr>
          <c:marker>
            <c:symbol val="none"/>
          </c:marker>
          <c:cat>
            <c:strRef>
              <c:f>Sheet1!$B$1:$D$1</c:f>
              <c:strCache>
                <c:ptCount val="3"/>
                <c:pt idx="0">
                  <c:v>1991.gads</c:v>
                </c:pt>
                <c:pt idx="1">
                  <c:v>1992.gads</c:v>
                </c:pt>
                <c:pt idx="2">
                  <c:v>1993.gads</c:v>
                </c:pt>
              </c:strCache>
            </c:strRef>
          </c:cat>
          <c:val>
            <c:numRef>
              <c:f>Sheet1!$B$5:$D$5</c:f>
              <c:numCache>
                <c:formatCode>0.00</c:formatCode>
                <c:ptCount val="3"/>
                <c:pt idx="0">
                  <c:v>0.5</c:v>
                </c:pt>
                <c:pt idx="1">
                  <c:v>2.16</c:v>
                </c:pt>
                <c:pt idx="2">
                  <c:v>13.4</c:v>
                </c:pt>
              </c:numCache>
            </c:numRef>
          </c:val>
          <c:smooth val="0"/>
          <c:extLst xmlns:c16r2="http://schemas.microsoft.com/office/drawing/2015/06/chart">
            <c:ext xmlns:c16="http://schemas.microsoft.com/office/drawing/2014/chart" uri="{C3380CC4-5D6E-409C-BE32-E72D297353CC}">
              <c16:uniqueId val="{00000006-2FB9-4204-AB81-5D7A708AB220}"/>
            </c:ext>
          </c:extLst>
        </c:ser>
        <c:dLbls>
          <c:showLegendKey val="0"/>
          <c:showVal val="0"/>
          <c:showCatName val="0"/>
          <c:showSerName val="0"/>
          <c:showPercent val="0"/>
          <c:showBubbleSize val="0"/>
        </c:dLbls>
        <c:smooth val="0"/>
        <c:axId val="1072877728"/>
        <c:axId val="1072878272"/>
      </c:lineChart>
      <c:catAx>
        <c:axId val="107287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072878272"/>
        <c:crosses val="autoZero"/>
        <c:auto val="1"/>
        <c:lblAlgn val="ctr"/>
        <c:lblOffset val="100"/>
        <c:noMultiLvlLbl val="0"/>
      </c:catAx>
      <c:valAx>
        <c:axId val="107287827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r>
                  <a:rPr lang="lv-LV" sz="1200"/>
                  <a:t>Lati mēnesī</a:t>
                </a:r>
                <a:endParaRPr lang="en-US" sz="1200"/>
              </a:p>
            </c:rich>
          </c:tx>
          <c:layout>
            <c:manualLayout>
              <c:xMode val="edge"/>
              <c:yMode val="edge"/>
              <c:x val="0"/>
              <c:y val="0.90041746629680686"/>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072877728"/>
        <c:crosses val="autoZero"/>
        <c:crossBetween val="between"/>
        <c:majorUnit val="10"/>
      </c:valAx>
      <c:spPr>
        <a:noFill/>
        <a:ln>
          <a:noFill/>
        </a:ln>
        <a:effectLst/>
      </c:spPr>
    </c:plotArea>
    <c:legend>
      <c:legendPos val="b"/>
      <c:layout>
        <c:manualLayout>
          <c:xMode val="edge"/>
          <c:yMode val="edge"/>
          <c:x val="0.64131109595552527"/>
          <c:y val="0"/>
          <c:w val="0.31930256749402386"/>
          <c:h val="0.7903439808094102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25546034161414E-2"/>
          <c:y val="3.3679086057431987E-2"/>
          <c:w val="0.91888332973077824"/>
          <c:h val="0.82218046508427189"/>
        </c:manualLayout>
      </c:layout>
      <c:lineChart>
        <c:grouping val="standard"/>
        <c:varyColors val="0"/>
        <c:ser>
          <c:idx val="0"/>
          <c:order val="0"/>
          <c:spPr>
            <a:ln w="28575" cap="rnd">
              <a:solidFill>
                <a:srgbClr val="C00000"/>
              </a:solidFill>
              <a:round/>
            </a:ln>
            <a:effectLst/>
          </c:spPr>
          <c:marker>
            <c:symbol val="none"/>
          </c:marker>
          <c:cat>
            <c:strRef>
              <c:f>PCI030m!$A$5:$A$372</c:f>
              <c:strCache>
                <c:ptCount val="368"/>
                <c:pt idx="0">
                  <c:v>Jan.1991.</c:v>
                </c:pt>
                <c:pt idx="1">
                  <c:v>Feb.1991.</c:v>
                </c:pt>
                <c:pt idx="2">
                  <c:v>Mar.1991.</c:v>
                </c:pt>
                <c:pt idx="3">
                  <c:v>Apr.1991.</c:v>
                </c:pt>
                <c:pt idx="4">
                  <c:v>Mai.1991.</c:v>
                </c:pt>
                <c:pt idx="5">
                  <c:v>Jūn.1991.</c:v>
                </c:pt>
                <c:pt idx="6">
                  <c:v>Jūl.1991.</c:v>
                </c:pt>
                <c:pt idx="7">
                  <c:v>Aug.1991.</c:v>
                </c:pt>
                <c:pt idx="8">
                  <c:v>Sep.1991.</c:v>
                </c:pt>
                <c:pt idx="9">
                  <c:v>Okt.1991.</c:v>
                </c:pt>
                <c:pt idx="10">
                  <c:v>Nov.1991.</c:v>
                </c:pt>
                <c:pt idx="11">
                  <c:v>Dec.1991.</c:v>
                </c:pt>
                <c:pt idx="12">
                  <c:v>Jan.1992.</c:v>
                </c:pt>
                <c:pt idx="13">
                  <c:v>Feb.1992.</c:v>
                </c:pt>
                <c:pt idx="14">
                  <c:v>Mar.1992.</c:v>
                </c:pt>
                <c:pt idx="15">
                  <c:v>Apr.1992.</c:v>
                </c:pt>
                <c:pt idx="16">
                  <c:v>Mai.1992.</c:v>
                </c:pt>
                <c:pt idx="17">
                  <c:v>Jūn.1992.</c:v>
                </c:pt>
                <c:pt idx="18">
                  <c:v>Jūl.1992.</c:v>
                </c:pt>
                <c:pt idx="19">
                  <c:v>Aug.1992.</c:v>
                </c:pt>
                <c:pt idx="20">
                  <c:v>Sep.1992.</c:v>
                </c:pt>
                <c:pt idx="21">
                  <c:v>Okt.1992.</c:v>
                </c:pt>
                <c:pt idx="22">
                  <c:v>Nov.1992.</c:v>
                </c:pt>
                <c:pt idx="23">
                  <c:v>Dec.1992.</c:v>
                </c:pt>
                <c:pt idx="24">
                  <c:v>Jan.1993.</c:v>
                </c:pt>
                <c:pt idx="25">
                  <c:v>Feb.1993.</c:v>
                </c:pt>
                <c:pt idx="26">
                  <c:v>Mar.1993.</c:v>
                </c:pt>
                <c:pt idx="27">
                  <c:v>Apr.1993.</c:v>
                </c:pt>
                <c:pt idx="28">
                  <c:v>Mai.1993.</c:v>
                </c:pt>
                <c:pt idx="29">
                  <c:v>Jūn.1993.</c:v>
                </c:pt>
                <c:pt idx="30">
                  <c:v>Jūl.1993.</c:v>
                </c:pt>
                <c:pt idx="31">
                  <c:v>Aug.1993.</c:v>
                </c:pt>
                <c:pt idx="32">
                  <c:v>Sep.1993.</c:v>
                </c:pt>
                <c:pt idx="33">
                  <c:v>Okt.1993.</c:v>
                </c:pt>
                <c:pt idx="34">
                  <c:v>Nov.1993.</c:v>
                </c:pt>
                <c:pt idx="35">
                  <c:v>Dec.1993.</c:v>
                </c:pt>
                <c:pt idx="36">
                  <c:v>Jan.1994.</c:v>
                </c:pt>
                <c:pt idx="37">
                  <c:v>Feb.1994.</c:v>
                </c:pt>
                <c:pt idx="38">
                  <c:v>Mar.1994.</c:v>
                </c:pt>
                <c:pt idx="39">
                  <c:v>Apr.1994.</c:v>
                </c:pt>
                <c:pt idx="40">
                  <c:v>Mai.1994.</c:v>
                </c:pt>
                <c:pt idx="41">
                  <c:v>Jūn.1994.</c:v>
                </c:pt>
                <c:pt idx="42">
                  <c:v>Jūl.1994.</c:v>
                </c:pt>
                <c:pt idx="43">
                  <c:v>Aug.1994.</c:v>
                </c:pt>
                <c:pt idx="44">
                  <c:v>Sep.1994.</c:v>
                </c:pt>
                <c:pt idx="45">
                  <c:v>Okt.1994.</c:v>
                </c:pt>
                <c:pt idx="46">
                  <c:v>Nov.1994.</c:v>
                </c:pt>
                <c:pt idx="47">
                  <c:v>Dec.1994.</c:v>
                </c:pt>
                <c:pt idx="48">
                  <c:v>Jan.1995.</c:v>
                </c:pt>
                <c:pt idx="49">
                  <c:v>Feb.1995.</c:v>
                </c:pt>
                <c:pt idx="50">
                  <c:v>Mar.1995.</c:v>
                </c:pt>
                <c:pt idx="51">
                  <c:v>Apr.1995.</c:v>
                </c:pt>
                <c:pt idx="52">
                  <c:v>Mai.1995.</c:v>
                </c:pt>
                <c:pt idx="53">
                  <c:v>Jūn.1995.</c:v>
                </c:pt>
                <c:pt idx="54">
                  <c:v>Jūl.1995.</c:v>
                </c:pt>
                <c:pt idx="55">
                  <c:v>Aug.1995.</c:v>
                </c:pt>
                <c:pt idx="56">
                  <c:v>Sep.1995.</c:v>
                </c:pt>
                <c:pt idx="57">
                  <c:v>Okt.1995.</c:v>
                </c:pt>
                <c:pt idx="58">
                  <c:v>Nov.1995.</c:v>
                </c:pt>
                <c:pt idx="59">
                  <c:v>Dec.1995.</c:v>
                </c:pt>
                <c:pt idx="60">
                  <c:v>Jan.1996.</c:v>
                </c:pt>
                <c:pt idx="61">
                  <c:v>Feb.1996.</c:v>
                </c:pt>
                <c:pt idx="62">
                  <c:v>Mar.1996.</c:v>
                </c:pt>
                <c:pt idx="63">
                  <c:v>Apr.1996.</c:v>
                </c:pt>
                <c:pt idx="64">
                  <c:v>Mai.1996.</c:v>
                </c:pt>
                <c:pt idx="65">
                  <c:v>Jūn.1996.</c:v>
                </c:pt>
                <c:pt idx="66">
                  <c:v>Jūl.1996.</c:v>
                </c:pt>
                <c:pt idx="67">
                  <c:v>Aug.1996.</c:v>
                </c:pt>
                <c:pt idx="68">
                  <c:v>Sep.1996.</c:v>
                </c:pt>
                <c:pt idx="69">
                  <c:v>Okt.1996.</c:v>
                </c:pt>
                <c:pt idx="70">
                  <c:v>Nov.1996.</c:v>
                </c:pt>
                <c:pt idx="71">
                  <c:v>Dec.1996.</c:v>
                </c:pt>
                <c:pt idx="72">
                  <c:v>Jan.1997.</c:v>
                </c:pt>
                <c:pt idx="73">
                  <c:v>Feb.1997.</c:v>
                </c:pt>
                <c:pt idx="74">
                  <c:v>Mar.1997.</c:v>
                </c:pt>
                <c:pt idx="75">
                  <c:v>Apr.1997.</c:v>
                </c:pt>
                <c:pt idx="76">
                  <c:v>Mai.1997.</c:v>
                </c:pt>
                <c:pt idx="77">
                  <c:v>Jūn.1997.</c:v>
                </c:pt>
                <c:pt idx="78">
                  <c:v>Jūl.1997.</c:v>
                </c:pt>
                <c:pt idx="79">
                  <c:v>Aug.1997.</c:v>
                </c:pt>
                <c:pt idx="80">
                  <c:v>Sep.1997.</c:v>
                </c:pt>
                <c:pt idx="81">
                  <c:v>Okt.1997.</c:v>
                </c:pt>
                <c:pt idx="82">
                  <c:v>Nov.1997.</c:v>
                </c:pt>
                <c:pt idx="83">
                  <c:v>Dec.1997.</c:v>
                </c:pt>
                <c:pt idx="84">
                  <c:v>Jan.1998.</c:v>
                </c:pt>
                <c:pt idx="85">
                  <c:v>Feb.1998.</c:v>
                </c:pt>
                <c:pt idx="86">
                  <c:v>Mar.1998.</c:v>
                </c:pt>
                <c:pt idx="87">
                  <c:v>Apr.1998.</c:v>
                </c:pt>
                <c:pt idx="88">
                  <c:v>Mai.1998.</c:v>
                </c:pt>
                <c:pt idx="89">
                  <c:v>Jūn.1998.</c:v>
                </c:pt>
                <c:pt idx="90">
                  <c:v>Jūl.1998.</c:v>
                </c:pt>
                <c:pt idx="91">
                  <c:v>Aug.1998.</c:v>
                </c:pt>
                <c:pt idx="92">
                  <c:v>Sep.1998.</c:v>
                </c:pt>
                <c:pt idx="93">
                  <c:v>Okt.1998.</c:v>
                </c:pt>
                <c:pt idx="94">
                  <c:v>Nov.1998.</c:v>
                </c:pt>
                <c:pt idx="95">
                  <c:v>Dec.1998.</c:v>
                </c:pt>
                <c:pt idx="96">
                  <c:v>Jan.1999.</c:v>
                </c:pt>
                <c:pt idx="97">
                  <c:v>Feb.1999.</c:v>
                </c:pt>
                <c:pt idx="98">
                  <c:v>Mar.1999.</c:v>
                </c:pt>
                <c:pt idx="99">
                  <c:v>Apr.1999.</c:v>
                </c:pt>
                <c:pt idx="100">
                  <c:v>Mai.1999.</c:v>
                </c:pt>
                <c:pt idx="101">
                  <c:v>Jūn.1999.</c:v>
                </c:pt>
                <c:pt idx="102">
                  <c:v>Jūl.1999.</c:v>
                </c:pt>
                <c:pt idx="103">
                  <c:v>Aug.1999.</c:v>
                </c:pt>
                <c:pt idx="104">
                  <c:v>Sep.1999.</c:v>
                </c:pt>
                <c:pt idx="105">
                  <c:v>Okt.1999.</c:v>
                </c:pt>
                <c:pt idx="106">
                  <c:v>Nov.1999.</c:v>
                </c:pt>
                <c:pt idx="107">
                  <c:v>Dec.1999.</c:v>
                </c:pt>
                <c:pt idx="108">
                  <c:v>Jan.2000.</c:v>
                </c:pt>
                <c:pt idx="109">
                  <c:v>Feb.2000.</c:v>
                </c:pt>
                <c:pt idx="110">
                  <c:v>Mar.2000.</c:v>
                </c:pt>
                <c:pt idx="111">
                  <c:v>Apr.2000.</c:v>
                </c:pt>
                <c:pt idx="112">
                  <c:v>Mai.2000.</c:v>
                </c:pt>
                <c:pt idx="113">
                  <c:v>Jūn.2000.</c:v>
                </c:pt>
                <c:pt idx="114">
                  <c:v>Jūl.2000.</c:v>
                </c:pt>
                <c:pt idx="115">
                  <c:v>Aug.2000.</c:v>
                </c:pt>
                <c:pt idx="116">
                  <c:v>Sep.2000.</c:v>
                </c:pt>
                <c:pt idx="117">
                  <c:v>Okt.2000.</c:v>
                </c:pt>
                <c:pt idx="118">
                  <c:v>Nov.2000.</c:v>
                </c:pt>
                <c:pt idx="119">
                  <c:v>Dec.2000.</c:v>
                </c:pt>
                <c:pt idx="120">
                  <c:v>Jan.2001.</c:v>
                </c:pt>
                <c:pt idx="121">
                  <c:v>Feb.2001.</c:v>
                </c:pt>
                <c:pt idx="122">
                  <c:v>Mar.2001.</c:v>
                </c:pt>
                <c:pt idx="123">
                  <c:v>Apr.2001.</c:v>
                </c:pt>
                <c:pt idx="124">
                  <c:v>Mai.2001.</c:v>
                </c:pt>
                <c:pt idx="125">
                  <c:v>Jūn.2001.</c:v>
                </c:pt>
                <c:pt idx="126">
                  <c:v>Jūl.2001.</c:v>
                </c:pt>
                <c:pt idx="127">
                  <c:v>Aug.2001.</c:v>
                </c:pt>
                <c:pt idx="128">
                  <c:v>Sep.2001.</c:v>
                </c:pt>
                <c:pt idx="129">
                  <c:v>Okt.2001.</c:v>
                </c:pt>
                <c:pt idx="130">
                  <c:v>Nov.2001.</c:v>
                </c:pt>
                <c:pt idx="131">
                  <c:v>Dec.2001.</c:v>
                </c:pt>
                <c:pt idx="132">
                  <c:v>Jan.2002.</c:v>
                </c:pt>
                <c:pt idx="133">
                  <c:v>Feb.2002.</c:v>
                </c:pt>
                <c:pt idx="134">
                  <c:v>Mar.2002.</c:v>
                </c:pt>
                <c:pt idx="135">
                  <c:v>Apr.2002.</c:v>
                </c:pt>
                <c:pt idx="136">
                  <c:v>Mai.2002.</c:v>
                </c:pt>
                <c:pt idx="137">
                  <c:v>Jūn.2002.</c:v>
                </c:pt>
                <c:pt idx="138">
                  <c:v>Jūl.2002.</c:v>
                </c:pt>
                <c:pt idx="139">
                  <c:v>Aug.2002.</c:v>
                </c:pt>
                <c:pt idx="140">
                  <c:v>Sep.2002.</c:v>
                </c:pt>
                <c:pt idx="141">
                  <c:v>Okt.2002.</c:v>
                </c:pt>
                <c:pt idx="142">
                  <c:v>Nov.2002.</c:v>
                </c:pt>
                <c:pt idx="143">
                  <c:v>Dec.2002.</c:v>
                </c:pt>
                <c:pt idx="144">
                  <c:v>Jan.2003.</c:v>
                </c:pt>
                <c:pt idx="145">
                  <c:v>Feb.2003.</c:v>
                </c:pt>
                <c:pt idx="146">
                  <c:v>Mar.2003.</c:v>
                </c:pt>
                <c:pt idx="147">
                  <c:v>Apr.2003.</c:v>
                </c:pt>
                <c:pt idx="148">
                  <c:v>Mai.2003.</c:v>
                </c:pt>
                <c:pt idx="149">
                  <c:v>Jūn.2003.</c:v>
                </c:pt>
                <c:pt idx="150">
                  <c:v>Jūl.2003.</c:v>
                </c:pt>
                <c:pt idx="151">
                  <c:v>Aug.2003.</c:v>
                </c:pt>
                <c:pt idx="152">
                  <c:v>Sep.2003.</c:v>
                </c:pt>
                <c:pt idx="153">
                  <c:v>Okt.2003.</c:v>
                </c:pt>
                <c:pt idx="154">
                  <c:v>Nov.2003.</c:v>
                </c:pt>
                <c:pt idx="155">
                  <c:v>Dec.2003.</c:v>
                </c:pt>
                <c:pt idx="156">
                  <c:v>Jan.2004.</c:v>
                </c:pt>
                <c:pt idx="157">
                  <c:v>Feb.2004.</c:v>
                </c:pt>
                <c:pt idx="158">
                  <c:v>Mar.2004.</c:v>
                </c:pt>
                <c:pt idx="159">
                  <c:v>Apr.2004.</c:v>
                </c:pt>
                <c:pt idx="160">
                  <c:v>Mai.2004.</c:v>
                </c:pt>
                <c:pt idx="161">
                  <c:v>Jūn.2004.</c:v>
                </c:pt>
                <c:pt idx="162">
                  <c:v>Jūl.2004.</c:v>
                </c:pt>
                <c:pt idx="163">
                  <c:v>Aug.2004.</c:v>
                </c:pt>
                <c:pt idx="164">
                  <c:v>Sep.2004.</c:v>
                </c:pt>
                <c:pt idx="165">
                  <c:v>Okt.2004.</c:v>
                </c:pt>
                <c:pt idx="166">
                  <c:v>Nov.2004.</c:v>
                </c:pt>
                <c:pt idx="167">
                  <c:v>Dec.2004.</c:v>
                </c:pt>
                <c:pt idx="168">
                  <c:v>Jan.2005.</c:v>
                </c:pt>
                <c:pt idx="169">
                  <c:v>Feb.2005.</c:v>
                </c:pt>
                <c:pt idx="170">
                  <c:v>Mar.2005.</c:v>
                </c:pt>
                <c:pt idx="171">
                  <c:v>Apr.2005.</c:v>
                </c:pt>
                <c:pt idx="172">
                  <c:v>Mai.2005.</c:v>
                </c:pt>
                <c:pt idx="173">
                  <c:v>Jūn.2005.</c:v>
                </c:pt>
                <c:pt idx="174">
                  <c:v>Jūl.2005.</c:v>
                </c:pt>
                <c:pt idx="175">
                  <c:v>Aug.2005.</c:v>
                </c:pt>
                <c:pt idx="176">
                  <c:v>Sep.2005.</c:v>
                </c:pt>
                <c:pt idx="177">
                  <c:v>Okt.2005.</c:v>
                </c:pt>
                <c:pt idx="178">
                  <c:v>Nov.2005.</c:v>
                </c:pt>
                <c:pt idx="179">
                  <c:v>Dec.2005.</c:v>
                </c:pt>
                <c:pt idx="180">
                  <c:v>Jan.2006.</c:v>
                </c:pt>
                <c:pt idx="181">
                  <c:v>Feb.2006.</c:v>
                </c:pt>
                <c:pt idx="182">
                  <c:v>Mar.2006.</c:v>
                </c:pt>
                <c:pt idx="183">
                  <c:v>Apr.2006.</c:v>
                </c:pt>
                <c:pt idx="184">
                  <c:v>Mai.2006.</c:v>
                </c:pt>
                <c:pt idx="185">
                  <c:v>Jūn.2006.</c:v>
                </c:pt>
                <c:pt idx="186">
                  <c:v>Jūl.2006.</c:v>
                </c:pt>
                <c:pt idx="187">
                  <c:v>Aug.2006.</c:v>
                </c:pt>
                <c:pt idx="188">
                  <c:v>Sep.2006.</c:v>
                </c:pt>
                <c:pt idx="189">
                  <c:v>Okt.2006.</c:v>
                </c:pt>
                <c:pt idx="190">
                  <c:v>Nov.2006.</c:v>
                </c:pt>
                <c:pt idx="191">
                  <c:v>Dec.2006.</c:v>
                </c:pt>
                <c:pt idx="192">
                  <c:v>Jan.2007.</c:v>
                </c:pt>
                <c:pt idx="193">
                  <c:v>Feb.2007.</c:v>
                </c:pt>
                <c:pt idx="194">
                  <c:v>Mar.2007.</c:v>
                </c:pt>
                <c:pt idx="195">
                  <c:v>Apr.2007.</c:v>
                </c:pt>
                <c:pt idx="196">
                  <c:v>Mai.2007.</c:v>
                </c:pt>
                <c:pt idx="197">
                  <c:v>Jūn.2007.</c:v>
                </c:pt>
                <c:pt idx="198">
                  <c:v>Jūl.2007.</c:v>
                </c:pt>
                <c:pt idx="199">
                  <c:v>Aug.2007.</c:v>
                </c:pt>
                <c:pt idx="200">
                  <c:v>Sep.2007.</c:v>
                </c:pt>
                <c:pt idx="201">
                  <c:v>Okt.2007.</c:v>
                </c:pt>
                <c:pt idx="202">
                  <c:v>Nov.2007.</c:v>
                </c:pt>
                <c:pt idx="203">
                  <c:v>Dec.2007.</c:v>
                </c:pt>
                <c:pt idx="204">
                  <c:v>Jan.2008.</c:v>
                </c:pt>
                <c:pt idx="205">
                  <c:v>Feb.2008.</c:v>
                </c:pt>
                <c:pt idx="206">
                  <c:v>Mar.2008.</c:v>
                </c:pt>
                <c:pt idx="207">
                  <c:v>Apr.2008.</c:v>
                </c:pt>
                <c:pt idx="208">
                  <c:v>Mai.2008.</c:v>
                </c:pt>
                <c:pt idx="209">
                  <c:v>Jūn.2008.</c:v>
                </c:pt>
                <c:pt idx="210">
                  <c:v>Jūl.2008.</c:v>
                </c:pt>
                <c:pt idx="211">
                  <c:v>Aug.2008.</c:v>
                </c:pt>
                <c:pt idx="212">
                  <c:v>Sep.2008.</c:v>
                </c:pt>
                <c:pt idx="213">
                  <c:v>Okt.2008.</c:v>
                </c:pt>
                <c:pt idx="214">
                  <c:v>Nov.2008.</c:v>
                </c:pt>
                <c:pt idx="215">
                  <c:v>Dec.2008.</c:v>
                </c:pt>
                <c:pt idx="216">
                  <c:v>Jan.2009.</c:v>
                </c:pt>
                <c:pt idx="217">
                  <c:v>Feb.2009.</c:v>
                </c:pt>
                <c:pt idx="218">
                  <c:v>Mar.2009.</c:v>
                </c:pt>
                <c:pt idx="219">
                  <c:v>Apr.2009.</c:v>
                </c:pt>
                <c:pt idx="220">
                  <c:v>Mai.2009.</c:v>
                </c:pt>
                <c:pt idx="221">
                  <c:v>Jūn.2009.</c:v>
                </c:pt>
                <c:pt idx="222">
                  <c:v>Jūl.2009.</c:v>
                </c:pt>
                <c:pt idx="223">
                  <c:v>Aug.2009.</c:v>
                </c:pt>
                <c:pt idx="224">
                  <c:v>Sep.2009.</c:v>
                </c:pt>
                <c:pt idx="225">
                  <c:v>Okt.2009.</c:v>
                </c:pt>
                <c:pt idx="226">
                  <c:v>Nov.2009.</c:v>
                </c:pt>
                <c:pt idx="227">
                  <c:v>Dec.2009.</c:v>
                </c:pt>
                <c:pt idx="228">
                  <c:v>Jan.2010.</c:v>
                </c:pt>
                <c:pt idx="229">
                  <c:v>Feb.2010.</c:v>
                </c:pt>
                <c:pt idx="230">
                  <c:v>Mar.2010.</c:v>
                </c:pt>
                <c:pt idx="231">
                  <c:v>Apr.2010.</c:v>
                </c:pt>
                <c:pt idx="232">
                  <c:v>Mai.2010.</c:v>
                </c:pt>
                <c:pt idx="233">
                  <c:v>Jūn.2010.</c:v>
                </c:pt>
                <c:pt idx="234">
                  <c:v>Jūl.2010.</c:v>
                </c:pt>
                <c:pt idx="235">
                  <c:v>Aug.2010.</c:v>
                </c:pt>
                <c:pt idx="236">
                  <c:v>Sep.2010.</c:v>
                </c:pt>
                <c:pt idx="237">
                  <c:v>Okt.2010.</c:v>
                </c:pt>
                <c:pt idx="238">
                  <c:v>Nov.2010.</c:v>
                </c:pt>
                <c:pt idx="239">
                  <c:v>Dec.2010.</c:v>
                </c:pt>
                <c:pt idx="240">
                  <c:v>Jan.2011.</c:v>
                </c:pt>
                <c:pt idx="241">
                  <c:v>Feb.2011.</c:v>
                </c:pt>
                <c:pt idx="242">
                  <c:v>Mar.2011.</c:v>
                </c:pt>
                <c:pt idx="243">
                  <c:v>Apr.2011.</c:v>
                </c:pt>
                <c:pt idx="244">
                  <c:v>Mai.2011.</c:v>
                </c:pt>
                <c:pt idx="245">
                  <c:v>Jūn.2011.</c:v>
                </c:pt>
                <c:pt idx="246">
                  <c:v>Jūl.2011.</c:v>
                </c:pt>
                <c:pt idx="247">
                  <c:v>Aug.2011.</c:v>
                </c:pt>
                <c:pt idx="248">
                  <c:v>Sep.2011.</c:v>
                </c:pt>
                <c:pt idx="249">
                  <c:v>Okt.2011.</c:v>
                </c:pt>
                <c:pt idx="250">
                  <c:v>Nov.2011.</c:v>
                </c:pt>
                <c:pt idx="251">
                  <c:v>Dec.2011.</c:v>
                </c:pt>
                <c:pt idx="252">
                  <c:v>Jan.2012.</c:v>
                </c:pt>
                <c:pt idx="253">
                  <c:v>Feb.2012.</c:v>
                </c:pt>
                <c:pt idx="254">
                  <c:v>Mar.2012.</c:v>
                </c:pt>
                <c:pt idx="255">
                  <c:v>Apr.2012.</c:v>
                </c:pt>
                <c:pt idx="256">
                  <c:v>Mai.2012.</c:v>
                </c:pt>
                <c:pt idx="257">
                  <c:v>Jūn.2012.</c:v>
                </c:pt>
                <c:pt idx="258">
                  <c:v>Jūl.2012.</c:v>
                </c:pt>
                <c:pt idx="259">
                  <c:v>Aug.2012.</c:v>
                </c:pt>
                <c:pt idx="260">
                  <c:v>Sep.2012.</c:v>
                </c:pt>
                <c:pt idx="261">
                  <c:v>Okt.2012.</c:v>
                </c:pt>
                <c:pt idx="262">
                  <c:v>Nov.2012.</c:v>
                </c:pt>
                <c:pt idx="263">
                  <c:v>Dec.2012.</c:v>
                </c:pt>
                <c:pt idx="264">
                  <c:v>Jan.2013.</c:v>
                </c:pt>
                <c:pt idx="265">
                  <c:v>Feb.2013.</c:v>
                </c:pt>
                <c:pt idx="266">
                  <c:v>Mar.2013.</c:v>
                </c:pt>
                <c:pt idx="267">
                  <c:v>Apr.2013.</c:v>
                </c:pt>
                <c:pt idx="268">
                  <c:v>Mai.2013.</c:v>
                </c:pt>
                <c:pt idx="269">
                  <c:v>Jūn.2013.</c:v>
                </c:pt>
                <c:pt idx="270">
                  <c:v>Jūl.2013.</c:v>
                </c:pt>
                <c:pt idx="271">
                  <c:v>Aug.2013.</c:v>
                </c:pt>
                <c:pt idx="272">
                  <c:v>Sep.2013.</c:v>
                </c:pt>
                <c:pt idx="273">
                  <c:v>Okt.2013.</c:v>
                </c:pt>
                <c:pt idx="274">
                  <c:v>Nov.2013.</c:v>
                </c:pt>
                <c:pt idx="275">
                  <c:v>Dec.2013.</c:v>
                </c:pt>
                <c:pt idx="276">
                  <c:v>Jan.2014.</c:v>
                </c:pt>
                <c:pt idx="277">
                  <c:v>Feb.2014.</c:v>
                </c:pt>
                <c:pt idx="278">
                  <c:v>Mar.2014.</c:v>
                </c:pt>
                <c:pt idx="279">
                  <c:v>Apr.2014.</c:v>
                </c:pt>
                <c:pt idx="280">
                  <c:v>Mai.2014.</c:v>
                </c:pt>
                <c:pt idx="281">
                  <c:v>Jūn.2014.</c:v>
                </c:pt>
                <c:pt idx="282">
                  <c:v>Jūl.2014.</c:v>
                </c:pt>
                <c:pt idx="283">
                  <c:v>Aug.2014.</c:v>
                </c:pt>
                <c:pt idx="284">
                  <c:v>Sep.2014.</c:v>
                </c:pt>
                <c:pt idx="285">
                  <c:v>Okt.2014.</c:v>
                </c:pt>
                <c:pt idx="286">
                  <c:v>Nov.2014.</c:v>
                </c:pt>
                <c:pt idx="287">
                  <c:v>Dec.2014.</c:v>
                </c:pt>
                <c:pt idx="288">
                  <c:v>Jan.2015.</c:v>
                </c:pt>
                <c:pt idx="289">
                  <c:v>Feb.2015.</c:v>
                </c:pt>
                <c:pt idx="290">
                  <c:v>Mar.2015.</c:v>
                </c:pt>
                <c:pt idx="291">
                  <c:v>Apr.2015.</c:v>
                </c:pt>
                <c:pt idx="292">
                  <c:v>Mai.2015.</c:v>
                </c:pt>
                <c:pt idx="293">
                  <c:v>Jūn.2015.</c:v>
                </c:pt>
                <c:pt idx="294">
                  <c:v>Jūl.2015.</c:v>
                </c:pt>
                <c:pt idx="295">
                  <c:v>Aug.2015.</c:v>
                </c:pt>
                <c:pt idx="296">
                  <c:v>Sep.2015.</c:v>
                </c:pt>
                <c:pt idx="297">
                  <c:v>Okt.2015.</c:v>
                </c:pt>
                <c:pt idx="298">
                  <c:v>Nov.2015.</c:v>
                </c:pt>
                <c:pt idx="299">
                  <c:v>Dec.2015.</c:v>
                </c:pt>
                <c:pt idx="300">
                  <c:v>Jan.2016.</c:v>
                </c:pt>
                <c:pt idx="301">
                  <c:v>Feb.2016.</c:v>
                </c:pt>
                <c:pt idx="302">
                  <c:v>Mar.2016.</c:v>
                </c:pt>
                <c:pt idx="303">
                  <c:v>Apr.2016.</c:v>
                </c:pt>
                <c:pt idx="304">
                  <c:v>Mai.2016.</c:v>
                </c:pt>
                <c:pt idx="305">
                  <c:v>Jūn.2016.</c:v>
                </c:pt>
                <c:pt idx="306">
                  <c:v>Jūl.2016.</c:v>
                </c:pt>
                <c:pt idx="307">
                  <c:v>Aug.2016.</c:v>
                </c:pt>
                <c:pt idx="308">
                  <c:v>Sep.2016.</c:v>
                </c:pt>
                <c:pt idx="309">
                  <c:v>Okt.2016.</c:v>
                </c:pt>
                <c:pt idx="310">
                  <c:v>Nov.2016.</c:v>
                </c:pt>
                <c:pt idx="311">
                  <c:v>Dec.2016.</c:v>
                </c:pt>
                <c:pt idx="312">
                  <c:v>Jan.2017.</c:v>
                </c:pt>
                <c:pt idx="313">
                  <c:v>Feb.2017.</c:v>
                </c:pt>
                <c:pt idx="314">
                  <c:v>Mar.2017.</c:v>
                </c:pt>
                <c:pt idx="315">
                  <c:v>Apr.2017.</c:v>
                </c:pt>
                <c:pt idx="316">
                  <c:v>Mai.2017.</c:v>
                </c:pt>
                <c:pt idx="317">
                  <c:v>Jūn.2017.</c:v>
                </c:pt>
                <c:pt idx="318">
                  <c:v>Jūl.2017.</c:v>
                </c:pt>
                <c:pt idx="319">
                  <c:v>Aug.2017.</c:v>
                </c:pt>
                <c:pt idx="320">
                  <c:v>Sep.2017.</c:v>
                </c:pt>
                <c:pt idx="321">
                  <c:v>Okt.2017.</c:v>
                </c:pt>
                <c:pt idx="322">
                  <c:v>Nov.2017.</c:v>
                </c:pt>
                <c:pt idx="323">
                  <c:v>Dec.2017.</c:v>
                </c:pt>
                <c:pt idx="324">
                  <c:v>Jan.2018.</c:v>
                </c:pt>
                <c:pt idx="325">
                  <c:v>Feb.2018.</c:v>
                </c:pt>
                <c:pt idx="326">
                  <c:v>Mar.2018.</c:v>
                </c:pt>
                <c:pt idx="327">
                  <c:v>Apr.2018.</c:v>
                </c:pt>
                <c:pt idx="328">
                  <c:v>Mai.2018.</c:v>
                </c:pt>
                <c:pt idx="329">
                  <c:v>Jūn.2018.</c:v>
                </c:pt>
                <c:pt idx="330">
                  <c:v>Jūl.2018.</c:v>
                </c:pt>
                <c:pt idx="331">
                  <c:v>Aug.2018.</c:v>
                </c:pt>
                <c:pt idx="332">
                  <c:v>Sep.2018.</c:v>
                </c:pt>
                <c:pt idx="333">
                  <c:v>Okt.2018.</c:v>
                </c:pt>
                <c:pt idx="334">
                  <c:v>Nov.2018.</c:v>
                </c:pt>
                <c:pt idx="335">
                  <c:v>Dec.2018.</c:v>
                </c:pt>
                <c:pt idx="336">
                  <c:v>Jan.2019.</c:v>
                </c:pt>
                <c:pt idx="337">
                  <c:v>Feb.2019.</c:v>
                </c:pt>
                <c:pt idx="338">
                  <c:v>Mar.2019.</c:v>
                </c:pt>
                <c:pt idx="339">
                  <c:v>Apr.2019.</c:v>
                </c:pt>
                <c:pt idx="340">
                  <c:v>Mai.2019.</c:v>
                </c:pt>
                <c:pt idx="341">
                  <c:v>Jūn.2019.</c:v>
                </c:pt>
                <c:pt idx="342">
                  <c:v>Jūl.2019.</c:v>
                </c:pt>
                <c:pt idx="343">
                  <c:v>Aug.2019.</c:v>
                </c:pt>
                <c:pt idx="344">
                  <c:v>Sep.2019.</c:v>
                </c:pt>
                <c:pt idx="345">
                  <c:v>Okt.2019.</c:v>
                </c:pt>
                <c:pt idx="346">
                  <c:v>Nov.2019.</c:v>
                </c:pt>
                <c:pt idx="347">
                  <c:v>Dec.2019.</c:v>
                </c:pt>
                <c:pt idx="348">
                  <c:v>Jan.2020.</c:v>
                </c:pt>
                <c:pt idx="349">
                  <c:v>Feb.2020.</c:v>
                </c:pt>
                <c:pt idx="350">
                  <c:v>Mar.2020.</c:v>
                </c:pt>
                <c:pt idx="351">
                  <c:v>Apr.2020.</c:v>
                </c:pt>
                <c:pt idx="352">
                  <c:v>Mai.2020.</c:v>
                </c:pt>
                <c:pt idx="353">
                  <c:v>Jūn.2020.</c:v>
                </c:pt>
                <c:pt idx="354">
                  <c:v>Jūl.2020.</c:v>
                </c:pt>
                <c:pt idx="355">
                  <c:v>Aug.2020.</c:v>
                </c:pt>
                <c:pt idx="356">
                  <c:v>Sep.2020.</c:v>
                </c:pt>
                <c:pt idx="357">
                  <c:v>Okt.2020.</c:v>
                </c:pt>
                <c:pt idx="358">
                  <c:v>Nov.2020.</c:v>
                </c:pt>
                <c:pt idx="359">
                  <c:v>Dec.2020.</c:v>
                </c:pt>
                <c:pt idx="360">
                  <c:v>Jan.2021.</c:v>
                </c:pt>
                <c:pt idx="361">
                  <c:v>Feb.2021.</c:v>
                </c:pt>
                <c:pt idx="362">
                  <c:v>Mar.2021.</c:v>
                </c:pt>
                <c:pt idx="363">
                  <c:v>Apr.2021.</c:v>
                </c:pt>
                <c:pt idx="364">
                  <c:v>Mai.2021.</c:v>
                </c:pt>
                <c:pt idx="365">
                  <c:v>Jūn.2021.</c:v>
                </c:pt>
                <c:pt idx="366">
                  <c:v>Jūl.2021.</c:v>
                </c:pt>
                <c:pt idx="367">
                  <c:v>Aug.2021.</c:v>
                </c:pt>
              </c:strCache>
            </c:strRef>
          </c:cat>
          <c:val>
            <c:numRef>
              <c:f>PCI030m!$B$5:$B$372</c:f>
              <c:numCache>
                <c:formatCode>0</c:formatCode>
                <c:ptCount val="368"/>
                <c:pt idx="0">
                  <c:v>129</c:v>
                </c:pt>
                <c:pt idx="1">
                  <c:v>147</c:v>
                </c:pt>
                <c:pt idx="2">
                  <c:v>155</c:v>
                </c:pt>
                <c:pt idx="3">
                  <c:v>179</c:v>
                </c:pt>
                <c:pt idx="4">
                  <c:v>183</c:v>
                </c:pt>
                <c:pt idx="5">
                  <c:v>187</c:v>
                </c:pt>
                <c:pt idx="6">
                  <c:v>190</c:v>
                </c:pt>
                <c:pt idx="7">
                  <c:v>192</c:v>
                </c:pt>
                <c:pt idx="8">
                  <c:v>209</c:v>
                </c:pt>
                <c:pt idx="9">
                  <c:v>221</c:v>
                </c:pt>
                <c:pt idx="10">
                  <c:v>242</c:v>
                </c:pt>
                <c:pt idx="11">
                  <c:v>362</c:v>
                </c:pt>
                <c:pt idx="12">
                  <c:v>595</c:v>
                </c:pt>
                <c:pt idx="13">
                  <c:v>884</c:v>
                </c:pt>
                <c:pt idx="14">
                  <c:v>1183</c:v>
                </c:pt>
                <c:pt idx="15">
                  <c:v>1313</c:v>
                </c:pt>
                <c:pt idx="16">
                  <c:v>1486</c:v>
                </c:pt>
                <c:pt idx="17">
                  <c:v>1712</c:v>
                </c:pt>
                <c:pt idx="18">
                  <c:v>2047</c:v>
                </c:pt>
                <c:pt idx="19">
                  <c:v>2381</c:v>
                </c:pt>
                <c:pt idx="20">
                  <c:v>2669</c:v>
                </c:pt>
                <c:pt idx="21">
                  <c:v>3339</c:v>
                </c:pt>
                <c:pt idx="22">
                  <c:v>3740</c:v>
                </c:pt>
                <c:pt idx="23">
                  <c:v>3837</c:v>
                </c:pt>
                <c:pt idx="24">
                  <c:v>3997</c:v>
                </c:pt>
                <c:pt idx="25">
                  <c:v>4114</c:v>
                </c:pt>
                <c:pt idx="26">
                  <c:v>4211</c:v>
                </c:pt>
                <c:pt idx="27">
                  <c:v>4225</c:v>
                </c:pt>
                <c:pt idx="28">
                  <c:v>4213</c:v>
                </c:pt>
                <c:pt idx="29">
                  <c:v>4311</c:v>
                </c:pt>
                <c:pt idx="30">
                  <c:v>4347</c:v>
                </c:pt>
                <c:pt idx="31">
                  <c:v>4274</c:v>
                </c:pt>
                <c:pt idx="32">
                  <c:v>4360</c:v>
                </c:pt>
                <c:pt idx="33">
                  <c:v>4527</c:v>
                </c:pt>
                <c:pt idx="34">
                  <c:v>4925</c:v>
                </c:pt>
                <c:pt idx="35">
                  <c:v>5174</c:v>
                </c:pt>
                <c:pt idx="36">
                  <c:v>5371</c:v>
                </c:pt>
                <c:pt idx="37">
                  <c:v>5556</c:v>
                </c:pt>
                <c:pt idx="38">
                  <c:v>5652</c:v>
                </c:pt>
                <c:pt idx="39">
                  <c:v>5804</c:v>
                </c:pt>
                <c:pt idx="40">
                  <c:v>5816</c:v>
                </c:pt>
                <c:pt idx="41">
                  <c:v>5934</c:v>
                </c:pt>
                <c:pt idx="42">
                  <c:v>6000</c:v>
                </c:pt>
                <c:pt idx="43">
                  <c:v>6116</c:v>
                </c:pt>
                <c:pt idx="44">
                  <c:v>6177</c:v>
                </c:pt>
                <c:pt idx="45">
                  <c:v>6256</c:v>
                </c:pt>
                <c:pt idx="46">
                  <c:v>6380</c:v>
                </c:pt>
                <c:pt idx="47">
                  <c:v>6533</c:v>
                </c:pt>
                <c:pt idx="48">
                  <c:v>6762</c:v>
                </c:pt>
                <c:pt idx="49">
                  <c:v>6975</c:v>
                </c:pt>
                <c:pt idx="50">
                  <c:v>7156</c:v>
                </c:pt>
                <c:pt idx="51">
                  <c:v>7295</c:v>
                </c:pt>
                <c:pt idx="52">
                  <c:v>7396</c:v>
                </c:pt>
                <c:pt idx="53">
                  <c:v>7507</c:v>
                </c:pt>
                <c:pt idx="54">
                  <c:v>7525</c:v>
                </c:pt>
                <c:pt idx="55">
                  <c:v>7504</c:v>
                </c:pt>
                <c:pt idx="56">
                  <c:v>7640</c:v>
                </c:pt>
                <c:pt idx="57">
                  <c:v>7759</c:v>
                </c:pt>
                <c:pt idx="58">
                  <c:v>7912</c:v>
                </c:pt>
                <c:pt idx="59">
                  <c:v>8045</c:v>
                </c:pt>
                <c:pt idx="60">
                  <c:v>8328</c:v>
                </c:pt>
                <c:pt idx="61">
                  <c:v>8473</c:v>
                </c:pt>
                <c:pt idx="62">
                  <c:v>8603</c:v>
                </c:pt>
                <c:pt idx="63">
                  <c:v>8647</c:v>
                </c:pt>
                <c:pt idx="64">
                  <c:v>8685</c:v>
                </c:pt>
                <c:pt idx="65">
                  <c:v>8829</c:v>
                </c:pt>
                <c:pt idx="66">
                  <c:v>8858</c:v>
                </c:pt>
                <c:pt idx="67">
                  <c:v>8815</c:v>
                </c:pt>
                <c:pt idx="68">
                  <c:v>8874</c:v>
                </c:pt>
                <c:pt idx="69">
                  <c:v>8978</c:v>
                </c:pt>
                <c:pt idx="70">
                  <c:v>9048</c:v>
                </c:pt>
                <c:pt idx="71">
                  <c:v>9101</c:v>
                </c:pt>
                <c:pt idx="72">
                  <c:v>9274</c:v>
                </c:pt>
                <c:pt idx="73">
                  <c:v>9308</c:v>
                </c:pt>
                <c:pt idx="74">
                  <c:v>9348</c:v>
                </c:pt>
                <c:pt idx="75">
                  <c:v>9410</c:v>
                </c:pt>
                <c:pt idx="76">
                  <c:v>9470</c:v>
                </c:pt>
                <c:pt idx="77">
                  <c:v>9492</c:v>
                </c:pt>
                <c:pt idx="78">
                  <c:v>9537</c:v>
                </c:pt>
                <c:pt idx="79">
                  <c:v>9576</c:v>
                </c:pt>
                <c:pt idx="80">
                  <c:v>9593</c:v>
                </c:pt>
                <c:pt idx="81">
                  <c:v>9666</c:v>
                </c:pt>
                <c:pt idx="82">
                  <c:v>9716</c:v>
                </c:pt>
                <c:pt idx="83">
                  <c:v>9738</c:v>
                </c:pt>
                <c:pt idx="84">
                  <c:v>9862</c:v>
                </c:pt>
                <c:pt idx="85">
                  <c:v>9880</c:v>
                </c:pt>
                <c:pt idx="86">
                  <c:v>9908</c:v>
                </c:pt>
                <c:pt idx="87">
                  <c:v>9978</c:v>
                </c:pt>
                <c:pt idx="88">
                  <c:v>9982</c:v>
                </c:pt>
                <c:pt idx="89">
                  <c:v>10054</c:v>
                </c:pt>
                <c:pt idx="90">
                  <c:v>9973</c:v>
                </c:pt>
                <c:pt idx="91">
                  <c:v>9925</c:v>
                </c:pt>
                <c:pt idx="92">
                  <c:v>9928</c:v>
                </c:pt>
                <c:pt idx="93">
                  <c:v>9945</c:v>
                </c:pt>
                <c:pt idx="94">
                  <c:v>9987</c:v>
                </c:pt>
                <c:pt idx="95">
                  <c:v>10006</c:v>
                </c:pt>
                <c:pt idx="96">
                  <c:v>10121</c:v>
                </c:pt>
                <c:pt idx="97">
                  <c:v>10143</c:v>
                </c:pt>
                <c:pt idx="98">
                  <c:v>10139</c:v>
                </c:pt>
                <c:pt idx="99">
                  <c:v>10127</c:v>
                </c:pt>
                <c:pt idx="100">
                  <c:v>10171</c:v>
                </c:pt>
                <c:pt idx="101">
                  <c:v>10243</c:v>
                </c:pt>
                <c:pt idx="102">
                  <c:v>10150</c:v>
                </c:pt>
                <c:pt idx="103">
                  <c:v>10131</c:v>
                </c:pt>
                <c:pt idx="104">
                  <c:v>10164</c:v>
                </c:pt>
                <c:pt idx="105">
                  <c:v>10232</c:v>
                </c:pt>
                <c:pt idx="106">
                  <c:v>10310</c:v>
                </c:pt>
                <c:pt idx="107">
                  <c:v>10328</c:v>
                </c:pt>
                <c:pt idx="108">
                  <c:v>10437</c:v>
                </c:pt>
                <c:pt idx="109">
                  <c:v>10489</c:v>
                </c:pt>
                <c:pt idx="110">
                  <c:v>10466</c:v>
                </c:pt>
                <c:pt idx="111">
                  <c:v>10504</c:v>
                </c:pt>
                <c:pt idx="112">
                  <c:v>10480</c:v>
                </c:pt>
                <c:pt idx="113">
                  <c:v>10489</c:v>
                </c:pt>
                <c:pt idx="114">
                  <c:v>10436</c:v>
                </c:pt>
                <c:pt idx="115">
                  <c:v>10379</c:v>
                </c:pt>
                <c:pt idx="116">
                  <c:v>10389</c:v>
                </c:pt>
                <c:pt idx="117">
                  <c:v>10434</c:v>
                </c:pt>
                <c:pt idx="118">
                  <c:v>10478</c:v>
                </c:pt>
                <c:pt idx="119">
                  <c:v>10510</c:v>
                </c:pt>
                <c:pt idx="120">
                  <c:v>10576</c:v>
                </c:pt>
                <c:pt idx="121">
                  <c:v>10560</c:v>
                </c:pt>
                <c:pt idx="122">
                  <c:v>10610</c:v>
                </c:pt>
                <c:pt idx="123">
                  <c:v>10650</c:v>
                </c:pt>
                <c:pt idx="124">
                  <c:v>10758</c:v>
                </c:pt>
                <c:pt idx="125">
                  <c:v>10818</c:v>
                </c:pt>
                <c:pt idx="126">
                  <c:v>10765</c:v>
                </c:pt>
                <c:pt idx="127">
                  <c:v>10694</c:v>
                </c:pt>
                <c:pt idx="128">
                  <c:v>10764</c:v>
                </c:pt>
                <c:pt idx="129">
                  <c:v>10778</c:v>
                </c:pt>
                <c:pt idx="130">
                  <c:v>10802</c:v>
                </c:pt>
                <c:pt idx="131">
                  <c:v>10845</c:v>
                </c:pt>
                <c:pt idx="132">
                  <c:v>10941</c:v>
                </c:pt>
                <c:pt idx="133">
                  <c:v>10906</c:v>
                </c:pt>
                <c:pt idx="134">
                  <c:v>10948</c:v>
                </c:pt>
                <c:pt idx="135">
                  <c:v>10957</c:v>
                </c:pt>
                <c:pt idx="136">
                  <c:v>10977</c:v>
                </c:pt>
                <c:pt idx="137">
                  <c:v>10916</c:v>
                </c:pt>
                <c:pt idx="138">
                  <c:v>10872</c:v>
                </c:pt>
                <c:pt idx="139">
                  <c:v>10790</c:v>
                </c:pt>
                <c:pt idx="140">
                  <c:v>10872</c:v>
                </c:pt>
                <c:pt idx="141">
                  <c:v>10954</c:v>
                </c:pt>
                <c:pt idx="142">
                  <c:v>10975</c:v>
                </c:pt>
                <c:pt idx="143">
                  <c:v>10996</c:v>
                </c:pt>
                <c:pt idx="144">
                  <c:v>11096</c:v>
                </c:pt>
                <c:pt idx="145">
                  <c:v>11132</c:v>
                </c:pt>
                <c:pt idx="146">
                  <c:v>11192</c:v>
                </c:pt>
                <c:pt idx="147">
                  <c:v>11227</c:v>
                </c:pt>
                <c:pt idx="148">
                  <c:v>11248</c:v>
                </c:pt>
                <c:pt idx="149">
                  <c:v>11324</c:v>
                </c:pt>
                <c:pt idx="150">
                  <c:v>11286</c:v>
                </c:pt>
                <c:pt idx="151">
                  <c:v>11163</c:v>
                </c:pt>
                <c:pt idx="152">
                  <c:v>11214</c:v>
                </c:pt>
                <c:pt idx="153">
                  <c:v>11312</c:v>
                </c:pt>
                <c:pt idx="154">
                  <c:v>11373</c:v>
                </c:pt>
                <c:pt idx="155">
                  <c:v>11393</c:v>
                </c:pt>
                <c:pt idx="156">
                  <c:v>11529</c:v>
                </c:pt>
                <c:pt idx="157">
                  <c:v>11611</c:v>
                </c:pt>
                <c:pt idx="158">
                  <c:v>11727</c:v>
                </c:pt>
                <c:pt idx="159">
                  <c:v>11794</c:v>
                </c:pt>
                <c:pt idx="160">
                  <c:v>11945</c:v>
                </c:pt>
                <c:pt idx="161">
                  <c:v>12018</c:v>
                </c:pt>
                <c:pt idx="162">
                  <c:v>12037</c:v>
                </c:pt>
                <c:pt idx="163">
                  <c:v>12028</c:v>
                </c:pt>
                <c:pt idx="164">
                  <c:v>12079</c:v>
                </c:pt>
                <c:pt idx="165">
                  <c:v>12132</c:v>
                </c:pt>
                <c:pt idx="166">
                  <c:v>12191</c:v>
                </c:pt>
                <c:pt idx="167">
                  <c:v>12228</c:v>
                </c:pt>
                <c:pt idx="168">
                  <c:v>12295</c:v>
                </c:pt>
                <c:pt idx="169">
                  <c:v>12411</c:v>
                </c:pt>
                <c:pt idx="170">
                  <c:v>12483</c:v>
                </c:pt>
                <c:pt idx="171">
                  <c:v>12613</c:v>
                </c:pt>
                <c:pt idx="172">
                  <c:v>12702</c:v>
                </c:pt>
                <c:pt idx="173">
                  <c:v>12776</c:v>
                </c:pt>
                <c:pt idx="174">
                  <c:v>12772</c:v>
                </c:pt>
                <c:pt idx="175">
                  <c:v>12758</c:v>
                </c:pt>
                <c:pt idx="176">
                  <c:v>12952</c:v>
                </c:pt>
                <c:pt idx="177">
                  <c:v>13057</c:v>
                </c:pt>
                <c:pt idx="178">
                  <c:v>13093</c:v>
                </c:pt>
                <c:pt idx="179">
                  <c:v>13079</c:v>
                </c:pt>
                <c:pt idx="180">
                  <c:v>13218</c:v>
                </c:pt>
                <c:pt idx="181">
                  <c:v>13267</c:v>
                </c:pt>
                <c:pt idx="182">
                  <c:v>13299</c:v>
                </c:pt>
                <c:pt idx="183">
                  <c:v>13379</c:v>
                </c:pt>
                <c:pt idx="184">
                  <c:v>13543</c:v>
                </c:pt>
                <c:pt idx="185">
                  <c:v>13580</c:v>
                </c:pt>
                <c:pt idx="186">
                  <c:v>13659</c:v>
                </c:pt>
                <c:pt idx="187">
                  <c:v>13628</c:v>
                </c:pt>
                <c:pt idx="188">
                  <c:v>13721</c:v>
                </c:pt>
                <c:pt idx="189">
                  <c:v>13794</c:v>
                </c:pt>
                <c:pt idx="190">
                  <c:v>13927</c:v>
                </c:pt>
                <c:pt idx="191">
                  <c:v>13973</c:v>
                </c:pt>
                <c:pt idx="192">
                  <c:v>14161</c:v>
                </c:pt>
                <c:pt idx="193">
                  <c:v>14234</c:v>
                </c:pt>
                <c:pt idx="194">
                  <c:v>14433</c:v>
                </c:pt>
                <c:pt idx="195">
                  <c:v>14563</c:v>
                </c:pt>
                <c:pt idx="196">
                  <c:v>14649</c:v>
                </c:pt>
                <c:pt idx="197">
                  <c:v>14775</c:v>
                </c:pt>
                <c:pt idx="198">
                  <c:v>14951</c:v>
                </c:pt>
                <c:pt idx="199">
                  <c:v>15005</c:v>
                </c:pt>
                <c:pt idx="200">
                  <c:v>15283</c:v>
                </c:pt>
                <c:pt idx="201">
                  <c:v>15614</c:v>
                </c:pt>
                <c:pt idx="202">
                  <c:v>15834</c:v>
                </c:pt>
                <c:pt idx="203">
                  <c:v>15938</c:v>
                </c:pt>
                <c:pt idx="204">
                  <c:v>16392</c:v>
                </c:pt>
                <c:pt idx="205">
                  <c:v>16607</c:v>
                </c:pt>
                <c:pt idx="206">
                  <c:v>16852</c:v>
                </c:pt>
                <c:pt idx="207">
                  <c:v>17112</c:v>
                </c:pt>
                <c:pt idx="208">
                  <c:v>17272</c:v>
                </c:pt>
                <c:pt idx="209">
                  <c:v>17390</c:v>
                </c:pt>
                <c:pt idx="210">
                  <c:v>17443</c:v>
                </c:pt>
                <c:pt idx="211">
                  <c:v>17367</c:v>
                </c:pt>
                <c:pt idx="212">
                  <c:v>17557</c:v>
                </c:pt>
                <c:pt idx="213">
                  <c:v>17766</c:v>
                </c:pt>
                <c:pt idx="214">
                  <c:v>17702</c:v>
                </c:pt>
                <c:pt idx="215">
                  <c:v>17617</c:v>
                </c:pt>
                <c:pt idx="216">
                  <c:v>18004</c:v>
                </c:pt>
                <c:pt idx="217">
                  <c:v>18198</c:v>
                </c:pt>
                <c:pt idx="218">
                  <c:v>18241</c:v>
                </c:pt>
                <c:pt idx="219">
                  <c:v>18171</c:v>
                </c:pt>
                <c:pt idx="220">
                  <c:v>18078</c:v>
                </c:pt>
                <c:pt idx="221">
                  <c:v>17979</c:v>
                </c:pt>
                <c:pt idx="222">
                  <c:v>17871</c:v>
                </c:pt>
                <c:pt idx="223">
                  <c:v>17687</c:v>
                </c:pt>
                <c:pt idx="224">
                  <c:v>17647</c:v>
                </c:pt>
                <c:pt idx="225">
                  <c:v>17613</c:v>
                </c:pt>
                <c:pt idx="226">
                  <c:v>17495</c:v>
                </c:pt>
                <c:pt idx="227">
                  <c:v>17411</c:v>
                </c:pt>
                <c:pt idx="228">
                  <c:v>17442</c:v>
                </c:pt>
                <c:pt idx="229">
                  <c:v>17438</c:v>
                </c:pt>
                <c:pt idx="230">
                  <c:v>17522</c:v>
                </c:pt>
                <c:pt idx="231">
                  <c:v>17675</c:v>
                </c:pt>
                <c:pt idx="232">
                  <c:v>17661</c:v>
                </c:pt>
                <c:pt idx="233">
                  <c:v>17732</c:v>
                </c:pt>
                <c:pt idx="234">
                  <c:v>17767</c:v>
                </c:pt>
                <c:pt idx="235">
                  <c:v>17642</c:v>
                </c:pt>
                <c:pt idx="236">
                  <c:v>17721</c:v>
                </c:pt>
                <c:pt idx="237">
                  <c:v>17788</c:v>
                </c:pt>
                <c:pt idx="238">
                  <c:v>17829</c:v>
                </c:pt>
                <c:pt idx="239">
                  <c:v>17854</c:v>
                </c:pt>
                <c:pt idx="240">
                  <c:v>18084</c:v>
                </c:pt>
                <c:pt idx="241">
                  <c:v>18134</c:v>
                </c:pt>
                <c:pt idx="242">
                  <c:v>18263</c:v>
                </c:pt>
                <c:pt idx="243">
                  <c:v>18472</c:v>
                </c:pt>
                <c:pt idx="244">
                  <c:v>18538</c:v>
                </c:pt>
                <c:pt idx="245">
                  <c:v>18585</c:v>
                </c:pt>
                <c:pt idx="246">
                  <c:v>18534</c:v>
                </c:pt>
                <c:pt idx="247">
                  <c:v>18469</c:v>
                </c:pt>
                <c:pt idx="248">
                  <c:v>18539</c:v>
                </c:pt>
                <c:pt idx="249">
                  <c:v>18577</c:v>
                </c:pt>
                <c:pt idx="250">
                  <c:v>18570</c:v>
                </c:pt>
                <c:pt idx="251">
                  <c:v>18573</c:v>
                </c:pt>
                <c:pt idx="252">
                  <c:v>18729</c:v>
                </c:pt>
                <c:pt idx="253">
                  <c:v>18755</c:v>
                </c:pt>
                <c:pt idx="254">
                  <c:v>18864</c:v>
                </c:pt>
                <c:pt idx="255">
                  <c:v>18981</c:v>
                </c:pt>
                <c:pt idx="256">
                  <c:v>18951</c:v>
                </c:pt>
                <c:pt idx="257">
                  <c:v>18939</c:v>
                </c:pt>
                <c:pt idx="258">
                  <c:v>18845</c:v>
                </c:pt>
                <c:pt idx="259">
                  <c:v>18790</c:v>
                </c:pt>
                <c:pt idx="260">
                  <c:v>18877</c:v>
                </c:pt>
                <c:pt idx="261">
                  <c:v>18875</c:v>
                </c:pt>
                <c:pt idx="262">
                  <c:v>18861</c:v>
                </c:pt>
                <c:pt idx="263">
                  <c:v>18869</c:v>
                </c:pt>
                <c:pt idx="264">
                  <c:v>18839</c:v>
                </c:pt>
                <c:pt idx="265">
                  <c:v>18814</c:v>
                </c:pt>
                <c:pt idx="266">
                  <c:v>18907</c:v>
                </c:pt>
                <c:pt idx="267">
                  <c:v>18913</c:v>
                </c:pt>
                <c:pt idx="268">
                  <c:v>18928</c:v>
                </c:pt>
                <c:pt idx="269">
                  <c:v>18968</c:v>
                </c:pt>
                <c:pt idx="270">
                  <c:v>18906</c:v>
                </c:pt>
                <c:pt idx="271">
                  <c:v>18751</c:v>
                </c:pt>
                <c:pt idx="272">
                  <c:v>18803</c:v>
                </c:pt>
                <c:pt idx="273">
                  <c:v>18869</c:v>
                </c:pt>
                <c:pt idx="274">
                  <c:v>18781</c:v>
                </c:pt>
                <c:pt idx="275">
                  <c:v>18791</c:v>
                </c:pt>
                <c:pt idx="276">
                  <c:v>18912</c:v>
                </c:pt>
                <c:pt idx="277">
                  <c:v>18904</c:v>
                </c:pt>
                <c:pt idx="278">
                  <c:v>18965</c:v>
                </c:pt>
                <c:pt idx="279">
                  <c:v>19052</c:v>
                </c:pt>
                <c:pt idx="280">
                  <c:v>19041</c:v>
                </c:pt>
                <c:pt idx="281">
                  <c:v>19096</c:v>
                </c:pt>
                <c:pt idx="282">
                  <c:v>19025</c:v>
                </c:pt>
                <c:pt idx="283">
                  <c:v>18907</c:v>
                </c:pt>
                <c:pt idx="284">
                  <c:v>18999</c:v>
                </c:pt>
                <c:pt idx="285">
                  <c:v>18996</c:v>
                </c:pt>
                <c:pt idx="286">
                  <c:v>18948</c:v>
                </c:pt>
                <c:pt idx="287">
                  <c:v>18828</c:v>
                </c:pt>
                <c:pt idx="288">
                  <c:v>18840</c:v>
                </c:pt>
                <c:pt idx="289">
                  <c:v>18890</c:v>
                </c:pt>
                <c:pt idx="290">
                  <c:v>19046</c:v>
                </c:pt>
                <c:pt idx="291">
                  <c:v>19156</c:v>
                </c:pt>
                <c:pt idx="292">
                  <c:v>19263</c:v>
                </c:pt>
                <c:pt idx="293">
                  <c:v>19216</c:v>
                </c:pt>
                <c:pt idx="294">
                  <c:v>19028</c:v>
                </c:pt>
                <c:pt idx="295">
                  <c:v>18927</c:v>
                </c:pt>
                <c:pt idx="296">
                  <c:v>18900</c:v>
                </c:pt>
                <c:pt idx="297">
                  <c:v>18957</c:v>
                </c:pt>
                <c:pt idx="298">
                  <c:v>18955</c:v>
                </c:pt>
                <c:pt idx="299">
                  <c:v>18893</c:v>
                </c:pt>
                <c:pt idx="300">
                  <c:v>18787</c:v>
                </c:pt>
                <c:pt idx="301">
                  <c:v>18799</c:v>
                </c:pt>
                <c:pt idx="302">
                  <c:v>18938</c:v>
                </c:pt>
                <c:pt idx="303">
                  <c:v>19004</c:v>
                </c:pt>
                <c:pt idx="304">
                  <c:v>19115</c:v>
                </c:pt>
                <c:pt idx="305">
                  <c:v>19113</c:v>
                </c:pt>
                <c:pt idx="306">
                  <c:v>19051</c:v>
                </c:pt>
                <c:pt idx="307">
                  <c:v>18922</c:v>
                </c:pt>
                <c:pt idx="308">
                  <c:v>19008</c:v>
                </c:pt>
                <c:pt idx="309">
                  <c:v>19155</c:v>
                </c:pt>
                <c:pt idx="310">
                  <c:v>19194</c:v>
                </c:pt>
                <c:pt idx="311">
                  <c:v>19305</c:v>
                </c:pt>
                <c:pt idx="312">
                  <c:v>19331</c:v>
                </c:pt>
                <c:pt idx="313">
                  <c:v>19411</c:v>
                </c:pt>
                <c:pt idx="314">
                  <c:v>19581</c:v>
                </c:pt>
                <c:pt idx="315">
                  <c:v>19655</c:v>
                </c:pt>
                <c:pt idx="316">
                  <c:v>19658</c:v>
                </c:pt>
                <c:pt idx="317">
                  <c:v>19691</c:v>
                </c:pt>
                <c:pt idx="318">
                  <c:v>19556</c:v>
                </c:pt>
                <c:pt idx="319">
                  <c:v>19510</c:v>
                </c:pt>
                <c:pt idx="320">
                  <c:v>19561</c:v>
                </c:pt>
                <c:pt idx="321">
                  <c:v>19693</c:v>
                </c:pt>
                <c:pt idx="322">
                  <c:v>19717</c:v>
                </c:pt>
                <c:pt idx="323">
                  <c:v>19720</c:v>
                </c:pt>
                <c:pt idx="324">
                  <c:v>19718</c:v>
                </c:pt>
                <c:pt idx="325">
                  <c:v>19761</c:v>
                </c:pt>
                <c:pt idx="326">
                  <c:v>20006</c:v>
                </c:pt>
                <c:pt idx="327">
                  <c:v>20047</c:v>
                </c:pt>
                <c:pt idx="328">
                  <c:v>20109</c:v>
                </c:pt>
                <c:pt idx="329">
                  <c:v>20235</c:v>
                </c:pt>
                <c:pt idx="330">
                  <c:v>20073</c:v>
                </c:pt>
                <c:pt idx="331">
                  <c:v>20059</c:v>
                </c:pt>
                <c:pt idx="332">
                  <c:v>20187</c:v>
                </c:pt>
                <c:pt idx="333">
                  <c:v>20323</c:v>
                </c:pt>
                <c:pt idx="334">
                  <c:v>20299</c:v>
                </c:pt>
                <c:pt idx="335">
                  <c:v>20223</c:v>
                </c:pt>
                <c:pt idx="336">
                  <c:v>20319</c:v>
                </c:pt>
                <c:pt idx="337">
                  <c:v>20332</c:v>
                </c:pt>
                <c:pt idx="338">
                  <c:v>20561</c:v>
                </c:pt>
                <c:pt idx="339">
                  <c:v>20737</c:v>
                </c:pt>
                <c:pt idx="340">
                  <c:v>20782</c:v>
                </c:pt>
                <c:pt idx="341">
                  <c:v>20851</c:v>
                </c:pt>
                <c:pt idx="342">
                  <c:v>20651</c:v>
                </c:pt>
                <c:pt idx="343">
                  <c:v>20692</c:v>
                </c:pt>
                <c:pt idx="344">
                  <c:v>20703</c:v>
                </c:pt>
                <c:pt idx="345">
                  <c:v>20782</c:v>
                </c:pt>
                <c:pt idx="346">
                  <c:v>20728</c:v>
                </c:pt>
                <c:pt idx="347">
                  <c:v>20680</c:v>
                </c:pt>
                <c:pt idx="348">
                  <c:v>20761</c:v>
                </c:pt>
                <c:pt idx="349">
                  <c:v>20789</c:v>
                </c:pt>
                <c:pt idx="350">
                  <c:v>20850</c:v>
                </c:pt>
                <c:pt idx="351">
                  <c:v>20744</c:v>
                </c:pt>
                <c:pt idx="352">
                  <c:v>20661</c:v>
                </c:pt>
                <c:pt idx="353">
                  <c:v>20700</c:v>
                </c:pt>
                <c:pt idx="354">
                  <c:v>20751</c:v>
                </c:pt>
                <c:pt idx="355">
                  <c:v>20646</c:v>
                </c:pt>
                <c:pt idx="356">
                  <c:v>20651</c:v>
                </c:pt>
                <c:pt idx="357">
                  <c:v>20644</c:v>
                </c:pt>
                <c:pt idx="358">
                  <c:v>20587</c:v>
                </c:pt>
                <c:pt idx="359">
                  <c:v>20578</c:v>
                </c:pt>
                <c:pt idx="360">
                  <c:v>20662</c:v>
                </c:pt>
                <c:pt idx="361">
                  <c:v>20750</c:v>
                </c:pt>
                <c:pt idx="362">
                  <c:v>20911</c:v>
                </c:pt>
                <c:pt idx="363">
                  <c:v>21091</c:v>
                </c:pt>
                <c:pt idx="364">
                  <c:v>21200</c:v>
                </c:pt>
                <c:pt idx="365">
                  <c:v>21261</c:v>
                </c:pt>
                <c:pt idx="366">
                  <c:v>21338</c:v>
                </c:pt>
                <c:pt idx="367">
                  <c:v>21418</c:v>
                </c:pt>
              </c:numCache>
            </c:numRef>
          </c:val>
          <c:smooth val="0"/>
          <c:extLst xmlns:c16r2="http://schemas.microsoft.com/office/drawing/2015/06/chart">
            <c:ext xmlns:c16="http://schemas.microsoft.com/office/drawing/2014/chart" uri="{C3380CC4-5D6E-409C-BE32-E72D297353CC}">
              <c16:uniqueId val="{00000000-CF24-462C-97CA-BE41A51A769E}"/>
            </c:ext>
          </c:extLst>
        </c:ser>
        <c:dLbls>
          <c:showLegendKey val="0"/>
          <c:showVal val="0"/>
          <c:showCatName val="0"/>
          <c:showSerName val="0"/>
          <c:showPercent val="0"/>
          <c:showBubbleSize val="0"/>
        </c:dLbls>
        <c:smooth val="0"/>
        <c:axId val="1072878816"/>
        <c:axId val="1072870656"/>
      </c:lineChart>
      <c:catAx>
        <c:axId val="107287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72870656"/>
        <c:crosses val="autoZero"/>
        <c:auto val="1"/>
        <c:lblAlgn val="ctr"/>
        <c:lblOffset val="100"/>
        <c:noMultiLvlLbl val="0"/>
      </c:catAx>
      <c:valAx>
        <c:axId val="107287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072878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57093749023738E-2"/>
          <c:y val="2.2568790306286821E-2"/>
          <c:w val="0.91170216745019894"/>
          <c:h val="0.88985586933947991"/>
        </c:manualLayout>
      </c:layout>
      <c:barChart>
        <c:barDir val="bar"/>
        <c:grouping val="stacked"/>
        <c:varyColors val="0"/>
        <c:ser>
          <c:idx val="0"/>
          <c:order val="0"/>
          <c:tx>
            <c:strRef>
              <c:f>'14'!$B$22</c:f>
              <c:strCache>
                <c:ptCount val="1"/>
                <c:pt idx="0">
                  <c:v>Lai varētu normāli dzīvot</c:v>
                </c:pt>
              </c:strCache>
            </c:strRef>
          </c:tx>
          <c:spPr>
            <a:solidFill>
              <a:srgbClr val="007A3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'14'!$A$23:$A$40</c:f>
              <c:strCach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strCache>
            </c:strRef>
          </c:cat>
          <c:val>
            <c:numRef>
              <c:f>'14'!$B$23:$B$40</c:f>
              <c:numCache>
                <c:formatCode>#,##0\ [$€-426]</c:formatCode>
                <c:ptCount val="18"/>
                <c:pt idx="0">
                  <c:v>610.11320368125394</c:v>
                </c:pt>
                <c:pt idx="1">
                  <c:v>651.57568824309487</c:v>
                </c:pt>
                <c:pt idx="2">
                  <c:v>690.8327214984547</c:v>
                </c:pt>
                <c:pt idx="3">
                  <c:v>963.35535938896192</c:v>
                </c:pt>
                <c:pt idx="4">
                  <c:v>1146.1943870552814</c:v>
                </c:pt>
                <c:pt idx="5">
                  <c:v>982.40761293333571</c:v>
                </c:pt>
                <c:pt idx="6">
                  <c:v>908.0767895458763</c:v>
                </c:pt>
                <c:pt idx="7">
                  <c:v>890.2482057586468</c:v>
                </c:pt>
                <c:pt idx="8">
                  <c:v>844.30367499331248</c:v>
                </c:pt>
                <c:pt idx="9">
                  <c:v>980.10256060011056</c:v>
                </c:pt>
                <c:pt idx="10">
                  <c:v>1054.54</c:v>
                </c:pt>
                <c:pt idx="11">
                  <c:v>1123.3499999999999</c:v>
                </c:pt>
                <c:pt idx="12">
                  <c:v>1216.31</c:v>
                </c:pt>
                <c:pt idx="13">
                  <c:v>1164.6600000000001</c:v>
                </c:pt>
                <c:pt idx="14">
                  <c:v>1317</c:v>
                </c:pt>
                <c:pt idx="15">
                  <c:v>1465.9</c:v>
                </c:pt>
                <c:pt idx="16">
                  <c:v>1337.59</c:v>
                </c:pt>
                <c:pt idx="17">
                  <c:v>1468.83</c:v>
                </c:pt>
              </c:numCache>
            </c:numRef>
          </c:val>
          <c:extLst xmlns:c16r2="http://schemas.microsoft.com/office/drawing/2015/06/chart">
            <c:ext xmlns:c16="http://schemas.microsoft.com/office/drawing/2014/chart" uri="{C3380CC4-5D6E-409C-BE32-E72D297353CC}">
              <c16:uniqueId val="{00000000-5FEE-4EAD-B04C-CC5D7DD00420}"/>
            </c:ext>
          </c:extLst>
        </c:ser>
        <c:ser>
          <c:idx val="1"/>
          <c:order val="1"/>
          <c:tx>
            <c:strRef>
              <c:f>'14'!$C$22</c:f>
              <c:strCache>
                <c:ptCount val="1"/>
                <c:pt idx="0">
                  <c:v>Lai varētu apmierināt visus savus sapņus</c:v>
                </c:pt>
              </c:strCache>
            </c:strRef>
          </c:tx>
          <c:spPr>
            <a:solidFill>
              <a:srgbClr val="FFC000"/>
            </a:solidFill>
            <a:ln>
              <a:noFill/>
            </a:ln>
            <a:effectLst/>
          </c:spPr>
          <c:invertIfNegative val="0"/>
          <c:dLbls>
            <c:dLbl>
              <c:idx val="0"/>
              <c:layout/>
              <c:tx>
                <c:rich>
                  <a:bodyPr/>
                  <a:lstStyle/>
                  <a:p>
                    <a:fld id="{D26DFDBD-5AA0-4712-9B70-8ECAC647579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2B60F3FF-CDEC-40A8-9BFA-B52ECAC6847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B1C3E140-41B0-4D3D-8E5F-20940ED6FF7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BAC220A0-CEC3-4B47-8EF1-A4BD4911226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701A887D-EA36-4602-BEB5-9F176E16A97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53AF1CC5-D637-44FC-BD7D-9B73BE3C00A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C1A9D6AB-D165-4B17-88E8-70458BC5455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4DD42854-0906-4709-B5C3-48E513922C3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9569B024-75AA-4857-A149-5ADF0B90D15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2E00C88F-AF46-4B61-A080-42E50FE74A7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2FA31D99-8916-4BF0-A9C5-97CAAF163A5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E02252BE-0C42-4677-864B-BDFB16A5922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21C23AA1-1715-4643-BA97-7444A3D6032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12E1CF83-5211-46B1-8D89-255419ABEAF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8E880C0B-A9ED-4282-940F-FF9258B74C0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C7FC953A-8B71-448C-B0EF-9BCEBD82CA7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A6E3BB31-5F0C-4E0D-A456-5E85A10D225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5DE508EC-8C13-461D-9BC2-121DC93FEA3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dLblPos val="in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cat>
            <c:strRef>
              <c:f>'14'!$A$23:$A$40</c:f>
              <c:strCach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strCache>
            </c:strRef>
          </c:cat>
          <c:val>
            <c:numRef>
              <c:f>'14'!$C$23:$C$40</c:f>
              <c:numCache>
                <c:formatCode>#,##0\ [$€-426]</c:formatCode>
                <c:ptCount val="18"/>
                <c:pt idx="0">
                  <c:v>710.83829915595243</c:v>
                </c:pt>
                <c:pt idx="1">
                  <c:v>1103.2521158103823</c:v>
                </c:pt>
                <c:pt idx="2">
                  <c:v>1054.2910968065066</c:v>
                </c:pt>
                <c:pt idx="3">
                  <c:v>1131.1261745806796</c:v>
                </c:pt>
                <c:pt idx="4">
                  <c:v>1287.3148132338461</c:v>
                </c:pt>
                <c:pt idx="5">
                  <c:v>1368.1908469502164</c:v>
                </c:pt>
                <c:pt idx="6">
                  <c:v>1121.8632790934598</c:v>
                </c:pt>
                <c:pt idx="7">
                  <c:v>1102.2418768248331</c:v>
                </c:pt>
                <c:pt idx="8">
                  <c:v>1085.3239309964088</c:v>
                </c:pt>
                <c:pt idx="9">
                  <c:v>1213.5958247249589</c:v>
                </c:pt>
                <c:pt idx="10">
                  <c:v>1714.9299999999998</c:v>
                </c:pt>
                <c:pt idx="11">
                  <c:v>2171</c:v>
                </c:pt>
                <c:pt idx="12">
                  <c:v>2099.71</c:v>
                </c:pt>
                <c:pt idx="13">
                  <c:v>2177.6000000000004</c:v>
                </c:pt>
                <c:pt idx="14">
                  <c:v>2236</c:v>
                </c:pt>
                <c:pt idx="15">
                  <c:v>2087.88</c:v>
                </c:pt>
                <c:pt idx="16">
                  <c:v>2040.0400000000002</c:v>
                </c:pt>
                <c:pt idx="17">
                  <c:v>1735.65</c:v>
                </c:pt>
              </c:numCache>
            </c:numRef>
          </c:val>
          <c:extLst xmlns:c16r2="http://schemas.microsoft.com/office/drawing/2015/06/chart">
            <c:ext xmlns:c16="http://schemas.microsoft.com/office/drawing/2014/chart" uri="{C3380CC4-5D6E-409C-BE32-E72D297353CC}">
              <c16:uniqueId val="{00000013-5FEE-4EAD-B04C-CC5D7DD00420}"/>
            </c:ext>
            <c:ext xmlns:c15="http://schemas.microsoft.com/office/drawing/2012/chart" uri="{02D57815-91ED-43cb-92C2-25804820EDAC}">
              <c15:datalabelsRange>
                <c15:f>'14'!$D$23:$D$40</c15:f>
                <c15:dlblRangeCache>
                  <c:ptCount val="18"/>
                  <c:pt idx="0">
                    <c:v>1 321 €</c:v>
                  </c:pt>
                  <c:pt idx="1">
                    <c:v>1 755 €</c:v>
                  </c:pt>
                  <c:pt idx="2">
                    <c:v>1 745 €</c:v>
                  </c:pt>
                  <c:pt idx="3">
                    <c:v>2 094 €</c:v>
                  </c:pt>
                  <c:pt idx="4">
                    <c:v>2 434 €</c:v>
                  </c:pt>
                  <c:pt idx="5">
                    <c:v>2 351 €</c:v>
                  </c:pt>
                  <c:pt idx="6">
                    <c:v>2 030 €</c:v>
                  </c:pt>
                  <c:pt idx="7">
                    <c:v>1 992 €</c:v>
                  </c:pt>
                  <c:pt idx="8">
                    <c:v>1 930 €</c:v>
                  </c:pt>
                  <c:pt idx="9">
                    <c:v>2 194 €</c:v>
                  </c:pt>
                  <c:pt idx="10">
                    <c:v>2 769 €</c:v>
                  </c:pt>
                  <c:pt idx="11">
                    <c:v>3 294 €</c:v>
                  </c:pt>
                  <c:pt idx="12">
                    <c:v>3 316 €</c:v>
                  </c:pt>
                  <c:pt idx="13">
                    <c:v>3 342 €</c:v>
                  </c:pt>
                  <c:pt idx="14">
                    <c:v>3 553 €</c:v>
                  </c:pt>
                  <c:pt idx="15">
                    <c:v>3 554 €</c:v>
                  </c:pt>
                  <c:pt idx="16">
                    <c:v>3 378 €</c:v>
                  </c:pt>
                  <c:pt idx="17">
                    <c:v>3 204 €</c:v>
                  </c:pt>
                </c15:dlblRangeCache>
              </c15:datalabelsRange>
            </c:ext>
          </c:extLst>
        </c:ser>
        <c:dLbls>
          <c:showLegendKey val="0"/>
          <c:showVal val="0"/>
          <c:showCatName val="0"/>
          <c:showSerName val="0"/>
          <c:showPercent val="0"/>
          <c:showBubbleSize val="0"/>
        </c:dLbls>
        <c:gapWidth val="35"/>
        <c:overlap val="100"/>
        <c:axId val="1168390720"/>
        <c:axId val="1168397248"/>
      </c:barChart>
      <c:catAx>
        <c:axId val="1168390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1168397248"/>
        <c:crosses val="autoZero"/>
        <c:auto val="1"/>
        <c:lblAlgn val="ctr"/>
        <c:lblOffset val="100"/>
        <c:noMultiLvlLbl val="0"/>
      </c:catAx>
      <c:valAx>
        <c:axId val="1168397248"/>
        <c:scaling>
          <c:orientation val="minMax"/>
          <c:max val="3600"/>
        </c:scaling>
        <c:delete val="0"/>
        <c:axPos val="b"/>
        <c:numFmt formatCode="#,##0\ [$€-426]"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1168390720"/>
        <c:crosses val="autoZero"/>
        <c:crossBetween val="between"/>
        <c:majorUnit val="300"/>
      </c:valAx>
      <c:spPr>
        <a:noFill/>
        <a:ln>
          <a:noFill/>
        </a:ln>
        <a:effectLst/>
      </c:spPr>
    </c:plotArea>
    <c:legend>
      <c:legendPos val="b"/>
      <c:layout>
        <c:manualLayout>
          <c:xMode val="edge"/>
          <c:yMode val="edge"/>
          <c:x val="0.56588296521163484"/>
          <c:y val="0.77518719106812151"/>
          <c:w val="0.40762948609358252"/>
          <c:h val="0.1239561266770587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1">
            <a:lumMod val="9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3"/>
            <c:invertIfNegative val="0"/>
            <c:bubble3D val="0"/>
            <c:spPr>
              <a:solidFill>
                <a:schemeClr val="accent6"/>
              </a:solidFill>
              <a:ln>
                <a:noFill/>
              </a:ln>
              <a:effectLst/>
              <a:sp3d/>
            </c:spPr>
            <c:extLst xmlns:c16r2="http://schemas.microsoft.com/office/drawing/2015/06/chart">
              <c:ext xmlns:c16="http://schemas.microsoft.com/office/drawing/2014/chart" uri="{C3380CC4-5D6E-409C-BE32-E72D297353CC}">
                <c16:uniqueId val="{00000001-D06B-4D5A-846B-F9B601891E4B}"/>
              </c:ext>
            </c:extLst>
          </c:dPt>
          <c:dLbls>
            <c:dLbl>
              <c:idx val="0"/>
              <c:layout>
                <c:manualLayout>
                  <c:x val="1.2891344383057057E-2"/>
                  <c:y val="-3.02600427750722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06B-4D5A-846B-F9B601891E4B}"/>
                </c:ext>
                <c:ext xmlns:c15="http://schemas.microsoft.com/office/drawing/2012/chart" uri="{CE6537A1-D6FC-4f65-9D91-7224C49458BB}">
                  <c15:layout/>
                </c:ext>
              </c:extLst>
            </c:dLbl>
            <c:dLbl>
              <c:idx val="1"/>
              <c:layout>
                <c:manualLayout>
                  <c:x val="9.2080654097342306E-3"/>
                  <c:y val="-3.40425481219563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06B-4D5A-846B-F9B601891E4B}"/>
                </c:ext>
                <c:ext xmlns:c15="http://schemas.microsoft.com/office/drawing/2012/chart" uri="{CE6537A1-D6FC-4f65-9D91-7224C49458BB}">
                  <c15:layout/>
                </c:ext>
              </c:extLst>
            </c:dLbl>
            <c:dLbl>
              <c:idx val="2"/>
              <c:layout>
                <c:manualLayout>
                  <c:x val="7.3664825046040518E-3"/>
                  <c:y val="-3.02600427750722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06B-4D5A-846B-F9B601891E4B}"/>
                </c:ext>
                <c:ext xmlns:c15="http://schemas.microsoft.com/office/drawing/2012/chart" uri="{CE6537A1-D6FC-4f65-9D91-7224C49458BB}">
                  <c15:layout/>
                </c:ext>
              </c:extLst>
            </c:dLbl>
            <c:dLbl>
              <c:idx val="3"/>
              <c:layout>
                <c:manualLayout>
                  <c:x val="9.2081031307550652E-3"/>
                  <c:y val="-3.782505346884034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6">
                          <a:lumMod val="7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6B-4D5A-846B-F9B601891E4B}"/>
                </c:ext>
                <c:ext xmlns:c15="http://schemas.microsoft.com/office/drawing/2012/chart" uri="{CE6537A1-D6FC-4f65-9D91-7224C49458BB}">
                  <c15:layout/>
                </c:ext>
              </c:extLst>
            </c:dLbl>
            <c:dLbl>
              <c:idx val="4"/>
              <c:layout>
                <c:manualLayout>
                  <c:x val="5.5248618784530384E-3"/>
                  <c:y val="-3.40425481219563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06B-4D5A-846B-F9B601891E4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'Attēls 2020'!$A$1:$E$1</c:f>
              <c:strCache>
                <c:ptCount val="5"/>
                <c:pt idx="0">
                  <c:v>2-6 g.v.bērni</c:v>
                </c:pt>
                <c:pt idx="1">
                  <c:v>7-14 g.v.bērni</c:v>
                </c:pt>
                <c:pt idx="2">
                  <c:v>15-18 g.v.bērni</c:v>
                </c:pt>
                <c:pt idx="3">
                  <c:v>Pieaugušie</c:v>
                </c:pt>
                <c:pt idx="4">
                  <c:v>Seniori</c:v>
                </c:pt>
              </c:strCache>
            </c:strRef>
          </c:cat>
          <c:val>
            <c:numRef>
              <c:f>'Attēls 2020'!$A$2:$E$2</c:f>
              <c:numCache>
                <c:formatCode>[$€-2]\ #,##0.00</c:formatCode>
                <c:ptCount val="5"/>
                <c:pt idx="0">
                  <c:v>75.22</c:v>
                </c:pt>
                <c:pt idx="1">
                  <c:v>121.65</c:v>
                </c:pt>
                <c:pt idx="2">
                  <c:v>154.46</c:v>
                </c:pt>
                <c:pt idx="3">
                  <c:v>151.80000000000001</c:v>
                </c:pt>
                <c:pt idx="4">
                  <c:v>141.66999999999999</c:v>
                </c:pt>
              </c:numCache>
            </c:numRef>
          </c:val>
          <c:extLst xmlns:c16r2="http://schemas.microsoft.com/office/drawing/2015/06/chart">
            <c:ext xmlns:c16="http://schemas.microsoft.com/office/drawing/2014/chart" uri="{C3380CC4-5D6E-409C-BE32-E72D297353CC}">
              <c16:uniqueId val="{00000006-D06B-4D5A-846B-F9B601891E4B}"/>
            </c:ext>
          </c:extLst>
        </c:ser>
        <c:dLbls>
          <c:showLegendKey val="0"/>
          <c:showVal val="0"/>
          <c:showCatName val="0"/>
          <c:showSerName val="0"/>
          <c:showPercent val="0"/>
          <c:showBubbleSize val="0"/>
        </c:dLbls>
        <c:gapWidth val="150"/>
        <c:shape val="box"/>
        <c:axId val="1168396704"/>
        <c:axId val="1168390176"/>
        <c:axId val="0"/>
      </c:bar3DChart>
      <c:catAx>
        <c:axId val="1168396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68390176"/>
        <c:crosses val="autoZero"/>
        <c:auto val="1"/>
        <c:lblAlgn val="ctr"/>
        <c:lblOffset val="100"/>
        <c:noMultiLvlLbl val="0"/>
      </c:catAx>
      <c:valAx>
        <c:axId val="1168390176"/>
        <c:scaling>
          <c:orientation val="minMax"/>
        </c:scaling>
        <c:delete val="0"/>
        <c:axPos val="l"/>
        <c:majorGridlines>
          <c:spPr>
            <a:ln w="9525" cap="flat" cmpd="sng" algn="ctr">
              <a:solidFill>
                <a:schemeClr val="tx1">
                  <a:lumMod val="15000"/>
                  <a:lumOff val="85000"/>
                </a:schemeClr>
              </a:solidFill>
              <a:round/>
            </a:ln>
            <a:effectLst/>
          </c:spPr>
        </c:majorGridlines>
        <c:numFmt formatCode="#,##0\ [$€-803]"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68396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2E566-9F7C-4F0A-B422-87FDD20EEBF3}" type="datetimeFigureOut">
              <a:rPr lang="en-US" smtClean="0"/>
              <a:t>13-Oct-21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56B10-2B96-4969-8283-2F6C26ED4A94}" type="slidenum">
              <a:rPr lang="en-US" smtClean="0"/>
              <a:t>‹#›</a:t>
            </a:fld>
            <a:endParaRPr lang="en-US"/>
          </a:p>
        </p:txBody>
      </p:sp>
    </p:spTree>
    <p:extLst>
      <p:ext uri="{BB962C8B-B14F-4D97-AF65-F5344CB8AC3E}">
        <p14:creationId xmlns:p14="http://schemas.microsoft.com/office/powerpoint/2010/main" val="414497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a:t>
            </a:fld>
            <a:endParaRPr lang="en-US"/>
          </a:p>
        </p:txBody>
      </p:sp>
    </p:spTree>
    <p:extLst>
      <p:ext uri="{BB962C8B-B14F-4D97-AF65-F5344CB8AC3E}">
        <p14:creationId xmlns:p14="http://schemas.microsoft.com/office/powerpoint/2010/main" val="219577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10</a:t>
            </a:fld>
            <a:endParaRPr lang="en-US"/>
          </a:p>
        </p:txBody>
      </p:sp>
    </p:spTree>
    <p:extLst>
      <p:ext uri="{BB962C8B-B14F-4D97-AF65-F5344CB8AC3E}">
        <p14:creationId xmlns:p14="http://schemas.microsoft.com/office/powerpoint/2010/main" val="22120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11</a:t>
            </a:fld>
            <a:endParaRPr lang="en-US"/>
          </a:p>
        </p:txBody>
      </p:sp>
    </p:spTree>
    <p:extLst>
      <p:ext uri="{BB962C8B-B14F-4D97-AF65-F5344CB8AC3E}">
        <p14:creationId xmlns:p14="http://schemas.microsoft.com/office/powerpoint/2010/main" val="420010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12</a:t>
            </a:fld>
            <a:endParaRPr lang="en-US"/>
          </a:p>
        </p:txBody>
      </p:sp>
    </p:spTree>
    <p:extLst>
      <p:ext uri="{BB962C8B-B14F-4D97-AF65-F5344CB8AC3E}">
        <p14:creationId xmlns:p14="http://schemas.microsoft.com/office/powerpoint/2010/main" val="295045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13</a:t>
            </a:fld>
            <a:endParaRPr lang="en-US"/>
          </a:p>
        </p:txBody>
      </p:sp>
    </p:spTree>
    <p:extLst>
      <p:ext uri="{BB962C8B-B14F-4D97-AF65-F5344CB8AC3E}">
        <p14:creationId xmlns:p14="http://schemas.microsoft.com/office/powerpoint/2010/main" val="12638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14</a:t>
            </a:fld>
            <a:endParaRPr lang="en-US"/>
          </a:p>
        </p:txBody>
      </p:sp>
    </p:spTree>
    <p:extLst>
      <p:ext uri="{BB962C8B-B14F-4D97-AF65-F5344CB8AC3E}">
        <p14:creationId xmlns:p14="http://schemas.microsoft.com/office/powerpoint/2010/main" val="121008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15</a:t>
            </a:fld>
            <a:endParaRPr lang="en-US"/>
          </a:p>
        </p:txBody>
      </p:sp>
    </p:spTree>
    <p:extLst>
      <p:ext uri="{BB962C8B-B14F-4D97-AF65-F5344CB8AC3E}">
        <p14:creationId xmlns:p14="http://schemas.microsoft.com/office/powerpoint/2010/main" val="241281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16</a:t>
            </a:fld>
            <a:endParaRPr lang="en-US"/>
          </a:p>
        </p:txBody>
      </p:sp>
    </p:spTree>
    <p:extLst>
      <p:ext uri="{BB962C8B-B14F-4D97-AF65-F5344CB8AC3E}">
        <p14:creationId xmlns:p14="http://schemas.microsoft.com/office/powerpoint/2010/main" val="156703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17</a:t>
            </a:fld>
            <a:endParaRPr lang="en-US"/>
          </a:p>
        </p:txBody>
      </p:sp>
    </p:spTree>
    <p:extLst>
      <p:ext uri="{BB962C8B-B14F-4D97-AF65-F5344CB8AC3E}">
        <p14:creationId xmlns:p14="http://schemas.microsoft.com/office/powerpoint/2010/main" val="270067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18</a:t>
            </a:fld>
            <a:endParaRPr lang="en-US"/>
          </a:p>
        </p:txBody>
      </p:sp>
    </p:spTree>
    <p:extLst>
      <p:ext uri="{BB962C8B-B14F-4D97-AF65-F5344CB8AC3E}">
        <p14:creationId xmlns:p14="http://schemas.microsoft.com/office/powerpoint/2010/main" val="3803574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19</a:t>
            </a:fld>
            <a:endParaRPr lang="en-US"/>
          </a:p>
        </p:txBody>
      </p:sp>
    </p:spTree>
    <p:extLst>
      <p:ext uri="{BB962C8B-B14F-4D97-AF65-F5344CB8AC3E}">
        <p14:creationId xmlns:p14="http://schemas.microsoft.com/office/powerpoint/2010/main" val="41171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a:t>
            </a:fld>
            <a:endParaRPr lang="en-US"/>
          </a:p>
        </p:txBody>
      </p:sp>
    </p:spTree>
    <p:extLst>
      <p:ext uri="{BB962C8B-B14F-4D97-AF65-F5344CB8AC3E}">
        <p14:creationId xmlns:p14="http://schemas.microsoft.com/office/powerpoint/2010/main" val="379642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20</a:t>
            </a:fld>
            <a:endParaRPr lang="en-US"/>
          </a:p>
        </p:txBody>
      </p:sp>
    </p:spTree>
    <p:extLst>
      <p:ext uri="{BB962C8B-B14F-4D97-AF65-F5344CB8AC3E}">
        <p14:creationId xmlns:p14="http://schemas.microsoft.com/office/powerpoint/2010/main" val="41129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21</a:t>
            </a:fld>
            <a:endParaRPr lang="en-US"/>
          </a:p>
        </p:txBody>
      </p:sp>
    </p:spTree>
    <p:extLst>
      <p:ext uri="{BB962C8B-B14F-4D97-AF65-F5344CB8AC3E}">
        <p14:creationId xmlns:p14="http://schemas.microsoft.com/office/powerpoint/2010/main" val="362310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22</a:t>
            </a:fld>
            <a:endParaRPr lang="en-US"/>
          </a:p>
        </p:txBody>
      </p:sp>
    </p:spTree>
    <p:extLst>
      <p:ext uri="{BB962C8B-B14F-4D97-AF65-F5344CB8AC3E}">
        <p14:creationId xmlns:p14="http://schemas.microsoft.com/office/powerpoint/2010/main" val="1253911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23</a:t>
            </a:fld>
            <a:endParaRPr lang="en-US"/>
          </a:p>
        </p:txBody>
      </p:sp>
    </p:spTree>
    <p:extLst>
      <p:ext uri="{BB962C8B-B14F-4D97-AF65-F5344CB8AC3E}">
        <p14:creationId xmlns:p14="http://schemas.microsoft.com/office/powerpoint/2010/main" val="3386887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24</a:t>
            </a:fld>
            <a:endParaRPr lang="en-US"/>
          </a:p>
        </p:txBody>
      </p:sp>
    </p:spTree>
    <p:extLst>
      <p:ext uri="{BB962C8B-B14F-4D97-AF65-F5344CB8AC3E}">
        <p14:creationId xmlns:p14="http://schemas.microsoft.com/office/powerpoint/2010/main" val="330295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a:t>
            </a:fld>
            <a:endParaRPr lang="en-US"/>
          </a:p>
        </p:txBody>
      </p:sp>
    </p:spTree>
    <p:extLst>
      <p:ext uri="{BB962C8B-B14F-4D97-AF65-F5344CB8AC3E}">
        <p14:creationId xmlns:p14="http://schemas.microsoft.com/office/powerpoint/2010/main" val="251086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a:t>
            </a:fld>
            <a:endParaRPr lang="en-US"/>
          </a:p>
        </p:txBody>
      </p:sp>
    </p:spTree>
    <p:extLst>
      <p:ext uri="{BB962C8B-B14F-4D97-AF65-F5344CB8AC3E}">
        <p14:creationId xmlns:p14="http://schemas.microsoft.com/office/powerpoint/2010/main" val="135716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5</a:t>
            </a:fld>
            <a:endParaRPr lang="en-US"/>
          </a:p>
        </p:txBody>
      </p:sp>
    </p:spTree>
    <p:extLst>
      <p:ext uri="{BB962C8B-B14F-4D97-AF65-F5344CB8AC3E}">
        <p14:creationId xmlns:p14="http://schemas.microsoft.com/office/powerpoint/2010/main" val="146754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6</a:t>
            </a:fld>
            <a:endParaRPr lang="en-US"/>
          </a:p>
        </p:txBody>
      </p:sp>
    </p:spTree>
    <p:extLst>
      <p:ext uri="{BB962C8B-B14F-4D97-AF65-F5344CB8AC3E}">
        <p14:creationId xmlns:p14="http://schemas.microsoft.com/office/powerpoint/2010/main" val="126923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7</a:t>
            </a:fld>
            <a:endParaRPr lang="en-US"/>
          </a:p>
        </p:txBody>
      </p:sp>
    </p:spTree>
    <p:extLst>
      <p:ext uri="{BB962C8B-B14F-4D97-AF65-F5344CB8AC3E}">
        <p14:creationId xmlns:p14="http://schemas.microsoft.com/office/powerpoint/2010/main" val="244237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8</a:t>
            </a:fld>
            <a:endParaRPr lang="en-US"/>
          </a:p>
        </p:txBody>
      </p:sp>
    </p:spTree>
    <p:extLst>
      <p:ext uri="{BB962C8B-B14F-4D97-AF65-F5344CB8AC3E}">
        <p14:creationId xmlns:p14="http://schemas.microsoft.com/office/powerpoint/2010/main" val="171855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9</a:t>
            </a:fld>
            <a:endParaRPr lang="en-US"/>
          </a:p>
        </p:txBody>
      </p:sp>
    </p:spTree>
    <p:extLst>
      <p:ext uri="{BB962C8B-B14F-4D97-AF65-F5344CB8AC3E}">
        <p14:creationId xmlns:p14="http://schemas.microsoft.com/office/powerpoint/2010/main" val="365438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98410-8047-44AE-8631-BB413F214749}" type="datetime1">
              <a:rPr lang="en-US" smtClean="0"/>
              <a:t>13-Oct-21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98603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70B12-ACB7-4A2D-ACCE-92A007394113}" type="datetime1">
              <a:rPr lang="en-US" smtClean="0"/>
              <a:t>13-Oct-21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32609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A3543-FAD7-4CDF-8156-1D6B972D71C3}" type="datetime1">
              <a:rPr lang="en-US" smtClean="0"/>
              <a:t>13-Oct-21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7632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24C3A-065D-4B71-AE20-F84C3ADC0FF6}" type="datetime1">
              <a:rPr lang="en-US" smtClean="0"/>
              <a:t>13-Oct-21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95831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C89CB-D5B3-48FF-A350-DA0210807281}" type="datetime1">
              <a:rPr lang="en-US" smtClean="0"/>
              <a:t>13-Oct-21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80428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B2594C-58ED-47E4-8328-BA59A4B0DBA3}" type="datetime1">
              <a:rPr lang="en-US" smtClean="0"/>
              <a:t>13-Oct-21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57779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D6E66-6105-44ED-927C-2AC8442D9EA3}" type="datetime1">
              <a:rPr lang="en-US" smtClean="0"/>
              <a:t>13-Oct-21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06563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7AC09-175B-440D-BF3B-6405777C8A0F}" type="datetime1">
              <a:rPr lang="en-US" smtClean="0"/>
              <a:t>13-Oct-21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42196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FAA66-77E5-412D-BF46-3510EA65E3E6}" type="datetime1">
              <a:rPr lang="en-US" smtClean="0"/>
              <a:t>13-Oct-21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74352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3CA71-FE89-4B38-81A1-6C2A743AEBC2}" type="datetime1">
              <a:rPr lang="en-US" smtClean="0"/>
              <a:t>13-Oct-21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18589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F7061-0D12-4CCD-A925-75F2EA00728A}" type="datetime1">
              <a:rPr lang="en-US" smtClean="0"/>
              <a:t>13-Oct-21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58269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1460D-0351-4A4C-B66B-1DC87F7EE2A9}" type="datetime1">
              <a:rPr lang="en-US" smtClean="0"/>
              <a:t>13-Oct-21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1C5EA-7852-4B93-BB18-322BB65BE18A}" type="slidenum">
              <a:rPr lang="en-US" smtClean="0"/>
              <a:t>‹#›</a:t>
            </a:fld>
            <a:endParaRPr lang="en-US"/>
          </a:p>
        </p:txBody>
      </p:sp>
    </p:spTree>
    <p:extLst>
      <p:ext uri="{BB962C8B-B14F-4D97-AF65-F5344CB8AC3E}">
        <p14:creationId xmlns:p14="http://schemas.microsoft.com/office/powerpoint/2010/main" val="71492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vm.gov.lv/lv/media/3017/downlo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a:t>
            </a:fld>
            <a:endParaRPr lang="en-US" dirty="0"/>
          </a:p>
        </p:txBody>
      </p:sp>
      <p:sp>
        <p:nvSpPr>
          <p:cNvPr id="25" name="TextBox 24"/>
          <p:cNvSpPr txBox="1"/>
          <p:nvPr/>
        </p:nvSpPr>
        <p:spPr>
          <a:xfrm>
            <a:off x="420129" y="2500950"/>
            <a:ext cx="11335265" cy="1569660"/>
          </a:xfrm>
          <a:prstGeom prst="rect">
            <a:avLst/>
          </a:prstGeom>
          <a:noFill/>
        </p:spPr>
        <p:txBody>
          <a:bodyPr wrap="square" rtlCol="0">
            <a:spAutoFit/>
          </a:bodyPr>
          <a:lstStyle/>
          <a:p>
            <a:pPr algn="ctr"/>
            <a:r>
              <a:rPr lang="lv-LV" sz="3200" cap="all" dirty="0">
                <a:solidFill>
                  <a:srgbClr val="FF0000"/>
                </a:solidFill>
              </a:rPr>
              <a:t>Jaunas metodoloģijas izstrāde iztikas minimuma patēriņa preču un pakalpojumu groza noteikšanai un  tās aprobācija (izmēģinājumprojekti)</a:t>
            </a:r>
            <a:endParaRPr lang="en-US" sz="3200" dirty="0">
              <a:solidFill>
                <a:srgbClr val="FF0000"/>
              </a:solidFill>
            </a:endParaRPr>
          </a:p>
        </p:txBody>
      </p:sp>
      <p:pic>
        <p:nvPicPr>
          <p:cNvPr id="26" name="Picture 25" descr="G:\LM_nab_izvertejums\Nodevumi\logo_ansamblis_krasains.jpg"/>
          <p:cNvPicPr/>
          <p:nvPr/>
        </p:nvPicPr>
        <p:blipFill>
          <a:blip r:embed="rId3" cstate="print"/>
          <a:srcRect/>
          <a:stretch>
            <a:fillRect/>
          </a:stretch>
        </p:blipFill>
        <p:spPr bwMode="auto">
          <a:xfrm>
            <a:off x="3101279" y="312746"/>
            <a:ext cx="5742305" cy="1042670"/>
          </a:xfrm>
          <a:prstGeom prst="rect">
            <a:avLst/>
          </a:prstGeom>
          <a:noFill/>
          <a:ln w="9525">
            <a:noFill/>
            <a:miter lim="800000"/>
            <a:headEnd/>
            <a:tailEnd/>
          </a:ln>
        </p:spPr>
      </p:pic>
      <p:sp>
        <p:nvSpPr>
          <p:cNvPr id="27" name="TextBox 26"/>
          <p:cNvSpPr txBox="1"/>
          <p:nvPr/>
        </p:nvSpPr>
        <p:spPr>
          <a:xfrm>
            <a:off x="2784388" y="4394021"/>
            <a:ext cx="6993926" cy="646331"/>
          </a:xfrm>
          <a:prstGeom prst="rect">
            <a:avLst/>
          </a:prstGeom>
          <a:noFill/>
        </p:spPr>
        <p:txBody>
          <a:bodyPr wrap="square" rtlCol="0">
            <a:spAutoFit/>
          </a:bodyPr>
          <a:lstStyle/>
          <a:p>
            <a:pPr algn="ctr"/>
            <a:r>
              <a:rPr lang="lv-LV" dirty="0">
                <a:solidFill>
                  <a:schemeClr val="accent5"/>
                </a:solidFill>
              </a:rPr>
              <a:t>SIA „Projektu un kvalitātes vadība” un SIA „SKDS”</a:t>
            </a:r>
          </a:p>
          <a:p>
            <a:pPr algn="ctr"/>
            <a:r>
              <a:rPr lang="lv-LV" dirty="0">
                <a:solidFill>
                  <a:schemeClr val="accent5"/>
                </a:solidFill>
              </a:rPr>
              <a:t>Pārtikas drošības, dzīvnieku veselības un vides zinātniskais institūts BIOR</a:t>
            </a:r>
            <a:endParaRPr lang="en-US" dirty="0">
              <a:solidFill>
                <a:schemeClr val="accent5"/>
              </a:solidFill>
            </a:endParaRPr>
          </a:p>
        </p:txBody>
      </p:sp>
      <p:sp>
        <p:nvSpPr>
          <p:cNvPr id="28" name="TextBox 27"/>
          <p:cNvSpPr txBox="1"/>
          <p:nvPr/>
        </p:nvSpPr>
        <p:spPr>
          <a:xfrm>
            <a:off x="1449861" y="1332499"/>
            <a:ext cx="8896864" cy="523220"/>
          </a:xfrm>
          <a:prstGeom prst="rect">
            <a:avLst/>
          </a:prstGeom>
          <a:noFill/>
        </p:spPr>
        <p:txBody>
          <a:bodyPr wrap="square" rtlCol="0">
            <a:spAutoFit/>
          </a:bodyPr>
          <a:lstStyle/>
          <a:p>
            <a:pPr algn="ctr"/>
            <a:r>
              <a:rPr lang="lv-LV" sz="1400" dirty="0"/>
              <a:t>Pētījums veikts ESF projekta Nr.9.2.1.2/15/I/001 “Iekļaujoša darba tirgus un</a:t>
            </a:r>
            <a:endParaRPr lang="en-US" sz="1400" dirty="0"/>
          </a:p>
          <a:p>
            <a:pPr algn="ctr"/>
            <a:r>
              <a:rPr lang="lv-LV" sz="1400" dirty="0"/>
              <a:t>nabadzības risku pētījumi un monitorings” ietvaros</a:t>
            </a:r>
            <a:endParaRPr lang="en-US" sz="1400" dirty="0"/>
          </a:p>
        </p:txBody>
      </p:sp>
      <p:sp>
        <p:nvSpPr>
          <p:cNvPr id="29" name="Subtitle 2">
            <a:extLst>
              <a:ext uri="{FF2B5EF4-FFF2-40B4-BE49-F238E27FC236}">
                <a16:creationId xmlns:a16="http://schemas.microsoft.com/office/drawing/2014/main" xmlns="" id="{2A5B7E9B-6BB9-084D-9F0E-49109F9DEFA5}"/>
              </a:ext>
            </a:extLst>
          </p:cNvPr>
          <p:cNvSpPr txBox="1">
            <a:spLocks/>
          </p:cNvSpPr>
          <p:nvPr/>
        </p:nvSpPr>
        <p:spPr>
          <a:xfrm>
            <a:off x="8843584" y="5355743"/>
            <a:ext cx="3084805" cy="1365732"/>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800" b="0" dirty="0">
                <a:solidFill>
                  <a:schemeClr val="accent5"/>
                </a:solidFill>
              </a:rPr>
              <a:t>Māris Brants, Inese Siksna</a:t>
            </a:r>
          </a:p>
          <a:p>
            <a:r>
              <a:rPr lang="lv-LV" sz="1800" b="0" dirty="0">
                <a:solidFill>
                  <a:schemeClr val="accent5"/>
                </a:solidFill>
              </a:rPr>
              <a:t>2021. gada 13. oktobris</a:t>
            </a:r>
          </a:p>
          <a:p>
            <a:endParaRPr lang="lv-LV" sz="1800" b="0" dirty="0">
              <a:solidFill>
                <a:schemeClr val="accent5"/>
              </a:solidFill>
            </a:endParaRPr>
          </a:p>
        </p:txBody>
      </p:sp>
    </p:spTree>
    <p:extLst>
      <p:ext uri="{BB962C8B-B14F-4D97-AF65-F5344CB8AC3E}">
        <p14:creationId xmlns:p14="http://schemas.microsoft.com/office/powerpoint/2010/main" val="1350815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10</a:t>
            </a:fld>
            <a:endParaRPr lang="en-US" dirty="0"/>
          </a:p>
        </p:txBody>
      </p:sp>
      <p:sp>
        <p:nvSpPr>
          <p:cNvPr id="8" name="Title 1"/>
          <p:cNvSpPr>
            <a:spLocks noGrp="1"/>
          </p:cNvSpPr>
          <p:nvPr>
            <p:ph type="title"/>
          </p:nvPr>
        </p:nvSpPr>
        <p:spPr>
          <a:xfrm>
            <a:off x="838200" y="208607"/>
            <a:ext cx="10515600" cy="936453"/>
          </a:xfrm>
        </p:spPr>
        <p:txBody>
          <a:bodyPr>
            <a:normAutofit/>
          </a:bodyPr>
          <a:lstStyle/>
          <a:p>
            <a:pPr algn="ctr"/>
            <a:r>
              <a:rPr lang="lv-LV" b="1" dirty="0">
                <a:solidFill>
                  <a:srgbClr val="FF0000"/>
                </a:solidFill>
              </a:rPr>
              <a:t>Vitamīnu un minerālvielu nodrošinājums</a:t>
            </a:r>
            <a:endParaRPr lang="en-US" b="1" dirty="0">
              <a:solidFill>
                <a:srgbClr val="FF0000"/>
              </a:solidFill>
            </a:endParaRPr>
          </a:p>
        </p:txBody>
      </p:sp>
      <p:sp>
        <p:nvSpPr>
          <p:cNvPr id="19" name="TextBox 18"/>
          <p:cNvSpPr txBox="1"/>
          <p:nvPr/>
        </p:nvSpPr>
        <p:spPr>
          <a:xfrm>
            <a:off x="352304" y="1608681"/>
            <a:ext cx="10927355" cy="3600986"/>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Latvijas iedzīvotājiem potenciāli varētu būt atsevišķu uzturvielu deficīts. Lai arī pārtikas grozs netiek veidots ar mērķi risināt uzturvielu deficīta problēmas, tomēr tas ļauj definēt svarīgākos uztura elementus, kuru nodrošinājumam jāpievērš uzmanība. </a:t>
            </a:r>
          </a:p>
          <a:p>
            <a:pPr>
              <a:lnSpc>
                <a:spcPct val="150000"/>
              </a:lnSpc>
            </a:pPr>
            <a:endParaRPr lang="lv-LV" sz="2400" dirty="0"/>
          </a:p>
          <a:p>
            <a:pPr>
              <a:lnSpc>
                <a:spcPct val="150000"/>
              </a:lnSpc>
            </a:pPr>
            <a:r>
              <a:rPr lang="lv-LV" sz="2400" dirty="0"/>
              <a:t>	Vitamīni: A, D, C, </a:t>
            </a:r>
            <a:r>
              <a:rPr lang="lv-LV" sz="2400" dirty="0" err="1"/>
              <a:t>folskābe</a:t>
            </a:r>
            <a:r>
              <a:rPr lang="lv-LV" sz="2400" dirty="0"/>
              <a:t>, B grupas vitamīni.</a:t>
            </a:r>
          </a:p>
          <a:p>
            <a:pPr>
              <a:lnSpc>
                <a:spcPct val="150000"/>
              </a:lnSpc>
            </a:pPr>
            <a:r>
              <a:rPr lang="lv-LV" sz="2400" dirty="0"/>
              <a:t>	Minerālvielas: kalcijs, kālijs, dzelzs, cinks, jods, magnijs, nātrijs.</a:t>
            </a:r>
          </a:p>
          <a:p>
            <a:pPr marL="800100" lvl="1" indent="-342900">
              <a:buFont typeface="Arial" panose="020B0604020202020204" pitchFamily="34" charset="0"/>
              <a:buChar char="•"/>
            </a:pPr>
            <a:endParaRPr lang="lv-LV" sz="2400" dirty="0">
              <a:solidFill>
                <a:schemeClr val="accent5"/>
              </a:solidFill>
            </a:endParaRPr>
          </a:p>
        </p:txBody>
      </p:sp>
    </p:spTree>
    <p:extLst>
      <p:ext uri="{BB962C8B-B14F-4D97-AF65-F5344CB8AC3E}">
        <p14:creationId xmlns:p14="http://schemas.microsoft.com/office/powerpoint/2010/main" val="632031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11</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Nepieciešamais enerģijas un uzturvielu daudzums - pieaugušie</a:t>
            </a:r>
            <a:endParaRPr lang="en-US" b="1" dirty="0">
              <a:solidFill>
                <a:srgbClr val="FF0000"/>
              </a:solidFill>
            </a:endParaRPr>
          </a:p>
        </p:txBody>
      </p:sp>
      <p:sp>
        <p:nvSpPr>
          <p:cNvPr id="19" name="TextBox 18"/>
          <p:cNvSpPr txBox="1"/>
          <p:nvPr/>
        </p:nvSpPr>
        <p:spPr>
          <a:xfrm>
            <a:off x="385323" y="1412624"/>
            <a:ext cx="10927355" cy="1015663"/>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Aprēķinos izmantotas enerģijas vajadzības, kas atbilst vidējam aktivitātes līmenim, tādējādi nodrošinot pietiekamu enerģijas daudzumu gan vīriešiem, gan sievietēm, atsevišķi dzimumu griezumā aprēķinus neveicot.</a:t>
            </a:r>
          </a:p>
        </p:txBody>
      </p:sp>
      <p:sp>
        <p:nvSpPr>
          <p:cNvPr id="5" name="TextBox 4"/>
          <p:cNvSpPr txBox="1"/>
          <p:nvPr/>
        </p:nvSpPr>
        <p:spPr>
          <a:xfrm>
            <a:off x="294706" y="4846905"/>
            <a:ext cx="10927355" cy="144655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Plānojot ikdienas uzturu gan produktu uzturvērtībā, gan produktu daudzumos pieļaujamas atšķirības no rekomendācijām.</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2000" dirty="0">
                <a:solidFill>
                  <a:schemeClr val="accent5"/>
                </a:solidFill>
              </a:rPr>
              <a:t>Pārtikas groza un uztura karšu aprēķinos tiek ņemts vērā, ka olbaltumvielas pieļaujamas 10-20% robežās no kopējās enerģijas, tauki – 25-30%, ogļhidrāti 45-60%.</a:t>
            </a:r>
          </a:p>
        </p:txBody>
      </p:sp>
      <p:graphicFrame>
        <p:nvGraphicFramePr>
          <p:cNvPr id="6" name="Table 5">
            <a:extLst>
              <a:ext uri="{FF2B5EF4-FFF2-40B4-BE49-F238E27FC236}">
                <a16:creationId xmlns:a16="http://schemas.microsoft.com/office/drawing/2014/main" xmlns="" id="{5DFBF243-A135-4DC5-BCD0-5A7174AD27DA}"/>
              </a:ext>
            </a:extLst>
          </p:cNvPr>
          <p:cNvGraphicFramePr>
            <a:graphicFrameLocks noGrp="1"/>
          </p:cNvGraphicFramePr>
          <p:nvPr>
            <p:extLst>
              <p:ext uri="{D42A27DB-BD31-4B8C-83A1-F6EECF244321}">
                <p14:modId xmlns:p14="http://schemas.microsoft.com/office/powerpoint/2010/main" val="3996695819"/>
              </p:ext>
            </p:extLst>
          </p:nvPr>
        </p:nvGraphicFramePr>
        <p:xfrm>
          <a:off x="626210" y="2523305"/>
          <a:ext cx="10264345" cy="2208349"/>
        </p:xfrm>
        <a:graphic>
          <a:graphicData uri="http://schemas.openxmlformats.org/drawingml/2006/table">
            <a:tbl>
              <a:tblPr firstRow="1" firstCol="1" bandRow="1"/>
              <a:tblGrid>
                <a:gridCol w="1771753">
                  <a:extLst>
                    <a:ext uri="{9D8B030D-6E8A-4147-A177-3AD203B41FA5}">
                      <a16:colId xmlns:a16="http://schemas.microsoft.com/office/drawing/2014/main" xmlns="" val="1103884685"/>
                    </a:ext>
                  </a:extLst>
                </a:gridCol>
                <a:gridCol w="2070836">
                  <a:extLst>
                    <a:ext uri="{9D8B030D-6E8A-4147-A177-3AD203B41FA5}">
                      <a16:colId xmlns:a16="http://schemas.microsoft.com/office/drawing/2014/main" xmlns="" val="247661649"/>
                    </a:ext>
                  </a:extLst>
                </a:gridCol>
                <a:gridCol w="2309649">
                  <a:extLst>
                    <a:ext uri="{9D8B030D-6E8A-4147-A177-3AD203B41FA5}">
                      <a16:colId xmlns:a16="http://schemas.microsoft.com/office/drawing/2014/main" xmlns="" val="1777106643"/>
                    </a:ext>
                  </a:extLst>
                </a:gridCol>
                <a:gridCol w="1976450">
                  <a:extLst>
                    <a:ext uri="{9D8B030D-6E8A-4147-A177-3AD203B41FA5}">
                      <a16:colId xmlns:a16="http://schemas.microsoft.com/office/drawing/2014/main" xmlns="" val="3881788714"/>
                    </a:ext>
                  </a:extLst>
                </a:gridCol>
                <a:gridCol w="2135657">
                  <a:extLst>
                    <a:ext uri="{9D8B030D-6E8A-4147-A177-3AD203B41FA5}">
                      <a16:colId xmlns:a16="http://schemas.microsoft.com/office/drawing/2014/main" xmlns="" val="2254336580"/>
                    </a:ext>
                  </a:extLst>
                </a:gridCol>
              </a:tblGrid>
              <a:tr h="792088">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Aktivitātes līmenis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Enerģija, kcal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Olbaltumvielas,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Tauki,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Ogļhidrāti,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656445723"/>
                  </a:ext>
                </a:extLst>
              </a:tr>
              <a:tr h="555995">
                <a:tc>
                  <a:txBody>
                    <a:bodyPr/>
                    <a:lstStyle/>
                    <a:p>
                      <a:pPr algn="ctr">
                        <a:lnSpc>
                          <a:spcPct val="150000"/>
                        </a:lnSpc>
                        <a:spcAft>
                          <a:spcPts val="0"/>
                        </a:spcAft>
                      </a:pPr>
                      <a:r>
                        <a:rPr lang="lv-LV" sz="1800" b="1">
                          <a:effectLst/>
                          <a:latin typeface="Calibri" panose="020F0502020204030204" pitchFamily="34" charset="0"/>
                          <a:ea typeface="Calibri" panose="020F0502020204030204" pitchFamily="34" charset="0"/>
                          <a:cs typeface="Times New Roman" panose="02020603050405020304" pitchFamily="18" charset="0"/>
                        </a:rPr>
                        <a:t>Vidējs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2335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88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71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335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220391343"/>
                  </a:ext>
                </a:extLst>
              </a:tr>
              <a:tr h="860266">
                <a:tc>
                  <a:txBody>
                    <a:bodyPr/>
                    <a:lstStyle/>
                    <a:p>
                      <a:pPr algn="ctr">
                        <a:lnSpc>
                          <a:spcPct val="150000"/>
                        </a:lnSpc>
                        <a:spcAft>
                          <a:spcPts val="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Seniori (&gt;61 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2125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305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600123286"/>
                  </a:ext>
                </a:extLst>
              </a:tr>
            </a:tbl>
          </a:graphicData>
        </a:graphic>
      </p:graphicFrame>
    </p:spTree>
    <p:extLst>
      <p:ext uri="{BB962C8B-B14F-4D97-AF65-F5344CB8AC3E}">
        <p14:creationId xmlns:p14="http://schemas.microsoft.com/office/powerpoint/2010/main" val="979058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12</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Nepieciešamais enerģijas un uzturvielu daudzums - bērni</a:t>
            </a:r>
            <a:endParaRPr lang="en-US" b="1" dirty="0">
              <a:solidFill>
                <a:srgbClr val="FF0000"/>
              </a:solidFill>
            </a:endParaRPr>
          </a:p>
        </p:txBody>
      </p:sp>
      <p:sp>
        <p:nvSpPr>
          <p:cNvPr id="5" name="TextBox 4"/>
          <p:cNvSpPr txBox="1"/>
          <p:nvPr/>
        </p:nvSpPr>
        <p:spPr>
          <a:xfrm>
            <a:off x="294706" y="4690383"/>
            <a:ext cx="10927355" cy="707886"/>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Ņemot vērā specifiskās uztura vajadzības bērniem līdz 2 gadu vecumam, šai vecuma grupai izmaksu aprēķinam izmantos 2-6 gadus vecu bērnu pārtikas groza izmaksas.</a:t>
            </a:r>
          </a:p>
        </p:txBody>
      </p:sp>
      <p:graphicFrame>
        <p:nvGraphicFramePr>
          <p:cNvPr id="7" name="Table 6">
            <a:extLst>
              <a:ext uri="{FF2B5EF4-FFF2-40B4-BE49-F238E27FC236}">
                <a16:creationId xmlns:a16="http://schemas.microsoft.com/office/drawing/2014/main" xmlns="" id="{6352464D-C14A-4C5A-A107-3855AE71E697}"/>
              </a:ext>
            </a:extLst>
          </p:cNvPr>
          <p:cNvGraphicFramePr>
            <a:graphicFrameLocks noGrp="1"/>
          </p:cNvGraphicFramePr>
          <p:nvPr>
            <p:extLst>
              <p:ext uri="{D42A27DB-BD31-4B8C-83A1-F6EECF244321}">
                <p14:modId xmlns:p14="http://schemas.microsoft.com/office/powerpoint/2010/main" val="1105266310"/>
              </p:ext>
            </p:extLst>
          </p:nvPr>
        </p:nvGraphicFramePr>
        <p:xfrm>
          <a:off x="1171953" y="1865273"/>
          <a:ext cx="8352926" cy="2223112"/>
        </p:xfrm>
        <a:graphic>
          <a:graphicData uri="http://schemas.openxmlformats.org/drawingml/2006/table">
            <a:tbl>
              <a:tblPr firstRow="1" firstCol="1" bandRow="1"/>
              <a:tblGrid>
                <a:gridCol w="1670400">
                  <a:extLst>
                    <a:ext uri="{9D8B030D-6E8A-4147-A177-3AD203B41FA5}">
                      <a16:colId xmlns:a16="http://schemas.microsoft.com/office/drawing/2014/main" xmlns="" val="2512773894"/>
                    </a:ext>
                  </a:extLst>
                </a:gridCol>
                <a:gridCol w="1670400">
                  <a:extLst>
                    <a:ext uri="{9D8B030D-6E8A-4147-A177-3AD203B41FA5}">
                      <a16:colId xmlns:a16="http://schemas.microsoft.com/office/drawing/2014/main" xmlns="" val="2921846276"/>
                    </a:ext>
                  </a:extLst>
                </a:gridCol>
                <a:gridCol w="1670400">
                  <a:extLst>
                    <a:ext uri="{9D8B030D-6E8A-4147-A177-3AD203B41FA5}">
                      <a16:colId xmlns:a16="http://schemas.microsoft.com/office/drawing/2014/main" xmlns="" val="2798984714"/>
                    </a:ext>
                  </a:extLst>
                </a:gridCol>
                <a:gridCol w="1670400">
                  <a:extLst>
                    <a:ext uri="{9D8B030D-6E8A-4147-A177-3AD203B41FA5}">
                      <a16:colId xmlns:a16="http://schemas.microsoft.com/office/drawing/2014/main" xmlns="" val="2684143511"/>
                    </a:ext>
                  </a:extLst>
                </a:gridCol>
                <a:gridCol w="1671326">
                  <a:extLst>
                    <a:ext uri="{9D8B030D-6E8A-4147-A177-3AD203B41FA5}">
                      <a16:colId xmlns:a16="http://schemas.microsoft.com/office/drawing/2014/main" xmlns="" val="3318798637"/>
                    </a:ext>
                  </a:extLst>
                </a:gridCol>
              </a:tblGrid>
              <a:tr h="576064">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Vecuma grupa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Enerģija kcal/d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Olbaltumvielas,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Tauki,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Ogļhidrāti, 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088846243"/>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2-6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1280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168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719473508"/>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7-14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2056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74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270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730329061"/>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15-18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2665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96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350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88019837"/>
                  </a:ext>
                </a:extLst>
              </a:tr>
            </a:tbl>
          </a:graphicData>
        </a:graphic>
      </p:graphicFrame>
    </p:spTree>
    <p:extLst>
      <p:ext uri="{BB962C8B-B14F-4D97-AF65-F5344CB8AC3E}">
        <p14:creationId xmlns:p14="http://schemas.microsoft.com/office/powerpoint/2010/main" val="853824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13</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Plānotais produktu daudzums salīdzinājumā ar faktisko patēriņu</a:t>
            </a:r>
            <a:endParaRPr lang="en-US" b="1" dirty="0">
              <a:solidFill>
                <a:srgbClr val="FF0000"/>
              </a:solidFill>
            </a:endParaRPr>
          </a:p>
        </p:txBody>
      </p:sp>
      <p:graphicFrame>
        <p:nvGraphicFramePr>
          <p:cNvPr id="6" name="Table 5">
            <a:extLst>
              <a:ext uri="{FF2B5EF4-FFF2-40B4-BE49-F238E27FC236}">
                <a16:creationId xmlns:a16="http://schemas.microsoft.com/office/drawing/2014/main" xmlns="" id="{406BF159-D741-4DED-BB44-098602159CF6}"/>
              </a:ext>
            </a:extLst>
          </p:cNvPr>
          <p:cNvGraphicFramePr>
            <a:graphicFrameLocks noGrp="1"/>
          </p:cNvGraphicFramePr>
          <p:nvPr>
            <p:extLst>
              <p:ext uri="{D42A27DB-BD31-4B8C-83A1-F6EECF244321}">
                <p14:modId xmlns:p14="http://schemas.microsoft.com/office/powerpoint/2010/main" val="2899365672"/>
              </p:ext>
            </p:extLst>
          </p:nvPr>
        </p:nvGraphicFramePr>
        <p:xfrm>
          <a:off x="2120552" y="1990975"/>
          <a:ext cx="7711202" cy="3370294"/>
        </p:xfrm>
        <a:graphic>
          <a:graphicData uri="http://schemas.openxmlformats.org/drawingml/2006/table">
            <a:tbl>
              <a:tblPr firstRow="1" firstCol="1" bandRow="1">
                <a:tableStyleId>{D7AC3CCA-C797-4891-BE02-D94E43425B78}</a:tableStyleId>
              </a:tblPr>
              <a:tblGrid>
                <a:gridCol w="1988039">
                  <a:extLst>
                    <a:ext uri="{9D8B030D-6E8A-4147-A177-3AD203B41FA5}">
                      <a16:colId xmlns:a16="http://schemas.microsoft.com/office/drawing/2014/main" xmlns="" val="3948281012"/>
                    </a:ext>
                  </a:extLst>
                </a:gridCol>
                <a:gridCol w="1785592">
                  <a:extLst>
                    <a:ext uri="{9D8B030D-6E8A-4147-A177-3AD203B41FA5}">
                      <a16:colId xmlns:a16="http://schemas.microsoft.com/office/drawing/2014/main" xmlns="" val="2613940691"/>
                    </a:ext>
                  </a:extLst>
                </a:gridCol>
                <a:gridCol w="1785592">
                  <a:extLst>
                    <a:ext uri="{9D8B030D-6E8A-4147-A177-3AD203B41FA5}">
                      <a16:colId xmlns:a16="http://schemas.microsoft.com/office/drawing/2014/main" xmlns="" val="762347641"/>
                    </a:ext>
                  </a:extLst>
                </a:gridCol>
                <a:gridCol w="2151979">
                  <a:extLst>
                    <a:ext uri="{9D8B030D-6E8A-4147-A177-3AD203B41FA5}">
                      <a16:colId xmlns:a16="http://schemas.microsoft.com/office/drawing/2014/main" xmlns="" val="2352122728"/>
                    </a:ext>
                  </a:extLst>
                </a:gridCol>
              </a:tblGrid>
              <a:tr h="489283">
                <a:tc>
                  <a:txBody>
                    <a:bodyPr/>
                    <a:lstStyle/>
                    <a:p>
                      <a:pPr marL="0" marR="0" algn="just">
                        <a:lnSpc>
                          <a:spcPct val="150000"/>
                        </a:lnSpc>
                        <a:spcBef>
                          <a:spcPts val="0"/>
                        </a:spcBef>
                        <a:spcAft>
                          <a:spcPts val="0"/>
                        </a:spcAft>
                      </a:pPr>
                      <a:r>
                        <a:rPr lang="lv-LV" sz="1600" cap="all" dirty="0">
                          <a:effectLst/>
                        </a:rPr>
                        <a:t>Produktu grupa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lv-LV" sz="1600" cap="all" dirty="0">
                          <a:effectLst/>
                        </a:rPr>
                        <a:t>Daudzums Dienā (g)</a:t>
                      </a:r>
                    </a:p>
                    <a:p>
                      <a:pPr marL="0" marR="0" algn="ctr">
                        <a:lnSpc>
                          <a:spcPct val="100000"/>
                        </a:lnSpc>
                        <a:spcBef>
                          <a:spcPts val="0"/>
                        </a:spcBef>
                        <a:spcAft>
                          <a:spcPts val="0"/>
                        </a:spcAft>
                      </a:pPr>
                      <a:r>
                        <a:rPr lang="lv-LV" sz="1600" cap="all" dirty="0">
                          <a:effectLst/>
                          <a:latin typeface="Calibri" panose="020F0502020204030204" pitchFamily="34" charset="0"/>
                          <a:ea typeface="Calibri" panose="020F0502020204030204" pitchFamily="34" charset="0"/>
                          <a:cs typeface="Times New Roman" panose="02020603050405020304" pitchFamily="18" charset="0"/>
                        </a:rPr>
                        <a:t>(VM, 2008 / 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cap="all" dirty="0">
                          <a:effectLst/>
                        </a:rPr>
                        <a:t>Patēriņš Dienā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(Patēriņa dati, 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PATĒRIŅŠ DIENā,(G) </a:t>
                      </a:r>
                      <a:r>
                        <a:rPr lang="lv-LV" sz="1400" dirty="0">
                          <a:effectLst/>
                          <a:latin typeface="Calibri" panose="020F0502020204030204" pitchFamily="34" charset="0"/>
                          <a:ea typeface="Calibri" panose="020F0502020204030204" pitchFamily="34" charset="0"/>
                          <a:cs typeface="Times New Roman" panose="02020603050405020304" pitchFamily="18" charset="0"/>
                        </a:rPr>
                        <a:t>(Pētījums par sāls un joda patēriņu, 2020)</a:t>
                      </a:r>
                      <a:br>
                        <a:rPr lang="lv-LV" sz="1400" dirty="0">
                          <a:effectLst/>
                          <a:latin typeface="Calibri" panose="020F0502020204030204" pitchFamily="34" charset="0"/>
                          <a:ea typeface="Calibri" panose="020F0502020204030204" pitchFamily="34" charset="0"/>
                          <a:cs typeface="Times New Roman" panose="02020603050405020304" pitchFamily="18" charset="0"/>
                        </a:rPr>
                      </a:br>
                      <a:r>
                        <a:rPr lang="lv-LV" sz="1400" i="0" dirty="0">
                          <a:effectLst/>
                          <a:latin typeface="Calibri" panose="020F0502020204030204" pitchFamily="34" charset="0"/>
                          <a:ea typeface="Calibri" panose="020F0502020204030204" pitchFamily="34" charset="0"/>
                          <a:cs typeface="Times New Roman" panose="02020603050405020304" pitchFamily="18" charset="0"/>
                        </a:rPr>
                        <a:t>vīrieši/sievietes</a:t>
                      </a:r>
                      <a:endParaRPr lang="en-US" sz="14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47874223"/>
                  </a:ext>
                </a:extLst>
              </a:tr>
              <a:tr h="633275">
                <a:tc>
                  <a:txBody>
                    <a:bodyPr/>
                    <a:lstStyle/>
                    <a:p>
                      <a:pPr marL="0" marR="0" algn="l">
                        <a:lnSpc>
                          <a:spcPct val="107000"/>
                        </a:lnSpc>
                        <a:spcBef>
                          <a:spcPts val="0"/>
                        </a:spcBef>
                        <a:spcAft>
                          <a:spcPts val="0"/>
                        </a:spcAft>
                      </a:pPr>
                      <a:r>
                        <a:rPr lang="lv-LV" sz="1400" cap="none" baseline="0" dirty="0">
                          <a:effectLst/>
                        </a:rPr>
                        <a:t>Graudaugi </a:t>
                      </a:r>
                      <a:endParaRPr lang="en-US" sz="1400" cap="none" baseline="0" dirty="0">
                        <a:effectLst/>
                      </a:endParaRPr>
                    </a:p>
                    <a:p>
                      <a:pPr marL="0" marR="0" algn="l">
                        <a:lnSpc>
                          <a:spcPct val="107000"/>
                        </a:lnSpc>
                        <a:spcBef>
                          <a:spcPts val="0"/>
                        </a:spcBef>
                        <a:spcAft>
                          <a:spcPts val="0"/>
                        </a:spcAft>
                      </a:pPr>
                      <a:r>
                        <a:rPr lang="lv-LV" sz="1400" cap="none" baseline="0" dirty="0">
                          <a:effectLst/>
                        </a:rPr>
                        <a:t>(t.sk. maize, graudaugi, kartupeļi)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800 (550)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356</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381/273</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51463317"/>
                  </a:ext>
                </a:extLst>
              </a:tr>
              <a:tr h="489283">
                <a:tc>
                  <a:txBody>
                    <a:bodyPr/>
                    <a:lstStyle/>
                    <a:p>
                      <a:pPr marL="0" marR="0" algn="l">
                        <a:lnSpc>
                          <a:spcPct val="150000"/>
                        </a:lnSpc>
                        <a:spcBef>
                          <a:spcPts val="0"/>
                        </a:spcBef>
                        <a:spcAft>
                          <a:spcPts val="0"/>
                        </a:spcAft>
                      </a:pPr>
                      <a:r>
                        <a:rPr lang="lv-LV" sz="1400" cap="none" baseline="0">
                          <a:effectLst/>
                        </a:rPr>
                        <a:t>Augļi un dārzeņi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400 (500)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358</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397/405</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53850361"/>
                  </a:ext>
                </a:extLst>
              </a:tr>
              <a:tr h="489283">
                <a:tc>
                  <a:txBody>
                    <a:bodyPr/>
                    <a:lstStyle/>
                    <a:p>
                      <a:pPr marL="0" marR="0" algn="l">
                        <a:lnSpc>
                          <a:spcPct val="150000"/>
                        </a:lnSpc>
                        <a:spcBef>
                          <a:spcPts val="0"/>
                        </a:spcBef>
                        <a:spcAft>
                          <a:spcPts val="0"/>
                        </a:spcAft>
                      </a:pPr>
                      <a:r>
                        <a:rPr lang="lv-LV" sz="1400" cap="none" baseline="0">
                          <a:effectLst/>
                        </a:rPr>
                        <a:t>Piens un piena produkti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500-750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192</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224/185</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7911874"/>
                  </a:ext>
                </a:extLst>
              </a:tr>
              <a:tr h="489283">
                <a:tc>
                  <a:txBody>
                    <a:bodyPr/>
                    <a:lstStyle/>
                    <a:p>
                      <a:pPr marL="0" marR="0" algn="l">
                        <a:lnSpc>
                          <a:spcPct val="150000"/>
                        </a:lnSpc>
                        <a:spcBef>
                          <a:spcPts val="0"/>
                        </a:spcBef>
                        <a:spcAft>
                          <a:spcPts val="0"/>
                        </a:spcAft>
                      </a:pPr>
                      <a:r>
                        <a:rPr lang="lv-LV" sz="1400" cap="none" baseline="0" dirty="0">
                          <a:effectLst/>
                        </a:rPr>
                        <a:t>Liesa gaļa, zivis</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43-86 (300-600 nedēļā)</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202</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260/161</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80426929"/>
                  </a:ext>
                </a:extLst>
              </a:tr>
            </a:tbl>
          </a:graphicData>
        </a:graphic>
      </p:graphicFrame>
    </p:spTree>
    <p:extLst>
      <p:ext uri="{BB962C8B-B14F-4D97-AF65-F5344CB8AC3E}">
        <p14:creationId xmlns:p14="http://schemas.microsoft.com/office/powerpoint/2010/main" val="209199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14</a:t>
            </a:fld>
            <a:endParaRPr lang="en-US" dirty="0"/>
          </a:p>
        </p:txBody>
      </p:sp>
      <p:sp>
        <p:nvSpPr>
          <p:cNvPr id="8" name="Title 1"/>
          <p:cNvSpPr>
            <a:spLocks noGrp="1"/>
          </p:cNvSpPr>
          <p:nvPr>
            <p:ph type="title"/>
          </p:nvPr>
        </p:nvSpPr>
        <p:spPr>
          <a:xfrm>
            <a:off x="838200" y="208607"/>
            <a:ext cx="10515600" cy="936453"/>
          </a:xfrm>
        </p:spPr>
        <p:txBody>
          <a:bodyPr>
            <a:normAutofit/>
          </a:bodyPr>
          <a:lstStyle/>
          <a:p>
            <a:pPr algn="ctr"/>
            <a:r>
              <a:rPr lang="lv-LV" b="1" dirty="0">
                <a:solidFill>
                  <a:srgbClr val="FF0000"/>
                </a:solidFill>
              </a:rPr>
              <a:t>Produktu apjoma atbilstība rekomendācijām</a:t>
            </a:r>
            <a:endParaRPr lang="en-US" b="1" dirty="0">
              <a:solidFill>
                <a:srgbClr val="FF0000"/>
              </a:solidFill>
            </a:endParaRPr>
          </a:p>
        </p:txBody>
      </p:sp>
      <p:sp>
        <p:nvSpPr>
          <p:cNvPr id="5" name="TextBox 4"/>
          <p:cNvSpPr txBox="1"/>
          <p:nvPr/>
        </p:nvSpPr>
        <p:spPr>
          <a:xfrm>
            <a:off x="426445" y="1452912"/>
            <a:ext cx="10927355" cy="830997"/>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Atbilstoši VM Veselīga uztura ieteikumiem pieaugušajiem (2008; 2020), Latvijas iedzīvotājiem uzturā jāiekļauj:</a:t>
            </a:r>
          </a:p>
        </p:txBody>
      </p:sp>
      <p:graphicFrame>
        <p:nvGraphicFramePr>
          <p:cNvPr id="9" name="Table 8">
            <a:extLst>
              <a:ext uri="{FF2B5EF4-FFF2-40B4-BE49-F238E27FC236}">
                <a16:creationId xmlns:a16="http://schemas.microsoft.com/office/drawing/2014/main" xmlns="" id="{26CAFAE0-E2CC-42D0-8166-3A56A04AC97B}"/>
              </a:ext>
            </a:extLst>
          </p:cNvPr>
          <p:cNvGraphicFramePr>
            <a:graphicFrameLocks noGrp="1"/>
          </p:cNvGraphicFramePr>
          <p:nvPr>
            <p:extLst>
              <p:ext uri="{D42A27DB-BD31-4B8C-83A1-F6EECF244321}">
                <p14:modId xmlns:p14="http://schemas.microsoft.com/office/powerpoint/2010/main" val="1138290501"/>
              </p:ext>
            </p:extLst>
          </p:nvPr>
        </p:nvGraphicFramePr>
        <p:xfrm>
          <a:off x="1430672" y="2552427"/>
          <a:ext cx="8247379" cy="4145010"/>
        </p:xfrm>
        <a:graphic>
          <a:graphicData uri="http://schemas.openxmlformats.org/drawingml/2006/table">
            <a:tbl>
              <a:tblPr firstRow="1" firstCol="1" bandRow="1">
                <a:tableStyleId>{D7AC3CCA-C797-4891-BE02-D94E43425B78}</a:tableStyleId>
              </a:tblPr>
              <a:tblGrid>
                <a:gridCol w="2477918">
                  <a:extLst>
                    <a:ext uri="{9D8B030D-6E8A-4147-A177-3AD203B41FA5}">
                      <a16:colId xmlns:a16="http://schemas.microsoft.com/office/drawing/2014/main" xmlns="" val="3948281012"/>
                    </a:ext>
                  </a:extLst>
                </a:gridCol>
                <a:gridCol w="2264261">
                  <a:extLst>
                    <a:ext uri="{9D8B030D-6E8A-4147-A177-3AD203B41FA5}">
                      <a16:colId xmlns:a16="http://schemas.microsoft.com/office/drawing/2014/main" xmlns="" val="495140995"/>
                    </a:ext>
                  </a:extLst>
                </a:gridCol>
                <a:gridCol w="3505200">
                  <a:extLst>
                    <a:ext uri="{9D8B030D-6E8A-4147-A177-3AD203B41FA5}">
                      <a16:colId xmlns:a16="http://schemas.microsoft.com/office/drawing/2014/main" xmlns="" val="2613940691"/>
                    </a:ext>
                  </a:extLst>
                </a:gridCol>
              </a:tblGrid>
              <a:tr h="489283">
                <a:tc>
                  <a:txBody>
                    <a:bodyPr/>
                    <a:lstStyle/>
                    <a:p>
                      <a:pPr marL="0" marR="0" algn="just">
                        <a:lnSpc>
                          <a:spcPct val="150000"/>
                        </a:lnSpc>
                        <a:spcBef>
                          <a:spcPts val="0"/>
                        </a:spcBef>
                        <a:spcAft>
                          <a:spcPts val="0"/>
                        </a:spcAft>
                      </a:pPr>
                      <a:r>
                        <a:rPr lang="lv-LV" sz="1600" cap="all" dirty="0">
                          <a:effectLst/>
                        </a:rPr>
                        <a:t>Produktu grupa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PG iekļautais 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47874223"/>
                  </a:ext>
                </a:extLst>
              </a:tr>
              <a:tr h="720029">
                <a:tc>
                  <a:txBody>
                    <a:bodyPr/>
                    <a:lstStyle/>
                    <a:p>
                      <a:pPr marL="0" marR="0" algn="l">
                        <a:lnSpc>
                          <a:spcPct val="107000"/>
                        </a:lnSpc>
                        <a:spcBef>
                          <a:spcPts val="0"/>
                        </a:spcBef>
                        <a:spcAft>
                          <a:spcPts val="0"/>
                        </a:spcAft>
                      </a:pPr>
                      <a:r>
                        <a:rPr lang="lv-LV" sz="1400" cap="none" baseline="0" dirty="0">
                          <a:effectLst/>
                        </a:rPr>
                        <a:t>Graudaugi</a:t>
                      </a:r>
                      <a:endParaRPr lang="en-US" sz="1400" cap="none" baseline="0" dirty="0">
                        <a:effectLst/>
                      </a:endParaRPr>
                    </a:p>
                    <a:p>
                      <a:pPr marL="0" marR="0" algn="l">
                        <a:lnSpc>
                          <a:spcPct val="107000"/>
                        </a:lnSpc>
                        <a:spcBef>
                          <a:spcPts val="0"/>
                        </a:spcBef>
                        <a:spcAft>
                          <a:spcPts val="0"/>
                        </a:spcAft>
                      </a:pPr>
                      <a:r>
                        <a:rPr lang="lv-LV" sz="1400" cap="none" baseline="0" dirty="0">
                          <a:effectLst/>
                        </a:rPr>
                        <a:t>(t.sk. maize, graudaugi, kartupeļi)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5600 (3850)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5398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51463317"/>
                  </a:ext>
                </a:extLst>
              </a:tr>
              <a:tr h="489283">
                <a:tc>
                  <a:txBody>
                    <a:bodyPr/>
                    <a:lstStyle/>
                    <a:p>
                      <a:pPr marL="0" marR="0" algn="l">
                        <a:lnSpc>
                          <a:spcPct val="150000"/>
                        </a:lnSpc>
                        <a:spcBef>
                          <a:spcPts val="0"/>
                        </a:spcBef>
                        <a:spcAft>
                          <a:spcPts val="0"/>
                        </a:spcAft>
                      </a:pPr>
                      <a:r>
                        <a:rPr lang="lv-LV" sz="1400" cap="none" baseline="0" dirty="0">
                          <a:effectLst/>
                        </a:rPr>
                        <a:t>Augļi un dārzeņi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2800 (3500)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53850361"/>
                  </a:ext>
                </a:extLst>
              </a:tr>
              <a:tr h="489283">
                <a:tc>
                  <a:txBody>
                    <a:bodyPr/>
                    <a:lstStyle/>
                    <a:p>
                      <a:pPr marL="0" marR="0" algn="l">
                        <a:lnSpc>
                          <a:spcPct val="150000"/>
                        </a:lnSpc>
                        <a:spcBef>
                          <a:spcPts val="0"/>
                        </a:spcBef>
                        <a:spcAft>
                          <a:spcPts val="0"/>
                        </a:spcAft>
                      </a:pPr>
                      <a:r>
                        <a:rPr lang="lv-LV" sz="1400" cap="none" baseline="0">
                          <a:effectLst/>
                        </a:rPr>
                        <a:t>Piens un piena produkti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3500-5250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3920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7911874"/>
                  </a:ext>
                </a:extLst>
              </a:tr>
              <a:tr h="489283">
                <a:tc>
                  <a:txBody>
                    <a:bodyPr/>
                    <a:lstStyle/>
                    <a:p>
                      <a:pPr marL="0" marR="0" algn="l">
                        <a:lnSpc>
                          <a:spcPct val="150000"/>
                        </a:lnSpc>
                        <a:spcBef>
                          <a:spcPts val="0"/>
                        </a:spcBef>
                        <a:spcAft>
                          <a:spcPts val="0"/>
                        </a:spcAft>
                      </a:pPr>
                      <a:r>
                        <a:rPr lang="lv-LV" sz="1400" cap="none" baseline="0" dirty="0">
                          <a:effectLst/>
                        </a:rPr>
                        <a:t>Liesa gaļa, zivis</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300-600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80426929"/>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Olas, pākšaugi, rieksti, sēklas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21447549"/>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Produkti gatavošanai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67841981"/>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Kafija, tēja, kakao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94683712"/>
                  </a:ext>
                </a:extLst>
              </a:tr>
            </a:tbl>
          </a:graphicData>
        </a:graphic>
      </p:graphicFrame>
    </p:spTree>
    <p:extLst>
      <p:ext uri="{BB962C8B-B14F-4D97-AF65-F5344CB8AC3E}">
        <p14:creationId xmlns:p14="http://schemas.microsoft.com/office/powerpoint/2010/main" val="81515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15</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Pārtikas groza produktu grupās iekļautie produkti</a:t>
            </a:r>
            <a:endParaRPr lang="en-US" b="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40869846"/>
              </p:ext>
            </p:extLst>
          </p:nvPr>
        </p:nvGraphicFramePr>
        <p:xfrm>
          <a:off x="120479" y="1171897"/>
          <a:ext cx="11903676" cy="4656081"/>
        </p:xfrm>
        <a:graphic>
          <a:graphicData uri="http://schemas.openxmlformats.org/drawingml/2006/table">
            <a:tbl>
              <a:tblPr>
                <a:tableStyleId>{16D9F66E-5EB9-4882-86FB-DCBF35E3C3E4}</a:tableStyleId>
              </a:tblPr>
              <a:tblGrid>
                <a:gridCol w="1441622">
                  <a:extLst>
                    <a:ext uri="{9D8B030D-6E8A-4147-A177-3AD203B41FA5}">
                      <a16:colId xmlns:a16="http://schemas.microsoft.com/office/drawing/2014/main" xmlns="" val="20000"/>
                    </a:ext>
                  </a:extLst>
                </a:gridCol>
                <a:gridCol w="1367481">
                  <a:extLst>
                    <a:ext uri="{9D8B030D-6E8A-4147-A177-3AD203B41FA5}">
                      <a16:colId xmlns:a16="http://schemas.microsoft.com/office/drawing/2014/main" xmlns="" val="20001"/>
                    </a:ext>
                  </a:extLst>
                </a:gridCol>
                <a:gridCol w="1614617">
                  <a:extLst>
                    <a:ext uri="{9D8B030D-6E8A-4147-A177-3AD203B41FA5}">
                      <a16:colId xmlns:a16="http://schemas.microsoft.com/office/drawing/2014/main" xmlns="" val="20002"/>
                    </a:ext>
                  </a:extLst>
                </a:gridCol>
                <a:gridCol w="2059459">
                  <a:extLst>
                    <a:ext uri="{9D8B030D-6E8A-4147-A177-3AD203B41FA5}">
                      <a16:colId xmlns:a16="http://schemas.microsoft.com/office/drawing/2014/main" xmlns="" val="20003"/>
                    </a:ext>
                  </a:extLst>
                </a:gridCol>
                <a:gridCol w="1869989">
                  <a:extLst>
                    <a:ext uri="{9D8B030D-6E8A-4147-A177-3AD203B41FA5}">
                      <a16:colId xmlns:a16="http://schemas.microsoft.com/office/drawing/2014/main" xmlns="" val="20004"/>
                    </a:ext>
                  </a:extLst>
                </a:gridCol>
                <a:gridCol w="1985319">
                  <a:extLst>
                    <a:ext uri="{9D8B030D-6E8A-4147-A177-3AD203B41FA5}">
                      <a16:colId xmlns:a16="http://schemas.microsoft.com/office/drawing/2014/main" xmlns="" val="20005"/>
                    </a:ext>
                  </a:extLst>
                </a:gridCol>
                <a:gridCol w="1565189">
                  <a:extLst>
                    <a:ext uri="{9D8B030D-6E8A-4147-A177-3AD203B41FA5}">
                      <a16:colId xmlns:a16="http://schemas.microsoft.com/office/drawing/2014/main" xmlns="" val="20006"/>
                    </a:ext>
                  </a:extLst>
                </a:gridCol>
              </a:tblGrid>
              <a:tr h="552559">
                <a:tc>
                  <a:txBody>
                    <a:bodyPr/>
                    <a:lstStyle/>
                    <a:p>
                      <a:pPr marL="0" marR="0" algn="ctr">
                        <a:lnSpc>
                          <a:spcPct val="107000"/>
                        </a:lnSpc>
                        <a:spcBef>
                          <a:spcPts val="0"/>
                        </a:spcBef>
                        <a:spcAft>
                          <a:spcPts val="800"/>
                        </a:spcAft>
                      </a:pPr>
                      <a:r>
                        <a:rPr lang="lv-LV" sz="1600" b="1" cap="all" dirty="0">
                          <a:effectLst/>
                        </a:rPr>
                        <a:t>Graudaugi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Augļi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Dārzeņi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Gaļa, zivis, pākšaugi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Piena produkti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Produkti ēdienu pagatavošanai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DZĒRIENI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extLst>
                  <a:ext uri="{0D108BD9-81ED-4DB2-BD59-A6C34878D82A}">
                    <a16:rowId xmlns:a16="http://schemas.microsoft.com/office/drawing/2014/main" xmlns="" val="10000"/>
                  </a:ext>
                </a:extLst>
              </a:tr>
              <a:tr h="4103522">
                <a:tc>
                  <a:txBody>
                    <a:bodyPr/>
                    <a:lstStyle/>
                    <a:p>
                      <a:pPr marL="0" marR="0" algn="ctr">
                        <a:lnSpc>
                          <a:spcPct val="107000"/>
                        </a:lnSpc>
                        <a:spcBef>
                          <a:spcPts val="0"/>
                        </a:spcBef>
                        <a:spcAft>
                          <a:spcPts val="8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120479" y="1714834"/>
            <a:ext cx="1416909" cy="3908762"/>
          </a:xfrm>
          <a:prstGeom prst="rect">
            <a:avLst/>
          </a:prstGeom>
          <a:noFill/>
        </p:spPr>
        <p:txBody>
          <a:bodyPr wrap="square" rtlCol="0">
            <a:spAutoFit/>
          </a:bodyPr>
          <a:lstStyle/>
          <a:p>
            <a:pPr>
              <a:spcAft>
                <a:spcPts val="1200"/>
              </a:spcAft>
            </a:pPr>
            <a:r>
              <a:rPr lang="lv-LV" sz="1400" dirty="0">
                <a:solidFill>
                  <a:schemeClr val="accent5"/>
                </a:solidFill>
              </a:rPr>
              <a:t>Rudzu rupjmaize</a:t>
            </a:r>
          </a:p>
          <a:p>
            <a:pPr>
              <a:spcAft>
                <a:spcPts val="1200"/>
              </a:spcAft>
            </a:pPr>
            <a:r>
              <a:rPr lang="lv-LV" sz="1400" dirty="0">
                <a:solidFill>
                  <a:schemeClr val="accent5"/>
                </a:solidFill>
              </a:rPr>
              <a:t>Graudu/sēklu maize</a:t>
            </a:r>
          </a:p>
          <a:p>
            <a:pPr>
              <a:spcAft>
                <a:spcPts val="1200"/>
              </a:spcAft>
            </a:pPr>
            <a:r>
              <a:rPr lang="lv-LV" sz="1400" dirty="0">
                <a:solidFill>
                  <a:schemeClr val="accent5"/>
                </a:solidFill>
              </a:rPr>
              <a:t>Griķi, vārīti</a:t>
            </a:r>
          </a:p>
          <a:p>
            <a:pPr>
              <a:spcAft>
                <a:spcPts val="1200"/>
              </a:spcAft>
            </a:pPr>
            <a:r>
              <a:rPr lang="lv-LV" sz="1400" dirty="0">
                <a:solidFill>
                  <a:schemeClr val="accent5"/>
                </a:solidFill>
              </a:rPr>
              <a:t>Makaroni, pilngraudu</a:t>
            </a:r>
          </a:p>
          <a:p>
            <a:pPr>
              <a:spcAft>
                <a:spcPts val="1200"/>
              </a:spcAft>
            </a:pPr>
            <a:r>
              <a:rPr lang="lv-LV" sz="1400" dirty="0">
                <a:solidFill>
                  <a:schemeClr val="accent5"/>
                </a:solidFill>
              </a:rPr>
              <a:t>Auzu pārslas</a:t>
            </a:r>
          </a:p>
          <a:p>
            <a:pPr>
              <a:spcAft>
                <a:spcPts val="1200"/>
              </a:spcAft>
            </a:pPr>
            <a:r>
              <a:rPr lang="lv-LV" sz="1400" dirty="0">
                <a:solidFill>
                  <a:schemeClr val="accent5"/>
                </a:solidFill>
              </a:rPr>
              <a:t>Kartupeļi</a:t>
            </a:r>
          </a:p>
          <a:p>
            <a:pPr>
              <a:spcAft>
                <a:spcPts val="1200"/>
              </a:spcAft>
            </a:pPr>
            <a:r>
              <a:rPr lang="lv-LV" sz="1400" dirty="0">
                <a:solidFill>
                  <a:schemeClr val="accent5"/>
                </a:solidFill>
              </a:rPr>
              <a:t>Rīsi, baltie</a:t>
            </a:r>
          </a:p>
          <a:p>
            <a:pPr>
              <a:spcAft>
                <a:spcPts val="1200"/>
              </a:spcAft>
            </a:pPr>
            <a:r>
              <a:rPr lang="lv-LV" sz="1400" dirty="0">
                <a:solidFill>
                  <a:schemeClr val="accent5"/>
                </a:solidFill>
              </a:rPr>
              <a:t>Mieži, grūbas</a:t>
            </a:r>
          </a:p>
          <a:p>
            <a:pPr>
              <a:spcAft>
                <a:spcPts val="1200"/>
              </a:spcAft>
            </a:pPr>
            <a:r>
              <a:rPr lang="lv-LV" sz="1400" dirty="0">
                <a:solidFill>
                  <a:schemeClr val="accent5"/>
                </a:solidFill>
              </a:rPr>
              <a:t>Milti, kviešu, pilngraudu</a:t>
            </a:r>
          </a:p>
        </p:txBody>
      </p:sp>
      <p:sp>
        <p:nvSpPr>
          <p:cNvPr id="9" name="TextBox 8"/>
          <p:cNvSpPr txBox="1"/>
          <p:nvPr/>
        </p:nvSpPr>
        <p:spPr>
          <a:xfrm>
            <a:off x="1614616" y="1714834"/>
            <a:ext cx="1416909" cy="1785104"/>
          </a:xfrm>
          <a:prstGeom prst="rect">
            <a:avLst/>
          </a:prstGeom>
          <a:noFill/>
        </p:spPr>
        <p:txBody>
          <a:bodyPr wrap="square" rtlCol="0">
            <a:spAutoFit/>
          </a:bodyPr>
          <a:lstStyle/>
          <a:p>
            <a:pPr>
              <a:spcAft>
                <a:spcPts val="1200"/>
              </a:spcAft>
            </a:pPr>
            <a:r>
              <a:rPr lang="lv-LV" sz="1400" dirty="0">
                <a:solidFill>
                  <a:schemeClr val="accent5"/>
                </a:solidFill>
              </a:rPr>
              <a:t>Āboli</a:t>
            </a:r>
          </a:p>
          <a:p>
            <a:pPr>
              <a:spcAft>
                <a:spcPts val="1200"/>
              </a:spcAft>
            </a:pPr>
            <a:r>
              <a:rPr lang="lv-LV" sz="1400" dirty="0">
                <a:solidFill>
                  <a:schemeClr val="accent5"/>
                </a:solidFill>
              </a:rPr>
              <a:t>Bumbieri</a:t>
            </a:r>
          </a:p>
          <a:p>
            <a:pPr>
              <a:spcAft>
                <a:spcPts val="1200"/>
              </a:spcAft>
            </a:pPr>
            <a:r>
              <a:rPr lang="lv-LV" sz="1400" dirty="0">
                <a:solidFill>
                  <a:schemeClr val="accent5"/>
                </a:solidFill>
              </a:rPr>
              <a:t>Banāni</a:t>
            </a:r>
          </a:p>
          <a:p>
            <a:pPr>
              <a:spcAft>
                <a:spcPts val="1200"/>
              </a:spcAft>
            </a:pPr>
            <a:r>
              <a:rPr lang="lv-LV" sz="1400" dirty="0">
                <a:solidFill>
                  <a:schemeClr val="accent5"/>
                </a:solidFill>
              </a:rPr>
              <a:t>Citrusaugļi</a:t>
            </a:r>
          </a:p>
          <a:p>
            <a:pPr>
              <a:spcAft>
                <a:spcPts val="1200"/>
              </a:spcAft>
            </a:pPr>
            <a:r>
              <a:rPr lang="lv-LV" sz="1400" dirty="0">
                <a:solidFill>
                  <a:schemeClr val="accent5"/>
                </a:solidFill>
              </a:rPr>
              <a:t>Ogas </a:t>
            </a:r>
          </a:p>
        </p:txBody>
      </p:sp>
      <p:sp>
        <p:nvSpPr>
          <p:cNvPr id="10" name="TextBox 9"/>
          <p:cNvSpPr txBox="1"/>
          <p:nvPr/>
        </p:nvSpPr>
        <p:spPr>
          <a:xfrm>
            <a:off x="3031525" y="1763625"/>
            <a:ext cx="1511643" cy="4062651"/>
          </a:xfrm>
          <a:prstGeom prst="rect">
            <a:avLst/>
          </a:prstGeom>
          <a:noFill/>
        </p:spPr>
        <p:txBody>
          <a:bodyPr wrap="square" rtlCol="0">
            <a:spAutoFit/>
          </a:bodyPr>
          <a:lstStyle/>
          <a:p>
            <a:pPr>
              <a:spcAft>
                <a:spcPts val="1200"/>
              </a:spcAft>
            </a:pPr>
            <a:r>
              <a:rPr lang="lv-LV" sz="1400" dirty="0">
                <a:solidFill>
                  <a:schemeClr val="accent5"/>
                </a:solidFill>
              </a:rPr>
              <a:t>Lapu salāti </a:t>
            </a:r>
          </a:p>
          <a:p>
            <a:pPr>
              <a:spcAft>
                <a:spcPts val="1200"/>
              </a:spcAft>
            </a:pPr>
            <a:r>
              <a:rPr lang="lv-LV" sz="1400" dirty="0">
                <a:solidFill>
                  <a:schemeClr val="accent5"/>
                </a:solidFill>
              </a:rPr>
              <a:t>Tomāti</a:t>
            </a:r>
          </a:p>
          <a:p>
            <a:pPr>
              <a:spcAft>
                <a:spcPts val="1200"/>
              </a:spcAft>
            </a:pPr>
            <a:r>
              <a:rPr lang="lv-LV" sz="1400" dirty="0">
                <a:solidFill>
                  <a:schemeClr val="accent5"/>
                </a:solidFill>
              </a:rPr>
              <a:t>Gurķi</a:t>
            </a:r>
          </a:p>
          <a:p>
            <a:pPr>
              <a:spcAft>
                <a:spcPts val="1200"/>
              </a:spcAft>
            </a:pPr>
            <a:r>
              <a:rPr lang="lv-LV" sz="1400" dirty="0">
                <a:solidFill>
                  <a:schemeClr val="accent5"/>
                </a:solidFill>
              </a:rPr>
              <a:t>Paprika</a:t>
            </a:r>
          </a:p>
          <a:p>
            <a:pPr>
              <a:spcAft>
                <a:spcPts val="1200"/>
              </a:spcAft>
            </a:pPr>
            <a:r>
              <a:rPr lang="lv-LV" sz="1400" dirty="0">
                <a:solidFill>
                  <a:schemeClr val="accent5"/>
                </a:solidFill>
              </a:rPr>
              <a:t>Kāposti</a:t>
            </a:r>
          </a:p>
          <a:p>
            <a:pPr>
              <a:spcAft>
                <a:spcPts val="1200"/>
              </a:spcAft>
            </a:pPr>
            <a:r>
              <a:rPr lang="lv-LV" sz="1400" dirty="0">
                <a:solidFill>
                  <a:schemeClr val="accent5"/>
                </a:solidFill>
              </a:rPr>
              <a:t>Burkāni vai kāļi/kolrābji/redīsi</a:t>
            </a:r>
          </a:p>
          <a:p>
            <a:pPr>
              <a:spcAft>
                <a:spcPts val="1200"/>
              </a:spcAft>
            </a:pPr>
            <a:r>
              <a:rPr lang="lv-LV" sz="1400" dirty="0">
                <a:solidFill>
                  <a:schemeClr val="accent5"/>
                </a:solidFill>
              </a:rPr>
              <a:t>Ķirbji vai kabači/cukini</a:t>
            </a:r>
          </a:p>
          <a:p>
            <a:pPr>
              <a:spcAft>
                <a:spcPts val="1200"/>
              </a:spcAft>
            </a:pPr>
            <a:r>
              <a:rPr lang="lv-LV" sz="1400" dirty="0">
                <a:solidFill>
                  <a:schemeClr val="accent5"/>
                </a:solidFill>
              </a:rPr>
              <a:t>Bietes</a:t>
            </a:r>
          </a:p>
          <a:p>
            <a:pPr>
              <a:spcAft>
                <a:spcPts val="1200"/>
              </a:spcAft>
            </a:pPr>
            <a:r>
              <a:rPr lang="lv-LV" sz="1400" dirty="0">
                <a:solidFill>
                  <a:schemeClr val="accent5"/>
                </a:solidFill>
              </a:rPr>
              <a:t>Sīpoli</a:t>
            </a:r>
          </a:p>
          <a:p>
            <a:pPr>
              <a:spcAft>
                <a:spcPts val="1200"/>
              </a:spcAft>
            </a:pPr>
            <a:r>
              <a:rPr lang="lv-LV" sz="1400" dirty="0">
                <a:solidFill>
                  <a:schemeClr val="accent5"/>
                </a:solidFill>
              </a:rPr>
              <a:t>Lociņi un dilles</a:t>
            </a:r>
          </a:p>
        </p:txBody>
      </p:sp>
      <p:sp>
        <p:nvSpPr>
          <p:cNvPr id="11" name="TextBox 10"/>
          <p:cNvSpPr txBox="1"/>
          <p:nvPr/>
        </p:nvSpPr>
        <p:spPr>
          <a:xfrm>
            <a:off x="4790304" y="1763624"/>
            <a:ext cx="1511643" cy="2154436"/>
          </a:xfrm>
          <a:prstGeom prst="rect">
            <a:avLst/>
          </a:prstGeom>
          <a:noFill/>
        </p:spPr>
        <p:txBody>
          <a:bodyPr wrap="square" rtlCol="0">
            <a:spAutoFit/>
          </a:bodyPr>
          <a:lstStyle/>
          <a:p>
            <a:pPr>
              <a:spcAft>
                <a:spcPts val="1200"/>
              </a:spcAft>
            </a:pPr>
            <a:r>
              <a:rPr lang="lv-LV" sz="1400" dirty="0">
                <a:solidFill>
                  <a:schemeClr val="accent5"/>
                </a:solidFill>
              </a:rPr>
              <a:t>Vistas gaļa</a:t>
            </a:r>
          </a:p>
          <a:p>
            <a:pPr>
              <a:spcAft>
                <a:spcPts val="1200"/>
              </a:spcAft>
            </a:pPr>
            <a:r>
              <a:rPr lang="lv-LV" sz="1400" dirty="0">
                <a:solidFill>
                  <a:schemeClr val="accent5"/>
                </a:solidFill>
              </a:rPr>
              <a:t>Cūkgaļa</a:t>
            </a:r>
          </a:p>
          <a:p>
            <a:pPr>
              <a:spcAft>
                <a:spcPts val="1200"/>
              </a:spcAft>
            </a:pPr>
            <a:r>
              <a:rPr lang="lv-LV" sz="1400" dirty="0">
                <a:solidFill>
                  <a:schemeClr val="accent5"/>
                </a:solidFill>
              </a:rPr>
              <a:t>Zivis</a:t>
            </a:r>
          </a:p>
          <a:p>
            <a:pPr>
              <a:spcAft>
                <a:spcPts val="1200"/>
              </a:spcAft>
            </a:pPr>
            <a:r>
              <a:rPr lang="lv-LV" sz="1400" dirty="0">
                <a:solidFill>
                  <a:schemeClr val="accent5"/>
                </a:solidFill>
              </a:rPr>
              <a:t>Olas</a:t>
            </a:r>
          </a:p>
          <a:p>
            <a:pPr>
              <a:spcAft>
                <a:spcPts val="1200"/>
              </a:spcAft>
            </a:pPr>
            <a:r>
              <a:rPr lang="lv-LV" sz="1400" dirty="0">
                <a:solidFill>
                  <a:schemeClr val="accent5"/>
                </a:solidFill>
              </a:rPr>
              <a:t>Pupas, zirņi, lēcas</a:t>
            </a:r>
          </a:p>
          <a:p>
            <a:pPr>
              <a:spcAft>
                <a:spcPts val="1200"/>
              </a:spcAft>
            </a:pPr>
            <a:r>
              <a:rPr lang="lv-LV" sz="1400" dirty="0">
                <a:solidFill>
                  <a:schemeClr val="accent5"/>
                </a:solidFill>
              </a:rPr>
              <a:t>Rieksti un sēklas</a:t>
            </a:r>
          </a:p>
        </p:txBody>
      </p:sp>
      <p:sp>
        <p:nvSpPr>
          <p:cNvPr id="12" name="TextBox 11"/>
          <p:cNvSpPr txBox="1"/>
          <p:nvPr/>
        </p:nvSpPr>
        <p:spPr>
          <a:xfrm>
            <a:off x="6804455" y="1763624"/>
            <a:ext cx="1511643" cy="2154436"/>
          </a:xfrm>
          <a:prstGeom prst="rect">
            <a:avLst/>
          </a:prstGeom>
          <a:noFill/>
        </p:spPr>
        <p:txBody>
          <a:bodyPr wrap="square" rtlCol="0">
            <a:spAutoFit/>
          </a:bodyPr>
          <a:lstStyle/>
          <a:p>
            <a:pPr>
              <a:spcAft>
                <a:spcPts val="1200"/>
              </a:spcAft>
            </a:pPr>
            <a:r>
              <a:rPr lang="lv-LV" sz="1400" dirty="0">
                <a:solidFill>
                  <a:schemeClr val="accent5"/>
                </a:solidFill>
              </a:rPr>
              <a:t>Piens</a:t>
            </a:r>
          </a:p>
          <a:p>
            <a:pPr>
              <a:spcAft>
                <a:spcPts val="1200"/>
              </a:spcAft>
            </a:pPr>
            <a:r>
              <a:rPr lang="lv-LV" sz="1400" dirty="0">
                <a:solidFill>
                  <a:schemeClr val="accent5"/>
                </a:solidFill>
              </a:rPr>
              <a:t>Kefīrs/jogurts</a:t>
            </a:r>
          </a:p>
          <a:p>
            <a:pPr>
              <a:spcAft>
                <a:spcPts val="1200"/>
              </a:spcAft>
            </a:pPr>
            <a:r>
              <a:rPr lang="lv-LV" sz="1400" dirty="0">
                <a:solidFill>
                  <a:schemeClr val="accent5"/>
                </a:solidFill>
              </a:rPr>
              <a:t>Biezpiens</a:t>
            </a:r>
          </a:p>
          <a:p>
            <a:pPr>
              <a:spcAft>
                <a:spcPts val="1200"/>
              </a:spcAft>
            </a:pPr>
            <a:r>
              <a:rPr lang="lv-LV" sz="1400" dirty="0">
                <a:solidFill>
                  <a:schemeClr val="accent5"/>
                </a:solidFill>
              </a:rPr>
              <a:t>Krējums</a:t>
            </a:r>
          </a:p>
          <a:p>
            <a:pPr>
              <a:spcAft>
                <a:spcPts val="1200"/>
              </a:spcAft>
            </a:pPr>
            <a:r>
              <a:rPr lang="lv-LV" sz="1400" dirty="0">
                <a:solidFill>
                  <a:schemeClr val="accent5"/>
                </a:solidFill>
              </a:rPr>
              <a:t>Siers </a:t>
            </a:r>
          </a:p>
          <a:p>
            <a:pPr>
              <a:spcAft>
                <a:spcPts val="1200"/>
              </a:spcAft>
            </a:pPr>
            <a:r>
              <a:rPr lang="lv-LV" sz="1400" dirty="0">
                <a:solidFill>
                  <a:schemeClr val="accent5"/>
                </a:solidFill>
              </a:rPr>
              <a:t>Kausētais siers</a:t>
            </a:r>
          </a:p>
        </p:txBody>
      </p:sp>
      <p:sp>
        <p:nvSpPr>
          <p:cNvPr id="13" name="TextBox 12"/>
          <p:cNvSpPr txBox="1"/>
          <p:nvPr/>
        </p:nvSpPr>
        <p:spPr>
          <a:xfrm>
            <a:off x="8742405" y="1763624"/>
            <a:ext cx="1511643" cy="2893100"/>
          </a:xfrm>
          <a:prstGeom prst="rect">
            <a:avLst/>
          </a:prstGeom>
          <a:noFill/>
        </p:spPr>
        <p:txBody>
          <a:bodyPr wrap="square" rtlCol="0">
            <a:spAutoFit/>
          </a:bodyPr>
          <a:lstStyle/>
          <a:p>
            <a:pPr>
              <a:spcAft>
                <a:spcPts val="1200"/>
              </a:spcAft>
            </a:pPr>
            <a:r>
              <a:rPr lang="lv-LV" sz="1400" dirty="0">
                <a:solidFill>
                  <a:schemeClr val="accent5"/>
                </a:solidFill>
              </a:rPr>
              <a:t>Cukurs</a:t>
            </a:r>
          </a:p>
          <a:p>
            <a:pPr>
              <a:spcAft>
                <a:spcPts val="1200"/>
              </a:spcAft>
            </a:pPr>
            <a:r>
              <a:rPr lang="lv-LV" sz="1400" dirty="0">
                <a:solidFill>
                  <a:schemeClr val="accent5"/>
                </a:solidFill>
              </a:rPr>
              <a:t>Medus</a:t>
            </a:r>
          </a:p>
          <a:p>
            <a:pPr>
              <a:spcAft>
                <a:spcPts val="1200"/>
              </a:spcAft>
            </a:pPr>
            <a:r>
              <a:rPr lang="lv-LV" sz="1400" dirty="0">
                <a:solidFill>
                  <a:schemeClr val="accent5"/>
                </a:solidFill>
              </a:rPr>
              <a:t>Ievārījums</a:t>
            </a:r>
          </a:p>
          <a:p>
            <a:pPr>
              <a:spcAft>
                <a:spcPts val="1200"/>
              </a:spcAft>
            </a:pPr>
            <a:r>
              <a:rPr lang="lv-LV" sz="1400" dirty="0">
                <a:solidFill>
                  <a:schemeClr val="accent5"/>
                </a:solidFill>
              </a:rPr>
              <a:t>Augu eļļa</a:t>
            </a:r>
          </a:p>
          <a:p>
            <a:pPr>
              <a:spcAft>
                <a:spcPts val="1200"/>
              </a:spcAft>
            </a:pPr>
            <a:r>
              <a:rPr lang="lv-LV" sz="1400" dirty="0">
                <a:solidFill>
                  <a:schemeClr val="accent5"/>
                </a:solidFill>
              </a:rPr>
              <a:t>Sviests</a:t>
            </a:r>
          </a:p>
          <a:p>
            <a:pPr>
              <a:spcAft>
                <a:spcPts val="1200"/>
              </a:spcAft>
            </a:pPr>
            <a:r>
              <a:rPr lang="lv-LV" sz="1400" dirty="0">
                <a:solidFill>
                  <a:schemeClr val="accent5"/>
                </a:solidFill>
              </a:rPr>
              <a:t>Žāvēti augļi</a:t>
            </a:r>
          </a:p>
          <a:p>
            <a:pPr>
              <a:spcAft>
                <a:spcPts val="1200"/>
              </a:spcAft>
            </a:pPr>
            <a:r>
              <a:rPr lang="lv-LV" sz="1400" dirty="0">
                <a:solidFill>
                  <a:schemeClr val="accent5"/>
                </a:solidFill>
              </a:rPr>
              <a:t>Sāls</a:t>
            </a:r>
          </a:p>
          <a:p>
            <a:pPr>
              <a:spcAft>
                <a:spcPts val="1200"/>
              </a:spcAft>
            </a:pPr>
            <a:r>
              <a:rPr lang="lv-LV" sz="1400" dirty="0">
                <a:solidFill>
                  <a:schemeClr val="accent5"/>
                </a:solidFill>
              </a:rPr>
              <a:t>Garšvielas</a:t>
            </a:r>
          </a:p>
        </p:txBody>
      </p:sp>
      <p:sp>
        <p:nvSpPr>
          <p:cNvPr id="14" name="TextBox 13"/>
          <p:cNvSpPr txBox="1"/>
          <p:nvPr/>
        </p:nvSpPr>
        <p:spPr>
          <a:xfrm>
            <a:off x="10589741" y="1814933"/>
            <a:ext cx="877582" cy="1046440"/>
          </a:xfrm>
          <a:prstGeom prst="rect">
            <a:avLst/>
          </a:prstGeom>
          <a:noFill/>
        </p:spPr>
        <p:txBody>
          <a:bodyPr wrap="square" rtlCol="0">
            <a:spAutoFit/>
          </a:bodyPr>
          <a:lstStyle/>
          <a:p>
            <a:pPr>
              <a:spcAft>
                <a:spcPts val="1200"/>
              </a:spcAft>
            </a:pPr>
            <a:r>
              <a:rPr lang="lv-LV" sz="1400" dirty="0">
                <a:solidFill>
                  <a:schemeClr val="accent5"/>
                </a:solidFill>
              </a:rPr>
              <a:t>Tēja</a:t>
            </a:r>
          </a:p>
          <a:p>
            <a:pPr>
              <a:spcAft>
                <a:spcPts val="1200"/>
              </a:spcAft>
            </a:pPr>
            <a:r>
              <a:rPr lang="lv-LV" sz="1400" dirty="0">
                <a:solidFill>
                  <a:schemeClr val="accent5"/>
                </a:solidFill>
              </a:rPr>
              <a:t>Kafija</a:t>
            </a:r>
          </a:p>
          <a:p>
            <a:pPr>
              <a:spcAft>
                <a:spcPts val="1200"/>
              </a:spcAft>
            </a:pPr>
            <a:r>
              <a:rPr lang="lv-LV" sz="1400" dirty="0">
                <a:solidFill>
                  <a:schemeClr val="accent5"/>
                </a:solidFill>
              </a:rPr>
              <a:t>Kakao</a:t>
            </a:r>
          </a:p>
        </p:txBody>
      </p:sp>
    </p:spTree>
    <p:extLst>
      <p:ext uri="{BB962C8B-B14F-4D97-AF65-F5344CB8AC3E}">
        <p14:creationId xmlns:p14="http://schemas.microsoft.com/office/powerpoint/2010/main" val="2164424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16</a:t>
            </a:fld>
            <a:endParaRPr lang="en-US" dirty="0"/>
          </a:p>
        </p:txBody>
      </p:sp>
      <p:sp>
        <p:nvSpPr>
          <p:cNvPr id="8" name="Title 1"/>
          <p:cNvSpPr>
            <a:spLocks noGrp="1"/>
          </p:cNvSpPr>
          <p:nvPr>
            <p:ph type="title"/>
          </p:nvPr>
        </p:nvSpPr>
        <p:spPr>
          <a:xfrm>
            <a:off x="839788" y="216848"/>
            <a:ext cx="10515600" cy="936453"/>
          </a:xfrm>
        </p:spPr>
        <p:txBody>
          <a:bodyPr>
            <a:normAutofit/>
          </a:bodyPr>
          <a:lstStyle/>
          <a:p>
            <a:pPr algn="ctr"/>
            <a:r>
              <a:rPr lang="lv-LV" b="1" dirty="0">
                <a:solidFill>
                  <a:srgbClr val="FF0000"/>
                </a:solidFill>
              </a:rPr>
              <a:t>Uztura karšu izstrāde</a:t>
            </a:r>
            <a:endParaRPr lang="en-US" b="1" dirty="0">
              <a:solidFill>
                <a:srgbClr val="FF0000"/>
              </a:solidFill>
            </a:endParaRPr>
          </a:p>
        </p:txBody>
      </p:sp>
      <p:sp>
        <p:nvSpPr>
          <p:cNvPr id="19" name="TextBox 18"/>
          <p:cNvSpPr txBox="1"/>
          <p:nvPr/>
        </p:nvSpPr>
        <p:spPr>
          <a:xfrm>
            <a:off x="319352" y="1295647"/>
            <a:ext cx="10927355" cy="4154984"/>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Veidotas 7 dienām:</a:t>
            </a:r>
          </a:p>
          <a:p>
            <a:pPr marL="800100" lvl="1" indent="-342900">
              <a:buFont typeface="Arial" panose="020B0604020202020204" pitchFamily="34" charset="0"/>
              <a:buChar char="•"/>
            </a:pPr>
            <a:r>
              <a:rPr lang="lv-LV" sz="2000" dirty="0">
                <a:solidFill>
                  <a:schemeClr val="accent5"/>
                </a:solidFill>
              </a:rPr>
              <a:t>pieaugušajiem arī 2 sezonām – vasarai un ziemai;</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Uztura kartēs visām receptēm norādīts enerģijas un uzturvielu daudzums, ko tās nodrošina;</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Katrā dienā iekļautas 3 </a:t>
            </a:r>
            <a:r>
              <a:rPr lang="lv-LV" sz="2400" dirty="0" err="1">
                <a:solidFill>
                  <a:schemeClr val="accent5"/>
                </a:solidFill>
              </a:rPr>
              <a:t>pamatmaltītes</a:t>
            </a:r>
            <a:r>
              <a:rPr lang="lv-LV" sz="2400" dirty="0">
                <a:solidFill>
                  <a:schemeClr val="accent5"/>
                </a:solidFill>
              </a:rPr>
              <a:t> un 2 uzkodu reizes;</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Uztura kartes veidotas rekomendējoši, pieļaujot iespēju vienu produktu aizstāt ar citu līdzīgu, kā arī mainot ēdienreizes vietām vai apvienojot tās atbilstoši indivīda vajadzībām.</a:t>
            </a:r>
          </a:p>
        </p:txBody>
      </p:sp>
    </p:spTree>
    <p:extLst>
      <p:ext uri="{BB962C8B-B14F-4D97-AF65-F5344CB8AC3E}">
        <p14:creationId xmlns:p14="http://schemas.microsoft.com/office/powerpoint/2010/main" val="2618504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17</a:t>
            </a:fld>
            <a:endParaRPr lang="en-US" dirty="0"/>
          </a:p>
        </p:txBody>
      </p:sp>
      <p:graphicFrame>
        <p:nvGraphicFramePr>
          <p:cNvPr id="5" name="Table 4">
            <a:extLst>
              <a:ext uri="{FF2B5EF4-FFF2-40B4-BE49-F238E27FC236}">
                <a16:creationId xmlns:a16="http://schemas.microsoft.com/office/drawing/2014/main" xmlns="" id="{41016607-B43C-41D8-AD03-C5C0F92F4F1F}"/>
              </a:ext>
            </a:extLst>
          </p:cNvPr>
          <p:cNvGraphicFramePr>
            <a:graphicFrameLocks noGrp="1"/>
          </p:cNvGraphicFramePr>
          <p:nvPr>
            <p:extLst>
              <p:ext uri="{D42A27DB-BD31-4B8C-83A1-F6EECF244321}">
                <p14:modId xmlns:p14="http://schemas.microsoft.com/office/powerpoint/2010/main" val="1767393219"/>
              </p:ext>
            </p:extLst>
          </p:nvPr>
        </p:nvGraphicFramePr>
        <p:xfrm>
          <a:off x="107091" y="65904"/>
          <a:ext cx="10775092" cy="6578172"/>
        </p:xfrm>
        <a:graphic>
          <a:graphicData uri="http://schemas.openxmlformats.org/drawingml/2006/table">
            <a:tbl>
              <a:tblPr/>
              <a:tblGrid>
                <a:gridCol w="749644">
                  <a:extLst>
                    <a:ext uri="{9D8B030D-6E8A-4147-A177-3AD203B41FA5}">
                      <a16:colId xmlns:a16="http://schemas.microsoft.com/office/drawing/2014/main" xmlns="" val="1252721734"/>
                    </a:ext>
                  </a:extLst>
                </a:gridCol>
                <a:gridCol w="3665837">
                  <a:extLst>
                    <a:ext uri="{9D8B030D-6E8A-4147-A177-3AD203B41FA5}">
                      <a16:colId xmlns:a16="http://schemas.microsoft.com/office/drawing/2014/main" xmlns="" val="350073809"/>
                    </a:ext>
                  </a:extLst>
                </a:gridCol>
                <a:gridCol w="1631092">
                  <a:extLst>
                    <a:ext uri="{9D8B030D-6E8A-4147-A177-3AD203B41FA5}">
                      <a16:colId xmlns:a16="http://schemas.microsoft.com/office/drawing/2014/main" xmlns="" val="2783154757"/>
                    </a:ext>
                  </a:extLst>
                </a:gridCol>
                <a:gridCol w="914400">
                  <a:extLst>
                    <a:ext uri="{9D8B030D-6E8A-4147-A177-3AD203B41FA5}">
                      <a16:colId xmlns:a16="http://schemas.microsoft.com/office/drawing/2014/main" xmlns="" val="3924482156"/>
                    </a:ext>
                  </a:extLst>
                </a:gridCol>
                <a:gridCol w="889686">
                  <a:extLst>
                    <a:ext uri="{9D8B030D-6E8A-4147-A177-3AD203B41FA5}">
                      <a16:colId xmlns:a16="http://schemas.microsoft.com/office/drawing/2014/main" xmlns="" val="4056256429"/>
                    </a:ext>
                  </a:extLst>
                </a:gridCol>
                <a:gridCol w="807308">
                  <a:extLst>
                    <a:ext uri="{9D8B030D-6E8A-4147-A177-3AD203B41FA5}">
                      <a16:colId xmlns:a16="http://schemas.microsoft.com/office/drawing/2014/main" xmlns="" val="4071457501"/>
                    </a:ext>
                  </a:extLst>
                </a:gridCol>
                <a:gridCol w="659027">
                  <a:extLst>
                    <a:ext uri="{9D8B030D-6E8A-4147-A177-3AD203B41FA5}">
                      <a16:colId xmlns:a16="http://schemas.microsoft.com/office/drawing/2014/main" xmlns="" val="454466892"/>
                    </a:ext>
                  </a:extLst>
                </a:gridCol>
                <a:gridCol w="659028">
                  <a:extLst>
                    <a:ext uri="{9D8B030D-6E8A-4147-A177-3AD203B41FA5}">
                      <a16:colId xmlns:a16="http://schemas.microsoft.com/office/drawing/2014/main" xmlns="" val="3403349812"/>
                    </a:ext>
                  </a:extLst>
                </a:gridCol>
                <a:gridCol w="799070">
                  <a:extLst>
                    <a:ext uri="{9D8B030D-6E8A-4147-A177-3AD203B41FA5}">
                      <a16:colId xmlns:a16="http://schemas.microsoft.com/office/drawing/2014/main" xmlns="" val="935270180"/>
                    </a:ext>
                  </a:extLst>
                </a:gridCol>
              </a:tblGrid>
              <a:tr h="228600">
                <a:tc>
                  <a:txBody>
                    <a:bodyPr/>
                    <a:lstStyle/>
                    <a:p>
                      <a:pPr rtl="0" fontAlgn="ctr"/>
                      <a:endParaRPr lang="en-US"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Ēdiens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noProof="0" dirty="0">
                          <a:solidFill>
                            <a:schemeClr val="accent5">
                              <a:lumMod val="50000"/>
                            </a:schemeClr>
                          </a:solidFill>
                          <a:effectLst/>
                        </a:rPr>
                        <a:t>Produkts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noProof="0" dirty="0">
                          <a:solidFill>
                            <a:schemeClr val="accent5">
                              <a:lumMod val="50000"/>
                            </a:schemeClr>
                          </a:solidFill>
                          <a:effectLst/>
                        </a:rPr>
                        <a:t>Svars, neto </a:t>
                      </a:r>
                      <a:r>
                        <a:rPr lang="en-US" sz="1100" b="1" dirty="0">
                          <a:solidFill>
                            <a:schemeClr val="accent5">
                              <a:lumMod val="50000"/>
                            </a:schemeClr>
                          </a:solidFill>
                          <a:effectLst/>
                        </a:rPr>
                        <a:t>(g)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dirty="0" err="1">
                          <a:solidFill>
                            <a:schemeClr val="accent5">
                              <a:lumMod val="50000"/>
                            </a:schemeClr>
                          </a:solidFill>
                          <a:effectLst/>
                        </a:rPr>
                        <a:t>En</a:t>
                      </a:r>
                      <a:r>
                        <a:rPr lang="lv-LV" sz="1100" b="1" dirty="0">
                          <a:solidFill>
                            <a:schemeClr val="accent5">
                              <a:lumMod val="50000"/>
                            </a:schemeClr>
                          </a:solidFill>
                          <a:effectLst/>
                        </a:rPr>
                        <a:t>. v. (kcal)</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OBV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noProof="0" dirty="0">
                          <a:solidFill>
                            <a:schemeClr val="accent5">
                              <a:lumMod val="50000"/>
                            </a:schemeClr>
                          </a:solidFill>
                          <a:effectLst/>
                        </a:rPr>
                        <a:t>Tauki</a:t>
                      </a:r>
                      <a:r>
                        <a:rPr lang="en-US" sz="1100" b="1" dirty="0">
                          <a:solidFill>
                            <a:schemeClr val="accent5">
                              <a:lumMod val="50000"/>
                            </a:schemeClr>
                          </a:solidFill>
                          <a:effectLst/>
                        </a:rPr>
                        <a:t>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OGH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a:solidFill>
                            <a:schemeClr val="accent5">
                              <a:lumMod val="50000"/>
                            </a:schemeClr>
                          </a:solidFill>
                          <a:effectLst/>
                        </a:rPr>
                        <a:t>Šķiedrv.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14441546"/>
                  </a:ext>
                </a:extLst>
              </a:tr>
              <a:tr h="228600">
                <a:tc rowSpan="3">
                  <a:txBody>
                    <a:bodyPr/>
                    <a:lstStyle/>
                    <a:p>
                      <a:pPr algn="ctr" rtl="0" fontAlgn="ctr"/>
                      <a:r>
                        <a:rPr lang="lv-LV" sz="1100" noProof="0" dirty="0">
                          <a:solidFill>
                            <a:schemeClr val="accent5">
                              <a:lumMod val="50000"/>
                            </a:schemeClr>
                          </a:solidFill>
                          <a:effectLst/>
                        </a:rPr>
                        <a:t>Brokastis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rtl="0" fontAlgn="ctr"/>
                      <a:r>
                        <a:rPr lang="lv-LV" sz="1100" b="1" dirty="0">
                          <a:solidFill>
                            <a:schemeClr val="accent5">
                              <a:lumMod val="50000"/>
                            </a:schemeClr>
                          </a:solidFill>
                          <a:effectLst/>
                        </a:rPr>
                        <a:t>Griķu pārslu biezputra ar grauzdētām sēklām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ctr"/>
                      <a:r>
                        <a:rPr lang="lv-LV" sz="1000" noProof="0" dirty="0">
                          <a:solidFill>
                            <a:schemeClr val="accent5">
                              <a:lumMod val="50000"/>
                            </a:schemeClr>
                          </a:solidFill>
                          <a:effectLst/>
                        </a:rPr>
                        <a:t>Griķu pārslas, pagatavotas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180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292.0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9.3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dirty="0">
                          <a:solidFill>
                            <a:schemeClr val="accent5">
                              <a:lumMod val="50000"/>
                            </a:schemeClr>
                          </a:solidFill>
                          <a:effectLst/>
                        </a:rPr>
                        <a:t>10.0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40.3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2.3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xmlns="" val="203366374"/>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ctr"/>
                      <a:r>
                        <a:rPr lang="lv-LV" sz="1000" noProof="0" dirty="0">
                          <a:solidFill>
                            <a:schemeClr val="accent5">
                              <a:lumMod val="50000"/>
                            </a:schemeClr>
                          </a:solidFill>
                          <a:effectLst/>
                        </a:rPr>
                        <a:t>Sviests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5</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13900440"/>
                  </a:ext>
                </a:extLst>
              </a:tr>
              <a:tr h="205122">
                <a:tc vMerge="1">
                  <a:txBody>
                    <a:bodyPr/>
                    <a:lstStyle/>
                    <a:p>
                      <a:endParaRPr lang="en-US"/>
                    </a:p>
                  </a:txBody>
                  <a:tcPr/>
                </a:tc>
                <a:tc vMerge="1">
                  <a:txBody>
                    <a:bodyPr/>
                    <a:lstStyle/>
                    <a:p>
                      <a:endParaRPr lang="en-US"/>
                    </a:p>
                  </a:txBody>
                  <a:tcPr/>
                </a:tc>
                <a:tc>
                  <a:txBody>
                    <a:bodyPr/>
                    <a:lstStyle/>
                    <a:p>
                      <a:pPr rtl="0" fontAlgn="ctr"/>
                      <a:r>
                        <a:rPr lang="lv-LV" sz="1000" noProof="0" dirty="0">
                          <a:solidFill>
                            <a:schemeClr val="accent5">
                              <a:lumMod val="50000"/>
                            </a:schemeClr>
                          </a:solidFill>
                          <a:effectLst/>
                        </a:rPr>
                        <a:t>Sēklas, grauzdētas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10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126795748"/>
                  </a:ext>
                </a:extLst>
              </a:tr>
              <a:tr h="97809">
                <a:tc rowSpan="2">
                  <a:txBody>
                    <a:bodyPr/>
                    <a:lstStyle/>
                    <a:p>
                      <a:pPr algn="ctr" rtl="0" fontAlgn="ctr"/>
                      <a:r>
                        <a:rPr lang="lv-LV" sz="1100" noProof="0" dirty="0">
                          <a:solidFill>
                            <a:schemeClr val="accent5">
                              <a:lumMod val="50000"/>
                            </a:schemeClr>
                          </a:solidFill>
                          <a:effectLst/>
                        </a:rPr>
                        <a:t>Uzkodas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lv-LV" sz="1000" noProof="0" dirty="0">
                          <a:solidFill>
                            <a:schemeClr val="accent5">
                              <a:lumMod val="50000"/>
                            </a:schemeClr>
                          </a:solidFill>
                          <a:effectLst/>
                        </a:rPr>
                        <a:t>Ābols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90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dirty="0">
                          <a:solidFill>
                            <a:schemeClr val="accent5">
                              <a:lumMod val="50000"/>
                            </a:schemeClr>
                          </a:solidFill>
                          <a:effectLst/>
                        </a:rPr>
                        <a:t>279.7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1.9</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0.7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63.2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7.2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21126723"/>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Žāvēti augļi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4009952301"/>
                  </a:ext>
                </a:extLst>
              </a:tr>
              <a:tr h="97809">
                <a:tc rowSpan="7">
                  <a:txBody>
                    <a:bodyPr/>
                    <a:lstStyle/>
                    <a:p>
                      <a:pPr algn="ctr" rtl="0" fontAlgn="ctr"/>
                      <a:r>
                        <a:rPr lang="lv-LV" sz="1100" noProof="0" dirty="0">
                          <a:solidFill>
                            <a:schemeClr val="accent5">
                              <a:lumMod val="50000"/>
                            </a:schemeClr>
                          </a:solidFill>
                          <a:effectLst/>
                        </a:rPr>
                        <a:t>Pusdienas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4">
                  <a:txBody>
                    <a:bodyPr/>
                    <a:lstStyle/>
                    <a:p>
                      <a:pPr rtl="0" fontAlgn="b"/>
                      <a:r>
                        <a:rPr lang="lv-LV" sz="1100" b="1" dirty="0">
                          <a:solidFill>
                            <a:schemeClr val="accent5">
                              <a:lumMod val="50000"/>
                            </a:schemeClr>
                          </a:solidFill>
                          <a:effectLst/>
                        </a:rPr>
                        <a:t>Griķi ar maltās gaļas mērci</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Griķi, vārīti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250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dirty="0">
                          <a:solidFill>
                            <a:schemeClr val="accent5">
                              <a:lumMod val="50000"/>
                            </a:schemeClr>
                          </a:solidFill>
                          <a:effectLst/>
                        </a:rPr>
                        <a:t>668.3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30.2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30.3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65.3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6.0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xmlns="" val="1185523762"/>
                  </a:ext>
                </a:extLst>
              </a:tr>
              <a:tr h="195618">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Cūkgaļa, malta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236958514"/>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Sīpoli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908492216"/>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Piens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917577725"/>
                  </a:ext>
                </a:extLst>
              </a:tr>
              <a:tr h="195618">
                <a:tc vMerge="1">
                  <a:txBody>
                    <a:bodyPr/>
                    <a:lstStyle/>
                    <a:p>
                      <a:endParaRPr lang="en-US"/>
                    </a:p>
                  </a:txBody>
                  <a:tcPr/>
                </a:tc>
                <a:tc rowSpan="3">
                  <a:txBody>
                    <a:bodyPr/>
                    <a:lstStyle/>
                    <a:p>
                      <a:pPr rtl="0" fontAlgn="b"/>
                      <a:r>
                        <a:rPr lang="lv-LV" sz="1100" b="1" noProof="0" dirty="0">
                          <a:solidFill>
                            <a:schemeClr val="accent5">
                              <a:lumMod val="50000"/>
                            </a:schemeClr>
                          </a:solidFill>
                          <a:effectLst/>
                        </a:rPr>
                        <a:t>Biešu salāti</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Bietes, vārītas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573873440"/>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Lociņi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50835711"/>
                  </a:ext>
                </a:extLst>
              </a:tr>
              <a:tr h="107184">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004144949"/>
                  </a:ext>
                </a:extLst>
              </a:tr>
              <a:tr h="195618">
                <a:tc rowSpan="7">
                  <a:txBody>
                    <a:bodyPr/>
                    <a:lstStyle/>
                    <a:p>
                      <a:pPr algn="ctr" rtl="0" fontAlgn="ctr"/>
                      <a:r>
                        <a:rPr lang="lv-LV" sz="1100" noProof="0" dirty="0">
                          <a:solidFill>
                            <a:schemeClr val="accent5">
                              <a:lumMod val="50000"/>
                            </a:schemeClr>
                          </a:solidFill>
                          <a:effectLst/>
                        </a:rPr>
                        <a:t>Uzkodas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rtl="0" fontAlgn="b"/>
                      <a:r>
                        <a:rPr lang="lv-LV" sz="1100" b="1" noProof="0" dirty="0">
                          <a:solidFill>
                            <a:schemeClr val="accent5">
                              <a:lumMod val="50000"/>
                            </a:schemeClr>
                          </a:solidFill>
                          <a:effectLst/>
                        </a:rPr>
                        <a:t>Biezpiena plācenīši ar ogām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lv-LV" sz="1000" noProof="0" dirty="0">
                          <a:solidFill>
                            <a:schemeClr val="accent5">
                              <a:lumMod val="50000"/>
                            </a:schemeClr>
                          </a:solidFill>
                          <a:effectLst/>
                        </a:rPr>
                        <a:t>Biezpiens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125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460.2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dirty="0">
                          <a:solidFill>
                            <a:schemeClr val="accent5">
                              <a:lumMod val="50000"/>
                            </a:schemeClr>
                          </a:solidFill>
                          <a:effectLst/>
                        </a:rPr>
                        <a:t>30.5</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15.4</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58.4</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7.3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24220264"/>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lv-LV" sz="1000" noProof="0" dirty="0">
                          <a:solidFill>
                            <a:schemeClr val="accent5">
                              <a:lumMod val="50000"/>
                            </a:schemeClr>
                          </a:solidFill>
                          <a:effectLst/>
                        </a:rPr>
                        <a:t>Olas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30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902587995"/>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Milti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574927394"/>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Cukurs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041836751"/>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982599988"/>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Ogas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50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945337569"/>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Ievārījums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816640040"/>
                  </a:ext>
                </a:extLst>
              </a:tr>
              <a:tr h="195618">
                <a:tc rowSpan="13">
                  <a:txBody>
                    <a:bodyPr/>
                    <a:lstStyle/>
                    <a:p>
                      <a:pPr algn="ctr" rtl="0" fontAlgn="ctr"/>
                      <a:r>
                        <a:rPr lang="lv-LV" sz="1100" noProof="0" dirty="0">
                          <a:solidFill>
                            <a:schemeClr val="accent5">
                              <a:lumMod val="50000"/>
                            </a:schemeClr>
                          </a:solidFill>
                          <a:effectLst/>
                        </a:rPr>
                        <a:t>Vakariņas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8">
                  <a:txBody>
                    <a:bodyPr/>
                    <a:lstStyle/>
                    <a:p>
                      <a:pPr rtl="0" fontAlgn="b"/>
                      <a:r>
                        <a:rPr lang="lv-LV" sz="1100" b="1" dirty="0">
                          <a:solidFill>
                            <a:schemeClr val="accent5">
                              <a:lumMod val="50000"/>
                            </a:schemeClr>
                          </a:solidFill>
                          <a:effectLst/>
                        </a:rPr>
                        <a:t>Dārzeņu sautējums ar pupiņām un grūbām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Pupiņas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745.7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27.0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dirty="0">
                          <a:solidFill>
                            <a:schemeClr val="accent5">
                              <a:lumMod val="50000"/>
                            </a:schemeClr>
                          </a:solidFill>
                          <a:effectLst/>
                        </a:rPr>
                        <a:t>12.7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112.1</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28.1</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xmlns="" val="2456661941"/>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Grūbas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743840788"/>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Kartupeļi, vārīti </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527142887"/>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Paprika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331277495"/>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Burkāni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40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874314161"/>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Galviņkāposti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93051844"/>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Tomāti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40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4229006015"/>
                  </a:ext>
                </a:extLst>
              </a:tr>
              <a:tr h="187656">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Sīpoli, pagatavoti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65008104"/>
                  </a:ext>
                </a:extLst>
              </a:tr>
              <a:tr h="195618">
                <a:tc vMerge="1">
                  <a:txBody>
                    <a:bodyPr/>
                    <a:lstStyle/>
                    <a:p>
                      <a:endParaRPr lang="en-US"/>
                    </a:p>
                  </a:txBody>
                  <a:tcPr/>
                </a:tc>
                <a:tc rowSpan="5">
                  <a:txBody>
                    <a:bodyPr/>
                    <a:lstStyle/>
                    <a:p>
                      <a:pPr rtl="0" fontAlgn="b"/>
                      <a:r>
                        <a:rPr lang="lv-LV" sz="1100" b="1" dirty="0">
                          <a:solidFill>
                            <a:schemeClr val="accent5">
                              <a:lumMod val="50000"/>
                            </a:schemeClr>
                          </a:solidFill>
                          <a:effectLst/>
                        </a:rPr>
                        <a:t>Gurķu salāti</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Gurķi, svaigi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623164115"/>
                  </a:ext>
                </a:extLst>
              </a:tr>
              <a:tr h="195618">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Sīpoli, svaigi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48411372"/>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283680548"/>
                  </a:ext>
                </a:extLst>
              </a:tr>
              <a:tr h="195618">
                <a:tc vMerge="1">
                  <a:txBody>
                    <a:bodyPr/>
                    <a:lstStyle/>
                    <a:p>
                      <a:endParaRPr lang="en-US"/>
                    </a:p>
                  </a:txBody>
                  <a:tcPr/>
                </a:tc>
                <a:tc vMerge="1">
                  <a:txBody>
                    <a:bodyPr/>
                    <a:lstStyle/>
                    <a:p>
                      <a:pP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Rudzu rupjmaize</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70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828575306"/>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Kefīrs </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288536674"/>
                  </a:ext>
                </a:extLst>
              </a:tr>
              <a:tr h="195618">
                <a:tc>
                  <a:txBody>
                    <a:bodyPr/>
                    <a:lstStyle/>
                    <a:p>
                      <a:pPr algn="r" rtl="0" fontAlgn="b"/>
                      <a:r>
                        <a:rPr lang="en-US" sz="1100" b="1">
                          <a:solidFill>
                            <a:schemeClr val="accent5">
                              <a:lumMod val="50000"/>
                            </a:schemeClr>
                          </a:solidFill>
                          <a:effectLst/>
                        </a:rPr>
                        <a:t>KOPĀ:</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2445.9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98.9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69.1</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339.3</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dirty="0">
                          <a:solidFill>
                            <a:schemeClr val="accent5">
                              <a:lumMod val="50000"/>
                            </a:schemeClr>
                          </a:solidFill>
                          <a:effectLst/>
                        </a:rPr>
                        <a:t>50.9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08526307"/>
                  </a:ext>
                </a:extLst>
              </a:tr>
              <a:tr h="97809">
                <a:tc>
                  <a:txBody>
                    <a:bodyPr/>
                    <a:lstStyle/>
                    <a:p>
                      <a:pPr algn="r" rtl="0" fontAlgn="b"/>
                      <a:r>
                        <a:rPr lang="en-US" sz="1100" b="1" dirty="0">
                          <a:solidFill>
                            <a:schemeClr val="accent5">
                              <a:lumMod val="50000"/>
                            </a:schemeClr>
                          </a:solidFill>
                          <a:effectLst/>
                        </a:rPr>
                        <a:t>E</a:t>
                      </a:r>
                      <a:r>
                        <a:rPr lang="lv-LV" sz="1100" b="1" dirty="0" err="1">
                          <a:solidFill>
                            <a:schemeClr val="accent5">
                              <a:lumMod val="50000"/>
                            </a:schemeClr>
                          </a:solidFill>
                          <a:effectLst/>
                        </a:rPr>
                        <a:t>nerģijas</a:t>
                      </a:r>
                      <a:r>
                        <a:rPr lang="lv-LV" sz="1100" b="1" dirty="0">
                          <a:solidFill>
                            <a:schemeClr val="accent5">
                              <a:lumMod val="50000"/>
                            </a:schemeClr>
                          </a:solidFill>
                          <a:effectLst/>
                        </a:rPr>
                        <a:t> </a:t>
                      </a:r>
                      <a:r>
                        <a:rPr lang="en-US" sz="1100" b="1" dirty="0">
                          <a:solidFill>
                            <a:schemeClr val="accent5">
                              <a:lumMod val="50000"/>
                            </a:schemeClr>
                          </a:solidFill>
                          <a:effectLst/>
                        </a:rPr>
                        <a:t>%:</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16.2</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25.4</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55.5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683064861"/>
                  </a:ext>
                </a:extLst>
              </a:tr>
              <a:tr h="195618">
                <a:tc>
                  <a:txBody>
                    <a:bodyPr/>
                    <a:lstStyle/>
                    <a:p>
                      <a:pPr algn="r" rtl="0" fontAlgn="b"/>
                      <a:r>
                        <a:rPr lang="lv-LV" sz="1100" dirty="0">
                          <a:solidFill>
                            <a:schemeClr val="accent5">
                              <a:lumMod val="50000"/>
                            </a:schemeClr>
                          </a:solidFill>
                          <a:effectLst/>
                        </a:rPr>
                        <a:t>Ieteicamais</a:t>
                      </a:r>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(10-20)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(25-30)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(45-60)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517968160"/>
                  </a:ext>
                </a:extLst>
              </a:tr>
            </a:tbl>
          </a:graphicData>
        </a:graphic>
      </p:graphicFrame>
    </p:spTree>
    <p:extLst>
      <p:ext uri="{BB962C8B-B14F-4D97-AF65-F5344CB8AC3E}">
        <p14:creationId xmlns:p14="http://schemas.microsoft.com/office/powerpoint/2010/main" val="39827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Pārtikas groza vērtība mēnesī</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18</a:t>
            </a:fld>
            <a:endParaRPr lang="en-US" dirty="0"/>
          </a:p>
        </p:txBody>
      </p:sp>
      <p:graphicFrame>
        <p:nvGraphicFramePr>
          <p:cNvPr id="12" name="Chart 11"/>
          <p:cNvGraphicFramePr/>
          <p:nvPr>
            <p:extLst>
              <p:ext uri="{D42A27DB-BD31-4B8C-83A1-F6EECF244321}">
                <p14:modId xmlns:p14="http://schemas.microsoft.com/office/powerpoint/2010/main" val="3264424532"/>
              </p:ext>
            </p:extLst>
          </p:nvPr>
        </p:nvGraphicFramePr>
        <p:xfrm>
          <a:off x="1574378" y="1129602"/>
          <a:ext cx="9053190" cy="48979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26C72402-BFCC-419D-AB8B-5808A539F25C}"/>
              </a:ext>
            </a:extLst>
          </p:cNvPr>
          <p:cNvSpPr txBox="1"/>
          <p:nvPr/>
        </p:nvSpPr>
        <p:spPr>
          <a:xfrm>
            <a:off x="7974227" y="6121171"/>
            <a:ext cx="3772930" cy="338554"/>
          </a:xfrm>
          <a:prstGeom prst="rect">
            <a:avLst/>
          </a:prstGeom>
          <a:noFill/>
        </p:spPr>
        <p:txBody>
          <a:bodyPr wrap="square" rtlCol="0">
            <a:spAutoFit/>
          </a:bodyPr>
          <a:lstStyle/>
          <a:p>
            <a:r>
              <a:rPr lang="lv-LV" sz="1600" dirty="0"/>
              <a:t>Aprēķinā izmantotas 2020.gada cenas</a:t>
            </a:r>
            <a:endParaRPr lang="en-GB" sz="1600" dirty="0"/>
          </a:p>
        </p:txBody>
      </p:sp>
    </p:spTree>
    <p:extLst>
      <p:ext uri="{BB962C8B-B14F-4D97-AF65-F5344CB8AC3E}">
        <p14:creationId xmlns:p14="http://schemas.microsoft.com/office/powerpoint/2010/main" val="2095546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19</a:t>
            </a:fld>
            <a:endParaRPr lang="en-US" dirty="0"/>
          </a:p>
        </p:txBody>
      </p:sp>
      <p:sp>
        <p:nvSpPr>
          <p:cNvPr id="4" name="TextBox 3"/>
          <p:cNvSpPr txBox="1"/>
          <p:nvPr/>
        </p:nvSpPr>
        <p:spPr>
          <a:xfrm>
            <a:off x="111964" y="1639347"/>
            <a:ext cx="5350339" cy="203132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Mobilā telefona rēķina apmaksa</a:t>
            </a:r>
            <a:endParaRPr lang="en-US" sz="1400" dirty="0"/>
          </a:p>
          <a:p>
            <a:pPr marL="342900" lvl="0" indent="-342900">
              <a:buFont typeface="Arial" panose="020B0604020202020204" pitchFamily="34" charset="0"/>
              <a:buChar char="•"/>
            </a:pPr>
            <a:r>
              <a:rPr lang="lv-LV" sz="1400" dirty="0"/>
              <a:t>Mobilo vai stacionāro tālruņu iegāde vai remonts</a:t>
            </a:r>
            <a:endParaRPr lang="en-US" sz="1400" dirty="0"/>
          </a:p>
          <a:p>
            <a:pPr marL="342900" lvl="0" indent="-342900">
              <a:buFont typeface="Arial" panose="020B0604020202020204" pitchFamily="34" charset="0"/>
              <a:buChar char="•"/>
            </a:pPr>
            <a:r>
              <a:rPr lang="lv-LV" sz="1400" dirty="0"/>
              <a:t>Zāles, ārstu apmeklējumi</a:t>
            </a:r>
            <a:endParaRPr lang="en-US" sz="1400" dirty="0"/>
          </a:p>
          <a:p>
            <a:pPr marL="342900" lvl="0" indent="-342900">
              <a:buFont typeface="Arial" panose="020B0604020202020204" pitchFamily="34" charset="0"/>
              <a:buChar char="•"/>
            </a:pPr>
            <a:r>
              <a:rPr lang="lv-LV" sz="1400" dirty="0"/>
              <a:t>Zobārsta pakalpojumi un pirkumi, kas saistīti ar veselības aprūpi</a:t>
            </a:r>
            <a:endParaRPr lang="en-US" sz="1400" dirty="0"/>
          </a:p>
          <a:p>
            <a:pPr marL="342900" lvl="0" indent="-342900">
              <a:buFont typeface="Arial" panose="020B0604020202020204" pitchFamily="34" charset="0"/>
              <a:buChar char="•"/>
            </a:pPr>
            <a:r>
              <a:rPr lang="lv-LV" sz="1400" dirty="0"/>
              <a:t>Apģērbs un apavi, kā arī somas</a:t>
            </a:r>
            <a:endParaRPr lang="en-US" sz="1400" dirty="0"/>
          </a:p>
          <a:p>
            <a:pPr marL="342900" lvl="0" indent="-342900">
              <a:buFont typeface="Arial" panose="020B0604020202020204" pitchFamily="34" charset="0"/>
              <a:buChar char="•"/>
            </a:pPr>
            <a:r>
              <a:rPr lang="lv-LV" sz="1400" dirty="0"/>
              <a:t>Skaistumkopšanas preces un pakalpojumi, kā arī higiēnas preces</a:t>
            </a:r>
            <a:endParaRPr lang="en-US" sz="1400" dirty="0"/>
          </a:p>
          <a:p>
            <a:pPr marL="342900" lvl="0" indent="-342900">
              <a:buFont typeface="Arial" panose="020B0604020202020204" pitchFamily="34" charset="0"/>
              <a:buChar char="•"/>
            </a:pPr>
            <a:r>
              <a:rPr lang="lv-LV" sz="1400" dirty="0"/>
              <a:t>Personiskās higiēnas elektroierīču, rokas pulksteņu, juvelierizstrādājumu, bižutērijas iegāde vai remonts</a:t>
            </a:r>
            <a:endParaRPr lang="en-US" sz="1400" dirty="0"/>
          </a:p>
          <a:p>
            <a:pPr marL="342900" indent="-342900">
              <a:buFont typeface="Arial" panose="020B0604020202020204" pitchFamily="34" charset="0"/>
              <a:buChar char="•"/>
            </a:pPr>
            <a:r>
              <a:rPr lang="lv-LV" sz="1400" dirty="0"/>
              <a:t>Sabiedriskās ēdināšanas pakalpojumi</a:t>
            </a:r>
          </a:p>
        </p:txBody>
      </p:sp>
      <p:sp>
        <p:nvSpPr>
          <p:cNvPr id="5" name="TextBox 4"/>
          <p:cNvSpPr txBox="1"/>
          <p:nvPr/>
        </p:nvSpPr>
        <p:spPr>
          <a:xfrm>
            <a:off x="5387564" y="1639347"/>
            <a:ext cx="6804454" cy="440120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Mājokļa īre un komunālie pakalpojumi</a:t>
            </a:r>
            <a:endParaRPr lang="en-US" sz="1400" dirty="0"/>
          </a:p>
          <a:p>
            <a:pPr marL="342900" lvl="0" indent="-342900">
              <a:buFont typeface="Arial" panose="020B0604020202020204" pitchFamily="34" charset="0"/>
              <a:buChar char="•"/>
            </a:pPr>
            <a:r>
              <a:rPr lang="lv-LV" sz="1400" dirty="0"/>
              <a:t>Nelielas saimniecības preces</a:t>
            </a:r>
            <a:endParaRPr lang="en-US" sz="1400" dirty="0"/>
          </a:p>
          <a:p>
            <a:pPr marL="342900" lvl="0" indent="-342900">
              <a:buFont typeface="Arial" panose="020B0604020202020204" pitchFamily="34" charset="0"/>
              <a:buChar char="•"/>
            </a:pPr>
            <a:r>
              <a:rPr lang="lv-LV" sz="1400" dirty="0"/>
              <a:t>Mājokļa remonts vai nelieli remonta pakalpojumi</a:t>
            </a:r>
            <a:endParaRPr lang="en-US" sz="1400" dirty="0"/>
          </a:p>
          <a:p>
            <a:pPr marL="342900" lvl="0" indent="-342900">
              <a:buFont typeface="Arial" panose="020B0604020202020204" pitchFamily="34" charset="0"/>
              <a:buChar char="•"/>
            </a:pPr>
            <a:r>
              <a:rPr lang="lv-LV" sz="1400" dirty="0"/>
              <a:t>Mēbeļu un mājsaimniecības ierīču iegāde vai remonts</a:t>
            </a:r>
          </a:p>
          <a:p>
            <a:pPr marL="342900" lvl="0" indent="-342900">
              <a:buFont typeface="Arial" panose="020B0604020202020204" pitchFamily="34" charset="0"/>
              <a:buChar char="•"/>
            </a:pPr>
            <a:r>
              <a:rPr lang="lv-LV" sz="1400" dirty="0"/>
              <a:t>Audumu, trauku, instrumentu un darbarīku mājai iegāde</a:t>
            </a:r>
            <a:endParaRPr lang="en-US" sz="1400" dirty="0"/>
          </a:p>
          <a:p>
            <a:pPr marL="342900" lvl="0" indent="-342900">
              <a:buFont typeface="Arial" panose="020B0604020202020204" pitchFamily="34" charset="0"/>
              <a:buChar char="•"/>
            </a:pPr>
            <a:r>
              <a:rPr lang="lv-LV" sz="1400" dirty="0"/>
              <a:t>Sociālā aprūpe vai arī palīdzība mājas darbos, aukļu pakalpojumi</a:t>
            </a:r>
            <a:endParaRPr lang="en-US" sz="1400" dirty="0"/>
          </a:p>
          <a:p>
            <a:pPr marL="342900" lvl="0" indent="-342900">
              <a:buFont typeface="Arial" panose="020B0604020202020204" pitchFamily="34" charset="0"/>
              <a:buChar char="•"/>
            </a:pPr>
            <a:r>
              <a:rPr lang="lv-LV" sz="1400" dirty="0"/>
              <a:t>Pasta un citi sūtījumi</a:t>
            </a:r>
            <a:endParaRPr lang="en-US" sz="1400" dirty="0"/>
          </a:p>
          <a:p>
            <a:pPr marL="342900" lvl="0" indent="-342900">
              <a:buFont typeface="Arial" panose="020B0604020202020204" pitchFamily="34" charset="0"/>
              <a:buChar char="•"/>
            </a:pPr>
            <a:r>
              <a:rPr lang="lv-LV" sz="1400" dirty="0"/>
              <a:t>Dažādas administratīvās izmaksas, sodu un alimentu nomaksa</a:t>
            </a:r>
            <a:endParaRPr lang="en-US" sz="1400" dirty="0"/>
          </a:p>
          <a:p>
            <a:pPr marL="342900" lvl="0" indent="-342900">
              <a:buFont typeface="Arial" panose="020B0604020202020204" pitchFamily="34" charset="0"/>
              <a:buChar char="•"/>
            </a:pPr>
            <a:r>
              <a:rPr lang="lv-LV" sz="1400" dirty="0"/>
              <a:t>Sabiedriskais transports</a:t>
            </a:r>
            <a:endParaRPr lang="en-US" sz="1400" dirty="0"/>
          </a:p>
          <a:p>
            <a:pPr marL="342900" lvl="0" indent="-342900">
              <a:buFont typeface="Arial" panose="020B0604020202020204" pitchFamily="34" charset="0"/>
              <a:buChar char="•"/>
            </a:pPr>
            <a:r>
              <a:rPr lang="lv-LV" sz="1400" dirty="0"/>
              <a:t>Personiskā transporta līdzekļi</a:t>
            </a:r>
            <a:endParaRPr lang="en-US" sz="1400" dirty="0"/>
          </a:p>
          <a:p>
            <a:pPr marL="342900" lvl="0" indent="-342900">
              <a:buFont typeface="Arial" panose="020B0604020202020204" pitchFamily="34" charset="0"/>
              <a:buChar char="•"/>
            </a:pPr>
            <a:r>
              <a:rPr lang="lv-LV" sz="1400" dirty="0"/>
              <a:t>Transporta remonts, tehniskā apskate, auto transporta līdzekļa vadīšanas kursi</a:t>
            </a:r>
            <a:endParaRPr lang="en-US" sz="1400" dirty="0"/>
          </a:p>
          <a:p>
            <a:pPr marL="342900" lvl="0" indent="-342900">
              <a:buFont typeface="Arial" panose="020B0604020202020204" pitchFamily="34" charset="0"/>
              <a:buChar char="•"/>
            </a:pPr>
            <a:r>
              <a:rPr lang="lv-LV" sz="1400" dirty="0"/>
              <a:t>Personiskā transporta uzturēšana</a:t>
            </a:r>
            <a:endParaRPr lang="en-US" sz="1400" dirty="0"/>
          </a:p>
          <a:p>
            <a:pPr marL="342900" lvl="0" indent="-342900">
              <a:buFont typeface="Arial" panose="020B0604020202020204" pitchFamily="34" charset="0"/>
              <a:buChar char="•"/>
            </a:pPr>
            <a:r>
              <a:rPr lang="lv-LV" sz="1400" dirty="0"/>
              <a:t>Bērnudārza, pamata un vidējās izglītības pakalpojumi</a:t>
            </a:r>
            <a:endParaRPr lang="en-US" sz="1400" dirty="0"/>
          </a:p>
          <a:p>
            <a:pPr marL="342900" lvl="0" indent="-342900">
              <a:buFont typeface="Arial" panose="020B0604020202020204" pitchFamily="34" charset="0"/>
              <a:buChar char="•"/>
            </a:pPr>
            <a:r>
              <a:rPr lang="lv-LV" sz="1400" dirty="0"/>
              <a:t>Mācību maksa augstskolā, dažādi kursi un pulciņi</a:t>
            </a:r>
            <a:endParaRPr lang="en-US" sz="1400" dirty="0"/>
          </a:p>
          <a:p>
            <a:pPr marL="342900" lvl="0" indent="-342900">
              <a:buFont typeface="Arial" panose="020B0604020202020204" pitchFamily="34" charset="0"/>
              <a:buChar char="•"/>
            </a:pPr>
            <a:r>
              <a:rPr lang="lv-LV" sz="1400" dirty="0"/>
              <a:t>Kultūra un sports</a:t>
            </a:r>
            <a:endParaRPr lang="en-US" sz="1400" dirty="0"/>
          </a:p>
          <a:p>
            <a:pPr marL="342900" lvl="0" indent="-342900">
              <a:buFont typeface="Arial" panose="020B0604020202020204" pitchFamily="34" charset="0"/>
              <a:buChar char="•"/>
            </a:pPr>
            <a:r>
              <a:rPr lang="lv-LV" sz="1400" dirty="0"/>
              <a:t>Grāmatu iegāde</a:t>
            </a:r>
            <a:endParaRPr lang="en-US" sz="1400" dirty="0"/>
          </a:p>
          <a:p>
            <a:pPr marL="342900" lvl="0" indent="-342900">
              <a:buFont typeface="Arial" panose="020B0604020202020204" pitchFamily="34" charset="0"/>
              <a:buChar char="•"/>
            </a:pPr>
            <a:r>
              <a:rPr lang="lv-LV" sz="1400" dirty="0"/>
              <a:t>Datoru un to aprīkojumu iegāde un remonts, kā arī programmatūra</a:t>
            </a:r>
            <a:endParaRPr lang="en-US" sz="1400" dirty="0"/>
          </a:p>
          <a:p>
            <a:pPr marL="342900" lvl="0" indent="-342900">
              <a:buFont typeface="Arial" panose="020B0604020202020204" pitchFamily="34" charset="0"/>
              <a:buChar char="•"/>
            </a:pPr>
            <a:r>
              <a:rPr lang="lv-LV" sz="1400" dirty="0"/>
              <a:t>Televizoru, mūzikas instrumentu, sporta, hobija inventāru u.tml. preču iegāde, remonts</a:t>
            </a:r>
            <a:endParaRPr lang="en-US" sz="1400" dirty="0"/>
          </a:p>
          <a:p>
            <a:pPr marL="342900" lvl="0" indent="-342900">
              <a:buFont typeface="Arial" panose="020B0604020202020204" pitchFamily="34" charset="0"/>
              <a:buChar char="•"/>
            </a:pPr>
            <a:r>
              <a:rPr lang="lv-LV" sz="1400" dirty="0"/>
              <a:t>Tūrisma braucieni pa Latviju, kā arī viesnīcu un citu naktsmītņu pakalpojumi Latvijā</a:t>
            </a:r>
            <a:endParaRPr lang="en-US" sz="1400" dirty="0"/>
          </a:p>
          <a:p>
            <a:pPr marL="342900" indent="-342900">
              <a:buFont typeface="Arial" panose="020B0604020202020204" pitchFamily="34" charset="0"/>
              <a:buChar char="•"/>
            </a:pPr>
            <a:r>
              <a:rPr lang="lv-LV" sz="1400" dirty="0"/>
              <a:t>Dažādas vajadzības</a:t>
            </a:r>
          </a:p>
        </p:txBody>
      </p:sp>
      <p:cxnSp>
        <p:nvCxnSpPr>
          <p:cNvPr id="6" name="Straight Connector 5"/>
          <p:cNvCxnSpPr/>
          <p:nvPr/>
        </p:nvCxnSpPr>
        <p:spPr>
          <a:xfrm flipH="1">
            <a:off x="5305168" y="1230941"/>
            <a:ext cx="14447" cy="46814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5835" y="999308"/>
            <a:ext cx="3404286" cy="657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Individuālie izdevumi</a:t>
            </a:r>
            <a:endParaRPr lang="en-US" sz="3000" b="1" dirty="0"/>
          </a:p>
        </p:txBody>
      </p:sp>
      <p:sp>
        <p:nvSpPr>
          <p:cNvPr id="8" name="Title 1"/>
          <p:cNvSpPr txBox="1">
            <a:spLocks/>
          </p:cNvSpPr>
          <p:nvPr/>
        </p:nvSpPr>
        <p:spPr>
          <a:xfrm>
            <a:off x="5720746" y="1000175"/>
            <a:ext cx="3628526" cy="6578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Mājsaimniecību izdevumi</a:t>
            </a:r>
            <a:endParaRPr lang="en-US" sz="3000" b="1" dirty="0"/>
          </a:p>
        </p:txBody>
      </p:sp>
      <p:sp>
        <p:nvSpPr>
          <p:cNvPr id="3" name="Rounded Rectangular Callout 2"/>
          <p:cNvSpPr/>
          <p:nvPr/>
        </p:nvSpPr>
        <p:spPr>
          <a:xfrm>
            <a:off x="897709" y="4092019"/>
            <a:ext cx="3498980" cy="643813"/>
          </a:xfrm>
          <a:prstGeom prst="wedgeRoundRectCallout">
            <a:avLst>
              <a:gd name="adj1" fmla="val -41900"/>
              <a:gd name="adj2" fmla="val -123006"/>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accent5"/>
                </a:solidFill>
              </a:rPr>
              <a:t>Aprēķina katram mājsaimniecības loceklim individuāli</a:t>
            </a:r>
            <a:endParaRPr lang="en-US" dirty="0">
              <a:solidFill>
                <a:schemeClr val="accent5"/>
              </a:solidFill>
            </a:endParaRPr>
          </a:p>
        </p:txBody>
      </p:sp>
      <p:sp>
        <p:nvSpPr>
          <p:cNvPr id="10" name="Rounded Rectangular Callout 9"/>
          <p:cNvSpPr/>
          <p:nvPr/>
        </p:nvSpPr>
        <p:spPr>
          <a:xfrm>
            <a:off x="897709" y="5268568"/>
            <a:ext cx="3498980" cy="643813"/>
          </a:xfrm>
          <a:prstGeom prst="wedgeRoundRectCallout">
            <a:avLst>
              <a:gd name="adj1" fmla="val 78900"/>
              <a:gd name="adj2" fmla="val -170831"/>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accent5"/>
                </a:solidFill>
              </a:rPr>
              <a:t>Aprēķina mājsaimniecībai kopumā atkarībā no mājsaimniecības tipa</a:t>
            </a:r>
            <a:endParaRPr lang="en-US" dirty="0">
              <a:solidFill>
                <a:schemeClr val="accent5"/>
              </a:solidFill>
            </a:endParaRPr>
          </a:p>
        </p:txBody>
      </p:sp>
      <p:sp>
        <p:nvSpPr>
          <p:cNvPr id="12" name="TextBox 11"/>
          <p:cNvSpPr txBox="1"/>
          <p:nvPr/>
        </p:nvSpPr>
        <p:spPr>
          <a:xfrm>
            <a:off x="166345" y="6061789"/>
            <a:ext cx="11862486"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Aptaujā tika vaicāts nevis par konkrētu preču patēriņu, bet par izdevumiem katrā izdevumu kategorijā kopumā</a:t>
            </a:r>
          </a:p>
        </p:txBody>
      </p:sp>
    </p:spTree>
    <p:extLst>
      <p:ext uri="{BB962C8B-B14F-4D97-AF65-F5344CB8AC3E}">
        <p14:creationId xmlns:p14="http://schemas.microsoft.com/office/powerpoint/2010/main" val="3136796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Iztikas minimums 1991.-2013.</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742478449"/>
              </p:ext>
            </p:extLst>
          </p:nvPr>
        </p:nvGraphicFramePr>
        <p:xfrm>
          <a:off x="205946" y="1456828"/>
          <a:ext cx="8468498" cy="4899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89105651"/>
              </p:ext>
            </p:extLst>
          </p:nvPr>
        </p:nvGraphicFramePr>
        <p:xfrm>
          <a:off x="6097588" y="4947124"/>
          <a:ext cx="5494636" cy="1304609"/>
        </p:xfrm>
        <a:graphic>
          <a:graphicData uri="http://schemas.openxmlformats.org/drawingml/2006/table">
            <a:tbl>
              <a:tblPr firstRow="1" firstCol="1" bandRow="1">
                <a:tableStyleId>{46F890A9-2807-4EBB-B81D-B2AA78EC7F39}</a:tableStyleId>
              </a:tblPr>
              <a:tblGrid>
                <a:gridCol w="4091188">
                  <a:extLst>
                    <a:ext uri="{9D8B030D-6E8A-4147-A177-3AD203B41FA5}">
                      <a16:colId xmlns:a16="http://schemas.microsoft.com/office/drawing/2014/main" xmlns="" val="20000"/>
                    </a:ext>
                  </a:extLst>
                </a:gridCol>
                <a:gridCol w="1403448">
                  <a:extLst>
                    <a:ext uri="{9D8B030D-6E8A-4147-A177-3AD203B41FA5}">
                      <a16:colId xmlns:a16="http://schemas.microsoft.com/office/drawing/2014/main" xmlns="" val="20001"/>
                    </a:ext>
                  </a:extLst>
                </a:gridCol>
              </a:tblGrid>
              <a:tr h="0">
                <a:tc>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gn="ctr">
                        <a:lnSpc>
                          <a:spcPct val="107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1993.gads</a:t>
                      </a:r>
                      <a:r>
                        <a:rPr lang="lv-LV" sz="1600" baseline="0" dirty="0">
                          <a:effectLst/>
                          <a:latin typeface="Calibri" panose="020F0502020204030204" pitchFamily="34" charset="0"/>
                          <a:ea typeface="Calibri" panose="020F0502020204030204" pitchFamily="34" charset="0"/>
                          <a:cs typeface="Times New Roman" panose="02020603050405020304" pitchFamily="18" charset="0"/>
                        </a:rPr>
                        <a:t> pret 1991.gadu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lv-LV" sz="1600" dirty="0">
                          <a:effectLst/>
                        </a:rPr>
                        <a:t>Patēriņu cenu pieaugums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lv-LV" sz="1600" dirty="0">
                          <a:effectLst/>
                        </a:rPr>
                        <a:t>22,0 reizes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07000"/>
                        </a:lnSpc>
                        <a:spcBef>
                          <a:spcPts val="0"/>
                        </a:spcBef>
                        <a:spcAft>
                          <a:spcPts val="0"/>
                        </a:spcAft>
                      </a:pPr>
                      <a:r>
                        <a:rPr lang="lv-LV" sz="1600" dirty="0">
                          <a:effectLst/>
                        </a:rPr>
                        <a:t>Vidējās darba samaksas pieaugums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lv-LV" sz="1600" dirty="0">
                          <a:effectLst/>
                        </a:rPr>
                        <a:t>16,0 reizes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marL="0" marR="0">
                        <a:lnSpc>
                          <a:spcPct val="107000"/>
                        </a:lnSpc>
                        <a:spcBef>
                          <a:spcPts val="0"/>
                        </a:spcBef>
                        <a:spcAft>
                          <a:spcPts val="0"/>
                        </a:spcAft>
                      </a:pPr>
                      <a:r>
                        <a:rPr lang="lv-LV" sz="1600" dirty="0">
                          <a:effectLst/>
                        </a:rPr>
                        <a:t>Visu iedzīvotāju</a:t>
                      </a:r>
                      <a:r>
                        <a:rPr lang="lv-LV" sz="1600" baseline="0" dirty="0">
                          <a:effectLst/>
                        </a:rPr>
                        <a:t> naudas ieņēmumu pieaugums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lv-LV" sz="1600" dirty="0">
                          <a:effectLst/>
                        </a:rPr>
                        <a:t>13,2</a:t>
                      </a:r>
                      <a:r>
                        <a:rPr lang="lv-LV" sz="1600" baseline="0" dirty="0">
                          <a:effectLst/>
                        </a:rPr>
                        <a:t> reizes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12" name="TextBox 11"/>
          <p:cNvSpPr txBox="1"/>
          <p:nvPr/>
        </p:nvSpPr>
        <p:spPr>
          <a:xfrm>
            <a:off x="2497653" y="6198255"/>
            <a:ext cx="3599935" cy="523220"/>
          </a:xfrm>
          <a:prstGeom prst="rect">
            <a:avLst/>
          </a:prstGeom>
          <a:noFill/>
        </p:spPr>
        <p:txBody>
          <a:bodyPr wrap="square" rtlCol="0">
            <a:spAutoFit/>
          </a:bodyPr>
          <a:lstStyle/>
          <a:p>
            <a:pPr algn="r"/>
            <a:r>
              <a:rPr lang="lv-LV" sz="1400" dirty="0"/>
              <a:t>Avots: «Latvija skaitļos. 1993»</a:t>
            </a:r>
          </a:p>
          <a:p>
            <a:pPr algn="r"/>
            <a:r>
              <a:rPr lang="lv-LV" sz="1400" dirty="0"/>
              <a:t>LR Valsts statistikas komiteja, 1994. 27.-30.lpp.</a:t>
            </a:r>
          </a:p>
        </p:txBody>
      </p:sp>
      <p:sp>
        <p:nvSpPr>
          <p:cNvPr id="13" name="TextBox 12"/>
          <p:cNvSpPr txBox="1"/>
          <p:nvPr/>
        </p:nvSpPr>
        <p:spPr>
          <a:xfrm>
            <a:off x="8610601" y="1255672"/>
            <a:ext cx="3581400" cy="304698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Iztikas minimumu sāka aprēķināt 1991.gadā, lai kompensētu straujo cenu kāpumu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smtClean="0">
                <a:solidFill>
                  <a:schemeClr val="accent5"/>
                </a:solidFill>
              </a:rPr>
              <a:t>Aprēķināšanas </a:t>
            </a:r>
            <a:r>
              <a:rPr lang="lv-LV" sz="2400" dirty="0">
                <a:solidFill>
                  <a:schemeClr val="accent5"/>
                </a:solidFill>
              </a:rPr>
              <a:t>biežums – pie straujākās inflācijas pat reizi nedēļā</a:t>
            </a:r>
          </a:p>
        </p:txBody>
      </p:sp>
      <p:sp>
        <p:nvSpPr>
          <p:cNvPr id="14" name="TextBox 13"/>
          <p:cNvSpPr txBox="1"/>
          <p:nvPr/>
        </p:nvSpPr>
        <p:spPr>
          <a:xfrm>
            <a:off x="607348" y="890547"/>
            <a:ext cx="7655203" cy="461665"/>
          </a:xfrm>
          <a:prstGeom prst="rect">
            <a:avLst/>
          </a:prstGeom>
          <a:noFill/>
        </p:spPr>
        <p:txBody>
          <a:bodyPr wrap="square" rtlCol="0">
            <a:spAutoFit/>
          </a:bodyPr>
          <a:lstStyle/>
          <a:p>
            <a:r>
              <a:rPr lang="lv-LV" sz="2400" dirty="0"/>
              <a:t>Iztikas minimuma un ienākumu dinamika 1991.-1993.gadā</a:t>
            </a:r>
          </a:p>
        </p:txBody>
      </p:sp>
    </p:spTree>
    <p:extLst>
      <p:ext uri="{BB962C8B-B14F-4D97-AF65-F5344CB8AC3E}">
        <p14:creationId xmlns:p14="http://schemas.microsoft.com/office/powerpoint/2010/main" val="1773733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20</a:t>
            </a:fld>
            <a:endParaRPr lang="en-US" dirty="0"/>
          </a:p>
        </p:txBody>
      </p:sp>
      <p:sp>
        <p:nvSpPr>
          <p:cNvPr id="5" name="TextBox 4"/>
          <p:cNvSpPr txBox="1"/>
          <p:nvPr/>
        </p:nvSpPr>
        <p:spPr>
          <a:xfrm>
            <a:off x="5387564" y="1639347"/>
            <a:ext cx="6804454" cy="440120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Mājokļa īre un komunālie pakalpojumi</a:t>
            </a:r>
            <a:endParaRPr lang="en-US" sz="1400" dirty="0"/>
          </a:p>
          <a:p>
            <a:pPr marL="342900" lvl="0" indent="-342900">
              <a:buFont typeface="Arial" panose="020B0604020202020204" pitchFamily="34" charset="0"/>
              <a:buChar char="•"/>
            </a:pPr>
            <a:r>
              <a:rPr lang="lv-LV" sz="1400" dirty="0"/>
              <a:t>Nelielas saimniecības preces</a:t>
            </a:r>
            <a:endParaRPr lang="en-US" sz="1400" dirty="0"/>
          </a:p>
          <a:p>
            <a:pPr marL="342900" lvl="0" indent="-342900">
              <a:buFont typeface="Arial" panose="020B0604020202020204" pitchFamily="34" charset="0"/>
              <a:buChar char="•"/>
            </a:pPr>
            <a:r>
              <a:rPr lang="lv-LV" sz="1400" dirty="0"/>
              <a:t>Mājokļa remonts vai nelieli remonta pakalpojumi</a:t>
            </a:r>
            <a:endParaRPr lang="en-US" sz="1400" dirty="0"/>
          </a:p>
          <a:p>
            <a:pPr marL="342900" lvl="0" indent="-342900">
              <a:buFont typeface="Arial" panose="020B0604020202020204" pitchFamily="34" charset="0"/>
              <a:buChar char="•"/>
            </a:pPr>
            <a:r>
              <a:rPr lang="lv-LV" sz="1400" dirty="0"/>
              <a:t>Mēbeļu un mājsaimniecības ierīču iegāde vai remonts</a:t>
            </a:r>
          </a:p>
          <a:p>
            <a:pPr marL="342900" lvl="0" indent="-342900">
              <a:buFont typeface="Arial" panose="020B0604020202020204" pitchFamily="34" charset="0"/>
              <a:buChar char="•"/>
            </a:pPr>
            <a:r>
              <a:rPr lang="lv-LV" sz="1400" dirty="0"/>
              <a:t>Audumu, trauku, instrumentu un darbarīku mājai iegāde</a:t>
            </a:r>
            <a:endParaRPr lang="en-US" sz="1400" dirty="0"/>
          </a:p>
          <a:p>
            <a:pPr marL="342900" lvl="0" indent="-342900">
              <a:buFont typeface="Arial" panose="020B0604020202020204" pitchFamily="34" charset="0"/>
              <a:buChar char="•"/>
            </a:pPr>
            <a:r>
              <a:rPr lang="lv-LV" sz="1400" dirty="0"/>
              <a:t>Sociālā aprūpe vai arī palīdzība mājas darbos, aukļu pakalpojumi</a:t>
            </a:r>
            <a:endParaRPr lang="en-US" sz="1400" dirty="0"/>
          </a:p>
          <a:p>
            <a:pPr marL="342900" lvl="0" indent="-342900">
              <a:buFont typeface="Arial" panose="020B0604020202020204" pitchFamily="34" charset="0"/>
              <a:buChar char="•"/>
            </a:pPr>
            <a:r>
              <a:rPr lang="lv-LV" sz="1400" dirty="0"/>
              <a:t>Pasta un citi sūtījumi</a:t>
            </a:r>
            <a:endParaRPr lang="en-US" sz="1400" dirty="0"/>
          </a:p>
          <a:p>
            <a:pPr marL="342900" lvl="0" indent="-342900">
              <a:buFont typeface="Arial" panose="020B0604020202020204" pitchFamily="34" charset="0"/>
              <a:buChar char="•"/>
            </a:pPr>
            <a:r>
              <a:rPr lang="lv-LV" sz="1400" dirty="0"/>
              <a:t>Dažādas administratīvās izmaksas, sodu un alimentu nomaksa</a:t>
            </a:r>
            <a:endParaRPr lang="en-US" sz="1400" dirty="0"/>
          </a:p>
          <a:p>
            <a:pPr marL="342900" lvl="0" indent="-342900">
              <a:buFont typeface="Arial" panose="020B0604020202020204" pitchFamily="34" charset="0"/>
              <a:buChar char="•"/>
            </a:pPr>
            <a:r>
              <a:rPr lang="lv-LV" sz="1400" dirty="0"/>
              <a:t>Sabiedriskais transports</a:t>
            </a:r>
            <a:endParaRPr lang="en-US" sz="1400" dirty="0"/>
          </a:p>
          <a:p>
            <a:pPr marL="342900" lvl="0" indent="-342900">
              <a:buFont typeface="Arial" panose="020B0604020202020204" pitchFamily="34" charset="0"/>
              <a:buChar char="•"/>
            </a:pPr>
            <a:r>
              <a:rPr lang="lv-LV" sz="1400" dirty="0"/>
              <a:t>Personiskā transporta līdzekļi</a:t>
            </a:r>
            <a:endParaRPr lang="en-US" sz="1400" dirty="0"/>
          </a:p>
          <a:p>
            <a:pPr marL="342900" lvl="0" indent="-342900">
              <a:buFont typeface="Arial" panose="020B0604020202020204" pitchFamily="34" charset="0"/>
              <a:buChar char="•"/>
            </a:pPr>
            <a:r>
              <a:rPr lang="lv-LV" sz="1400" dirty="0"/>
              <a:t>Transporta remonts, tehniskā apskate, auto transporta līdzekļa vadīšanas kursi</a:t>
            </a:r>
            <a:endParaRPr lang="en-US" sz="1400" dirty="0"/>
          </a:p>
          <a:p>
            <a:pPr marL="342900" lvl="0" indent="-342900">
              <a:buFont typeface="Arial" panose="020B0604020202020204" pitchFamily="34" charset="0"/>
              <a:buChar char="•"/>
            </a:pPr>
            <a:r>
              <a:rPr lang="lv-LV" sz="1400" dirty="0"/>
              <a:t>Personiskā transporta uzturēšana</a:t>
            </a:r>
            <a:endParaRPr lang="en-US" sz="1400" dirty="0"/>
          </a:p>
          <a:p>
            <a:pPr marL="342900" lvl="0" indent="-342900">
              <a:buFont typeface="Arial" panose="020B0604020202020204" pitchFamily="34" charset="0"/>
              <a:buChar char="•"/>
            </a:pPr>
            <a:r>
              <a:rPr lang="lv-LV" sz="1400" dirty="0"/>
              <a:t>Bērnudārza, pamata un vidējās izglītības pakalpojumi</a:t>
            </a:r>
            <a:endParaRPr lang="en-US" sz="1400" dirty="0"/>
          </a:p>
          <a:p>
            <a:pPr marL="342900" lvl="0" indent="-342900">
              <a:buFont typeface="Arial" panose="020B0604020202020204" pitchFamily="34" charset="0"/>
              <a:buChar char="•"/>
            </a:pPr>
            <a:r>
              <a:rPr lang="lv-LV" sz="1400" dirty="0"/>
              <a:t>Mācību maksa augstskolā, dažādi kursi un pulciņi</a:t>
            </a:r>
            <a:endParaRPr lang="en-US" sz="1400" dirty="0"/>
          </a:p>
          <a:p>
            <a:pPr marL="342900" lvl="0" indent="-342900">
              <a:buFont typeface="Arial" panose="020B0604020202020204" pitchFamily="34" charset="0"/>
              <a:buChar char="•"/>
            </a:pPr>
            <a:r>
              <a:rPr lang="lv-LV" sz="1400" dirty="0"/>
              <a:t>Kultūra un sports</a:t>
            </a:r>
            <a:endParaRPr lang="en-US" sz="1400" dirty="0"/>
          </a:p>
          <a:p>
            <a:pPr marL="342900" lvl="0" indent="-342900">
              <a:buFont typeface="Arial" panose="020B0604020202020204" pitchFamily="34" charset="0"/>
              <a:buChar char="•"/>
            </a:pPr>
            <a:r>
              <a:rPr lang="lv-LV" sz="1400" dirty="0"/>
              <a:t>Grāmatu iegāde</a:t>
            </a:r>
            <a:endParaRPr lang="en-US" sz="1400" dirty="0"/>
          </a:p>
          <a:p>
            <a:pPr marL="342900" lvl="0" indent="-342900">
              <a:buFont typeface="Arial" panose="020B0604020202020204" pitchFamily="34" charset="0"/>
              <a:buChar char="•"/>
            </a:pPr>
            <a:r>
              <a:rPr lang="lv-LV" sz="1400" dirty="0"/>
              <a:t>Datoru un to aprīkojumu iegāde un remonts, kā arī programmatūra</a:t>
            </a:r>
            <a:endParaRPr lang="en-US" sz="1400" dirty="0"/>
          </a:p>
          <a:p>
            <a:pPr marL="342900" lvl="0" indent="-342900">
              <a:buFont typeface="Arial" panose="020B0604020202020204" pitchFamily="34" charset="0"/>
              <a:buChar char="•"/>
            </a:pPr>
            <a:r>
              <a:rPr lang="lv-LV" sz="1400" dirty="0"/>
              <a:t>Televizoru, mūzikas instrumentu, sporta, hobija inventāru u.tml. preču iegāde, remonts</a:t>
            </a:r>
            <a:endParaRPr lang="en-US" sz="1400" dirty="0"/>
          </a:p>
          <a:p>
            <a:pPr marL="342900" lvl="0" indent="-342900">
              <a:buFont typeface="Arial" panose="020B0604020202020204" pitchFamily="34" charset="0"/>
              <a:buChar char="•"/>
            </a:pPr>
            <a:r>
              <a:rPr lang="lv-LV" sz="1400" dirty="0"/>
              <a:t>Tūrisma braucieni pa Latviju, kā arī viesnīcu un citu naktsmītņu pakalpojumi Latvijā</a:t>
            </a:r>
            <a:endParaRPr lang="en-US" sz="1400" dirty="0"/>
          </a:p>
          <a:p>
            <a:pPr marL="342900" indent="-342900">
              <a:buFont typeface="Arial" panose="020B0604020202020204" pitchFamily="34" charset="0"/>
              <a:buChar char="•"/>
            </a:pPr>
            <a:r>
              <a:rPr lang="lv-LV" sz="1400" dirty="0"/>
              <a:t>Dažādas vajadzības</a:t>
            </a:r>
          </a:p>
        </p:txBody>
      </p:sp>
      <p:cxnSp>
        <p:nvCxnSpPr>
          <p:cNvPr id="6" name="Straight Connector 5"/>
          <p:cNvCxnSpPr/>
          <p:nvPr/>
        </p:nvCxnSpPr>
        <p:spPr>
          <a:xfrm flipH="1">
            <a:off x="5300953" y="1230941"/>
            <a:ext cx="18661" cy="5218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5720746" y="1000175"/>
            <a:ext cx="3628526" cy="6578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Mājsaimniecību izdevumi</a:t>
            </a:r>
            <a:endParaRPr lang="en-US" sz="3000" b="1" dirty="0"/>
          </a:p>
        </p:txBody>
      </p:sp>
      <p:graphicFrame>
        <p:nvGraphicFramePr>
          <p:cNvPr id="14" name="Table 13"/>
          <p:cNvGraphicFramePr>
            <a:graphicFrameLocks noGrp="1"/>
          </p:cNvGraphicFramePr>
          <p:nvPr>
            <p:extLst>
              <p:ext uri="{D42A27DB-BD31-4B8C-83A1-F6EECF244321}">
                <p14:modId xmlns:p14="http://schemas.microsoft.com/office/powerpoint/2010/main" val="578335882"/>
              </p:ext>
            </p:extLst>
          </p:nvPr>
        </p:nvGraphicFramePr>
        <p:xfrm>
          <a:off x="733436" y="1147181"/>
          <a:ext cx="3530609" cy="2130624"/>
        </p:xfrm>
        <a:graphic>
          <a:graphicData uri="http://schemas.openxmlformats.org/drawingml/2006/table">
            <a:tbl>
              <a:tblPr firstRow="1" bandRow="1">
                <a:tableStyleId>{5C22544A-7EE6-4342-B048-85BDC9FD1C3A}</a:tableStyleId>
              </a:tblPr>
              <a:tblGrid>
                <a:gridCol w="3530609">
                  <a:extLst>
                    <a:ext uri="{9D8B030D-6E8A-4147-A177-3AD203B41FA5}">
                      <a16:colId xmlns:a16="http://schemas.microsoft.com/office/drawing/2014/main" xmlns="" val="20000"/>
                    </a:ext>
                  </a:extLst>
                </a:gridCol>
              </a:tblGrid>
              <a:tr h="370840">
                <a:tc>
                  <a:txBody>
                    <a:bodyPr/>
                    <a:lstStyle/>
                    <a:p>
                      <a:r>
                        <a:rPr lang="lv-LV" sz="1400" dirty="0"/>
                        <a:t>7 mājsaimniecību tipi:</a:t>
                      </a:r>
                      <a:endParaRPr lang="en-US" sz="1400" dirty="0"/>
                    </a:p>
                  </a:txBody>
                  <a:tcPr/>
                </a:tc>
                <a:extLst>
                  <a:ext uri="{0D108BD9-81ED-4DB2-BD59-A6C34878D82A}">
                    <a16:rowId xmlns:a16="http://schemas.microsoft.com/office/drawing/2014/main" xmlns="" val="10000"/>
                  </a:ext>
                </a:extLst>
              </a:tr>
              <a:tr h="248477">
                <a:tc>
                  <a:txBody>
                    <a:bodyPr/>
                    <a:lstStyle/>
                    <a:p>
                      <a:pPr marL="0" marR="0">
                        <a:lnSpc>
                          <a:spcPct val="107000"/>
                        </a:lnSpc>
                        <a:spcBef>
                          <a:spcPts val="0"/>
                        </a:spcBef>
                        <a:spcAft>
                          <a:spcPts val="0"/>
                        </a:spcAft>
                      </a:pPr>
                      <a:r>
                        <a:rPr lang="lv-LV" sz="1400" dirty="0">
                          <a:effectLst/>
                        </a:rPr>
                        <a:t>Viena darbspējīgā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59156">
                <a:tc>
                  <a:txBody>
                    <a:bodyPr/>
                    <a:lstStyle/>
                    <a:p>
                      <a:pPr marL="0" marR="0">
                        <a:lnSpc>
                          <a:spcPct val="107000"/>
                        </a:lnSpc>
                        <a:spcBef>
                          <a:spcPts val="0"/>
                        </a:spcBef>
                        <a:spcAft>
                          <a:spcPts val="0"/>
                        </a:spcAft>
                      </a:pPr>
                      <a:r>
                        <a:rPr lang="lv-LV" sz="1400" dirty="0">
                          <a:effectLst/>
                        </a:rPr>
                        <a:t>Divu darbspējīgo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47135">
                <a:tc>
                  <a:txBody>
                    <a:bodyPr/>
                    <a:lstStyle/>
                    <a:p>
                      <a:pPr marL="0" marR="0">
                        <a:lnSpc>
                          <a:spcPct val="107000"/>
                        </a:lnSpc>
                        <a:spcBef>
                          <a:spcPts val="0"/>
                        </a:spcBef>
                        <a:spcAft>
                          <a:spcPts val="0"/>
                        </a:spcAft>
                      </a:pPr>
                      <a:r>
                        <a:rPr lang="lv-LV" sz="1400" dirty="0">
                          <a:effectLst/>
                        </a:rPr>
                        <a:t>Viena pensionāra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38897">
                <a:tc>
                  <a:txBody>
                    <a:bodyPr/>
                    <a:lstStyle/>
                    <a:p>
                      <a:pPr marL="0" marR="0">
                        <a:lnSpc>
                          <a:spcPct val="107000"/>
                        </a:lnSpc>
                        <a:spcBef>
                          <a:spcPts val="0"/>
                        </a:spcBef>
                        <a:spcAft>
                          <a:spcPts val="0"/>
                        </a:spcAft>
                      </a:pPr>
                      <a:r>
                        <a:rPr lang="lv-LV" sz="1400" dirty="0">
                          <a:effectLst/>
                        </a:rPr>
                        <a:t>Cita divu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47135">
                <a:tc>
                  <a:txBody>
                    <a:bodyPr/>
                    <a:lstStyle/>
                    <a:p>
                      <a:pPr marL="0" marR="0">
                        <a:lnSpc>
                          <a:spcPct val="107000"/>
                        </a:lnSpc>
                        <a:spcBef>
                          <a:spcPts val="0"/>
                        </a:spcBef>
                        <a:spcAft>
                          <a:spcPts val="0"/>
                        </a:spcAft>
                      </a:pPr>
                      <a:r>
                        <a:rPr lang="lv-LV" sz="1400" dirty="0">
                          <a:effectLst/>
                        </a:rPr>
                        <a:t>Trīs un vairāku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47136">
                <a:tc>
                  <a:txBody>
                    <a:bodyPr/>
                    <a:lstStyle/>
                    <a:p>
                      <a:pPr marL="0" marR="0">
                        <a:lnSpc>
                          <a:spcPct val="107000"/>
                        </a:lnSpc>
                        <a:spcBef>
                          <a:spcPts val="0"/>
                        </a:spcBef>
                        <a:spcAft>
                          <a:spcPts val="0"/>
                        </a:spcAft>
                      </a:pPr>
                      <a:r>
                        <a:rPr lang="lv-LV" sz="1400" dirty="0">
                          <a:effectLst/>
                        </a:rPr>
                        <a:t>Mājsaimniecības ar vienu bērnu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271848">
                <a:tc>
                  <a:txBody>
                    <a:bodyPr/>
                    <a:lstStyle/>
                    <a:p>
                      <a:pPr marL="0" marR="0">
                        <a:lnSpc>
                          <a:spcPct val="107000"/>
                        </a:lnSpc>
                        <a:spcBef>
                          <a:spcPts val="0"/>
                        </a:spcBef>
                        <a:spcAft>
                          <a:spcPts val="0"/>
                        </a:spcAft>
                      </a:pPr>
                      <a:r>
                        <a:rPr lang="lv-LV" sz="1400" dirty="0">
                          <a:effectLst/>
                        </a:rPr>
                        <a:t>Mājsaimniecības ar diviem un vairāk bērniem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16" name="Title 1"/>
          <p:cNvSpPr txBox="1">
            <a:spLocks/>
          </p:cNvSpPr>
          <p:nvPr/>
        </p:nvSpPr>
        <p:spPr>
          <a:xfrm>
            <a:off x="201959" y="3411581"/>
            <a:ext cx="4530809"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solidFill>
                  <a:schemeClr val="accent5"/>
                </a:solidFill>
                <a:latin typeface="+mn-lt"/>
              </a:rPr>
              <a:t>Par katru izdevumu kategoriju katram mājsaimniecību tipam aprēķina:</a:t>
            </a:r>
            <a:endParaRPr lang="en-US" sz="2000" b="1" dirty="0">
              <a:solidFill>
                <a:schemeClr val="accent5"/>
              </a:solidFill>
              <a:latin typeface="+mn-lt"/>
            </a:endParaRPr>
          </a:p>
        </p:txBody>
      </p:sp>
      <p:sp>
        <p:nvSpPr>
          <p:cNvPr id="17" name="TextBox 16"/>
          <p:cNvSpPr txBox="1"/>
          <p:nvPr/>
        </p:nvSpPr>
        <p:spPr>
          <a:xfrm>
            <a:off x="366715" y="4127298"/>
            <a:ext cx="1750342"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Izmaksas</a:t>
            </a:r>
            <a:endParaRPr lang="lv-LV" sz="2000" dirty="0"/>
          </a:p>
        </p:txBody>
      </p:sp>
      <p:sp>
        <p:nvSpPr>
          <p:cNvPr id="19" name="TextBox 18"/>
          <p:cNvSpPr txBox="1"/>
          <p:nvPr/>
        </p:nvSpPr>
        <p:spPr>
          <a:xfrm>
            <a:off x="2627575" y="4127297"/>
            <a:ext cx="2290441"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Attiecināmību</a:t>
            </a:r>
            <a:endParaRPr lang="lv-LV" sz="2000" dirty="0"/>
          </a:p>
        </p:txBody>
      </p:sp>
      <p:sp>
        <p:nvSpPr>
          <p:cNvPr id="20" name="TextBox 19"/>
          <p:cNvSpPr txBox="1"/>
          <p:nvPr/>
        </p:nvSpPr>
        <p:spPr>
          <a:xfrm>
            <a:off x="247141" y="4519389"/>
            <a:ext cx="2058047" cy="738664"/>
          </a:xfrm>
          <a:prstGeom prst="rect">
            <a:avLst/>
          </a:prstGeom>
          <a:noFill/>
        </p:spPr>
        <p:txBody>
          <a:bodyPr wrap="square" rtlCol="0">
            <a:spAutoFit/>
          </a:bodyPr>
          <a:lstStyle/>
          <a:p>
            <a:r>
              <a:rPr lang="lv-LV" sz="1400" dirty="0"/>
              <a:t>Cik šīm vajadzībām tērē tie, kam šādi izdevumi ir un kas tos visus sedz paši</a:t>
            </a:r>
          </a:p>
        </p:txBody>
      </p:sp>
      <p:sp>
        <p:nvSpPr>
          <p:cNvPr id="21" name="TextBox 20"/>
          <p:cNvSpPr txBox="1"/>
          <p:nvPr/>
        </p:nvSpPr>
        <p:spPr>
          <a:xfrm>
            <a:off x="2859969" y="4527407"/>
            <a:ext cx="2058047" cy="738664"/>
          </a:xfrm>
          <a:prstGeom prst="rect">
            <a:avLst/>
          </a:prstGeom>
          <a:noFill/>
        </p:spPr>
        <p:txBody>
          <a:bodyPr wrap="square" rtlCol="0">
            <a:spAutoFit/>
          </a:bodyPr>
          <a:lstStyle/>
          <a:p>
            <a:r>
              <a:rPr lang="lv-LV" sz="1400" dirty="0"/>
              <a:t>Cik liela daļa norāda, ka viņiem optimālā situācijā šādi izdevumi būtu</a:t>
            </a:r>
          </a:p>
        </p:txBody>
      </p:sp>
      <p:sp>
        <p:nvSpPr>
          <p:cNvPr id="22" name="TextBox 21"/>
          <p:cNvSpPr txBox="1"/>
          <p:nvPr/>
        </p:nvSpPr>
        <p:spPr>
          <a:xfrm>
            <a:off x="2105807"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3" name="TextBox 22"/>
          <p:cNvSpPr txBox="1"/>
          <p:nvPr/>
        </p:nvSpPr>
        <p:spPr>
          <a:xfrm>
            <a:off x="2854332" y="5282246"/>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4" name="TextBox 23"/>
          <p:cNvSpPr txBox="1"/>
          <p:nvPr/>
        </p:nvSpPr>
        <p:spPr>
          <a:xfrm>
            <a:off x="2467363"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5" name="Title 1"/>
          <p:cNvSpPr txBox="1">
            <a:spLocks/>
          </p:cNvSpPr>
          <p:nvPr/>
        </p:nvSpPr>
        <p:spPr>
          <a:xfrm>
            <a:off x="16476" y="5958053"/>
            <a:ext cx="5158862"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dirty="0">
                <a:solidFill>
                  <a:schemeClr val="accent5"/>
                </a:solidFill>
                <a:latin typeface="+mn-lt"/>
              </a:rPr>
              <a:t>Atsevišķas izdevumu kategorijas vēl diferencē pēc dzīvesvietas tipa (Rīga, citas pilsētas, lauki)</a:t>
            </a:r>
            <a:endParaRPr lang="en-US" sz="2000" dirty="0">
              <a:solidFill>
                <a:schemeClr val="accent5"/>
              </a:solidFill>
              <a:latin typeface="+mn-lt"/>
            </a:endParaRPr>
          </a:p>
        </p:txBody>
      </p:sp>
      <p:sp>
        <p:nvSpPr>
          <p:cNvPr id="15" name="Left Arrow 14"/>
          <p:cNvSpPr/>
          <p:nvPr/>
        </p:nvSpPr>
        <p:spPr>
          <a:xfrm>
            <a:off x="4835611" y="1639347"/>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4835611" y="339494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a:off x="4839727" y="515372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732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21</a:t>
            </a:fld>
            <a:endParaRPr lang="en-US" dirty="0"/>
          </a:p>
        </p:txBody>
      </p:sp>
      <p:sp>
        <p:nvSpPr>
          <p:cNvPr id="4" name="TextBox 3"/>
          <p:cNvSpPr txBox="1"/>
          <p:nvPr/>
        </p:nvSpPr>
        <p:spPr>
          <a:xfrm>
            <a:off x="111964" y="1639347"/>
            <a:ext cx="5350339" cy="203132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Mobilā telefona rēķina apmaksa</a:t>
            </a:r>
            <a:endParaRPr lang="en-US" sz="1400" dirty="0"/>
          </a:p>
          <a:p>
            <a:pPr marL="342900" lvl="0" indent="-342900">
              <a:buFont typeface="Arial" panose="020B0604020202020204" pitchFamily="34" charset="0"/>
              <a:buChar char="•"/>
            </a:pPr>
            <a:r>
              <a:rPr lang="lv-LV" sz="1400" dirty="0"/>
              <a:t>Mobilo vai stacionāro tālruņu iegāde vai remonts</a:t>
            </a:r>
            <a:endParaRPr lang="en-US" sz="1400" dirty="0"/>
          </a:p>
          <a:p>
            <a:pPr marL="342900" lvl="0" indent="-342900">
              <a:buFont typeface="Arial" panose="020B0604020202020204" pitchFamily="34" charset="0"/>
              <a:buChar char="•"/>
            </a:pPr>
            <a:r>
              <a:rPr lang="lv-LV" sz="1400" dirty="0"/>
              <a:t>Zāles, ārstu apmeklējumi</a:t>
            </a:r>
            <a:endParaRPr lang="en-US" sz="1400" dirty="0"/>
          </a:p>
          <a:p>
            <a:pPr marL="342900" lvl="0" indent="-342900">
              <a:buFont typeface="Arial" panose="020B0604020202020204" pitchFamily="34" charset="0"/>
              <a:buChar char="•"/>
            </a:pPr>
            <a:r>
              <a:rPr lang="lv-LV" sz="1400" dirty="0"/>
              <a:t>Zobārsta pakalpojumi un pirkumi, kas saistīti ar veselības aprūpi</a:t>
            </a:r>
            <a:endParaRPr lang="en-US" sz="1400" dirty="0"/>
          </a:p>
          <a:p>
            <a:pPr marL="342900" lvl="0" indent="-342900">
              <a:buFont typeface="Arial" panose="020B0604020202020204" pitchFamily="34" charset="0"/>
              <a:buChar char="•"/>
            </a:pPr>
            <a:r>
              <a:rPr lang="lv-LV" sz="1400" dirty="0"/>
              <a:t>Apģērbs un apavi, kā arī somas</a:t>
            </a:r>
            <a:endParaRPr lang="en-US" sz="1400" dirty="0"/>
          </a:p>
          <a:p>
            <a:pPr marL="342900" lvl="0" indent="-342900">
              <a:buFont typeface="Arial" panose="020B0604020202020204" pitchFamily="34" charset="0"/>
              <a:buChar char="•"/>
            </a:pPr>
            <a:r>
              <a:rPr lang="lv-LV" sz="1400" dirty="0"/>
              <a:t>Skaistumkopšanas preces un pakalpojumi, kā arī higiēnas preces</a:t>
            </a:r>
            <a:endParaRPr lang="en-US" sz="1400" dirty="0"/>
          </a:p>
          <a:p>
            <a:pPr marL="342900" lvl="0" indent="-342900">
              <a:buFont typeface="Arial" panose="020B0604020202020204" pitchFamily="34" charset="0"/>
              <a:buChar char="•"/>
            </a:pPr>
            <a:r>
              <a:rPr lang="lv-LV" sz="1400" dirty="0"/>
              <a:t>Personiskās higiēnas elektroierīču, rokas pulksteņu, juvelierizstrādājumu, bižutērijas iegāde vai remonts</a:t>
            </a:r>
            <a:endParaRPr lang="en-US" sz="1400" dirty="0"/>
          </a:p>
          <a:p>
            <a:pPr marL="342900" indent="-342900">
              <a:buFont typeface="Arial" panose="020B0604020202020204" pitchFamily="34" charset="0"/>
              <a:buChar char="•"/>
            </a:pPr>
            <a:r>
              <a:rPr lang="lv-LV" sz="1400" dirty="0"/>
              <a:t>Sabiedriskās ēdināšanas pakalpojumi</a:t>
            </a:r>
          </a:p>
        </p:txBody>
      </p:sp>
      <p:cxnSp>
        <p:nvCxnSpPr>
          <p:cNvPr id="6" name="Straight Connector 5"/>
          <p:cNvCxnSpPr/>
          <p:nvPr/>
        </p:nvCxnSpPr>
        <p:spPr>
          <a:xfrm flipH="1">
            <a:off x="5300953" y="1230941"/>
            <a:ext cx="18661" cy="5218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5835" y="999308"/>
            <a:ext cx="3404286" cy="657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Individuālie izdevumi</a:t>
            </a:r>
            <a:endParaRPr lang="en-US" sz="3000" b="1" dirty="0"/>
          </a:p>
        </p:txBody>
      </p:sp>
      <p:sp>
        <p:nvSpPr>
          <p:cNvPr id="11" name="Left Arrow 10"/>
          <p:cNvSpPr/>
          <p:nvPr/>
        </p:nvSpPr>
        <p:spPr>
          <a:xfrm rot="10800000">
            <a:off x="5191890" y="163616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0800000">
            <a:off x="5191890" y="33908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5191890" y="51537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274069159"/>
              </p:ext>
            </p:extLst>
          </p:nvPr>
        </p:nvGraphicFramePr>
        <p:xfrm>
          <a:off x="7076555" y="1147181"/>
          <a:ext cx="3530609" cy="2130624"/>
        </p:xfrm>
        <a:graphic>
          <a:graphicData uri="http://schemas.openxmlformats.org/drawingml/2006/table">
            <a:tbl>
              <a:tblPr firstRow="1" bandRow="1">
                <a:tableStyleId>{5C22544A-7EE6-4342-B048-85BDC9FD1C3A}</a:tableStyleId>
              </a:tblPr>
              <a:tblGrid>
                <a:gridCol w="3530609">
                  <a:extLst>
                    <a:ext uri="{9D8B030D-6E8A-4147-A177-3AD203B41FA5}">
                      <a16:colId xmlns:a16="http://schemas.microsoft.com/office/drawing/2014/main" xmlns="" val="20000"/>
                    </a:ext>
                  </a:extLst>
                </a:gridCol>
              </a:tblGrid>
              <a:tr h="370840">
                <a:tc>
                  <a:txBody>
                    <a:bodyPr/>
                    <a:lstStyle/>
                    <a:p>
                      <a:r>
                        <a:rPr lang="lv-LV" sz="1400" dirty="0"/>
                        <a:t>7 mājsaimniecību tipi:</a:t>
                      </a:r>
                      <a:endParaRPr lang="en-US" sz="1400" dirty="0"/>
                    </a:p>
                  </a:txBody>
                  <a:tcPr/>
                </a:tc>
                <a:extLst>
                  <a:ext uri="{0D108BD9-81ED-4DB2-BD59-A6C34878D82A}">
                    <a16:rowId xmlns:a16="http://schemas.microsoft.com/office/drawing/2014/main" xmlns="" val="10000"/>
                  </a:ext>
                </a:extLst>
              </a:tr>
              <a:tr h="248477">
                <a:tc>
                  <a:txBody>
                    <a:bodyPr/>
                    <a:lstStyle/>
                    <a:p>
                      <a:pPr marL="0" marR="0">
                        <a:lnSpc>
                          <a:spcPct val="107000"/>
                        </a:lnSpc>
                        <a:spcBef>
                          <a:spcPts val="0"/>
                        </a:spcBef>
                        <a:spcAft>
                          <a:spcPts val="0"/>
                        </a:spcAft>
                      </a:pPr>
                      <a:r>
                        <a:rPr lang="lv-LV" sz="1400" dirty="0">
                          <a:effectLst/>
                        </a:rPr>
                        <a:t>Viena darbspējīgā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59156">
                <a:tc>
                  <a:txBody>
                    <a:bodyPr/>
                    <a:lstStyle/>
                    <a:p>
                      <a:pPr marL="0" marR="0">
                        <a:lnSpc>
                          <a:spcPct val="107000"/>
                        </a:lnSpc>
                        <a:spcBef>
                          <a:spcPts val="0"/>
                        </a:spcBef>
                        <a:spcAft>
                          <a:spcPts val="0"/>
                        </a:spcAft>
                      </a:pPr>
                      <a:r>
                        <a:rPr lang="lv-LV" sz="1400" dirty="0">
                          <a:effectLst/>
                        </a:rPr>
                        <a:t>Divu darbspējīgo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47135">
                <a:tc>
                  <a:txBody>
                    <a:bodyPr/>
                    <a:lstStyle/>
                    <a:p>
                      <a:pPr marL="0" marR="0">
                        <a:lnSpc>
                          <a:spcPct val="107000"/>
                        </a:lnSpc>
                        <a:spcBef>
                          <a:spcPts val="0"/>
                        </a:spcBef>
                        <a:spcAft>
                          <a:spcPts val="0"/>
                        </a:spcAft>
                      </a:pPr>
                      <a:r>
                        <a:rPr lang="lv-LV" sz="1400" dirty="0">
                          <a:effectLst/>
                        </a:rPr>
                        <a:t>Viena pensionāra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38897">
                <a:tc>
                  <a:txBody>
                    <a:bodyPr/>
                    <a:lstStyle/>
                    <a:p>
                      <a:pPr marL="0" marR="0">
                        <a:lnSpc>
                          <a:spcPct val="107000"/>
                        </a:lnSpc>
                        <a:spcBef>
                          <a:spcPts val="0"/>
                        </a:spcBef>
                        <a:spcAft>
                          <a:spcPts val="0"/>
                        </a:spcAft>
                      </a:pPr>
                      <a:r>
                        <a:rPr lang="lv-LV" sz="1400" dirty="0">
                          <a:effectLst/>
                        </a:rPr>
                        <a:t>Cita divu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47135">
                <a:tc>
                  <a:txBody>
                    <a:bodyPr/>
                    <a:lstStyle/>
                    <a:p>
                      <a:pPr marL="0" marR="0">
                        <a:lnSpc>
                          <a:spcPct val="107000"/>
                        </a:lnSpc>
                        <a:spcBef>
                          <a:spcPts val="0"/>
                        </a:spcBef>
                        <a:spcAft>
                          <a:spcPts val="0"/>
                        </a:spcAft>
                      </a:pPr>
                      <a:r>
                        <a:rPr lang="lv-LV" sz="1400" dirty="0">
                          <a:effectLst/>
                        </a:rPr>
                        <a:t>Trīs un vairāku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47136">
                <a:tc>
                  <a:txBody>
                    <a:bodyPr/>
                    <a:lstStyle/>
                    <a:p>
                      <a:pPr marL="0" marR="0">
                        <a:lnSpc>
                          <a:spcPct val="107000"/>
                        </a:lnSpc>
                        <a:spcBef>
                          <a:spcPts val="0"/>
                        </a:spcBef>
                        <a:spcAft>
                          <a:spcPts val="0"/>
                        </a:spcAft>
                      </a:pPr>
                      <a:r>
                        <a:rPr lang="lv-LV" sz="1400" dirty="0">
                          <a:effectLst/>
                        </a:rPr>
                        <a:t>Mājsaimniecības ar vienu bērnu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271848">
                <a:tc>
                  <a:txBody>
                    <a:bodyPr/>
                    <a:lstStyle/>
                    <a:p>
                      <a:pPr marL="0" marR="0">
                        <a:lnSpc>
                          <a:spcPct val="107000"/>
                        </a:lnSpc>
                        <a:spcBef>
                          <a:spcPts val="0"/>
                        </a:spcBef>
                        <a:spcAft>
                          <a:spcPts val="0"/>
                        </a:spcAft>
                      </a:pPr>
                      <a:r>
                        <a:rPr lang="lv-LV" sz="1400" dirty="0">
                          <a:effectLst/>
                        </a:rPr>
                        <a:t>Mājsaimniecības ar diviem un vairāk bērniem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15" name="Title 1"/>
          <p:cNvSpPr txBox="1">
            <a:spLocks/>
          </p:cNvSpPr>
          <p:nvPr/>
        </p:nvSpPr>
        <p:spPr>
          <a:xfrm>
            <a:off x="6545078" y="3411581"/>
            <a:ext cx="4530809"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solidFill>
                  <a:schemeClr val="accent5"/>
                </a:solidFill>
                <a:latin typeface="+mn-lt"/>
              </a:rPr>
              <a:t>Par katru izdevumu kategoriju katram mājsaimniecību tipam aprēķina:</a:t>
            </a:r>
            <a:endParaRPr lang="en-US" sz="2000" b="1" dirty="0">
              <a:solidFill>
                <a:schemeClr val="accent5"/>
              </a:solidFill>
              <a:latin typeface="+mn-lt"/>
            </a:endParaRPr>
          </a:p>
        </p:txBody>
      </p:sp>
      <p:sp>
        <p:nvSpPr>
          <p:cNvPr id="16" name="TextBox 15"/>
          <p:cNvSpPr txBox="1"/>
          <p:nvPr/>
        </p:nvSpPr>
        <p:spPr>
          <a:xfrm>
            <a:off x="6709834" y="4127298"/>
            <a:ext cx="1750342"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Izmaksas:</a:t>
            </a:r>
            <a:endParaRPr lang="lv-LV" sz="2000" dirty="0"/>
          </a:p>
        </p:txBody>
      </p:sp>
      <p:sp>
        <p:nvSpPr>
          <p:cNvPr id="17" name="TextBox 16"/>
          <p:cNvSpPr txBox="1"/>
          <p:nvPr/>
        </p:nvSpPr>
        <p:spPr>
          <a:xfrm>
            <a:off x="9502540" y="4127297"/>
            <a:ext cx="2290441"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Attiecināmību</a:t>
            </a:r>
            <a:endParaRPr lang="lv-LV" sz="2000" dirty="0"/>
          </a:p>
        </p:txBody>
      </p:sp>
      <p:sp>
        <p:nvSpPr>
          <p:cNvPr id="20" name="TextBox 19"/>
          <p:cNvSpPr txBox="1"/>
          <p:nvPr/>
        </p:nvSpPr>
        <p:spPr>
          <a:xfrm>
            <a:off x="9734934" y="4527407"/>
            <a:ext cx="2058047" cy="738664"/>
          </a:xfrm>
          <a:prstGeom prst="rect">
            <a:avLst/>
          </a:prstGeom>
          <a:noFill/>
        </p:spPr>
        <p:txBody>
          <a:bodyPr wrap="square" rtlCol="0">
            <a:spAutoFit/>
          </a:bodyPr>
          <a:lstStyle/>
          <a:p>
            <a:r>
              <a:rPr lang="lv-LV" sz="1400" dirty="0"/>
              <a:t>Cik liela daļa norāda, ka viņiem optimālā situācijā šādi izdevumi būtu</a:t>
            </a:r>
          </a:p>
        </p:txBody>
      </p:sp>
      <p:sp>
        <p:nvSpPr>
          <p:cNvPr id="21" name="TextBox 20"/>
          <p:cNvSpPr txBox="1"/>
          <p:nvPr/>
        </p:nvSpPr>
        <p:spPr>
          <a:xfrm>
            <a:off x="8448926"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2" name="TextBox 21"/>
          <p:cNvSpPr txBox="1"/>
          <p:nvPr/>
        </p:nvSpPr>
        <p:spPr>
          <a:xfrm>
            <a:off x="9197451" y="5282246"/>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3" name="TextBox 22"/>
          <p:cNvSpPr txBox="1"/>
          <p:nvPr/>
        </p:nvSpPr>
        <p:spPr>
          <a:xfrm>
            <a:off x="8810482"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4" name="Title 1"/>
          <p:cNvSpPr txBox="1">
            <a:spLocks/>
          </p:cNvSpPr>
          <p:nvPr/>
        </p:nvSpPr>
        <p:spPr>
          <a:xfrm>
            <a:off x="5812971" y="5873870"/>
            <a:ext cx="5733383"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dirty="0">
                <a:solidFill>
                  <a:schemeClr val="accent5"/>
                </a:solidFill>
                <a:latin typeface="+mn-lt"/>
              </a:rPr>
              <a:t>Summa aprēķinātajā apjomā tiek ieskaitīta par katru bērnu, katru darbspējīgo un katru pensionāru</a:t>
            </a:r>
            <a:endParaRPr lang="en-US" sz="2000" dirty="0">
              <a:solidFill>
                <a:schemeClr val="accent5"/>
              </a:solidFill>
              <a:latin typeface="+mn-lt"/>
            </a:endParaRPr>
          </a:p>
        </p:txBody>
      </p:sp>
      <p:sp>
        <p:nvSpPr>
          <p:cNvPr id="25" name="TextBox 24"/>
          <p:cNvSpPr txBox="1"/>
          <p:nvPr/>
        </p:nvSpPr>
        <p:spPr>
          <a:xfrm>
            <a:off x="5451292" y="4792719"/>
            <a:ext cx="936200"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bērnam</a:t>
            </a:r>
            <a:endParaRPr lang="lv-LV" sz="1200" dirty="0"/>
          </a:p>
        </p:txBody>
      </p:sp>
      <p:sp>
        <p:nvSpPr>
          <p:cNvPr id="26" name="TextBox 25"/>
          <p:cNvSpPr txBox="1"/>
          <p:nvPr/>
        </p:nvSpPr>
        <p:spPr>
          <a:xfrm>
            <a:off x="6450761" y="4792719"/>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darbspējīgajam</a:t>
            </a:r>
            <a:endParaRPr lang="lv-LV" sz="1200" dirty="0"/>
          </a:p>
        </p:txBody>
      </p:sp>
      <p:sp>
        <p:nvSpPr>
          <p:cNvPr id="27" name="TextBox 26"/>
          <p:cNvSpPr txBox="1"/>
          <p:nvPr/>
        </p:nvSpPr>
        <p:spPr>
          <a:xfrm>
            <a:off x="7942535" y="4779774"/>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pensionāram</a:t>
            </a:r>
            <a:endParaRPr lang="lv-LV" sz="1200" dirty="0"/>
          </a:p>
        </p:txBody>
      </p:sp>
      <p:cxnSp>
        <p:nvCxnSpPr>
          <p:cNvPr id="28" name="Straight Arrow Connector 27"/>
          <p:cNvCxnSpPr/>
          <p:nvPr/>
        </p:nvCxnSpPr>
        <p:spPr>
          <a:xfrm flipH="1">
            <a:off x="6316670" y="4446677"/>
            <a:ext cx="1192702" cy="28043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43128" y="4453670"/>
            <a:ext cx="1042364" cy="253911"/>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289529" y="4440987"/>
            <a:ext cx="304832" cy="2861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520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22</a:t>
            </a:fld>
            <a:endParaRPr lang="en-US" dirty="0"/>
          </a:p>
        </p:txBody>
      </p:sp>
      <p:sp>
        <p:nvSpPr>
          <p:cNvPr id="4" name="TextBox 3"/>
          <p:cNvSpPr txBox="1"/>
          <p:nvPr/>
        </p:nvSpPr>
        <p:spPr>
          <a:xfrm>
            <a:off x="111964" y="1639347"/>
            <a:ext cx="5350339" cy="203132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Mobilā telefona rēķina apmaksa</a:t>
            </a:r>
            <a:endParaRPr lang="en-US" sz="1400" dirty="0"/>
          </a:p>
          <a:p>
            <a:pPr marL="342900" lvl="0" indent="-342900">
              <a:buFont typeface="Arial" panose="020B0604020202020204" pitchFamily="34" charset="0"/>
              <a:buChar char="•"/>
            </a:pPr>
            <a:r>
              <a:rPr lang="lv-LV" sz="1400" dirty="0"/>
              <a:t>Mobilo vai stacionāro tālruņu iegāde vai remonts</a:t>
            </a:r>
            <a:endParaRPr lang="en-US" sz="1400" dirty="0"/>
          </a:p>
          <a:p>
            <a:pPr marL="342900" lvl="0" indent="-342900">
              <a:buFont typeface="Arial" panose="020B0604020202020204" pitchFamily="34" charset="0"/>
              <a:buChar char="•"/>
            </a:pPr>
            <a:r>
              <a:rPr lang="lv-LV" sz="1400" dirty="0">
                <a:solidFill>
                  <a:srgbClr val="00B050"/>
                </a:solidFill>
              </a:rPr>
              <a:t>Zāles, ārstu apmeklējumi</a:t>
            </a:r>
            <a:endParaRPr lang="en-US" sz="1400" dirty="0">
              <a:solidFill>
                <a:srgbClr val="00B050"/>
              </a:solidFill>
            </a:endParaRPr>
          </a:p>
          <a:p>
            <a:pPr marL="342900" lvl="0" indent="-342900">
              <a:buFont typeface="Arial" panose="020B0604020202020204" pitchFamily="34" charset="0"/>
              <a:buChar char="•"/>
            </a:pPr>
            <a:r>
              <a:rPr lang="lv-LV" sz="1400" dirty="0">
                <a:solidFill>
                  <a:srgbClr val="00B050"/>
                </a:solidFill>
              </a:rPr>
              <a:t>Zobārsta pakalpojumi un pirkumi, kas saistīti ar veselības aprūpi</a:t>
            </a:r>
            <a:endParaRPr lang="en-US" sz="1400" dirty="0">
              <a:solidFill>
                <a:srgbClr val="00B050"/>
              </a:solidFill>
            </a:endParaRPr>
          </a:p>
          <a:p>
            <a:pPr marL="342900" lvl="0" indent="-342900">
              <a:buFont typeface="Arial" panose="020B0604020202020204" pitchFamily="34" charset="0"/>
              <a:buChar char="•"/>
            </a:pPr>
            <a:r>
              <a:rPr lang="lv-LV" sz="1400" dirty="0"/>
              <a:t>Apģērbs un apavi, kā arī somas</a:t>
            </a:r>
            <a:endParaRPr lang="en-US" sz="1400" dirty="0"/>
          </a:p>
          <a:p>
            <a:pPr marL="342900" lvl="0" indent="-342900">
              <a:buFont typeface="Arial" panose="020B0604020202020204" pitchFamily="34" charset="0"/>
              <a:buChar char="•"/>
            </a:pPr>
            <a:r>
              <a:rPr lang="lv-LV" sz="1400" dirty="0"/>
              <a:t>Skaistumkopšanas preces un pakalpojumi, kā arī higiēnas preces</a:t>
            </a:r>
            <a:endParaRPr lang="en-US" sz="1400" dirty="0"/>
          </a:p>
          <a:p>
            <a:pPr marL="342900" lvl="0" indent="-342900">
              <a:buFont typeface="Arial" panose="020B0604020202020204" pitchFamily="34" charset="0"/>
              <a:buChar char="•"/>
            </a:pPr>
            <a:r>
              <a:rPr lang="lv-LV" sz="1400" dirty="0"/>
              <a:t>Personiskās higiēnas elektroierīču, rokas pulksteņu, juvelierizstrādājumu, bižutērijas iegāde vai remonts</a:t>
            </a:r>
            <a:endParaRPr lang="en-US" sz="1400" dirty="0"/>
          </a:p>
          <a:p>
            <a:pPr marL="342900" indent="-342900">
              <a:buFont typeface="Arial" panose="020B0604020202020204" pitchFamily="34" charset="0"/>
              <a:buChar char="•"/>
            </a:pPr>
            <a:r>
              <a:rPr lang="lv-LV" sz="1400" dirty="0">
                <a:solidFill>
                  <a:srgbClr val="FF0000"/>
                </a:solidFill>
              </a:rPr>
              <a:t>Sabiedriskās ēdināšanas pakalpojumi</a:t>
            </a:r>
          </a:p>
        </p:txBody>
      </p:sp>
      <p:cxnSp>
        <p:nvCxnSpPr>
          <p:cNvPr id="6" name="Straight Connector 5"/>
          <p:cNvCxnSpPr/>
          <p:nvPr/>
        </p:nvCxnSpPr>
        <p:spPr>
          <a:xfrm flipH="1">
            <a:off x="5300953" y="1230941"/>
            <a:ext cx="18661" cy="5218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5835" y="999308"/>
            <a:ext cx="3404286" cy="657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Individuālie izdevumi</a:t>
            </a:r>
            <a:endParaRPr lang="en-US" sz="3000" b="1" dirty="0"/>
          </a:p>
        </p:txBody>
      </p:sp>
      <p:sp>
        <p:nvSpPr>
          <p:cNvPr id="11" name="Left Arrow 10"/>
          <p:cNvSpPr/>
          <p:nvPr/>
        </p:nvSpPr>
        <p:spPr>
          <a:xfrm rot="10800000">
            <a:off x="5191890" y="163616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0800000">
            <a:off x="5191890" y="33908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5191890" y="51537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7076555" y="1147181"/>
          <a:ext cx="3530609" cy="2130624"/>
        </p:xfrm>
        <a:graphic>
          <a:graphicData uri="http://schemas.openxmlformats.org/drawingml/2006/table">
            <a:tbl>
              <a:tblPr firstRow="1" bandRow="1">
                <a:tableStyleId>{5C22544A-7EE6-4342-B048-85BDC9FD1C3A}</a:tableStyleId>
              </a:tblPr>
              <a:tblGrid>
                <a:gridCol w="3530609">
                  <a:extLst>
                    <a:ext uri="{9D8B030D-6E8A-4147-A177-3AD203B41FA5}">
                      <a16:colId xmlns:a16="http://schemas.microsoft.com/office/drawing/2014/main" xmlns="" val="20000"/>
                    </a:ext>
                  </a:extLst>
                </a:gridCol>
              </a:tblGrid>
              <a:tr h="370840">
                <a:tc>
                  <a:txBody>
                    <a:bodyPr/>
                    <a:lstStyle/>
                    <a:p>
                      <a:r>
                        <a:rPr lang="lv-LV" sz="1400" dirty="0"/>
                        <a:t>7 mājsaimniecību tipi:</a:t>
                      </a:r>
                      <a:endParaRPr lang="en-US" sz="1400" dirty="0"/>
                    </a:p>
                  </a:txBody>
                  <a:tcPr/>
                </a:tc>
                <a:extLst>
                  <a:ext uri="{0D108BD9-81ED-4DB2-BD59-A6C34878D82A}">
                    <a16:rowId xmlns:a16="http://schemas.microsoft.com/office/drawing/2014/main" xmlns="" val="10000"/>
                  </a:ext>
                </a:extLst>
              </a:tr>
              <a:tr h="248477">
                <a:tc>
                  <a:txBody>
                    <a:bodyPr/>
                    <a:lstStyle/>
                    <a:p>
                      <a:pPr marL="0" marR="0">
                        <a:lnSpc>
                          <a:spcPct val="107000"/>
                        </a:lnSpc>
                        <a:spcBef>
                          <a:spcPts val="0"/>
                        </a:spcBef>
                        <a:spcAft>
                          <a:spcPts val="0"/>
                        </a:spcAft>
                      </a:pPr>
                      <a:r>
                        <a:rPr lang="lv-LV" sz="1400" dirty="0">
                          <a:effectLst/>
                        </a:rPr>
                        <a:t>Viena darbspējīgā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59156">
                <a:tc>
                  <a:txBody>
                    <a:bodyPr/>
                    <a:lstStyle/>
                    <a:p>
                      <a:pPr marL="0" marR="0">
                        <a:lnSpc>
                          <a:spcPct val="107000"/>
                        </a:lnSpc>
                        <a:spcBef>
                          <a:spcPts val="0"/>
                        </a:spcBef>
                        <a:spcAft>
                          <a:spcPts val="0"/>
                        </a:spcAft>
                      </a:pPr>
                      <a:r>
                        <a:rPr lang="lv-LV" sz="1400" dirty="0">
                          <a:effectLst/>
                        </a:rPr>
                        <a:t>Divu darbspējīgo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47135">
                <a:tc>
                  <a:txBody>
                    <a:bodyPr/>
                    <a:lstStyle/>
                    <a:p>
                      <a:pPr marL="0" marR="0">
                        <a:lnSpc>
                          <a:spcPct val="107000"/>
                        </a:lnSpc>
                        <a:spcBef>
                          <a:spcPts val="0"/>
                        </a:spcBef>
                        <a:spcAft>
                          <a:spcPts val="0"/>
                        </a:spcAft>
                      </a:pPr>
                      <a:r>
                        <a:rPr lang="lv-LV" sz="1400" dirty="0">
                          <a:effectLst/>
                        </a:rPr>
                        <a:t>Viena pensionāra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38897">
                <a:tc>
                  <a:txBody>
                    <a:bodyPr/>
                    <a:lstStyle/>
                    <a:p>
                      <a:pPr marL="0" marR="0">
                        <a:lnSpc>
                          <a:spcPct val="107000"/>
                        </a:lnSpc>
                        <a:spcBef>
                          <a:spcPts val="0"/>
                        </a:spcBef>
                        <a:spcAft>
                          <a:spcPts val="0"/>
                        </a:spcAft>
                      </a:pPr>
                      <a:r>
                        <a:rPr lang="lv-LV" sz="1400" dirty="0">
                          <a:effectLst/>
                        </a:rPr>
                        <a:t>Cita divu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47135">
                <a:tc>
                  <a:txBody>
                    <a:bodyPr/>
                    <a:lstStyle/>
                    <a:p>
                      <a:pPr marL="0" marR="0">
                        <a:lnSpc>
                          <a:spcPct val="107000"/>
                        </a:lnSpc>
                        <a:spcBef>
                          <a:spcPts val="0"/>
                        </a:spcBef>
                        <a:spcAft>
                          <a:spcPts val="0"/>
                        </a:spcAft>
                      </a:pPr>
                      <a:r>
                        <a:rPr lang="lv-LV" sz="1400" dirty="0">
                          <a:effectLst/>
                        </a:rPr>
                        <a:t>Trīs un vairāku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47136">
                <a:tc>
                  <a:txBody>
                    <a:bodyPr/>
                    <a:lstStyle/>
                    <a:p>
                      <a:pPr marL="0" marR="0">
                        <a:lnSpc>
                          <a:spcPct val="107000"/>
                        </a:lnSpc>
                        <a:spcBef>
                          <a:spcPts val="0"/>
                        </a:spcBef>
                        <a:spcAft>
                          <a:spcPts val="0"/>
                        </a:spcAft>
                      </a:pPr>
                      <a:r>
                        <a:rPr lang="lv-LV" sz="1400" dirty="0">
                          <a:effectLst/>
                        </a:rPr>
                        <a:t>Mājsaimniecības ar vienu bērnu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271848">
                <a:tc>
                  <a:txBody>
                    <a:bodyPr/>
                    <a:lstStyle/>
                    <a:p>
                      <a:pPr marL="0" marR="0">
                        <a:lnSpc>
                          <a:spcPct val="107000"/>
                        </a:lnSpc>
                        <a:spcBef>
                          <a:spcPts val="0"/>
                        </a:spcBef>
                        <a:spcAft>
                          <a:spcPts val="0"/>
                        </a:spcAft>
                      </a:pPr>
                      <a:r>
                        <a:rPr lang="lv-LV" sz="1400" dirty="0">
                          <a:effectLst/>
                        </a:rPr>
                        <a:t>Mājsaimniecības ar diviem un vairāk bērniem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15" name="Title 1"/>
          <p:cNvSpPr txBox="1">
            <a:spLocks/>
          </p:cNvSpPr>
          <p:nvPr/>
        </p:nvSpPr>
        <p:spPr>
          <a:xfrm>
            <a:off x="6545078" y="3411581"/>
            <a:ext cx="4530809"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solidFill>
                  <a:schemeClr val="accent5"/>
                </a:solidFill>
                <a:latin typeface="+mn-lt"/>
              </a:rPr>
              <a:t>Par katru izdevumu kategoriju katram mājsaimniecību tipam aprēķina:</a:t>
            </a:r>
            <a:endParaRPr lang="en-US" sz="2000" b="1" dirty="0">
              <a:solidFill>
                <a:schemeClr val="accent5"/>
              </a:solidFill>
              <a:latin typeface="+mn-lt"/>
            </a:endParaRPr>
          </a:p>
        </p:txBody>
      </p:sp>
      <p:sp>
        <p:nvSpPr>
          <p:cNvPr id="16" name="TextBox 15"/>
          <p:cNvSpPr txBox="1"/>
          <p:nvPr/>
        </p:nvSpPr>
        <p:spPr>
          <a:xfrm>
            <a:off x="6709834" y="4127298"/>
            <a:ext cx="1750342"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Izmaksas:</a:t>
            </a:r>
            <a:endParaRPr lang="lv-LV" sz="2000" dirty="0"/>
          </a:p>
        </p:txBody>
      </p:sp>
      <p:sp>
        <p:nvSpPr>
          <p:cNvPr id="17" name="TextBox 16"/>
          <p:cNvSpPr txBox="1"/>
          <p:nvPr/>
        </p:nvSpPr>
        <p:spPr>
          <a:xfrm>
            <a:off x="9502540" y="4127297"/>
            <a:ext cx="2290441"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Attiecināmību</a:t>
            </a:r>
            <a:endParaRPr lang="lv-LV" sz="2000" dirty="0"/>
          </a:p>
        </p:txBody>
      </p:sp>
      <p:sp>
        <p:nvSpPr>
          <p:cNvPr id="20" name="TextBox 19"/>
          <p:cNvSpPr txBox="1"/>
          <p:nvPr/>
        </p:nvSpPr>
        <p:spPr>
          <a:xfrm>
            <a:off x="9734934" y="4527407"/>
            <a:ext cx="2058047" cy="738664"/>
          </a:xfrm>
          <a:prstGeom prst="rect">
            <a:avLst/>
          </a:prstGeom>
          <a:noFill/>
        </p:spPr>
        <p:txBody>
          <a:bodyPr wrap="square" rtlCol="0">
            <a:spAutoFit/>
          </a:bodyPr>
          <a:lstStyle/>
          <a:p>
            <a:r>
              <a:rPr lang="lv-LV" sz="1400" dirty="0"/>
              <a:t>Cik liela daļa norāda, ka viņiem optimālā situācijā šādi izdevumi būtu</a:t>
            </a:r>
          </a:p>
        </p:txBody>
      </p:sp>
      <p:sp>
        <p:nvSpPr>
          <p:cNvPr id="21" name="TextBox 20"/>
          <p:cNvSpPr txBox="1"/>
          <p:nvPr/>
        </p:nvSpPr>
        <p:spPr>
          <a:xfrm>
            <a:off x="8448926"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2" name="TextBox 21"/>
          <p:cNvSpPr txBox="1"/>
          <p:nvPr/>
        </p:nvSpPr>
        <p:spPr>
          <a:xfrm>
            <a:off x="9197451" y="5282246"/>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3" name="TextBox 22"/>
          <p:cNvSpPr txBox="1"/>
          <p:nvPr/>
        </p:nvSpPr>
        <p:spPr>
          <a:xfrm>
            <a:off x="8810482"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4" name="Title 1"/>
          <p:cNvSpPr txBox="1">
            <a:spLocks/>
          </p:cNvSpPr>
          <p:nvPr/>
        </p:nvSpPr>
        <p:spPr>
          <a:xfrm>
            <a:off x="5812971" y="5873870"/>
            <a:ext cx="5733383"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dirty="0">
                <a:solidFill>
                  <a:schemeClr val="accent5"/>
                </a:solidFill>
                <a:latin typeface="+mn-lt"/>
              </a:rPr>
              <a:t>Summa aprēķinātajā apjomā tiek ieskaitīta par katru bērnu, katru darbspējīgo un katru pensionāru</a:t>
            </a:r>
            <a:endParaRPr lang="en-US" sz="2000" dirty="0">
              <a:solidFill>
                <a:schemeClr val="accent5"/>
              </a:solidFill>
              <a:latin typeface="+mn-lt"/>
            </a:endParaRPr>
          </a:p>
        </p:txBody>
      </p:sp>
      <p:sp>
        <p:nvSpPr>
          <p:cNvPr id="25" name="TextBox 24"/>
          <p:cNvSpPr txBox="1"/>
          <p:nvPr/>
        </p:nvSpPr>
        <p:spPr>
          <a:xfrm>
            <a:off x="5451292" y="4792719"/>
            <a:ext cx="936200"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bērnam</a:t>
            </a:r>
            <a:endParaRPr lang="lv-LV" sz="1200" dirty="0"/>
          </a:p>
        </p:txBody>
      </p:sp>
      <p:sp>
        <p:nvSpPr>
          <p:cNvPr id="26" name="TextBox 25"/>
          <p:cNvSpPr txBox="1"/>
          <p:nvPr/>
        </p:nvSpPr>
        <p:spPr>
          <a:xfrm>
            <a:off x="6450761" y="4792719"/>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darbspējīgajam</a:t>
            </a:r>
            <a:endParaRPr lang="lv-LV" sz="1200" dirty="0"/>
          </a:p>
        </p:txBody>
      </p:sp>
      <p:sp>
        <p:nvSpPr>
          <p:cNvPr id="27" name="TextBox 26"/>
          <p:cNvSpPr txBox="1"/>
          <p:nvPr/>
        </p:nvSpPr>
        <p:spPr>
          <a:xfrm>
            <a:off x="7942535" y="4779774"/>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pensionāram</a:t>
            </a:r>
            <a:endParaRPr lang="lv-LV" sz="1200" dirty="0"/>
          </a:p>
        </p:txBody>
      </p:sp>
      <p:cxnSp>
        <p:nvCxnSpPr>
          <p:cNvPr id="28" name="Straight Arrow Connector 27"/>
          <p:cNvCxnSpPr/>
          <p:nvPr/>
        </p:nvCxnSpPr>
        <p:spPr>
          <a:xfrm flipH="1">
            <a:off x="6316670" y="4446677"/>
            <a:ext cx="1192702" cy="28043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43128" y="4453670"/>
            <a:ext cx="1042364" cy="253911"/>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289529" y="4440987"/>
            <a:ext cx="304832" cy="2861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0142" y="4233104"/>
            <a:ext cx="4952952" cy="2400657"/>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rgbClr val="00B050"/>
                </a:solidFill>
              </a:rPr>
              <a:t>Medicīnas izdevumus aprēķina nevis atbilstoši faktiskajiem, bet tādus, kas, pēc respondentu domām, ļautu apmierināt vajadzības</a:t>
            </a:r>
          </a:p>
          <a:p>
            <a:pPr marL="342900" indent="-342900">
              <a:buFont typeface="Arial" panose="020B0604020202020204" pitchFamily="34" charset="0"/>
              <a:buChar char="•"/>
            </a:pPr>
            <a:endParaRPr lang="lv-LV" sz="1000" dirty="0"/>
          </a:p>
          <a:p>
            <a:pPr marL="342900" indent="-342900">
              <a:buFont typeface="Arial" panose="020B0604020202020204" pitchFamily="34" charset="0"/>
              <a:buChar char="•"/>
            </a:pPr>
            <a:r>
              <a:rPr lang="lv-LV" sz="2000" dirty="0">
                <a:solidFill>
                  <a:srgbClr val="FF0000"/>
                </a:solidFill>
              </a:rPr>
              <a:t>Sabiedriskās ēdināšanas izdevumus aprēķina nevis atbilstoši faktiskajiem, bet tādus, kādi tie būtu taupības apstākļos</a:t>
            </a:r>
          </a:p>
        </p:txBody>
      </p:sp>
      <p:sp>
        <p:nvSpPr>
          <p:cNvPr id="31" name="Left Arrow 30"/>
          <p:cNvSpPr/>
          <p:nvPr/>
        </p:nvSpPr>
        <p:spPr>
          <a:xfrm rot="16200000">
            <a:off x="2007011" y="3702094"/>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711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09621" cy="936453"/>
          </a:xfrm>
        </p:spPr>
        <p:txBody>
          <a:bodyPr>
            <a:normAutofit fontScale="90000"/>
          </a:bodyPr>
          <a:lstStyle/>
          <a:p>
            <a:pPr algn="ctr"/>
            <a:r>
              <a:rPr lang="lv-LV" b="1" dirty="0">
                <a:solidFill>
                  <a:srgbClr val="FF0000"/>
                </a:solidFill>
              </a:rPr>
              <a:t>Mājsaimniecību relatīvo izdevumu budžets (MRI budžets)</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23</a:t>
            </a:fld>
            <a:endParaRPr lang="en-US" dirty="0"/>
          </a:p>
        </p:txBody>
      </p:sp>
      <p:sp>
        <p:nvSpPr>
          <p:cNvPr id="11" name="TextBox 10"/>
          <p:cNvSpPr txBox="1"/>
          <p:nvPr/>
        </p:nvSpPr>
        <p:spPr>
          <a:xfrm>
            <a:off x="156518" y="805673"/>
            <a:ext cx="11878963" cy="212365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Nosaukumam jāatspoguļo indikatora būtība:</a:t>
            </a:r>
          </a:p>
          <a:p>
            <a:pPr marL="800100" lvl="1" indent="-342900">
              <a:buFont typeface="Arial" panose="020B0604020202020204" pitchFamily="34" charset="0"/>
              <a:buChar char="•"/>
            </a:pPr>
            <a:r>
              <a:rPr lang="lv-LV" dirty="0">
                <a:solidFill>
                  <a:schemeClr val="accent5"/>
                </a:solidFill>
              </a:rPr>
              <a:t>Tas nav orientēts uz minimumu, izdzīvošanu u.tml., bet uz pilnvērtīgu sociālo lomu pildīšanu Latvijas sabiedrībā;</a:t>
            </a:r>
          </a:p>
          <a:p>
            <a:pPr marL="800100" lvl="1" indent="-342900">
              <a:buFont typeface="Arial" panose="020B0604020202020204" pitchFamily="34" charset="0"/>
              <a:buChar char="•"/>
            </a:pPr>
            <a:r>
              <a:rPr lang="lv-LV" dirty="0">
                <a:solidFill>
                  <a:schemeClr val="accent5"/>
                </a:solidFill>
              </a:rPr>
              <a:t>Kā grozs tas ir veidots vienīgi pārtikas sadaļā, kamēr pārējās – ietver izdevumu kategorijas nevis konkrētas preces un pakalpojumus.</a:t>
            </a:r>
          </a:p>
          <a:p>
            <a:pPr marL="800100" lvl="1" indent="-342900">
              <a:buFont typeface="Arial" panose="020B0604020202020204" pitchFamily="34" charset="0"/>
              <a:buChar char="•"/>
            </a:pPr>
            <a:r>
              <a:rPr lang="lv-LV" dirty="0">
                <a:solidFill>
                  <a:schemeClr val="accent5"/>
                </a:solidFill>
              </a:rPr>
              <a:t>Tas ir relatīvs – uzlabojoties sabiedrības dzīves apstākļiem, tas nevis tiks sasniegts, bet gan pārvietosies augstāk;</a:t>
            </a:r>
          </a:p>
          <a:p>
            <a:pPr marL="800100" lvl="1" indent="-342900">
              <a:buFont typeface="Arial" panose="020B0604020202020204" pitchFamily="34" charset="0"/>
              <a:buChar char="•"/>
            </a:pPr>
            <a:r>
              <a:rPr lang="lv-LV" dirty="0">
                <a:solidFill>
                  <a:schemeClr val="accent5"/>
                </a:solidFill>
              </a:rPr>
              <a:t>Tas nav viens skaitlis, bet tiek diferencēts atkarībā no mājsaimniecības un dzīvesvietas;</a:t>
            </a:r>
          </a:p>
          <a:p>
            <a:pPr marL="800100" lvl="1" indent="-342900">
              <a:buFont typeface="Arial" panose="020B0604020202020204" pitchFamily="34" charset="0"/>
              <a:buChar char="•"/>
            </a:pPr>
            <a:r>
              <a:rPr lang="lv-LV" dirty="0">
                <a:solidFill>
                  <a:schemeClr val="accent5"/>
                </a:solidFill>
              </a:rPr>
              <a:t>Tas ir vienīgais dzīves līmeņa indikators, kas Latvijā balstās izdevumos nevis ienākumos.</a:t>
            </a:r>
          </a:p>
        </p:txBody>
      </p:sp>
      <p:graphicFrame>
        <p:nvGraphicFramePr>
          <p:cNvPr id="3" name="Table 2"/>
          <p:cNvGraphicFramePr>
            <a:graphicFrameLocks noGrp="1"/>
          </p:cNvGraphicFramePr>
          <p:nvPr>
            <p:extLst>
              <p:ext uri="{D42A27DB-BD31-4B8C-83A1-F6EECF244321}">
                <p14:modId xmlns:p14="http://schemas.microsoft.com/office/powerpoint/2010/main" val="1307788853"/>
              </p:ext>
            </p:extLst>
          </p:nvPr>
        </p:nvGraphicFramePr>
        <p:xfrm>
          <a:off x="263610" y="3006705"/>
          <a:ext cx="10602099" cy="3532207"/>
        </p:xfrm>
        <a:graphic>
          <a:graphicData uri="http://schemas.openxmlformats.org/drawingml/2006/table">
            <a:tbl>
              <a:tblPr>
                <a:tableStyleId>{69CF1AB2-1976-4502-BF36-3FF5EA218861}</a:tableStyleId>
              </a:tblPr>
              <a:tblGrid>
                <a:gridCol w="2224218">
                  <a:extLst>
                    <a:ext uri="{9D8B030D-6E8A-4147-A177-3AD203B41FA5}">
                      <a16:colId xmlns:a16="http://schemas.microsoft.com/office/drawing/2014/main" xmlns="" val="20000"/>
                    </a:ext>
                  </a:extLst>
                </a:gridCol>
                <a:gridCol w="873211">
                  <a:extLst>
                    <a:ext uri="{9D8B030D-6E8A-4147-A177-3AD203B41FA5}">
                      <a16:colId xmlns:a16="http://schemas.microsoft.com/office/drawing/2014/main" xmlns="" val="20001"/>
                    </a:ext>
                  </a:extLst>
                </a:gridCol>
                <a:gridCol w="757881">
                  <a:extLst>
                    <a:ext uri="{9D8B030D-6E8A-4147-A177-3AD203B41FA5}">
                      <a16:colId xmlns:a16="http://schemas.microsoft.com/office/drawing/2014/main" xmlns="" val="20002"/>
                    </a:ext>
                  </a:extLst>
                </a:gridCol>
                <a:gridCol w="980302">
                  <a:extLst>
                    <a:ext uri="{9D8B030D-6E8A-4147-A177-3AD203B41FA5}">
                      <a16:colId xmlns:a16="http://schemas.microsoft.com/office/drawing/2014/main" xmlns="" val="20003"/>
                    </a:ext>
                  </a:extLst>
                </a:gridCol>
                <a:gridCol w="1005017">
                  <a:extLst>
                    <a:ext uri="{9D8B030D-6E8A-4147-A177-3AD203B41FA5}">
                      <a16:colId xmlns:a16="http://schemas.microsoft.com/office/drawing/2014/main" xmlns="" val="20004"/>
                    </a:ext>
                  </a:extLst>
                </a:gridCol>
                <a:gridCol w="1005016">
                  <a:extLst>
                    <a:ext uri="{9D8B030D-6E8A-4147-A177-3AD203B41FA5}">
                      <a16:colId xmlns:a16="http://schemas.microsoft.com/office/drawing/2014/main" xmlns="" val="20005"/>
                    </a:ext>
                  </a:extLst>
                </a:gridCol>
                <a:gridCol w="601362">
                  <a:extLst>
                    <a:ext uri="{9D8B030D-6E8A-4147-A177-3AD203B41FA5}">
                      <a16:colId xmlns:a16="http://schemas.microsoft.com/office/drawing/2014/main" xmlns="" val="20006"/>
                    </a:ext>
                  </a:extLst>
                </a:gridCol>
                <a:gridCol w="774357">
                  <a:extLst>
                    <a:ext uri="{9D8B030D-6E8A-4147-A177-3AD203B41FA5}">
                      <a16:colId xmlns:a16="http://schemas.microsoft.com/office/drawing/2014/main" xmlns="" val="20007"/>
                    </a:ext>
                  </a:extLst>
                </a:gridCol>
                <a:gridCol w="576648">
                  <a:extLst>
                    <a:ext uri="{9D8B030D-6E8A-4147-A177-3AD203B41FA5}">
                      <a16:colId xmlns:a16="http://schemas.microsoft.com/office/drawing/2014/main" xmlns="" val="20008"/>
                    </a:ext>
                  </a:extLst>
                </a:gridCol>
                <a:gridCol w="535460">
                  <a:extLst>
                    <a:ext uri="{9D8B030D-6E8A-4147-A177-3AD203B41FA5}">
                      <a16:colId xmlns:a16="http://schemas.microsoft.com/office/drawing/2014/main" xmlns="" val="20009"/>
                    </a:ext>
                  </a:extLst>
                </a:gridCol>
                <a:gridCol w="716692">
                  <a:extLst>
                    <a:ext uri="{9D8B030D-6E8A-4147-A177-3AD203B41FA5}">
                      <a16:colId xmlns:a16="http://schemas.microsoft.com/office/drawing/2014/main" xmlns="" val="20010"/>
                    </a:ext>
                  </a:extLst>
                </a:gridCol>
                <a:gridCol w="551935">
                  <a:extLst>
                    <a:ext uri="{9D8B030D-6E8A-4147-A177-3AD203B41FA5}">
                      <a16:colId xmlns:a16="http://schemas.microsoft.com/office/drawing/2014/main" xmlns="" val="20011"/>
                    </a:ext>
                  </a:extLst>
                </a:gridCol>
              </a:tblGrid>
              <a:tr h="185351">
                <a:tc rowSpan="2">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b">
                    <a:solidFill>
                      <a:schemeClr val="bg1"/>
                    </a:solidFill>
                  </a:tcPr>
                </a:tc>
                <a:tc gridSpan="5">
                  <a:txBody>
                    <a:bodyPr/>
                    <a:lstStyle/>
                    <a:p>
                      <a:pPr algn="ctr" fontAlgn="b"/>
                      <a:r>
                        <a:rPr lang="lv-LV" sz="1200" u="none" strike="noStrike" noProof="0" dirty="0">
                          <a:effectLst/>
                        </a:rPr>
                        <a:t>Mājsaimniecības sastāvs</a:t>
                      </a:r>
                      <a:endParaRPr lang="lv-LV" sz="1200" b="0" i="0" u="none" strike="noStrike" noProof="0" dirty="0">
                        <a:solidFill>
                          <a:srgbClr val="000000"/>
                        </a:solidFill>
                        <a:effectLst/>
                        <a:latin typeface="Calibri" panose="020F0502020204030204" pitchFamily="34" charset="0"/>
                      </a:endParaRPr>
                    </a:p>
                  </a:txBody>
                  <a:tcPr marL="8826" marR="8826" marT="8826"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200" u="none" strike="noStrike">
                          <a:effectLst/>
                        </a:rPr>
                        <a:t>MRI budžets</a:t>
                      </a:r>
                      <a:endParaRPr lang="en-US" sz="1200" b="0" i="0" u="none" strike="noStrike">
                        <a:solidFill>
                          <a:srgbClr val="000000"/>
                        </a:solidFill>
                        <a:effectLst/>
                        <a:latin typeface="Calibri" panose="020F0502020204030204" pitchFamily="34" charset="0"/>
                      </a:endParaRPr>
                    </a:p>
                  </a:txBody>
                  <a:tcPr marL="8826" marR="8826" marT="8826" marB="0" anchor="b">
                    <a:solidFill>
                      <a:schemeClr val="bg1"/>
                    </a:solidFill>
                  </a:tcPr>
                </a:tc>
                <a:tc hMerge="1">
                  <a:txBody>
                    <a:bodyPr/>
                    <a:lstStyle/>
                    <a:p>
                      <a:endParaRPr lang="en-US"/>
                    </a:p>
                  </a:txBody>
                  <a:tcPr/>
                </a:tc>
                <a:tc hMerge="1">
                  <a:txBody>
                    <a:bodyPr/>
                    <a:lstStyle/>
                    <a:p>
                      <a:endParaRPr lang="en-US"/>
                    </a:p>
                  </a:txBody>
                  <a:tcPr/>
                </a:tc>
                <a:tc gridSpan="3">
                  <a:txBody>
                    <a:bodyPr/>
                    <a:lstStyle/>
                    <a:p>
                      <a:pPr algn="ctr" fontAlgn="b"/>
                      <a:r>
                        <a:rPr lang="en-US" sz="1200" u="none" strike="noStrike" dirty="0">
                          <a:effectLst/>
                        </a:rPr>
                        <a:t>MRI </a:t>
                      </a:r>
                      <a:r>
                        <a:rPr lang="en-US" sz="1200" u="none" strike="noStrike" dirty="0" err="1">
                          <a:effectLst/>
                        </a:rPr>
                        <a:t>budžets</a:t>
                      </a:r>
                      <a:r>
                        <a:rPr lang="en-US" sz="1200" u="none" strike="noStrike" dirty="0">
                          <a:effectLst/>
                        </a:rPr>
                        <a:t> </a:t>
                      </a:r>
                      <a:r>
                        <a:rPr lang="en-US" sz="1200" u="none" strike="noStrike" dirty="0" err="1">
                          <a:effectLst/>
                        </a:rPr>
                        <a:t>uz</a:t>
                      </a:r>
                      <a:r>
                        <a:rPr lang="en-US" sz="1200" u="none" strike="noStrike" dirty="0">
                          <a:effectLst/>
                        </a:rPr>
                        <a:t> </a:t>
                      </a:r>
                      <a:r>
                        <a:rPr lang="en-US" sz="1200" u="none" strike="noStrike" dirty="0" err="1">
                          <a:effectLst/>
                        </a:rPr>
                        <a:t>cilvēku</a:t>
                      </a:r>
                      <a:endParaRPr lang="en-US" sz="1200" b="0" i="0" u="none" strike="noStrike" dirty="0">
                        <a:solidFill>
                          <a:srgbClr val="000000"/>
                        </a:solidFill>
                        <a:effectLst/>
                        <a:latin typeface="Calibri" panose="020F0502020204030204" pitchFamily="34" charset="0"/>
                      </a:endParaRPr>
                    </a:p>
                  </a:txBody>
                  <a:tcPr marL="8826" marR="8826" marT="8826" marB="0" anchor="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6938">
                <a:tc vMerge="1">
                  <a:txBody>
                    <a:bodyPr/>
                    <a:lstStyle/>
                    <a:p>
                      <a:endParaRPr lang="en-US"/>
                    </a:p>
                  </a:txBody>
                  <a:tcPr/>
                </a:tc>
                <a:tc>
                  <a:txBody>
                    <a:bodyPr/>
                    <a:lstStyle/>
                    <a:p>
                      <a:pPr algn="ctr" fontAlgn="ctr"/>
                      <a:r>
                        <a:rPr lang="lv-LV" sz="1200" u="none" strike="noStrike" noProof="0" dirty="0">
                          <a:effectLst/>
                        </a:rPr>
                        <a:t>Darbspējīgie</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Pensionāri</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Bērni līdz 6 </a:t>
                      </a:r>
                      <a:r>
                        <a:rPr lang="lv-LV" sz="1200" u="none" strike="noStrike" noProof="0" dirty="0" err="1">
                          <a:effectLst/>
                        </a:rPr>
                        <a:t>g.v</a:t>
                      </a:r>
                      <a:r>
                        <a:rPr lang="lv-LV" sz="1200" u="none" strike="noStrike" noProof="0" dirty="0">
                          <a:effectLst/>
                        </a:rPr>
                        <a:t>.</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7-14 </a:t>
                      </a:r>
                      <a:r>
                        <a:rPr lang="lv-LV" sz="1200" u="none" strike="noStrike" noProof="0" dirty="0" err="1">
                          <a:effectLst/>
                        </a:rPr>
                        <a:t>g.v</a:t>
                      </a:r>
                      <a:r>
                        <a:rPr lang="lv-LV" sz="1200" u="none" strike="noStrike" noProof="0" dirty="0">
                          <a:effectLst/>
                        </a:rPr>
                        <a:t>. bērni</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15-17 </a:t>
                      </a:r>
                      <a:r>
                        <a:rPr lang="lv-LV" sz="1200" u="none" strike="noStrike" noProof="0" dirty="0" err="1">
                          <a:effectLst/>
                        </a:rPr>
                        <a:t>g.v.bērni</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Rīga</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dirty="0" err="1">
                          <a:effectLst/>
                        </a:rPr>
                        <a:t>Cita</a:t>
                      </a:r>
                      <a:r>
                        <a:rPr lang="en-US" sz="1200" u="none" strike="noStrike" dirty="0">
                          <a:effectLst/>
                        </a:rPr>
                        <a:t> </a:t>
                      </a:r>
                      <a:r>
                        <a:rPr lang="en-US" sz="1200" u="none" strike="noStrike" dirty="0" err="1">
                          <a:effectLst/>
                        </a:rPr>
                        <a:t>pilsēta</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Lauki</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Rīga</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Cita pilsēta</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dirty="0" err="1">
                          <a:effectLst/>
                        </a:rPr>
                        <a:t>Lauki</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1"/>
                  </a:ext>
                </a:extLst>
              </a:tr>
              <a:tr h="207973">
                <a:tc>
                  <a:txBody>
                    <a:bodyPr/>
                    <a:lstStyle/>
                    <a:p>
                      <a:pPr algn="l" fontAlgn="b"/>
                      <a:r>
                        <a:rPr lang="lv-LV" sz="1200" u="none" strike="noStrike" noProof="0" dirty="0">
                          <a:effectLst/>
                        </a:rPr>
                        <a:t>Viena darbspējīgā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423,27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398,17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381,42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423,27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398,17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381,42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2"/>
                  </a:ext>
                </a:extLst>
              </a:tr>
              <a:tr h="189471">
                <a:tc>
                  <a:txBody>
                    <a:bodyPr/>
                    <a:lstStyle/>
                    <a:p>
                      <a:pPr algn="l" fontAlgn="b"/>
                      <a:r>
                        <a:rPr lang="lv-LV" sz="1200" u="none" strike="noStrike" noProof="0" dirty="0">
                          <a:effectLst/>
                        </a:rPr>
                        <a:t>Divu darbspējīgo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726,47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713,38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727,64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363,24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356,69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363,82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3"/>
                  </a:ext>
                </a:extLst>
              </a:tr>
              <a:tr h="189470">
                <a:tc>
                  <a:txBody>
                    <a:bodyPr/>
                    <a:lstStyle/>
                    <a:p>
                      <a:pPr algn="l" fontAlgn="b"/>
                      <a:r>
                        <a:rPr lang="lv-LV" sz="1200" u="none" strike="noStrike" noProof="0" dirty="0">
                          <a:effectLst/>
                        </a:rPr>
                        <a:t>Viena pensionāra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416,12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388,37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362,41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416,12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388,37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362,41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4"/>
                  </a:ext>
                </a:extLst>
              </a:tr>
              <a:tr h="148281">
                <a:tc rowSpan="2">
                  <a:txBody>
                    <a:bodyPr/>
                    <a:lstStyle/>
                    <a:p>
                      <a:pPr algn="l" fontAlgn="ctr"/>
                      <a:r>
                        <a:rPr lang="lv-LV" sz="1200" u="none" strike="noStrike" noProof="0" dirty="0">
                          <a:effectLst/>
                        </a:rPr>
                        <a:t>Cita divu pieaugušo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709,57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689,39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689,24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354,79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344,70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344,62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5"/>
                  </a:ext>
                </a:extLst>
              </a:tr>
              <a:tr h="140043">
                <a:tc vMerge="1">
                  <a:txBody>
                    <a:bodyPr/>
                    <a:lstStyle/>
                    <a:p>
                      <a:endParaRPr lang="en-US"/>
                    </a:p>
                  </a:txBody>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720,24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700,05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699,91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360,12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350,03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349,96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6"/>
                  </a:ext>
                </a:extLst>
              </a:tr>
              <a:tr h="185351">
                <a:tc rowSpan="3">
                  <a:txBody>
                    <a:bodyPr/>
                    <a:lstStyle/>
                    <a:p>
                      <a:pPr algn="l" fontAlgn="ctr"/>
                      <a:r>
                        <a:rPr lang="lv-LV" sz="1200" u="none" strike="noStrike" noProof="0" dirty="0">
                          <a:effectLst/>
                        </a:rPr>
                        <a:t>Trīs un vairāku pieaugušo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3</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1015,10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998,44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1025,74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338,37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332,81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341,91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7"/>
                  </a:ext>
                </a:extLst>
              </a:tr>
              <a:tr h="176525">
                <a:tc vMerge="1">
                  <a:txBody>
                    <a:bodyPr/>
                    <a:lstStyle/>
                    <a:p>
                      <a:endParaRPr lang="en-US"/>
                    </a:p>
                  </a:txBody>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1025,64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1008,98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1036,28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341,88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336,33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345,43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8"/>
                  </a:ext>
                </a:extLst>
              </a:tr>
              <a:tr h="185351">
                <a:tc vMerge="1">
                  <a:txBody>
                    <a:bodyPr/>
                    <a:lstStyle/>
                    <a:p>
                      <a:endParaRPr lang="en-US"/>
                    </a:p>
                  </a:txBody>
                  <a:tcPr/>
                </a:tc>
                <a:tc>
                  <a:txBody>
                    <a:bodyPr/>
                    <a:lstStyle/>
                    <a:p>
                      <a:pPr algn="ctr" fontAlgn="ctr"/>
                      <a:r>
                        <a:rPr lang="lv-LV" sz="1200" u="none" strike="noStrike" noProof="0" dirty="0">
                          <a:effectLst/>
                        </a:rPr>
                        <a:t>4</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1231,46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1214,80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1242,10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307,87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303,70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310,53</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09"/>
                  </a:ext>
                </a:extLst>
              </a:tr>
              <a:tr h="185351">
                <a:tc rowSpan="3">
                  <a:txBody>
                    <a:bodyPr/>
                    <a:lstStyle/>
                    <a:p>
                      <a:pPr algn="l" fontAlgn="ctr"/>
                      <a:r>
                        <a:rPr lang="lv-LV" sz="1200" u="none" strike="noStrike" noProof="0" dirty="0">
                          <a:effectLst/>
                        </a:rPr>
                        <a:t>Mājsaimniecības ar vienu bērnu</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729,68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718,40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756,58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364,84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359,20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378,29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0"/>
                  </a:ext>
                </a:extLst>
              </a:tr>
              <a:tr h="176525">
                <a:tc vMerge="1">
                  <a:txBody>
                    <a:bodyPr/>
                    <a:lstStyle/>
                    <a:p>
                      <a:endParaRPr lang="en-US"/>
                    </a:p>
                  </a:txBody>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950,18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938,90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977,08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316,73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312,97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325,69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1"/>
                  </a:ext>
                </a:extLst>
              </a:tr>
              <a:tr h="185351">
                <a:tc vMerge="1">
                  <a:txBody>
                    <a:bodyPr/>
                    <a:lstStyle/>
                    <a:p>
                      <a:endParaRPr lang="en-US"/>
                    </a:p>
                  </a:txBody>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960,66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949,38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987,57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320,22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316,46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329,19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2"/>
                  </a:ext>
                </a:extLst>
              </a:tr>
              <a:tr h="185351">
                <a:tc rowSpan="5">
                  <a:txBody>
                    <a:bodyPr/>
                    <a:lstStyle/>
                    <a:p>
                      <a:pPr algn="l" fontAlgn="ctr"/>
                      <a:r>
                        <a:rPr lang="lv-LV" sz="1200" u="none" strike="noStrike" noProof="0" dirty="0">
                          <a:effectLst/>
                        </a:rPr>
                        <a:t>Mājsaimniecības ar diviem un vairāk bērniem</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1016,79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995,99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1036,38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338,93</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332,00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345,46</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3"/>
                  </a:ext>
                </a:extLst>
              </a:tr>
              <a:tr h="176525">
                <a:tc vMerge="1">
                  <a:txBody>
                    <a:bodyPr/>
                    <a:lstStyle/>
                    <a:p>
                      <a:endParaRPr lang="en-US"/>
                    </a:p>
                  </a:txBody>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1237,78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1216,97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1257,37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309,45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304,24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314,34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4"/>
                  </a:ext>
                </a:extLst>
              </a:tr>
              <a:tr h="176525">
                <a:tc vMerge="1">
                  <a:txBody>
                    <a:bodyPr/>
                    <a:lstStyle/>
                    <a:p>
                      <a:endParaRPr lang="en-US"/>
                    </a:p>
                  </a:txBody>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1248,19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1227,39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1267,78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312,05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306,85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316,95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5"/>
                  </a:ext>
                </a:extLst>
              </a:tr>
              <a:tr h="176525">
                <a:tc vMerge="1">
                  <a:txBody>
                    <a:bodyPr/>
                    <a:lstStyle/>
                    <a:p>
                      <a:endParaRPr lang="en-US"/>
                    </a:p>
                  </a:txBody>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1263,48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1242,68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1283,08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315,87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310,67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320,77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6"/>
                  </a:ext>
                </a:extLst>
              </a:tr>
              <a:tr h="185351">
                <a:tc vMerge="1">
                  <a:txBody>
                    <a:bodyPr/>
                    <a:lstStyle/>
                    <a:p>
                      <a:endParaRPr lang="en-US"/>
                    </a:p>
                  </a:txBody>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1505,30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1484,50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1524,89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301,06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296,90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304,98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xmlns="" val="10017"/>
                  </a:ext>
                </a:extLst>
              </a:tr>
            </a:tbl>
          </a:graphicData>
        </a:graphic>
      </p:graphicFrame>
      <p:sp>
        <p:nvSpPr>
          <p:cNvPr id="6" name="Rounded Rectangular Callout 5"/>
          <p:cNvSpPr/>
          <p:nvPr/>
        </p:nvSpPr>
        <p:spPr>
          <a:xfrm>
            <a:off x="11039283" y="3413097"/>
            <a:ext cx="1070338" cy="643813"/>
          </a:xfrm>
          <a:prstGeom prst="wedgeRoundRectCallout">
            <a:avLst>
              <a:gd name="adj1" fmla="val -57581"/>
              <a:gd name="adj2" fmla="val 94516"/>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accent5"/>
                </a:solidFill>
              </a:rPr>
              <a:t>Vērtību paraugi</a:t>
            </a:r>
            <a:endParaRPr lang="en-US" dirty="0">
              <a:solidFill>
                <a:schemeClr val="accent5"/>
              </a:solidFill>
            </a:endParaRPr>
          </a:p>
        </p:txBody>
      </p:sp>
      <p:sp>
        <p:nvSpPr>
          <p:cNvPr id="4" name="Rectangle 3"/>
          <p:cNvSpPr/>
          <p:nvPr/>
        </p:nvSpPr>
        <p:spPr>
          <a:xfrm>
            <a:off x="69731" y="3450421"/>
            <a:ext cx="10882765" cy="2059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840" y="5571583"/>
            <a:ext cx="10882765" cy="2059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3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24</a:t>
            </a:fld>
            <a:endParaRPr lang="en-US" dirty="0"/>
          </a:p>
        </p:txBody>
      </p:sp>
      <p:sp>
        <p:nvSpPr>
          <p:cNvPr id="25" name="TextBox 24"/>
          <p:cNvSpPr txBox="1"/>
          <p:nvPr/>
        </p:nvSpPr>
        <p:spPr>
          <a:xfrm>
            <a:off x="420129" y="2500950"/>
            <a:ext cx="11335265" cy="1569660"/>
          </a:xfrm>
          <a:prstGeom prst="rect">
            <a:avLst/>
          </a:prstGeom>
          <a:noFill/>
        </p:spPr>
        <p:txBody>
          <a:bodyPr wrap="square" rtlCol="0">
            <a:spAutoFit/>
          </a:bodyPr>
          <a:lstStyle/>
          <a:p>
            <a:pPr algn="ctr"/>
            <a:r>
              <a:rPr lang="lv-LV" sz="3200" cap="all" dirty="0">
                <a:solidFill>
                  <a:srgbClr val="FF0000"/>
                </a:solidFill>
              </a:rPr>
              <a:t>Jaunas metodoloģijas izstrāde iztikas minimuma patēriņa preču un pakalpojumu groza noteikšanai un  tās aprobācija (izmēģinājumprojekti)</a:t>
            </a:r>
            <a:endParaRPr lang="en-US" sz="3200" dirty="0">
              <a:solidFill>
                <a:srgbClr val="FF0000"/>
              </a:solidFill>
            </a:endParaRPr>
          </a:p>
        </p:txBody>
      </p:sp>
      <p:pic>
        <p:nvPicPr>
          <p:cNvPr id="26" name="Picture 25" descr="G:\LM_nab_izvertejums\Nodevumi\logo_ansamblis_krasains.jpg"/>
          <p:cNvPicPr/>
          <p:nvPr/>
        </p:nvPicPr>
        <p:blipFill>
          <a:blip r:embed="rId3" cstate="print"/>
          <a:srcRect/>
          <a:stretch>
            <a:fillRect/>
          </a:stretch>
        </p:blipFill>
        <p:spPr bwMode="auto">
          <a:xfrm>
            <a:off x="3101279" y="312746"/>
            <a:ext cx="5742305" cy="1042670"/>
          </a:xfrm>
          <a:prstGeom prst="rect">
            <a:avLst/>
          </a:prstGeom>
          <a:noFill/>
          <a:ln w="9525">
            <a:noFill/>
            <a:miter lim="800000"/>
            <a:headEnd/>
            <a:tailEnd/>
          </a:ln>
        </p:spPr>
      </p:pic>
      <p:sp>
        <p:nvSpPr>
          <p:cNvPr id="27" name="TextBox 26"/>
          <p:cNvSpPr txBox="1"/>
          <p:nvPr/>
        </p:nvSpPr>
        <p:spPr>
          <a:xfrm>
            <a:off x="2784388" y="4394021"/>
            <a:ext cx="6993926" cy="646331"/>
          </a:xfrm>
          <a:prstGeom prst="rect">
            <a:avLst/>
          </a:prstGeom>
          <a:noFill/>
        </p:spPr>
        <p:txBody>
          <a:bodyPr wrap="square" rtlCol="0">
            <a:spAutoFit/>
          </a:bodyPr>
          <a:lstStyle/>
          <a:p>
            <a:pPr algn="ctr"/>
            <a:r>
              <a:rPr lang="lv-LV" dirty="0">
                <a:solidFill>
                  <a:schemeClr val="accent5"/>
                </a:solidFill>
              </a:rPr>
              <a:t>SIA „Projektu un kvalitātes vadība” un SIA „SKDS”</a:t>
            </a:r>
          </a:p>
          <a:p>
            <a:pPr algn="ctr"/>
            <a:r>
              <a:rPr lang="lv-LV" dirty="0">
                <a:solidFill>
                  <a:schemeClr val="accent5"/>
                </a:solidFill>
              </a:rPr>
              <a:t>Pārtikas drošības, dzīvnieku veselības un vides zinātniskais institūts BIOR</a:t>
            </a:r>
            <a:endParaRPr lang="en-US" dirty="0">
              <a:solidFill>
                <a:schemeClr val="accent5"/>
              </a:solidFill>
            </a:endParaRPr>
          </a:p>
        </p:txBody>
      </p:sp>
      <p:sp>
        <p:nvSpPr>
          <p:cNvPr id="28" name="TextBox 27"/>
          <p:cNvSpPr txBox="1"/>
          <p:nvPr/>
        </p:nvSpPr>
        <p:spPr>
          <a:xfrm>
            <a:off x="1449861" y="1332499"/>
            <a:ext cx="8896864" cy="523220"/>
          </a:xfrm>
          <a:prstGeom prst="rect">
            <a:avLst/>
          </a:prstGeom>
          <a:noFill/>
        </p:spPr>
        <p:txBody>
          <a:bodyPr wrap="square" rtlCol="0">
            <a:spAutoFit/>
          </a:bodyPr>
          <a:lstStyle/>
          <a:p>
            <a:pPr algn="ctr"/>
            <a:r>
              <a:rPr lang="lv-LV" sz="1400" dirty="0"/>
              <a:t>Pētījums veikts ESF projekta Nr.9.2.1.2/15/I/001 “Iekļaujoša darba tirgus un</a:t>
            </a:r>
            <a:endParaRPr lang="en-US" sz="1400" dirty="0"/>
          </a:p>
          <a:p>
            <a:pPr algn="ctr"/>
            <a:r>
              <a:rPr lang="lv-LV" sz="1400" dirty="0"/>
              <a:t>nabadzības risku pētījumi un monitorings” ietvaros</a:t>
            </a:r>
            <a:endParaRPr lang="en-US" sz="1400" dirty="0"/>
          </a:p>
        </p:txBody>
      </p:sp>
      <p:sp>
        <p:nvSpPr>
          <p:cNvPr id="29" name="Subtitle 2">
            <a:extLst>
              <a:ext uri="{FF2B5EF4-FFF2-40B4-BE49-F238E27FC236}">
                <a16:creationId xmlns:a16="http://schemas.microsoft.com/office/drawing/2014/main" xmlns="" id="{2A5B7E9B-6BB9-084D-9F0E-49109F9DEFA5}"/>
              </a:ext>
            </a:extLst>
          </p:cNvPr>
          <p:cNvSpPr txBox="1">
            <a:spLocks/>
          </p:cNvSpPr>
          <p:nvPr/>
        </p:nvSpPr>
        <p:spPr>
          <a:xfrm>
            <a:off x="8843584" y="5355743"/>
            <a:ext cx="3084805" cy="1365732"/>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800" b="0" dirty="0">
                <a:solidFill>
                  <a:schemeClr val="accent5"/>
                </a:solidFill>
              </a:rPr>
              <a:t>Māris Brants, Inese Siksna</a:t>
            </a:r>
          </a:p>
          <a:p>
            <a:r>
              <a:rPr lang="lv-LV" sz="1800" b="0" dirty="0">
                <a:solidFill>
                  <a:schemeClr val="accent5"/>
                </a:solidFill>
              </a:rPr>
              <a:t>2021. gada 13. oktobris</a:t>
            </a:r>
          </a:p>
          <a:p>
            <a:endParaRPr lang="lv-LV" sz="1800" b="0" dirty="0">
              <a:solidFill>
                <a:schemeClr val="accent5"/>
              </a:solidFill>
            </a:endParaRPr>
          </a:p>
        </p:txBody>
      </p:sp>
    </p:spTree>
    <p:extLst>
      <p:ext uri="{BB962C8B-B14F-4D97-AF65-F5344CB8AC3E}">
        <p14:creationId xmlns:p14="http://schemas.microsoft.com/office/powerpoint/2010/main" val="2583938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039255639"/>
              </p:ext>
            </p:extLst>
          </p:nvPr>
        </p:nvGraphicFramePr>
        <p:xfrm>
          <a:off x="102636" y="1771136"/>
          <a:ext cx="8507964" cy="42254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0170" y="939114"/>
            <a:ext cx="6806706" cy="461665"/>
          </a:xfrm>
          <a:prstGeom prst="rect">
            <a:avLst/>
          </a:prstGeom>
          <a:noFill/>
        </p:spPr>
        <p:txBody>
          <a:bodyPr wrap="square" rtlCol="0">
            <a:spAutoFit/>
          </a:bodyPr>
          <a:lstStyle/>
          <a:p>
            <a:pPr algn="ctr"/>
            <a:r>
              <a:rPr lang="lv-LV" sz="2400" dirty="0"/>
              <a:t>Patēriņa cenu indeksi (1990.gada decembris = 100)</a:t>
            </a:r>
          </a:p>
        </p:txBody>
      </p:sp>
      <p:sp>
        <p:nvSpPr>
          <p:cNvPr id="12"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Iztikas minimums 1991.-2013.</a:t>
            </a:r>
            <a:endParaRPr lang="en-US" b="1" dirty="0">
              <a:solidFill>
                <a:srgbClr val="FF0000"/>
              </a:solidFill>
            </a:endParaRPr>
          </a:p>
        </p:txBody>
      </p:sp>
      <p:sp>
        <p:nvSpPr>
          <p:cNvPr id="13" name="TextBox 12"/>
          <p:cNvSpPr txBox="1"/>
          <p:nvPr/>
        </p:nvSpPr>
        <p:spPr>
          <a:xfrm>
            <a:off x="4623016" y="6059126"/>
            <a:ext cx="3599935" cy="307777"/>
          </a:xfrm>
          <a:prstGeom prst="rect">
            <a:avLst/>
          </a:prstGeom>
          <a:noFill/>
        </p:spPr>
        <p:txBody>
          <a:bodyPr wrap="square" rtlCol="0">
            <a:spAutoFit/>
          </a:bodyPr>
          <a:lstStyle/>
          <a:p>
            <a:pPr algn="r"/>
            <a:r>
              <a:rPr lang="lv-LV" sz="1400" dirty="0"/>
              <a:t>Avots: CSP</a:t>
            </a:r>
          </a:p>
        </p:txBody>
      </p:sp>
      <p:sp>
        <p:nvSpPr>
          <p:cNvPr id="14" name="TextBox 13"/>
          <p:cNvSpPr txBox="1"/>
          <p:nvPr/>
        </p:nvSpPr>
        <p:spPr>
          <a:xfrm>
            <a:off x="8503509" y="1298918"/>
            <a:ext cx="3581400" cy="3785652"/>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Līdz 1996.gadam tieši sasaistīts ar sociālo palīdzību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Kopš 1996.gada iztikas minimums bija tikai statistiska mēraukla, lai veiktu salīdzinājumus ar citiem indikatoriem</a:t>
            </a:r>
          </a:p>
          <a:p>
            <a:endParaRPr lang="lv-LV" sz="2400" dirty="0"/>
          </a:p>
        </p:txBody>
      </p:sp>
    </p:spTree>
    <p:extLst>
      <p:ext uri="{BB962C8B-B14F-4D97-AF65-F5344CB8AC3E}">
        <p14:creationId xmlns:p14="http://schemas.microsoft.com/office/powerpoint/2010/main" val="428134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4</a:t>
            </a:fld>
            <a:endParaRPr lang="en-US" dirty="0"/>
          </a:p>
        </p:txBody>
      </p:sp>
      <p:pic>
        <p:nvPicPr>
          <p:cNvPr id="8" name="Picture 7"/>
          <p:cNvPicPr/>
          <p:nvPr/>
        </p:nvPicPr>
        <p:blipFill>
          <a:blip r:embed="rId3" cstate="print"/>
          <a:srcRect/>
          <a:stretch>
            <a:fillRect/>
          </a:stretch>
        </p:blipFill>
        <p:spPr bwMode="auto">
          <a:xfrm>
            <a:off x="0" y="1456471"/>
            <a:ext cx="8863914" cy="4425345"/>
          </a:xfrm>
          <a:prstGeom prst="rect">
            <a:avLst/>
          </a:prstGeom>
          <a:noFill/>
          <a:ln w="9525">
            <a:noFill/>
            <a:miter lim="800000"/>
            <a:headEnd/>
            <a:tailEnd/>
          </a:ln>
        </p:spPr>
      </p:pic>
      <p:sp>
        <p:nvSpPr>
          <p:cNvPr id="10" name="TextBox 9"/>
          <p:cNvSpPr txBox="1"/>
          <p:nvPr/>
        </p:nvSpPr>
        <p:spPr>
          <a:xfrm>
            <a:off x="269597" y="939114"/>
            <a:ext cx="9442814" cy="461665"/>
          </a:xfrm>
          <a:prstGeom prst="rect">
            <a:avLst/>
          </a:prstGeom>
          <a:noFill/>
        </p:spPr>
        <p:txBody>
          <a:bodyPr wrap="square" rtlCol="0">
            <a:spAutoFit/>
          </a:bodyPr>
          <a:lstStyle/>
          <a:p>
            <a:r>
              <a:rPr lang="lv-LV" sz="2400" dirty="0"/>
              <a:t>Izdevumu struktūras izmaiņas Latvijas mājsaimniecībās (1996.-2016.gads)</a:t>
            </a:r>
          </a:p>
        </p:txBody>
      </p:sp>
      <p:sp>
        <p:nvSpPr>
          <p:cNvPr id="7" name="TextBox 6"/>
          <p:cNvSpPr txBox="1"/>
          <p:nvPr/>
        </p:nvSpPr>
        <p:spPr>
          <a:xfrm>
            <a:off x="4850961" y="5737484"/>
            <a:ext cx="3599935" cy="307777"/>
          </a:xfrm>
          <a:prstGeom prst="rect">
            <a:avLst/>
          </a:prstGeom>
          <a:noFill/>
        </p:spPr>
        <p:txBody>
          <a:bodyPr wrap="square" rtlCol="0">
            <a:spAutoFit/>
          </a:bodyPr>
          <a:lstStyle/>
          <a:p>
            <a:pPr algn="r"/>
            <a:r>
              <a:rPr lang="lv-LV" sz="1400" dirty="0"/>
              <a:t>Avots: CSP MBA</a:t>
            </a:r>
          </a:p>
        </p:txBody>
      </p:sp>
      <p:sp>
        <p:nvSpPr>
          <p:cNvPr id="9"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Iztikas minimums 1991.-2013.</a:t>
            </a:r>
            <a:endParaRPr lang="en-US" b="1" dirty="0">
              <a:solidFill>
                <a:srgbClr val="FF0000"/>
              </a:solidFill>
            </a:endParaRPr>
          </a:p>
        </p:txBody>
      </p:sp>
      <p:sp>
        <p:nvSpPr>
          <p:cNvPr id="11" name="TextBox 10"/>
          <p:cNvSpPr txBox="1"/>
          <p:nvPr/>
        </p:nvSpPr>
        <p:spPr>
          <a:xfrm>
            <a:off x="8610600" y="1875313"/>
            <a:ext cx="3741104" cy="304698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Kopš 2014.gada iztikas minimums vairs netiek aprēķināts</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Tas ir saturiski novecojis, tādējādi nevar kalpot par mērauklu salīdzinājumiem</a:t>
            </a:r>
          </a:p>
        </p:txBody>
      </p:sp>
    </p:spTree>
    <p:extLst>
      <p:ext uri="{BB962C8B-B14F-4D97-AF65-F5344CB8AC3E}">
        <p14:creationId xmlns:p14="http://schemas.microsoft.com/office/powerpoint/2010/main" val="235473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5</a:t>
            </a:fld>
            <a:endParaRPr lang="en-US" dirty="0"/>
          </a:p>
        </p:txBody>
      </p:sp>
      <p:sp>
        <p:nvSpPr>
          <p:cNvPr id="10" name="TextBox 9"/>
          <p:cNvSpPr txBox="1"/>
          <p:nvPr/>
        </p:nvSpPr>
        <p:spPr>
          <a:xfrm>
            <a:off x="5185150" y="6495795"/>
            <a:ext cx="2535517" cy="369332"/>
          </a:xfrm>
          <a:prstGeom prst="rect">
            <a:avLst/>
          </a:prstGeom>
          <a:noFill/>
        </p:spPr>
        <p:txBody>
          <a:bodyPr wrap="square" rtlCol="0">
            <a:spAutoFit/>
          </a:bodyPr>
          <a:lstStyle/>
          <a:p>
            <a:r>
              <a:rPr lang="lv-LV" dirty="0"/>
              <a:t>Avots: SKDS aptaujas</a:t>
            </a:r>
          </a:p>
        </p:txBody>
      </p:sp>
      <p:graphicFrame>
        <p:nvGraphicFramePr>
          <p:cNvPr id="7" name="Chart 6"/>
          <p:cNvGraphicFramePr/>
          <p:nvPr>
            <p:extLst>
              <p:ext uri="{D42A27DB-BD31-4B8C-83A1-F6EECF244321}">
                <p14:modId xmlns:p14="http://schemas.microsoft.com/office/powerpoint/2010/main" val="2668255056"/>
              </p:ext>
            </p:extLst>
          </p:nvPr>
        </p:nvGraphicFramePr>
        <p:xfrm>
          <a:off x="306063" y="2833817"/>
          <a:ext cx="7106186" cy="36625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1996" y="2205560"/>
            <a:ext cx="7350253" cy="707886"/>
          </a:xfrm>
          <a:prstGeom prst="rect">
            <a:avLst/>
          </a:prstGeom>
          <a:noFill/>
        </p:spPr>
        <p:txBody>
          <a:bodyPr wrap="square" rtlCol="0">
            <a:spAutoFit/>
          </a:bodyPr>
          <a:lstStyle/>
          <a:p>
            <a:pPr algn="ctr"/>
            <a:r>
              <a:rPr lang="lv-LV" sz="2000" dirty="0"/>
              <a:t>Cik mēnesī vajadzētu pelnīt, lai varētu normāli dzīvot un lai varētu apmierināt visus savus sapņus</a:t>
            </a:r>
          </a:p>
        </p:txBody>
      </p:sp>
      <p:sp>
        <p:nvSpPr>
          <p:cNvPr id="8"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Jauns «iztikas minimums»</a:t>
            </a:r>
            <a:endParaRPr lang="en-US" b="1" dirty="0">
              <a:solidFill>
                <a:srgbClr val="FF0000"/>
              </a:solidFill>
            </a:endParaRPr>
          </a:p>
        </p:txBody>
      </p:sp>
      <p:sp>
        <p:nvSpPr>
          <p:cNvPr id="12" name="TextBox 11"/>
          <p:cNvSpPr txBox="1"/>
          <p:nvPr/>
        </p:nvSpPr>
        <p:spPr>
          <a:xfrm>
            <a:off x="7521146" y="1879147"/>
            <a:ext cx="4670854" cy="4801314"/>
          </a:xfrm>
          <a:prstGeom prst="rect">
            <a:avLst/>
          </a:prstGeom>
          <a:noFill/>
        </p:spPr>
        <p:txBody>
          <a:bodyPr wrap="square" rtlCol="0">
            <a:spAutoFit/>
          </a:bodyPr>
          <a:lstStyle/>
          <a:p>
            <a:pPr marL="342900" indent="-342900">
              <a:buFont typeface="Arial" panose="020B0604020202020204" pitchFamily="34" charset="0"/>
              <a:buChar char="•"/>
            </a:pPr>
            <a:r>
              <a:rPr lang="lv-LV" dirty="0">
                <a:solidFill>
                  <a:schemeClr val="accent5"/>
                </a:solidFill>
              </a:rPr>
              <a:t>Šobrīd Latvija ir starp pasaules valstīm ar visaugstākajiem tautas attīstības rādītājiem (37.vieta no 189 valstīm un teritorijām pēc 2019.gada datiem)</a:t>
            </a: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r>
              <a:rPr lang="lv-LV" dirty="0">
                <a:solidFill>
                  <a:schemeClr val="accent5"/>
                </a:solidFill>
              </a:rPr>
              <a:t>Iedzīvotāji par normu uzskata dažu «attīstīto valstu» dzīves standartu, kas ir vēl augstāks</a:t>
            </a: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r>
              <a:rPr lang="lv-LV" dirty="0">
                <a:solidFill>
                  <a:schemeClr val="accent5"/>
                </a:solidFill>
              </a:rPr>
              <a:t>Izstrādājot jaunu indikatoru, kā standarts jāizvēlas iespēja cilvēkiem pildīt savas sociālās lomas nevis izdzīvot</a:t>
            </a: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r>
              <a:rPr lang="lv-LV" dirty="0">
                <a:solidFill>
                  <a:schemeClr val="accent5"/>
                </a:solidFill>
              </a:rPr>
              <a:t>Jāņem vērā gan sabiedrības viedoklis par to, kādi izdevumi ļauj pildīt šīs sociālās lomas, gan objektīvi indikatori</a:t>
            </a:r>
          </a:p>
        </p:txBody>
      </p:sp>
      <p:sp>
        <p:nvSpPr>
          <p:cNvPr id="3" name="Down Arrow 2"/>
          <p:cNvSpPr/>
          <p:nvPr/>
        </p:nvSpPr>
        <p:spPr>
          <a:xfrm>
            <a:off x="9504179" y="3929677"/>
            <a:ext cx="797767" cy="555213"/>
          </a:xfrm>
          <a:prstGeom prst="downArrow">
            <a:avLst/>
          </a:prstGeom>
          <a:solidFill>
            <a:schemeClr val="bg1"/>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2125" y="857889"/>
            <a:ext cx="10449485" cy="1200329"/>
          </a:xfrm>
          <a:prstGeom prst="rect">
            <a:avLst/>
          </a:prstGeom>
          <a:noFill/>
        </p:spPr>
        <p:txBody>
          <a:bodyPr wrap="square" rtlCol="0">
            <a:spAutoFit/>
          </a:bodyPr>
          <a:lstStyle/>
          <a:p>
            <a:pPr marL="342900" indent="-342900">
              <a:buFont typeface="Arial" panose="020B0604020202020204" pitchFamily="34" charset="0"/>
              <a:buChar char="•"/>
            </a:pPr>
            <a:r>
              <a:rPr lang="lv-LV" sz="2400" b="1" dirty="0">
                <a:solidFill>
                  <a:srgbClr val="FF0000"/>
                </a:solidFill>
              </a:rPr>
              <a:t>Mērķis – izstrādāt jaunu, Latvijas esošajai sociālekonomiskajai situācijai atbilstošu iztikas minimuma grozu noteiktiem mājsaimniecību veidiem, ņemot vērā vismaz mājsaimniecības locekļu vecumu.</a:t>
            </a:r>
          </a:p>
        </p:txBody>
      </p:sp>
    </p:spTree>
    <p:extLst>
      <p:ext uri="{BB962C8B-B14F-4D97-AF65-F5344CB8AC3E}">
        <p14:creationId xmlns:p14="http://schemas.microsoft.com/office/powerpoint/2010/main" val="372030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6</a:t>
            </a:fld>
            <a:endParaRPr lang="en-US" dirty="0"/>
          </a:p>
        </p:txBody>
      </p:sp>
      <p:sp>
        <p:nvSpPr>
          <p:cNvPr id="8"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Jauns «iztikas minimums»</a:t>
            </a:r>
            <a:endParaRPr lang="en-US" b="1" dirty="0">
              <a:solidFill>
                <a:srgbClr val="FF0000"/>
              </a:solidFill>
            </a:endParaRPr>
          </a:p>
        </p:txBody>
      </p:sp>
      <p:sp>
        <p:nvSpPr>
          <p:cNvPr id="9" name="Title 1"/>
          <p:cNvSpPr txBox="1">
            <a:spLocks/>
          </p:cNvSpPr>
          <p:nvPr/>
        </p:nvSpPr>
        <p:spPr>
          <a:xfrm>
            <a:off x="1100463" y="563210"/>
            <a:ext cx="3404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t>Objektīvā daļa</a:t>
            </a:r>
            <a:endParaRPr lang="en-US" b="1" dirty="0"/>
          </a:p>
        </p:txBody>
      </p:sp>
      <p:sp>
        <p:nvSpPr>
          <p:cNvPr id="13" name="Title 1"/>
          <p:cNvSpPr txBox="1">
            <a:spLocks/>
          </p:cNvSpPr>
          <p:nvPr/>
        </p:nvSpPr>
        <p:spPr>
          <a:xfrm>
            <a:off x="6395801" y="565175"/>
            <a:ext cx="40351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t>Subjektīvā daļa</a:t>
            </a:r>
            <a:endParaRPr lang="en-US" b="1" dirty="0"/>
          </a:p>
        </p:txBody>
      </p:sp>
      <p:sp>
        <p:nvSpPr>
          <p:cNvPr id="14" name="TextBox 13"/>
          <p:cNvSpPr txBox="1"/>
          <p:nvPr/>
        </p:nvSpPr>
        <p:spPr>
          <a:xfrm>
            <a:off x="976320" y="1542141"/>
            <a:ext cx="4073558" cy="1200329"/>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Pārtikas grozs ar noteiktu saturu un naudas līdzekļiem, kas nepieciešami tā iegādei</a:t>
            </a:r>
            <a:endParaRPr lang="lv-LV" sz="2400" dirty="0"/>
          </a:p>
        </p:txBody>
      </p:sp>
      <p:sp>
        <p:nvSpPr>
          <p:cNvPr id="15" name="TextBox 14"/>
          <p:cNvSpPr txBox="1"/>
          <p:nvPr/>
        </p:nvSpPr>
        <p:spPr>
          <a:xfrm>
            <a:off x="6586949" y="1569507"/>
            <a:ext cx="4744280" cy="1200329"/>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Citi izdevumi atbilstoši sabiedrības patēriņam un izpratnei par savām vajadzībām</a:t>
            </a:r>
            <a:endParaRPr lang="lv-LV" sz="2400" dirty="0"/>
          </a:p>
        </p:txBody>
      </p:sp>
      <p:sp>
        <p:nvSpPr>
          <p:cNvPr id="16" name="Down Arrow 15"/>
          <p:cNvSpPr/>
          <p:nvPr/>
        </p:nvSpPr>
        <p:spPr>
          <a:xfrm>
            <a:off x="2519062" y="2828772"/>
            <a:ext cx="797767" cy="555213"/>
          </a:xfrm>
          <a:prstGeom prst="downArrow">
            <a:avLst/>
          </a:prstGeom>
          <a:solidFill>
            <a:schemeClr val="bg1"/>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288021" y="2837929"/>
            <a:ext cx="797767" cy="555213"/>
          </a:xfrm>
          <a:prstGeom prst="downArrow">
            <a:avLst/>
          </a:prstGeom>
          <a:solidFill>
            <a:schemeClr val="bg1"/>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3439647"/>
            <a:ext cx="6557318" cy="3416320"/>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Saturu izstrādāja uztura speciālisti, analizējot citu valstu pieredzi, uzturvielu rekomendācijas un pārtikas patēriņu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Saturu validēja fokusgrupu diskusijās un, ņemot vērā ekspertu viedokli</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Cenas aprēķinātas atbilstoši CSP publicētajām mazumtirdzniecības cenām</a:t>
            </a:r>
            <a:endParaRPr lang="lv-LV" sz="2400" dirty="0"/>
          </a:p>
        </p:txBody>
      </p:sp>
      <p:sp>
        <p:nvSpPr>
          <p:cNvPr id="21" name="TextBox 20"/>
          <p:cNvSpPr txBox="1"/>
          <p:nvPr/>
        </p:nvSpPr>
        <p:spPr>
          <a:xfrm>
            <a:off x="6557318" y="3517922"/>
            <a:ext cx="5544485" cy="304698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Noskaidroja ar aptaujas palīdzību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Iekļautas visas izdevumu kategorijas, izņemot alkoholu, tabaku, azartspēles, ārzemju ceļojumus</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Aptaujātas mājsaimniecības no 3 zemākajām ienākumu kvintilēm</a:t>
            </a:r>
            <a:endParaRPr lang="lv-LV" sz="2400" dirty="0"/>
          </a:p>
        </p:txBody>
      </p:sp>
      <p:cxnSp>
        <p:nvCxnSpPr>
          <p:cNvPr id="12" name="Straight Connector 11"/>
          <p:cNvCxnSpPr/>
          <p:nvPr/>
        </p:nvCxnSpPr>
        <p:spPr>
          <a:xfrm flipH="1">
            <a:off x="6395801" y="942614"/>
            <a:ext cx="60640" cy="56222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1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7</a:t>
            </a:fld>
            <a:endParaRPr lang="en-US" dirty="0"/>
          </a:p>
        </p:txBody>
      </p:sp>
      <p:sp>
        <p:nvSpPr>
          <p:cNvPr id="8"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Pārtikas groza izstrāde</a:t>
            </a:r>
            <a:endParaRPr lang="en-US" b="1" dirty="0">
              <a:solidFill>
                <a:srgbClr val="FF0000"/>
              </a:solidFill>
            </a:endParaRPr>
          </a:p>
        </p:txBody>
      </p:sp>
      <p:sp>
        <p:nvSpPr>
          <p:cNvPr id="19" name="TextBox 18"/>
          <p:cNvSpPr txBox="1"/>
          <p:nvPr/>
        </p:nvSpPr>
        <p:spPr>
          <a:xfrm>
            <a:off x="426445" y="982607"/>
            <a:ext cx="10927355" cy="212365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Atspoguļot iedzīvotāju vajadzības pēc pārtikas, raksturojot tādu pārtikas patēriņu, kas:</a:t>
            </a:r>
          </a:p>
          <a:p>
            <a:pPr marL="800100" lvl="1" indent="-342900">
              <a:buFont typeface="Arial" panose="020B0604020202020204" pitchFamily="34" charset="0"/>
              <a:buChar char="•"/>
            </a:pPr>
            <a:r>
              <a:rPr lang="lv-LV" sz="2000" dirty="0">
                <a:solidFill>
                  <a:schemeClr val="accent5"/>
                </a:solidFill>
              </a:rPr>
              <a:t>ļauj uzturēt veselību Latvijas iedzīvotājiem bez specifiskām saslimšanām, uztura alerģijām vai </a:t>
            </a:r>
            <a:r>
              <a:rPr lang="lv-LV" sz="2000" dirty="0" err="1">
                <a:solidFill>
                  <a:schemeClr val="accent5"/>
                </a:solidFill>
              </a:rPr>
              <a:t>nepanesamībām</a:t>
            </a:r>
            <a:r>
              <a:rPr lang="lv-LV" sz="2000" dirty="0">
                <a:solidFill>
                  <a:schemeClr val="accent5"/>
                </a:solidFill>
              </a:rPr>
              <a:t>, kuru gadījumā būtu piemērojama īpaša diēta vai atsevišķu produktu vai produktu grupu izslēgšana.</a:t>
            </a:r>
          </a:p>
          <a:p>
            <a:pPr marL="800100" lvl="1" indent="-342900">
              <a:buFont typeface="Arial" panose="020B0604020202020204" pitchFamily="34" charset="0"/>
              <a:buChar char="•"/>
            </a:pPr>
            <a:endParaRPr lang="lv-LV" sz="2400" dirty="0">
              <a:solidFill>
                <a:schemeClr val="accent5"/>
              </a:solidFill>
            </a:endParaRPr>
          </a:p>
        </p:txBody>
      </p:sp>
      <p:sp>
        <p:nvSpPr>
          <p:cNvPr id="12" name="Title 1"/>
          <p:cNvSpPr txBox="1">
            <a:spLocks/>
          </p:cNvSpPr>
          <p:nvPr/>
        </p:nvSpPr>
        <p:spPr>
          <a:xfrm>
            <a:off x="813489" y="3281570"/>
            <a:ext cx="10515600" cy="93645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solidFill>
                  <a:srgbClr val="FF0000"/>
                </a:solidFill>
              </a:rPr>
              <a:t>Uztura loma cilvēka veselības un funkcionēšanas nodrošināšanā</a:t>
            </a:r>
            <a:endParaRPr lang="en-US" b="1" dirty="0">
              <a:solidFill>
                <a:srgbClr val="FF0000"/>
              </a:solidFill>
            </a:endParaRPr>
          </a:p>
        </p:txBody>
      </p:sp>
      <p:sp>
        <p:nvSpPr>
          <p:cNvPr id="20" name="TextBox 19"/>
          <p:cNvSpPr txBox="1"/>
          <p:nvPr/>
        </p:nvSpPr>
        <p:spPr>
          <a:xfrm>
            <a:off x="401734" y="4277741"/>
            <a:ext cx="10927355" cy="2123658"/>
          </a:xfrm>
          <a:prstGeom prst="rect">
            <a:avLst/>
          </a:prstGeom>
          <a:noFill/>
        </p:spPr>
        <p:txBody>
          <a:bodyPr wrap="square" rtlCol="0">
            <a:spAutoFit/>
          </a:bodyPr>
          <a:lstStyle/>
          <a:p>
            <a:pPr marL="342900" indent="-342900">
              <a:buFont typeface="Arial" panose="020B0604020202020204" pitchFamily="34" charset="0"/>
              <a:buChar char="•"/>
            </a:pPr>
            <a:r>
              <a:rPr lang="lv-LV" sz="2400" u="sng" dirty="0">
                <a:solidFill>
                  <a:schemeClr val="accent5"/>
                </a:solidFill>
              </a:rPr>
              <a:t>Enerģiju</a:t>
            </a:r>
            <a:r>
              <a:rPr lang="lv-LV" sz="2400" dirty="0">
                <a:solidFill>
                  <a:schemeClr val="accent5"/>
                </a:solidFill>
              </a:rPr>
              <a:t> cilvēks uzņem ar pārtikas produktos esošajām uzturvielām:</a:t>
            </a:r>
            <a:endParaRPr lang="lv-LV" sz="2000" dirty="0">
              <a:solidFill>
                <a:schemeClr val="accent5"/>
              </a:solidFill>
            </a:endParaRPr>
          </a:p>
          <a:p>
            <a:pPr marL="800100" lvl="1" indent="-342900">
              <a:buFont typeface="Arial" panose="020B0604020202020204" pitchFamily="34" charset="0"/>
              <a:buChar char="•"/>
            </a:pPr>
            <a:r>
              <a:rPr lang="lv-LV" sz="2000" dirty="0">
                <a:solidFill>
                  <a:schemeClr val="accent5"/>
                </a:solidFill>
              </a:rPr>
              <a:t>olbaltumvielām, taukiem, ogļhidrātiem.</a:t>
            </a:r>
            <a:br>
              <a:rPr lang="lv-LV" sz="2000" dirty="0">
                <a:solidFill>
                  <a:schemeClr val="accent5"/>
                </a:solidFill>
              </a:rPr>
            </a:br>
            <a:endParaRPr lang="lv-LV" sz="2000" dirty="0">
              <a:solidFill>
                <a:schemeClr val="accent5"/>
              </a:solidFill>
            </a:endParaRPr>
          </a:p>
          <a:p>
            <a:pPr marL="342900" indent="-342900">
              <a:buFont typeface="Arial" panose="020B0604020202020204" pitchFamily="34" charset="0"/>
              <a:buChar char="•"/>
            </a:pPr>
            <a:r>
              <a:rPr lang="lv-LV" sz="2400" u="sng" dirty="0">
                <a:solidFill>
                  <a:schemeClr val="accent5"/>
                </a:solidFill>
              </a:rPr>
              <a:t>Bioķīmisko reakciju</a:t>
            </a:r>
            <a:r>
              <a:rPr lang="lv-LV" sz="2400" dirty="0">
                <a:solidFill>
                  <a:schemeClr val="accent5"/>
                </a:solidFill>
              </a:rPr>
              <a:t> (fermentu reakcija, nervu impulsu vadīšana u.c.) nodrošināšanai ar ikdienas uzturu ir nepieciešams uzņemt:</a:t>
            </a:r>
            <a:endParaRPr lang="lv-LV" sz="2400" dirty="0"/>
          </a:p>
          <a:p>
            <a:pPr marL="800100" lvl="1" indent="-342900">
              <a:buFont typeface="Arial" panose="020B0604020202020204" pitchFamily="34" charset="0"/>
              <a:buChar char="•"/>
            </a:pPr>
            <a:r>
              <a:rPr lang="lv-LV" sz="2000" dirty="0">
                <a:solidFill>
                  <a:schemeClr val="accent5"/>
                </a:solidFill>
              </a:rPr>
              <a:t>vitamīnus un minerālvielas.</a:t>
            </a:r>
          </a:p>
        </p:txBody>
      </p:sp>
    </p:spTree>
    <p:extLst>
      <p:ext uri="{BB962C8B-B14F-4D97-AF65-F5344CB8AC3E}">
        <p14:creationId xmlns:p14="http://schemas.microsoft.com/office/powerpoint/2010/main" val="1681272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8</a:t>
            </a:fld>
            <a:endParaRPr lang="en-US" dirty="0"/>
          </a:p>
        </p:txBody>
      </p:sp>
      <p:sp>
        <p:nvSpPr>
          <p:cNvPr id="8" name="Title 1"/>
          <p:cNvSpPr>
            <a:spLocks noGrp="1"/>
          </p:cNvSpPr>
          <p:nvPr>
            <p:ph type="title"/>
          </p:nvPr>
        </p:nvSpPr>
        <p:spPr>
          <a:xfrm>
            <a:off x="839788" y="216848"/>
            <a:ext cx="10515600" cy="936453"/>
          </a:xfrm>
        </p:spPr>
        <p:txBody>
          <a:bodyPr>
            <a:normAutofit/>
          </a:bodyPr>
          <a:lstStyle/>
          <a:p>
            <a:pPr algn="ctr"/>
            <a:r>
              <a:rPr lang="lv-LV" b="1" dirty="0">
                <a:solidFill>
                  <a:srgbClr val="FF0000"/>
                </a:solidFill>
              </a:rPr>
              <a:t>Ieteicamās enerģijas un uzturvielu devas</a:t>
            </a:r>
            <a:endParaRPr lang="en-US" b="1" dirty="0">
              <a:solidFill>
                <a:srgbClr val="FF0000"/>
              </a:solidFill>
            </a:endParaRPr>
          </a:p>
        </p:txBody>
      </p:sp>
      <p:sp>
        <p:nvSpPr>
          <p:cNvPr id="19" name="TextBox 18"/>
          <p:cNvSpPr txBox="1"/>
          <p:nvPr/>
        </p:nvSpPr>
        <p:spPr>
          <a:xfrm>
            <a:off x="319352" y="1295647"/>
            <a:ext cx="10927355" cy="2554545"/>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Katrā valstī ieteicamās enerģijas un uzturvielu devas lielākoties ir atšķirīgas.</a:t>
            </a:r>
          </a:p>
          <a:p>
            <a:pPr marL="342900" indent="-342900">
              <a:buFont typeface="Arial" panose="020B0604020202020204" pitchFamily="34" charset="0"/>
              <a:buChar char="•"/>
            </a:pPr>
            <a:endParaRPr lang="lv-LV" sz="2000" dirty="0">
              <a:solidFill>
                <a:schemeClr val="accent5"/>
              </a:solidFill>
            </a:endParaRPr>
          </a:p>
          <a:p>
            <a:pPr marL="342900" indent="-342900">
              <a:buFont typeface="Arial" panose="020B0604020202020204" pitchFamily="34" charset="0"/>
              <a:buChar char="•"/>
            </a:pPr>
            <a:r>
              <a:rPr lang="lv-LV" sz="2000" dirty="0">
                <a:solidFill>
                  <a:schemeClr val="accent5"/>
                </a:solidFill>
              </a:rPr>
              <a:t>Rekomendācijas tiek balstītas uz jaunākajiem zinātniskajiem atzinumiem gan par konkrētu uzturvielu vajadzībām, gan arī uzturvielu uzsūkšanās spēju un iespējamiem uzturvielu trūkumiem sabiedrībā.</a:t>
            </a:r>
          </a:p>
          <a:p>
            <a:pPr marL="342900" indent="-342900">
              <a:buFont typeface="Arial" panose="020B0604020202020204" pitchFamily="34" charset="0"/>
              <a:buChar char="•"/>
            </a:pPr>
            <a:endParaRPr lang="lv-LV" sz="2000" dirty="0">
              <a:solidFill>
                <a:schemeClr val="accent5"/>
              </a:solidFill>
            </a:endParaRPr>
          </a:p>
          <a:p>
            <a:pPr marL="342900" indent="-342900">
              <a:buFont typeface="Arial" panose="020B0604020202020204" pitchFamily="34" charset="0"/>
              <a:buChar char="•"/>
            </a:pPr>
            <a:r>
              <a:rPr lang="lv-LV" sz="2000" dirty="0">
                <a:solidFill>
                  <a:schemeClr val="accent5"/>
                </a:solidFill>
              </a:rPr>
              <a:t>Ieteicamie uzturvielu daudzumi tiek grupēti pa vecuma un dzimuma grupām un tiek noteikti tādi, kas nodrošina pamatu konkrētās vecuma un dzimuma grupas organisma pamatfunkciju nodrošināšanai kopā ar ikdienas aktivitātēm.</a:t>
            </a:r>
          </a:p>
        </p:txBody>
      </p:sp>
      <p:pic>
        <p:nvPicPr>
          <p:cNvPr id="5" name="Picture 4">
            <a:extLst>
              <a:ext uri="{FF2B5EF4-FFF2-40B4-BE49-F238E27FC236}">
                <a16:creationId xmlns:a16="http://schemas.microsoft.com/office/drawing/2014/main" xmlns="" id="{8FC328D7-0E58-4DE6-AAA4-A7F4E85B8F1A}"/>
              </a:ext>
            </a:extLst>
          </p:cNvPr>
          <p:cNvPicPr>
            <a:picLocks noChangeAspect="1"/>
          </p:cNvPicPr>
          <p:nvPr/>
        </p:nvPicPr>
        <p:blipFill rotWithShape="1">
          <a:blip r:embed="rId3"/>
          <a:srcRect l="31100" t="6966" r="30429" b="3477"/>
          <a:stretch/>
        </p:blipFill>
        <p:spPr>
          <a:xfrm>
            <a:off x="863226" y="3926866"/>
            <a:ext cx="1938714" cy="2820689"/>
          </a:xfrm>
          <a:prstGeom prst="rect">
            <a:avLst/>
          </a:prstGeom>
        </p:spPr>
      </p:pic>
      <p:pic>
        <p:nvPicPr>
          <p:cNvPr id="6" name="Picture 5">
            <a:extLst>
              <a:ext uri="{FF2B5EF4-FFF2-40B4-BE49-F238E27FC236}">
                <a16:creationId xmlns:a16="http://schemas.microsoft.com/office/drawing/2014/main" xmlns="" id="{0DEB46A7-7F68-4D28-9661-9915FC8CA1D0}"/>
              </a:ext>
            </a:extLst>
          </p:cNvPr>
          <p:cNvPicPr>
            <a:picLocks noChangeAspect="1"/>
          </p:cNvPicPr>
          <p:nvPr/>
        </p:nvPicPr>
        <p:blipFill rotWithShape="1">
          <a:blip r:embed="rId4"/>
          <a:srcRect l="31012" t="15108" r="30462" b="25576"/>
          <a:stretch/>
        </p:blipFill>
        <p:spPr>
          <a:xfrm>
            <a:off x="2882793" y="4011027"/>
            <a:ext cx="2469451" cy="2376265"/>
          </a:xfrm>
          <a:prstGeom prst="rect">
            <a:avLst/>
          </a:prstGeom>
        </p:spPr>
      </p:pic>
      <p:pic>
        <p:nvPicPr>
          <p:cNvPr id="7" name="Picture 6">
            <a:extLst>
              <a:ext uri="{FF2B5EF4-FFF2-40B4-BE49-F238E27FC236}">
                <a16:creationId xmlns:a16="http://schemas.microsoft.com/office/drawing/2014/main" xmlns="" id="{3F682EF1-D0A0-4C88-889C-CCC06BBDCA5E}"/>
              </a:ext>
            </a:extLst>
          </p:cNvPr>
          <p:cNvPicPr>
            <a:picLocks noChangeAspect="1"/>
          </p:cNvPicPr>
          <p:nvPr/>
        </p:nvPicPr>
        <p:blipFill rotWithShape="1">
          <a:blip r:embed="rId5"/>
          <a:srcRect l="31100" t="11618" r="31100" b="50000"/>
          <a:stretch/>
        </p:blipFill>
        <p:spPr>
          <a:xfrm>
            <a:off x="5387933" y="3771855"/>
            <a:ext cx="2783458" cy="2094470"/>
          </a:xfrm>
          <a:prstGeom prst="rect">
            <a:avLst/>
          </a:prstGeom>
        </p:spPr>
      </p:pic>
      <p:sp>
        <p:nvSpPr>
          <p:cNvPr id="9" name="TextBox 8">
            <a:extLst>
              <a:ext uri="{FF2B5EF4-FFF2-40B4-BE49-F238E27FC236}">
                <a16:creationId xmlns:a16="http://schemas.microsoft.com/office/drawing/2014/main" xmlns="" id="{26C72402-BFCC-419D-AB8B-5808A539F25C}"/>
              </a:ext>
            </a:extLst>
          </p:cNvPr>
          <p:cNvSpPr txBox="1"/>
          <p:nvPr/>
        </p:nvSpPr>
        <p:spPr>
          <a:xfrm>
            <a:off x="3036391" y="6273225"/>
            <a:ext cx="10438013" cy="584775"/>
          </a:xfrm>
          <a:prstGeom prst="rect">
            <a:avLst/>
          </a:prstGeom>
          <a:noFill/>
        </p:spPr>
        <p:txBody>
          <a:bodyPr wrap="square" rtlCol="0">
            <a:spAutoFit/>
          </a:bodyPr>
          <a:lstStyle/>
          <a:p>
            <a:r>
              <a:rPr lang="lv-LV" sz="1600" dirty="0"/>
              <a:t>Avots: LR  VM, SPKC</a:t>
            </a:r>
          </a:p>
          <a:p>
            <a:r>
              <a:rPr lang="en-GB" sz="1600" dirty="0"/>
              <a:t>https://www.spkc.gov.lv/sites/spkc/files/data_content/ieteicams_enerijas_un_uzturvielu_devas1.pdf</a:t>
            </a:r>
          </a:p>
        </p:txBody>
      </p:sp>
    </p:spTree>
    <p:extLst>
      <p:ext uri="{BB962C8B-B14F-4D97-AF65-F5344CB8AC3E}">
        <p14:creationId xmlns:p14="http://schemas.microsoft.com/office/powerpoint/2010/main" val="280304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9</a:t>
            </a:fld>
            <a:endParaRPr lang="en-US" dirty="0"/>
          </a:p>
        </p:txBody>
      </p:sp>
      <p:sp>
        <p:nvSpPr>
          <p:cNvPr id="8" name="Title 1"/>
          <p:cNvSpPr>
            <a:spLocks noGrp="1"/>
          </p:cNvSpPr>
          <p:nvPr>
            <p:ph type="title"/>
          </p:nvPr>
        </p:nvSpPr>
        <p:spPr>
          <a:xfrm>
            <a:off x="839788" y="216848"/>
            <a:ext cx="10515600" cy="936453"/>
          </a:xfrm>
        </p:spPr>
        <p:txBody>
          <a:bodyPr>
            <a:normAutofit/>
          </a:bodyPr>
          <a:lstStyle/>
          <a:p>
            <a:pPr algn="ctr"/>
            <a:r>
              <a:rPr lang="lv-LV" b="1" dirty="0">
                <a:solidFill>
                  <a:srgbClr val="FF0000"/>
                </a:solidFill>
              </a:rPr>
              <a:t>Uz produktiem balstīti uztura ieteikumi</a:t>
            </a:r>
            <a:endParaRPr lang="en-US" b="1" dirty="0">
              <a:solidFill>
                <a:srgbClr val="FF0000"/>
              </a:solidFill>
            </a:endParaRPr>
          </a:p>
        </p:txBody>
      </p:sp>
      <p:sp>
        <p:nvSpPr>
          <p:cNvPr id="19" name="TextBox 18"/>
          <p:cNvSpPr txBox="1"/>
          <p:nvPr/>
        </p:nvSpPr>
        <p:spPr>
          <a:xfrm>
            <a:off x="838200" y="5321039"/>
            <a:ext cx="10927355" cy="1446550"/>
          </a:xfrm>
          <a:prstGeom prst="rect">
            <a:avLst/>
          </a:prstGeom>
          <a:noFill/>
        </p:spPr>
        <p:txBody>
          <a:bodyPr wrap="square" rtlCol="0">
            <a:spAutoFit/>
          </a:bodyPr>
          <a:lstStyle/>
          <a:p>
            <a:pPr marL="342900" indent="-342900">
              <a:buFont typeface="Arial" panose="020B0604020202020204" pitchFamily="34" charset="0"/>
              <a:buChar char="•"/>
            </a:pPr>
            <a:r>
              <a:rPr lang="lv-LV" sz="1600" dirty="0">
                <a:solidFill>
                  <a:schemeClr val="accent5"/>
                </a:solidFill>
              </a:rPr>
              <a:t>Sāli ieteicams uzņemt ne vairāk kā 5 g dienā.</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1600" dirty="0">
                <a:solidFill>
                  <a:schemeClr val="accent5"/>
                </a:solidFill>
              </a:rPr>
              <a:t>Cukurs: ne vairāk kā 10% no kopējās enerģijas, bet rekomendē samazināt līdz 5% no enerģijas. </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1600" dirty="0">
                <a:solidFill>
                  <a:schemeClr val="accent5"/>
                </a:solidFill>
              </a:rPr>
              <a:t>Jāizvēlas tādi tauku avoti, kas nodrošinās vērtīgās taukskābes.</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1600" dirty="0">
                <a:solidFill>
                  <a:schemeClr val="accent5"/>
                </a:solidFill>
              </a:rPr>
              <a:t>Jāizvēlas dažādi produkti - viena veida produkts nevar nodrošināt visu nepieciešamo minerālvielu un vitamīnu daudzumu.</a:t>
            </a:r>
          </a:p>
        </p:txBody>
      </p:sp>
      <p:graphicFrame>
        <p:nvGraphicFramePr>
          <p:cNvPr id="10" name="Table 9">
            <a:extLst>
              <a:ext uri="{FF2B5EF4-FFF2-40B4-BE49-F238E27FC236}">
                <a16:creationId xmlns:a16="http://schemas.microsoft.com/office/drawing/2014/main" xmlns="" id="{28E6F8B2-73CA-40BA-A6EA-0A77F2D3A1FD}"/>
              </a:ext>
            </a:extLst>
          </p:cNvPr>
          <p:cNvGraphicFramePr>
            <a:graphicFrameLocks noGrp="1"/>
          </p:cNvGraphicFramePr>
          <p:nvPr>
            <p:extLst>
              <p:ext uri="{D42A27DB-BD31-4B8C-83A1-F6EECF244321}">
                <p14:modId xmlns:p14="http://schemas.microsoft.com/office/powerpoint/2010/main" val="3826703396"/>
              </p:ext>
            </p:extLst>
          </p:nvPr>
        </p:nvGraphicFramePr>
        <p:xfrm>
          <a:off x="1766279" y="989611"/>
          <a:ext cx="6578498" cy="4335526"/>
        </p:xfrm>
        <a:graphic>
          <a:graphicData uri="http://schemas.openxmlformats.org/drawingml/2006/table">
            <a:tbl>
              <a:tblPr firstRow="1" firstCol="1" bandRow="1">
                <a:tableStyleId>{D7AC3CCA-C797-4891-BE02-D94E43425B78}</a:tableStyleId>
              </a:tblPr>
              <a:tblGrid>
                <a:gridCol w="1441888">
                  <a:extLst>
                    <a:ext uri="{9D8B030D-6E8A-4147-A177-3AD203B41FA5}">
                      <a16:colId xmlns:a16="http://schemas.microsoft.com/office/drawing/2014/main" xmlns="" val="2726731709"/>
                    </a:ext>
                  </a:extLst>
                </a:gridCol>
                <a:gridCol w="1659162">
                  <a:extLst>
                    <a:ext uri="{9D8B030D-6E8A-4147-A177-3AD203B41FA5}">
                      <a16:colId xmlns:a16="http://schemas.microsoft.com/office/drawing/2014/main" xmlns="" val="3130102219"/>
                    </a:ext>
                  </a:extLst>
                </a:gridCol>
                <a:gridCol w="1738724">
                  <a:extLst>
                    <a:ext uri="{9D8B030D-6E8A-4147-A177-3AD203B41FA5}">
                      <a16:colId xmlns:a16="http://schemas.microsoft.com/office/drawing/2014/main" xmlns="" val="1435131787"/>
                    </a:ext>
                  </a:extLst>
                </a:gridCol>
                <a:gridCol w="1738724">
                  <a:extLst>
                    <a:ext uri="{9D8B030D-6E8A-4147-A177-3AD203B41FA5}">
                      <a16:colId xmlns:a16="http://schemas.microsoft.com/office/drawing/2014/main" xmlns="" val="2387488415"/>
                    </a:ext>
                  </a:extLst>
                </a:gridCol>
              </a:tblGrid>
              <a:tr h="698210">
                <a:tc>
                  <a:txBody>
                    <a:bodyPr/>
                    <a:lstStyle/>
                    <a:p>
                      <a:pPr algn="just">
                        <a:lnSpc>
                          <a:spcPct val="150000"/>
                        </a:lnSpc>
                        <a:spcAft>
                          <a:spcPts val="0"/>
                        </a:spcAft>
                      </a:pPr>
                      <a:r>
                        <a:rPr lang="lv-LV" sz="1600" cap="all" dirty="0">
                          <a:effectLst/>
                        </a:rPr>
                        <a:t>Produktu grupa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cap="all" dirty="0">
                          <a:effectLst/>
                        </a:rPr>
                        <a:t>Daudzums, gramos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cap="all">
                          <a:effectLst/>
                        </a:rPr>
                        <a:t>Daudzums porcijās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24244062"/>
                  </a:ext>
                </a:extLst>
              </a:tr>
              <a:tr h="1038814">
                <a:tc>
                  <a:txBody>
                    <a:bodyPr/>
                    <a:lstStyle/>
                    <a:p>
                      <a:pPr algn="l">
                        <a:lnSpc>
                          <a:spcPct val="107000"/>
                        </a:lnSpc>
                        <a:spcAft>
                          <a:spcPts val="0"/>
                        </a:spcAft>
                      </a:pPr>
                      <a:r>
                        <a:rPr lang="lv-LV" sz="1600" cap="all" dirty="0">
                          <a:effectLst/>
                        </a:rPr>
                        <a:t>Graudaugi </a:t>
                      </a:r>
                      <a:endParaRPr lang="en-GB" sz="1600" dirty="0">
                        <a:effectLst/>
                      </a:endParaRPr>
                    </a:p>
                    <a:p>
                      <a:pPr algn="l">
                        <a:lnSpc>
                          <a:spcPct val="107000"/>
                        </a:lnSpc>
                        <a:spcAft>
                          <a:spcPts val="0"/>
                        </a:spcAft>
                      </a:pPr>
                      <a:r>
                        <a:rPr lang="lv-LV" sz="1600" cap="all" dirty="0">
                          <a:effectLst/>
                        </a:rPr>
                        <a:t>(t.sk. maize, graudaugi, kartupeļi)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lv-LV" sz="1600" dirty="0">
                          <a:effectLst/>
                        </a:rPr>
                        <a:t>800 (550)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5600 (3850)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60190921"/>
                  </a:ext>
                </a:extLst>
              </a:tr>
              <a:tr h="698210">
                <a:tc>
                  <a:txBody>
                    <a:bodyPr/>
                    <a:lstStyle/>
                    <a:p>
                      <a:pPr algn="l">
                        <a:lnSpc>
                          <a:spcPct val="150000"/>
                        </a:lnSpc>
                        <a:spcAft>
                          <a:spcPts val="0"/>
                        </a:spcAft>
                      </a:pPr>
                      <a:r>
                        <a:rPr lang="lv-LV" sz="1600" cap="all" dirty="0">
                          <a:effectLst/>
                        </a:rPr>
                        <a:t>Augļi un dārzeņi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400 (500)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2800 (3500)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63934663"/>
                  </a:ext>
                </a:extLst>
              </a:tr>
              <a:tr h="1066361">
                <a:tc>
                  <a:txBody>
                    <a:bodyPr/>
                    <a:lstStyle/>
                    <a:p>
                      <a:pPr algn="l">
                        <a:lnSpc>
                          <a:spcPct val="150000"/>
                        </a:lnSpc>
                        <a:spcAft>
                          <a:spcPts val="0"/>
                        </a:spcAft>
                      </a:pPr>
                      <a:r>
                        <a:rPr lang="lv-LV" sz="1600" cap="all">
                          <a:effectLst/>
                        </a:rPr>
                        <a:t>Piens un piena produkti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500-750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3500-5250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72653581"/>
                  </a:ext>
                </a:extLst>
              </a:tr>
              <a:tr h="698210">
                <a:tc>
                  <a:txBody>
                    <a:bodyPr/>
                    <a:lstStyle/>
                    <a:p>
                      <a:pPr algn="l">
                        <a:lnSpc>
                          <a:spcPct val="150000"/>
                        </a:lnSpc>
                        <a:spcAft>
                          <a:spcPts val="0"/>
                        </a:spcAft>
                      </a:pPr>
                      <a:r>
                        <a:rPr lang="lv-LV" sz="1600" cap="all" dirty="0">
                          <a:effectLst/>
                        </a:rPr>
                        <a:t>Liesa gaļa, zivis*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43-86*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300-600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66657139"/>
                  </a:ext>
                </a:extLst>
              </a:tr>
            </a:tbl>
          </a:graphicData>
        </a:graphic>
      </p:graphicFrame>
      <p:pic>
        <p:nvPicPr>
          <p:cNvPr id="11" name="Picture 10">
            <a:extLst>
              <a:ext uri="{FF2B5EF4-FFF2-40B4-BE49-F238E27FC236}">
                <a16:creationId xmlns:a16="http://schemas.microsoft.com/office/drawing/2014/main" xmlns="" id="{A8707603-DF1E-4261-9DC3-002654B28078}"/>
              </a:ext>
            </a:extLst>
          </p:cNvPr>
          <p:cNvPicPr>
            <a:picLocks noChangeAspect="1"/>
          </p:cNvPicPr>
          <p:nvPr/>
        </p:nvPicPr>
        <p:blipFill>
          <a:blip r:embed="rId3"/>
          <a:stretch>
            <a:fillRect/>
          </a:stretch>
        </p:blipFill>
        <p:spPr>
          <a:xfrm>
            <a:off x="9150001" y="1057681"/>
            <a:ext cx="1900346" cy="1375388"/>
          </a:xfrm>
          <a:prstGeom prst="rect">
            <a:avLst/>
          </a:prstGeom>
        </p:spPr>
      </p:pic>
      <p:sp>
        <p:nvSpPr>
          <p:cNvPr id="2" name="TextBox 1">
            <a:extLst>
              <a:ext uri="{FF2B5EF4-FFF2-40B4-BE49-F238E27FC236}">
                <a16:creationId xmlns:a16="http://schemas.microsoft.com/office/drawing/2014/main" xmlns="" id="{D2ACEE0C-BB18-43C1-8371-1CE313809173}"/>
              </a:ext>
            </a:extLst>
          </p:cNvPr>
          <p:cNvSpPr txBox="1"/>
          <p:nvPr/>
        </p:nvSpPr>
        <p:spPr>
          <a:xfrm>
            <a:off x="8464062" y="3132270"/>
            <a:ext cx="3524738" cy="1292662"/>
          </a:xfrm>
          <a:prstGeom prst="rect">
            <a:avLst/>
          </a:prstGeom>
          <a:noFill/>
        </p:spPr>
        <p:txBody>
          <a:bodyPr wrap="square" rtlCol="0">
            <a:spAutoFit/>
          </a:bodyPr>
          <a:lstStyle/>
          <a:p>
            <a:r>
              <a:rPr lang="lv-LV" sz="1600" dirty="0">
                <a:hlinkClick r:id="rId4"/>
              </a:rPr>
              <a:t>Avots: Veselīga uztura ieteikumi pieaugušajiem</a:t>
            </a:r>
          </a:p>
          <a:p>
            <a:r>
              <a:rPr lang="lv-LV" sz="1600" dirty="0">
                <a:hlinkClick r:id="rId4"/>
              </a:rPr>
              <a:t>LR VM 2008; (VM 2020)</a:t>
            </a:r>
          </a:p>
          <a:p>
            <a:r>
              <a:rPr lang="en-GB" sz="1200" dirty="0">
                <a:hlinkClick r:id="rId4"/>
              </a:rPr>
              <a:t>https://www.vm.gov.lv/lv/media/3017/download</a:t>
            </a:r>
            <a:endParaRPr lang="lv-LV" sz="1200" dirty="0"/>
          </a:p>
          <a:p>
            <a:endParaRPr lang="en-GB" dirty="0"/>
          </a:p>
        </p:txBody>
      </p:sp>
    </p:spTree>
    <p:extLst>
      <p:ext uri="{BB962C8B-B14F-4D97-AF65-F5344CB8AC3E}">
        <p14:creationId xmlns:p14="http://schemas.microsoft.com/office/powerpoint/2010/main" val="219915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2653</Words>
  <Application>Microsoft Office PowerPoint</Application>
  <PresentationFormat>Widescreen</PresentationFormat>
  <Paragraphs>799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Iztikas minimums 1991.-2013.</vt:lpstr>
      <vt:lpstr>Iztikas minimums 1991.-2013.</vt:lpstr>
      <vt:lpstr>Iztikas minimums 1991.-2013.</vt:lpstr>
      <vt:lpstr>Jauns «iztikas minimums»</vt:lpstr>
      <vt:lpstr>Jauns «iztikas minimums»</vt:lpstr>
      <vt:lpstr>Pārtikas groza izstrāde</vt:lpstr>
      <vt:lpstr>Ieteicamās enerģijas un uzturvielu devas</vt:lpstr>
      <vt:lpstr>Uz produktiem balstīti uztura ieteikumi</vt:lpstr>
      <vt:lpstr>Vitamīnu un minerālvielu nodrošinājums</vt:lpstr>
      <vt:lpstr>Nepieciešamais enerģijas un uzturvielu daudzums - pieaugušie</vt:lpstr>
      <vt:lpstr>Nepieciešamais enerģijas un uzturvielu daudzums - bērni</vt:lpstr>
      <vt:lpstr>Plānotais produktu daudzums salīdzinājumā ar faktisko patēriņu</vt:lpstr>
      <vt:lpstr>Produktu apjoma atbilstība rekomendācijām</vt:lpstr>
      <vt:lpstr>Pārtikas groza produktu grupās iekļautie produkti</vt:lpstr>
      <vt:lpstr>Uztura karšu izstrāde</vt:lpstr>
      <vt:lpstr>PowerPoint Presentation</vt:lpstr>
      <vt:lpstr>Pārtikas groza vērtība mēnesī</vt:lpstr>
      <vt:lpstr>Nepārtikas daļas vērtības noteikšana</vt:lpstr>
      <vt:lpstr>Nepārtikas daļas vērtības noteikšana</vt:lpstr>
      <vt:lpstr>Nepārtikas daļas vērtības noteikšana</vt:lpstr>
      <vt:lpstr>Nepārtikas daļas vērtības noteikšana</vt:lpstr>
      <vt:lpstr>Mājsaimniecību relatīvo izdevumu budžets (MRI budžets)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Kādu robežu noteikt?</dc:title>
  <dc:creator>Windows User</dc:creator>
  <cp:lastModifiedBy>Windows User</cp:lastModifiedBy>
  <cp:revision>248</cp:revision>
  <dcterms:created xsi:type="dcterms:W3CDTF">2019-12-09T13:04:04Z</dcterms:created>
  <dcterms:modified xsi:type="dcterms:W3CDTF">2021-10-13T07:56:08Z</dcterms:modified>
</cp:coreProperties>
</file>