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89" r:id="rId3"/>
    <p:sldId id="291" r:id="rId4"/>
    <p:sldId id="292" r:id="rId5"/>
    <p:sldId id="290" r:id="rId6"/>
    <p:sldId id="293" r:id="rId7"/>
    <p:sldId id="294" r:id="rId8"/>
    <p:sldId id="295" r:id="rId9"/>
    <p:sldId id="296" r:id="rId10"/>
    <p:sldId id="278" r:id="rId11"/>
    <p:sldId id="2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57;ris\Documents\Sinhroniz&#275;tie\LM_grozs\Gala%20nodevums\Att&#275;li\1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&#257;ris\Documents\Sinhroniz&#275;tie\LM_grozs\Gala%20nodevums\Att&#275;li\1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9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2891344383057057E-2"/>
                  <c:y val="-3.0260042775072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2080654097342306E-3"/>
                  <c:y val="-3.4042548121956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3664825046040518E-3"/>
                  <c:y val="-3.0260042775072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2081031307550652E-3"/>
                  <c:y val="-3.78250534688403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5248618784530384E-3"/>
                  <c:y val="-3.4042548121956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'Attēls 2020'!$A$1:$E$1</c:f>
              <c:strCache>
                <c:ptCount val="5"/>
                <c:pt idx="0">
                  <c:v>2-6 g.v.bērni</c:v>
                </c:pt>
                <c:pt idx="1">
                  <c:v>7-14 g.v.bērni</c:v>
                </c:pt>
                <c:pt idx="2">
                  <c:v>15-18 g.v.bērni</c:v>
                </c:pt>
                <c:pt idx="3">
                  <c:v>Pieaugušie</c:v>
                </c:pt>
                <c:pt idx="4">
                  <c:v>Seniori</c:v>
                </c:pt>
              </c:strCache>
            </c:strRef>
          </c:cat>
          <c:val>
            <c:numRef>
              <c:f>'Attēls 2020'!$A$2:$E$2</c:f>
              <c:numCache>
                <c:formatCode>[$€-2]\ #,##0.00</c:formatCode>
                <c:ptCount val="5"/>
                <c:pt idx="0">
                  <c:v>75.22</c:v>
                </c:pt>
                <c:pt idx="1">
                  <c:v>121.65</c:v>
                </c:pt>
                <c:pt idx="2">
                  <c:v>154.46</c:v>
                </c:pt>
                <c:pt idx="3">
                  <c:v>151.80000000000001</c:v>
                </c:pt>
                <c:pt idx="4">
                  <c:v>141.66999999999999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360506912"/>
        <c:axId val="-1360504736"/>
        <c:axId val="0"/>
      </c:bar3DChart>
      <c:catAx>
        <c:axId val="-136050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60504736"/>
        <c:crosses val="autoZero"/>
        <c:auto val="1"/>
        <c:lblAlgn val="ctr"/>
        <c:lblOffset val="100"/>
        <c:noMultiLvlLbl val="0"/>
      </c:catAx>
      <c:valAx>
        <c:axId val="-136050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[$€-803]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60506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Sheet1!$B$30:$B$36</c:f>
              <c:strCache>
                <c:ptCount val="7"/>
                <c:pt idx="0">
                  <c:v>Divu darbspējīgo mājsaimniecība</c:v>
                </c:pt>
                <c:pt idx="1">
                  <c:v>Viena darbspējīgā mājsaimniecība</c:v>
                </c:pt>
                <c:pt idx="2">
                  <c:v>Trīs un vairāku pieaugušo mājsaimniecība</c:v>
                </c:pt>
                <c:pt idx="3">
                  <c:v>Mājsaimniecības ar diviem un vairāk bērniem</c:v>
                </c:pt>
                <c:pt idx="4">
                  <c:v>Mājsaimniecības ar vienu bērnu</c:v>
                </c:pt>
                <c:pt idx="5">
                  <c:v>Cita divu pieaugušo mājsaimniecība</c:v>
                </c:pt>
                <c:pt idx="6">
                  <c:v>Viena pensionāra mājsaimniecība</c:v>
                </c:pt>
              </c:strCache>
            </c:strRef>
          </c:cat>
          <c:val>
            <c:numRef>
              <c:f>Sheet1!$C$30:$C$36</c:f>
              <c:numCache>
                <c:formatCode>0%</c:formatCode>
                <c:ptCount val="7"/>
                <c:pt idx="0">
                  <c:v>0.12708677639807042</c:v>
                </c:pt>
                <c:pt idx="1">
                  <c:v>0.21766152973976682</c:v>
                </c:pt>
                <c:pt idx="2">
                  <c:v>0.34360117377291022</c:v>
                </c:pt>
                <c:pt idx="3">
                  <c:v>0.38353989672890071</c:v>
                </c:pt>
                <c:pt idx="4">
                  <c:v>0.38642712326640005</c:v>
                </c:pt>
                <c:pt idx="5">
                  <c:v>0.48337010672603647</c:v>
                </c:pt>
                <c:pt idx="6">
                  <c:v>0.74358986518545844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360496576"/>
        <c:axId val="-1360500928"/>
      </c:barChart>
      <c:catAx>
        <c:axId val="-1360496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360500928"/>
        <c:crosses val="autoZero"/>
        <c:auto val="1"/>
        <c:lblAlgn val="ctr"/>
        <c:lblOffset val="100"/>
        <c:noMultiLvlLbl val="0"/>
      </c:catAx>
      <c:valAx>
        <c:axId val="-13605009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-136049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2E566-9F7C-4F0A-B422-87FDD20EEBF3}" type="datetimeFigureOut">
              <a:rPr lang="en-US" smtClean="0"/>
              <a:t>03-Nov-21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56B10-2B96-4969-8283-2F6C26ED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7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70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13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51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93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80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900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78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65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6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8410-8047-44AE-8631-BB413F214749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3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0B12-ACB7-4A2D-ACCE-92A007394113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9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3543-FAD7-4CDF-8156-1D6B972D71C3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24C3A-065D-4B71-AE20-F84C3ADC0FF6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1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89CB-D5B3-48FF-A350-DA0210807281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8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594C-58ED-47E4-8328-BA59A4B0DBA3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6E66-6105-44ED-927C-2AC8442D9EA3}" type="datetime1">
              <a:rPr lang="en-US" smtClean="0"/>
              <a:t>03-Nov-21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3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AC09-175B-440D-BF3B-6405777C8A0F}" type="datetime1">
              <a:rPr lang="en-US" smtClean="0"/>
              <a:t>03-Nov-21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FAA66-77E5-412D-BF46-3510EA65E3E6}" type="datetime1">
              <a:rPr lang="en-US" smtClean="0"/>
              <a:t>03-Nov-21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2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CA71-FE89-4B38-81A1-6C2A743AEBC2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9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F7061-0D12-4CCD-A925-75F2EA00728A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9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460D-0351-4A4C-B66B-1DC87F7EE2A9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2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03653" y="2090642"/>
            <a:ext cx="11335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cap="all" dirty="0">
                <a:solidFill>
                  <a:srgbClr val="FF0000"/>
                </a:solidFill>
              </a:rPr>
              <a:t>Jaunas metodoloģijas izstrāde iztikas minimuma patēriņa preču un pakalpojumu groza noteikšanai un  tās aprobācija (izmēģinājumprojekti)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6" name="Picture 25" descr="G:\LM_nab_izvertejums\Nodevumi\logo_ansamblis_krasain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279" y="312746"/>
            <a:ext cx="5742305" cy="10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2809101" y="3866798"/>
            <a:ext cx="683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solidFill>
                  <a:schemeClr val="accent5"/>
                </a:solidFill>
              </a:rPr>
              <a:t>SIA „Projektu un kvalitātes vadība” un SIA „SKDS”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49861" y="1332499"/>
            <a:ext cx="889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Pētījums veikts ESF projekta Nr.9.2.1.2/15/I/001 “Iekļaujoša darba tirgus un</a:t>
            </a:r>
            <a:endParaRPr lang="en-US" sz="1400" dirty="0"/>
          </a:p>
          <a:p>
            <a:pPr algn="ctr"/>
            <a:r>
              <a:rPr lang="lv-LV" sz="1400" dirty="0"/>
              <a:t>nabadzības risku pētījumi un monitorings” ietvaros</a:t>
            </a:r>
            <a:endParaRPr lang="en-US" sz="1400" dirty="0"/>
          </a:p>
        </p:txBody>
      </p:sp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A5B7E9B-6BB9-084D-9F0E-49109F9DEFA5}"/>
              </a:ext>
            </a:extLst>
          </p:cNvPr>
          <p:cNvSpPr txBox="1">
            <a:spLocks/>
          </p:cNvSpPr>
          <p:nvPr/>
        </p:nvSpPr>
        <p:spPr>
          <a:xfrm>
            <a:off x="8843584" y="5355743"/>
            <a:ext cx="3084805" cy="13657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0" dirty="0" smtClean="0">
                <a:solidFill>
                  <a:schemeClr val="accent5"/>
                </a:solidFill>
              </a:rPr>
              <a:t>Māris Brants</a:t>
            </a:r>
          </a:p>
          <a:p>
            <a:r>
              <a:rPr lang="lv-LV" sz="1800" b="0" dirty="0" smtClean="0">
                <a:solidFill>
                  <a:schemeClr val="accent5"/>
                </a:solidFill>
              </a:rPr>
              <a:t>2021. gada </a:t>
            </a:r>
            <a:r>
              <a:rPr lang="lv-LV" sz="1800" b="0" dirty="0" smtClean="0">
                <a:solidFill>
                  <a:schemeClr val="accent5"/>
                </a:solidFill>
              </a:rPr>
              <a:t>jūlijs</a:t>
            </a:r>
            <a:endParaRPr lang="lv-LV" sz="1800" b="0" dirty="0" smtClean="0">
              <a:solidFill>
                <a:schemeClr val="accent5"/>
              </a:solidFill>
            </a:endParaRPr>
          </a:p>
          <a:p>
            <a:endParaRPr lang="lv-LV" sz="1800" b="0" dirty="0">
              <a:solidFill>
                <a:schemeClr val="accent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324" y="4535746"/>
            <a:ext cx="11310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cap="all" dirty="0" smtClean="0">
                <a:solidFill>
                  <a:schemeClr val="accent5"/>
                </a:solidFill>
              </a:rPr>
              <a:t>gala ziņojuma melnraksts</a:t>
            </a:r>
            <a:endParaRPr lang="en-US" sz="2400" b="1" cap="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1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2661"/>
            <a:ext cx="12192000" cy="936453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Mājsaimniecību īpatsvars zem aprēķinātā iztikas minimuma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504068"/>
              </p:ext>
            </p:extLst>
          </p:nvPr>
        </p:nvGraphicFramePr>
        <p:xfrm>
          <a:off x="1702739" y="1125729"/>
          <a:ext cx="8279461" cy="4393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2215809" y="1212982"/>
            <a:ext cx="7851921" cy="66258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18918" y="4229876"/>
            <a:ext cx="7851921" cy="1144559"/>
          </a:xfrm>
          <a:prstGeom prst="rect">
            <a:avLst/>
          </a:prstGeom>
          <a:noFill/>
          <a:ln w="412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082625" y="4617489"/>
            <a:ext cx="1957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chemeClr val="accent2"/>
                </a:solidFill>
              </a:rPr>
              <a:t>Zema varbūtība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108301" y="1349803"/>
            <a:ext cx="1957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FF0000"/>
                </a:solidFill>
              </a:rPr>
              <a:t>Augsta varbūtība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73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11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03653" y="2090642"/>
            <a:ext cx="11335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cap="all" dirty="0">
                <a:solidFill>
                  <a:srgbClr val="FF0000"/>
                </a:solidFill>
              </a:rPr>
              <a:t>Jaunas metodoloģijas izstrāde iztikas minimuma patēriņa preču un pakalpojumu groza noteikšanai un  tās aprobācija (izmēģinājumprojekti)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6" name="Picture 25" descr="G:\LM_nab_izvertejums\Nodevumi\logo_ansamblis_krasain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279" y="312746"/>
            <a:ext cx="5742305" cy="10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2809101" y="3866798"/>
            <a:ext cx="683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solidFill>
                  <a:schemeClr val="accent5"/>
                </a:solidFill>
              </a:rPr>
              <a:t>SIA „Projektu un kvalitātes vadība” un SIA „SKDS”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49861" y="1332499"/>
            <a:ext cx="889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Pētījums veikts ESF projekta Nr.9.2.1.2/15/I/001 “Iekļaujoša darba tirgus un</a:t>
            </a:r>
            <a:endParaRPr lang="en-US" sz="1400" dirty="0"/>
          </a:p>
          <a:p>
            <a:pPr algn="ctr"/>
            <a:r>
              <a:rPr lang="lv-LV" sz="1400" dirty="0"/>
              <a:t>nabadzības risku pētījumi un monitorings” ietvaros</a:t>
            </a:r>
            <a:endParaRPr lang="en-US" sz="1400" dirty="0"/>
          </a:p>
        </p:txBody>
      </p:sp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A5B7E9B-6BB9-084D-9F0E-49109F9DEFA5}"/>
              </a:ext>
            </a:extLst>
          </p:cNvPr>
          <p:cNvSpPr txBox="1">
            <a:spLocks/>
          </p:cNvSpPr>
          <p:nvPr/>
        </p:nvSpPr>
        <p:spPr>
          <a:xfrm>
            <a:off x="8843584" y="5355743"/>
            <a:ext cx="3084805" cy="13657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0" dirty="0" smtClean="0">
                <a:solidFill>
                  <a:schemeClr val="accent5"/>
                </a:solidFill>
              </a:rPr>
              <a:t>Māris Brants</a:t>
            </a:r>
          </a:p>
          <a:p>
            <a:r>
              <a:rPr lang="lv-LV" sz="1800" b="0" dirty="0" smtClean="0">
                <a:solidFill>
                  <a:schemeClr val="accent5"/>
                </a:solidFill>
              </a:rPr>
              <a:t>2021. gada </a:t>
            </a:r>
            <a:r>
              <a:rPr lang="lv-LV" sz="1800" b="0" dirty="0" smtClean="0">
                <a:solidFill>
                  <a:schemeClr val="accent5"/>
                </a:solidFill>
              </a:rPr>
              <a:t>jūlijs</a:t>
            </a:r>
            <a:endParaRPr lang="lv-LV" sz="1800" b="0" dirty="0" smtClean="0">
              <a:solidFill>
                <a:schemeClr val="accent5"/>
              </a:solidFill>
            </a:endParaRPr>
          </a:p>
          <a:p>
            <a:endParaRPr lang="lv-LV" sz="1800" b="0" dirty="0">
              <a:solidFill>
                <a:schemeClr val="accent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324" y="4535746"/>
            <a:ext cx="11310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cap="all" dirty="0" smtClean="0">
                <a:solidFill>
                  <a:schemeClr val="accent5"/>
                </a:solidFill>
              </a:rPr>
              <a:t>gala ziņojuma melnraksts</a:t>
            </a:r>
            <a:endParaRPr lang="en-US" sz="2400" b="1" cap="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75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/>
          <p:cNvCxnSpPr/>
          <p:nvPr/>
        </p:nvCxnSpPr>
        <p:spPr>
          <a:xfrm>
            <a:off x="9212435" y="2845794"/>
            <a:ext cx="2956453" cy="13124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9183565" y="2817034"/>
            <a:ext cx="28353" cy="4040966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-9425" y="2852356"/>
            <a:ext cx="6016559" cy="24525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6018183" y="-4776"/>
            <a:ext cx="792" cy="6862776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3787" y="355736"/>
            <a:ext cx="2780310" cy="120032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 smtClean="0"/>
              <a:t>Priekšizpēte un mājsaimniecību kategorizācija</a:t>
            </a:r>
            <a:endParaRPr lang="lv-LV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00971" y="343547"/>
            <a:ext cx="2792709" cy="120032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endParaRPr lang="lv-LV" b="1" dirty="0" smtClean="0"/>
          </a:p>
          <a:p>
            <a:pPr lvl="0" algn="ctr"/>
            <a:r>
              <a:rPr lang="lv-LV" b="1" dirty="0" smtClean="0"/>
              <a:t>Objektīvo </a:t>
            </a:r>
            <a:r>
              <a:rPr lang="lv-LV" b="1" dirty="0"/>
              <a:t>vajadzību pēc </a:t>
            </a:r>
            <a:r>
              <a:rPr lang="lv-LV" b="1" dirty="0" smtClean="0"/>
              <a:t>pārtikas noskaidrošana</a:t>
            </a:r>
          </a:p>
          <a:p>
            <a:pPr lvl="0" algn="ctr"/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27035" y="343546"/>
            <a:ext cx="2792709" cy="1200329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  <a:gs pos="100000">
                <a:schemeClr val="bg1"/>
              </a:gs>
              <a:gs pos="100000">
                <a:schemeClr val="bg1"/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endParaRPr lang="lv-LV" b="1" dirty="0" smtClean="0"/>
          </a:p>
          <a:p>
            <a:pPr lvl="0" algn="ctr"/>
            <a:r>
              <a:rPr lang="lv-LV" b="1" dirty="0" smtClean="0"/>
              <a:t>Objektīvo pārtikas </a:t>
            </a:r>
            <a:r>
              <a:rPr lang="lv-LV" b="1" dirty="0"/>
              <a:t>izmaksu </a:t>
            </a:r>
            <a:r>
              <a:rPr lang="lv-LV" b="1" dirty="0" smtClean="0"/>
              <a:t>noskaidrošana</a:t>
            </a:r>
          </a:p>
          <a:p>
            <a:pPr lvl="0" algn="ctr"/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239085" y="347498"/>
            <a:ext cx="2792709" cy="1200329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lv-LV" b="1" dirty="0" smtClean="0"/>
              <a:t>Mājsaimniecību, kam</a:t>
            </a:r>
          </a:p>
          <a:p>
            <a:pPr lvl="0" algn="ctr"/>
            <a:r>
              <a:rPr lang="lv-LV" b="1" dirty="0" smtClean="0"/>
              <a:t>grūti </a:t>
            </a:r>
            <a:r>
              <a:rPr lang="lv-LV" b="1" dirty="0"/>
              <a:t>apmierināt objektīvās vajadzības pēc pārtikas, citu izdevumu apzināšana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239085" y="3226960"/>
            <a:ext cx="2792709" cy="120032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b="1"/>
            </a:lvl1pPr>
          </a:lstStyle>
          <a:p>
            <a:r>
              <a:rPr lang="lv-LV" dirty="0"/>
              <a:t>Citu izdevumu</a:t>
            </a:r>
          </a:p>
          <a:p>
            <a:r>
              <a:rPr lang="lv-LV" dirty="0"/>
              <a:t>kategoriju prioritarizēšana, nepieciešamo izdevumu precizēšana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09483" y="3234044"/>
            <a:ext cx="2792709" cy="1200329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lv-LV" b="1" dirty="0" smtClean="0"/>
              <a:t>Nepieciešamo izdevu-</a:t>
            </a:r>
          </a:p>
          <a:p>
            <a:pPr lvl="0" algn="ctr"/>
            <a:r>
              <a:rPr lang="lv-LV" b="1" dirty="0" err="1" smtClean="0"/>
              <a:t>mu</a:t>
            </a:r>
            <a:r>
              <a:rPr lang="lv-LV" b="1" dirty="0" smtClean="0"/>
              <a:t> </a:t>
            </a:r>
            <a:r>
              <a:rPr lang="lv-LV" b="1" dirty="0"/>
              <a:t>galīga precizēšana kategoriju griezumā, izmantojot aptauju</a:t>
            </a:r>
            <a:endParaRPr lang="en-US" b="1" dirty="0"/>
          </a:p>
        </p:txBody>
      </p:sp>
      <p:sp>
        <p:nvSpPr>
          <p:cNvPr id="19" name="Striped Right Arrow 18"/>
          <p:cNvSpPr/>
          <p:nvPr/>
        </p:nvSpPr>
        <p:spPr>
          <a:xfrm>
            <a:off x="2749860" y="717169"/>
            <a:ext cx="347816" cy="453081"/>
          </a:xfrm>
          <a:prstGeom prst="stripedRightArrow">
            <a:avLst>
              <a:gd name="adj1" fmla="val 5363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riped Right Arrow 19"/>
          <p:cNvSpPr/>
          <p:nvPr/>
        </p:nvSpPr>
        <p:spPr>
          <a:xfrm>
            <a:off x="5692346" y="704811"/>
            <a:ext cx="714935" cy="453081"/>
          </a:xfrm>
          <a:prstGeom prst="stripedRightArrow">
            <a:avLst>
              <a:gd name="adj1" fmla="val 53637"/>
              <a:gd name="adj2" fmla="val 40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iped Right Arrow 20"/>
          <p:cNvSpPr/>
          <p:nvPr/>
        </p:nvSpPr>
        <p:spPr>
          <a:xfrm>
            <a:off x="9009657" y="704809"/>
            <a:ext cx="347816" cy="453081"/>
          </a:xfrm>
          <a:prstGeom prst="stripedRightArrow">
            <a:avLst>
              <a:gd name="adj1" fmla="val 53637"/>
              <a:gd name="adj2" fmla="val 50000"/>
            </a:avLst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7740" y="1550323"/>
            <a:ext cx="256262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Ārvalstu pieredzes izpēte.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/>
              <a:t>M</a:t>
            </a:r>
            <a:r>
              <a:rPr lang="lv-LV" sz="1200" dirty="0" smtClean="0"/>
              <a:t>ājsaimniecību kategorizācija no CSP MBA datiem.</a:t>
            </a:r>
            <a:endParaRPr lang="lv-LV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2864097" y="1562677"/>
            <a:ext cx="315388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Balstās uztura speciālista izstrādātā pārtikas grozā - var ietvert atšķirīgu pārtikas grozu noteikšanu sociāli demogrāfiskajām grupām;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Var tikt koriģēts, balstoties citu uztura speciālistu viedoklī.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18530" y="1572573"/>
            <a:ext cx="291205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Mērķis – noskaidrot iepriekš identificēto pārtikas grozu izmaksas;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Datu avots – CSP Patēriņa </a:t>
            </a:r>
            <a:r>
              <a:rPr lang="lv-LV" sz="1200" dirty="0"/>
              <a:t>cenu izlases </a:t>
            </a:r>
            <a:r>
              <a:rPr lang="lv-LV" sz="1200" dirty="0" smtClean="0"/>
              <a:t>apsekojums</a:t>
            </a:r>
            <a:r>
              <a:rPr lang="lv-LV" sz="1200" dirty="0"/>
              <a:t>.</a:t>
            </a:r>
            <a:endParaRPr lang="lv-LV" sz="12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9222355" y="1568451"/>
            <a:ext cx="30842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lv-LV" sz="1200" dirty="0" smtClean="0"/>
              <a:t>CSP MBA datos tiek identificēta patēriņa struktūra un apjoms citās patēriņa kategorijās tiem, kas pārtikai tērē summu, kura nepārsniedz aprēķināto pārtikas groza apjomu</a:t>
            </a:r>
            <a:r>
              <a:rPr lang="lv-LV" sz="1200" dirty="0"/>
              <a:t>.</a:t>
            </a:r>
            <a:endParaRPr lang="lv-LV" sz="12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9130991" y="4466534"/>
            <a:ext cx="307371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Mērķis – izstrādāt aptaujas anketu un precizēt tajā ieļaujamās izdevumu summas patēriņa kategorijās;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Pamatmetode – fokusgrupu diskusijas ar tiem, kas pārtikai tērē summu, kura nepārsniedz aprēķināto pārtikas groza apjomu;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Papildmetodes – diskusijas ar </a:t>
            </a:r>
            <a:r>
              <a:rPr lang="lv-LV" sz="1200" dirty="0"/>
              <a:t>valsts, pašvaldību, sabiedrisko organizāciju, sociālo partneru </a:t>
            </a:r>
            <a:r>
              <a:rPr lang="lv-LV" sz="1200" dirty="0" smtClean="0"/>
              <a:t>pārstāvjiem, EU-SILC datu analīze.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93843" y="4459853"/>
            <a:ext cx="278975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Mērķis – nonākt pie gala summām katrā izdevumu kategorijā, kas tajā veido minimālo patēriņa grozu; šo grozu kopsumma ir kopējais minimālais patēriņa grozs;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/>
              <a:t>M</a:t>
            </a:r>
            <a:r>
              <a:rPr lang="lv-LV" sz="1200" dirty="0" smtClean="0"/>
              <a:t>etode – Latvijas iedzīvotāju, kas pārtikai tērē summu, kura nepārsniedz aprēķināto pārtikas groza apjomu, aptauja.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94772" y="3234041"/>
            <a:ext cx="2792709" cy="120032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lv-LV" b="1" dirty="0"/>
              <a:t>Pētījuma rezultātu aprobācija ekspertu diskusijās un Gala </a:t>
            </a:r>
            <a:r>
              <a:rPr lang="lv-LV" b="1" dirty="0" smtClean="0"/>
              <a:t>nodevuma </a:t>
            </a:r>
            <a:r>
              <a:rPr lang="lv-LV" b="1" dirty="0"/>
              <a:t>sagatavošana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989883" y="4462410"/>
            <a:ext cx="282149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Iesaistītās personas – valsts, pašvaldību, sabiedrisko organizāciju, sociālo partneru pārstāvji;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Aprobācijas mērķi – skaidrot metodoloģiju, gūt atgriezenisko saiti, veikt korekcijas;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Gala nodevuma sagatavošana atbilstoši TS prasībām.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437" y="3221681"/>
            <a:ext cx="2792709" cy="120032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lv-LV" b="1" dirty="0" smtClean="0"/>
              <a:t>Gala nodevuma saskaņošana un precizēšana</a:t>
            </a:r>
          </a:p>
          <a:p>
            <a:pPr lvl="0" algn="ctr"/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80715" y="4450050"/>
            <a:ext cx="2571593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Saskaņošana ar pasūtītāju un viņa piesaistītajiem ekspertiem.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sz="1200" dirty="0" smtClean="0"/>
              <a:t>Nepieciešamo korekciju veikšana.</a:t>
            </a:r>
          </a:p>
        </p:txBody>
      </p:sp>
      <p:sp>
        <p:nvSpPr>
          <p:cNvPr id="41" name="Striped Right Arrow 40"/>
          <p:cNvSpPr/>
          <p:nvPr/>
        </p:nvSpPr>
        <p:spPr>
          <a:xfrm rot="5400000">
            <a:off x="10566726" y="2557088"/>
            <a:ext cx="816147" cy="453081"/>
          </a:xfrm>
          <a:prstGeom prst="stripedRightArrow">
            <a:avLst>
              <a:gd name="adj1" fmla="val 53637"/>
              <a:gd name="adj2" fmla="val 39091"/>
            </a:avLst>
          </a:prstGeom>
          <a:pattFill prst="dk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riped Right Arrow 41"/>
          <p:cNvSpPr/>
          <p:nvPr/>
        </p:nvSpPr>
        <p:spPr>
          <a:xfrm rot="10800000">
            <a:off x="8982543" y="3626563"/>
            <a:ext cx="347816" cy="453081"/>
          </a:xfrm>
          <a:prstGeom prst="stripedRightArrow">
            <a:avLst>
              <a:gd name="adj1" fmla="val 53637"/>
              <a:gd name="adj2" fmla="val 50000"/>
            </a:avLst>
          </a:prstGeom>
          <a:pattFill prst="dk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triped Right Arrow 43"/>
          <p:cNvSpPr/>
          <p:nvPr/>
        </p:nvSpPr>
        <p:spPr>
          <a:xfrm rot="10800000">
            <a:off x="2742393" y="3614204"/>
            <a:ext cx="347816" cy="453081"/>
          </a:xfrm>
          <a:prstGeom prst="stripedRightArrow">
            <a:avLst>
              <a:gd name="adj1" fmla="val 5363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triped Right Arrow 44"/>
          <p:cNvSpPr/>
          <p:nvPr/>
        </p:nvSpPr>
        <p:spPr>
          <a:xfrm rot="10800000">
            <a:off x="5680036" y="3614589"/>
            <a:ext cx="714935" cy="453081"/>
          </a:xfrm>
          <a:prstGeom prst="stripedRightArrow">
            <a:avLst>
              <a:gd name="adj1" fmla="val 53637"/>
              <a:gd name="adj2" fmla="val 40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172905" y="2490261"/>
            <a:ext cx="2844699" cy="70788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lv-LV" sz="2000" b="1" cap="small" dirty="0" smtClean="0">
                <a:solidFill>
                  <a:schemeClr val="accent6"/>
                </a:solidFill>
              </a:rPr>
              <a:t>Periodiski atjaunojamā informācija</a:t>
            </a:r>
            <a:endParaRPr lang="en-US" sz="2000" b="1" cap="small" dirty="0">
              <a:solidFill>
                <a:schemeClr val="accent6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350035" y="2603962"/>
            <a:ext cx="287931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2000" b="1" cap="small" dirty="0" smtClean="0">
                <a:solidFill>
                  <a:schemeClr val="accent1"/>
                </a:solidFill>
              </a:rPr>
              <a:t>Vienreizējie pētījuma posmi</a:t>
            </a:r>
            <a:endParaRPr lang="en-US" sz="2000" b="1" cap="small" dirty="0">
              <a:solidFill>
                <a:schemeClr val="accent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711" y="399032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1"/>
                </a:solidFill>
              </a:rPr>
              <a:t>1.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38910" y="367019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1"/>
                </a:solidFill>
              </a:rPr>
              <a:t>2.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1069" y="3250000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1"/>
                </a:solidFill>
              </a:rPr>
              <a:t>8.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038910" y="3253924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1"/>
                </a:solidFill>
              </a:rPr>
              <a:t>7.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359401" y="367254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6"/>
                </a:solidFill>
              </a:rPr>
              <a:t>3.</a:t>
            </a:r>
            <a:endParaRPr lang="en-US" sz="1400" b="1" dirty="0">
              <a:solidFill>
                <a:schemeClr val="accent6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9265740" y="376644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6"/>
                </a:solidFill>
              </a:rPr>
              <a:t>4.</a:t>
            </a:r>
            <a:endParaRPr lang="en-US" sz="1400" b="1" dirty="0">
              <a:solidFill>
                <a:schemeClr val="accent6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9267849" y="3250005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lv-LV" dirty="0"/>
              <a:t>5.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6333559" y="3264608"/>
            <a:ext cx="324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lv-LV" sz="1400" b="1" dirty="0" smtClean="0">
                <a:solidFill>
                  <a:schemeClr val="accent6"/>
                </a:solidFill>
              </a:rPr>
              <a:t>6.</a:t>
            </a:r>
            <a:endParaRPr lang="en-US" sz="1400" b="1" dirty="0">
              <a:solidFill>
                <a:schemeClr val="accent6"/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5940780" y="1193367"/>
            <a:ext cx="659852" cy="2326261"/>
            <a:chOff x="5924304" y="1193367"/>
            <a:chExt cx="659852" cy="2326261"/>
          </a:xfrm>
        </p:grpSpPr>
        <p:sp>
          <p:nvSpPr>
            <p:cNvPr id="12" name="Bent-Up Arrow 11"/>
            <p:cNvSpPr/>
            <p:nvPr/>
          </p:nvSpPr>
          <p:spPr>
            <a:xfrm rot="16200000" flipV="1">
              <a:off x="5620765" y="1499652"/>
              <a:ext cx="1267069" cy="659712"/>
            </a:xfrm>
            <a:prstGeom prst="bentUpArrow">
              <a:avLst>
                <a:gd name="adj1" fmla="val 25000"/>
                <a:gd name="adj2" fmla="val 25000"/>
                <a:gd name="adj3" fmla="val 50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24445" y="2455800"/>
              <a:ext cx="163586" cy="105351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924374" y="3336220"/>
              <a:ext cx="438884" cy="18340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088031" y="1438470"/>
              <a:ext cx="0" cy="189775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924374" y="1284525"/>
              <a:ext cx="0" cy="2235103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6088031" y="3336220"/>
              <a:ext cx="275227" cy="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5924375" y="3519628"/>
              <a:ext cx="438883" cy="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5924304" y="1282144"/>
              <a:ext cx="325795" cy="968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 flipV="1">
              <a:off x="6087201" y="1438469"/>
              <a:ext cx="165278" cy="1805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12" idx="1"/>
            </p:cNvCxnSpPr>
            <p:nvPr/>
          </p:nvCxnSpPr>
          <p:spPr>
            <a:xfrm flipV="1">
              <a:off x="6254300" y="1438640"/>
              <a:ext cx="302" cy="8719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6251915" y="1193367"/>
              <a:ext cx="302" cy="8719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362728" y="3333838"/>
              <a:ext cx="341" cy="18579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6251919" y="1358521"/>
              <a:ext cx="329856" cy="164928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12" idx="0"/>
            </p:cNvCxnSpPr>
            <p:nvPr/>
          </p:nvCxnSpPr>
          <p:spPr>
            <a:xfrm>
              <a:off x="6251919" y="1194557"/>
              <a:ext cx="332237" cy="166345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Striped Right Arrow 56"/>
          <p:cNvSpPr/>
          <p:nvPr/>
        </p:nvSpPr>
        <p:spPr>
          <a:xfrm rot="7341837">
            <a:off x="9015595" y="2676367"/>
            <a:ext cx="629526" cy="453081"/>
          </a:xfrm>
          <a:prstGeom prst="stripedRightArrow">
            <a:avLst>
              <a:gd name="adj1" fmla="val 53637"/>
              <a:gd name="adj2" fmla="val 50000"/>
            </a:avLst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0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Pārtikas groza vērtība mēnesī </a:t>
            </a:r>
            <a:r>
              <a:rPr lang="lv-LV" b="1" dirty="0" smtClean="0">
                <a:solidFill>
                  <a:srgbClr val="FF0000"/>
                </a:solidFill>
              </a:rPr>
              <a:t>2020.gada </a:t>
            </a:r>
            <a:r>
              <a:rPr lang="lv-LV" b="1" dirty="0" smtClean="0">
                <a:solidFill>
                  <a:srgbClr val="FF0000"/>
                </a:solidFill>
              </a:rPr>
              <a:t>cenās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042984"/>
              </p:ext>
            </p:extLst>
          </p:nvPr>
        </p:nvGraphicFramePr>
        <p:xfrm>
          <a:off x="1208896" y="1151406"/>
          <a:ext cx="9679927" cy="4493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08287" y="5710019"/>
            <a:ext cx="10925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dirty="0" smtClean="0">
                <a:solidFill>
                  <a:schemeClr val="accent2"/>
                </a:solidFill>
              </a:rPr>
              <a:t>Pirmā komponente iztikas minimumā – pārtikas grozs</a:t>
            </a:r>
            <a:endParaRPr lang="lv-LV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6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Aptaujas mērķgrupas noteikšana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343" y="1045029"/>
            <a:ext cx="9583070" cy="45813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6279" y="5626409"/>
            <a:ext cx="10925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dirty="0" smtClean="0">
                <a:solidFill>
                  <a:schemeClr val="accent2"/>
                </a:solidFill>
              </a:rPr>
              <a:t>Iztikas minimuma nepārtikas daļas aprēķinā izmantot tikai 1.-3.kvintiles izdevumu struktūru.</a:t>
            </a:r>
            <a:endParaRPr lang="lv-LV" sz="36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1956" y="1325563"/>
            <a:ext cx="208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 smtClean="0">
                <a:solidFill>
                  <a:schemeClr val="accent5"/>
                </a:solidFill>
              </a:rPr>
              <a:t>Fokusgrupu diskusiju dati</a:t>
            </a:r>
            <a:endParaRPr lang="lv-LV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5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Tipveida jautājumu shēma anketā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2" y="1274205"/>
            <a:ext cx="5454836" cy="50821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761" y="1804086"/>
            <a:ext cx="5404745" cy="37126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7092" y="2380735"/>
            <a:ext cx="5807676" cy="4201297"/>
          </a:xfrm>
          <a:prstGeom prst="rect">
            <a:avLst/>
          </a:prstGeom>
          <a:noFill/>
          <a:ln w="412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95549" y="4189445"/>
            <a:ext cx="1480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chemeClr val="accent2"/>
                </a:solidFill>
              </a:rPr>
              <a:t>Izdevumi kategorijas iekšienē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092" y="1293599"/>
            <a:ext cx="5807676" cy="101106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84324" y="1799130"/>
            <a:ext cx="5502876" cy="184418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84324" y="3729019"/>
            <a:ext cx="5502876" cy="184418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005789" y="1970387"/>
            <a:ext cx="2047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FF0000"/>
                </a:solidFill>
              </a:rPr>
              <a:t>Faktiskie izdevumi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878415" y="3303177"/>
            <a:ext cx="2047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FF0000"/>
                </a:solidFill>
              </a:rPr>
              <a:t>Taupības izdevumi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40068" y="5233066"/>
            <a:ext cx="2047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FF0000"/>
                </a:solidFill>
              </a:rPr>
              <a:t>Vēlamie izdevumi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Nepārtikas daļas vērtības noteikšana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964" y="1639347"/>
            <a:ext cx="53503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 smtClean="0"/>
              <a:t>Mobilā </a:t>
            </a:r>
            <a:r>
              <a:rPr lang="lv-LV" sz="1400" dirty="0"/>
              <a:t>telefona rēķina </a:t>
            </a:r>
            <a:r>
              <a:rPr lang="lv-LV" sz="1400" dirty="0" smtClean="0"/>
              <a:t>apmaksa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Mobilo vai stacionāro tālruņu iegāde vai </a:t>
            </a:r>
            <a:r>
              <a:rPr lang="lv-LV" sz="1400" dirty="0" smtClean="0"/>
              <a:t>remonts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Zāles, ārstu </a:t>
            </a:r>
            <a:r>
              <a:rPr lang="lv-LV" sz="1400" dirty="0" smtClean="0"/>
              <a:t>apmeklējumi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Zobārsta pakalpojumi un pirkumi, kas saistīti ar veselības </a:t>
            </a:r>
            <a:r>
              <a:rPr lang="lv-LV" sz="1400" dirty="0" smtClean="0"/>
              <a:t>aprūpi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Apģērbs un apavi, kā arī </a:t>
            </a:r>
            <a:r>
              <a:rPr lang="lv-LV" sz="1400" dirty="0" smtClean="0"/>
              <a:t>somas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Skaistumkopšanas preces un pakalpojumi, kā arī higiēnas </a:t>
            </a:r>
            <a:r>
              <a:rPr lang="lv-LV" sz="1400" dirty="0" smtClean="0"/>
              <a:t>preces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Personiskās higiēnas elektroierīču, rokas pulksteņu, juvelierizstrādājumu, bižutērijas iegāde vai </a:t>
            </a:r>
            <a:r>
              <a:rPr lang="lv-LV" sz="1400" dirty="0" smtClean="0"/>
              <a:t>remonts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/>
              <a:t>Sabiedriskās ēdināšanas </a:t>
            </a:r>
            <a:r>
              <a:rPr lang="lv-LV" sz="1400" dirty="0" smtClean="0"/>
              <a:t>pakalpojumi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87564" y="1639347"/>
            <a:ext cx="68044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Mājokļa īre un komunālie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Nelielas saimniecības </a:t>
            </a:r>
            <a:r>
              <a:rPr lang="lv-LV" sz="1400" dirty="0" smtClean="0"/>
              <a:t>preces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Mājokļa remonts vai nelieli remonta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Mēbeļu un mājsaimniecības ierīču iegāde vai </a:t>
            </a:r>
            <a:r>
              <a:rPr lang="lv-LV" sz="1400" dirty="0" smtClean="0"/>
              <a:t>remonts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 smtClean="0"/>
              <a:t>Audumu</a:t>
            </a:r>
            <a:r>
              <a:rPr lang="lv-LV" sz="1400" dirty="0"/>
              <a:t>, trauku, instrumentu un darbarīku mājai </a:t>
            </a:r>
            <a:r>
              <a:rPr lang="lv-LV" sz="1400" dirty="0" smtClean="0"/>
              <a:t>iegāde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Sociālā aprūpe vai arī palīdzība mājas darbos, aukļu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Pasta un citi </a:t>
            </a:r>
            <a:r>
              <a:rPr lang="lv-LV" sz="1400" dirty="0" smtClean="0"/>
              <a:t>sūtījumi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Dažādas administratīvās izmaksas, sodu un alimentu </a:t>
            </a:r>
            <a:r>
              <a:rPr lang="lv-LV" sz="1400" dirty="0" smtClean="0"/>
              <a:t>nomaksa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Sabiedriskais </a:t>
            </a:r>
            <a:r>
              <a:rPr lang="lv-LV" sz="1400" dirty="0" smtClean="0"/>
              <a:t>transports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 transporta </a:t>
            </a:r>
            <a:r>
              <a:rPr lang="lv-LV" sz="1400" dirty="0" smtClean="0"/>
              <a:t>līdzekļi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Transporta remonts</a:t>
            </a:r>
            <a:r>
              <a:rPr lang="lv-LV" sz="1400" dirty="0" smtClean="0"/>
              <a:t>, </a:t>
            </a:r>
            <a:r>
              <a:rPr lang="lv-LV" sz="1400" dirty="0"/>
              <a:t>tehniskā apskate, auto transporta līdzekļa vadīšanas </a:t>
            </a:r>
            <a:r>
              <a:rPr lang="lv-LV" sz="1400" dirty="0" smtClean="0"/>
              <a:t>kursi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 transporta </a:t>
            </a:r>
            <a:r>
              <a:rPr lang="lv-LV" sz="1400" dirty="0" smtClean="0"/>
              <a:t>uzturēšana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Bērnudārza, pamata un vidējās izglītības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Mācību maksa augstskolā, dažādi kursi un </a:t>
            </a:r>
            <a:r>
              <a:rPr lang="lv-LV" sz="1400" dirty="0" smtClean="0"/>
              <a:t>pulciņi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Kultūra un </a:t>
            </a:r>
            <a:r>
              <a:rPr lang="lv-LV" sz="1400" dirty="0" smtClean="0"/>
              <a:t>sports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Grāmatu </a:t>
            </a:r>
            <a:r>
              <a:rPr lang="lv-LV" sz="1400" dirty="0" smtClean="0"/>
              <a:t>iegāde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Datoru un to aprīkojumu iegāde un remonts, kā arī </a:t>
            </a:r>
            <a:r>
              <a:rPr lang="lv-LV" sz="1400" dirty="0" smtClean="0"/>
              <a:t>programmatūra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Televizoru, mūzikas instrumentu, </a:t>
            </a:r>
            <a:r>
              <a:rPr lang="lv-LV" sz="1400" dirty="0" smtClean="0"/>
              <a:t>sporta, </a:t>
            </a:r>
            <a:r>
              <a:rPr lang="lv-LV" sz="1400" dirty="0"/>
              <a:t>hobija inventāru </a:t>
            </a:r>
            <a:r>
              <a:rPr lang="lv-LV" sz="1400" dirty="0" smtClean="0"/>
              <a:t>u.tml. </a:t>
            </a:r>
            <a:r>
              <a:rPr lang="lv-LV" sz="1400" dirty="0"/>
              <a:t>preču </a:t>
            </a:r>
            <a:r>
              <a:rPr lang="lv-LV" sz="1400" dirty="0" smtClean="0"/>
              <a:t>iegāde, remonts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Tūrisma braucieni pa Latviju, kā arī viesnīcu un citu naktsmītņu pakalpojumi </a:t>
            </a:r>
            <a:r>
              <a:rPr lang="lv-LV" sz="1400" dirty="0" smtClean="0"/>
              <a:t>Latvijā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/>
              <a:t>Dažādas </a:t>
            </a:r>
            <a:r>
              <a:rPr lang="lv-LV" sz="1400" dirty="0" smtClean="0"/>
              <a:t>vajadzības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305168" y="1230941"/>
            <a:ext cx="14447" cy="4681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445835" y="999308"/>
            <a:ext cx="3404286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000" b="1" dirty="0" smtClean="0"/>
              <a:t>Individuālie izdevumi</a:t>
            </a:r>
            <a:endParaRPr lang="en-US" sz="30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20746" y="1000175"/>
            <a:ext cx="3628526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000" b="1" dirty="0" smtClean="0"/>
              <a:t>Mājsaimniecību izdevumi</a:t>
            </a:r>
            <a:endParaRPr lang="en-US" sz="3000" b="1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111964" y="4252956"/>
            <a:ext cx="3825554" cy="1077140"/>
          </a:xfrm>
          <a:prstGeom prst="wedgeRoundRectCallout">
            <a:avLst>
              <a:gd name="adj1" fmla="val -1605"/>
              <a:gd name="adj2" fmla="val -103083"/>
              <a:gd name="adj3" fmla="val 16667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dirty="0">
                <a:solidFill>
                  <a:schemeClr val="accent2"/>
                </a:solidFill>
              </a:rPr>
              <a:t>Otrā komponente iztikas minimumā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783969" y="5626565"/>
            <a:ext cx="4006328" cy="1087782"/>
          </a:xfrm>
          <a:prstGeom prst="wedgeRoundRectCallout">
            <a:avLst>
              <a:gd name="adj1" fmla="val 65858"/>
              <a:gd name="adj2" fmla="val -96206"/>
              <a:gd name="adj3" fmla="val 16667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600" dirty="0">
                <a:solidFill>
                  <a:schemeClr val="accent2"/>
                </a:solidFill>
              </a:rPr>
              <a:t>Trešā </a:t>
            </a:r>
            <a:r>
              <a:rPr lang="lv-LV" sz="3600" dirty="0">
                <a:solidFill>
                  <a:schemeClr val="accent2"/>
                </a:solidFill>
              </a:rPr>
              <a:t>komponente iztikas minimumā</a:t>
            </a:r>
            <a:endParaRPr lang="en-US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2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Nepārtikas daļas vērtības noteikšana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87564" y="1639347"/>
            <a:ext cx="68044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Mājokļa īre un komunālie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Nelielas saimniecības </a:t>
            </a:r>
            <a:r>
              <a:rPr lang="lv-LV" sz="1400" dirty="0" smtClean="0"/>
              <a:t>preces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Mājokļa remonts vai nelieli remonta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Mēbeļu un mājsaimniecības ierīču iegāde vai </a:t>
            </a:r>
            <a:r>
              <a:rPr lang="lv-LV" sz="1400" dirty="0" smtClean="0"/>
              <a:t>remonts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 smtClean="0"/>
              <a:t>Audumu</a:t>
            </a:r>
            <a:r>
              <a:rPr lang="lv-LV" sz="1400" dirty="0"/>
              <a:t>, trauku, instrumentu un darbarīku mājai </a:t>
            </a:r>
            <a:r>
              <a:rPr lang="lv-LV" sz="1400" dirty="0" smtClean="0"/>
              <a:t>iegāde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Sociālā aprūpe vai arī palīdzība mājas darbos, aukļu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Pasta un citi </a:t>
            </a:r>
            <a:r>
              <a:rPr lang="lv-LV" sz="1400" dirty="0" smtClean="0"/>
              <a:t>sūtījumi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Dažādas administratīvās izmaksas, sodu un alimentu </a:t>
            </a:r>
            <a:r>
              <a:rPr lang="lv-LV" sz="1400" dirty="0" smtClean="0"/>
              <a:t>nomaksa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Sabiedriskais </a:t>
            </a:r>
            <a:r>
              <a:rPr lang="lv-LV" sz="1400" dirty="0" smtClean="0"/>
              <a:t>transports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 transporta </a:t>
            </a:r>
            <a:r>
              <a:rPr lang="lv-LV" sz="1400" dirty="0" smtClean="0"/>
              <a:t>līdzekļi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Transporta remonts</a:t>
            </a:r>
            <a:r>
              <a:rPr lang="lv-LV" sz="1400" dirty="0" smtClean="0"/>
              <a:t>, </a:t>
            </a:r>
            <a:r>
              <a:rPr lang="lv-LV" sz="1400" dirty="0"/>
              <a:t>tehniskā apskate, auto transporta līdzekļa vadīšanas </a:t>
            </a:r>
            <a:r>
              <a:rPr lang="lv-LV" sz="1400" dirty="0" smtClean="0"/>
              <a:t>kursi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 transporta </a:t>
            </a:r>
            <a:r>
              <a:rPr lang="lv-LV" sz="1400" dirty="0" smtClean="0"/>
              <a:t>uzturēšana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Bērnudārza, pamata un vidējās izglītības </a:t>
            </a:r>
            <a:r>
              <a:rPr lang="lv-LV" sz="1400" dirty="0" smtClean="0"/>
              <a:t>pakalpojumi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Mācību maksa augstskolā, dažādi kursi un </a:t>
            </a:r>
            <a:r>
              <a:rPr lang="lv-LV" sz="1400" dirty="0" smtClean="0"/>
              <a:t>pulciņi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Kultūra un </a:t>
            </a:r>
            <a:r>
              <a:rPr lang="lv-LV" sz="1400" dirty="0" smtClean="0"/>
              <a:t>sports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Grāmatu </a:t>
            </a:r>
            <a:r>
              <a:rPr lang="lv-LV" sz="1400" dirty="0" smtClean="0"/>
              <a:t>iegāde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Datoru un to aprīkojumu iegāde un remonts, kā arī </a:t>
            </a:r>
            <a:r>
              <a:rPr lang="lv-LV" sz="1400" dirty="0" smtClean="0"/>
              <a:t>programmatūra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Televizoru, mūzikas instrumentu, </a:t>
            </a:r>
            <a:r>
              <a:rPr lang="lv-LV" sz="1400" dirty="0" smtClean="0"/>
              <a:t>sporta, </a:t>
            </a:r>
            <a:r>
              <a:rPr lang="lv-LV" sz="1400" dirty="0"/>
              <a:t>hobija inventāru </a:t>
            </a:r>
            <a:r>
              <a:rPr lang="lv-LV" sz="1400" dirty="0" smtClean="0"/>
              <a:t>u.tml. </a:t>
            </a:r>
            <a:r>
              <a:rPr lang="lv-LV" sz="1400" dirty="0"/>
              <a:t>preču </a:t>
            </a:r>
            <a:r>
              <a:rPr lang="lv-LV" sz="1400" dirty="0" smtClean="0"/>
              <a:t>iegāde, remonts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Tūrisma braucieni pa Latviju, kā arī viesnīcu un citu naktsmītņu pakalpojumi </a:t>
            </a:r>
            <a:r>
              <a:rPr lang="lv-LV" sz="1400" dirty="0" smtClean="0"/>
              <a:t>Latvijā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/>
              <a:t>Dažādas </a:t>
            </a:r>
            <a:r>
              <a:rPr lang="lv-LV" sz="1400" dirty="0" smtClean="0"/>
              <a:t>vajadzības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300953" y="1230941"/>
            <a:ext cx="18661" cy="52180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5720746" y="1000175"/>
            <a:ext cx="3628526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000" b="1" dirty="0" smtClean="0"/>
              <a:t>Mājsaimniecību izdevumi</a:t>
            </a:r>
            <a:endParaRPr lang="en-US" sz="3000" b="1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240386"/>
              </p:ext>
            </p:extLst>
          </p:nvPr>
        </p:nvGraphicFramePr>
        <p:xfrm>
          <a:off x="733436" y="1147181"/>
          <a:ext cx="3530609" cy="213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609"/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7 mājsaimniecību tipi: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484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Viena darbspējīgā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9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Divu darbspējīgo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Viena pensionāra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88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Cita divu pieaugušo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Trīs un vairāku pieaugušo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Mājsaimniecības ar vienu bērnu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18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Mājsaimniecības ar diviem un vairāk bērniem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>
          <a:xfrm>
            <a:off x="201959" y="3411581"/>
            <a:ext cx="4530809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2000" b="1" dirty="0" smtClean="0">
                <a:solidFill>
                  <a:schemeClr val="accent2"/>
                </a:solidFill>
                <a:latin typeface="+mn-lt"/>
              </a:rPr>
              <a:t>Par katru izdevumu kategoriju katram mājsaimniecību tipam aprēķina:</a:t>
            </a:r>
            <a:endParaRPr lang="en-US" sz="20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6715" y="4127298"/>
            <a:ext cx="175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Izmaksas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27575" y="4127297"/>
            <a:ext cx="2290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Attiecināmību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7141" y="4519389"/>
            <a:ext cx="20580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/>
              <a:t>Cik šīm vajadzībām tērē tie, kam šādi izdevumi ir un kas tos visus sedz paši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59969" y="4527407"/>
            <a:ext cx="20580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/>
              <a:t>Cik liela daļa norāda, ka viņiem optimālā situācijā šādi izdevumi būtu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05807" y="5282247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€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54332" y="5282246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67363" y="5282247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6476" y="5958053"/>
            <a:ext cx="5158862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2000" dirty="0" smtClean="0">
                <a:solidFill>
                  <a:schemeClr val="accent2"/>
                </a:solidFill>
                <a:latin typeface="+mn-lt"/>
              </a:rPr>
              <a:t>Atsevišķas izdevumu kategorijas vēl diferencē pēc dzīvesvietas tipa (Rīga, citas pilsētas, lauki)</a:t>
            </a:r>
            <a:endParaRPr 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4835611" y="1639347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 Arrow 25"/>
          <p:cNvSpPr/>
          <p:nvPr/>
        </p:nvSpPr>
        <p:spPr>
          <a:xfrm>
            <a:off x="4835611" y="3394945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Arrow 26"/>
          <p:cNvSpPr/>
          <p:nvPr/>
        </p:nvSpPr>
        <p:spPr>
          <a:xfrm>
            <a:off x="4839727" y="5153725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07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Nepārtikas daļas vērtības noteikšana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964" y="1639347"/>
            <a:ext cx="53503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 smtClean="0"/>
              <a:t>Mobilā </a:t>
            </a:r>
            <a:r>
              <a:rPr lang="lv-LV" sz="1400" dirty="0"/>
              <a:t>telefona rēķina </a:t>
            </a:r>
            <a:r>
              <a:rPr lang="lv-LV" sz="1400" dirty="0" smtClean="0"/>
              <a:t>apmaksa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Mobilo vai stacionāro tālruņu iegāde vai </a:t>
            </a:r>
            <a:r>
              <a:rPr lang="lv-LV" sz="1400" dirty="0" smtClean="0"/>
              <a:t>remonts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Zāles, ārstu </a:t>
            </a:r>
            <a:r>
              <a:rPr lang="lv-LV" sz="1400" dirty="0" smtClean="0"/>
              <a:t>apmeklējumi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Zobārsta pakalpojumi un pirkumi, kas saistīti ar veselības </a:t>
            </a:r>
            <a:r>
              <a:rPr lang="lv-LV" sz="1400" dirty="0" smtClean="0"/>
              <a:t>aprūpi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Apģērbs un apavi, kā arī </a:t>
            </a:r>
            <a:r>
              <a:rPr lang="lv-LV" sz="1400" dirty="0" smtClean="0"/>
              <a:t>somas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Skaistumkopšanas preces un pakalpojumi, kā arī higiēnas </a:t>
            </a:r>
            <a:r>
              <a:rPr lang="lv-LV" sz="1400" dirty="0" smtClean="0"/>
              <a:t>preces</a:t>
            </a:r>
            <a:endParaRPr lang="en-US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sz="1400" dirty="0"/>
              <a:t>Personiskās higiēnas elektroierīču, rokas pulksteņu, juvelierizstrādājumu, bižutērijas iegāde vai </a:t>
            </a:r>
            <a:r>
              <a:rPr lang="lv-LV" sz="1400" dirty="0" smtClean="0"/>
              <a:t>remonts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/>
              <a:t>Sabiedriskās ēdināšanas </a:t>
            </a:r>
            <a:r>
              <a:rPr lang="lv-LV" sz="1400" dirty="0" smtClean="0"/>
              <a:t>pakalpojumi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300953" y="1230941"/>
            <a:ext cx="18661" cy="52180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445835" y="999308"/>
            <a:ext cx="3404286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000" b="1" dirty="0" smtClean="0"/>
              <a:t>Individuālie izdevumi</a:t>
            </a:r>
            <a:endParaRPr lang="en-US" sz="3000" b="1" dirty="0"/>
          </a:p>
        </p:txBody>
      </p:sp>
      <p:sp>
        <p:nvSpPr>
          <p:cNvPr id="11" name="Left Arrow 10"/>
          <p:cNvSpPr/>
          <p:nvPr/>
        </p:nvSpPr>
        <p:spPr>
          <a:xfrm rot="10800000">
            <a:off x="5191890" y="1636165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 rot="10800000">
            <a:off x="5191890" y="3390833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 rot="10800000">
            <a:off x="5191890" y="5153733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545078" y="3411581"/>
            <a:ext cx="4530809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2000" b="1" dirty="0" smtClean="0">
                <a:solidFill>
                  <a:schemeClr val="accent2"/>
                </a:solidFill>
                <a:latin typeface="+mn-lt"/>
              </a:rPr>
              <a:t>Par katru izdevumu kategoriju katram mājsaimniecību tipam aprēķina:</a:t>
            </a:r>
            <a:endParaRPr lang="en-US" sz="20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9834" y="4127298"/>
            <a:ext cx="1750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Izmaksas: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02540" y="4127297"/>
            <a:ext cx="2290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Attiecināmību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34934" y="4527407"/>
            <a:ext cx="20580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/>
              <a:t>Cik liela daļa norāda, ka viņiem optimālā situācijā šādi izdevumi būtu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48926" y="5282247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€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97451" y="5282246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10482" y="5282247"/>
            <a:ext cx="372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endParaRPr lang="lv-LV" sz="3600" dirty="0" smtClean="0">
              <a:solidFill>
                <a:schemeClr val="accent2"/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812971" y="5873870"/>
            <a:ext cx="5733383" cy="6578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2000" dirty="0" smtClean="0">
                <a:solidFill>
                  <a:schemeClr val="accent2"/>
                </a:solidFill>
                <a:latin typeface="+mn-lt"/>
              </a:rPr>
              <a:t>Summa aprēķinātajā apjomā tiek ieskaitīta par katru bērnu, katru darbspējīgo un katru pensionāru</a:t>
            </a:r>
            <a:endParaRPr 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51292" y="4792719"/>
            <a:ext cx="936200" cy="2769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solidFill>
                  <a:schemeClr val="accent2"/>
                </a:solidFill>
              </a:rPr>
              <a:t>1 bērnam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50761" y="4792719"/>
            <a:ext cx="1444224" cy="2769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solidFill>
                  <a:schemeClr val="accent2"/>
                </a:solidFill>
              </a:rPr>
              <a:t>1 darbspējīgajam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42535" y="4779774"/>
            <a:ext cx="1444224" cy="2769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solidFill>
                  <a:schemeClr val="accent2"/>
                </a:solidFill>
              </a:rPr>
              <a:t>1 pensionāram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6316670" y="4446677"/>
            <a:ext cx="1192702" cy="28043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643128" y="4453670"/>
            <a:ext cx="1042364" cy="25391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289529" y="4440987"/>
            <a:ext cx="304832" cy="28612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355481"/>
              </p:ext>
            </p:extLst>
          </p:nvPr>
        </p:nvGraphicFramePr>
        <p:xfrm>
          <a:off x="6899342" y="1156757"/>
          <a:ext cx="3530609" cy="213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609"/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7 mājsaimniecību tipi: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484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Viena darbspējīgā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9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Divu darbspējīgo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Viena pensionāra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88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Cita divu pieaugušo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Trīs un vairāku pieaugušo mājsaimniecība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1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Mājsaimniecības ar vienu bērnu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18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Mājsaimniecības ar diviem un vairāk bērniem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60142" y="4233104"/>
            <a:ext cx="49529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Medicīnas izdevumus aprēķina nevis atbilstoši faktiskajiem, bet tādus, kas, pēc respondentu domām, ļautu apmierināt vajadzības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000" dirty="0" smtClean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accent2"/>
                </a:solidFill>
              </a:rPr>
              <a:t>Sabiedriskās ēdināšanas izdevumus aprēķina nevis atbilstoši faktiskajiem, bet tādus, kādi tie būtu taupības apstākļos</a:t>
            </a:r>
          </a:p>
        </p:txBody>
      </p:sp>
      <p:sp>
        <p:nvSpPr>
          <p:cNvPr id="32" name="Left Arrow 31"/>
          <p:cNvSpPr/>
          <p:nvPr/>
        </p:nvSpPr>
        <p:spPr>
          <a:xfrm rot="16200000">
            <a:off x="2007011" y="3702094"/>
            <a:ext cx="551953" cy="55940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109621" cy="936453"/>
          </a:xfrm>
        </p:spPr>
        <p:txBody>
          <a:bodyPr>
            <a:normAutofit/>
          </a:bodyPr>
          <a:lstStyle/>
          <a:p>
            <a:pPr algn="ctr"/>
            <a:r>
              <a:rPr lang="lv-LV" b="1" dirty="0" smtClean="0">
                <a:solidFill>
                  <a:srgbClr val="FF0000"/>
                </a:solidFill>
              </a:rPr>
              <a:t>Iztikas minimuma vērtību paraugi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021883"/>
              </p:ext>
            </p:extLst>
          </p:nvPr>
        </p:nvGraphicFramePr>
        <p:xfrm>
          <a:off x="142312" y="936453"/>
          <a:ext cx="11894178" cy="48073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11639"/>
                <a:gridCol w="942392"/>
                <a:gridCol w="783771"/>
                <a:gridCol w="1138335"/>
                <a:gridCol w="1110343"/>
                <a:gridCol w="1175657"/>
                <a:gridCol w="802433"/>
                <a:gridCol w="849085"/>
                <a:gridCol w="681135"/>
                <a:gridCol w="550506"/>
                <a:gridCol w="929683"/>
                <a:gridCol w="619199"/>
              </a:tblGrid>
              <a:tr h="22820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b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Mājsaimniecības sastāvs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smtClean="0">
                          <a:effectLst/>
                        </a:rPr>
                        <a:t>Iztikas minimums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smtClean="0">
                          <a:effectLst/>
                        </a:rPr>
                        <a:t>Iztikas minimums </a:t>
                      </a:r>
                      <a:r>
                        <a:rPr lang="en-US" sz="1400" u="none" strike="noStrike" dirty="0" err="1" smtClean="0">
                          <a:effectLst/>
                        </a:rPr>
                        <a:t>uz</a:t>
                      </a:r>
                      <a:r>
                        <a:rPr lang="en-US" sz="1400" u="none" strike="noStrike" dirty="0" smtClean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cilvēku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5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Darbspējīgie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Pensionāri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Bērni līdz 6 </a:t>
                      </a:r>
                      <a:r>
                        <a:rPr lang="lv-LV" sz="1400" u="none" strike="noStrike" noProof="0" dirty="0" err="1" smtClean="0">
                          <a:effectLst/>
                        </a:rPr>
                        <a:t>g.v</a:t>
                      </a:r>
                      <a:r>
                        <a:rPr lang="lv-LV" sz="1400" u="none" strike="noStrike" noProof="0" dirty="0" smtClean="0">
                          <a:effectLst/>
                        </a:rPr>
                        <a:t>.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7-14 </a:t>
                      </a:r>
                      <a:r>
                        <a:rPr lang="lv-LV" sz="1400" u="none" strike="noStrike" noProof="0" dirty="0" err="1" smtClean="0">
                          <a:effectLst/>
                        </a:rPr>
                        <a:t>g.v</a:t>
                      </a:r>
                      <a:r>
                        <a:rPr lang="lv-LV" sz="1400" u="none" strike="noStrike" noProof="0" dirty="0" smtClean="0">
                          <a:effectLst/>
                        </a:rPr>
                        <a:t>. bērni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15-17 </a:t>
                      </a:r>
                      <a:r>
                        <a:rPr lang="lv-LV" sz="1400" u="none" strike="noStrike" noProof="0" dirty="0" err="1" smtClean="0">
                          <a:effectLst/>
                        </a:rPr>
                        <a:t>g.v.bērni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Rīga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Cita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pilsēta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Lauki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Rīga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Cita pilsēta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Lauki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47570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 dirty="0" smtClean="0">
                          <a:effectLst/>
                        </a:rPr>
                        <a:t>Viena darbspējīgā mājsaimniecība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423,27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398,17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381,42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423,27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398,17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381,42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 dirty="0" smtClean="0">
                          <a:effectLst/>
                        </a:rPr>
                        <a:t>Divu darbspējīgo mājsaimniecība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726,47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713,38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727,64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363,24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356,69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363,82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 dirty="0" smtClean="0">
                          <a:effectLst/>
                        </a:rPr>
                        <a:t>Viena pensionāra mājsaimniecība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416,12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388,37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362,41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416,12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388,37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362,41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lv-LV" sz="1400" u="none" strike="noStrike" noProof="0" dirty="0" smtClean="0">
                          <a:effectLst/>
                        </a:rPr>
                        <a:t>Cita divu pieaugušo mājsaimniecība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709,57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689,39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689,24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354,79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344,70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344,62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720,24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700,05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699,91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360,12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350,03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349,96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lv-LV" sz="1400" u="none" strike="noStrike" noProof="0" dirty="0" smtClean="0">
                          <a:effectLst/>
                        </a:rPr>
                        <a:t>Trīs un vairāku pieaugušo mājsaimniecība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3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1015,10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998,44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1025,74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338,37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332,81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341,91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1025,64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1008,98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1036,28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341,88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336,33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345,43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4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1231,46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1214,80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1242,10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307,87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303,70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310,53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lv-LV" sz="1400" u="none" strike="noStrike" noProof="0" dirty="0" smtClean="0">
                          <a:effectLst/>
                        </a:rPr>
                        <a:t>Mājsaimniecības ar vienu bērnu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729,68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718,40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756,58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364,84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359,20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378,29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950,18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938,90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977,08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316,73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312,97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325,69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960,66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949,38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987,57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320,22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316,46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329,19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rowSpan="5">
                  <a:txBody>
                    <a:bodyPr/>
                    <a:lstStyle/>
                    <a:p>
                      <a:pPr algn="l" fontAlgn="ctr"/>
                      <a:r>
                        <a:rPr lang="lv-LV" sz="1400" u="none" strike="noStrike" noProof="0" dirty="0" smtClean="0">
                          <a:effectLst/>
                        </a:rPr>
                        <a:t>Mājsaimniecības ar diviem un vairāk bērniem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1016,79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995,99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1036,38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338,93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332,00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345,46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1237,78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1216,97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1257,37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309,45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304,24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314,34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1248,19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1227,39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1267,78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312,05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306,85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316,95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1263,48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1242,68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1283,08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315,87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310,67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320,77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  <a:tr h="22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1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noProof="0" dirty="0" smtClean="0">
                          <a:effectLst/>
                        </a:rPr>
                        <a:t> 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noProof="0" dirty="0" smtClean="0">
                          <a:effectLst/>
                        </a:rPr>
                        <a:t>2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1505,30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1484,50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1524,89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301,06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296,90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304,98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26" marR="8826" marT="882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98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1295</Words>
  <Application>Microsoft Office PowerPoint</Application>
  <PresentationFormat>Widescreen</PresentationFormat>
  <Paragraphs>395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Pārtikas groza vērtība mēnesī 2020.gada cenās</vt:lpstr>
      <vt:lpstr>Aptaujas mērķgrupas noteikšana</vt:lpstr>
      <vt:lpstr>Tipveida jautājumu shēma anketā</vt:lpstr>
      <vt:lpstr>Nepārtikas daļas vērtības noteikšana</vt:lpstr>
      <vt:lpstr>Nepārtikas daļas vērtības noteikšana</vt:lpstr>
      <vt:lpstr>Nepārtikas daļas vērtības noteikšana</vt:lpstr>
      <vt:lpstr>Iztikas minimuma vērtību paraugi</vt:lpstr>
      <vt:lpstr>Mājsaimniecību īpatsvars zem aprēķinātā iztikas minimuma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Kādu robežu noteikt?</dc:title>
  <dc:creator>Windows User</dc:creator>
  <cp:lastModifiedBy>Windows User</cp:lastModifiedBy>
  <cp:revision>180</cp:revision>
  <dcterms:created xsi:type="dcterms:W3CDTF">2019-12-09T13:04:04Z</dcterms:created>
  <dcterms:modified xsi:type="dcterms:W3CDTF">2021-11-03T10:27:51Z</dcterms:modified>
</cp:coreProperties>
</file>