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5" r:id="rId1"/>
  </p:sldMasterIdLst>
  <p:notesMasterIdLst>
    <p:notesMasterId r:id="rId10"/>
  </p:notesMasterIdLst>
  <p:handoutMasterIdLst>
    <p:handoutMasterId r:id="rId11"/>
  </p:handoutMasterIdLst>
  <p:sldIdLst>
    <p:sldId id="257" r:id="rId2"/>
    <p:sldId id="751" r:id="rId3"/>
    <p:sldId id="752" r:id="rId4"/>
    <p:sldId id="753" r:id="rId5"/>
    <p:sldId id="758" r:id="rId6"/>
    <p:sldId id="757" r:id="rId7"/>
    <p:sldId id="755" r:id="rId8"/>
    <p:sldId id="361" r:id="rId9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na Tuča" initials="GT" lastIdx="2" clrIdx="0">
    <p:extLst>
      <p:ext uri="{19B8F6BF-5375-455C-9EA6-DF929625EA0E}">
        <p15:presenceInfo xmlns:p15="http://schemas.microsoft.com/office/powerpoint/2012/main" userId="S-1-5-21-738795142-1242532775-405837587-136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99CCFF"/>
    <a:srgbClr val="80C535"/>
    <a:srgbClr val="6EA9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649" autoAdjust="0"/>
  </p:normalViewPr>
  <p:slideViewPr>
    <p:cSldViewPr snapToGrid="0">
      <p:cViewPr varScale="1">
        <p:scale>
          <a:sx n="52" d="100"/>
          <a:sy n="52" d="100"/>
        </p:scale>
        <p:origin x="1136" y="48"/>
      </p:cViewPr>
      <p:guideLst>
        <p:guide orient="horz" pos="2160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19E33A02-AA45-433B-B207-837C32AD5C0E}" type="datetimeFigureOut">
              <a:rPr lang="lv-LV" smtClean="0"/>
              <a:t>23.11.2021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36C7742-FE3C-4F2D-88D8-086901AF935E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0518151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C4A6CDD6-4BF8-4AE2-B42B-910D95DB4296}" type="datetimeFigureOut">
              <a:rPr lang="lv-LV" smtClean="0"/>
              <a:t>23.11.2021</a:t>
            </a:fld>
            <a:endParaRPr lang="lv-LV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lv-LV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D01B391-23A7-42CB-A184-AFE045D2BB2B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1636828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1</a:t>
            </a:fld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FAA012-1C0C-4FEF-810E-8890E5E544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70515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07483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3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53677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4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0811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5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95250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6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737822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7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6241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1547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8052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05767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1561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4071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5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87191800-77E5-4651-BAAC-0C70176B7637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322365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267200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5"/>
            <a:ext cx="3962400" cy="428307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28B6C390-344C-4969-8992-D0B23405AA84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240814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5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5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516065"/>
            <a:ext cx="3860800" cy="87153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516065"/>
            <a:ext cx="3962400" cy="87087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5DD5819D-9885-45FC-8C2D-E7CD99AB2254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490482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3B8AC4A6-68EF-47E4-965B-382FE4BDAAF7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4016912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BCE70E9C-782B-4092-B229-246745DF725F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506720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1" y="272980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7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1" y="1435123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53D84654-884D-47FA-BDF8-4FBAE3C4AEF1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110158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83205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0372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C02F12AB-E2B6-416A-8DBA-74942F7AD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8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A0B12D4-A1E1-4694-974B-ECE8FEF6E18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96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1A2F6FB-105C-43B7-B7D4-6CBA7F9CC682}" type="slidenum">
              <a:rPr lang="en-US" altLang="lv-LV"/>
              <a:pPr>
                <a:defRPr/>
              </a:pPr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478753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46E9A77-5AE0-40CC-8D1C-4CC9707BE4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33CD4AA7-B894-436D-8A0D-DCF48DA3E6E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197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9374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3295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8881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2957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5925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5717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6423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961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664" r:id="rId13"/>
    <p:sldLayoutId id="2147483666" r:id="rId14"/>
    <p:sldLayoutId id="2147483667" r:id="rId15"/>
    <p:sldLayoutId id="2147483668" r:id="rId16"/>
    <p:sldLayoutId id="2147483669" r:id="rId17"/>
    <p:sldLayoutId id="2147483670" r:id="rId18"/>
    <p:sldLayoutId id="2147483671" r:id="rId19"/>
    <p:sldLayoutId id="2147483672" r:id="rId20"/>
    <p:sldLayoutId id="2147483756" r:id="rId21"/>
    <p:sldLayoutId id="2147483759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labklajibas_ministrija/" TargetMode="External"/><Relationship Id="rId3" Type="http://schemas.openxmlformats.org/officeDocument/2006/relationships/image" Target="../media/image6.png"/><Relationship Id="rId7" Type="http://schemas.openxmlformats.org/officeDocument/2006/relationships/hyperlink" Target="http://www.lm.gov.lv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9.png"/><Relationship Id="rId11" Type="http://schemas.openxmlformats.org/officeDocument/2006/relationships/hyperlink" Target="https://www.youtube.com/user/LabklajibasMinistrij" TargetMode="External"/><Relationship Id="rId5" Type="http://schemas.openxmlformats.org/officeDocument/2006/relationships/image" Target="../media/image8.png"/><Relationship Id="rId10" Type="http://schemas.openxmlformats.org/officeDocument/2006/relationships/hyperlink" Target="https://twitter.com/Lab_min" TargetMode="External"/><Relationship Id="rId4" Type="http://schemas.openxmlformats.org/officeDocument/2006/relationships/image" Target="../media/image7.png"/><Relationship Id="rId9" Type="http://schemas.openxmlformats.org/officeDocument/2006/relationships/hyperlink" Target="https://www.facebook.com/labklajibasministrija/?ref=h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061317" y="3444558"/>
            <a:ext cx="10216283" cy="127984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lv-LV" altLang="lv-LV" dirty="0">
                <a:solidFill>
                  <a:srgbClr val="002060"/>
                </a:solidFill>
                <a:ea typeface="MS PGothic" panose="020B0600070205080204" pitchFamily="34" charset="-128"/>
              </a:rPr>
              <a:t>Izmaiņas</a:t>
            </a:r>
            <a:r>
              <a:rPr lang="en-GB" altLang="lv-LV" dirty="0">
                <a:solidFill>
                  <a:srgbClr val="002060"/>
                </a:solidFill>
                <a:ea typeface="MS PGothic" panose="020B0600070205080204" pitchFamily="34" charset="-128"/>
              </a:rPr>
              <a:t> l</a:t>
            </a:r>
            <a:r>
              <a:rPr lang="lv-LV" altLang="lv-LV" dirty="0" err="1">
                <a:solidFill>
                  <a:srgbClr val="002060"/>
                </a:solidFill>
                <a:ea typeface="MS PGothic" panose="020B0600070205080204" pitchFamily="34" charset="-128"/>
              </a:rPr>
              <a:t>abklājības</a:t>
            </a:r>
            <a:r>
              <a:rPr lang="lv-LV" altLang="lv-LV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lv-LV" altLang="lv-LV" dirty="0" err="1">
                <a:solidFill>
                  <a:srgbClr val="002060"/>
                </a:solidFill>
                <a:ea typeface="MS PGothic" panose="020B0600070205080204" pitchFamily="34" charset="-128"/>
              </a:rPr>
              <a:t>nozar</a:t>
            </a:r>
            <a:r>
              <a:rPr lang="en-GB" altLang="lv-LV" dirty="0">
                <a:solidFill>
                  <a:srgbClr val="002060"/>
                </a:solidFill>
                <a:ea typeface="MS PGothic" panose="020B0600070205080204" pitchFamily="34" charset="-128"/>
              </a:rPr>
              <a:t>ē</a:t>
            </a:r>
            <a:br>
              <a:rPr lang="en-GB" altLang="lv-LV" dirty="0">
                <a:solidFill>
                  <a:srgbClr val="002060"/>
                </a:solidFill>
                <a:ea typeface="MS PGothic" panose="020B0600070205080204" pitchFamily="34" charset="-128"/>
              </a:rPr>
            </a:br>
            <a:r>
              <a:rPr lang="en-GB" altLang="lv-LV" dirty="0">
                <a:solidFill>
                  <a:srgbClr val="002060"/>
                </a:solidFill>
                <a:ea typeface="MS PGothic" panose="020B0600070205080204" pitchFamily="34" charset="-128"/>
              </a:rPr>
              <a:t>2022</a:t>
            </a: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altLang="lv-LV" sz="4800" dirty="0">
              <a:solidFill>
                <a:srgbClr val="3366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altLang="lv-LV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92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lv-LV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2021</a:t>
            </a:r>
            <a:r>
              <a:rPr lang="en-GB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.</a:t>
            </a:r>
            <a:r>
              <a:rPr lang="en-GB" altLang="lv-LV" sz="2000" b="1" dirty="0" err="1">
                <a:solidFill>
                  <a:srgbClr val="336600"/>
                </a:solidFill>
                <a:cs typeface="Leelawadee UI Semilight" panose="020B0402040204020203" pitchFamily="34" charset="-34"/>
              </a:rPr>
              <a:t>gada</a:t>
            </a:r>
            <a:r>
              <a:rPr lang="en-GB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 </a:t>
            </a:r>
            <a:r>
              <a:rPr lang="lv-LV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24</a:t>
            </a:r>
            <a:r>
              <a:rPr lang="en-GB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.</a:t>
            </a:r>
            <a:r>
              <a:rPr lang="lv-LV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novembrī</a:t>
            </a:r>
          </a:p>
          <a:p>
            <a:pPr algn="r"/>
            <a:endParaRPr lang="lv-LV" altLang="lv-LV" sz="2000" dirty="0">
              <a:solidFill>
                <a:srgbClr val="FF0000"/>
              </a:solidFill>
              <a:cs typeface="Leelawadee UI Semilight" panose="020B04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4622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E0C1F-40A5-4CF3-B119-43AEFDF9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3" y="381000"/>
            <a:ext cx="9296392" cy="1036642"/>
          </a:xfrm>
        </p:spPr>
        <p:txBody>
          <a:bodyPr>
            <a:normAutofit/>
          </a:bodyPr>
          <a:lstStyle/>
          <a:p>
            <a:r>
              <a:rPr lang="en-GB" altLang="lv-LV" sz="2800" dirty="0" err="1">
                <a:solidFill>
                  <a:srgbClr val="6BA539"/>
                </a:solidFill>
              </a:rPr>
              <a:t>Sociālo</a:t>
            </a:r>
            <a:r>
              <a:rPr lang="en-GB" altLang="lv-LV" sz="2800" dirty="0">
                <a:solidFill>
                  <a:srgbClr val="6BA539"/>
                </a:solidFill>
              </a:rPr>
              <a:t> </a:t>
            </a:r>
            <a:r>
              <a:rPr lang="en-GB" altLang="lv-LV" sz="2800" dirty="0" err="1">
                <a:solidFill>
                  <a:srgbClr val="6BA539"/>
                </a:solidFill>
              </a:rPr>
              <a:t>pakalpojumu</a:t>
            </a:r>
            <a:r>
              <a:rPr lang="en-GB" altLang="lv-LV" sz="2800" dirty="0">
                <a:solidFill>
                  <a:srgbClr val="6BA539"/>
                </a:solidFill>
              </a:rPr>
              <a:t> </a:t>
            </a:r>
            <a:r>
              <a:rPr lang="en-GB" altLang="lv-LV" sz="2800" dirty="0" err="1">
                <a:solidFill>
                  <a:srgbClr val="6BA539"/>
                </a:solidFill>
              </a:rPr>
              <a:t>kvalitāte</a:t>
            </a:r>
            <a:r>
              <a:rPr lang="en-GB" altLang="lv-LV" sz="2800" dirty="0">
                <a:solidFill>
                  <a:srgbClr val="6BA539"/>
                </a:solidFill>
              </a:rPr>
              <a:t> un </a:t>
            </a:r>
            <a:r>
              <a:rPr lang="en-GB" altLang="lv-LV" sz="2800" dirty="0" err="1">
                <a:solidFill>
                  <a:srgbClr val="6BA539"/>
                </a:solidFill>
              </a:rPr>
              <a:t>pieejamība</a:t>
            </a:r>
            <a:endParaRPr lang="lv-LV" sz="2800" dirty="0">
              <a:solidFill>
                <a:srgbClr val="6BA539"/>
              </a:solidFill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2B25-913F-4D59-AF51-2B8571E86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758" y="1292352"/>
            <a:ext cx="6882741" cy="5337048"/>
          </a:xfrm>
        </p:spPr>
        <p:txBody>
          <a:bodyPr>
            <a:noAutofit/>
          </a:bodyPr>
          <a:lstStyle/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">
              <a:spcBef>
                <a:spcPts val="1200"/>
              </a:spcBef>
              <a:buNone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marL="0" lvl="1" indent="0" algn="just">
              <a:spcBef>
                <a:spcPts val="1200"/>
              </a:spcBef>
              <a:buNone/>
            </a:pP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Jauni pakalpojumi</a:t>
            </a:r>
          </a:p>
          <a:p>
            <a:pPr lvl="1" algn="just">
              <a:lnSpc>
                <a:spcPct val="100000"/>
              </a:lnSpc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Virtuālās realitātes terapija jauniešiem ar uzvedības traucējumiem</a:t>
            </a:r>
          </a:p>
          <a:p>
            <a:pPr lvl="1" algn="just">
              <a:lnSpc>
                <a:spcPct val="100000"/>
              </a:lnSpc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Pakalpojums ģimenēm, kurās aug bērns ar 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</a:rPr>
              <a:t>autiskā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 spektra traucējumiem</a:t>
            </a:r>
          </a:p>
          <a:p>
            <a:pPr lvl="1" algn="just">
              <a:lnSpc>
                <a:spcPct val="100000"/>
              </a:lnSpc>
              <a:spcBef>
                <a:spcPts val="1200"/>
              </a:spcBef>
            </a:pP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</a:rPr>
              <a:t>Hospisa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 aprūpe mājās pilngadīgām personām</a:t>
            </a:r>
          </a:p>
          <a:p>
            <a:pPr lvl="1" algn="just">
              <a:lnSpc>
                <a:spcPct val="100000"/>
              </a:lnSpc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Pakalpojuma “Suns - pavadonis” nodrošināšana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C8AA-FEE1-430B-A871-617C338E27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2</a:t>
            </a:fld>
            <a:endParaRPr lang="en-US" altLang="lv-LV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71F3513-5B2C-457A-84FA-B997A4B9245A}"/>
              </a:ext>
            </a:extLst>
          </p:cNvPr>
          <p:cNvSpPr txBox="1">
            <a:spLocks/>
          </p:cNvSpPr>
          <p:nvPr/>
        </p:nvSpPr>
        <p:spPr>
          <a:xfrm>
            <a:off x="7841673" y="2352907"/>
            <a:ext cx="3537527" cy="26205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0,079 milj. EUR</a:t>
            </a: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0,3 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milj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. EUR</a:t>
            </a: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0,4 milj. EUR</a:t>
            </a: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0,1 milj. EUR</a:t>
            </a:r>
          </a:p>
          <a:p>
            <a:pPr marL="0" lvl="1" indent="0" algn="ctr">
              <a:spcBef>
                <a:spcPts val="1200"/>
              </a:spcBef>
              <a:buNone/>
            </a:pPr>
            <a:endParaRPr lang="lv-LV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marL="0" lvl="1" indent="0" algn="ctr">
              <a:spcBef>
                <a:spcPts val="1200"/>
              </a:spcBef>
              <a:buNone/>
            </a:pPr>
            <a:endParaRPr lang="lv-LV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42D00-8EF0-4C5B-81B4-E2AC1366E843}"/>
              </a:ext>
            </a:extLst>
          </p:cNvPr>
          <p:cNvCxnSpPr>
            <a:cxnSpLocks/>
          </p:cNvCxnSpPr>
          <p:nvPr/>
        </p:nvCxnSpPr>
        <p:spPr>
          <a:xfrm>
            <a:off x="8124505" y="2189773"/>
            <a:ext cx="0" cy="2925924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459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E0C1F-40A5-4CF3-B119-43AEFDF9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3" y="381000"/>
            <a:ext cx="9296392" cy="1036642"/>
          </a:xfrm>
        </p:spPr>
        <p:txBody>
          <a:bodyPr>
            <a:normAutofit/>
          </a:bodyPr>
          <a:lstStyle/>
          <a:p>
            <a:r>
              <a:rPr lang="en-GB" altLang="lv-LV" sz="2800" dirty="0" err="1">
                <a:solidFill>
                  <a:srgbClr val="6BA539"/>
                </a:solidFill>
              </a:rPr>
              <a:t>Pakalpojumu</a:t>
            </a:r>
            <a:r>
              <a:rPr lang="en-GB" altLang="lv-LV" sz="2800" dirty="0">
                <a:solidFill>
                  <a:srgbClr val="6BA539"/>
                </a:solidFill>
              </a:rPr>
              <a:t> </a:t>
            </a:r>
            <a:r>
              <a:rPr lang="en-GB" altLang="lv-LV" sz="2800" dirty="0" err="1">
                <a:solidFill>
                  <a:srgbClr val="6BA539"/>
                </a:solidFill>
              </a:rPr>
              <a:t>kvalitāte</a:t>
            </a:r>
            <a:r>
              <a:rPr lang="en-GB" altLang="lv-LV" sz="2800" dirty="0">
                <a:solidFill>
                  <a:srgbClr val="6BA539"/>
                </a:solidFill>
              </a:rPr>
              <a:t> un </a:t>
            </a:r>
            <a:r>
              <a:rPr lang="en-GB" altLang="lv-LV" sz="2800" dirty="0" err="1">
                <a:solidFill>
                  <a:srgbClr val="6BA539"/>
                </a:solidFill>
              </a:rPr>
              <a:t>pieejamība</a:t>
            </a:r>
            <a:endParaRPr lang="lv-LV" sz="2800" dirty="0">
              <a:solidFill>
                <a:srgbClr val="6BA539"/>
              </a:solidFill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2B25-913F-4D59-AF51-2B8571E86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958" y="1695450"/>
            <a:ext cx="6882741" cy="5162550"/>
          </a:xfrm>
        </p:spPr>
        <p:txBody>
          <a:bodyPr>
            <a:noAutofit/>
          </a:bodyPr>
          <a:lstStyle/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Pakalpojuma cena, saturs, pieejamība 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No vardarbības cietušām pilngadīgām personām un bērniem un vardarbību veikušām pieaugušām personām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Dzīvesvietā bērniem, kuri atkarīgi no apreibinošām vielām vai procesiem</a:t>
            </a:r>
          </a:p>
          <a:p>
            <a:pPr marL="0" lvl="1" indent="0" algn="just">
              <a:spcBef>
                <a:spcPts val="1200"/>
              </a:spcBef>
              <a:buNone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marL="0" lvl="1" indent="0" algn="just">
              <a:spcBef>
                <a:spcPts val="1200"/>
              </a:spcBef>
              <a:buNone/>
            </a:pP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Tehnisko palīglīdzekļu pieejamība un klāsts</a:t>
            </a:r>
          </a:p>
          <a:p>
            <a:pPr marL="0" lvl="1" indent="0" algn="just">
              <a:spcBef>
                <a:spcPts val="1200"/>
              </a:spcBef>
              <a:buNone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(tostarp skābekļa koncentratora nodrošināšana)</a:t>
            </a:r>
          </a:p>
          <a:p>
            <a:pPr marL="0" lvl="1" indent="0" algn="just">
              <a:spcBef>
                <a:spcPts val="1200"/>
              </a:spcBef>
              <a:buNone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marL="0" lvl="1" indent="0" algn="just">
              <a:spcBef>
                <a:spcPts val="1200"/>
              </a:spcBef>
              <a:buNone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marL="0" lvl="1" indent="0" algn="just">
              <a:spcBef>
                <a:spcPts val="1200"/>
              </a:spcBef>
              <a:buNone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marL="0" lvl="1" indent="0" algn="just">
              <a:spcBef>
                <a:spcPts val="1200"/>
              </a:spcBef>
              <a:buNone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lvl="1" algn="just">
              <a:spcBef>
                <a:spcPts val="12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algn="just">
              <a:spcBef>
                <a:spcPts val="1200"/>
              </a:spcBef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algn="just">
              <a:spcBef>
                <a:spcPts val="1200"/>
              </a:spcBef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1" indent="0" algn="just">
              <a:spcBef>
                <a:spcPts val="1200"/>
              </a:spcBef>
              <a:buNone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algn="just">
              <a:spcBef>
                <a:spcPts val="1200"/>
              </a:spcBef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C8AA-FEE1-430B-A871-617C338E27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3</a:t>
            </a:fld>
            <a:endParaRPr lang="en-US" altLang="lv-LV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F85D67-01F4-49F1-AE85-CF43D7971625}"/>
              </a:ext>
            </a:extLst>
          </p:cNvPr>
          <p:cNvSpPr txBox="1">
            <a:spLocks/>
          </p:cNvSpPr>
          <p:nvPr/>
        </p:nvSpPr>
        <p:spPr>
          <a:xfrm>
            <a:off x="7968672" y="2809008"/>
            <a:ext cx="3537527" cy="1239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0,6 milj. EUR</a:t>
            </a: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0,6 milj. EUR</a:t>
            </a: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  <a:p>
            <a:pPr marL="0" lvl="1" indent="0" algn="ctr">
              <a:spcBef>
                <a:spcPts val="1200"/>
              </a:spcBef>
              <a:buNone/>
            </a:pP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42D00-8EF0-4C5B-81B4-E2AC1366E843}"/>
              </a:ext>
            </a:extLst>
          </p:cNvPr>
          <p:cNvCxnSpPr>
            <a:cxnSpLocks/>
          </p:cNvCxnSpPr>
          <p:nvPr/>
        </p:nvCxnSpPr>
        <p:spPr>
          <a:xfrm>
            <a:off x="7968672" y="1981200"/>
            <a:ext cx="0" cy="3752335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53FEDEF-D2BA-4C88-BE0C-0B84052B5CB1}"/>
              </a:ext>
            </a:extLst>
          </p:cNvPr>
          <p:cNvSpPr txBox="1">
            <a:spLocks/>
          </p:cNvSpPr>
          <p:nvPr/>
        </p:nvSpPr>
        <p:spPr>
          <a:xfrm>
            <a:off x="7968672" y="4820365"/>
            <a:ext cx="3537527" cy="1239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200"/>
              </a:spcBef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3,1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milj. EUR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  <a:p>
            <a:pPr marL="0" lvl="1" indent="0" algn="ctr">
              <a:spcBef>
                <a:spcPts val="1200"/>
              </a:spcBef>
              <a:buNone/>
            </a:pP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391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E0C1F-40A5-4CF3-B119-43AEFDF9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3" y="381000"/>
            <a:ext cx="9296392" cy="1036642"/>
          </a:xfrm>
        </p:spPr>
        <p:txBody>
          <a:bodyPr>
            <a:normAutofit/>
          </a:bodyPr>
          <a:lstStyle/>
          <a:p>
            <a:r>
              <a:rPr lang="en-GB" altLang="lv-LV" sz="2800" dirty="0" err="1">
                <a:solidFill>
                  <a:srgbClr val="6BA539"/>
                </a:solidFill>
              </a:rPr>
              <a:t>Sociālo</a:t>
            </a:r>
            <a:r>
              <a:rPr lang="en-GB" altLang="lv-LV" sz="2800" dirty="0">
                <a:solidFill>
                  <a:srgbClr val="6BA539"/>
                </a:solidFill>
              </a:rPr>
              <a:t> </a:t>
            </a:r>
            <a:r>
              <a:rPr lang="en-GB" altLang="lv-LV" sz="2800" dirty="0" err="1">
                <a:solidFill>
                  <a:srgbClr val="6BA539"/>
                </a:solidFill>
              </a:rPr>
              <a:t>pakalpojumu</a:t>
            </a:r>
            <a:r>
              <a:rPr lang="en-GB" altLang="lv-LV" sz="2800" dirty="0">
                <a:solidFill>
                  <a:srgbClr val="6BA539"/>
                </a:solidFill>
              </a:rPr>
              <a:t> </a:t>
            </a:r>
            <a:r>
              <a:rPr lang="en-GB" altLang="lv-LV" sz="2800" dirty="0" err="1">
                <a:solidFill>
                  <a:srgbClr val="6BA539"/>
                </a:solidFill>
              </a:rPr>
              <a:t>kvalitāte</a:t>
            </a:r>
            <a:r>
              <a:rPr lang="en-GB" altLang="lv-LV" sz="2800" dirty="0">
                <a:solidFill>
                  <a:srgbClr val="6BA539"/>
                </a:solidFill>
              </a:rPr>
              <a:t> un </a:t>
            </a:r>
            <a:r>
              <a:rPr lang="en-GB" altLang="lv-LV" sz="2800" dirty="0" err="1">
                <a:solidFill>
                  <a:srgbClr val="6BA539"/>
                </a:solidFill>
              </a:rPr>
              <a:t>pieejamība</a:t>
            </a:r>
            <a:endParaRPr lang="lv-LV" sz="2800" dirty="0">
              <a:solidFill>
                <a:srgbClr val="6BA539"/>
              </a:solidFill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2B25-913F-4D59-AF51-2B8571E86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758" y="1840400"/>
            <a:ext cx="6882741" cy="4484200"/>
          </a:xfrm>
        </p:spPr>
        <p:txBody>
          <a:bodyPr>
            <a:noAutofit/>
          </a:bodyPr>
          <a:lstStyle/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Atalgojuma paaugstināšana aprūpētājiem</a:t>
            </a:r>
          </a:p>
          <a:p>
            <a:pPr lvl="1" algn="just" fontAlgn="base">
              <a:spcBef>
                <a:spcPts val="1200"/>
              </a:spcBef>
              <a:spcAft>
                <a:spcPct val="0"/>
              </a:spcAft>
            </a:pPr>
            <a:r>
              <a:rPr lang="lv-LV" altLang="lv-LV" dirty="0">
                <a:latin typeface="Verdana" panose="020B0604030504040204" pitchFamily="34" charset="0"/>
                <a:ea typeface="Verdana" panose="020B0604030504040204" pitchFamily="34" charset="0"/>
              </a:rPr>
              <a:t>ilgstošas sociālās aprūpes un sociālās rehabilitācijas institūcijās</a:t>
            </a: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Piemaksas valsts ilgstošas sociālās aprūpes un sociālās rehabilitācijas institūcijās nodarbinātajiem</a:t>
            </a:r>
            <a:endParaRPr lang="en-GB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b="1" dirty="0">
              <a:solidFill>
                <a:srgbClr val="002060"/>
              </a:solidFill>
            </a:endParaRPr>
          </a:p>
          <a:p>
            <a:pPr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b="1" dirty="0">
              <a:solidFill>
                <a:srgbClr val="002060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Mērķdotācijas p/v 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Sociālajiem darbiniekiem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C8AA-FEE1-430B-A871-617C338E27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4</a:t>
            </a:fld>
            <a:endParaRPr lang="en-US" altLang="lv-LV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71F3513-5B2C-457A-84FA-B997A4B9245A}"/>
              </a:ext>
            </a:extLst>
          </p:cNvPr>
          <p:cNvSpPr txBox="1">
            <a:spLocks/>
          </p:cNvSpPr>
          <p:nvPr/>
        </p:nvSpPr>
        <p:spPr>
          <a:xfrm>
            <a:off x="8349667" y="3710360"/>
            <a:ext cx="3537527" cy="13438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1,4 milj. EUR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F85D67-01F4-49F1-AE85-CF43D7971625}"/>
              </a:ext>
            </a:extLst>
          </p:cNvPr>
          <p:cNvSpPr txBox="1">
            <a:spLocks/>
          </p:cNvSpPr>
          <p:nvPr/>
        </p:nvSpPr>
        <p:spPr>
          <a:xfrm>
            <a:off x="8349668" y="5429970"/>
            <a:ext cx="3537527" cy="7731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1,9 milj. EUR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42D00-8EF0-4C5B-81B4-E2AC1366E843}"/>
              </a:ext>
            </a:extLst>
          </p:cNvPr>
          <p:cNvCxnSpPr>
            <a:cxnSpLocks/>
          </p:cNvCxnSpPr>
          <p:nvPr/>
        </p:nvCxnSpPr>
        <p:spPr>
          <a:xfrm>
            <a:off x="8054108" y="1837966"/>
            <a:ext cx="0" cy="1525926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34DBBE4-63EC-45A6-AAAD-F162C597EFB1}"/>
              </a:ext>
            </a:extLst>
          </p:cNvPr>
          <p:cNvCxnSpPr>
            <a:cxnSpLocks/>
          </p:cNvCxnSpPr>
          <p:nvPr/>
        </p:nvCxnSpPr>
        <p:spPr>
          <a:xfrm flipH="1">
            <a:off x="8039254" y="3717028"/>
            <a:ext cx="1" cy="940001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CA06AB3-5A87-4DC3-A535-271976AEAD1C}"/>
              </a:ext>
            </a:extLst>
          </p:cNvPr>
          <p:cNvSpPr txBox="1">
            <a:spLocks/>
          </p:cNvSpPr>
          <p:nvPr/>
        </p:nvSpPr>
        <p:spPr>
          <a:xfrm>
            <a:off x="8248071" y="2452472"/>
            <a:ext cx="3537527" cy="695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9,8 milj. EUR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1A0C213-BB94-4415-B808-2D3B8153356C}"/>
              </a:ext>
            </a:extLst>
          </p:cNvPr>
          <p:cNvCxnSpPr>
            <a:cxnSpLocks/>
          </p:cNvCxnSpPr>
          <p:nvPr/>
        </p:nvCxnSpPr>
        <p:spPr>
          <a:xfrm>
            <a:off x="8044872" y="4946073"/>
            <a:ext cx="0" cy="1257019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85D20F2-35F2-496F-B72F-59AD23935484}"/>
              </a:ext>
            </a:extLst>
          </p:cNvPr>
          <p:cNvSpPr txBox="1">
            <a:spLocks/>
          </p:cNvSpPr>
          <p:nvPr/>
        </p:nvSpPr>
        <p:spPr>
          <a:xfrm>
            <a:off x="8229595" y="3767240"/>
            <a:ext cx="3537527" cy="1779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680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E0C1F-40A5-4CF3-B119-43AEFDF9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3" y="381000"/>
            <a:ext cx="9296392" cy="1036642"/>
          </a:xfrm>
        </p:spPr>
        <p:txBody>
          <a:bodyPr>
            <a:normAutofit/>
          </a:bodyPr>
          <a:lstStyle/>
          <a:p>
            <a:r>
              <a:rPr lang="en-GB" altLang="lv-LV" sz="2800" dirty="0" err="1">
                <a:solidFill>
                  <a:srgbClr val="6BA539"/>
                </a:solidFill>
              </a:rPr>
              <a:t>Sociāl</a:t>
            </a:r>
            <a:r>
              <a:rPr lang="lv-LV" altLang="lv-LV" sz="2800" dirty="0" err="1">
                <a:solidFill>
                  <a:srgbClr val="6BA539"/>
                </a:solidFill>
              </a:rPr>
              <a:t>ās</a:t>
            </a:r>
            <a:r>
              <a:rPr lang="lv-LV" altLang="lv-LV" sz="2800" dirty="0">
                <a:solidFill>
                  <a:srgbClr val="6BA539"/>
                </a:solidFill>
              </a:rPr>
              <a:t> apdrošināšanas jomā</a:t>
            </a:r>
            <a:endParaRPr lang="lv-LV" sz="2800" dirty="0">
              <a:solidFill>
                <a:srgbClr val="6BA539"/>
              </a:solidFill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2B25-913F-4D59-AF51-2B8571E86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758" y="1840400"/>
            <a:ext cx="7145145" cy="4484200"/>
          </a:xfrm>
        </p:spPr>
        <p:txBody>
          <a:bodyPr>
            <a:noAutofit/>
          </a:bodyPr>
          <a:lstStyle/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lv-LV" altLang="lv-LV" b="1" dirty="0">
                <a:solidFill>
                  <a:schemeClr val="tx2">
                    <a:lumMod val="75000"/>
                  </a:schemeClr>
                </a:solidFill>
                <a:ea typeface="MS PGothic" panose="020B0600070205080204" pitchFamily="34" charset="-128"/>
              </a:rPr>
              <a:t>Pensionāra</a:t>
            </a: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 neapliekamā minimuma paaugstinājums</a:t>
            </a:r>
          </a:p>
          <a:p>
            <a:pPr marL="342900" lvl="0" indent="-34290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lv-LV" altLang="lv-LV" dirty="0">
                <a:cs typeface="Times New Roman" panose="02020603050405020304" pitchFamily="18" charset="0"/>
              </a:rPr>
              <a:t>350 </a:t>
            </a:r>
            <a:r>
              <a:rPr lang="lv-LV" altLang="lv-LV" dirty="0" err="1">
                <a:cs typeface="Times New Roman" panose="02020603050405020304" pitchFamily="18" charset="0"/>
              </a:rPr>
              <a:t>euro</a:t>
            </a:r>
            <a:r>
              <a:rPr lang="lv-LV" altLang="lv-LV" dirty="0">
                <a:cs typeface="Times New Roman" panose="02020603050405020304" pitchFamily="18" charset="0"/>
              </a:rPr>
              <a:t> mēnesī un 500 </a:t>
            </a:r>
            <a:r>
              <a:rPr lang="lv-LV" altLang="lv-LV" dirty="0" err="1">
                <a:cs typeface="Times New Roman" panose="02020603050405020304" pitchFamily="18" charset="0"/>
              </a:rPr>
              <a:t>euro</a:t>
            </a:r>
            <a:r>
              <a:rPr lang="lv-LV" altLang="lv-LV" dirty="0">
                <a:cs typeface="Times New Roman" panose="02020603050405020304" pitchFamily="18" charset="0"/>
              </a:rPr>
              <a:t> mēnesī</a:t>
            </a: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Valsts apmaksāto darbnespējas dienu skaita palielināšana</a:t>
            </a: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E-paneļa risinājums pensiju un sociālā atbalsta informācijas </a:t>
            </a:r>
            <a:r>
              <a:rPr lang="lv-LV" altLang="lv-LV" b="1" dirty="0" err="1">
                <a:solidFill>
                  <a:srgbClr val="002060"/>
                </a:solidFill>
                <a:ea typeface="MS PGothic" panose="020B0600070205080204" pitchFamily="34" charset="-128"/>
              </a:rPr>
              <a:t>vizualizācijai</a:t>
            </a: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C8AA-FEE1-430B-A871-617C338E27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5</a:t>
            </a:fld>
            <a:endParaRPr lang="en-US" altLang="lv-LV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71F3513-5B2C-457A-84FA-B997A4B9245A}"/>
              </a:ext>
            </a:extLst>
          </p:cNvPr>
          <p:cNvSpPr txBox="1">
            <a:spLocks/>
          </p:cNvSpPr>
          <p:nvPr/>
        </p:nvSpPr>
        <p:spPr>
          <a:xfrm>
            <a:off x="8248071" y="3425147"/>
            <a:ext cx="3537527" cy="13438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6,9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milj. EUR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F85D67-01F4-49F1-AE85-CF43D7971625}"/>
              </a:ext>
            </a:extLst>
          </p:cNvPr>
          <p:cNvSpPr txBox="1">
            <a:spLocks/>
          </p:cNvSpPr>
          <p:nvPr/>
        </p:nvSpPr>
        <p:spPr>
          <a:xfrm>
            <a:off x="8238834" y="5259519"/>
            <a:ext cx="3537527" cy="605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0,6 milj. EUR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42D00-8EF0-4C5B-81B4-E2AC1366E843}"/>
              </a:ext>
            </a:extLst>
          </p:cNvPr>
          <p:cNvCxnSpPr>
            <a:cxnSpLocks/>
          </p:cNvCxnSpPr>
          <p:nvPr/>
        </p:nvCxnSpPr>
        <p:spPr>
          <a:xfrm flipH="1">
            <a:off x="8044872" y="2063578"/>
            <a:ext cx="9236" cy="112078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34DBBE4-63EC-45A6-AAAD-F162C597EFB1}"/>
              </a:ext>
            </a:extLst>
          </p:cNvPr>
          <p:cNvCxnSpPr>
            <a:cxnSpLocks/>
          </p:cNvCxnSpPr>
          <p:nvPr/>
        </p:nvCxnSpPr>
        <p:spPr>
          <a:xfrm flipH="1">
            <a:off x="8054108" y="3576581"/>
            <a:ext cx="1" cy="940001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CA06AB3-5A87-4DC3-A535-271976AEAD1C}"/>
              </a:ext>
            </a:extLst>
          </p:cNvPr>
          <p:cNvSpPr txBox="1">
            <a:spLocks/>
          </p:cNvSpPr>
          <p:nvPr/>
        </p:nvSpPr>
        <p:spPr>
          <a:xfrm>
            <a:off x="8229594" y="2202618"/>
            <a:ext cx="3537527" cy="11049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200"/>
              </a:spcBef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VB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ieņēmumu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samazināj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u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ms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(2022.gadā – 36,1 </a:t>
            </a:r>
            <a:r>
              <a:rPr lang="lv-LV" b="1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milj.EUR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)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1A0C213-BB94-4415-B808-2D3B8153356C}"/>
              </a:ext>
            </a:extLst>
          </p:cNvPr>
          <p:cNvCxnSpPr>
            <a:cxnSpLocks/>
          </p:cNvCxnSpPr>
          <p:nvPr/>
        </p:nvCxnSpPr>
        <p:spPr>
          <a:xfrm>
            <a:off x="8044872" y="4946073"/>
            <a:ext cx="0" cy="1121095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85D20F2-35F2-496F-B72F-59AD23935484}"/>
              </a:ext>
            </a:extLst>
          </p:cNvPr>
          <p:cNvSpPr txBox="1">
            <a:spLocks/>
          </p:cNvSpPr>
          <p:nvPr/>
        </p:nvSpPr>
        <p:spPr>
          <a:xfrm>
            <a:off x="8229595" y="3767241"/>
            <a:ext cx="3537527" cy="7493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225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E0C1F-40A5-4CF3-B119-43AEFDF9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3" y="381000"/>
            <a:ext cx="9296392" cy="1036642"/>
          </a:xfrm>
        </p:spPr>
        <p:txBody>
          <a:bodyPr>
            <a:normAutofit/>
          </a:bodyPr>
          <a:lstStyle/>
          <a:p>
            <a:r>
              <a:rPr lang="lv-LV" altLang="lv-LV" sz="2800" dirty="0">
                <a:solidFill>
                  <a:srgbClr val="6BA539"/>
                </a:solidFill>
              </a:rPr>
              <a:t>Izmaiņas aktīvajos nodarbinātības pasākumos</a:t>
            </a:r>
            <a:endParaRPr lang="lv-LV" sz="2800" dirty="0">
              <a:solidFill>
                <a:srgbClr val="6BA539"/>
              </a:solidFill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2B25-913F-4D59-AF51-2B8571E86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758" y="1840400"/>
            <a:ext cx="11352892" cy="4484200"/>
          </a:xfrm>
        </p:spPr>
        <p:txBody>
          <a:bodyPr>
            <a:noAutofit/>
          </a:bodyPr>
          <a:lstStyle/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Pagarinātas subsidētās darba vietas</a:t>
            </a:r>
          </a:p>
          <a:p>
            <a:pPr marL="342900" lvl="0" indent="-34290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lv-LV" altLang="lv-LV" dirty="0">
                <a:cs typeface="Times New Roman" panose="02020603050405020304" pitchFamily="18" charset="0"/>
              </a:rPr>
              <a:t>no 12 līdz 18 mēnešiem bezdarbniekiem ar I un II grupas invaliditāti, un bezdarbniekiem ar garīgās attīstības traucējumiem visās invaliditātes grupās</a:t>
            </a: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Subsidētajā nodarbinātībā arī jaunieši, kuri absolvē speciālās izglītības programmas</a:t>
            </a: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Konsultatīvais atbalsta centrs personām ar invaliditāti un darba devējiem</a:t>
            </a: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Darba vietu pielāgojumi strādājošām personām ar invaliditāti</a:t>
            </a: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Prasmju apguves pasākumi strādājošiem cilvēkiem ar invaliditāti</a:t>
            </a: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0"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marL="457200" lvl="1" indent="0" algn="just">
              <a:spcBef>
                <a:spcPts val="1200"/>
              </a:spcBef>
              <a:buNone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3821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lv-LV" b="1" dirty="0">
              <a:solidFill>
                <a:srgbClr val="002060"/>
              </a:solidFill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C8AA-FEE1-430B-A871-617C338E27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6</a:t>
            </a:fld>
            <a:endParaRPr lang="en-US" altLang="lv-LV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85D20F2-35F2-496F-B72F-59AD23935484}"/>
              </a:ext>
            </a:extLst>
          </p:cNvPr>
          <p:cNvSpPr txBox="1">
            <a:spLocks/>
          </p:cNvSpPr>
          <p:nvPr/>
        </p:nvSpPr>
        <p:spPr>
          <a:xfrm>
            <a:off x="8229595" y="3767240"/>
            <a:ext cx="3537527" cy="1779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461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E0C1F-40A5-4CF3-B119-43AEFDF9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6351" y="381000"/>
            <a:ext cx="9070843" cy="1036642"/>
          </a:xfrm>
        </p:spPr>
        <p:txBody>
          <a:bodyPr>
            <a:normAutofit/>
          </a:bodyPr>
          <a:lstStyle/>
          <a:p>
            <a:r>
              <a:rPr lang="lv-LV" sz="2800" dirty="0">
                <a:solidFill>
                  <a:srgbClr val="6BA539"/>
                </a:solidFill>
                <a:ea typeface="+mn-ea"/>
                <a:cs typeface="+mn-cs"/>
              </a:rPr>
              <a:t>Jārēķinās, ka būs  </a:t>
            </a:r>
            <a:r>
              <a:rPr lang="en-GB" sz="2800" dirty="0" err="1">
                <a:solidFill>
                  <a:srgbClr val="6BA539"/>
                </a:solidFill>
                <a:ea typeface="+mn-ea"/>
                <a:cs typeface="+mn-cs"/>
              </a:rPr>
              <a:t>ietekm</a:t>
            </a:r>
            <a:r>
              <a:rPr lang="lv-LV" sz="2800" dirty="0">
                <a:solidFill>
                  <a:srgbClr val="6BA539"/>
                </a:solidFill>
                <a:ea typeface="+mn-ea"/>
                <a:cs typeface="+mn-cs"/>
              </a:rPr>
              <a:t>e</a:t>
            </a:r>
            <a:r>
              <a:rPr lang="en-GB" sz="2800" dirty="0">
                <a:solidFill>
                  <a:srgbClr val="6BA539"/>
                </a:solidFill>
                <a:ea typeface="+mn-ea"/>
                <a:cs typeface="+mn-cs"/>
              </a:rPr>
              <a:t> </a:t>
            </a:r>
            <a:r>
              <a:rPr lang="en-GB" sz="2800" dirty="0" err="1">
                <a:solidFill>
                  <a:srgbClr val="6BA539"/>
                </a:solidFill>
                <a:ea typeface="+mn-ea"/>
                <a:cs typeface="+mn-cs"/>
              </a:rPr>
              <a:t>uz</a:t>
            </a:r>
            <a:r>
              <a:rPr lang="en-GB" sz="2800" dirty="0">
                <a:solidFill>
                  <a:srgbClr val="6BA539"/>
                </a:solidFill>
                <a:ea typeface="+mn-ea"/>
                <a:cs typeface="+mn-cs"/>
              </a:rPr>
              <a:t> LM </a:t>
            </a:r>
            <a:r>
              <a:rPr lang="en-GB" sz="2800" dirty="0" err="1">
                <a:solidFill>
                  <a:srgbClr val="6BA539"/>
                </a:solidFill>
                <a:ea typeface="+mn-ea"/>
                <a:cs typeface="+mn-cs"/>
              </a:rPr>
              <a:t>budžetu</a:t>
            </a:r>
            <a:endParaRPr lang="lv-LV" sz="2800" dirty="0">
              <a:solidFill>
                <a:srgbClr val="6BA539"/>
              </a:solidFill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2B25-913F-4D59-AF51-2B8571E86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1292352"/>
            <a:ext cx="6882741" cy="5337048"/>
          </a:xfrm>
        </p:spPr>
        <p:txBody>
          <a:bodyPr>
            <a:noAutofit/>
          </a:bodyPr>
          <a:lstStyle/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endParaRPr 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algn="just">
              <a:spcBef>
                <a:spcPts val="1200"/>
              </a:spcBef>
            </a:pPr>
            <a:endParaRPr 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algn="just">
              <a:spcBef>
                <a:spcPts val="1200"/>
              </a:spcBef>
            </a:pPr>
            <a:endParaRPr 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algn="just">
              <a:spcBef>
                <a:spcPts val="1200"/>
              </a:spcBef>
            </a:pPr>
            <a:r>
              <a:rPr 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Minimālā ienākuma līmeņa ikgadējā pārskatīšana no 2023.gada </a:t>
            </a:r>
          </a:p>
          <a:p>
            <a:pPr algn="just">
              <a:spcBef>
                <a:spcPts val="1200"/>
              </a:spcBef>
            </a:pPr>
            <a:endParaRPr 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algn="just">
              <a:spcBef>
                <a:spcPts val="1200"/>
              </a:spcBef>
            </a:pPr>
            <a:r>
              <a:rPr 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Līdzfinansējums pašvaldībām pamata sociālās palīdzības pabalstiem</a:t>
            </a:r>
          </a:p>
          <a:p>
            <a:pPr algn="just">
              <a:spcBef>
                <a:spcPts val="1200"/>
              </a:spcBef>
            </a:pPr>
            <a:endParaRPr 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algn="just">
              <a:spcBef>
                <a:spcPts val="1200"/>
              </a:spcBef>
            </a:pPr>
            <a:endParaRPr 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1" algn="just">
              <a:spcBef>
                <a:spcPts val="1200"/>
              </a:spcBef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1" indent="0" algn="just">
              <a:spcBef>
                <a:spcPts val="1200"/>
              </a:spcBef>
              <a:buNone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C8AA-FEE1-430B-A871-617C338E27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7</a:t>
            </a:fld>
            <a:endParaRPr lang="en-US" altLang="lv-LV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71F3513-5B2C-457A-84FA-B997A4B9245A}"/>
              </a:ext>
            </a:extLst>
          </p:cNvPr>
          <p:cNvSpPr txBox="1">
            <a:spLocks/>
          </p:cNvSpPr>
          <p:nvPr/>
        </p:nvSpPr>
        <p:spPr>
          <a:xfrm>
            <a:off x="8349667" y="3288930"/>
            <a:ext cx="3537527" cy="13438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Ietekme 2023.gada budžetā</a:t>
            </a:r>
            <a:endParaRPr lang="lv-LV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34DBBE4-63EC-45A6-AAAD-F162C597EFB1}"/>
              </a:ext>
            </a:extLst>
          </p:cNvPr>
          <p:cNvCxnSpPr>
            <a:cxnSpLocks/>
          </p:cNvCxnSpPr>
          <p:nvPr/>
        </p:nvCxnSpPr>
        <p:spPr>
          <a:xfrm>
            <a:off x="8044872" y="2305050"/>
            <a:ext cx="0" cy="2872431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393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Graphic 2">
            <a:extLst>
              <a:ext uri="{FF2B5EF4-FFF2-40B4-BE49-F238E27FC236}">
                <a16:creationId xmlns:a16="http://schemas.microsoft.com/office/drawing/2014/main" id="{331BC5EE-EF3C-49AA-B4E5-E784BE6513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364" y="5865814"/>
            <a:ext cx="2428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Graphic 4">
            <a:extLst>
              <a:ext uri="{FF2B5EF4-FFF2-40B4-BE49-F238E27FC236}">
                <a16:creationId xmlns:a16="http://schemas.microsoft.com/office/drawing/2014/main" id="{A6815B51-9757-4BB4-961A-408947BF8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364" y="6118226"/>
            <a:ext cx="2428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14">
            <a:extLst>
              <a:ext uri="{FF2B5EF4-FFF2-40B4-BE49-F238E27FC236}">
                <a16:creationId xmlns:a16="http://schemas.microsoft.com/office/drawing/2014/main" id="{0B657EDA-7DA7-4B25-A5FF-7B6871A07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839" y="6350001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15">
            <a:extLst>
              <a:ext uri="{FF2B5EF4-FFF2-40B4-BE49-F238E27FC236}">
                <a16:creationId xmlns:a16="http://schemas.microsoft.com/office/drawing/2014/main" id="{2EEF82B0-F2F1-456B-9DDD-A373A499A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5370513"/>
            <a:ext cx="239712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Graphic 15">
            <a:extLst>
              <a:ext uri="{FF2B5EF4-FFF2-40B4-BE49-F238E27FC236}">
                <a16:creationId xmlns:a16="http://schemas.microsoft.com/office/drawing/2014/main" id="{881AD6D4-62F7-469F-A68B-2873D7E0B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951" y="5618164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TextBox 17">
            <a:extLst>
              <a:ext uri="{FF2B5EF4-FFF2-40B4-BE49-F238E27FC236}">
                <a16:creationId xmlns:a16="http://schemas.microsoft.com/office/drawing/2014/main" id="{DA13555E-0741-415C-9E14-69BDE3592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5360988"/>
            <a:ext cx="1866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7"/>
              </a:rPr>
              <a:t>http://www.lm.gov.lv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2" name="TextBox 18">
            <a:extLst>
              <a:ext uri="{FF2B5EF4-FFF2-40B4-BE49-F238E27FC236}">
                <a16:creationId xmlns:a16="http://schemas.microsoft.com/office/drawing/2014/main" id="{794FB80F-E0BC-4C9D-8C5B-EE45E42E6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5619750"/>
            <a:ext cx="36195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8"/>
              </a:rPr>
              <a:t>https://www.instagram.com/labklajibas_ministrija/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3" name="TextBox 19">
            <a:extLst>
              <a:ext uri="{FF2B5EF4-FFF2-40B4-BE49-F238E27FC236}">
                <a16:creationId xmlns:a16="http://schemas.microsoft.com/office/drawing/2014/main" id="{EB180472-BE42-42C8-AFCA-B89AD1135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5865813"/>
            <a:ext cx="39528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9"/>
              </a:rPr>
              <a:t>https://www.facebook.com/labklajibasministrija/?ref=hl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4" name="TextBox 20">
            <a:hlinkClick r:id="rId10"/>
            <a:extLst>
              <a:ext uri="{FF2B5EF4-FFF2-40B4-BE49-F238E27FC236}">
                <a16:creationId xmlns:a16="http://schemas.microsoft.com/office/drawing/2014/main" id="{AA029C1A-E047-48C6-9217-C79F20A72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6097588"/>
            <a:ext cx="2622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10"/>
              </a:rPr>
              <a:t>https://twitter.com/Lab_min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5" name="TextBox 21">
            <a:extLst>
              <a:ext uri="{FF2B5EF4-FFF2-40B4-BE49-F238E27FC236}">
                <a16:creationId xmlns:a16="http://schemas.microsoft.com/office/drawing/2014/main" id="{5351C3D2-0CCC-41F5-AF07-8E22F6FB2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6337300"/>
            <a:ext cx="36195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11"/>
              </a:rPr>
              <a:t>https://www.youtube.com/user/LabklajibasMinistrij</a:t>
            </a:r>
            <a:endParaRPr lang="en-US" altLang="lv-LV" sz="10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11342</TotalTime>
  <Words>379</Words>
  <Application>Microsoft Office PowerPoint</Application>
  <PresentationFormat>Widescreen</PresentationFormat>
  <Paragraphs>147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MS PGothic</vt:lpstr>
      <vt:lpstr>Arial</vt:lpstr>
      <vt:lpstr>Calibri</vt:lpstr>
      <vt:lpstr>Calibri Light</vt:lpstr>
      <vt:lpstr>Leelawadee UI Semilight</vt:lpstr>
      <vt:lpstr>Times New Roman</vt:lpstr>
      <vt:lpstr>Verdana</vt:lpstr>
      <vt:lpstr>Office Theme</vt:lpstr>
      <vt:lpstr>Izmaiņas labklājības nozarē 2022 </vt:lpstr>
      <vt:lpstr>Sociālo pakalpojumu kvalitāte un pieejamība</vt:lpstr>
      <vt:lpstr>Pakalpojumu kvalitāte un pieejamība</vt:lpstr>
      <vt:lpstr>Sociālo pakalpojumu kvalitāte un pieejamība</vt:lpstr>
      <vt:lpstr>Sociālās apdrošināšanas jomā</vt:lpstr>
      <vt:lpstr>Izmaiņas aktīvajos nodarbinātības pasākumos</vt:lpstr>
      <vt:lpstr>Jārēķinās, ka būs  ietekme uz LM budžetu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Secinājumi par padotības iestāžu pirmo novērtēšanas posmu</dc:title>
  <dc:creator>Aija Grīnberga</dc:creator>
  <cp:lastModifiedBy>Diana Jakaite</cp:lastModifiedBy>
  <cp:revision>975</cp:revision>
  <cp:lastPrinted>2019-10-22T14:51:44Z</cp:lastPrinted>
  <dcterms:created xsi:type="dcterms:W3CDTF">2016-01-19T11:45:43Z</dcterms:created>
  <dcterms:modified xsi:type="dcterms:W3CDTF">2021-11-23T18:13:36Z</dcterms:modified>
</cp:coreProperties>
</file>