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1" r:id="rId3"/>
    <p:sldId id="268" r:id="rId4"/>
    <p:sldId id="269" r:id="rId5"/>
    <p:sldId id="270" r:id="rId6"/>
    <p:sldId id="272" r:id="rId7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1D8992-CC91-478A-BA50-6AEAE29D45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9A1A8A-8D5C-4E52-A017-7194ED7768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0F37AF-E5F9-492F-BBFC-279CA66F9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B4A99-08F3-4033-904F-ECB66C73D692}" type="datetimeFigureOut">
              <a:rPr lang="lv-LV" smtClean="0"/>
              <a:t>15.01.2020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8848A9-C277-4933-A9C4-AAE458458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1DBADD-6F73-4C7E-B733-3F2A5FC37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72B7-7ABE-4A5F-921A-CB847FF0724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14599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4141E-C815-4170-A4E8-14B7704DB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63E2F1-0A3F-473D-8396-74E1AB773C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732EE2-93B0-4052-92FE-4215C53C4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B4A99-08F3-4033-904F-ECB66C73D692}" type="datetimeFigureOut">
              <a:rPr lang="lv-LV" smtClean="0"/>
              <a:t>15.01.2020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7AA79E-1A92-40BC-9334-C653B8F1F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A033BA-E949-4850-971B-A04B2E6FF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72B7-7ABE-4A5F-921A-CB847FF0724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97411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858CB7-AF73-4D3F-9AA5-5ECB91143F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D52A70-450B-4AE0-BBB3-5C2BEB651E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7DE5D-D2C7-4377-9E30-EA332BF72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B4A99-08F3-4033-904F-ECB66C73D692}" type="datetimeFigureOut">
              <a:rPr lang="lv-LV" smtClean="0"/>
              <a:t>15.01.2020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342914-4D2F-49E0-BD65-D8CD72FB0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98DA07-3ABA-4EC8-BE74-EE2EC524C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72B7-7ABE-4A5F-921A-CB847FF0724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96656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AF6B7-D70F-45A8-8F7F-9E6064F21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0EFCA5-2700-4CD0-8783-BCF88BF976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030AE3-4C7D-4468-A4CF-DA1D55701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B4A99-08F3-4033-904F-ECB66C73D692}" type="datetimeFigureOut">
              <a:rPr lang="lv-LV" smtClean="0"/>
              <a:t>15.01.2020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366ED3-76E0-49E1-8C51-05A499691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07FA38-4807-433D-AB0C-6D77855D2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72B7-7ABE-4A5F-921A-CB847FF0724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00843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7EE0A-87FC-4597-B1D8-77016AA96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C9129E-D7A9-4E9A-B97A-148428B9F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315E87-0ED4-4B64-845F-9918D3E3B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B4A99-08F3-4033-904F-ECB66C73D692}" type="datetimeFigureOut">
              <a:rPr lang="lv-LV" smtClean="0"/>
              <a:t>15.01.2020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0487D9-3E2D-4924-AFB1-0E2D005F0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5E740-51AB-4B03-882C-951F97811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72B7-7ABE-4A5F-921A-CB847FF0724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84473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3826C-0078-4AA6-B7AB-FF6EFDFAA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0158A8-AF41-450A-A8D5-C0E6A1A870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F368FB-0230-4CF3-9009-62ABB20440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51A891-DD4F-48B1-B5C2-3BE02D387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B4A99-08F3-4033-904F-ECB66C73D692}" type="datetimeFigureOut">
              <a:rPr lang="lv-LV" smtClean="0"/>
              <a:t>15.01.2020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14258C-BE5D-455B-BAC1-09EE498B6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2243FE-4F95-491C-A2AB-51D438810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72B7-7ABE-4A5F-921A-CB847FF0724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14526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7C085-6183-48F3-88FA-96AD8F326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0FC5FB-4365-4E06-A14C-62E4C4F3BD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D385C7-3E80-4C9C-A5D3-4D75F52724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12FDE2-9AA6-4C35-BB1F-22F720223B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CA28A4-0713-4259-92C9-7D77B48D2A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05E59E-F2E1-4A81-A736-5480F86C5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B4A99-08F3-4033-904F-ECB66C73D692}" type="datetimeFigureOut">
              <a:rPr lang="lv-LV" smtClean="0"/>
              <a:t>15.01.2020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AA6620-EB36-4F91-BFBF-7EF27AD0B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949FC8-A716-4F4F-8A28-1C66D317E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72B7-7ABE-4A5F-921A-CB847FF0724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47869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7FEEF-24DD-429D-A1DB-A2DDF73B8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63E0CA-D732-4854-A863-E19DA6DA7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B4A99-08F3-4033-904F-ECB66C73D692}" type="datetimeFigureOut">
              <a:rPr lang="lv-LV" smtClean="0"/>
              <a:t>15.01.2020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DFF25A-76B5-4E33-9D5A-0701B2AF3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66FCD5-9965-4B54-8ED0-11A499685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72B7-7ABE-4A5F-921A-CB847FF0724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14183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4A5EF7-965F-49E7-AEEF-7D0398DA5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B4A99-08F3-4033-904F-ECB66C73D692}" type="datetimeFigureOut">
              <a:rPr lang="lv-LV" smtClean="0"/>
              <a:t>15.01.2020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C50998-D19C-4A40-ADFA-50D27875E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A024D3-09F4-4202-AFC4-2A0D0EA5A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72B7-7ABE-4A5F-921A-CB847FF0724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23597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EFF3D-56AD-4E9D-B483-5F236010D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D7838A-3836-4652-9FA6-8E4E0C0510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DD8C07-B675-48BE-8D15-88E3EE61ED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11C16B-F0B3-474E-B56D-0A2A0EAF2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B4A99-08F3-4033-904F-ECB66C73D692}" type="datetimeFigureOut">
              <a:rPr lang="lv-LV" smtClean="0"/>
              <a:t>15.01.2020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5BD5C-D8E4-4B8A-8633-EA818CA30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84881F-B5D5-4D9C-8561-010305182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72B7-7ABE-4A5F-921A-CB847FF0724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93321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72FF9-F638-4D6E-AD4E-C462A9A32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9F0867-F751-4C2F-A4D4-E93A114179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D92BCA-C639-4E3A-8EB2-356754DE43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D24E87-7081-43C6-8832-6BA929353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B4A99-08F3-4033-904F-ECB66C73D692}" type="datetimeFigureOut">
              <a:rPr lang="lv-LV" smtClean="0"/>
              <a:t>15.01.2020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72AA5E-B65B-4166-B326-301210697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F69813-6218-4B79-938B-95A284ACD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72B7-7ABE-4A5F-921A-CB847FF0724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51633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53050A-EDF7-4C78-80E3-4FE57DACA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3C8F14-6BAB-4F10-9326-7A02D43C8F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8C59A0-ED14-4CE2-B36C-B26B7FA493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AB4A99-08F3-4033-904F-ECB66C73D692}" type="datetimeFigureOut">
              <a:rPr lang="lv-LV" smtClean="0"/>
              <a:t>15.01.2020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34B023-D49D-4301-87DF-8909D940C0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C2043C-16FF-484A-8C67-D70A554047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D72B7-7ABE-4A5F-921A-CB847FF0724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62267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Aktualitātes projektā «Profesionāla sociālā darba attīstība pašvaldībās»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lv-LV" sz="3200" dirty="0"/>
              <a:t>Sociālā darba speciālistu sadarbības padome</a:t>
            </a:r>
          </a:p>
          <a:p>
            <a:pPr algn="r"/>
            <a:r>
              <a:rPr lang="lv-LV" sz="3200" dirty="0"/>
              <a:t>27.06.2018.</a:t>
            </a:r>
          </a:p>
        </p:txBody>
      </p:sp>
    </p:spTree>
    <p:extLst>
      <p:ext uri="{BB962C8B-B14F-4D97-AF65-F5344CB8AC3E}">
        <p14:creationId xmlns:p14="http://schemas.microsoft.com/office/powerpoint/2010/main" val="2359504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Norises projektā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sz="3200" dirty="0"/>
              <a:t> </a:t>
            </a:r>
            <a:r>
              <a:rPr lang="lv-LV" sz="3200" dirty="0" err="1">
                <a:latin typeface="+mj-lt"/>
              </a:rPr>
              <a:t>Supervīzijas</a:t>
            </a:r>
            <a:r>
              <a:rPr lang="lv-LV" sz="3200" dirty="0">
                <a:latin typeface="+mj-lt"/>
              </a:rPr>
              <a:t> un apmācības</a:t>
            </a:r>
          </a:p>
          <a:p>
            <a:r>
              <a:rPr lang="lv-LV" sz="3200" dirty="0">
                <a:latin typeface="+mj-lt"/>
              </a:rPr>
              <a:t> Metodikas darbam ar mērķa grupām</a:t>
            </a:r>
          </a:p>
          <a:p>
            <a:r>
              <a:rPr lang="lv-LV" sz="3200" dirty="0">
                <a:latin typeface="+mj-lt"/>
              </a:rPr>
              <a:t> Ikgadējā konference</a:t>
            </a:r>
          </a:p>
          <a:p>
            <a:r>
              <a:rPr lang="lv-LV" sz="3200" dirty="0">
                <a:latin typeface="+mj-lt"/>
              </a:rPr>
              <a:t>Izdevums «Sociālais darbs Latvijā»</a:t>
            </a:r>
          </a:p>
          <a:p>
            <a:r>
              <a:rPr lang="lv-LV" sz="3200" dirty="0">
                <a:latin typeface="+mj-lt"/>
              </a:rPr>
              <a:t>Sadarbība ar TM un VM</a:t>
            </a:r>
          </a:p>
          <a:p>
            <a:endParaRPr lang="lv-LV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25406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301" y="36556"/>
            <a:ext cx="10515600" cy="1325563"/>
          </a:xfrm>
        </p:spPr>
        <p:txBody>
          <a:bodyPr/>
          <a:lstStyle/>
          <a:p>
            <a:r>
              <a:rPr lang="lv-LV" dirty="0" err="1"/>
              <a:t>Supervīzijas</a:t>
            </a:r>
            <a:r>
              <a:rPr lang="lv-LV" dirty="0"/>
              <a:t> un apmācības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F8C6111-2BFA-41B8-92DE-9F0FA034E2CE}"/>
              </a:ext>
            </a:extLst>
          </p:cNvPr>
          <p:cNvSpPr txBox="1"/>
          <p:nvPr/>
        </p:nvSpPr>
        <p:spPr>
          <a:xfrm>
            <a:off x="904272" y="1150654"/>
            <a:ext cx="10383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Ar 23. maiju pašvaldības var uzsākt apmācību grupu komplektēšanas un veikt cenu aptaujas par sociālā darba speciālistu profesionālās pilnveides apmācībām 2018.gadā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1C0BD74-BDAB-4747-AF11-491775C4F805}"/>
              </a:ext>
            </a:extLst>
          </p:cNvPr>
          <p:cNvSpPr txBox="1"/>
          <p:nvPr/>
        </p:nvSpPr>
        <p:spPr>
          <a:xfrm>
            <a:off x="904272" y="1952997"/>
            <a:ext cx="985706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dirty="0"/>
              <a:t>Pakalpojuma sniedzēji: (1) SIA «Mācību centrs plus»; (2) SIA «Kūrija»; (3) SIA «Lira D.V.»; (4) Latvijas pašvaldību mācību centrs; (5) Biedrība «Laimes kalve»; (6) SIA «</a:t>
            </a:r>
            <a:r>
              <a:rPr lang="lv-LV" sz="1400" dirty="0" err="1"/>
              <a:t>Dauseb</a:t>
            </a:r>
            <a:r>
              <a:rPr lang="lv-LV" sz="1400" dirty="0"/>
              <a:t>»; (7) SIA «Profesionālās pilnveides un </a:t>
            </a:r>
            <a:r>
              <a:rPr lang="lv-LV" sz="1400" dirty="0" err="1"/>
              <a:t>supervīzijas</a:t>
            </a:r>
            <a:r>
              <a:rPr lang="lv-LV" sz="1400" dirty="0"/>
              <a:t> centrs «Aisma»»; (8) Biedrība «Latvijas </a:t>
            </a:r>
            <a:r>
              <a:rPr lang="lv-LV" sz="1400" dirty="0" err="1"/>
              <a:t>ergoterapeitu</a:t>
            </a:r>
            <a:r>
              <a:rPr lang="lv-LV" sz="1400" dirty="0"/>
              <a:t> asociācija»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A2127A4-9ED4-4F30-9652-D3BA57F6A762}"/>
              </a:ext>
            </a:extLst>
          </p:cNvPr>
          <p:cNvSpPr txBox="1"/>
          <p:nvPr/>
        </p:nvSpPr>
        <p:spPr>
          <a:xfrm>
            <a:off x="904271" y="2729322"/>
            <a:ext cx="9857065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dirty="0"/>
              <a:t>2018. gadā apstiprinātās tēmas (12 no 13)</a:t>
            </a:r>
          </a:p>
          <a:p>
            <a:pPr marL="342900" indent="-342900">
              <a:buAutoNum type="arabicPeriod"/>
            </a:pPr>
            <a:r>
              <a:rPr lang="en-US" sz="1400" dirty="0" err="1"/>
              <a:t>Sociālais</a:t>
            </a:r>
            <a:r>
              <a:rPr lang="en-US" sz="1400" dirty="0"/>
              <a:t> </a:t>
            </a:r>
            <a:r>
              <a:rPr lang="en-US" sz="1400" dirty="0" err="1"/>
              <a:t>darbs</a:t>
            </a:r>
            <a:r>
              <a:rPr lang="en-US" sz="1400" dirty="0"/>
              <a:t> </a:t>
            </a:r>
            <a:r>
              <a:rPr lang="en-US" sz="1400" dirty="0" err="1"/>
              <a:t>ar</a:t>
            </a:r>
            <a:r>
              <a:rPr lang="en-US" sz="1400" dirty="0"/>
              <a:t> </a:t>
            </a:r>
            <a:r>
              <a:rPr lang="en-US" sz="1400" dirty="0" err="1"/>
              <a:t>bērnu</a:t>
            </a:r>
            <a:r>
              <a:rPr lang="en-US" sz="1400" dirty="0"/>
              <a:t> </a:t>
            </a:r>
            <a:r>
              <a:rPr lang="en-US" sz="1400" dirty="0" err="1"/>
              <a:t>ārpusģimenes</a:t>
            </a:r>
            <a:r>
              <a:rPr lang="en-US" sz="1400" dirty="0"/>
              <a:t> </a:t>
            </a:r>
            <a:r>
              <a:rPr lang="en-US" sz="1400" dirty="0" err="1"/>
              <a:t>aprūpes</a:t>
            </a:r>
            <a:r>
              <a:rPr lang="en-US" sz="1400" dirty="0"/>
              <a:t> </a:t>
            </a:r>
            <a:r>
              <a:rPr lang="en-US" sz="1400" dirty="0" err="1"/>
              <a:t>sistēmām</a:t>
            </a:r>
            <a:r>
              <a:rPr lang="en-US" sz="1400" dirty="0"/>
              <a:t> (</a:t>
            </a:r>
            <a:r>
              <a:rPr lang="en-US" sz="1400" dirty="0" err="1"/>
              <a:t>audžuģimenes</a:t>
            </a:r>
            <a:r>
              <a:rPr lang="en-US" sz="1400" dirty="0"/>
              <a:t>, </a:t>
            </a:r>
            <a:r>
              <a:rPr lang="en-US" sz="1400" dirty="0" err="1"/>
              <a:t>aizbildņi</a:t>
            </a:r>
            <a:r>
              <a:rPr lang="en-US" sz="1400" dirty="0"/>
              <a:t> un </a:t>
            </a:r>
            <a:r>
              <a:rPr lang="en-US" sz="1400" dirty="0" err="1"/>
              <a:t>potenciālie</a:t>
            </a:r>
            <a:r>
              <a:rPr lang="en-US" sz="1400" dirty="0"/>
              <a:t> </a:t>
            </a:r>
            <a:r>
              <a:rPr lang="en-US" sz="1400" dirty="0" err="1"/>
              <a:t>adoptētāji</a:t>
            </a:r>
            <a:r>
              <a:rPr lang="en-US" sz="1400" dirty="0"/>
              <a:t>)</a:t>
            </a:r>
            <a:r>
              <a:rPr lang="lv-LV" sz="1400" dirty="0"/>
              <a:t> (7)</a:t>
            </a:r>
          </a:p>
          <a:p>
            <a:pPr marL="342900" indent="-342900">
              <a:buAutoNum type="arabicPeriod"/>
            </a:pPr>
            <a:r>
              <a:rPr lang="en-US" sz="1400" dirty="0" err="1"/>
              <a:t>Sociālais</a:t>
            </a:r>
            <a:r>
              <a:rPr lang="en-US" sz="1400" dirty="0"/>
              <a:t> </a:t>
            </a:r>
            <a:r>
              <a:rPr lang="en-US" sz="1400" dirty="0" err="1"/>
              <a:t>darbs</a:t>
            </a:r>
            <a:r>
              <a:rPr lang="en-US" sz="1400" dirty="0"/>
              <a:t> </a:t>
            </a:r>
            <a:r>
              <a:rPr lang="en-US" sz="1400" dirty="0" err="1"/>
              <a:t>ar</a:t>
            </a:r>
            <a:r>
              <a:rPr lang="en-US" sz="1400" dirty="0"/>
              <a:t> </a:t>
            </a:r>
            <a:r>
              <a:rPr lang="en-US" sz="1400" dirty="0" err="1"/>
              <a:t>bērna</a:t>
            </a:r>
            <a:r>
              <a:rPr lang="en-US" sz="1400" dirty="0"/>
              <a:t> </a:t>
            </a:r>
            <a:r>
              <a:rPr lang="en-US" sz="1400" dirty="0" err="1"/>
              <a:t>bioloģisko</a:t>
            </a:r>
            <a:r>
              <a:rPr lang="en-US" sz="1400" dirty="0"/>
              <a:t> </a:t>
            </a:r>
            <a:r>
              <a:rPr lang="en-US" sz="1400" dirty="0" err="1"/>
              <a:t>ģimeni</a:t>
            </a:r>
            <a:r>
              <a:rPr lang="en-US" sz="1400" dirty="0"/>
              <a:t> </a:t>
            </a:r>
            <a:r>
              <a:rPr lang="en-US" sz="1400" dirty="0" err="1"/>
              <a:t>pēc</a:t>
            </a:r>
            <a:r>
              <a:rPr lang="en-US" sz="1400" dirty="0"/>
              <a:t> </a:t>
            </a:r>
            <a:r>
              <a:rPr lang="en-US" sz="1400" dirty="0" err="1"/>
              <a:t>bērna</a:t>
            </a:r>
            <a:r>
              <a:rPr lang="en-US" sz="1400" dirty="0"/>
              <a:t> </a:t>
            </a:r>
            <a:r>
              <a:rPr lang="en-US" sz="1400" dirty="0" err="1"/>
              <a:t>izņemšanas</a:t>
            </a:r>
            <a:r>
              <a:rPr lang="en-US" sz="1400" dirty="0"/>
              <a:t> no </a:t>
            </a:r>
            <a:r>
              <a:rPr lang="en-US" sz="1400" dirty="0" err="1"/>
              <a:t>tās</a:t>
            </a:r>
            <a:r>
              <a:rPr lang="lv-LV" sz="1400" dirty="0"/>
              <a:t> (7)</a:t>
            </a:r>
          </a:p>
          <a:p>
            <a:pPr marL="342900" indent="-342900">
              <a:buAutoNum type="arabicPeriod"/>
            </a:pPr>
            <a:r>
              <a:rPr lang="lv-LV" sz="1400" dirty="0"/>
              <a:t>Sociālais darbs ar ģimenēm ar bērniem, kas vērsts uz klientu prasmēm, zināšanām un iemaņām, audzinot bērnus (t.sk. pēc bērna atgriešanas bioloģiskajā ģimenē pēc </a:t>
            </a:r>
            <a:r>
              <a:rPr lang="lv-LV" sz="1400" dirty="0" err="1"/>
              <a:t>ārpusģimenes</a:t>
            </a:r>
            <a:r>
              <a:rPr lang="lv-LV" sz="1400" dirty="0"/>
              <a:t> aprūpes) (4; 7)</a:t>
            </a:r>
          </a:p>
          <a:p>
            <a:pPr marL="342900" indent="-342900">
              <a:buAutoNum type="arabicPeriod"/>
            </a:pPr>
            <a:r>
              <a:rPr lang="lv-LV" sz="1400" dirty="0" err="1"/>
              <a:t>Psihosociālā</a:t>
            </a:r>
            <a:r>
              <a:rPr lang="lv-LV" sz="1400" dirty="0"/>
              <a:t> konsultēšana sociālajā darbā (7)</a:t>
            </a:r>
          </a:p>
          <a:p>
            <a:pPr marL="342900" indent="-342900">
              <a:buAutoNum type="arabicPeriod"/>
            </a:pPr>
            <a:r>
              <a:rPr lang="lv-LV" sz="1400" dirty="0"/>
              <a:t>Grupu organizēšana un vadīšana (2; 4; 6; 7)</a:t>
            </a:r>
          </a:p>
          <a:p>
            <a:pPr marL="342900" indent="-342900">
              <a:buAutoNum type="arabicPeriod"/>
            </a:pPr>
            <a:r>
              <a:rPr lang="lv-LV" sz="1400" dirty="0"/>
              <a:t>Sociālā gadījuma vadīšana (7)</a:t>
            </a:r>
          </a:p>
          <a:p>
            <a:pPr marL="342900" indent="-342900">
              <a:buAutoNum type="arabicPeriod"/>
            </a:pPr>
            <a:r>
              <a:rPr lang="lv-LV" sz="1400" dirty="0"/>
              <a:t>Klientu funkcionālo traucējumu smaguma pakāpes noteikšana, vides un vajadzību novērtējums (8)</a:t>
            </a:r>
          </a:p>
          <a:p>
            <a:pPr marL="342900" indent="-342900">
              <a:buAutoNum type="arabicPeriod"/>
            </a:pPr>
            <a:r>
              <a:rPr lang="lv-LV" sz="1400" dirty="0"/>
              <a:t>Klientu vajadzības pēc sociālās rehabilitācijas izvērtēšana un sociālās rehabilitācijas plāna izstrāde, īstenošana, dokumentēšana un novērtēšana (4; 7)</a:t>
            </a:r>
          </a:p>
          <a:p>
            <a:pPr marL="342900" indent="-342900">
              <a:buAutoNum type="arabicPeriod"/>
            </a:pPr>
            <a:r>
              <a:rPr lang="lv-LV" sz="1400" dirty="0"/>
              <a:t>Darbs ar </a:t>
            </a:r>
            <a:r>
              <a:rPr lang="lv-LV" sz="1400" dirty="0" err="1"/>
              <a:t>manipulatīviem</a:t>
            </a:r>
            <a:r>
              <a:rPr lang="lv-LV" sz="1400" dirty="0"/>
              <a:t>, agresīviem klientiem, konfliktu risināšana un veselīgas komunikācijas instrumenti (2; 3; 4; 6; 7)</a:t>
            </a:r>
          </a:p>
          <a:p>
            <a:pPr marL="342900" indent="-342900">
              <a:buAutoNum type="arabicPeriod"/>
            </a:pPr>
            <a:r>
              <a:rPr lang="lv-LV" sz="1400" dirty="0">
                <a:solidFill>
                  <a:srgbClr val="FF0000"/>
                </a:solidFill>
              </a:rPr>
              <a:t>Darbs </a:t>
            </a:r>
            <a:r>
              <a:rPr lang="lv-LV" sz="1400" dirty="0" err="1">
                <a:solidFill>
                  <a:srgbClr val="FF0000"/>
                </a:solidFill>
              </a:rPr>
              <a:t>starpprofesionāļu</a:t>
            </a:r>
            <a:r>
              <a:rPr lang="lv-LV" sz="1400" dirty="0">
                <a:solidFill>
                  <a:srgbClr val="FF0000"/>
                </a:solidFill>
              </a:rPr>
              <a:t> un </a:t>
            </a:r>
            <a:r>
              <a:rPr lang="lv-LV" sz="1400" dirty="0" err="1">
                <a:solidFill>
                  <a:srgbClr val="FF0000"/>
                </a:solidFill>
              </a:rPr>
              <a:t>starpinstitucionālā</a:t>
            </a:r>
            <a:r>
              <a:rPr lang="lv-LV" sz="1400" dirty="0">
                <a:solidFill>
                  <a:srgbClr val="FF0000"/>
                </a:solidFill>
              </a:rPr>
              <a:t> komandā (-)</a:t>
            </a:r>
          </a:p>
          <a:p>
            <a:pPr marL="342900" indent="-342900">
              <a:buAutoNum type="arabicPeriod"/>
            </a:pPr>
            <a:r>
              <a:rPr lang="lv-LV" sz="1400" dirty="0"/>
              <a:t>Darbs ar personām ar dažāda veida garīga rakstura traucējumiem (t.sk. intelektuālās attīstības traucējumi, psihiskās veselības traucējumi) (2; 3; 4; 6; 7)</a:t>
            </a:r>
          </a:p>
          <a:p>
            <a:pPr marL="342900" indent="-342900">
              <a:buAutoNum type="arabicPeriod"/>
            </a:pPr>
            <a:r>
              <a:rPr lang="lv-LV" sz="1400" dirty="0"/>
              <a:t>Darbs ar personām krīzē (1; 2; 4; 6; 7)</a:t>
            </a:r>
          </a:p>
          <a:p>
            <a:pPr marL="342900" indent="-342900">
              <a:buAutoNum type="arabicPeriod"/>
            </a:pPr>
            <a:r>
              <a:rPr lang="lv-LV" sz="1400" dirty="0"/>
              <a:t>Spēka perspektīva sociālā darba praksē (5; 7)</a:t>
            </a:r>
          </a:p>
        </p:txBody>
      </p:sp>
    </p:spTree>
    <p:extLst>
      <p:ext uri="{BB962C8B-B14F-4D97-AF65-F5344CB8AC3E}">
        <p14:creationId xmlns:p14="http://schemas.microsoft.com/office/powerpoint/2010/main" val="3564204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Metodikas darbam ar mērķa grupām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2297"/>
            <a:ext cx="10515600" cy="457466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lv-LV" sz="1900" dirty="0">
              <a:latin typeface="+mj-lt"/>
            </a:endParaRPr>
          </a:p>
          <a:p>
            <a:r>
              <a:rPr lang="lv-LV" sz="1900" dirty="0">
                <a:latin typeface="+mj-lt"/>
              </a:rPr>
              <a:t> Turpinās darbs pie Metodikas darbam ar personām ar garīgas attīstības traucējumiem (Pilotprojektus plānots uzsākt šī gada septembrī)</a:t>
            </a:r>
          </a:p>
          <a:p>
            <a:r>
              <a:rPr lang="lv-LV" sz="1900" dirty="0">
                <a:latin typeface="+mj-lt"/>
              </a:rPr>
              <a:t>18.06.2018. noslēgts līgums par Metodikas darbam ar vardarbībā cietušām personām un varmākām (Līguma Izpildītājs piegādātāju apvienība: Centrs Marta, Centrs </a:t>
            </a:r>
            <a:r>
              <a:rPr lang="lv-LV" sz="1900" dirty="0" err="1">
                <a:latin typeface="+mj-lt"/>
              </a:rPr>
              <a:t>Dardedze</a:t>
            </a:r>
            <a:r>
              <a:rPr lang="lv-LV" sz="1900" dirty="0">
                <a:latin typeface="+mj-lt"/>
              </a:rPr>
              <a:t>, SIA MKB, Skalbes, SIA Ideju Kapitāls)</a:t>
            </a:r>
          </a:p>
          <a:p>
            <a:r>
              <a:rPr lang="lv-LV" sz="1900" dirty="0">
                <a:latin typeface="+mj-lt"/>
              </a:rPr>
              <a:t> 7. maijā noslēdzās piedāvājumu iesniegšana Metodikas darbam ar ģimenēm ar bērniem iepirkumam. Notiek vērtēšana.</a:t>
            </a:r>
          </a:p>
          <a:p>
            <a:r>
              <a:rPr lang="lv-LV" sz="1900" dirty="0">
                <a:latin typeface="+mj-lt"/>
              </a:rPr>
              <a:t>Līdz 18.07.2018. var iesniegt piedāvājumus Metodikas darbam ar atkarīgām un </a:t>
            </a:r>
            <a:r>
              <a:rPr lang="lv-LV" sz="1900" dirty="0" err="1">
                <a:latin typeface="+mj-lt"/>
              </a:rPr>
              <a:t>līdzatkarīgām</a:t>
            </a:r>
            <a:r>
              <a:rPr lang="lv-LV" sz="1900" dirty="0">
                <a:latin typeface="+mj-lt"/>
              </a:rPr>
              <a:t> personām iepirkumam</a:t>
            </a:r>
          </a:p>
          <a:p>
            <a:r>
              <a:rPr lang="lv-LV" sz="1900" dirty="0">
                <a:latin typeface="+mj-lt"/>
              </a:rPr>
              <a:t>Nākamo plānojam gatavot Metodiku darbam ar dažādību</a:t>
            </a:r>
          </a:p>
          <a:p>
            <a:r>
              <a:rPr lang="lv-LV" sz="1900" dirty="0">
                <a:latin typeface="+mj-lt"/>
              </a:rPr>
              <a:t>Izsludināts iepirkums par sociālā darba terminoloģijas vārdnīcas satura izveidi un publicēšanu, piedāvājumus var iesniegt līdz 19. jūlijam. </a:t>
            </a:r>
            <a:endParaRPr lang="lv-LV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5413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Ikgadējā konference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AAA98B-F86B-428D-A77C-8E77CCEA7387}"/>
              </a:ext>
            </a:extLst>
          </p:cNvPr>
          <p:cNvSpPr txBox="1"/>
          <p:nvPr/>
        </p:nvSpPr>
        <p:spPr>
          <a:xfrm>
            <a:off x="1241571" y="1954635"/>
            <a:ext cx="83889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23. martā Latvijas Nacionālajā bibliotēkā norisinājās konference «Profesionālo kompetenču pilnveide sociālajā darbā»</a:t>
            </a:r>
          </a:p>
          <a:p>
            <a:endParaRPr lang="lv-LV" dirty="0"/>
          </a:p>
          <a:p>
            <a:endParaRPr lang="lv-LV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6FA99CB-95C5-4013-8B9E-D9F16CE2FD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7168" y="2582960"/>
            <a:ext cx="7573596" cy="427504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B559FDB-08FF-473E-9063-B24BFFA48853}"/>
              </a:ext>
            </a:extLst>
          </p:cNvPr>
          <p:cNvSpPr txBox="1"/>
          <p:nvPr/>
        </p:nvSpPr>
        <p:spPr>
          <a:xfrm>
            <a:off x="268448" y="3981816"/>
            <a:ext cx="5486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Klientu mērķa grupu iesaiste izglītības procesā.</a:t>
            </a:r>
          </a:p>
          <a:p>
            <a:r>
              <a:rPr lang="lv-LV" dirty="0"/>
              <a:t>Inovatīvu tehnoloģiju izmantošana sociālajā darbā.</a:t>
            </a:r>
          </a:p>
          <a:p>
            <a:r>
              <a:rPr lang="lv-LV" dirty="0"/>
              <a:t>Sociālo darbinieku motivācijas noturēšana, uzturot izpratni par kopīgo mērķi un veicamā darba </a:t>
            </a:r>
            <a:r>
              <a:rPr lang="lv-LV" dirty="0" err="1"/>
              <a:t>jēgpilnumu</a:t>
            </a:r>
            <a:r>
              <a:rPr lang="lv-LV" dirty="0"/>
              <a:t>.</a:t>
            </a:r>
          </a:p>
          <a:p>
            <a:r>
              <a:rPr lang="lv-LV" dirty="0"/>
              <a:t>Klients ir līdzvērtīgs dalībnieks sociālo pārmaiņu procesā.</a:t>
            </a:r>
          </a:p>
        </p:txBody>
      </p:sp>
    </p:spTree>
    <p:extLst>
      <p:ext uri="{BB962C8B-B14F-4D97-AF65-F5344CB8AC3E}">
        <p14:creationId xmlns:p14="http://schemas.microsoft.com/office/powerpoint/2010/main" val="2117806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Sadarbība ar TM un VM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936DCDC-F326-4D92-85ED-8C6CDA887238}"/>
              </a:ext>
            </a:extLst>
          </p:cNvPr>
          <p:cNvSpPr txBox="1"/>
          <p:nvPr/>
        </p:nvSpPr>
        <p:spPr>
          <a:xfrm>
            <a:off x="897622" y="1518407"/>
            <a:ext cx="907688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VM – apmācības ārstiem UN sociālajiem darbiniekiem par darbu ar personām ar GRT un savstarpējo sadarbību:</a:t>
            </a:r>
          </a:p>
          <a:p>
            <a:pPr marL="285750" indent="-285750">
              <a:buFontTx/>
              <a:buChar char="-"/>
            </a:pPr>
            <a:r>
              <a:rPr lang="lv-LV" b="1" dirty="0"/>
              <a:t>Mans klients / mans pacients – izaicinājumi darbā ar personām ar GRT </a:t>
            </a:r>
            <a:r>
              <a:rPr lang="lv-LV" dirty="0"/>
              <a:t>ar mērķi noteikt GRT un psihisko saslimšanu specifiku un to galvenās atšķirības. </a:t>
            </a:r>
          </a:p>
          <a:p>
            <a:pPr marL="285750" indent="-285750">
              <a:buFontTx/>
              <a:buChar char="-"/>
            </a:pPr>
            <a:r>
              <a:rPr lang="lv-LV" b="1" dirty="0"/>
              <a:t>Komunikācijas prasmju pilnveide darbā ar personām ar garīgās attīstības un psihiskiem traucējumiem </a:t>
            </a:r>
            <a:r>
              <a:rPr lang="lv-LV" dirty="0"/>
              <a:t>ar mērķi pilnveidot ikdienas saskarsmes prasmes darbā ar šīm mērķa grupām, mazinot spriedzi, veicinot  izpratni un toleranci.</a:t>
            </a:r>
          </a:p>
          <a:p>
            <a:pPr marL="285750" indent="-285750">
              <a:buFontTx/>
              <a:buChar char="-"/>
            </a:pPr>
            <a:r>
              <a:rPr lang="lv-LV" b="1" dirty="0"/>
              <a:t>Sadarbības process un sadarbības prasmju stiprināšana starp personām, kas ikdienā strādā ar personām ar GRT un psihiskiem traucējumiem </a:t>
            </a:r>
            <a:r>
              <a:rPr lang="lv-LV" dirty="0"/>
              <a:t>ar mērķi veidot un stiprināt sadarbības procesu, iezīmējot robežas un atbildību, sociālajā un veselības aprūpes jomā strādājošajiem.</a:t>
            </a:r>
          </a:p>
          <a:p>
            <a:pPr marL="285750" indent="-285750">
              <a:buFontTx/>
              <a:buChar char="-"/>
            </a:pPr>
            <a:r>
              <a:rPr lang="lv-LV" b="1" dirty="0"/>
              <a:t>Bērna un pilngadīgas personas ar GRT ģimenes locekļu </a:t>
            </a:r>
            <a:r>
              <a:rPr lang="lv-LV" b="1" dirty="0" err="1"/>
              <a:t>psihoemocionālais</a:t>
            </a:r>
            <a:r>
              <a:rPr lang="lv-LV" b="1" dirty="0"/>
              <a:t> raksturojums. “Aizliegtās skumjas” </a:t>
            </a:r>
            <a:r>
              <a:rPr lang="lv-LV" dirty="0"/>
              <a:t>ar mērķi veicināt izpratni par bērna/pilngadīgas personas ar GRT ģimenes locekļu </a:t>
            </a:r>
            <a:r>
              <a:rPr lang="lv-LV" dirty="0" err="1"/>
              <a:t>psihoemocionālu</a:t>
            </a:r>
            <a:r>
              <a:rPr lang="lv-LV" dirty="0"/>
              <a:t> stāvokli, skatījumu uz bērna funkcionāliem traucējumiem, iespējamiem ārstniecības un rehabilitācijas veidiem dažādos vecumposmos.</a:t>
            </a:r>
          </a:p>
          <a:p>
            <a:endParaRPr lang="lv-LV" dirty="0"/>
          </a:p>
          <a:p>
            <a:r>
              <a:rPr lang="lv-LV" dirty="0"/>
              <a:t>TM – Ieslodzījumu vietu pārvaldes semināri/apmācības sociālajiem darbiniekiem par darbu ar ieslodzīto ģimenēm, kurās ir bērni. 13.07.2018. Ieslodzījumu pārvalde aicinās iesaistītās puses uz sarunu/diskusiju.</a:t>
            </a:r>
          </a:p>
        </p:txBody>
      </p:sp>
    </p:spTree>
    <p:extLst>
      <p:ext uri="{BB962C8B-B14F-4D97-AF65-F5344CB8AC3E}">
        <p14:creationId xmlns:p14="http://schemas.microsoft.com/office/powerpoint/2010/main" val="32844122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744</TotalTime>
  <Words>739</Words>
  <Application>Microsoft Office PowerPoint</Application>
  <PresentationFormat>Widescreen</PresentationFormat>
  <Paragraphs>48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Aktualitātes projektā «Profesionāla sociālā darba attīstība pašvaldībās»</vt:lpstr>
      <vt:lpstr>Norises projektā </vt:lpstr>
      <vt:lpstr>Supervīzijas un apmācības</vt:lpstr>
      <vt:lpstr>Metodikas darbam ar mērķa grupām</vt:lpstr>
      <vt:lpstr>Ikgadējā konference</vt:lpstr>
      <vt:lpstr>Sadarbība ar TM un VM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 7 biežāk izvēlētās tēmas:</dc:title>
  <dc:creator>Ingvilda Štrāla</dc:creator>
  <cp:lastModifiedBy>Inese Veinberga</cp:lastModifiedBy>
  <cp:revision>40</cp:revision>
  <dcterms:created xsi:type="dcterms:W3CDTF">2017-09-25T13:39:59Z</dcterms:created>
  <dcterms:modified xsi:type="dcterms:W3CDTF">2020-01-15T09:03:14Z</dcterms:modified>
</cp:coreProperties>
</file>