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7D1629-1FFB-4EE1-800E-3AF2F3791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C226086F-B90F-462A-9616-A2EC4509E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0B4E9AB-DE6C-4107-B7E0-D73157BD7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34A7D79-61C6-4263-B62A-F98921B6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5678365-74BC-4AD1-9954-63DB39686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885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7A84BAC-8902-4F17-9F76-E88C34156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47E19920-16CE-4E91-8423-B3140A513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F02AF73-18C8-4F12-BF94-6BC137DA3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0BFC5DC-9783-4899-8C31-A4E017A1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9550AFF-2AAF-4A04-9813-9B47CB22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787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424A3CC4-694A-4AC7-9AB9-37555670F5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B355A5A-DE81-4405-93BF-919233248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909E7EC-F9E1-4D1E-8F84-B2D387B9B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6F0F1B4-E2FB-439E-A00B-D378E7FF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4642F96-04E1-4852-92DB-150F3AB8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9448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96E2951-353B-43B3-BFF0-40AA6A4FF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CC1D897-43D8-45E5-B11C-D8097F7D9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6DDE0D1-14C7-4847-9F89-784B370E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8A99AC0-C448-4679-B566-380CC823E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A556A07-17DA-4414-9F6F-18FCDC8F6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715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83264A-9F47-4F01-B931-D3F620EF6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01F9D4A-C66D-4179-A433-5F84E4A50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BC6CAA5-CC9B-4E84-9F30-792AA6AC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1A269E9-AEC7-4E70-B8D7-A97A88EA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9DE298E-AFD9-4C88-882E-97F67DFCB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606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B5F8705-C9B7-4670-ACA1-9865A0848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EE2F7D4-E82B-4488-A27C-41360B3869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CB4682E-9ED2-4A10-BD7E-257EFD8AD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A0C4C97-4E61-487D-9241-B71B0F7D6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A658438-96BB-4D46-8899-5F7FE981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3E57443-2DAD-4921-AB67-0A62D5A8F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75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7181049-D718-4A55-A54C-1877E9CD4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6447A3D-8606-494F-A024-E15FD9D1C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BCC3E8AA-2C9D-4117-9AC1-2F314C8E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DA2DDAC-BD53-4B39-ABAF-13E6CCFB3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62CD067E-714A-40F5-BAE1-B999C30F2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7A9C2901-D409-4F54-9A68-CEDFD9852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BAC903DD-2754-48F6-B668-43CE9A3F5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E75D8409-B779-4537-90A3-C12B4F9EB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813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A34A951-1E62-436A-A5A0-E8CB3B84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FE98D905-58B3-4B6C-8F49-842DF487D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AD3F0436-DB6B-4311-8D45-D085B85C4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E8408A81-85D2-48E5-B731-9D2F3669F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0766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8C55A4C7-D3D0-4D34-B27B-7B0B6F360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3C824499-F733-43FA-B09A-A53DD380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67587823-4E1D-49E1-B76F-A13B65DD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477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5196983-A201-48BC-8F44-9BDFF2B05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E4F21E3-9FE1-4531-8907-99E351951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2A1F9E8-18A8-4BAC-BAFC-7FB5513E5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656EBD8-9583-4510-AFD2-AFD48CE2E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5948C64-9DC7-48EC-AF63-BB48FECC7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3AED0FA-9CA3-4A5D-B36A-1ED75F222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276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7AACB56-2AD8-4226-B8AA-C96B99426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68D584F0-A82D-4DA2-9AC2-BEEA1DE832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A906612F-63D4-4D33-BDE3-8D86EBB7C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2A5727C-FBCC-4D75-8339-9E53D57EC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12BB1B46-0B2D-49FC-BA5D-2FD0E62E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79410FB-F422-4FF3-87A6-830567F98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652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663DE5F5-1954-4866-9CCA-01E1D44B0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044C0CE-2A1F-4684-84A0-90C1473CE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3ABCAA1-7351-486A-84C9-EB41C45FA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9B2AF-1FB6-4853-91F4-9E6AB84529D7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398357E-EEDF-4D9F-A72A-3889F4390F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4ECEB20-A272-4527-B42E-A4F084B0F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67FAD-60CA-43B8-9E9D-516B83B89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18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BAB88EB4-9B35-4D1F-B6CF-D426A6A9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Dažādības</a:t>
            </a:r>
            <a:r>
              <a:rPr lang="en-US" dirty="0"/>
              <a:t> vadība </a:t>
            </a:r>
            <a:r>
              <a:rPr lang="en-US" dirty="0" err="1"/>
              <a:t>soociālajā</a:t>
            </a:r>
            <a:r>
              <a:rPr lang="en-US" dirty="0"/>
              <a:t> </a:t>
            </a:r>
            <a:r>
              <a:rPr lang="en-US" dirty="0" err="1"/>
              <a:t>darbā</a:t>
            </a:r>
            <a:endParaRPr lang="lv-LV" dirty="0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2A0E1E01-B434-4DA8-8498-50D45B8C6B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Metodolo</a:t>
            </a:r>
            <a:r>
              <a:rPr lang="lv-LV" dirty="0"/>
              <a:t>ģ</a:t>
            </a:r>
            <a:r>
              <a:rPr lang="en-US" dirty="0" err="1"/>
              <a:t>iskais</a:t>
            </a:r>
            <a:r>
              <a:rPr lang="en-US" dirty="0"/>
              <a:t> </a:t>
            </a:r>
            <a:r>
              <a:rPr lang="en-US" dirty="0" err="1"/>
              <a:t>materiāls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89110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216F527C-B521-45C7-BAD3-1C6A700A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1 – </a:t>
            </a:r>
            <a:r>
              <a:rPr lang="en-US" dirty="0" err="1"/>
              <a:t>Dažādības</a:t>
            </a:r>
            <a:r>
              <a:rPr lang="en-US" dirty="0"/>
              <a:t> </a:t>
            </a:r>
            <a:r>
              <a:rPr lang="en-US" dirty="0" err="1"/>
              <a:t>apzināšanās</a:t>
            </a:r>
            <a:endParaRPr lang="lv-LV" dirty="0"/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E4B354F0-32E3-41D9-A70A-B95740A21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lv-LV" dirty="0"/>
              <a:t>Stereotipi un aizspriedumi: to ietekme  uz profesionālo un privāto vidi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lv-LV" dirty="0"/>
              <a:t>Vara: tās pielietojums sociālajā darbā (Leģitīmā vara, Vara atalgot, Vara sodīt, eksperta spēks, Vara pār informāciju)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lv-LV" dirty="0"/>
              <a:t>Valodas lietošanas ietekme uz dažādību sociālajā darbā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lv-LV" dirty="0"/>
              <a:t>Diskriminācija, tās iemesli (ideoloģiskā/sociālā, cīņas par varu dēļ) un veidi (tiešā/netiešā, pozitīvā/negatīvā)</a:t>
            </a:r>
            <a:r>
              <a:rPr lang="en-US" dirty="0"/>
              <a:t>.</a:t>
            </a:r>
            <a:endParaRPr lang="lv-LV" dirty="0"/>
          </a:p>
          <a:p>
            <a:pPr marL="0" indent="0">
              <a:buNone/>
            </a:pPr>
            <a:r>
              <a:rPr lang="en-US" dirty="0"/>
              <a:t>9. </a:t>
            </a:r>
            <a:r>
              <a:rPr lang="lv-LV" dirty="0"/>
              <a:t>Naida runa: izpausmes un tās sekas</a:t>
            </a:r>
            <a:r>
              <a:rPr lang="en-US" dirty="0"/>
              <a:t>.</a:t>
            </a:r>
            <a:endParaRPr lang="lv-LV" dirty="0"/>
          </a:p>
          <a:p>
            <a:pPr marL="514350" indent="-514350">
              <a:buFont typeface="+mj-lt"/>
              <a:buAutoNum type="arabicPeriod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71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216F527C-B521-45C7-BAD3-1C6A700A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1 – </a:t>
            </a:r>
            <a:r>
              <a:rPr lang="en-US" dirty="0" err="1"/>
              <a:t>Dažādības</a:t>
            </a:r>
            <a:r>
              <a:rPr lang="en-US" dirty="0"/>
              <a:t> </a:t>
            </a:r>
            <a:r>
              <a:rPr lang="en-US" dirty="0" err="1"/>
              <a:t>apzināšanās</a:t>
            </a:r>
            <a:endParaRPr lang="lv-LV" dirty="0"/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E4B354F0-32E3-41D9-A70A-B95740A21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dirty="0"/>
              <a:t>Dažādības dimensijas: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1.1. </a:t>
            </a:r>
            <a:r>
              <a:rPr lang="lv-LV" dirty="0"/>
              <a:t>neietekmējamās (vecums, rase, etniskā piederība, dzimums, fiziskās īpatnības, seksuālā orientācija);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1.2. </a:t>
            </a:r>
            <a:r>
              <a:rPr lang="lv-LV" dirty="0"/>
              <a:t>ietekmējamās īpašības (Sociālais statuss, sociālās lomas, izglītība, darba pieredze, politiskā nostāja utt.).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lv-LV" dirty="0"/>
              <a:t>Personu ar neietekmējamām dažādības dimensijām stāvoklis Eiropā un Latvijā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lv-LV" dirty="0"/>
              <a:t>Globalizācijas ietekme uz privāto un profesionālo  vidi</a:t>
            </a:r>
            <a:r>
              <a:rPr lang="lv-LV" dirty="0">
                <a:effectLst/>
              </a:rPr>
              <a:t> </a:t>
            </a:r>
            <a:r>
              <a:rPr lang="lv-LV" dirty="0"/>
              <a:t> Ētikas kontekstu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lv-LV" dirty="0"/>
              <a:t>Dažādo izpratņu un vērtību veidošanās un  saskarsme (individuālisms/kolektīvisms, horizontālo/vertikālo attiecību pieeja, </a:t>
            </a:r>
            <a:r>
              <a:rPr lang="lv-LV" dirty="0" err="1"/>
              <a:t>xyzq</a:t>
            </a:r>
            <a:r>
              <a:rPr lang="lv-LV" dirty="0"/>
              <a:t> paaudzes)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705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929B33-BFA3-4E87-9263-4AE4BEC6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2 – </a:t>
            </a:r>
            <a:r>
              <a:rPr lang="en-US" dirty="0" err="1"/>
              <a:t>Dažādības</a:t>
            </a:r>
            <a:r>
              <a:rPr lang="en-US" dirty="0"/>
              <a:t> vadība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407C803-33A6-44ED-B48C-21869DAE8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lv-LV" dirty="0"/>
              <a:t>Dažādības vadības pamati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lv-LV" dirty="0"/>
              <a:t>Vienlīdzības nodrošināšana un dažādības vadība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lv-LV" dirty="0"/>
              <a:t>Sociālais taisnīgums dažādības vadība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lv-LV" dirty="0"/>
              <a:t>Dažādības vadības sniegtās priekšrocības sociālajā darbā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lv-LV" dirty="0"/>
              <a:t>Dažādības vadības izaicinājumi un to pārvarēšana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205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929B33-BFA3-4E87-9263-4AE4BEC6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2 – </a:t>
            </a:r>
            <a:r>
              <a:rPr lang="en-US" dirty="0" err="1"/>
              <a:t>Dažādības</a:t>
            </a:r>
            <a:r>
              <a:rPr lang="en-US" dirty="0"/>
              <a:t> vadība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407C803-33A6-44ED-B48C-21869DAE8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lv-LV" dirty="0"/>
              <a:t>Dažādības vadības ieviešanas aktivitātes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6.1.</a:t>
            </a:r>
            <a:r>
              <a:rPr lang="lv-LV" dirty="0"/>
              <a:t> iestādes iekšējos profesionālajos procesos (piemēram, politikas izstrāde un darba procesa piemērošana)</a:t>
            </a:r>
            <a:r>
              <a:rPr lang="en-US" dirty="0"/>
              <a:t>;</a:t>
            </a:r>
            <a:r>
              <a:rPr lang="lv-LV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6.2. </a:t>
            </a:r>
            <a:r>
              <a:rPr lang="lv-LV" dirty="0"/>
              <a:t>darbā ar klientiem (</a:t>
            </a:r>
            <a:r>
              <a:rPr lang="en-US" dirty="0" err="1"/>
              <a:t>piemēram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lv-LV" dirty="0" err="1"/>
              <a:t>ndividuāl</a:t>
            </a:r>
            <a:r>
              <a:rPr lang="en-US" dirty="0"/>
              <a:t>ā </a:t>
            </a:r>
            <a:r>
              <a:rPr lang="en-US" dirty="0" err="1"/>
              <a:t>pieeja</a:t>
            </a:r>
            <a:r>
              <a:rPr lang="lv-LV" dirty="0"/>
              <a:t>)</a:t>
            </a:r>
            <a:r>
              <a:rPr lang="en-US" dirty="0"/>
              <a:t>;</a:t>
            </a:r>
            <a:r>
              <a:rPr lang="lv-LV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6.3. </a:t>
            </a:r>
            <a:r>
              <a:rPr lang="lv-LV" dirty="0"/>
              <a:t>darbā ar sadarbības partneriem (piemēram, dažādības atbalstošu vērtību iesaistīšana sadarbības pamatos)</a:t>
            </a:r>
            <a:r>
              <a:rPr lang="en-US" dirty="0"/>
              <a:t>;</a:t>
            </a:r>
            <a:r>
              <a:rPr lang="lv-LV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6.4. </a:t>
            </a:r>
            <a:r>
              <a:rPr lang="lv-LV" dirty="0"/>
              <a:t>komunikācijā ar sabiedrību (piemēram, dažādību </a:t>
            </a:r>
            <a:r>
              <a:rPr lang="lv-LV" dirty="0" err="1"/>
              <a:t>attainojošu</a:t>
            </a:r>
            <a:r>
              <a:rPr lang="lv-LV" dirty="0"/>
              <a:t> un stereotipu mazinošu elementu iesaisti informatīvajos materiālos priekš sabiedrības).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 </a:t>
            </a:r>
            <a:r>
              <a:rPr lang="lv-LV" dirty="0"/>
              <a:t>Dažādības vadības aktivitāšu piemēri</a:t>
            </a:r>
            <a:r>
              <a:rPr lang="en-US" dirty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8309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0B88BF5-50AB-4909-99D6-DFE53D460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3 – </a:t>
            </a:r>
            <a:r>
              <a:rPr lang="en-US" dirty="0" err="1"/>
              <a:t>Multiplicēšanas</a:t>
            </a:r>
            <a:r>
              <a:rPr lang="en-US" dirty="0"/>
              <a:t> </a:t>
            </a:r>
            <a:r>
              <a:rPr lang="en-US" dirty="0" err="1"/>
              <a:t>pamati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29E8952-2BF3-400C-AF95-53AB7E3DC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lv-LV" dirty="0" err="1"/>
              <a:t>Multiplicēšanas</a:t>
            </a:r>
            <a:r>
              <a:rPr lang="lv-LV" dirty="0"/>
              <a:t> pamatuzdevumi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lv-LV" dirty="0" err="1"/>
              <a:t>Multiplicēšanas</a:t>
            </a:r>
            <a:r>
              <a:rPr lang="lv-LV" dirty="0"/>
              <a:t> metodes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lv-LV" dirty="0"/>
              <a:t>Multiplikatora kompetences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lv-LV" dirty="0" err="1"/>
              <a:t>Multiplicēšanas</a:t>
            </a:r>
            <a:r>
              <a:rPr lang="lv-LV" dirty="0"/>
              <a:t> plānu sastādīšana (mērķis, mērķauditorija, metodes, laiks, resursi utt.)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lv-LV" dirty="0"/>
              <a:t>Komunikācijas metodes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lv-LV" dirty="0"/>
              <a:t>Formālā un neformālā izglītība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cikls</a:t>
            </a:r>
            <a:r>
              <a:rPr lang="en-US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8881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363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dizains</vt:lpstr>
      <vt:lpstr>Dažādības vadība soociālajā darbā</vt:lpstr>
      <vt:lpstr>Modulis Nr. 1 – Dažādības apzināšanās</vt:lpstr>
      <vt:lpstr>Modulis Nr. 1 – Dažādības apzināšanās</vt:lpstr>
      <vt:lpstr>Modulis Nr. 2 – Dažādības vadība</vt:lpstr>
      <vt:lpstr>Modulis Nr. 2 – Dažādības vadība</vt:lpstr>
      <vt:lpstr>Modulis Nr. 3 – Multiplicēšanas pamati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Dažādības vadība soociālajā darbā</dc:title>
  <dc:creator>Normunds Pīlips</dc:creator>
  <cp:lastModifiedBy>Inese Veinberga</cp:lastModifiedBy>
  <cp:revision>2</cp:revision>
  <dcterms:created xsi:type="dcterms:W3CDTF">2018-12-19T00:36:00Z</dcterms:created>
  <dcterms:modified xsi:type="dcterms:W3CDTF">2019-12-06T13:03:54Z</dcterms:modified>
</cp:coreProperties>
</file>