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2276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2350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52018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3460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68693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68962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4885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29307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2443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490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185EB-FB53-427E-BF85-26B92A819042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92619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185EB-FB53-427E-BF85-26B92A819042}" type="datetimeFigureOut">
              <a:rPr lang="lv-LV" smtClean="0"/>
              <a:t>06.12.2019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40A2D-7BE4-4554-ADB8-CE09843FB17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6238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Aktualitātes projektā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lv-LV" dirty="0"/>
              <a:t>Ilze Kurme</a:t>
            </a:r>
          </a:p>
          <a:p>
            <a:pPr algn="r"/>
            <a:r>
              <a:rPr lang="lv-LV" dirty="0"/>
              <a:t>19.12.2018.</a:t>
            </a:r>
          </a:p>
        </p:txBody>
      </p:sp>
    </p:spTree>
    <p:extLst>
      <p:ext uri="{BB962C8B-B14F-4D97-AF65-F5344CB8AC3E}">
        <p14:creationId xmlns:p14="http://schemas.microsoft.com/office/powerpoint/2010/main" val="542841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0B88BF5-50AB-4909-99D6-DFE53D460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Modulis</a:t>
            </a:r>
            <a:r>
              <a:rPr lang="en-US" dirty="0"/>
              <a:t> Nr. 3 – </a:t>
            </a:r>
            <a:r>
              <a:rPr lang="en-US" dirty="0" err="1"/>
              <a:t>Multiplicēšanas</a:t>
            </a:r>
            <a:r>
              <a:rPr lang="en-US" dirty="0"/>
              <a:t> </a:t>
            </a:r>
            <a:r>
              <a:rPr lang="en-US" dirty="0" err="1"/>
              <a:t>pamati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29E8952-2BF3-400C-AF95-53AB7E3DC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lv-LV" dirty="0" err="1"/>
              <a:t>Multiplicēšanas</a:t>
            </a:r>
            <a:r>
              <a:rPr lang="lv-LV" dirty="0"/>
              <a:t> pamatuzdevumi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lv-LV" dirty="0" err="1"/>
              <a:t>Multiplicēšanas</a:t>
            </a:r>
            <a:r>
              <a:rPr lang="lv-LV" dirty="0"/>
              <a:t> metodes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lv-LV" dirty="0"/>
              <a:t>Multiplikatora kompetences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lv-LV" dirty="0" err="1"/>
              <a:t>Multiplicēšanas</a:t>
            </a:r>
            <a:r>
              <a:rPr lang="lv-LV" dirty="0"/>
              <a:t> plānu sastādīšana (mērķis, mērķauditorija, metodes, laiks, resursi utt.)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5. </a:t>
            </a:r>
            <a:r>
              <a:rPr lang="lv-LV" dirty="0"/>
              <a:t>Komunikācijas metodes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lv-LV" dirty="0"/>
              <a:t>Formālā un neformālā izglītība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Izglītības</a:t>
            </a:r>
            <a:r>
              <a:rPr lang="en-US" dirty="0"/>
              <a:t> </a:t>
            </a:r>
            <a:r>
              <a:rPr lang="en-US" dirty="0" err="1"/>
              <a:t>cikls</a:t>
            </a:r>
            <a:r>
              <a:rPr lang="en-US"/>
              <a:t>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8881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Aktualitātes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/>
              <a:t>Terminoloģijas vārdnīca. Atkārtots iepirkums (Nr.3) – līgums ar LU par īstenošanu;</a:t>
            </a:r>
          </a:p>
          <a:p>
            <a:endParaRPr lang="lv-LV" dirty="0"/>
          </a:p>
          <a:p>
            <a:r>
              <a:rPr lang="lv-LV" dirty="0"/>
              <a:t>Teoriju un metožu grāmata – 17.12.2018 noslēdzās iepirkums ir viens pretendents, piedāvājums tiek vērtēts;</a:t>
            </a:r>
          </a:p>
          <a:p>
            <a:endParaRPr lang="lv-LV" dirty="0"/>
          </a:p>
          <a:p>
            <a:r>
              <a:rPr lang="lv-LV" dirty="0">
                <a:solidFill>
                  <a:schemeClr val="accent5"/>
                </a:solidFill>
              </a:rPr>
              <a:t>Ģimenes asistenta pakalpojuma apraksta izveide, reģionālie semināri un apmācību programmas izstrāde;</a:t>
            </a:r>
          </a:p>
          <a:p>
            <a:endParaRPr lang="lv-LV" dirty="0">
              <a:solidFill>
                <a:schemeClr val="accent5"/>
              </a:solidFill>
            </a:endParaRPr>
          </a:p>
          <a:p>
            <a:r>
              <a:rPr lang="lv-LV" dirty="0"/>
              <a:t>Sarunas ar VAS par tiešsaistes moduļu izvietošanu</a:t>
            </a:r>
          </a:p>
          <a:p>
            <a:endParaRPr lang="lv-LV" dirty="0"/>
          </a:p>
          <a:p>
            <a:endParaRPr lang="lv-LV" dirty="0"/>
          </a:p>
          <a:p>
            <a:pPr lvl="1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924954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Aktualitātes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/>
              <a:t>Metodikas:</a:t>
            </a:r>
          </a:p>
          <a:p>
            <a:pPr lvl="1"/>
            <a:r>
              <a:rPr lang="lv-LV" dirty="0"/>
              <a:t>Uzsākti pilotprojekti GRT metodikai;</a:t>
            </a:r>
          </a:p>
          <a:p>
            <a:pPr lvl="1"/>
            <a:r>
              <a:rPr lang="lv-LV" dirty="0"/>
              <a:t>Trešais nodevums vardarbības metodikai drīzumā; konference par vardarbību 29.11.2018, IeM, saņemts metodiskā materiāla satura projekts un plānotais apmācību saturs;</a:t>
            </a:r>
          </a:p>
          <a:p>
            <a:pPr lvl="1"/>
            <a:r>
              <a:rPr lang="lv-LV" dirty="0"/>
              <a:t>Priekšizpēte bērnu metodikas ietvaros pašvaldībās (Liepājas pilsēta, Bauskas novads, Raunas novads, Rēzeknes novads, Siguldas novads), janvārī pilns novērtējums;</a:t>
            </a:r>
          </a:p>
          <a:p>
            <a:pPr lvl="1"/>
            <a:r>
              <a:rPr lang="lv-LV" dirty="0"/>
              <a:t>Līgums par metodikas izstrādi darbam ar atkarīgām personām (</a:t>
            </a:r>
            <a:r>
              <a:rPr lang="lv-LV" dirty="0" err="1"/>
              <a:t>Dia+Logs</a:t>
            </a:r>
            <a:r>
              <a:rPr lang="lv-LV" dirty="0"/>
              <a:t>) – tiek vērtēts metodiskā materiāla saturs;</a:t>
            </a:r>
          </a:p>
          <a:p>
            <a:pPr lvl="1"/>
            <a:r>
              <a:rPr lang="lv-LV" dirty="0"/>
              <a:t>Dažādības metodikas iepirkuma izsludināšana 2019.gada janvāris;</a:t>
            </a:r>
          </a:p>
          <a:p>
            <a:pPr lvl="1"/>
            <a:r>
              <a:rPr lang="lv-LV" dirty="0"/>
              <a:t>Jauniešu metodikas tehniskās specifikācijas izstrāde.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8408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Aktualitātes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/>
              <a:t>Ikgadējā konference ‘Resursi sociālajā darbā. Zināšanu tirgus’ šī gada </a:t>
            </a:r>
            <a:r>
              <a:rPr lang="lv-LV" b="1" dirty="0"/>
              <a:t>22.marts LNB, Ziedoņa zāle</a:t>
            </a:r>
            <a:r>
              <a:rPr lang="lv-LV" dirty="0"/>
              <a:t>;</a:t>
            </a:r>
          </a:p>
          <a:p>
            <a:endParaRPr lang="lv-LV" dirty="0"/>
          </a:p>
          <a:p>
            <a:r>
              <a:rPr lang="lv-LV" dirty="0"/>
              <a:t>Tematiskā diskusija – Kaspara Gobas filmas ‘Inga dzird’ skatīšanās un tai sekojoša diskusija </a:t>
            </a:r>
            <a:r>
              <a:rPr lang="lv-LV" b="1" dirty="0"/>
              <a:t>18.janvāris, Kinogalerija K.Suns, </a:t>
            </a:r>
            <a:r>
              <a:rPr lang="pt-BR" dirty="0"/>
              <a:t>Elizabetes ielā 83/85, Berga Bazārā</a:t>
            </a:r>
            <a:r>
              <a:rPr lang="lv-LV" dirty="0"/>
              <a:t>;</a:t>
            </a:r>
          </a:p>
          <a:p>
            <a:endParaRPr lang="lv-LV" dirty="0"/>
          </a:p>
          <a:p>
            <a:r>
              <a:rPr lang="lv-LV" dirty="0"/>
              <a:t>Izdots periodiskā izdevuma ‘Sociālais darbs Latvijā’ 2018/2, izdalīts mērķa grupas pārstāvjiem dažādu pasākumu, t.sk. Reģionālo semināru laikā. Pavasara izdevums </a:t>
            </a:r>
            <a:r>
              <a:rPr lang="lv-LV" b="1" dirty="0"/>
              <a:t>2019. gada 30. marts</a:t>
            </a:r>
            <a:r>
              <a:rPr lang="lv-LV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5466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id="{BAB88EB4-9B35-4D1F-B6CF-D426A6A99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Dažādības</a:t>
            </a:r>
            <a:r>
              <a:rPr lang="en-US" dirty="0"/>
              <a:t> </a:t>
            </a:r>
            <a:r>
              <a:rPr lang="en-US" dirty="0" err="1"/>
              <a:t>vadība</a:t>
            </a:r>
            <a:r>
              <a:rPr lang="en-US" dirty="0"/>
              <a:t> </a:t>
            </a:r>
            <a:r>
              <a:rPr lang="en-US" dirty="0" err="1"/>
              <a:t>sociālajā</a:t>
            </a:r>
            <a:r>
              <a:rPr lang="en-US" dirty="0"/>
              <a:t> </a:t>
            </a:r>
            <a:r>
              <a:rPr lang="en-US" dirty="0" err="1"/>
              <a:t>darbā</a:t>
            </a:r>
            <a:endParaRPr lang="lv-LV" dirty="0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2A0E1E01-B434-4DA8-8498-50D45B8C6B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Metod</a:t>
            </a:r>
            <a:r>
              <a:rPr lang="lv-LV" dirty="0" err="1"/>
              <a:t>iskais</a:t>
            </a:r>
            <a:r>
              <a:rPr lang="lv-LV" dirty="0"/>
              <a:t> </a:t>
            </a:r>
            <a:r>
              <a:rPr lang="en-US" dirty="0" err="1"/>
              <a:t>materiāls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89110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id="{216F527C-B521-45C7-BAD3-1C6A700A1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Modulis</a:t>
            </a:r>
            <a:r>
              <a:rPr lang="en-US" dirty="0"/>
              <a:t> Nr. 1 – </a:t>
            </a:r>
            <a:r>
              <a:rPr lang="en-US" dirty="0" err="1"/>
              <a:t>Dažādības</a:t>
            </a:r>
            <a:r>
              <a:rPr lang="en-US" dirty="0"/>
              <a:t> </a:t>
            </a:r>
            <a:r>
              <a:rPr lang="en-US" dirty="0" err="1"/>
              <a:t>apzināšanās</a:t>
            </a:r>
            <a:endParaRPr lang="lv-LV" dirty="0"/>
          </a:p>
        </p:txBody>
      </p:sp>
      <p:sp>
        <p:nvSpPr>
          <p:cNvPr id="5" name="Satura vietturis 4">
            <a:extLst>
              <a:ext uri="{FF2B5EF4-FFF2-40B4-BE49-F238E27FC236}">
                <a16:creationId xmlns:a16="http://schemas.microsoft.com/office/drawing/2014/main" id="{E4B354F0-32E3-41D9-A70A-B95740A21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lv-LV" dirty="0"/>
              <a:t>Stereotipi un aizspriedumi: to ietekme  uz profesionālo un privāto vidi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 </a:t>
            </a:r>
            <a:r>
              <a:rPr lang="lv-LV" dirty="0"/>
              <a:t>Vara: tās pielietojums sociālajā darbā (Leģitīmā vara, Vara atalgot, Vara sodīt, eksperta spēks, Vara pār informāciju)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7. </a:t>
            </a:r>
            <a:r>
              <a:rPr lang="lv-LV" dirty="0"/>
              <a:t>Valodas lietošanas ietekme uz dažādību sociālajā darbā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8. </a:t>
            </a:r>
            <a:r>
              <a:rPr lang="lv-LV" dirty="0"/>
              <a:t>Diskriminācija, tās iemesli (ideoloģiskā/sociālā, cīņas par varu dēļ) un veidi (tiešā/netiešā, pozitīvā/negatīvā)</a:t>
            </a:r>
            <a:r>
              <a:rPr lang="en-US" dirty="0"/>
              <a:t>.</a:t>
            </a:r>
            <a:endParaRPr lang="lv-LV" dirty="0"/>
          </a:p>
          <a:p>
            <a:pPr marL="0" indent="0">
              <a:buNone/>
            </a:pPr>
            <a:r>
              <a:rPr lang="en-US" dirty="0"/>
              <a:t>9. </a:t>
            </a:r>
            <a:r>
              <a:rPr lang="lv-LV" dirty="0"/>
              <a:t>Naida runa: izpausmes un tās sekas</a:t>
            </a:r>
            <a:r>
              <a:rPr lang="en-US" dirty="0"/>
              <a:t>.</a:t>
            </a:r>
            <a:endParaRPr lang="lv-LV" dirty="0"/>
          </a:p>
          <a:p>
            <a:pPr marL="514350" indent="-514350">
              <a:buFont typeface="+mj-lt"/>
              <a:buAutoNum type="arabicPeriod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714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>
            <a:extLst>
              <a:ext uri="{FF2B5EF4-FFF2-40B4-BE49-F238E27FC236}">
                <a16:creationId xmlns:a16="http://schemas.microsoft.com/office/drawing/2014/main" id="{216F527C-B521-45C7-BAD3-1C6A700A1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Modulis</a:t>
            </a:r>
            <a:r>
              <a:rPr lang="en-US" dirty="0"/>
              <a:t> Nr. 1 – </a:t>
            </a:r>
            <a:r>
              <a:rPr lang="en-US" dirty="0" err="1"/>
              <a:t>Dažādības</a:t>
            </a:r>
            <a:r>
              <a:rPr lang="en-US" dirty="0"/>
              <a:t> </a:t>
            </a:r>
            <a:r>
              <a:rPr lang="en-US" dirty="0" err="1"/>
              <a:t>apzināšanās</a:t>
            </a:r>
            <a:endParaRPr lang="lv-LV" dirty="0"/>
          </a:p>
        </p:txBody>
      </p:sp>
      <p:sp>
        <p:nvSpPr>
          <p:cNvPr id="5" name="Satura vietturis 4">
            <a:extLst>
              <a:ext uri="{FF2B5EF4-FFF2-40B4-BE49-F238E27FC236}">
                <a16:creationId xmlns:a16="http://schemas.microsoft.com/office/drawing/2014/main" id="{E4B354F0-32E3-41D9-A70A-B95740A21E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lv-LV" dirty="0"/>
              <a:t>Dažādības dimensijas: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1.1. </a:t>
            </a:r>
            <a:r>
              <a:rPr lang="lv-LV" dirty="0"/>
              <a:t>neietekmējamās (vecums, rase, etniskā piederība, dzimums, fiziskās īpatnības, seksuālā orientācija);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1.2. </a:t>
            </a:r>
            <a:r>
              <a:rPr lang="lv-LV" dirty="0"/>
              <a:t>ietekmējamās īpašības (Sociālais statuss, sociālās lomas, izglītība, darba pieredze, politiskā nostāja utt.).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lv-LV" dirty="0"/>
              <a:t>Personu ar neietekmējamām dažādības dimensijām stāvoklis Eiropā un Latvijā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lv-LV" dirty="0"/>
              <a:t>Globalizācijas ietekme uz privāto un profesionālo  vidi</a:t>
            </a:r>
            <a:r>
              <a:rPr lang="lv-LV" dirty="0">
                <a:effectLst/>
              </a:rPr>
              <a:t> </a:t>
            </a:r>
            <a:r>
              <a:rPr lang="lv-LV" dirty="0"/>
              <a:t> Ētikas kontekstu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lv-LV" dirty="0"/>
              <a:t>Dažādo izpratņu un vērtību veidošanās un  saskarsme (individuālisms/kolektīvisms, horizontālo/vertikālo attiecību pieeja, </a:t>
            </a:r>
            <a:r>
              <a:rPr lang="lv-LV" dirty="0" err="1"/>
              <a:t>xyzq</a:t>
            </a:r>
            <a:r>
              <a:rPr lang="lv-LV" dirty="0"/>
              <a:t> paaudzes)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7058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7929B33-BFA3-4E87-9263-4AE4BEC6B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Modulis</a:t>
            </a:r>
            <a:r>
              <a:rPr lang="en-US" dirty="0"/>
              <a:t> Nr. 2 – </a:t>
            </a:r>
            <a:r>
              <a:rPr lang="en-US" dirty="0" err="1"/>
              <a:t>Dažādības</a:t>
            </a:r>
            <a:r>
              <a:rPr lang="en-US" dirty="0"/>
              <a:t> vadība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407C803-33A6-44ED-B48C-21869DAE8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1. </a:t>
            </a:r>
            <a:r>
              <a:rPr lang="lv-LV" dirty="0"/>
              <a:t>Dažādības vadības pamati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lv-LV" dirty="0"/>
              <a:t>Vienlīdzības nodrošināšana un dažādības vadība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3. </a:t>
            </a:r>
            <a:r>
              <a:rPr lang="lv-LV" dirty="0"/>
              <a:t>Sociālais taisnīgums dažādības vadība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lv-LV" dirty="0"/>
              <a:t>Dažādības vadības sniegtās priekšrocības sociālajā darbā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5. </a:t>
            </a:r>
            <a:r>
              <a:rPr lang="lv-LV" dirty="0"/>
              <a:t>Dažādības vadības izaicinājumi un to pārvarēšana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12052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7929B33-BFA3-4E87-9263-4AE4BEC6B2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Modulis</a:t>
            </a:r>
            <a:r>
              <a:rPr lang="en-US" dirty="0"/>
              <a:t> Nr. 2 – </a:t>
            </a:r>
            <a:r>
              <a:rPr lang="en-US" dirty="0" err="1"/>
              <a:t>Dažādības</a:t>
            </a:r>
            <a:r>
              <a:rPr lang="en-US" dirty="0"/>
              <a:t> vadība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407C803-33A6-44ED-B48C-21869DAE8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lv-LV" dirty="0"/>
              <a:t>Dažādības vadības ieviešanas aktivitātes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6.1.</a:t>
            </a:r>
            <a:r>
              <a:rPr lang="lv-LV" dirty="0"/>
              <a:t> iestādes iekšējos profesionālajos procesos (piemēram, politikas izstrāde un darba procesa piemērošana)</a:t>
            </a:r>
            <a:r>
              <a:rPr lang="en-US" dirty="0"/>
              <a:t>;</a:t>
            </a:r>
            <a:r>
              <a:rPr lang="lv-LV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6.2. </a:t>
            </a:r>
            <a:r>
              <a:rPr lang="lv-LV" dirty="0"/>
              <a:t>darbā ar klientiem (</a:t>
            </a:r>
            <a:r>
              <a:rPr lang="en-US" dirty="0" err="1"/>
              <a:t>piemēram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lv-LV" dirty="0" err="1"/>
              <a:t>ndividuāl</a:t>
            </a:r>
            <a:r>
              <a:rPr lang="en-US" dirty="0"/>
              <a:t>ā </a:t>
            </a:r>
            <a:r>
              <a:rPr lang="en-US" dirty="0" err="1"/>
              <a:t>pieeja</a:t>
            </a:r>
            <a:r>
              <a:rPr lang="lv-LV" dirty="0"/>
              <a:t>)</a:t>
            </a:r>
            <a:r>
              <a:rPr lang="en-US" dirty="0"/>
              <a:t>;</a:t>
            </a:r>
            <a:r>
              <a:rPr lang="lv-LV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6.3. </a:t>
            </a:r>
            <a:r>
              <a:rPr lang="lv-LV" dirty="0"/>
              <a:t>darbā ar sadarbības partneriem (piemēram, dažādības atbalstošu vērtību iesaistīšana sadarbības pamatos)</a:t>
            </a:r>
            <a:r>
              <a:rPr lang="en-US" dirty="0"/>
              <a:t>;</a:t>
            </a:r>
            <a:r>
              <a:rPr lang="lv-LV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6.4. </a:t>
            </a:r>
            <a:r>
              <a:rPr lang="lv-LV" dirty="0"/>
              <a:t>komunikācijā ar sabiedrību (piemēram, dažādību </a:t>
            </a:r>
            <a:r>
              <a:rPr lang="lv-LV" dirty="0" err="1"/>
              <a:t>attainojošu</a:t>
            </a:r>
            <a:r>
              <a:rPr lang="lv-LV" dirty="0"/>
              <a:t> un stereotipu mazinošu elementu iesaisti informatīvajos materiālos priekš sabiedrības).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7. </a:t>
            </a:r>
            <a:r>
              <a:rPr lang="lv-LV" dirty="0"/>
              <a:t>Dažādības vadības aktivitāšu piemēri</a:t>
            </a:r>
            <a:r>
              <a:rPr lang="en-US" dirty="0"/>
              <a:t>.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683098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608</Words>
  <Application>Microsoft Office PowerPoint</Application>
  <PresentationFormat>Widescreen</PresentationFormat>
  <Paragraphs>62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Aktualitātes projektā</vt:lpstr>
      <vt:lpstr>Aktualitātes (1)</vt:lpstr>
      <vt:lpstr>Aktualitātes (2)</vt:lpstr>
      <vt:lpstr>Aktualitātes (3)</vt:lpstr>
      <vt:lpstr>Dažādības vadība sociālajā darbā</vt:lpstr>
      <vt:lpstr>Modulis Nr. 1 – Dažādības apzināšanās</vt:lpstr>
      <vt:lpstr>Modulis Nr. 1 – Dažādības apzināšanās</vt:lpstr>
      <vt:lpstr>Modulis Nr. 2 – Dažādības vadība</vt:lpstr>
      <vt:lpstr>Modulis Nr. 2 – Dažādības vadība</vt:lpstr>
      <vt:lpstr>Modulis Nr. 3 – Multiplicēšanas pamati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Aktualitātes. Metodiku tēmas</dc:title>
  <dc:creator>Ilze Kurme</dc:creator>
  <cp:lastModifiedBy>Inese Veinberga</cp:lastModifiedBy>
  <cp:revision>9</cp:revision>
  <cp:lastPrinted>2019-12-06T12:59:15Z</cp:lastPrinted>
  <dcterms:created xsi:type="dcterms:W3CDTF">2018-09-14T13:24:48Z</dcterms:created>
  <dcterms:modified xsi:type="dcterms:W3CDTF">2019-12-06T13:03:28Z</dcterms:modified>
</cp:coreProperties>
</file>