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5" r:id="rId2"/>
    <p:sldId id="381" r:id="rId3"/>
    <p:sldId id="382" r:id="rId4"/>
    <p:sldId id="385" r:id="rId5"/>
    <p:sldId id="384" r:id="rId6"/>
    <p:sldId id="386" r:id="rId7"/>
    <p:sldId id="383" r:id="rId8"/>
    <p:sldId id="389" r:id="rId9"/>
    <p:sldId id="392" r:id="rId10"/>
    <p:sldId id="390" r:id="rId11"/>
    <p:sldId id="391" r:id="rId12"/>
    <p:sldId id="387" r:id="rId13"/>
    <p:sldId id="388" r:id="rId14"/>
    <p:sldId id="304" r:id="rId15"/>
  </p:sldIdLst>
  <p:sldSz cx="9144000" cy="6858000" type="screen4x3"/>
  <p:notesSz cx="6870700" cy="97742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6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99"/>
    <a:srgbClr val="808000"/>
    <a:srgbClr val="AFBF61"/>
    <a:srgbClr val="E1FF9F"/>
    <a:srgbClr val="FFCC99"/>
    <a:srgbClr val="CCCC00"/>
    <a:srgbClr val="FF6600"/>
    <a:srgbClr val="99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89824" autoAdjust="0"/>
  </p:normalViewPr>
  <p:slideViewPr>
    <p:cSldViewPr>
      <p:cViewPr varScale="1">
        <p:scale>
          <a:sx n="92" d="100"/>
          <a:sy n="92" d="100"/>
        </p:scale>
        <p:origin x="5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079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B9073-F0DF-42A3-AAC0-1DBF14F0DF9C}" type="doc">
      <dgm:prSet loTypeId="urn:microsoft.com/office/officeart/2005/8/layout/pyramid1" loCatId="pyramid" qsTypeId="urn:microsoft.com/office/officeart/2005/8/quickstyle/3d3" qsCatId="3D" csTypeId="urn:microsoft.com/office/officeart/2005/8/colors/colorful5" csCatId="colorful" phldr="1"/>
      <dgm:spPr/>
    </dgm:pt>
    <dgm:pt modelId="{D8E9BA1F-B04F-42BB-A549-CCEE90A1BFE5}">
      <dgm:prSet phldrT="[Teksts]" custT="1"/>
      <dgm:spPr/>
      <dgm:t>
        <a:bodyPr/>
        <a:lstStyle/>
        <a:p>
          <a:r>
            <a:rPr lang="lv-LV" sz="1050" dirty="0"/>
            <a:t>Izklaide 1%</a:t>
          </a:r>
        </a:p>
      </dgm:t>
    </dgm:pt>
    <dgm:pt modelId="{D6C1AF9A-3970-45D3-8347-788CEBF1B4F4}" type="parTrans" cxnId="{38AF5CDC-3242-4C47-A5EA-4830D3A43678}">
      <dgm:prSet/>
      <dgm:spPr/>
      <dgm:t>
        <a:bodyPr/>
        <a:lstStyle/>
        <a:p>
          <a:endParaRPr lang="lv-LV" sz="1100"/>
        </a:p>
      </dgm:t>
    </dgm:pt>
    <dgm:pt modelId="{E2E8B89C-D0BC-404E-A0EC-C5886BEF6F58}" type="sibTrans" cxnId="{38AF5CDC-3242-4C47-A5EA-4830D3A43678}">
      <dgm:prSet/>
      <dgm:spPr/>
      <dgm:t>
        <a:bodyPr/>
        <a:lstStyle/>
        <a:p>
          <a:endParaRPr lang="lv-LV" sz="1100"/>
        </a:p>
      </dgm:t>
    </dgm:pt>
    <dgm:pt modelId="{DF6F4086-9DBF-4FAE-A337-047C8A0C5802}">
      <dgm:prSet phldrT="[Teksts]" custT="1"/>
      <dgm:spPr/>
      <dgm:t>
        <a:bodyPr/>
        <a:lstStyle/>
        <a:p>
          <a:r>
            <a:rPr lang="lv-LV" sz="1200" dirty="0"/>
            <a:t>Iegādāties sadzīves tehniku - 3%</a:t>
          </a:r>
        </a:p>
      </dgm:t>
    </dgm:pt>
    <dgm:pt modelId="{E14C0717-1888-4079-9218-55B7ED784127}" type="parTrans" cxnId="{3F7BD95D-E895-4BB9-B895-6D3383209DDB}">
      <dgm:prSet/>
      <dgm:spPr/>
      <dgm:t>
        <a:bodyPr/>
        <a:lstStyle/>
        <a:p>
          <a:endParaRPr lang="lv-LV" sz="1100"/>
        </a:p>
      </dgm:t>
    </dgm:pt>
    <dgm:pt modelId="{52DE4100-C4EE-485F-B0C8-E65197668B0C}" type="sibTrans" cxnId="{3F7BD95D-E895-4BB9-B895-6D3383209DDB}">
      <dgm:prSet/>
      <dgm:spPr/>
      <dgm:t>
        <a:bodyPr/>
        <a:lstStyle/>
        <a:p>
          <a:endParaRPr lang="lv-LV" sz="1100"/>
        </a:p>
      </dgm:t>
    </dgm:pt>
    <dgm:pt modelId="{B945D71D-39E4-4824-99BE-77EC3C73AD1B}">
      <dgm:prSet custT="1"/>
      <dgm:spPr/>
      <dgm:t>
        <a:bodyPr/>
        <a:lstStyle/>
        <a:p>
          <a:r>
            <a:rPr lang="lv-LV" sz="1400" dirty="0"/>
            <a:t>Atdot parādus - 27%</a:t>
          </a:r>
        </a:p>
      </dgm:t>
    </dgm:pt>
    <dgm:pt modelId="{91EF4D6B-A678-4D60-B421-811C1ADEFD65}" type="parTrans" cxnId="{E0196C89-022A-4CAE-B9F7-1CAC092E8FCF}">
      <dgm:prSet/>
      <dgm:spPr/>
      <dgm:t>
        <a:bodyPr/>
        <a:lstStyle/>
        <a:p>
          <a:endParaRPr lang="lv-LV" sz="1100"/>
        </a:p>
      </dgm:t>
    </dgm:pt>
    <dgm:pt modelId="{0A048ADE-6D7E-425F-8CB4-BC5CECB490F5}" type="sibTrans" cxnId="{E0196C89-022A-4CAE-B9F7-1CAC092E8FCF}">
      <dgm:prSet/>
      <dgm:spPr/>
      <dgm:t>
        <a:bodyPr/>
        <a:lstStyle/>
        <a:p>
          <a:endParaRPr lang="lv-LV" sz="1100"/>
        </a:p>
      </dgm:t>
    </dgm:pt>
    <dgm:pt modelId="{DE3D9F2D-362C-482D-9B11-FBCB66A6840D}">
      <dgm:prSet custT="1"/>
      <dgm:spPr/>
      <dgm:t>
        <a:bodyPr/>
        <a:lstStyle/>
        <a:p>
          <a:r>
            <a:rPr lang="lv-LV" sz="1400" dirty="0"/>
            <a:t>Nodrošināt sevi un mājsaimniecības locekļus ar apģērbu un apaviem - 28%</a:t>
          </a:r>
        </a:p>
      </dgm:t>
    </dgm:pt>
    <dgm:pt modelId="{AE784BD8-ED70-4499-ADAC-D8848B50C862}" type="parTrans" cxnId="{2F2D6CFD-C770-42C0-A428-FF860D5B781F}">
      <dgm:prSet/>
      <dgm:spPr/>
      <dgm:t>
        <a:bodyPr/>
        <a:lstStyle/>
        <a:p>
          <a:endParaRPr lang="lv-LV" sz="1100"/>
        </a:p>
      </dgm:t>
    </dgm:pt>
    <dgm:pt modelId="{CE5BA720-94F4-4EFF-ABE8-710A775072B0}" type="sibTrans" cxnId="{2F2D6CFD-C770-42C0-A428-FF860D5B781F}">
      <dgm:prSet/>
      <dgm:spPr/>
      <dgm:t>
        <a:bodyPr/>
        <a:lstStyle/>
        <a:p>
          <a:endParaRPr lang="lv-LV" sz="1100"/>
        </a:p>
      </dgm:t>
    </dgm:pt>
    <dgm:pt modelId="{D2AE4718-C01D-442C-A97A-7276EC638C1F}">
      <dgm:prSet custT="1"/>
      <dgm:spPr/>
      <dgm:t>
        <a:bodyPr/>
        <a:lstStyle/>
        <a:p>
          <a:r>
            <a:rPr lang="lv-LV" sz="1400" dirty="0">
              <a:solidFill>
                <a:schemeClr val="bg1"/>
              </a:solidFill>
            </a:rPr>
            <a:t>Uzlabot mājokļa situāciju - 39%</a:t>
          </a:r>
        </a:p>
      </dgm:t>
    </dgm:pt>
    <dgm:pt modelId="{FA372B8D-3778-4A1B-870D-25A7132B6664}" type="parTrans" cxnId="{5D7C5CC1-AB53-44C5-8E63-A2E6F68A20E8}">
      <dgm:prSet/>
      <dgm:spPr/>
      <dgm:t>
        <a:bodyPr/>
        <a:lstStyle/>
        <a:p>
          <a:endParaRPr lang="lv-LV" sz="1100"/>
        </a:p>
      </dgm:t>
    </dgm:pt>
    <dgm:pt modelId="{9494A90B-37DA-4B89-9493-0453929C8BB3}" type="sibTrans" cxnId="{5D7C5CC1-AB53-44C5-8E63-A2E6F68A20E8}">
      <dgm:prSet/>
      <dgm:spPr/>
      <dgm:t>
        <a:bodyPr/>
        <a:lstStyle/>
        <a:p>
          <a:endParaRPr lang="lv-LV" sz="1100"/>
        </a:p>
      </dgm:t>
    </dgm:pt>
    <dgm:pt modelId="{4EC6CCA5-A254-4719-B5AD-D2CCD8C20DF5}">
      <dgm:prSet custT="1"/>
      <dgm:spPr/>
      <dgm:t>
        <a:bodyPr/>
        <a:lstStyle/>
        <a:p>
          <a:r>
            <a:rPr lang="lv-LV" sz="1400" dirty="0">
              <a:solidFill>
                <a:schemeClr val="bg1"/>
              </a:solidFill>
            </a:rPr>
            <a:t>Nodrošināt sevi un mājsaimniecības locekļus ar pārtiku - 39%</a:t>
          </a:r>
        </a:p>
      </dgm:t>
    </dgm:pt>
    <dgm:pt modelId="{03CB5CFD-B732-4E43-91B3-A90A7646E7F5}" type="parTrans" cxnId="{48C077B6-728B-4D32-9F57-E1103C1E00A7}">
      <dgm:prSet/>
      <dgm:spPr/>
      <dgm:t>
        <a:bodyPr/>
        <a:lstStyle/>
        <a:p>
          <a:endParaRPr lang="lv-LV" sz="1100"/>
        </a:p>
      </dgm:t>
    </dgm:pt>
    <dgm:pt modelId="{351255BE-39C0-4C2C-8681-DCAE249AE5F0}" type="sibTrans" cxnId="{48C077B6-728B-4D32-9F57-E1103C1E00A7}">
      <dgm:prSet/>
      <dgm:spPr/>
      <dgm:t>
        <a:bodyPr/>
        <a:lstStyle/>
        <a:p>
          <a:endParaRPr lang="lv-LV" sz="1100"/>
        </a:p>
      </dgm:t>
    </dgm:pt>
    <dgm:pt modelId="{853F424F-AFCB-460D-A387-C464842F487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400" dirty="0">
              <a:solidFill>
                <a:schemeClr val="bg1"/>
              </a:solidFill>
            </a:rPr>
            <a:t>Atrast pastāvīgu algotu darbu</a:t>
          </a:r>
          <a:r>
            <a:rPr lang="lv-LV" sz="1400" dirty="0">
              <a:solidFill>
                <a:schemeClr val="bg1"/>
              </a:solidFill>
            </a:rPr>
            <a:t> </a:t>
          </a:r>
          <a:r>
            <a:rPr lang="pl-PL" sz="1400" dirty="0">
              <a:solidFill>
                <a:schemeClr val="bg1"/>
              </a:solidFill>
            </a:rPr>
            <a:t>- 42%</a:t>
          </a:r>
          <a:r>
            <a:rPr lang="lv-LV" sz="1400" dirty="0">
              <a:solidFill>
                <a:schemeClr val="bg1"/>
              </a:solidFill>
            </a:rPr>
            <a:t>; Atrast kādu gadījuma darbu, kur piestrādāt, “haltūru” - 27%</a:t>
          </a:r>
        </a:p>
      </dgm:t>
    </dgm:pt>
    <dgm:pt modelId="{A437461F-CBA2-4774-A0EC-2326F671C212}" type="parTrans" cxnId="{8893A44C-6C1F-4C56-8DB3-419F7C836CD1}">
      <dgm:prSet/>
      <dgm:spPr/>
      <dgm:t>
        <a:bodyPr/>
        <a:lstStyle/>
        <a:p>
          <a:endParaRPr lang="lv-LV" sz="1100"/>
        </a:p>
      </dgm:t>
    </dgm:pt>
    <dgm:pt modelId="{E2069910-BBAE-401E-9496-7BB91F905035}" type="sibTrans" cxnId="{8893A44C-6C1F-4C56-8DB3-419F7C836CD1}">
      <dgm:prSet/>
      <dgm:spPr/>
      <dgm:t>
        <a:bodyPr/>
        <a:lstStyle/>
        <a:p>
          <a:endParaRPr lang="lv-LV" sz="1100"/>
        </a:p>
      </dgm:t>
    </dgm:pt>
    <dgm:pt modelId="{77325F92-69AF-4BA1-A1CA-CC529E226654}">
      <dgm:prSet custT="1"/>
      <dgm:spPr/>
      <dgm:t>
        <a:bodyPr/>
        <a:lstStyle/>
        <a:p>
          <a:r>
            <a:rPr lang="lv-LV" sz="1600" dirty="0">
              <a:solidFill>
                <a:schemeClr val="bg1"/>
              </a:solidFill>
            </a:rPr>
            <a:t>Uzlabot veselības stāvokli - 55%</a:t>
          </a:r>
        </a:p>
      </dgm:t>
    </dgm:pt>
    <dgm:pt modelId="{1C54D208-5C95-46B7-9EFD-7BC7DCFAAD48}" type="parTrans" cxnId="{AB09D66B-94F8-4EFE-9819-1E73260F3397}">
      <dgm:prSet/>
      <dgm:spPr/>
      <dgm:t>
        <a:bodyPr/>
        <a:lstStyle/>
        <a:p>
          <a:endParaRPr lang="lv-LV" sz="1100"/>
        </a:p>
      </dgm:t>
    </dgm:pt>
    <dgm:pt modelId="{485E1D99-CB8F-44FB-8D35-9D7F480460C1}" type="sibTrans" cxnId="{AB09D66B-94F8-4EFE-9819-1E73260F3397}">
      <dgm:prSet/>
      <dgm:spPr/>
      <dgm:t>
        <a:bodyPr/>
        <a:lstStyle/>
        <a:p>
          <a:endParaRPr lang="lv-LV" sz="1100"/>
        </a:p>
      </dgm:t>
    </dgm:pt>
    <dgm:pt modelId="{22F14FBB-52E9-4FC3-9AC8-AE67306E56C8}">
      <dgm:prSet custT="1"/>
      <dgm:spPr/>
      <dgm:t>
        <a:bodyPr/>
        <a:lstStyle/>
        <a:p>
          <a:r>
            <a:rPr lang="lv-LV" sz="1100" dirty="0"/>
            <a:t>Mazināt vientulību 2%</a:t>
          </a:r>
        </a:p>
      </dgm:t>
    </dgm:pt>
    <dgm:pt modelId="{005F88FC-3FE4-463A-AF1A-59751A7DE51B}" type="parTrans" cxnId="{DF0794B9-C369-4A58-A28E-3826831B3EF4}">
      <dgm:prSet/>
      <dgm:spPr/>
      <dgm:t>
        <a:bodyPr/>
        <a:lstStyle/>
        <a:p>
          <a:endParaRPr lang="lv-LV" sz="1100"/>
        </a:p>
      </dgm:t>
    </dgm:pt>
    <dgm:pt modelId="{D531CB16-833C-4950-840E-143784D611CE}" type="sibTrans" cxnId="{DF0794B9-C369-4A58-A28E-3826831B3EF4}">
      <dgm:prSet/>
      <dgm:spPr/>
      <dgm:t>
        <a:bodyPr/>
        <a:lstStyle/>
        <a:p>
          <a:endParaRPr lang="lv-LV" sz="1100"/>
        </a:p>
      </dgm:t>
    </dgm:pt>
    <dgm:pt modelId="{77AC9704-086F-4CA1-BA48-EA9C9AC4F5F9}">
      <dgm:prSet custT="1"/>
      <dgm:spPr/>
      <dgm:t>
        <a:bodyPr/>
        <a:lstStyle/>
        <a:p>
          <a:r>
            <a:rPr lang="lv-LV" sz="1200" dirty="0"/>
            <a:t>Nokārtot invaliditātes statusu	- 8%</a:t>
          </a:r>
        </a:p>
      </dgm:t>
    </dgm:pt>
    <dgm:pt modelId="{D93F1F6E-3A2F-4A9A-89AF-93E9F7843D29}" type="parTrans" cxnId="{0497C414-8985-4FCC-921B-842DF84F06F1}">
      <dgm:prSet/>
      <dgm:spPr/>
      <dgm:t>
        <a:bodyPr/>
        <a:lstStyle/>
        <a:p>
          <a:endParaRPr lang="lv-LV" sz="1100"/>
        </a:p>
      </dgm:t>
    </dgm:pt>
    <dgm:pt modelId="{E44B025F-241D-4283-ABC7-239233266D8C}" type="sibTrans" cxnId="{0497C414-8985-4FCC-921B-842DF84F06F1}">
      <dgm:prSet/>
      <dgm:spPr/>
      <dgm:t>
        <a:bodyPr/>
        <a:lstStyle/>
        <a:p>
          <a:endParaRPr lang="lv-LV" sz="1100"/>
        </a:p>
      </dgm:t>
    </dgm:pt>
    <dgm:pt modelId="{47107FA6-5459-4CEE-AC0D-E251FD1D4AAE}">
      <dgm:prSet custT="1"/>
      <dgm:spPr/>
      <dgm:t>
        <a:bodyPr/>
        <a:lstStyle/>
        <a:p>
          <a:r>
            <a:rPr lang="lv-LV" sz="1200" dirty="0"/>
            <a:t>Sakārtot attiecības ar tuviniekiem, radiniekiem - 11%</a:t>
          </a:r>
        </a:p>
      </dgm:t>
    </dgm:pt>
    <dgm:pt modelId="{25DC1E58-D285-4BED-B0DE-0CE5EBECBE2D}" type="parTrans" cxnId="{EEEFFDB5-4EF0-4DE4-B474-A941598E2776}">
      <dgm:prSet/>
      <dgm:spPr/>
      <dgm:t>
        <a:bodyPr/>
        <a:lstStyle/>
        <a:p>
          <a:endParaRPr lang="lv-LV" sz="1100"/>
        </a:p>
      </dgm:t>
    </dgm:pt>
    <dgm:pt modelId="{46FD60EE-89C8-4CA1-B5CE-569EDFF373A9}" type="sibTrans" cxnId="{EEEFFDB5-4EF0-4DE4-B474-A941598E2776}">
      <dgm:prSet/>
      <dgm:spPr/>
      <dgm:t>
        <a:bodyPr/>
        <a:lstStyle/>
        <a:p>
          <a:endParaRPr lang="lv-LV" sz="1100"/>
        </a:p>
      </dgm:t>
    </dgm:pt>
    <dgm:pt modelId="{E3A5A986-52CA-42FA-8EC5-FDF303B4D9D8}">
      <dgm:prSet custT="1"/>
      <dgm:spPr/>
      <dgm:t>
        <a:bodyPr/>
        <a:lstStyle/>
        <a:p>
          <a:r>
            <a:rPr lang="lv-LV" sz="1200" dirty="0"/>
            <a:t>Mainīt dzīvesveidu - 11%, atmest smēķēšanu - 9%, atmest alkohola lietošanu - 5%</a:t>
          </a:r>
        </a:p>
      </dgm:t>
    </dgm:pt>
    <dgm:pt modelId="{CE4531FF-F72E-4853-A08B-87A6D8C38548}" type="parTrans" cxnId="{E1DC6598-6F2B-4253-8A10-E53E2323CD9A}">
      <dgm:prSet/>
      <dgm:spPr/>
      <dgm:t>
        <a:bodyPr/>
        <a:lstStyle/>
        <a:p>
          <a:endParaRPr lang="lv-LV" sz="1100"/>
        </a:p>
      </dgm:t>
    </dgm:pt>
    <dgm:pt modelId="{283D6112-A912-49DF-9E04-737EE4F5AF7C}" type="sibTrans" cxnId="{E1DC6598-6F2B-4253-8A10-E53E2323CD9A}">
      <dgm:prSet/>
      <dgm:spPr/>
      <dgm:t>
        <a:bodyPr/>
        <a:lstStyle/>
        <a:p>
          <a:endParaRPr lang="lv-LV" sz="1100"/>
        </a:p>
      </dgm:t>
    </dgm:pt>
    <dgm:pt modelId="{BBCCC2F1-657F-44B0-BA7B-69C945CE1D8E}">
      <dgm:prSet custT="1"/>
      <dgm:spPr/>
      <dgm:t>
        <a:bodyPr/>
        <a:lstStyle/>
        <a:p>
          <a:r>
            <a:rPr lang="lv-LV" sz="1400" dirty="0"/>
            <a:t>Mainīt dzīvesvietu - 13% </a:t>
          </a:r>
        </a:p>
      </dgm:t>
    </dgm:pt>
    <dgm:pt modelId="{1B689B4A-1565-42AA-9674-58D29C497386}" type="parTrans" cxnId="{CB851912-B541-43A5-9018-678DAB7C1CDD}">
      <dgm:prSet/>
      <dgm:spPr/>
      <dgm:t>
        <a:bodyPr/>
        <a:lstStyle/>
        <a:p>
          <a:endParaRPr lang="lv-LV" sz="1100"/>
        </a:p>
      </dgm:t>
    </dgm:pt>
    <dgm:pt modelId="{7A512E73-DB18-4482-BFBE-C9F6E5F2B563}" type="sibTrans" cxnId="{CB851912-B541-43A5-9018-678DAB7C1CDD}">
      <dgm:prSet/>
      <dgm:spPr/>
      <dgm:t>
        <a:bodyPr/>
        <a:lstStyle/>
        <a:p>
          <a:endParaRPr lang="lv-LV" sz="1100"/>
        </a:p>
      </dgm:t>
    </dgm:pt>
    <dgm:pt modelId="{39BC6385-9A0B-4388-96D4-43402EC7109E}">
      <dgm:prSet custT="1"/>
      <dgm:spPr/>
      <dgm:t>
        <a:bodyPr/>
        <a:lstStyle/>
        <a:p>
          <a:r>
            <a:rPr lang="lv-LV" sz="1400" dirty="0"/>
            <a:t>Nodrošināt savu un mājsaimniecības locekļu drošību - 20%</a:t>
          </a:r>
        </a:p>
      </dgm:t>
    </dgm:pt>
    <dgm:pt modelId="{8D38235A-83A4-4C92-95A5-E3E3F80AEC11}" type="parTrans" cxnId="{8ABC8168-7236-444E-9400-855FB48C2BF6}">
      <dgm:prSet/>
      <dgm:spPr/>
      <dgm:t>
        <a:bodyPr/>
        <a:lstStyle/>
        <a:p>
          <a:endParaRPr lang="lv-LV" sz="1100"/>
        </a:p>
      </dgm:t>
    </dgm:pt>
    <dgm:pt modelId="{3F05C322-2A25-4086-8BDE-0D3DB77EC576}" type="sibTrans" cxnId="{8ABC8168-7236-444E-9400-855FB48C2BF6}">
      <dgm:prSet/>
      <dgm:spPr/>
      <dgm:t>
        <a:bodyPr/>
        <a:lstStyle/>
        <a:p>
          <a:endParaRPr lang="lv-LV" sz="1100"/>
        </a:p>
      </dgm:t>
    </dgm:pt>
    <dgm:pt modelId="{A716A3F6-B1E5-4B5A-B32C-B7B544164BFD}" type="pres">
      <dgm:prSet presAssocID="{444B9073-F0DF-42A3-AAC0-1DBF14F0DF9C}" presName="Name0" presStyleCnt="0">
        <dgm:presLayoutVars>
          <dgm:dir/>
          <dgm:animLvl val="lvl"/>
          <dgm:resizeHandles val="exact"/>
        </dgm:presLayoutVars>
      </dgm:prSet>
      <dgm:spPr/>
    </dgm:pt>
    <dgm:pt modelId="{63354EBF-26F0-42FC-BB28-CF16E7A2A907}" type="pres">
      <dgm:prSet presAssocID="{D8E9BA1F-B04F-42BB-A549-CCEE90A1BFE5}" presName="Name8" presStyleCnt="0"/>
      <dgm:spPr/>
    </dgm:pt>
    <dgm:pt modelId="{561B38EE-3CE9-4E20-A02B-B71CBA93118E}" type="pres">
      <dgm:prSet presAssocID="{D8E9BA1F-B04F-42BB-A549-CCEE90A1BFE5}" presName="level" presStyleLbl="node1" presStyleIdx="0" presStyleCnt="14">
        <dgm:presLayoutVars>
          <dgm:chMax val="1"/>
          <dgm:bulletEnabled val="1"/>
        </dgm:presLayoutVars>
      </dgm:prSet>
      <dgm:spPr/>
    </dgm:pt>
    <dgm:pt modelId="{50D7BA8A-1234-4042-8C3F-B52E42C65736}" type="pres">
      <dgm:prSet presAssocID="{D8E9BA1F-B04F-42BB-A549-CCEE90A1BFE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1F7022F-D5F6-45A7-AE40-4D0116DDDD2C}" type="pres">
      <dgm:prSet presAssocID="{22F14FBB-52E9-4FC3-9AC8-AE67306E56C8}" presName="Name8" presStyleCnt="0"/>
      <dgm:spPr/>
    </dgm:pt>
    <dgm:pt modelId="{4CDE5B16-D471-44A4-B072-FFBC87B29C78}" type="pres">
      <dgm:prSet presAssocID="{22F14FBB-52E9-4FC3-9AC8-AE67306E56C8}" presName="level" presStyleLbl="node1" presStyleIdx="1" presStyleCnt="14" custScaleY="127678">
        <dgm:presLayoutVars>
          <dgm:chMax val="1"/>
          <dgm:bulletEnabled val="1"/>
        </dgm:presLayoutVars>
      </dgm:prSet>
      <dgm:spPr/>
    </dgm:pt>
    <dgm:pt modelId="{E6D48F64-120C-4E93-BADB-2FF06E122DFC}" type="pres">
      <dgm:prSet presAssocID="{22F14FBB-52E9-4FC3-9AC8-AE67306E56C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E0F71F3-19A5-49B9-A541-D3726C01AD38}" type="pres">
      <dgm:prSet presAssocID="{DF6F4086-9DBF-4FAE-A337-047C8A0C5802}" presName="Name8" presStyleCnt="0"/>
      <dgm:spPr/>
    </dgm:pt>
    <dgm:pt modelId="{DBE1699E-40D3-4A07-A5B0-6C1C33955636}" type="pres">
      <dgm:prSet presAssocID="{DF6F4086-9DBF-4FAE-A337-047C8A0C5802}" presName="level" presStyleLbl="node1" presStyleIdx="2" presStyleCnt="14" custScaleY="130419">
        <dgm:presLayoutVars>
          <dgm:chMax val="1"/>
          <dgm:bulletEnabled val="1"/>
        </dgm:presLayoutVars>
      </dgm:prSet>
      <dgm:spPr/>
    </dgm:pt>
    <dgm:pt modelId="{68A4FB68-388A-4A80-98DD-45D518207A42}" type="pres">
      <dgm:prSet presAssocID="{DF6F4086-9DBF-4FAE-A337-047C8A0C58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87778D0-334B-4885-B5A1-E106CE34300B}" type="pres">
      <dgm:prSet presAssocID="{77AC9704-086F-4CA1-BA48-EA9C9AC4F5F9}" presName="Name8" presStyleCnt="0"/>
      <dgm:spPr/>
    </dgm:pt>
    <dgm:pt modelId="{64B44E7F-900E-4504-881D-FCC9DC970269}" type="pres">
      <dgm:prSet presAssocID="{77AC9704-086F-4CA1-BA48-EA9C9AC4F5F9}" presName="level" presStyleLbl="node1" presStyleIdx="3" presStyleCnt="14">
        <dgm:presLayoutVars>
          <dgm:chMax val="1"/>
          <dgm:bulletEnabled val="1"/>
        </dgm:presLayoutVars>
      </dgm:prSet>
      <dgm:spPr/>
    </dgm:pt>
    <dgm:pt modelId="{F5846BEC-AB86-41BD-90FA-6FDBED6D315E}" type="pres">
      <dgm:prSet presAssocID="{77AC9704-086F-4CA1-BA48-EA9C9AC4F5F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AC61F5B-2A4C-4755-B928-EDC21EA63188}" type="pres">
      <dgm:prSet presAssocID="{47107FA6-5459-4CEE-AC0D-E251FD1D4AAE}" presName="Name8" presStyleCnt="0"/>
      <dgm:spPr/>
    </dgm:pt>
    <dgm:pt modelId="{3CDD709B-82FC-43E3-94C3-ED9482BBFDFD}" type="pres">
      <dgm:prSet presAssocID="{47107FA6-5459-4CEE-AC0D-E251FD1D4AAE}" presName="level" presStyleLbl="node1" presStyleIdx="4" presStyleCnt="14" custScaleY="142094">
        <dgm:presLayoutVars>
          <dgm:chMax val="1"/>
          <dgm:bulletEnabled val="1"/>
        </dgm:presLayoutVars>
      </dgm:prSet>
      <dgm:spPr/>
    </dgm:pt>
    <dgm:pt modelId="{C8AB788E-1BF6-40FA-9CAA-6F3343C3D351}" type="pres">
      <dgm:prSet presAssocID="{47107FA6-5459-4CEE-AC0D-E251FD1D4AA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585ACA2-02E2-47C5-926C-C0995D71EF31}" type="pres">
      <dgm:prSet presAssocID="{E3A5A986-52CA-42FA-8EC5-FDF303B4D9D8}" presName="Name8" presStyleCnt="0"/>
      <dgm:spPr/>
    </dgm:pt>
    <dgm:pt modelId="{B2D4F8B0-3AE2-4CE1-BE30-5317CC193E0E}" type="pres">
      <dgm:prSet presAssocID="{E3A5A986-52CA-42FA-8EC5-FDF303B4D9D8}" presName="level" presStyleLbl="node1" presStyleIdx="5" presStyleCnt="14" custScaleY="160495">
        <dgm:presLayoutVars>
          <dgm:chMax val="1"/>
          <dgm:bulletEnabled val="1"/>
        </dgm:presLayoutVars>
      </dgm:prSet>
      <dgm:spPr/>
    </dgm:pt>
    <dgm:pt modelId="{4AC258D6-27FA-458D-9FD4-D75BC7BC775D}" type="pres">
      <dgm:prSet presAssocID="{E3A5A986-52CA-42FA-8EC5-FDF303B4D9D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C30AF5D-0865-4927-A63B-AF8A2ACC278F}" type="pres">
      <dgm:prSet presAssocID="{BBCCC2F1-657F-44B0-BA7B-69C945CE1D8E}" presName="Name8" presStyleCnt="0"/>
      <dgm:spPr/>
    </dgm:pt>
    <dgm:pt modelId="{35E98881-04B3-4EFD-BF3E-B9750AC2845A}" type="pres">
      <dgm:prSet presAssocID="{BBCCC2F1-657F-44B0-BA7B-69C945CE1D8E}" presName="level" presStyleLbl="node1" presStyleIdx="6" presStyleCnt="14">
        <dgm:presLayoutVars>
          <dgm:chMax val="1"/>
          <dgm:bulletEnabled val="1"/>
        </dgm:presLayoutVars>
      </dgm:prSet>
      <dgm:spPr/>
    </dgm:pt>
    <dgm:pt modelId="{1A5F7FD4-8580-40A5-9820-4C1FC5B70094}" type="pres">
      <dgm:prSet presAssocID="{BBCCC2F1-657F-44B0-BA7B-69C945CE1D8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984D946-E0AF-4D0B-BB92-31C47371E507}" type="pres">
      <dgm:prSet presAssocID="{39BC6385-9A0B-4388-96D4-43402EC7109E}" presName="Name8" presStyleCnt="0"/>
      <dgm:spPr/>
    </dgm:pt>
    <dgm:pt modelId="{EEEFA89B-034B-46BC-924B-63662841509E}" type="pres">
      <dgm:prSet presAssocID="{39BC6385-9A0B-4388-96D4-43402EC7109E}" presName="level" presStyleLbl="node1" presStyleIdx="7" presStyleCnt="14" custScaleY="114492">
        <dgm:presLayoutVars>
          <dgm:chMax val="1"/>
          <dgm:bulletEnabled val="1"/>
        </dgm:presLayoutVars>
      </dgm:prSet>
      <dgm:spPr/>
    </dgm:pt>
    <dgm:pt modelId="{DBF840A7-A0A2-4700-90A0-04E8F7E92368}" type="pres">
      <dgm:prSet presAssocID="{39BC6385-9A0B-4388-96D4-43402EC7109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602D589-6C9E-4EFD-9F40-73924915A38A}" type="pres">
      <dgm:prSet presAssocID="{B945D71D-39E4-4824-99BE-77EC3C73AD1B}" presName="Name8" presStyleCnt="0"/>
      <dgm:spPr/>
    </dgm:pt>
    <dgm:pt modelId="{07303E50-27FC-4C74-A906-B3781A26197F}" type="pres">
      <dgm:prSet presAssocID="{B945D71D-39E4-4824-99BE-77EC3C73AD1B}" presName="level" presStyleLbl="node1" presStyleIdx="8" presStyleCnt="14">
        <dgm:presLayoutVars>
          <dgm:chMax val="1"/>
          <dgm:bulletEnabled val="1"/>
        </dgm:presLayoutVars>
      </dgm:prSet>
      <dgm:spPr/>
    </dgm:pt>
    <dgm:pt modelId="{CBDEACAB-1E2D-45BA-8251-51ED74162D50}" type="pres">
      <dgm:prSet presAssocID="{B945D71D-39E4-4824-99BE-77EC3C73AD1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8057623-417C-4D82-822A-AF8F7109CA82}" type="pres">
      <dgm:prSet presAssocID="{DE3D9F2D-362C-482D-9B11-FBCB66A6840D}" presName="Name8" presStyleCnt="0"/>
      <dgm:spPr/>
    </dgm:pt>
    <dgm:pt modelId="{85C6198A-CF5B-4F69-9F37-4D7522D954E1}" type="pres">
      <dgm:prSet presAssocID="{DE3D9F2D-362C-482D-9B11-FBCB66A6840D}" presName="level" presStyleLbl="node1" presStyleIdx="9" presStyleCnt="14" custScaleY="126425">
        <dgm:presLayoutVars>
          <dgm:chMax val="1"/>
          <dgm:bulletEnabled val="1"/>
        </dgm:presLayoutVars>
      </dgm:prSet>
      <dgm:spPr/>
    </dgm:pt>
    <dgm:pt modelId="{33B1BF2F-614C-4248-B4F9-BC10AC761F4B}" type="pres">
      <dgm:prSet presAssocID="{DE3D9F2D-362C-482D-9B11-FBCB66A6840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EE438AC-DBE0-4BF1-A293-316E9E7172C1}" type="pres">
      <dgm:prSet presAssocID="{D2AE4718-C01D-442C-A97A-7276EC638C1F}" presName="Name8" presStyleCnt="0"/>
      <dgm:spPr/>
    </dgm:pt>
    <dgm:pt modelId="{62AB6824-DF58-4E86-A9C1-3A1070EDE2AA}" type="pres">
      <dgm:prSet presAssocID="{D2AE4718-C01D-442C-A97A-7276EC638C1F}" presName="level" presStyleLbl="node1" presStyleIdx="10" presStyleCnt="14">
        <dgm:presLayoutVars>
          <dgm:chMax val="1"/>
          <dgm:bulletEnabled val="1"/>
        </dgm:presLayoutVars>
      </dgm:prSet>
      <dgm:spPr/>
    </dgm:pt>
    <dgm:pt modelId="{BC25E744-D092-4A4C-967C-97E37BC0A69F}" type="pres">
      <dgm:prSet presAssocID="{D2AE4718-C01D-442C-A97A-7276EC638C1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F875A4-8C60-493C-9ABA-07D5C36938AC}" type="pres">
      <dgm:prSet presAssocID="{4EC6CCA5-A254-4719-B5AD-D2CCD8C20DF5}" presName="Name8" presStyleCnt="0"/>
      <dgm:spPr/>
    </dgm:pt>
    <dgm:pt modelId="{F47D6427-A5F1-4356-AF85-05C639C7430D}" type="pres">
      <dgm:prSet presAssocID="{4EC6CCA5-A254-4719-B5AD-D2CCD8C20DF5}" presName="level" presStyleLbl="node1" presStyleIdx="11" presStyleCnt="14" custScaleY="129532">
        <dgm:presLayoutVars>
          <dgm:chMax val="1"/>
          <dgm:bulletEnabled val="1"/>
        </dgm:presLayoutVars>
      </dgm:prSet>
      <dgm:spPr/>
    </dgm:pt>
    <dgm:pt modelId="{5FF77E8E-C868-414B-9D94-D4E156B09F23}" type="pres">
      <dgm:prSet presAssocID="{4EC6CCA5-A254-4719-B5AD-D2CCD8C20DF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D115295-D15B-4C96-97E4-BE60EE147592}" type="pres">
      <dgm:prSet presAssocID="{853F424F-AFCB-460D-A387-C464842F4870}" presName="Name8" presStyleCnt="0"/>
      <dgm:spPr/>
    </dgm:pt>
    <dgm:pt modelId="{07A0811A-B2F8-4178-98B7-0435D6E08E68}" type="pres">
      <dgm:prSet presAssocID="{853F424F-AFCB-460D-A387-C464842F4870}" presName="level" presStyleLbl="node1" presStyleIdx="12" presStyleCnt="14" custScaleY="117436">
        <dgm:presLayoutVars>
          <dgm:chMax val="1"/>
          <dgm:bulletEnabled val="1"/>
        </dgm:presLayoutVars>
      </dgm:prSet>
      <dgm:spPr/>
    </dgm:pt>
    <dgm:pt modelId="{6C4A9C6C-55A0-4E6D-A350-F3B5BB9F090A}" type="pres">
      <dgm:prSet presAssocID="{853F424F-AFCB-460D-A387-C464842F487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2039181-8570-49C8-ACBA-E790E2F70A86}" type="pres">
      <dgm:prSet presAssocID="{77325F92-69AF-4BA1-A1CA-CC529E226654}" presName="Name8" presStyleCnt="0"/>
      <dgm:spPr/>
    </dgm:pt>
    <dgm:pt modelId="{012B0F49-CF6B-43F1-9160-1475FC192E35}" type="pres">
      <dgm:prSet presAssocID="{77325F92-69AF-4BA1-A1CA-CC529E226654}" presName="level" presStyleLbl="node1" presStyleIdx="13" presStyleCnt="14">
        <dgm:presLayoutVars>
          <dgm:chMax val="1"/>
          <dgm:bulletEnabled val="1"/>
        </dgm:presLayoutVars>
      </dgm:prSet>
      <dgm:spPr/>
    </dgm:pt>
    <dgm:pt modelId="{1D466750-56F2-42EB-8120-6CFD87B02256}" type="pres">
      <dgm:prSet presAssocID="{77325F92-69AF-4BA1-A1CA-CC529E226654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C167103-3B0A-441B-885C-2BDF8A9FCC7B}" type="presOf" srcId="{E3A5A986-52CA-42FA-8EC5-FDF303B4D9D8}" destId="{B2D4F8B0-3AE2-4CE1-BE30-5317CC193E0E}" srcOrd="0" destOrd="0" presId="urn:microsoft.com/office/officeart/2005/8/layout/pyramid1"/>
    <dgm:cxn modelId="{CB851912-B541-43A5-9018-678DAB7C1CDD}" srcId="{444B9073-F0DF-42A3-AAC0-1DBF14F0DF9C}" destId="{BBCCC2F1-657F-44B0-BA7B-69C945CE1D8E}" srcOrd="6" destOrd="0" parTransId="{1B689B4A-1565-42AA-9674-58D29C497386}" sibTransId="{7A512E73-DB18-4482-BFBE-C9F6E5F2B563}"/>
    <dgm:cxn modelId="{0497C414-8985-4FCC-921B-842DF84F06F1}" srcId="{444B9073-F0DF-42A3-AAC0-1DBF14F0DF9C}" destId="{77AC9704-086F-4CA1-BA48-EA9C9AC4F5F9}" srcOrd="3" destOrd="0" parTransId="{D93F1F6E-3A2F-4A9A-89AF-93E9F7843D29}" sibTransId="{E44B025F-241D-4283-ABC7-239233266D8C}"/>
    <dgm:cxn modelId="{FF81C415-BA79-4B11-9C12-3D195D9FAD23}" type="presOf" srcId="{E3A5A986-52CA-42FA-8EC5-FDF303B4D9D8}" destId="{4AC258D6-27FA-458D-9FD4-D75BC7BC775D}" srcOrd="1" destOrd="0" presId="urn:microsoft.com/office/officeart/2005/8/layout/pyramid1"/>
    <dgm:cxn modelId="{AADAAE22-C571-4FA3-B26D-79DBBD246412}" type="presOf" srcId="{4EC6CCA5-A254-4719-B5AD-D2CCD8C20DF5}" destId="{5FF77E8E-C868-414B-9D94-D4E156B09F23}" srcOrd="1" destOrd="0" presId="urn:microsoft.com/office/officeart/2005/8/layout/pyramid1"/>
    <dgm:cxn modelId="{ED60A625-9BA5-47ED-86B6-B211DE912931}" type="presOf" srcId="{DE3D9F2D-362C-482D-9B11-FBCB66A6840D}" destId="{33B1BF2F-614C-4248-B4F9-BC10AC761F4B}" srcOrd="1" destOrd="0" presId="urn:microsoft.com/office/officeart/2005/8/layout/pyramid1"/>
    <dgm:cxn modelId="{DCC14F31-1310-435C-8A7A-D3264385B5FA}" type="presOf" srcId="{D8E9BA1F-B04F-42BB-A549-CCEE90A1BFE5}" destId="{561B38EE-3CE9-4E20-A02B-B71CBA93118E}" srcOrd="0" destOrd="0" presId="urn:microsoft.com/office/officeart/2005/8/layout/pyramid1"/>
    <dgm:cxn modelId="{170B2B35-8598-4EC0-BE9C-484AE237057A}" type="presOf" srcId="{D2AE4718-C01D-442C-A97A-7276EC638C1F}" destId="{62AB6824-DF58-4E86-A9C1-3A1070EDE2AA}" srcOrd="0" destOrd="0" presId="urn:microsoft.com/office/officeart/2005/8/layout/pyramid1"/>
    <dgm:cxn modelId="{AA99D335-19ED-41B0-8578-C89DF02B5D1F}" type="presOf" srcId="{47107FA6-5459-4CEE-AC0D-E251FD1D4AAE}" destId="{3CDD709B-82FC-43E3-94C3-ED9482BBFDFD}" srcOrd="0" destOrd="0" presId="urn:microsoft.com/office/officeart/2005/8/layout/pyramid1"/>
    <dgm:cxn modelId="{20225C3B-E829-4D56-9190-0B77DE11BFA0}" type="presOf" srcId="{853F424F-AFCB-460D-A387-C464842F4870}" destId="{6C4A9C6C-55A0-4E6D-A350-F3B5BB9F090A}" srcOrd="1" destOrd="0" presId="urn:microsoft.com/office/officeart/2005/8/layout/pyramid1"/>
    <dgm:cxn modelId="{302E8A40-2B91-466F-AE6C-44DF5C308C75}" type="presOf" srcId="{444B9073-F0DF-42A3-AAC0-1DBF14F0DF9C}" destId="{A716A3F6-B1E5-4B5A-B32C-B7B544164BFD}" srcOrd="0" destOrd="0" presId="urn:microsoft.com/office/officeart/2005/8/layout/pyramid1"/>
    <dgm:cxn modelId="{3F7BD95D-E895-4BB9-B895-6D3383209DDB}" srcId="{444B9073-F0DF-42A3-AAC0-1DBF14F0DF9C}" destId="{DF6F4086-9DBF-4FAE-A337-047C8A0C5802}" srcOrd="2" destOrd="0" parTransId="{E14C0717-1888-4079-9218-55B7ED784127}" sibTransId="{52DE4100-C4EE-485F-B0C8-E65197668B0C}"/>
    <dgm:cxn modelId="{A88CEB47-D0EA-4A27-B6A3-B473F49F0BDD}" type="presOf" srcId="{39BC6385-9A0B-4388-96D4-43402EC7109E}" destId="{EEEFA89B-034B-46BC-924B-63662841509E}" srcOrd="0" destOrd="0" presId="urn:microsoft.com/office/officeart/2005/8/layout/pyramid1"/>
    <dgm:cxn modelId="{8ABC8168-7236-444E-9400-855FB48C2BF6}" srcId="{444B9073-F0DF-42A3-AAC0-1DBF14F0DF9C}" destId="{39BC6385-9A0B-4388-96D4-43402EC7109E}" srcOrd="7" destOrd="0" parTransId="{8D38235A-83A4-4C92-95A5-E3E3F80AEC11}" sibTransId="{3F05C322-2A25-4086-8BDE-0D3DB77EC576}"/>
    <dgm:cxn modelId="{F2F7BD4B-494D-4DE0-B389-73CDB03F57D2}" type="presOf" srcId="{D2AE4718-C01D-442C-A97A-7276EC638C1F}" destId="{BC25E744-D092-4A4C-967C-97E37BC0A69F}" srcOrd="1" destOrd="0" presId="urn:microsoft.com/office/officeart/2005/8/layout/pyramid1"/>
    <dgm:cxn modelId="{AB09D66B-94F8-4EFE-9819-1E73260F3397}" srcId="{444B9073-F0DF-42A3-AAC0-1DBF14F0DF9C}" destId="{77325F92-69AF-4BA1-A1CA-CC529E226654}" srcOrd="13" destOrd="0" parTransId="{1C54D208-5C95-46B7-9EFD-7BC7DCFAAD48}" sibTransId="{485E1D99-CB8F-44FB-8D35-9D7F480460C1}"/>
    <dgm:cxn modelId="{8893A44C-6C1F-4C56-8DB3-419F7C836CD1}" srcId="{444B9073-F0DF-42A3-AAC0-1DBF14F0DF9C}" destId="{853F424F-AFCB-460D-A387-C464842F4870}" srcOrd="12" destOrd="0" parTransId="{A437461F-CBA2-4774-A0EC-2326F671C212}" sibTransId="{E2069910-BBAE-401E-9496-7BB91F905035}"/>
    <dgm:cxn modelId="{9D615E5A-ED30-4B30-BC19-2735A937F403}" type="presOf" srcId="{77AC9704-086F-4CA1-BA48-EA9C9AC4F5F9}" destId="{F5846BEC-AB86-41BD-90FA-6FDBED6D315E}" srcOrd="1" destOrd="0" presId="urn:microsoft.com/office/officeart/2005/8/layout/pyramid1"/>
    <dgm:cxn modelId="{4640F27A-8A6F-4714-9531-0EE5504FD8C5}" type="presOf" srcId="{77AC9704-086F-4CA1-BA48-EA9C9AC4F5F9}" destId="{64B44E7F-900E-4504-881D-FCC9DC970269}" srcOrd="0" destOrd="0" presId="urn:microsoft.com/office/officeart/2005/8/layout/pyramid1"/>
    <dgm:cxn modelId="{6970347B-45C7-41A5-BA6C-07E2BB38AEA1}" type="presOf" srcId="{77325F92-69AF-4BA1-A1CA-CC529E226654}" destId="{1D466750-56F2-42EB-8120-6CFD87B02256}" srcOrd="1" destOrd="0" presId="urn:microsoft.com/office/officeart/2005/8/layout/pyramid1"/>
    <dgm:cxn modelId="{81614588-D6EE-4B7C-B386-5C9C8BBC1430}" type="presOf" srcId="{B945D71D-39E4-4824-99BE-77EC3C73AD1B}" destId="{CBDEACAB-1E2D-45BA-8251-51ED74162D50}" srcOrd="1" destOrd="0" presId="urn:microsoft.com/office/officeart/2005/8/layout/pyramid1"/>
    <dgm:cxn modelId="{E0196C89-022A-4CAE-B9F7-1CAC092E8FCF}" srcId="{444B9073-F0DF-42A3-AAC0-1DBF14F0DF9C}" destId="{B945D71D-39E4-4824-99BE-77EC3C73AD1B}" srcOrd="8" destOrd="0" parTransId="{91EF4D6B-A678-4D60-B421-811C1ADEFD65}" sibTransId="{0A048ADE-6D7E-425F-8CB4-BC5CECB490F5}"/>
    <dgm:cxn modelId="{A73D068D-AC86-4C11-B14D-CAC10FE43383}" type="presOf" srcId="{BBCCC2F1-657F-44B0-BA7B-69C945CE1D8E}" destId="{1A5F7FD4-8580-40A5-9820-4C1FC5B70094}" srcOrd="1" destOrd="0" presId="urn:microsoft.com/office/officeart/2005/8/layout/pyramid1"/>
    <dgm:cxn modelId="{D308F493-E6C8-4309-800F-51462EC32355}" type="presOf" srcId="{77325F92-69AF-4BA1-A1CA-CC529E226654}" destId="{012B0F49-CF6B-43F1-9160-1475FC192E35}" srcOrd="0" destOrd="0" presId="urn:microsoft.com/office/officeart/2005/8/layout/pyramid1"/>
    <dgm:cxn modelId="{E1DC6598-6F2B-4253-8A10-E53E2323CD9A}" srcId="{444B9073-F0DF-42A3-AAC0-1DBF14F0DF9C}" destId="{E3A5A986-52CA-42FA-8EC5-FDF303B4D9D8}" srcOrd="5" destOrd="0" parTransId="{CE4531FF-F72E-4853-A08B-87A6D8C38548}" sibTransId="{283D6112-A912-49DF-9E04-737EE4F5AF7C}"/>
    <dgm:cxn modelId="{8CB98CA4-6B09-401B-842C-FED0A79E4659}" type="presOf" srcId="{D8E9BA1F-B04F-42BB-A549-CCEE90A1BFE5}" destId="{50D7BA8A-1234-4042-8C3F-B52E42C65736}" srcOrd="1" destOrd="0" presId="urn:microsoft.com/office/officeart/2005/8/layout/pyramid1"/>
    <dgm:cxn modelId="{B2E89BA4-8BA9-43C1-AB29-E2EEBF5311B3}" type="presOf" srcId="{BBCCC2F1-657F-44B0-BA7B-69C945CE1D8E}" destId="{35E98881-04B3-4EFD-BF3E-B9750AC2845A}" srcOrd="0" destOrd="0" presId="urn:microsoft.com/office/officeart/2005/8/layout/pyramid1"/>
    <dgm:cxn modelId="{16642AAF-839D-4968-ACDA-7C20275FB69F}" type="presOf" srcId="{853F424F-AFCB-460D-A387-C464842F4870}" destId="{07A0811A-B2F8-4178-98B7-0435D6E08E68}" srcOrd="0" destOrd="0" presId="urn:microsoft.com/office/officeart/2005/8/layout/pyramid1"/>
    <dgm:cxn modelId="{78807FAF-2602-4824-A607-CD1585D34992}" type="presOf" srcId="{22F14FBB-52E9-4FC3-9AC8-AE67306E56C8}" destId="{E6D48F64-120C-4E93-BADB-2FF06E122DFC}" srcOrd="1" destOrd="0" presId="urn:microsoft.com/office/officeart/2005/8/layout/pyramid1"/>
    <dgm:cxn modelId="{5F8B80B1-5388-4C39-A60A-E159B7F5B244}" type="presOf" srcId="{47107FA6-5459-4CEE-AC0D-E251FD1D4AAE}" destId="{C8AB788E-1BF6-40FA-9CAA-6F3343C3D351}" srcOrd="1" destOrd="0" presId="urn:microsoft.com/office/officeart/2005/8/layout/pyramid1"/>
    <dgm:cxn modelId="{EEEFFDB5-4EF0-4DE4-B474-A941598E2776}" srcId="{444B9073-F0DF-42A3-AAC0-1DBF14F0DF9C}" destId="{47107FA6-5459-4CEE-AC0D-E251FD1D4AAE}" srcOrd="4" destOrd="0" parTransId="{25DC1E58-D285-4BED-B0DE-0CE5EBECBE2D}" sibTransId="{46FD60EE-89C8-4CA1-B5CE-569EDFF373A9}"/>
    <dgm:cxn modelId="{48C077B6-728B-4D32-9F57-E1103C1E00A7}" srcId="{444B9073-F0DF-42A3-AAC0-1DBF14F0DF9C}" destId="{4EC6CCA5-A254-4719-B5AD-D2CCD8C20DF5}" srcOrd="11" destOrd="0" parTransId="{03CB5CFD-B732-4E43-91B3-A90A7646E7F5}" sibTransId="{351255BE-39C0-4C2C-8681-DCAE249AE5F0}"/>
    <dgm:cxn modelId="{DF0794B9-C369-4A58-A28E-3826831B3EF4}" srcId="{444B9073-F0DF-42A3-AAC0-1DBF14F0DF9C}" destId="{22F14FBB-52E9-4FC3-9AC8-AE67306E56C8}" srcOrd="1" destOrd="0" parTransId="{005F88FC-3FE4-463A-AF1A-59751A7DE51B}" sibTransId="{D531CB16-833C-4950-840E-143784D611CE}"/>
    <dgm:cxn modelId="{5D7C5CC1-AB53-44C5-8E63-A2E6F68A20E8}" srcId="{444B9073-F0DF-42A3-AAC0-1DBF14F0DF9C}" destId="{D2AE4718-C01D-442C-A97A-7276EC638C1F}" srcOrd="10" destOrd="0" parTransId="{FA372B8D-3778-4A1B-870D-25A7132B6664}" sibTransId="{9494A90B-37DA-4B89-9493-0453929C8BB3}"/>
    <dgm:cxn modelId="{D38C32D1-EBEB-4D75-8BDD-FD2D0AEA54D2}" type="presOf" srcId="{B945D71D-39E4-4824-99BE-77EC3C73AD1B}" destId="{07303E50-27FC-4C74-A906-B3781A26197F}" srcOrd="0" destOrd="0" presId="urn:microsoft.com/office/officeart/2005/8/layout/pyramid1"/>
    <dgm:cxn modelId="{5B8A40D9-C009-4F8C-BB51-E45BCF6CBC5D}" type="presOf" srcId="{22F14FBB-52E9-4FC3-9AC8-AE67306E56C8}" destId="{4CDE5B16-D471-44A4-B072-FFBC87B29C78}" srcOrd="0" destOrd="0" presId="urn:microsoft.com/office/officeart/2005/8/layout/pyramid1"/>
    <dgm:cxn modelId="{38AF5CDC-3242-4C47-A5EA-4830D3A43678}" srcId="{444B9073-F0DF-42A3-AAC0-1DBF14F0DF9C}" destId="{D8E9BA1F-B04F-42BB-A549-CCEE90A1BFE5}" srcOrd="0" destOrd="0" parTransId="{D6C1AF9A-3970-45D3-8347-788CEBF1B4F4}" sibTransId="{E2E8B89C-D0BC-404E-A0EC-C5886BEF6F58}"/>
    <dgm:cxn modelId="{3D5209F1-10A9-47D0-8ABF-573E7239A98A}" type="presOf" srcId="{DF6F4086-9DBF-4FAE-A337-047C8A0C5802}" destId="{68A4FB68-388A-4A80-98DD-45D518207A42}" srcOrd="1" destOrd="0" presId="urn:microsoft.com/office/officeart/2005/8/layout/pyramid1"/>
    <dgm:cxn modelId="{342DC6F2-6A23-4701-8205-EED30C9A345C}" type="presOf" srcId="{4EC6CCA5-A254-4719-B5AD-D2CCD8C20DF5}" destId="{F47D6427-A5F1-4356-AF85-05C639C7430D}" srcOrd="0" destOrd="0" presId="urn:microsoft.com/office/officeart/2005/8/layout/pyramid1"/>
    <dgm:cxn modelId="{616F2CF3-E68C-43CA-ABDA-841378041C8F}" type="presOf" srcId="{39BC6385-9A0B-4388-96D4-43402EC7109E}" destId="{DBF840A7-A0A2-4700-90A0-04E8F7E92368}" srcOrd="1" destOrd="0" presId="urn:microsoft.com/office/officeart/2005/8/layout/pyramid1"/>
    <dgm:cxn modelId="{E0DE78FA-AE9F-4812-9759-E9903BFA3762}" type="presOf" srcId="{DE3D9F2D-362C-482D-9B11-FBCB66A6840D}" destId="{85C6198A-CF5B-4F69-9F37-4D7522D954E1}" srcOrd="0" destOrd="0" presId="urn:microsoft.com/office/officeart/2005/8/layout/pyramid1"/>
    <dgm:cxn modelId="{45D86EFB-C286-4DEC-B91C-7C45A4291561}" type="presOf" srcId="{DF6F4086-9DBF-4FAE-A337-047C8A0C5802}" destId="{DBE1699E-40D3-4A07-A5B0-6C1C33955636}" srcOrd="0" destOrd="0" presId="urn:microsoft.com/office/officeart/2005/8/layout/pyramid1"/>
    <dgm:cxn modelId="{2F2D6CFD-C770-42C0-A428-FF860D5B781F}" srcId="{444B9073-F0DF-42A3-AAC0-1DBF14F0DF9C}" destId="{DE3D9F2D-362C-482D-9B11-FBCB66A6840D}" srcOrd="9" destOrd="0" parTransId="{AE784BD8-ED70-4499-ADAC-D8848B50C862}" sibTransId="{CE5BA720-94F4-4EFF-ABE8-710A775072B0}"/>
    <dgm:cxn modelId="{32631E71-015E-46AD-9241-6A080F38F74F}" type="presParOf" srcId="{A716A3F6-B1E5-4B5A-B32C-B7B544164BFD}" destId="{63354EBF-26F0-42FC-BB28-CF16E7A2A907}" srcOrd="0" destOrd="0" presId="urn:microsoft.com/office/officeart/2005/8/layout/pyramid1"/>
    <dgm:cxn modelId="{F677DCFC-C9E8-41AA-868E-F5B1C9BD3550}" type="presParOf" srcId="{63354EBF-26F0-42FC-BB28-CF16E7A2A907}" destId="{561B38EE-3CE9-4E20-A02B-B71CBA93118E}" srcOrd="0" destOrd="0" presId="urn:microsoft.com/office/officeart/2005/8/layout/pyramid1"/>
    <dgm:cxn modelId="{3745C84E-8B50-4EFF-8D60-0B9F91CC7FC1}" type="presParOf" srcId="{63354EBF-26F0-42FC-BB28-CF16E7A2A907}" destId="{50D7BA8A-1234-4042-8C3F-B52E42C65736}" srcOrd="1" destOrd="0" presId="urn:microsoft.com/office/officeart/2005/8/layout/pyramid1"/>
    <dgm:cxn modelId="{8B19E19A-1233-4F04-92AF-C416CE4FD4CB}" type="presParOf" srcId="{A716A3F6-B1E5-4B5A-B32C-B7B544164BFD}" destId="{61F7022F-D5F6-45A7-AE40-4D0116DDDD2C}" srcOrd="1" destOrd="0" presId="urn:microsoft.com/office/officeart/2005/8/layout/pyramid1"/>
    <dgm:cxn modelId="{B4A98950-CBDF-4FE5-8C04-F11DA8A488D7}" type="presParOf" srcId="{61F7022F-D5F6-45A7-AE40-4D0116DDDD2C}" destId="{4CDE5B16-D471-44A4-B072-FFBC87B29C78}" srcOrd="0" destOrd="0" presId="urn:microsoft.com/office/officeart/2005/8/layout/pyramid1"/>
    <dgm:cxn modelId="{B753B124-5FDA-41F7-A107-A1774744EEB1}" type="presParOf" srcId="{61F7022F-D5F6-45A7-AE40-4D0116DDDD2C}" destId="{E6D48F64-120C-4E93-BADB-2FF06E122DFC}" srcOrd="1" destOrd="0" presId="urn:microsoft.com/office/officeart/2005/8/layout/pyramid1"/>
    <dgm:cxn modelId="{409D9FC8-73F1-4788-89B1-0CE028E993B9}" type="presParOf" srcId="{A716A3F6-B1E5-4B5A-B32C-B7B544164BFD}" destId="{5E0F71F3-19A5-49B9-A541-D3726C01AD38}" srcOrd="2" destOrd="0" presId="urn:microsoft.com/office/officeart/2005/8/layout/pyramid1"/>
    <dgm:cxn modelId="{6A31456D-A8AC-479C-BCE8-25CD0B7E036B}" type="presParOf" srcId="{5E0F71F3-19A5-49B9-A541-D3726C01AD38}" destId="{DBE1699E-40D3-4A07-A5B0-6C1C33955636}" srcOrd="0" destOrd="0" presId="urn:microsoft.com/office/officeart/2005/8/layout/pyramid1"/>
    <dgm:cxn modelId="{68E85780-6D48-4D3A-9AB0-B4636FA5666B}" type="presParOf" srcId="{5E0F71F3-19A5-49B9-A541-D3726C01AD38}" destId="{68A4FB68-388A-4A80-98DD-45D518207A42}" srcOrd="1" destOrd="0" presId="urn:microsoft.com/office/officeart/2005/8/layout/pyramid1"/>
    <dgm:cxn modelId="{7E397A46-C1C8-431E-82D5-FEC653675D10}" type="presParOf" srcId="{A716A3F6-B1E5-4B5A-B32C-B7B544164BFD}" destId="{487778D0-334B-4885-B5A1-E106CE34300B}" srcOrd="3" destOrd="0" presId="urn:microsoft.com/office/officeart/2005/8/layout/pyramid1"/>
    <dgm:cxn modelId="{EFD73548-985A-4516-93E4-DD02D239837A}" type="presParOf" srcId="{487778D0-334B-4885-B5A1-E106CE34300B}" destId="{64B44E7F-900E-4504-881D-FCC9DC970269}" srcOrd="0" destOrd="0" presId="urn:microsoft.com/office/officeart/2005/8/layout/pyramid1"/>
    <dgm:cxn modelId="{89137E72-956F-4744-ACE3-F73AC7A7D52F}" type="presParOf" srcId="{487778D0-334B-4885-B5A1-E106CE34300B}" destId="{F5846BEC-AB86-41BD-90FA-6FDBED6D315E}" srcOrd="1" destOrd="0" presId="urn:microsoft.com/office/officeart/2005/8/layout/pyramid1"/>
    <dgm:cxn modelId="{410339B3-BCE7-408E-B66C-9A097E04B5BD}" type="presParOf" srcId="{A716A3F6-B1E5-4B5A-B32C-B7B544164BFD}" destId="{9AC61F5B-2A4C-4755-B928-EDC21EA63188}" srcOrd="4" destOrd="0" presId="urn:microsoft.com/office/officeart/2005/8/layout/pyramid1"/>
    <dgm:cxn modelId="{6702D07A-401C-4BED-9FA4-703B39783F4D}" type="presParOf" srcId="{9AC61F5B-2A4C-4755-B928-EDC21EA63188}" destId="{3CDD709B-82FC-43E3-94C3-ED9482BBFDFD}" srcOrd="0" destOrd="0" presId="urn:microsoft.com/office/officeart/2005/8/layout/pyramid1"/>
    <dgm:cxn modelId="{E9F573E5-A88B-4DFE-A383-987BA7345CC9}" type="presParOf" srcId="{9AC61F5B-2A4C-4755-B928-EDC21EA63188}" destId="{C8AB788E-1BF6-40FA-9CAA-6F3343C3D351}" srcOrd="1" destOrd="0" presId="urn:microsoft.com/office/officeart/2005/8/layout/pyramid1"/>
    <dgm:cxn modelId="{53B9CFCD-1C8D-4C36-8620-1D5B63EEB352}" type="presParOf" srcId="{A716A3F6-B1E5-4B5A-B32C-B7B544164BFD}" destId="{3585ACA2-02E2-47C5-926C-C0995D71EF31}" srcOrd="5" destOrd="0" presId="urn:microsoft.com/office/officeart/2005/8/layout/pyramid1"/>
    <dgm:cxn modelId="{F11C6022-7F54-464A-AAB3-BA8970A60424}" type="presParOf" srcId="{3585ACA2-02E2-47C5-926C-C0995D71EF31}" destId="{B2D4F8B0-3AE2-4CE1-BE30-5317CC193E0E}" srcOrd="0" destOrd="0" presId="urn:microsoft.com/office/officeart/2005/8/layout/pyramid1"/>
    <dgm:cxn modelId="{98B7988B-8AAF-436F-8CB1-A627E3021A41}" type="presParOf" srcId="{3585ACA2-02E2-47C5-926C-C0995D71EF31}" destId="{4AC258D6-27FA-458D-9FD4-D75BC7BC775D}" srcOrd="1" destOrd="0" presId="urn:microsoft.com/office/officeart/2005/8/layout/pyramid1"/>
    <dgm:cxn modelId="{77B046E9-FC6D-4D79-A5C5-9F0B19F1D34F}" type="presParOf" srcId="{A716A3F6-B1E5-4B5A-B32C-B7B544164BFD}" destId="{4C30AF5D-0865-4927-A63B-AF8A2ACC278F}" srcOrd="6" destOrd="0" presId="urn:microsoft.com/office/officeart/2005/8/layout/pyramid1"/>
    <dgm:cxn modelId="{FC8009B7-D71E-493E-A06C-E3C9E91F93E5}" type="presParOf" srcId="{4C30AF5D-0865-4927-A63B-AF8A2ACC278F}" destId="{35E98881-04B3-4EFD-BF3E-B9750AC2845A}" srcOrd="0" destOrd="0" presId="urn:microsoft.com/office/officeart/2005/8/layout/pyramid1"/>
    <dgm:cxn modelId="{ACA15874-E775-4DA7-80C2-5044B67E5F1F}" type="presParOf" srcId="{4C30AF5D-0865-4927-A63B-AF8A2ACC278F}" destId="{1A5F7FD4-8580-40A5-9820-4C1FC5B70094}" srcOrd="1" destOrd="0" presId="urn:microsoft.com/office/officeart/2005/8/layout/pyramid1"/>
    <dgm:cxn modelId="{263D91BC-BC39-4FBE-9841-C535ACE12043}" type="presParOf" srcId="{A716A3F6-B1E5-4B5A-B32C-B7B544164BFD}" destId="{E984D946-E0AF-4D0B-BB92-31C47371E507}" srcOrd="7" destOrd="0" presId="urn:microsoft.com/office/officeart/2005/8/layout/pyramid1"/>
    <dgm:cxn modelId="{B6CFDCD7-D2B7-403B-A01C-50769E688ED6}" type="presParOf" srcId="{E984D946-E0AF-4D0B-BB92-31C47371E507}" destId="{EEEFA89B-034B-46BC-924B-63662841509E}" srcOrd="0" destOrd="0" presId="urn:microsoft.com/office/officeart/2005/8/layout/pyramid1"/>
    <dgm:cxn modelId="{D336661D-2C4A-40A8-AF82-A35B0EDD1F90}" type="presParOf" srcId="{E984D946-E0AF-4D0B-BB92-31C47371E507}" destId="{DBF840A7-A0A2-4700-90A0-04E8F7E92368}" srcOrd="1" destOrd="0" presId="urn:microsoft.com/office/officeart/2005/8/layout/pyramid1"/>
    <dgm:cxn modelId="{4E1F2C16-EEB2-4340-9EEF-6A6300F77582}" type="presParOf" srcId="{A716A3F6-B1E5-4B5A-B32C-B7B544164BFD}" destId="{B602D589-6C9E-4EFD-9F40-73924915A38A}" srcOrd="8" destOrd="0" presId="urn:microsoft.com/office/officeart/2005/8/layout/pyramid1"/>
    <dgm:cxn modelId="{BCC8BD9D-13B3-480E-888D-9993412E8DEB}" type="presParOf" srcId="{B602D589-6C9E-4EFD-9F40-73924915A38A}" destId="{07303E50-27FC-4C74-A906-B3781A26197F}" srcOrd="0" destOrd="0" presId="urn:microsoft.com/office/officeart/2005/8/layout/pyramid1"/>
    <dgm:cxn modelId="{B28517F8-2B26-4EB3-867F-F9D490A36CB5}" type="presParOf" srcId="{B602D589-6C9E-4EFD-9F40-73924915A38A}" destId="{CBDEACAB-1E2D-45BA-8251-51ED74162D50}" srcOrd="1" destOrd="0" presId="urn:microsoft.com/office/officeart/2005/8/layout/pyramid1"/>
    <dgm:cxn modelId="{CD5349EF-1FD0-455C-9274-6CB423B07BE1}" type="presParOf" srcId="{A716A3F6-B1E5-4B5A-B32C-B7B544164BFD}" destId="{28057623-417C-4D82-822A-AF8F7109CA82}" srcOrd="9" destOrd="0" presId="urn:microsoft.com/office/officeart/2005/8/layout/pyramid1"/>
    <dgm:cxn modelId="{AB63D759-81F0-485B-9FC0-31D9AA628B4F}" type="presParOf" srcId="{28057623-417C-4D82-822A-AF8F7109CA82}" destId="{85C6198A-CF5B-4F69-9F37-4D7522D954E1}" srcOrd="0" destOrd="0" presId="urn:microsoft.com/office/officeart/2005/8/layout/pyramid1"/>
    <dgm:cxn modelId="{E2256D5F-8C4D-4CC8-A799-7F977E30CF1E}" type="presParOf" srcId="{28057623-417C-4D82-822A-AF8F7109CA82}" destId="{33B1BF2F-614C-4248-B4F9-BC10AC761F4B}" srcOrd="1" destOrd="0" presId="urn:microsoft.com/office/officeart/2005/8/layout/pyramid1"/>
    <dgm:cxn modelId="{B0935EB9-DEE7-4653-AD4E-762381A32D81}" type="presParOf" srcId="{A716A3F6-B1E5-4B5A-B32C-B7B544164BFD}" destId="{FEE438AC-DBE0-4BF1-A293-316E9E7172C1}" srcOrd="10" destOrd="0" presId="urn:microsoft.com/office/officeart/2005/8/layout/pyramid1"/>
    <dgm:cxn modelId="{DE9094F6-C352-45D5-9AA0-584FAD225099}" type="presParOf" srcId="{FEE438AC-DBE0-4BF1-A293-316E9E7172C1}" destId="{62AB6824-DF58-4E86-A9C1-3A1070EDE2AA}" srcOrd="0" destOrd="0" presId="urn:microsoft.com/office/officeart/2005/8/layout/pyramid1"/>
    <dgm:cxn modelId="{19F07809-99DB-4C38-82F2-A7F697A6466D}" type="presParOf" srcId="{FEE438AC-DBE0-4BF1-A293-316E9E7172C1}" destId="{BC25E744-D092-4A4C-967C-97E37BC0A69F}" srcOrd="1" destOrd="0" presId="urn:microsoft.com/office/officeart/2005/8/layout/pyramid1"/>
    <dgm:cxn modelId="{EA8D9CB0-8704-4A50-AC68-E3A34999A22C}" type="presParOf" srcId="{A716A3F6-B1E5-4B5A-B32C-B7B544164BFD}" destId="{3DF875A4-8C60-493C-9ABA-07D5C36938AC}" srcOrd="11" destOrd="0" presId="urn:microsoft.com/office/officeart/2005/8/layout/pyramid1"/>
    <dgm:cxn modelId="{0404BACB-7219-468A-B7E8-8F1FE3965296}" type="presParOf" srcId="{3DF875A4-8C60-493C-9ABA-07D5C36938AC}" destId="{F47D6427-A5F1-4356-AF85-05C639C7430D}" srcOrd="0" destOrd="0" presId="urn:microsoft.com/office/officeart/2005/8/layout/pyramid1"/>
    <dgm:cxn modelId="{EEB4454B-0252-4231-A5E4-6815551235B6}" type="presParOf" srcId="{3DF875A4-8C60-493C-9ABA-07D5C36938AC}" destId="{5FF77E8E-C868-414B-9D94-D4E156B09F23}" srcOrd="1" destOrd="0" presId="urn:microsoft.com/office/officeart/2005/8/layout/pyramid1"/>
    <dgm:cxn modelId="{48867C59-0FD8-41B3-A850-220F59358A97}" type="presParOf" srcId="{A716A3F6-B1E5-4B5A-B32C-B7B544164BFD}" destId="{1D115295-D15B-4C96-97E4-BE60EE147592}" srcOrd="12" destOrd="0" presId="urn:microsoft.com/office/officeart/2005/8/layout/pyramid1"/>
    <dgm:cxn modelId="{7759071B-AA79-4576-B0BB-C825D0BF7757}" type="presParOf" srcId="{1D115295-D15B-4C96-97E4-BE60EE147592}" destId="{07A0811A-B2F8-4178-98B7-0435D6E08E68}" srcOrd="0" destOrd="0" presId="urn:microsoft.com/office/officeart/2005/8/layout/pyramid1"/>
    <dgm:cxn modelId="{BCD0AF06-41DC-4857-8018-E99C81183845}" type="presParOf" srcId="{1D115295-D15B-4C96-97E4-BE60EE147592}" destId="{6C4A9C6C-55A0-4E6D-A350-F3B5BB9F090A}" srcOrd="1" destOrd="0" presId="urn:microsoft.com/office/officeart/2005/8/layout/pyramid1"/>
    <dgm:cxn modelId="{C3B350CC-CA72-419D-8DD8-03661503BFAF}" type="presParOf" srcId="{A716A3F6-B1E5-4B5A-B32C-B7B544164BFD}" destId="{72039181-8570-49C8-ACBA-E790E2F70A86}" srcOrd="13" destOrd="0" presId="urn:microsoft.com/office/officeart/2005/8/layout/pyramid1"/>
    <dgm:cxn modelId="{58376213-1F44-4B6C-B340-8857B22295CC}" type="presParOf" srcId="{72039181-8570-49C8-ACBA-E790E2F70A86}" destId="{012B0F49-CF6B-43F1-9160-1475FC192E35}" srcOrd="0" destOrd="0" presId="urn:microsoft.com/office/officeart/2005/8/layout/pyramid1"/>
    <dgm:cxn modelId="{18410AED-8F1C-4FF9-80D7-D786A1359FB3}" type="presParOf" srcId="{72039181-8570-49C8-ACBA-E790E2F70A86}" destId="{1D466750-56F2-42EB-8120-6CFD87B022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B38EE-3CE9-4E20-A02B-B71CBA93118E}">
      <dsp:nvSpPr>
        <dsp:cNvPr id="0" name=""/>
        <dsp:cNvSpPr/>
      </dsp:nvSpPr>
      <dsp:spPr>
        <a:xfrm>
          <a:off x="3869675" y="0"/>
          <a:ext cx="499773" cy="305738"/>
        </a:xfrm>
        <a:prstGeom prst="trapezoid">
          <a:avLst>
            <a:gd name="adj" fmla="val 817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050" kern="1200" dirty="0"/>
            <a:t>Izklaide 1%</a:t>
          </a:r>
        </a:p>
      </dsp:txBody>
      <dsp:txXfrm>
        <a:off x="3869675" y="0"/>
        <a:ext cx="499773" cy="305738"/>
      </dsp:txXfrm>
    </dsp:sp>
    <dsp:sp modelId="{4CDE5B16-D471-44A4-B072-FFBC87B29C78}">
      <dsp:nvSpPr>
        <dsp:cNvPr id="0" name=""/>
        <dsp:cNvSpPr/>
      </dsp:nvSpPr>
      <dsp:spPr>
        <a:xfrm>
          <a:off x="3550625" y="305738"/>
          <a:ext cx="1137874" cy="390360"/>
        </a:xfrm>
        <a:prstGeom prst="trapezoid">
          <a:avLst>
            <a:gd name="adj" fmla="val 81732"/>
          </a:avLst>
        </a:prstGeom>
        <a:solidFill>
          <a:schemeClr val="accent5">
            <a:hueOff val="250540"/>
            <a:satOff val="861"/>
            <a:lumOff val="-413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Mazināt vientulību 2%</a:t>
          </a:r>
        </a:p>
      </dsp:txBody>
      <dsp:txXfrm>
        <a:off x="3749753" y="305738"/>
        <a:ext cx="739618" cy="390360"/>
      </dsp:txXfrm>
    </dsp:sp>
    <dsp:sp modelId="{DBE1699E-40D3-4A07-A5B0-6C1C33955636}">
      <dsp:nvSpPr>
        <dsp:cNvPr id="0" name=""/>
        <dsp:cNvSpPr/>
      </dsp:nvSpPr>
      <dsp:spPr>
        <a:xfrm>
          <a:off x="3224725" y="696098"/>
          <a:ext cx="1789674" cy="398740"/>
        </a:xfrm>
        <a:prstGeom prst="trapezoid">
          <a:avLst>
            <a:gd name="adj" fmla="val 81732"/>
          </a:avLst>
        </a:prstGeom>
        <a:solidFill>
          <a:schemeClr val="accent5">
            <a:hueOff val="501081"/>
            <a:satOff val="1722"/>
            <a:lumOff val="-82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Iegādāties sadzīves tehniku - 3%</a:t>
          </a:r>
        </a:p>
      </dsp:txBody>
      <dsp:txXfrm>
        <a:off x="3537918" y="696098"/>
        <a:ext cx="1163288" cy="398740"/>
      </dsp:txXfrm>
    </dsp:sp>
    <dsp:sp modelId="{64B44E7F-900E-4504-881D-FCC9DC970269}">
      <dsp:nvSpPr>
        <dsp:cNvPr id="0" name=""/>
        <dsp:cNvSpPr/>
      </dsp:nvSpPr>
      <dsp:spPr>
        <a:xfrm>
          <a:off x="2974838" y="1094839"/>
          <a:ext cx="2289448" cy="305738"/>
        </a:xfrm>
        <a:prstGeom prst="trapezoid">
          <a:avLst>
            <a:gd name="adj" fmla="val 81732"/>
          </a:avLst>
        </a:prstGeom>
        <a:solidFill>
          <a:schemeClr val="accent5">
            <a:hueOff val="751621"/>
            <a:satOff val="2584"/>
            <a:lumOff val="-123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Nokārtot invaliditātes statusu	- 8%</a:t>
          </a:r>
        </a:p>
      </dsp:txBody>
      <dsp:txXfrm>
        <a:off x="3375491" y="1094839"/>
        <a:ext cx="1488141" cy="305738"/>
      </dsp:txXfrm>
    </dsp:sp>
    <dsp:sp modelId="{3CDD709B-82FC-43E3-94C3-ED9482BBFDFD}">
      <dsp:nvSpPr>
        <dsp:cNvPr id="0" name=""/>
        <dsp:cNvSpPr/>
      </dsp:nvSpPr>
      <dsp:spPr>
        <a:xfrm>
          <a:off x="2619763" y="1400577"/>
          <a:ext cx="2999597" cy="434435"/>
        </a:xfrm>
        <a:prstGeom prst="trapezoid">
          <a:avLst>
            <a:gd name="adj" fmla="val 81732"/>
          </a:avLst>
        </a:prstGeom>
        <a:solidFill>
          <a:schemeClr val="accent5">
            <a:hueOff val="1002162"/>
            <a:satOff val="3445"/>
            <a:lumOff val="-165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Sakārtot attiecības ar tuviniekiem, radiniekiem - 11%</a:t>
          </a:r>
        </a:p>
      </dsp:txBody>
      <dsp:txXfrm>
        <a:off x="3144693" y="1400577"/>
        <a:ext cx="1949738" cy="434435"/>
      </dsp:txXfrm>
    </dsp:sp>
    <dsp:sp modelId="{B2D4F8B0-3AE2-4CE1-BE30-5317CC193E0E}">
      <dsp:nvSpPr>
        <dsp:cNvPr id="0" name=""/>
        <dsp:cNvSpPr/>
      </dsp:nvSpPr>
      <dsp:spPr>
        <a:xfrm>
          <a:off x="2218708" y="1835013"/>
          <a:ext cx="3801708" cy="490694"/>
        </a:xfrm>
        <a:prstGeom prst="trapezoid">
          <a:avLst>
            <a:gd name="adj" fmla="val 81732"/>
          </a:avLst>
        </a:prstGeom>
        <a:solidFill>
          <a:schemeClr val="accent5">
            <a:hueOff val="1252702"/>
            <a:satOff val="4306"/>
            <a:lumOff val="-2066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Mainīt dzīvesveidu - 11%, atmest smēķēšanu - 9%, atmest alkohola lietošanu - 5%</a:t>
          </a:r>
        </a:p>
      </dsp:txBody>
      <dsp:txXfrm>
        <a:off x="2884007" y="1835013"/>
        <a:ext cx="2471110" cy="490694"/>
      </dsp:txXfrm>
    </dsp:sp>
    <dsp:sp modelId="{35E98881-04B3-4EFD-BF3E-B9750AC2845A}">
      <dsp:nvSpPr>
        <dsp:cNvPr id="0" name=""/>
        <dsp:cNvSpPr/>
      </dsp:nvSpPr>
      <dsp:spPr>
        <a:xfrm>
          <a:off x="1968821" y="2325708"/>
          <a:ext cx="4301482" cy="305738"/>
        </a:xfrm>
        <a:prstGeom prst="trapezoid">
          <a:avLst>
            <a:gd name="adj" fmla="val 81732"/>
          </a:avLst>
        </a:prstGeom>
        <a:solidFill>
          <a:schemeClr val="accent5">
            <a:hueOff val="1503243"/>
            <a:satOff val="5167"/>
            <a:lumOff val="-2479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Mainīt dzīvesvietu - 13% </a:t>
          </a:r>
        </a:p>
      </dsp:txBody>
      <dsp:txXfrm>
        <a:off x="2721580" y="2325708"/>
        <a:ext cx="2795963" cy="305738"/>
      </dsp:txXfrm>
    </dsp:sp>
    <dsp:sp modelId="{EEEFA89B-034B-46BC-924B-63662841509E}">
      <dsp:nvSpPr>
        <dsp:cNvPr id="0" name=""/>
        <dsp:cNvSpPr/>
      </dsp:nvSpPr>
      <dsp:spPr>
        <a:xfrm>
          <a:off x="1682720" y="2631446"/>
          <a:ext cx="4873683" cy="350045"/>
        </a:xfrm>
        <a:prstGeom prst="trapezoid">
          <a:avLst>
            <a:gd name="adj" fmla="val 81732"/>
          </a:avLst>
        </a:prstGeom>
        <a:solidFill>
          <a:schemeClr val="accent5">
            <a:hueOff val="1753783"/>
            <a:satOff val="6029"/>
            <a:lumOff val="-2892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Nodrošināt savu un mājsaimniecības locekļu drošību - 20%</a:t>
          </a:r>
        </a:p>
      </dsp:txBody>
      <dsp:txXfrm>
        <a:off x="2535615" y="2631446"/>
        <a:ext cx="3167894" cy="350045"/>
      </dsp:txXfrm>
    </dsp:sp>
    <dsp:sp modelId="{07303E50-27FC-4C74-A906-B3781A26197F}">
      <dsp:nvSpPr>
        <dsp:cNvPr id="0" name=""/>
        <dsp:cNvSpPr/>
      </dsp:nvSpPr>
      <dsp:spPr>
        <a:xfrm>
          <a:off x="1432833" y="2981492"/>
          <a:ext cx="5373457" cy="305738"/>
        </a:xfrm>
        <a:prstGeom prst="trapezoid">
          <a:avLst>
            <a:gd name="adj" fmla="val 81732"/>
          </a:avLst>
        </a:prstGeom>
        <a:solidFill>
          <a:schemeClr val="accent5">
            <a:hueOff val="2004324"/>
            <a:satOff val="6890"/>
            <a:lumOff val="-3306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Atdot parādus - 27%</a:t>
          </a:r>
        </a:p>
      </dsp:txBody>
      <dsp:txXfrm>
        <a:off x="2373188" y="2981492"/>
        <a:ext cx="3492747" cy="305738"/>
      </dsp:txXfrm>
    </dsp:sp>
    <dsp:sp modelId="{85C6198A-CF5B-4F69-9F37-4D7522D954E1}">
      <dsp:nvSpPr>
        <dsp:cNvPr id="0" name=""/>
        <dsp:cNvSpPr/>
      </dsp:nvSpPr>
      <dsp:spPr>
        <a:xfrm>
          <a:off x="1116914" y="3287230"/>
          <a:ext cx="6005296" cy="386529"/>
        </a:xfrm>
        <a:prstGeom prst="trapezoid">
          <a:avLst>
            <a:gd name="adj" fmla="val 81732"/>
          </a:avLst>
        </a:prstGeom>
        <a:solidFill>
          <a:schemeClr val="accent5">
            <a:hueOff val="2254864"/>
            <a:satOff val="7751"/>
            <a:lumOff val="-371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Nodrošināt sevi un mājsaimniecības locekļus ar apģērbu un apaviem - 28%</a:t>
          </a:r>
        </a:p>
      </dsp:txBody>
      <dsp:txXfrm>
        <a:off x="2167841" y="3287230"/>
        <a:ext cx="3903442" cy="386529"/>
      </dsp:txXfrm>
    </dsp:sp>
    <dsp:sp modelId="{62AB6824-DF58-4E86-A9C1-3A1070EDE2AA}">
      <dsp:nvSpPr>
        <dsp:cNvPr id="0" name=""/>
        <dsp:cNvSpPr/>
      </dsp:nvSpPr>
      <dsp:spPr>
        <a:xfrm>
          <a:off x="867027" y="3673759"/>
          <a:ext cx="6505070" cy="305738"/>
        </a:xfrm>
        <a:prstGeom prst="trapezoid">
          <a:avLst>
            <a:gd name="adj" fmla="val 81732"/>
          </a:avLst>
        </a:prstGeom>
        <a:solidFill>
          <a:schemeClr val="accent5">
            <a:hueOff val="2505405"/>
            <a:satOff val="8612"/>
            <a:lumOff val="-413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bg1"/>
              </a:solidFill>
            </a:rPr>
            <a:t>Uzlabot mājokļa situāciju - 39%</a:t>
          </a:r>
        </a:p>
      </dsp:txBody>
      <dsp:txXfrm>
        <a:off x="2005414" y="3673759"/>
        <a:ext cx="4228295" cy="305738"/>
      </dsp:txXfrm>
    </dsp:sp>
    <dsp:sp modelId="{F47D6427-A5F1-4356-AF85-05C639C7430D}">
      <dsp:nvSpPr>
        <dsp:cNvPr id="0" name=""/>
        <dsp:cNvSpPr/>
      </dsp:nvSpPr>
      <dsp:spPr>
        <a:xfrm>
          <a:off x="543344" y="3979498"/>
          <a:ext cx="7152436" cy="396028"/>
        </a:xfrm>
        <a:prstGeom prst="trapezoid">
          <a:avLst>
            <a:gd name="adj" fmla="val 81732"/>
          </a:avLst>
        </a:prstGeom>
        <a:solidFill>
          <a:schemeClr val="accent5">
            <a:hueOff val="2755945"/>
            <a:satOff val="9474"/>
            <a:lumOff val="-454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bg1"/>
              </a:solidFill>
            </a:rPr>
            <a:t>Nodrošināt sevi un mājsaimniecības locekļus ar pārtiku - 39%</a:t>
          </a:r>
        </a:p>
      </dsp:txBody>
      <dsp:txXfrm>
        <a:off x="1795020" y="3979498"/>
        <a:ext cx="4649084" cy="396028"/>
      </dsp:txXfrm>
    </dsp:sp>
    <dsp:sp modelId="{07A0811A-B2F8-4178-98B7-0435D6E08E68}">
      <dsp:nvSpPr>
        <dsp:cNvPr id="0" name=""/>
        <dsp:cNvSpPr/>
      </dsp:nvSpPr>
      <dsp:spPr>
        <a:xfrm>
          <a:off x="249886" y="4375526"/>
          <a:ext cx="7739351" cy="359046"/>
        </a:xfrm>
        <a:prstGeom prst="trapezoid">
          <a:avLst>
            <a:gd name="adj" fmla="val 81732"/>
          </a:avLst>
        </a:prstGeom>
        <a:solidFill>
          <a:schemeClr val="accent5">
            <a:hueOff val="3006486"/>
            <a:satOff val="10335"/>
            <a:lumOff val="-4959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1400" kern="1200" dirty="0">
              <a:solidFill>
                <a:schemeClr val="bg1"/>
              </a:solidFill>
            </a:rPr>
            <a:t>Atrast pastāvīgu algotu darbu</a:t>
          </a:r>
          <a:r>
            <a:rPr lang="lv-LV" sz="1400" kern="1200" dirty="0">
              <a:solidFill>
                <a:schemeClr val="bg1"/>
              </a:solidFill>
            </a:rPr>
            <a:t> </a:t>
          </a:r>
          <a:r>
            <a:rPr lang="pl-PL" sz="1400" kern="1200" dirty="0">
              <a:solidFill>
                <a:schemeClr val="bg1"/>
              </a:solidFill>
            </a:rPr>
            <a:t>- 42%</a:t>
          </a:r>
          <a:r>
            <a:rPr lang="lv-LV" sz="1400" kern="1200" dirty="0">
              <a:solidFill>
                <a:schemeClr val="bg1"/>
              </a:solidFill>
            </a:rPr>
            <a:t>; Atrast kādu gadījuma darbu, kur piestrādāt, “haltūru” - 27%</a:t>
          </a:r>
        </a:p>
      </dsp:txBody>
      <dsp:txXfrm>
        <a:off x="1604273" y="4375526"/>
        <a:ext cx="5030578" cy="359046"/>
      </dsp:txXfrm>
    </dsp:sp>
    <dsp:sp modelId="{012B0F49-CF6B-43F1-9160-1475FC192E35}">
      <dsp:nvSpPr>
        <dsp:cNvPr id="0" name=""/>
        <dsp:cNvSpPr/>
      </dsp:nvSpPr>
      <dsp:spPr>
        <a:xfrm>
          <a:off x="0" y="4734573"/>
          <a:ext cx="8239125" cy="305738"/>
        </a:xfrm>
        <a:prstGeom prst="trapezoid">
          <a:avLst>
            <a:gd name="adj" fmla="val 81732"/>
          </a:avLst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solidFill>
                <a:schemeClr val="bg1"/>
              </a:solidFill>
            </a:rPr>
            <a:t>Uzlabot veselības stāvokli - 55%</a:t>
          </a:r>
        </a:p>
      </dsp:txBody>
      <dsp:txXfrm>
        <a:off x="1441846" y="4734573"/>
        <a:ext cx="5355431" cy="305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33425"/>
            <a:ext cx="4886325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5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250825" y="0"/>
            <a:ext cx="8893175" cy="6858000"/>
            <a:chOff x="158" y="0"/>
            <a:chExt cx="5602" cy="4320"/>
          </a:xfrm>
        </p:grpSpPr>
        <p:sp>
          <p:nvSpPr>
            <p:cNvPr id="5" name="Line 17"/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6" name="Line 18"/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7" name="Line 19"/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8" name="Line 20"/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9" name="Line 21"/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" name="Line 22"/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1" name="Rectangle 23"/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2" name="Rectangle 24"/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3" name="Line 25"/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4" name="Line 26"/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5" name="Rectangle 27"/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1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00" y="2584450"/>
            <a:ext cx="7772400" cy="1470025"/>
          </a:xfrm>
        </p:spPr>
        <p:txBody>
          <a:bodyPr/>
          <a:lstStyle>
            <a:lvl1pPr algn="ctr">
              <a:defRPr lang="lv-LV" sz="1600" b="1" cap="all" smtClean="0"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673600"/>
            <a:ext cx="7775575" cy="8699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lang="lv-LV" sz="1600" b="1" u="none" baseline="0" smtClean="0"/>
            </a:lvl1pPr>
          </a:lstStyle>
          <a:p>
            <a:r>
              <a:rPr lang="en-US"/>
              <a:t>Click to edit Master subtitle style</a:t>
            </a:r>
            <a:endParaRPr lang="lv-LV" dirty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28.02.2011.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3AA9-BF39-42FE-A931-06A01ECFAF4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15888"/>
            <a:ext cx="2051050" cy="6049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005512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7479-8CA4-4D04-9EA9-FAF235F3125E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125538"/>
            <a:ext cx="8239125" cy="5040312"/>
          </a:xfrm>
        </p:spPr>
        <p:txBody>
          <a:bodyPr/>
          <a:lstStyle>
            <a:lvl1pPr>
              <a:buClr>
                <a:srgbClr val="003366"/>
              </a:buClr>
              <a:defRPr b="1" i="0" u="none" baseline="0">
                <a:solidFill>
                  <a:srgbClr val="003366"/>
                </a:solidFill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 baseline="0">
                <a:solidFill>
                  <a:srgbClr val="0070C0"/>
                </a:solidFill>
              </a:defRPr>
            </a:lvl2pPr>
            <a:lvl3pPr>
              <a:buClr>
                <a:srgbClr val="0070C0"/>
              </a:buClr>
              <a:defRPr sz="1800" baseline="0">
                <a:solidFill>
                  <a:srgbClr val="0070C0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D0DFF-F945-4E73-B065-65957E6EE39E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0450" y="1073150"/>
            <a:ext cx="298926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6500" y="1073150"/>
            <a:ext cx="298926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AF492-7ADB-412A-B6EB-1C1AB7048B25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8780"/>
            <a:ext cx="4040188" cy="630070"/>
          </a:xfrm>
        </p:spPr>
        <p:txBody>
          <a:bodyPr anchor="b"/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23855"/>
            <a:ext cx="4040188" cy="4002308"/>
          </a:xfrm>
        </p:spPr>
        <p:txBody>
          <a:bodyPr/>
          <a:lstStyle>
            <a:lvl1pPr>
              <a:defRPr sz="16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8780"/>
            <a:ext cx="4041775" cy="630070"/>
          </a:xfrm>
        </p:spPr>
        <p:txBody>
          <a:bodyPr anchor="b"/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23855"/>
            <a:ext cx="4041775" cy="4002308"/>
          </a:xfrm>
        </p:spPr>
        <p:txBody>
          <a:bodyPr/>
          <a:lstStyle>
            <a:lvl1pPr>
              <a:defRPr sz="16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6A3B2-DE4A-47FA-9615-7E5BB92B3BFC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953C6-A5AA-4DC5-BDDF-01016FA6C9E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BE08E-91A5-47F9-9AA9-2E72EAB307E7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30574-2184-4C94-A7F7-B0C77FC8B148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1E452-DDCC-4BD5-954F-D123CA41F00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5888"/>
            <a:ext cx="820737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125538"/>
            <a:ext cx="623887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CBBD14-116F-4E8C-AEEF-338E1F1809E4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  <p:pic>
        <p:nvPicPr>
          <p:cNvPr id="1031" name="Picture 9" descr="Stends_BIS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213475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50"/>
          <p:cNvGrpSpPr>
            <a:grpSpLocks/>
          </p:cNvGrpSpPr>
          <p:nvPr userDrawn="1"/>
        </p:nvGrpSpPr>
        <p:grpSpPr bwMode="auto">
          <a:xfrm>
            <a:off x="250825" y="0"/>
            <a:ext cx="8893175" cy="6858000"/>
            <a:chOff x="158" y="0"/>
            <a:chExt cx="5602" cy="4320"/>
          </a:xfrm>
        </p:grpSpPr>
        <p:sp>
          <p:nvSpPr>
            <p:cNvPr id="1033" name="Line 11"/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4" name="Line 12"/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5" name="Line 14"/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6" name="Line 15"/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7" name="Line 23"/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8" name="Line 24"/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9" name="Rectangle 41"/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040" name="Rectangle 42"/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041" name="Line 46"/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42" name="Line 48"/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43" name="Rectangle 49"/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60" r:id="rId2"/>
    <p:sldLayoutId id="214748387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þ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ss.soc.lv/" TargetMode="External"/><Relationship Id="rId2" Type="http://schemas.openxmlformats.org/officeDocument/2006/relationships/hyperlink" Target="mailto:biss@biss.soc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3071809"/>
            <a:ext cx="8189913" cy="2820520"/>
          </a:xfrm>
        </p:spPr>
        <p:txBody>
          <a:bodyPr/>
          <a:lstStyle/>
          <a:p>
            <a:pPr>
              <a:defRPr/>
            </a:pPr>
            <a:br>
              <a:rPr lang="lv-LV"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r>
              <a:rPr lang="lv-LV" sz="2400" i="0" cap="none" dirty="0">
                <a:effectLst/>
              </a:rPr>
              <a:t>Ikgadējs nabadzības un sociālās atstumtības mazināšanas </a:t>
            </a:r>
            <a:r>
              <a:rPr lang="lv-LV" sz="2400" i="0" cap="none" dirty="0" err="1">
                <a:effectLst/>
              </a:rPr>
              <a:t>rīcībpolitikas</a:t>
            </a:r>
            <a:r>
              <a:rPr lang="lv-LV" sz="2400" i="0" cap="none" dirty="0">
                <a:effectLst/>
              </a:rPr>
              <a:t> </a:t>
            </a:r>
            <a:r>
              <a:rPr lang="lv-LV" sz="2400" i="0" cap="none" dirty="0" err="1">
                <a:effectLst/>
              </a:rPr>
              <a:t>izvērtējums</a:t>
            </a:r>
            <a:r>
              <a:rPr lang="lv-LV" sz="2400" i="0" cap="none" dirty="0">
                <a:effectLst/>
              </a:rPr>
              <a:t> </a:t>
            </a:r>
            <a:br>
              <a:rPr lang="lv-LV" sz="2400" i="0" cap="none" dirty="0">
                <a:effectLst/>
              </a:rPr>
            </a:br>
            <a:r>
              <a:rPr lang="lv-LV" sz="2400" i="0" cap="none" dirty="0">
                <a:effectLst/>
              </a:rPr>
              <a:t>(t.sk. padziļināts </a:t>
            </a:r>
            <a:r>
              <a:rPr lang="lv-LV" sz="2400" i="0" cap="none" dirty="0" err="1">
                <a:effectLst/>
              </a:rPr>
              <a:t>izvērtējums</a:t>
            </a:r>
            <a:r>
              <a:rPr lang="lv-LV" sz="2400" i="0" cap="none" dirty="0">
                <a:effectLst/>
              </a:rPr>
              <a:t> par GMI saņēmēju iztikšanas stratēģijām)</a:t>
            </a:r>
            <a:br>
              <a:rPr lang="lv-LV" sz="2400" i="0" cap="none" dirty="0">
                <a:effectLst/>
              </a:rPr>
            </a:br>
            <a:br>
              <a:rPr lang="lv-LV" sz="2000" i="0" cap="none" dirty="0">
                <a:effectLst/>
              </a:rPr>
            </a:br>
            <a:r>
              <a:rPr lang="lv-LV" sz="2000" i="0" cap="none" dirty="0">
                <a:effectLst/>
              </a:rPr>
              <a:t>GMI pabalsta saņēmēju situācijas izpētes sākotnējie </a:t>
            </a:r>
            <a:r>
              <a:rPr lang="en-US" sz="1800" i="0" cap="none" dirty="0">
                <a:effectLst/>
              </a:rPr>
              <a:t>R</a:t>
            </a:r>
            <a:r>
              <a:rPr lang="lv-LV" sz="1800" i="0" cap="none" dirty="0">
                <a:effectLst/>
              </a:rPr>
              <a:t>EZULTĀTI</a:t>
            </a:r>
            <a:br>
              <a:rPr lang="lv-LV" sz="1800" i="0" cap="none" dirty="0">
                <a:effectLst/>
              </a:rPr>
            </a:br>
            <a:br>
              <a:rPr lang="lv-LV" sz="1800" i="0" cap="none" dirty="0">
                <a:effectLst/>
              </a:rPr>
            </a:br>
            <a:r>
              <a:rPr sz="1800" b="0" i="0" cap="none" dirty="0">
                <a:effectLst/>
              </a:rPr>
              <a:t>Izpildītājs: Nodibinājums "Baltic Institute of Social Sciences"</a:t>
            </a:r>
            <a:br>
              <a:rPr sz="1800" i="0" cap="none" dirty="0">
                <a:effectLst/>
              </a:rPr>
            </a:br>
            <a:br>
              <a:rPr lang="lv-LV" sz="2800" cap="none" dirty="0"/>
            </a:br>
            <a:br>
              <a:rPr sz="2800" cap="none" dirty="0"/>
            </a:br>
            <a:br>
              <a:rPr sz="2800" b="0" cap="none" dirty="0">
                <a:effectLst/>
              </a:rPr>
            </a:br>
            <a:endParaRPr sz="2400" b="0" i="0" cap="none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0034" y="5715016"/>
            <a:ext cx="7775575" cy="50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pic>
        <p:nvPicPr>
          <p:cNvPr id="4103" name="Picture 6" descr="krasains_BI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1214422"/>
            <a:ext cx="1512168" cy="69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1142984"/>
            <a:ext cx="116205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1142984"/>
            <a:ext cx="2066925" cy="752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1214422"/>
            <a:ext cx="2247900" cy="6858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34" y="2143116"/>
            <a:ext cx="5657850" cy="18097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Rectangle 13"/>
          <p:cNvSpPr/>
          <p:nvPr/>
        </p:nvSpPr>
        <p:spPr>
          <a:xfrm>
            <a:off x="357158" y="5929535"/>
            <a:ext cx="8001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400" dirty="0">
                <a:solidFill>
                  <a:srgbClr val="003366"/>
                </a:solidFill>
              </a:rPr>
              <a:t>29.09.2021.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GMI pabalsta saņēmēju tipoloģija</a:t>
            </a:r>
          </a:p>
        </p:txBody>
      </p:sp>
      <p:pic>
        <p:nvPicPr>
          <p:cNvPr id="5" name="Satura vietturis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767085"/>
            <a:ext cx="4879059" cy="3200384"/>
          </a:xfrm>
          <a:prstGeom prst="rect">
            <a:avLst/>
          </a:prstGeom>
        </p:spPr>
      </p:pic>
      <p:pic>
        <p:nvPicPr>
          <p:cNvPr id="4" name="Attēls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5134" y="3584569"/>
            <a:ext cx="6008866" cy="3273431"/>
          </a:xfrm>
          <a:prstGeom prst="rect">
            <a:avLst/>
          </a:prstGeom>
        </p:spPr>
      </p:pic>
      <p:sp>
        <p:nvSpPr>
          <p:cNvPr id="6" name="Ovāls 5"/>
          <p:cNvSpPr/>
          <p:nvPr/>
        </p:nvSpPr>
        <p:spPr bwMode="auto">
          <a:xfrm>
            <a:off x="4694914" y="4045818"/>
            <a:ext cx="432048" cy="36004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āls 6"/>
          <p:cNvSpPr/>
          <p:nvPr/>
        </p:nvSpPr>
        <p:spPr bwMode="auto">
          <a:xfrm>
            <a:off x="6707280" y="3787449"/>
            <a:ext cx="432048" cy="36004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51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>
                <a:effectLst/>
              </a:rPr>
              <a:t>Izdevumi, no kuriem konkrētā mājsaimniecības ir bijusi spiesta atteikties pagājušajā mēnesī (%)</a:t>
            </a:r>
            <a:endParaRPr lang="lv-LV" sz="2400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5763" y="980728"/>
            <a:ext cx="6999925" cy="52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823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71AAC-14BE-4141-9B2C-584FC9950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GMI pabalsta saņēmēju vajadzību piramīda</a:t>
            </a:r>
          </a:p>
        </p:txBody>
      </p:sp>
      <p:graphicFrame>
        <p:nvGraphicFramePr>
          <p:cNvPr id="4" name="Shēma 4">
            <a:extLst>
              <a:ext uri="{FF2B5EF4-FFF2-40B4-BE49-F238E27FC236}">
                <a16:creationId xmlns:a16="http://schemas.microsoft.com/office/drawing/2014/main" id="{EA75E549-F65B-41B0-87E5-F07C14627A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1316282"/>
              </p:ext>
            </p:extLst>
          </p:nvPr>
        </p:nvGraphicFramePr>
        <p:xfrm>
          <a:off x="438150" y="1125538"/>
          <a:ext cx="8239125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2664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BCC67-0E29-4B15-9660-407126DD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115888"/>
            <a:ext cx="8568184" cy="649287"/>
          </a:xfrm>
        </p:spPr>
        <p:txBody>
          <a:bodyPr/>
          <a:lstStyle/>
          <a:p>
            <a:r>
              <a:rPr lang="lv-LV" sz="2800" dirty="0"/>
              <a:t>GMI pabalsta saņēmēju iztikšanas stratēģijas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5C832-6169-4C73-8F8E-F834675E2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Taupīšanas stratēģijas</a:t>
            </a:r>
          </a:p>
          <a:p>
            <a:r>
              <a:rPr lang="lv-LV" dirty="0"/>
              <a:t>Izdevumu minimizēšana </a:t>
            </a:r>
          </a:p>
          <a:p>
            <a:r>
              <a:rPr lang="lv-LV" dirty="0"/>
              <a:t>Minimālās patērēšanas pieeja</a:t>
            </a:r>
          </a:p>
          <a:p>
            <a:r>
              <a:rPr lang="lv-LV" dirty="0"/>
              <a:t>Bezmaksas pakalpojumu izmantošana</a:t>
            </a:r>
          </a:p>
          <a:p>
            <a:r>
              <a:rPr lang="lv-LV" dirty="0"/>
              <a:t>Dažādu bezmaksas iespēju izmantošana (labdarības organizācijas, pašvaldības atbalsts)</a:t>
            </a:r>
          </a:p>
          <a:p>
            <a:r>
              <a:rPr lang="lv-LV" dirty="0"/>
              <a:t>Aizņemšanās (no radiniekiem, draugiem, kaimiņiem, arī «ātrajos kredītos», bet retāk)</a:t>
            </a:r>
          </a:p>
          <a:p>
            <a:r>
              <a:rPr lang="lv-LV" dirty="0"/>
              <a:t>Gadījuma darbi, haltūras</a:t>
            </a:r>
          </a:p>
          <a:p>
            <a:r>
              <a:rPr lang="lv-LV" dirty="0"/>
              <a:t>Strādāšana algotajos pagaidu sabiedriskajos darbos (pamīšus ar GMI pabalsta saņemšanu)</a:t>
            </a:r>
          </a:p>
          <a:p>
            <a:r>
              <a:rPr lang="lv-LV" dirty="0"/>
              <a:t>Pārtikas audzēšana, ogošana vasarā</a:t>
            </a:r>
          </a:p>
          <a:p>
            <a:r>
              <a:rPr lang="lv-LV" dirty="0"/>
              <a:t>Radinieku atbalsts (naudas sūtījumi, mājokļa nodrošināšana, pārtikas nodrošinājums)</a:t>
            </a:r>
          </a:p>
        </p:txBody>
      </p:sp>
    </p:spTree>
    <p:extLst>
      <p:ext uri="{BB962C8B-B14F-4D97-AF65-F5344CB8AC3E}">
        <p14:creationId xmlns:p14="http://schemas.microsoft.com/office/powerpoint/2010/main" val="3549229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429000"/>
            <a:ext cx="3887788" cy="2114550"/>
          </a:xfrm>
        </p:spPr>
        <p:txBody>
          <a:bodyPr/>
          <a:lstStyle/>
          <a:p>
            <a:pPr algn="r" eaLnBrk="1" hangingPunct="1"/>
            <a:r>
              <a:rPr lang="en-US" dirty="0">
                <a:solidFill>
                  <a:srgbClr val="003366"/>
                </a:solidFill>
              </a:rPr>
              <a:t>Baltic Institute of Social Sciences</a:t>
            </a:r>
          </a:p>
          <a:p>
            <a:pPr algn="r" eaLnBrk="1" hangingPunct="1"/>
            <a:endParaRPr sz="1400" dirty="0">
              <a:solidFill>
                <a:srgbClr val="003366"/>
              </a:solidFill>
            </a:endParaRPr>
          </a:p>
          <a:p>
            <a:pPr algn="r" eaLnBrk="1" hangingPunct="1"/>
            <a:r>
              <a:rPr sz="1400" dirty="0">
                <a:solidFill>
                  <a:srgbClr val="003366"/>
                </a:solidFill>
              </a:rPr>
              <a:t>Tērbatas iela 53 – 6, Rīga</a:t>
            </a:r>
          </a:p>
          <a:p>
            <a:pPr algn="r" eaLnBrk="1" hangingPunct="1"/>
            <a:r>
              <a:rPr sz="1400" dirty="0" err="1">
                <a:solidFill>
                  <a:srgbClr val="003366"/>
                </a:solidFill>
              </a:rPr>
              <a:t>Tel</a:t>
            </a:r>
            <a:r>
              <a:rPr sz="1400">
                <a:solidFill>
                  <a:srgbClr val="003366"/>
                </a:solidFill>
              </a:rPr>
              <a:t>: 67217554, 29411649</a:t>
            </a:r>
          </a:p>
          <a:p>
            <a:pPr algn="r" eaLnBrk="1" hangingPunct="1"/>
            <a:r>
              <a:rPr sz="1400">
                <a:hlinkClick r:id="rId2"/>
              </a:rPr>
              <a:t>biss@biss.soc.lv</a:t>
            </a:r>
            <a:r>
              <a:rPr sz="1400"/>
              <a:t> </a:t>
            </a:r>
            <a:endParaRPr sz="1400" dirty="0"/>
          </a:p>
          <a:p>
            <a:pPr algn="r" eaLnBrk="1" hangingPunct="1"/>
            <a:r>
              <a:rPr sz="1400">
                <a:hlinkClick r:id="rId3"/>
              </a:rPr>
              <a:t>www.biss.soc.lv</a:t>
            </a:r>
            <a:r>
              <a:rPr sz="1400"/>
              <a:t>  </a:t>
            </a:r>
            <a:endParaRPr sz="1400" dirty="0"/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905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2384-E33A-49FF-9A75-ACBE3BEC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GMI pabalstu saņēmēju situācijas izpētes ietvars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ED82B-1057-4D6D-97CE-F061922FE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Padziļinātās intervijas ar GMI pabalsta saņēmējiem vai potenciālajiem saņēmējiem to dzīvesvietās </a:t>
            </a:r>
          </a:p>
          <a:p>
            <a:pPr lvl="1"/>
            <a:r>
              <a:rPr lang="lv-LV" dirty="0"/>
              <a:t>18 intervijas pirms aptaujas; plānotas 6 pēc aptaujas</a:t>
            </a:r>
          </a:p>
          <a:p>
            <a:r>
              <a:rPr lang="lv-LV" dirty="0"/>
              <a:t>GMI pabalsta saņēmēju aptauja</a:t>
            </a:r>
          </a:p>
          <a:p>
            <a:pPr lvl="1"/>
            <a:r>
              <a:rPr lang="lv-LV" dirty="0"/>
              <a:t>303 GMI pabalsta saņēmēji</a:t>
            </a:r>
          </a:p>
          <a:p>
            <a:r>
              <a:rPr lang="lv-LV" dirty="0"/>
              <a:t>GMI pabalsta saņēmējus raksturojošās statistikas analīze: </a:t>
            </a:r>
            <a:r>
              <a:rPr lang="lv-LV" dirty="0" err="1"/>
              <a:t>LabIS</a:t>
            </a:r>
            <a:r>
              <a:rPr lang="lv-LV" dirty="0"/>
              <a:t> un NVA dati</a:t>
            </a:r>
          </a:p>
          <a:p>
            <a:pPr lvl="1"/>
            <a:r>
              <a:rPr lang="lv-LV" dirty="0"/>
              <a:t>2018. gads – 2021. gada I ceturksnis</a:t>
            </a:r>
          </a:p>
          <a:p>
            <a:r>
              <a:rPr lang="lv-LV" dirty="0"/>
              <a:t>Padziļinātās intervijas ar pašvaldību sociālajiem darbiniekiem</a:t>
            </a:r>
          </a:p>
          <a:p>
            <a:pPr lvl="1"/>
            <a:r>
              <a:rPr lang="lv-LV" dirty="0"/>
              <a:t>24 intervijas, t.sk., 4 intervijas ar Rīgas SD pārstāvjiem</a:t>
            </a:r>
          </a:p>
          <a:p>
            <a:r>
              <a:rPr lang="lv-LV" dirty="0"/>
              <a:t>Dokumentu analīze: normatīvo aktu un GMI pabalsta saņēmēju aptaujā aptverto pašvaldību saistošo noteikumu analīze</a:t>
            </a:r>
          </a:p>
          <a:p>
            <a:pPr lvl="1"/>
            <a:r>
              <a:rPr lang="lv-LV" dirty="0"/>
              <a:t>21 pašvaldība</a:t>
            </a:r>
          </a:p>
        </p:txBody>
      </p:sp>
    </p:spTree>
    <p:extLst>
      <p:ext uri="{BB962C8B-B14F-4D97-AF65-F5344CB8AC3E}">
        <p14:creationId xmlns:p14="http://schemas.microsoft.com/office/powerpoint/2010/main" val="4233730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2384-E33A-49FF-9A75-ACBE3BEC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/>
              <a:t>GMI pabalsta saņēmēju īpatsvara sezonālā dinamika Latvijā kopā un pēc nodarbinātības statusa (‰)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3A76FE-1B61-4C85-B583-CEB9947A11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5829" y="1124744"/>
            <a:ext cx="7092635" cy="23335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7E917E-D2BB-4F11-832A-9A7532676B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880" y="3573016"/>
            <a:ext cx="7082584" cy="25149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EDCFF0-34D8-462F-9EA1-BF72021AC38A}"/>
              </a:ext>
            </a:extLst>
          </p:cNvPr>
          <p:cNvSpPr txBox="1"/>
          <p:nvPr/>
        </p:nvSpPr>
        <p:spPr>
          <a:xfrm>
            <a:off x="468313" y="1126485"/>
            <a:ext cx="11875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600" i="1" dirty="0">
                <a:solidFill>
                  <a:srgbClr val="002060"/>
                </a:solidFill>
              </a:rPr>
              <a:t>Sezonālā dinamika, vidēji mēnesī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83C5D7-CA37-4582-9761-C7CFA8F81D42}"/>
              </a:ext>
            </a:extLst>
          </p:cNvPr>
          <p:cNvSpPr txBox="1"/>
          <p:nvPr/>
        </p:nvSpPr>
        <p:spPr>
          <a:xfrm>
            <a:off x="107504" y="3525440"/>
            <a:ext cx="1554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600" i="1" dirty="0">
                <a:solidFill>
                  <a:srgbClr val="002060"/>
                </a:solidFill>
              </a:rPr>
              <a:t>Pēc nodarbinātības statusa</a:t>
            </a:r>
          </a:p>
        </p:txBody>
      </p:sp>
    </p:spTree>
    <p:extLst>
      <p:ext uri="{BB962C8B-B14F-4D97-AF65-F5344CB8AC3E}">
        <p14:creationId xmlns:p14="http://schemas.microsoft.com/office/powerpoint/2010/main" val="294774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2384-E33A-49FF-9A75-ACBE3BEC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Vidējais GMI pabalsta saņēmēju īpatsvars Latvijā vecuma grupās (‰)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39642CB-6362-43F4-BBFA-4C09EE6653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196752"/>
            <a:ext cx="7992888" cy="379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5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2384-E33A-49FF-9A75-ACBE3BEC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Vidējais GMI pabalsta saņēmēju īpatsvars, statistiskajos reģionos un novados (‰)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C3A70B4-6660-4C86-AB9F-9F5AC44FCE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052737"/>
            <a:ext cx="7416824" cy="3220414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E7BCEA-2CD5-4DB4-B4C2-E3DEE2DBC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974895"/>
              </p:ext>
            </p:extLst>
          </p:nvPr>
        </p:nvGraphicFramePr>
        <p:xfrm>
          <a:off x="909788" y="4293096"/>
          <a:ext cx="7406628" cy="1925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03314">
                  <a:extLst>
                    <a:ext uri="{9D8B030D-6E8A-4147-A177-3AD203B41FA5}">
                      <a16:colId xmlns:a16="http://schemas.microsoft.com/office/drawing/2014/main" val="1622569963"/>
                    </a:ext>
                  </a:extLst>
                </a:gridCol>
                <a:gridCol w="3703314">
                  <a:extLst>
                    <a:ext uri="{9D8B030D-6E8A-4147-A177-3AD203B41FA5}">
                      <a16:colId xmlns:a16="http://schemas.microsoft.com/office/drawing/2014/main" val="3720638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Visaugstākais līmenis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Viszemākais līmenis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976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Aglonas novads</a:t>
                      </a:r>
                    </a:p>
                    <a:p>
                      <a:r>
                        <a:rPr lang="lv-LV" sz="1600" dirty="0"/>
                        <a:t>Dagdas novads</a:t>
                      </a:r>
                    </a:p>
                    <a:p>
                      <a:r>
                        <a:rPr lang="lv-LV" sz="1600" dirty="0"/>
                        <a:t>Rēzeknes novads</a:t>
                      </a:r>
                    </a:p>
                    <a:p>
                      <a:r>
                        <a:rPr lang="lv-LV" sz="1600" dirty="0"/>
                        <a:t>Viļānu novads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Alsungas novads</a:t>
                      </a:r>
                    </a:p>
                    <a:p>
                      <a:r>
                        <a:rPr lang="lv-LV" sz="1600" dirty="0"/>
                        <a:t>Mārupes novads</a:t>
                      </a:r>
                    </a:p>
                    <a:p>
                      <a:r>
                        <a:rPr lang="lv-LV" sz="1600" dirty="0"/>
                        <a:t>Mērsraga novads</a:t>
                      </a:r>
                    </a:p>
                    <a:p>
                      <a:r>
                        <a:rPr lang="lv-LV" sz="1600" dirty="0"/>
                        <a:t>Naukšēnu novads</a:t>
                      </a:r>
                    </a:p>
                    <a:p>
                      <a:r>
                        <a:rPr lang="lv-LV" sz="1600" dirty="0"/>
                        <a:t>Nīcas novads</a:t>
                      </a:r>
                    </a:p>
                    <a:p>
                      <a:r>
                        <a:rPr lang="lv-LV" sz="1600" dirty="0"/>
                        <a:t>Pārgaujas novads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07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83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C798-106E-48A0-B49E-552273889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dirty="0"/>
              <a:t>Vidējais NVA reģistrēto GMI pabalsta saņēmēju īpatsvars no kopējā iedzīvotāju skaita statistiskajos reģionos (‰)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554B3DD-7BDC-49C7-905E-687DD448A2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124744"/>
            <a:ext cx="7963826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6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2384-E33A-49FF-9A75-ACBE3BEC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GMI pabalsta saņēmēju dalība aktīvās nodarbinātības pasākumos (‰)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C4B60A8-BC88-4547-BE37-CCA43D0903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1796" y="999460"/>
            <a:ext cx="7524660" cy="24295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4795B4-A1CF-4476-85B8-707A6DF6D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3429000"/>
            <a:ext cx="6624736" cy="29313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E488CB-D042-4D56-9E0E-D715775CC4B8}"/>
              </a:ext>
            </a:extLst>
          </p:cNvPr>
          <p:cNvSpPr txBox="1"/>
          <p:nvPr/>
        </p:nvSpPr>
        <p:spPr>
          <a:xfrm>
            <a:off x="179512" y="3429000"/>
            <a:ext cx="18722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600" i="1" u="sng" dirty="0">
                <a:solidFill>
                  <a:srgbClr val="002060"/>
                </a:solidFill>
              </a:rPr>
              <a:t>Galvenie pasākumi</a:t>
            </a:r>
            <a:r>
              <a:rPr lang="lv-LV" sz="1600" i="1" dirty="0">
                <a:solidFill>
                  <a:srgbClr val="002060"/>
                </a:solidFill>
              </a:rPr>
              <a:t>:</a:t>
            </a:r>
          </a:p>
          <a:p>
            <a:pPr algn="r"/>
            <a:r>
              <a:rPr lang="lv-LV" sz="1600" i="1" dirty="0">
                <a:solidFill>
                  <a:srgbClr val="002060"/>
                </a:solidFill>
              </a:rPr>
              <a:t>* Atbalsta pasākumi ilgstošajiem bezdarbniekiem (2018-2019)</a:t>
            </a:r>
          </a:p>
          <a:p>
            <a:pPr algn="r"/>
            <a:r>
              <a:rPr lang="lv-LV" sz="1600" i="1" dirty="0">
                <a:solidFill>
                  <a:srgbClr val="002060"/>
                </a:solidFill>
              </a:rPr>
              <a:t>* Algotie pagaidu sabiedriskie darbi (2020-2021)</a:t>
            </a:r>
          </a:p>
        </p:txBody>
      </p:sp>
    </p:spTree>
    <p:extLst>
      <p:ext uri="{BB962C8B-B14F-4D97-AF65-F5344CB8AC3E}">
        <p14:creationId xmlns:p14="http://schemas.microsoft.com/office/powerpoint/2010/main" val="411919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D8553-C2FD-492F-90E1-6A3E4384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GMI pabalsta saņēmēju aptaujas dati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AF2FB-103D-43DE-BD68-E8685D455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Aptaujas laiks: </a:t>
            </a:r>
            <a:r>
              <a:rPr lang="pt-BR" dirty="0"/>
              <a:t>2021. gada 27. jūlij</a:t>
            </a:r>
            <a:r>
              <a:rPr lang="lv-LV" dirty="0"/>
              <a:t>s</a:t>
            </a:r>
            <a:r>
              <a:rPr lang="pt-BR" dirty="0"/>
              <a:t> līdz 31. august</a:t>
            </a:r>
            <a:r>
              <a:rPr lang="lv-LV" dirty="0"/>
              <a:t>s</a:t>
            </a:r>
          </a:p>
          <a:p>
            <a:r>
              <a:rPr lang="lv-LV" dirty="0"/>
              <a:t>Aptaujas izlases apjoms: 303 respondenti</a:t>
            </a:r>
          </a:p>
          <a:p>
            <a:r>
              <a:rPr lang="lv-LV" dirty="0"/>
              <a:t>Aptaujas izlases metode: Stratificēta izlase, aptaujājot pašvaldības, kurās ir lielākais GMI saņēmēju skaits, ņemot vērā gan reģionu principu, gan urbanizācijas pakāpi.</a:t>
            </a:r>
          </a:p>
          <a:p>
            <a:r>
              <a:rPr lang="lv-LV" dirty="0"/>
              <a:t>30 aptaujas punkti, katrā tika aptaujāti vismaz 10 respondenti, ievērojot iepriekš noteiktas pazīmes (vecums, ģimenes stāvoklis, invaliditāte u.c.)</a:t>
            </a:r>
          </a:p>
          <a:p>
            <a:r>
              <a:rPr lang="lv-LV" dirty="0"/>
              <a:t>Izņemot Rīgas pilsētu, kurā pētnieki tieši kontaktējās ar potenciālajiem pētījuma dalībniekiem, pārējās izlasē iekļautajās pašvaldībās pirmreizējā saziņa ar potenciālo respondentu tika nodrošināta sadarbībā ar tās sociālo dienestu. </a:t>
            </a:r>
          </a:p>
          <a:p>
            <a:r>
              <a:rPr lang="lv-LV" dirty="0"/>
              <a:t>Aptaujā piedalījās tie respondenti, kas piekrita dalībai pētījumā, pārliecinoties, ka persona saprot, ka sniegtā informācija ir anonīma/ konfidenciāla. </a:t>
            </a:r>
          </a:p>
        </p:txBody>
      </p:sp>
    </p:spTree>
    <p:extLst>
      <p:ext uri="{BB962C8B-B14F-4D97-AF65-F5344CB8AC3E}">
        <p14:creationId xmlns:p14="http://schemas.microsoft.com/office/powerpoint/2010/main" val="39913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Galvenās aptaujas tēmas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solidFill>
                  <a:srgbClr val="FF0000"/>
                </a:solidFill>
              </a:rPr>
              <a:t>GMI pabalsta saņēmēju portreti</a:t>
            </a:r>
          </a:p>
          <a:p>
            <a:r>
              <a:rPr lang="lv-LV" dirty="0"/>
              <a:t>GMI pabalstu saņēmēju pabalsta saņemšanas ilgums un biežums</a:t>
            </a:r>
          </a:p>
          <a:p>
            <a:r>
              <a:rPr lang="lv-LV" dirty="0"/>
              <a:t>GMI pabalsta saņēmēju izdevumu struktūra</a:t>
            </a:r>
          </a:p>
          <a:p>
            <a:r>
              <a:rPr lang="lv-LV" dirty="0"/>
              <a:t>GMI pabalstu saņēmēju ienākumu avoti</a:t>
            </a:r>
          </a:p>
          <a:p>
            <a:r>
              <a:rPr lang="lv-LV" dirty="0">
                <a:solidFill>
                  <a:srgbClr val="FF0000"/>
                </a:solidFill>
              </a:rPr>
              <a:t>GMI pabalsta saņēmēju vajadzību piramīda un neapmierinātās vajadzības</a:t>
            </a:r>
          </a:p>
          <a:p>
            <a:r>
              <a:rPr lang="lv-LV" dirty="0"/>
              <a:t>GMI pabalsta saņēmēju viedoklis par iespējām uzlabot savus dzīves apstākļus</a:t>
            </a:r>
          </a:p>
          <a:p>
            <a:r>
              <a:rPr lang="lv-LV" dirty="0"/>
              <a:t>Apstākļi, kuru ietekmē personas ir kļuvušas par GMI pabalsta saņēmējiem</a:t>
            </a:r>
          </a:p>
          <a:p>
            <a:r>
              <a:rPr lang="lv-LV" dirty="0">
                <a:solidFill>
                  <a:srgbClr val="FF0000"/>
                </a:solidFill>
              </a:rPr>
              <a:t>GMI pabalsta saņēmēju iztikšanas stratēģijas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46932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692</Words>
  <Application>Microsoft Office PowerPoint</Application>
  <PresentationFormat>On-screen Show (4:3)</PresentationFormat>
  <Paragraphs>86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Default Design</vt:lpstr>
      <vt:lpstr>    Ikgadējs nabadzības un sociālās atstumtības mazināšanas rīcībpolitikas izvērtējums  (t.sk. padziļināts izvērtējums par GMI saņēmēju iztikšanas stratēģijām)  GMI pabalsta saņēmēju situācijas izpētes sākotnējie REZULTĀTI  Izpildītājs: Nodibinājums "Baltic Institute of Social Sciences"    </vt:lpstr>
      <vt:lpstr>GMI pabalstu saņēmēju situācijas izpētes ietvars</vt:lpstr>
      <vt:lpstr>GMI pabalsta saņēmēju īpatsvara sezonālā dinamika Latvijā kopā un pēc nodarbinātības statusa (‰)</vt:lpstr>
      <vt:lpstr>Vidējais GMI pabalsta saņēmēju īpatsvars Latvijā vecuma grupās (‰)</vt:lpstr>
      <vt:lpstr>Vidējais GMI pabalsta saņēmēju īpatsvars, statistiskajos reģionos un novados (‰)</vt:lpstr>
      <vt:lpstr>Vidējais NVA reģistrēto GMI pabalsta saņēmēju īpatsvars no kopējā iedzīvotāju skaita statistiskajos reģionos (‰)</vt:lpstr>
      <vt:lpstr>GMI pabalsta saņēmēju dalība aktīvās nodarbinātības pasākumos (‰)</vt:lpstr>
      <vt:lpstr>GMI pabalsta saņēmēju aptaujas dati</vt:lpstr>
      <vt:lpstr>Galvenās aptaujas tēmas</vt:lpstr>
      <vt:lpstr>GMI pabalsta saņēmēju tipoloģija</vt:lpstr>
      <vt:lpstr>Izdevumi, no kuriem konkrētā mājsaimniecības ir bijusi spiesta atteikties pagājušajā mēnesī (%)</vt:lpstr>
      <vt:lpstr>GMI pabalsta saņēmēju vajadzību piramīda</vt:lpstr>
      <vt:lpstr>GMI pabalsta saņēmēju iztikšanas stratēģijas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Ikgadējs nabadzības un sociālās atstumtības mazināšanas rīcībpolitikas izvērtējums  (t.sk. par nevienlīdzību sabiedriskā transporta pieejamības jomā)  STARPZIŅOJUMS  Izpildītājs: Nodibinājums "Baltic Institute of Social Sciences"</dc:title>
  <dc:creator>Evija Klave</dc:creator>
  <cp:lastModifiedBy>Oksana Žabko</cp:lastModifiedBy>
  <cp:revision>67</cp:revision>
  <dcterms:created xsi:type="dcterms:W3CDTF">2020-04-07T13:45:14Z</dcterms:created>
  <dcterms:modified xsi:type="dcterms:W3CDTF">2021-09-29T12:39:36Z</dcterms:modified>
</cp:coreProperties>
</file>