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4" r:id="rId2"/>
    <p:sldId id="277" r:id="rId3"/>
    <p:sldId id="287" r:id="rId4"/>
    <p:sldId id="278" r:id="rId5"/>
    <p:sldId id="286" r:id="rId6"/>
    <p:sldId id="288" r:id="rId7"/>
    <p:sldId id="280" r:id="rId8"/>
    <p:sldId id="279" r:id="rId9"/>
    <p:sldId id="271" r:id="rId10"/>
    <p:sldId id="281" r:id="rId11"/>
    <p:sldId id="282" r:id="rId12"/>
    <p:sldId id="283" r:id="rId13"/>
    <p:sldId id="284" r:id="rId14"/>
    <p:sldId id="285" r:id="rId15"/>
    <p:sldId id="27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257;ris\Documents\Sinhroniz&#275;tie\LM_grozs\Gala%20nodevums\Att&#275;li\1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257;ris\Downloads\PCI030m_20210929-13384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35680060876911E-2"/>
          <c:y val="3.6438918643136739E-2"/>
          <c:w val="0.91170216745019894"/>
          <c:h val="0.88985586933947991"/>
        </c:manualLayout>
      </c:layout>
      <c:barChart>
        <c:barDir val="bar"/>
        <c:grouping val="stacked"/>
        <c:varyColors val="0"/>
        <c:ser>
          <c:idx val="0"/>
          <c:order val="0"/>
          <c:tx>
            <c:strRef>
              <c:f>'14'!$B$22</c:f>
              <c:strCache>
                <c:ptCount val="1"/>
                <c:pt idx="0">
                  <c:v>Lai varētu normāli dzīvot</c:v>
                </c:pt>
              </c:strCache>
            </c:strRef>
          </c:tx>
          <c:spPr>
            <a:solidFill>
              <a:srgbClr val="007A3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'14'!$A$23:$A$40</c:f>
              <c:strCache>
                <c:ptCount val="18"/>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strCache>
            </c:strRef>
          </c:cat>
          <c:val>
            <c:numRef>
              <c:f>'14'!$B$23:$B$40</c:f>
              <c:numCache>
                <c:formatCode>#,##0\ [$€-426]</c:formatCode>
                <c:ptCount val="18"/>
                <c:pt idx="0">
                  <c:v>610.11320368125394</c:v>
                </c:pt>
                <c:pt idx="1">
                  <c:v>651.57568824309487</c:v>
                </c:pt>
                <c:pt idx="2">
                  <c:v>690.8327214984547</c:v>
                </c:pt>
                <c:pt idx="3">
                  <c:v>963.35535938896192</c:v>
                </c:pt>
                <c:pt idx="4">
                  <c:v>1146.1943870552814</c:v>
                </c:pt>
                <c:pt idx="5">
                  <c:v>982.40761293333571</c:v>
                </c:pt>
                <c:pt idx="6">
                  <c:v>908.0767895458763</c:v>
                </c:pt>
                <c:pt idx="7">
                  <c:v>890.2482057586468</c:v>
                </c:pt>
                <c:pt idx="8">
                  <c:v>844.30367499331248</c:v>
                </c:pt>
                <c:pt idx="9">
                  <c:v>980.10256060011056</c:v>
                </c:pt>
                <c:pt idx="10">
                  <c:v>1054.54</c:v>
                </c:pt>
                <c:pt idx="11">
                  <c:v>1123.3499999999999</c:v>
                </c:pt>
                <c:pt idx="12">
                  <c:v>1216.31</c:v>
                </c:pt>
                <c:pt idx="13">
                  <c:v>1164.6600000000001</c:v>
                </c:pt>
                <c:pt idx="14">
                  <c:v>1317</c:v>
                </c:pt>
                <c:pt idx="15">
                  <c:v>1465.9</c:v>
                </c:pt>
                <c:pt idx="16">
                  <c:v>1337.59</c:v>
                </c:pt>
                <c:pt idx="17">
                  <c:v>1468.83</c:v>
                </c:pt>
              </c:numCache>
            </c:numRef>
          </c:val>
          <c:extLst xmlns:c16r2="http://schemas.microsoft.com/office/drawing/2015/06/chart">
            <c:ext xmlns:c16="http://schemas.microsoft.com/office/drawing/2014/chart" uri="{C3380CC4-5D6E-409C-BE32-E72D297353CC}">
              <c16:uniqueId val="{00000000-5FEE-4EAD-B04C-CC5D7DD00420}"/>
            </c:ext>
          </c:extLst>
        </c:ser>
        <c:ser>
          <c:idx val="1"/>
          <c:order val="1"/>
          <c:tx>
            <c:strRef>
              <c:f>'14'!$C$22</c:f>
              <c:strCache>
                <c:ptCount val="1"/>
                <c:pt idx="0">
                  <c:v>Lai varētu apmierināt visus savus sapņus</c:v>
                </c:pt>
              </c:strCache>
            </c:strRef>
          </c:tx>
          <c:spPr>
            <a:solidFill>
              <a:srgbClr val="FFC000"/>
            </a:solidFill>
            <a:ln>
              <a:noFill/>
            </a:ln>
            <a:effectLst/>
          </c:spPr>
          <c:invertIfNegative val="0"/>
          <c:dLbls>
            <c:dLbl>
              <c:idx val="0"/>
              <c:layout/>
              <c:tx>
                <c:rich>
                  <a:bodyPr/>
                  <a:lstStyle/>
                  <a:p>
                    <a:fld id="{CBAF8A27-F6B3-437A-8855-B97E60F9C092}"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
              <c:layout/>
              <c:tx>
                <c:rich>
                  <a:bodyPr/>
                  <a:lstStyle/>
                  <a:p>
                    <a:fld id="{682B62E8-D4E7-40E3-8964-9C61C7678DAB}"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
              <c:layout/>
              <c:tx>
                <c:rich>
                  <a:bodyPr/>
                  <a:lstStyle/>
                  <a:p>
                    <a:fld id="{40B6223F-6862-4BBA-9FAA-3A3DBAE9931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3"/>
              <c:layout/>
              <c:tx>
                <c:rich>
                  <a:bodyPr/>
                  <a:lstStyle/>
                  <a:p>
                    <a:fld id="{C8AB0B08-3C95-4A45-8103-1DC11528B283}"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4"/>
              <c:layout/>
              <c:tx>
                <c:rich>
                  <a:bodyPr/>
                  <a:lstStyle/>
                  <a:p>
                    <a:fld id="{BA426061-DA61-4A74-91DD-E4B53633017C}"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5"/>
              <c:layout/>
              <c:tx>
                <c:rich>
                  <a:bodyPr/>
                  <a:lstStyle/>
                  <a:p>
                    <a:fld id="{A61E625D-E03F-4430-8DD8-74EF6FFCBC4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6"/>
              <c:layout/>
              <c:tx>
                <c:rich>
                  <a:bodyPr/>
                  <a:lstStyle/>
                  <a:p>
                    <a:fld id="{95BE0FF0-2EA4-4654-8C1E-303DA91A8F75}"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7"/>
              <c:layout/>
              <c:tx>
                <c:rich>
                  <a:bodyPr/>
                  <a:lstStyle/>
                  <a:p>
                    <a:fld id="{166E1F9F-A6A3-422D-AB63-6539ED3B7124}"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8"/>
              <c:layout/>
              <c:tx>
                <c:rich>
                  <a:bodyPr/>
                  <a:lstStyle/>
                  <a:p>
                    <a:fld id="{536D5443-ED53-411D-8ED1-F690AF02644E}"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9"/>
              <c:layout/>
              <c:tx>
                <c:rich>
                  <a:bodyPr/>
                  <a:lstStyle/>
                  <a:p>
                    <a:fld id="{E2E8CCC4-8B2F-4553-8AA2-7EF8E9E121DE}"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0"/>
              <c:layout/>
              <c:tx>
                <c:rich>
                  <a:bodyPr/>
                  <a:lstStyle/>
                  <a:p>
                    <a:fld id="{F53B4B32-8D7D-43D4-A36B-CEF552B61A6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1"/>
              <c:layout/>
              <c:tx>
                <c:rich>
                  <a:bodyPr/>
                  <a:lstStyle/>
                  <a:p>
                    <a:fld id="{DC8874D3-84AC-415B-9A77-3BAB3CF78E2F}"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2"/>
              <c:layout/>
              <c:tx>
                <c:rich>
                  <a:bodyPr/>
                  <a:lstStyle/>
                  <a:p>
                    <a:fld id="{A9DA8ACF-818C-4D41-81E1-12F975E5B23C}"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3"/>
              <c:layout/>
              <c:tx>
                <c:rich>
                  <a:bodyPr/>
                  <a:lstStyle/>
                  <a:p>
                    <a:fld id="{88A5A270-1D31-4889-BED5-191741EC7201}"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4"/>
              <c:layout/>
              <c:tx>
                <c:rich>
                  <a:bodyPr/>
                  <a:lstStyle/>
                  <a:p>
                    <a:fld id="{A75E73DE-41B6-475F-9A50-00D00A15F700}"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5"/>
              <c:layout/>
              <c:tx>
                <c:rich>
                  <a:bodyPr/>
                  <a:lstStyle/>
                  <a:p>
                    <a:fld id="{3DBE2DF1-6536-4E74-A693-1F4EBCCCB9E6}"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6"/>
              <c:layout/>
              <c:tx>
                <c:rich>
                  <a:bodyPr/>
                  <a:lstStyle/>
                  <a:p>
                    <a:fld id="{90181BEA-49D0-4E57-B4A3-41B763F3AE3E}"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7"/>
              <c:layout/>
              <c:tx>
                <c:rich>
                  <a:bodyPr/>
                  <a:lstStyle/>
                  <a:p>
                    <a:fld id="{0597B953-B940-47E7-94C9-7A844E4C3D85}" type="CELLRANGE">
                      <a:rPr lang="en-US"/>
                      <a:pPr/>
                      <a:t>[CELLRANGE]</a:t>
                    </a:fld>
                    <a:endParaRPr lang="en-US"/>
                  </a:p>
                </c:rich>
              </c:tx>
              <c:dLblPos val="inEnd"/>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0"/>
            <c:showCatName val="0"/>
            <c:showSerName val="0"/>
            <c:showPercent val="0"/>
            <c:showBubbleSize val="0"/>
            <c:showLeaderLines val="0"/>
            <c:extLst xmlns:c16r2="http://schemas.microsoft.com/office/drawing/2015/06/chart">
              <c:ext xmlns:c15="http://schemas.microsoft.com/office/drawing/2012/chart" uri="{CE6537A1-D6FC-4f65-9D91-7224C49458BB}">
                <c15:layout/>
                <c15:showDataLabelsRange val="1"/>
                <c15:showLeaderLines val="0"/>
              </c:ext>
            </c:extLst>
          </c:dLbls>
          <c:cat>
            <c:strRef>
              <c:f>'14'!$A$23:$A$40</c:f>
              <c:strCache>
                <c:ptCount val="18"/>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strCache>
            </c:strRef>
          </c:cat>
          <c:val>
            <c:numRef>
              <c:f>'14'!$C$23:$C$40</c:f>
              <c:numCache>
                <c:formatCode>#,##0\ [$€-426]</c:formatCode>
                <c:ptCount val="18"/>
                <c:pt idx="0">
                  <c:v>710.83829915595243</c:v>
                </c:pt>
                <c:pt idx="1">
                  <c:v>1103.2521158103823</c:v>
                </c:pt>
                <c:pt idx="2">
                  <c:v>1054.2910968065066</c:v>
                </c:pt>
                <c:pt idx="3">
                  <c:v>1131.1261745806796</c:v>
                </c:pt>
                <c:pt idx="4">
                  <c:v>1287.3148132338461</c:v>
                </c:pt>
                <c:pt idx="5">
                  <c:v>1368.1908469502164</c:v>
                </c:pt>
                <c:pt idx="6">
                  <c:v>1121.8632790934598</c:v>
                </c:pt>
                <c:pt idx="7">
                  <c:v>1102.2418768248331</c:v>
                </c:pt>
                <c:pt idx="8">
                  <c:v>1085.3239309964088</c:v>
                </c:pt>
                <c:pt idx="9">
                  <c:v>1213.5958247249589</c:v>
                </c:pt>
                <c:pt idx="10">
                  <c:v>1714.9299999999998</c:v>
                </c:pt>
                <c:pt idx="11">
                  <c:v>2171</c:v>
                </c:pt>
                <c:pt idx="12">
                  <c:v>2099.71</c:v>
                </c:pt>
                <c:pt idx="13">
                  <c:v>2177.6000000000004</c:v>
                </c:pt>
                <c:pt idx="14">
                  <c:v>2236</c:v>
                </c:pt>
                <c:pt idx="15">
                  <c:v>2087.88</c:v>
                </c:pt>
                <c:pt idx="16">
                  <c:v>2040.0400000000002</c:v>
                </c:pt>
                <c:pt idx="17">
                  <c:v>1735.65</c:v>
                </c:pt>
              </c:numCache>
            </c:numRef>
          </c:val>
          <c:extLst xmlns:c16r2="http://schemas.microsoft.com/office/drawing/2015/06/chart">
            <c:ext xmlns:c16="http://schemas.microsoft.com/office/drawing/2014/chart" uri="{C3380CC4-5D6E-409C-BE32-E72D297353CC}">
              <c16:uniqueId val="{00000013-5FEE-4EAD-B04C-CC5D7DD00420}"/>
            </c:ext>
            <c:ext xmlns:c15="http://schemas.microsoft.com/office/drawing/2012/chart" uri="{02D57815-91ED-43cb-92C2-25804820EDAC}">
              <c15:datalabelsRange>
                <c15:f>'14'!$D$23:$D$40</c15:f>
                <c15:dlblRangeCache>
                  <c:ptCount val="18"/>
                  <c:pt idx="0">
                    <c:v>1 321 €</c:v>
                  </c:pt>
                  <c:pt idx="1">
                    <c:v>1 755 €</c:v>
                  </c:pt>
                  <c:pt idx="2">
                    <c:v>1 745 €</c:v>
                  </c:pt>
                  <c:pt idx="3">
                    <c:v>2 094 €</c:v>
                  </c:pt>
                  <c:pt idx="4">
                    <c:v>2 434 €</c:v>
                  </c:pt>
                  <c:pt idx="5">
                    <c:v>2 351 €</c:v>
                  </c:pt>
                  <c:pt idx="6">
                    <c:v>2 030 €</c:v>
                  </c:pt>
                  <c:pt idx="7">
                    <c:v>1 992 €</c:v>
                  </c:pt>
                  <c:pt idx="8">
                    <c:v>1 930 €</c:v>
                  </c:pt>
                  <c:pt idx="9">
                    <c:v>2 194 €</c:v>
                  </c:pt>
                  <c:pt idx="10">
                    <c:v>2 769 €</c:v>
                  </c:pt>
                  <c:pt idx="11">
                    <c:v>3 294 €</c:v>
                  </c:pt>
                  <c:pt idx="12">
                    <c:v>3 316 €</c:v>
                  </c:pt>
                  <c:pt idx="13">
                    <c:v>3 342 €</c:v>
                  </c:pt>
                  <c:pt idx="14">
                    <c:v>3 553 €</c:v>
                  </c:pt>
                  <c:pt idx="15">
                    <c:v>3 554 €</c:v>
                  </c:pt>
                  <c:pt idx="16">
                    <c:v>3 378 €</c:v>
                  </c:pt>
                  <c:pt idx="17">
                    <c:v>3 204 €</c:v>
                  </c:pt>
                </c15:dlblRangeCache>
              </c15:datalabelsRange>
            </c:ext>
          </c:extLst>
        </c:ser>
        <c:dLbls>
          <c:showLegendKey val="0"/>
          <c:showVal val="0"/>
          <c:showCatName val="0"/>
          <c:showSerName val="0"/>
          <c:showPercent val="0"/>
          <c:showBubbleSize val="0"/>
        </c:dLbls>
        <c:gapWidth val="35"/>
        <c:overlap val="100"/>
        <c:axId val="-634791264"/>
        <c:axId val="-634794528"/>
      </c:barChart>
      <c:catAx>
        <c:axId val="-634791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634794528"/>
        <c:crosses val="autoZero"/>
        <c:auto val="1"/>
        <c:lblAlgn val="ctr"/>
        <c:lblOffset val="100"/>
        <c:noMultiLvlLbl val="0"/>
      </c:catAx>
      <c:valAx>
        <c:axId val="-634794528"/>
        <c:scaling>
          <c:orientation val="minMax"/>
          <c:max val="3600"/>
        </c:scaling>
        <c:delete val="0"/>
        <c:axPos val="b"/>
        <c:numFmt formatCode="#,##0\ [$€-426]" sourceLinked="1"/>
        <c:majorTickMark val="in"/>
        <c:minorTickMark val="none"/>
        <c:tickLblPos val="nextTo"/>
        <c:spPr>
          <a:noFill/>
          <a:ln>
            <a:solidFill>
              <a:schemeClr val="accent1"/>
            </a:solid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634791264"/>
        <c:crosses val="autoZero"/>
        <c:crossBetween val="between"/>
        <c:majorUnit val="300"/>
      </c:valAx>
      <c:spPr>
        <a:noFill/>
        <a:ln>
          <a:noFill/>
        </a:ln>
        <a:effectLst/>
      </c:spPr>
    </c:plotArea>
    <c:legend>
      <c:legendPos val="b"/>
      <c:layout>
        <c:manualLayout>
          <c:xMode val="edge"/>
          <c:yMode val="edge"/>
          <c:x val="0.56588296521163484"/>
          <c:y val="0.77518719106812151"/>
          <c:w val="0.40762948609358252"/>
          <c:h val="0.12395612667705877"/>
        </c:manualLayout>
      </c:layout>
      <c:overlay val="0"/>
      <c:spPr>
        <a:noFill/>
        <a:ln>
          <a:noFill/>
        </a:ln>
        <a:effectLst/>
      </c:spPr>
      <c:txPr>
        <a:bodyPr rot="0" spcFirstLastPara="1" vertOverflow="ellipsis" vert="horz" wrap="square" anchor="ctr" anchorCtr="1"/>
        <a:lstStyle/>
        <a:p>
          <a:pPr>
            <a:defRPr sz="13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225546034161414E-2"/>
          <c:y val="3.3679086057431987E-2"/>
          <c:w val="0.91888332973077824"/>
          <c:h val="0.82218046508427189"/>
        </c:manualLayout>
      </c:layout>
      <c:lineChart>
        <c:grouping val="standard"/>
        <c:varyColors val="0"/>
        <c:ser>
          <c:idx val="0"/>
          <c:order val="0"/>
          <c:spPr>
            <a:ln w="28575" cap="rnd">
              <a:solidFill>
                <a:srgbClr val="C00000"/>
              </a:solidFill>
              <a:round/>
            </a:ln>
            <a:effectLst/>
          </c:spPr>
          <c:marker>
            <c:symbol val="none"/>
          </c:marker>
          <c:cat>
            <c:strRef>
              <c:f>PCI030m!$A$5:$A$372</c:f>
              <c:strCache>
                <c:ptCount val="368"/>
                <c:pt idx="0">
                  <c:v>Jan.1991.</c:v>
                </c:pt>
                <c:pt idx="1">
                  <c:v>Feb.1991.</c:v>
                </c:pt>
                <c:pt idx="2">
                  <c:v>Mar.1991.</c:v>
                </c:pt>
                <c:pt idx="3">
                  <c:v>Apr.1991.</c:v>
                </c:pt>
                <c:pt idx="4">
                  <c:v>Mai.1991.</c:v>
                </c:pt>
                <c:pt idx="5">
                  <c:v>Jūn.1991.</c:v>
                </c:pt>
                <c:pt idx="6">
                  <c:v>Jūl.1991.</c:v>
                </c:pt>
                <c:pt idx="7">
                  <c:v>Aug.1991.</c:v>
                </c:pt>
                <c:pt idx="8">
                  <c:v>Sep.1991.</c:v>
                </c:pt>
                <c:pt idx="9">
                  <c:v>Okt.1991.</c:v>
                </c:pt>
                <c:pt idx="10">
                  <c:v>Nov.1991.</c:v>
                </c:pt>
                <c:pt idx="11">
                  <c:v>Dec.1991.</c:v>
                </c:pt>
                <c:pt idx="12">
                  <c:v>Jan.1992.</c:v>
                </c:pt>
                <c:pt idx="13">
                  <c:v>Feb.1992.</c:v>
                </c:pt>
                <c:pt idx="14">
                  <c:v>Mar.1992.</c:v>
                </c:pt>
                <c:pt idx="15">
                  <c:v>Apr.1992.</c:v>
                </c:pt>
                <c:pt idx="16">
                  <c:v>Mai.1992.</c:v>
                </c:pt>
                <c:pt idx="17">
                  <c:v>Jūn.1992.</c:v>
                </c:pt>
                <c:pt idx="18">
                  <c:v>Jūl.1992.</c:v>
                </c:pt>
                <c:pt idx="19">
                  <c:v>Aug.1992.</c:v>
                </c:pt>
                <c:pt idx="20">
                  <c:v>Sep.1992.</c:v>
                </c:pt>
                <c:pt idx="21">
                  <c:v>Okt.1992.</c:v>
                </c:pt>
                <c:pt idx="22">
                  <c:v>Nov.1992.</c:v>
                </c:pt>
                <c:pt idx="23">
                  <c:v>Dec.1992.</c:v>
                </c:pt>
                <c:pt idx="24">
                  <c:v>Jan.1993.</c:v>
                </c:pt>
                <c:pt idx="25">
                  <c:v>Feb.1993.</c:v>
                </c:pt>
                <c:pt idx="26">
                  <c:v>Mar.1993.</c:v>
                </c:pt>
                <c:pt idx="27">
                  <c:v>Apr.1993.</c:v>
                </c:pt>
                <c:pt idx="28">
                  <c:v>Mai.1993.</c:v>
                </c:pt>
                <c:pt idx="29">
                  <c:v>Jūn.1993.</c:v>
                </c:pt>
                <c:pt idx="30">
                  <c:v>Jūl.1993.</c:v>
                </c:pt>
                <c:pt idx="31">
                  <c:v>Aug.1993.</c:v>
                </c:pt>
                <c:pt idx="32">
                  <c:v>Sep.1993.</c:v>
                </c:pt>
                <c:pt idx="33">
                  <c:v>Okt.1993.</c:v>
                </c:pt>
                <c:pt idx="34">
                  <c:v>Nov.1993.</c:v>
                </c:pt>
                <c:pt idx="35">
                  <c:v>Dec.1993.</c:v>
                </c:pt>
                <c:pt idx="36">
                  <c:v>Jan.1994.</c:v>
                </c:pt>
                <c:pt idx="37">
                  <c:v>Feb.1994.</c:v>
                </c:pt>
                <c:pt idx="38">
                  <c:v>Mar.1994.</c:v>
                </c:pt>
                <c:pt idx="39">
                  <c:v>Apr.1994.</c:v>
                </c:pt>
                <c:pt idx="40">
                  <c:v>Mai.1994.</c:v>
                </c:pt>
                <c:pt idx="41">
                  <c:v>Jūn.1994.</c:v>
                </c:pt>
                <c:pt idx="42">
                  <c:v>Jūl.1994.</c:v>
                </c:pt>
                <c:pt idx="43">
                  <c:v>Aug.1994.</c:v>
                </c:pt>
                <c:pt idx="44">
                  <c:v>Sep.1994.</c:v>
                </c:pt>
                <c:pt idx="45">
                  <c:v>Okt.1994.</c:v>
                </c:pt>
                <c:pt idx="46">
                  <c:v>Nov.1994.</c:v>
                </c:pt>
                <c:pt idx="47">
                  <c:v>Dec.1994.</c:v>
                </c:pt>
                <c:pt idx="48">
                  <c:v>Jan.1995.</c:v>
                </c:pt>
                <c:pt idx="49">
                  <c:v>Feb.1995.</c:v>
                </c:pt>
                <c:pt idx="50">
                  <c:v>Mar.1995.</c:v>
                </c:pt>
                <c:pt idx="51">
                  <c:v>Apr.1995.</c:v>
                </c:pt>
                <c:pt idx="52">
                  <c:v>Mai.1995.</c:v>
                </c:pt>
                <c:pt idx="53">
                  <c:v>Jūn.1995.</c:v>
                </c:pt>
                <c:pt idx="54">
                  <c:v>Jūl.1995.</c:v>
                </c:pt>
                <c:pt idx="55">
                  <c:v>Aug.1995.</c:v>
                </c:pt>
                <c:pt idx="56">
                  <c:v>Sep.1995.</c:v>
                </c:pt>
                <c:pt idx="57">
                  <c:v>Okt.1995.</c:v>
                </c:pt>
                <c:pt idx="58">
                  <c:v>Nov.1995.</c:v>
                </c:pt>
                <c:pt idx="59">
                  <c:v>Dec.1995.</c:v>
                </c:pt>
                <c:pt idx="60">
                  <c:v>Jan.1996.</c:v>
                </c:pt>
                <c:pt idx="61">
                  <c:v>Feb.1996.</c:v>
                </c:pt>
                <c:pt idx="62">
                  <c:v>Mar.1996.</c:v>
                </c:pt>
                <c:pt idx="63">
                  <c:v>Apr.1996.</c:v>
                </c:pt>
                <c:pt idx="64">
                  <c:v>Mai.1996.</c:v>
                </c:pt>
                <c:pt idx="65">
                  <c:v>Jūn.1996.</c:v>
                </c:pt>
                <c:pt idx="66">
                  <c:v>Jūl.1996.</c:v>
                </c:pt>
                <c:pt idx="67">
                  <c:v>Aug.1996.</c:v>
                </c:pt>
                <c:pt idx="68">
                  <c:v>Sep.1996.</c:v>
                </c:pt>
                <c:pt idx="69">
                  <c:v>Okt.1996.</c:v>
                </c:pt>
                <c:pt idx="70">
                  <c:v>Nov.1996.</c:v>
                </c:pt>
                <c:pt idx="71">
                  <c:v>Dec.1996.</c:v>
                </c:pt>
                <c:pt idx="72">
                  <c:v>Jan.1997.</c:v>
                </c:pt>
                <c:pt idx="73">
                  <c:v>Feb.1997.</c:v>
                </c:pt>
                <c:pt idx="74">
                  <c:v>Mar.1997.</c:v>
                </c:pt>
                <c:pt idx="75">
                  <c:v>Apr.1997.</c:v>
                </c:pt>
                <c:pt idx="76">
                  <c:v>Mai.1997.</c:v>
                </c:pt>
                <c:pt idx="77">
                  <c:v>Jūn.1997.</c:v>
                </c:pt>
                <c:pt idx="78">
                  <c:v>Jūl.1997.</c:v>
                </c:pt>
                <c:pt idx="79">
                  <c:v>Aug.1997.</c:v>
                </c:pt>
                <c:pt idx="80">
                  <c:v>Sep.1997.</c:v>
                </c:pt>
                <c:pt idx="81">
                  <c:v>Okt.1997.</c:v>
                </c:pt>
                <c:pt idx="82">
                  <c:v>Nov.1997.</c:v>
                </c:pt>
                <c:pt idx="83">
                  <c:v>Dec.1997.</c:v>
                </c:pt>
                <c:pt idx="84">
                  <c:v>Jan.1998.</c:v>
                </c:pt>
                <c:pt idx="85">
                  <c:v>Feb.1998.</c:v>
                </c:pt>
                <c:pt idx="86">
                  <c:v>Mar.1998.</c:v>
                </c:pt>
                <c:pt idx="87">
                  <c:v>Apr.1998.</c:v>
                </c:pt>
                <c:pt idx="88">
                  <c:v>Mai.1998.</c:v>
                </c:pt>
                <c:pt idx="89">
                  <c:v>Jūn.1998.</c:v>
                </c:pt>
                <c:pt idx="90">
                  <c:v>Jūl.1998.</c:v>
                </c:pt>
                <c:pt idx="91">
                  <c:v>Aug.1998.</c:v>
                </c:pt>
                <c:pt idx="92">
                  <c:v>Sep.1998.</c:v>
                </c:pt>
                <c:pt idx="93">
                  <c:v>Okt.1998.</c:v>
                </c:pt>
                <c:pt idx="94">
                  <c:v>Nov.1998.</c:v>
                </c:pt>
                <c:pt idx="95">
                  <c:v>Dec.1998.</c:v>
                </c:pt>
                <c:pt idx="96">
                  <c:v>Jan.1999.</c:v>
                </c:pt>
                <c:pt idx="97">
                  <c:v>Feb.1999.</c:v>
                </c:pt>
                <c:pt idx="98">
                  <c:v>Mar.1999.</c:v>
                </c:pt>
                <c:pt idx="99">
                  <c:v>Apr.1999.</c:v>
                </c:pt>
                <c:pt idx="100">
                  <c:v>Mai.1999.</c:v>
                </c:pt>
                <c:pt idx="101">
                  <c:v>Jūn.1999.</c:v>
                </c:pt>
                <c:pt idx="102">
                  <c:v>Jūl.1999.</c:v>
                </c:pt>
                <c:pt idx="103">
                  <c:v>Aug.1999.</c:v>
                </c:pt>
                <c:pt idx="104">
                  <c:v>Sep.1999.</c:v>
                </c:pt>
                <c:pt idx="105">
                  <c:v>Okt.1999.</c:v>
                </c:pt>
                <c:pt idx="106">
                  <c:v>Nov.1999.</c:v>
                </c:pt>
                <c:pt idx="107">
                  <c:v>Dec.1999.</c:v>
                </c:pt>
                <c:pt idx="108">
                  <c:v>Jan.2000.</c:v>
                </c:pt>
                <c:pt idx="109">
                  <c:v>Feb.2000.</c:v>
                </c:pt>
                <c:pt idx="110">
                  <c:v>Mar.2000.</c:v>
                </c:pt>
                <c:pt idx="111">
                  <c:v>Apr.2000.</c:v>
                </c:pt>
                <c:pt idx="112">
                  <c:v>Mai.2000.</c:v>
                </c:pt>
                <c:pt idx="113">
                  <c:v>Jūn.2000.</c:v>
                </c:pt>
                <c:pt idx="114">
                  <c:v>Jūl.2000.</c:v>
                </c:pt>
                <c:pt idx="115">
                  <c:v>Aug.2000.</c:v>
                </c:pt>
                <c:pt idx="116">
                  <c:v>Sep.2000.</c:v>
                </c:pt>
                <c:pt idx="117">
                  <c:v>Okt.2000.</c:v>
                </c:pt>
                <c:pt idx="118">
                  <c:v>Nov.2000.</c:v>
                </c:pt>
                <c:pt idx="119">
                  <c:v>Dec.2000.</c:v>
                </c:pt>
                <c:pt idx="120">
                  <c:v>Jan.2001.</c:v>
                </c:pt>
                <c:pt idx="121">
                  <c:v>Feb.2001.</c:v>
                </c:pt>
                <c:pt idx="122">
                  <c:v>Mar.2001.</c:v>
                </c:pt>
                <c:pt idx="123">
                  <c:v>Apr.2001.</c:v>
                </c:pt>
                <c:pt idx="124">
                  <c:v>Mai.2001.</c:v>
                </c:pt>
                <c:pt idx="125">
                  <c:v>Jūn.2001.</c:v>
                </c:pt>
                <c:pt idx="126">
                  <c:v>Jūl.2001.</c:v>
                </c:pt>
                <c:pt idx="127">
                  <c:v>Aug.2001.</c:v>
                </c:pt>
                <c:pt idx="128">
                  <c:v>Sep.2001.</c:v>
                </c:pt>
                <c:pt idx="129">
                  <c:v>Okt.2001.</c:v>
                </c:pt>
                <c:pt idx="130">
                  <c:v>Nov.2001.</c:v>
                </c:pt>
                <c:pt idx="131">
                  <c:v>Dec.2001.</c:v>
                </c:pt>
                <c:pt idx="132">
                  <c:v>Jan.2002.</c:v>
                </c:pt>
                <c:pt idx="133">
                  <c:v>Feb.2002.</c:v>
                </c:pt>
                <c:pt idx="134">
                  <c:v>Mar.2002.</c:v>
                </c:pt>
                <c:pt idx="135">
                  <c:v>Apr.2002.</c:v>
                </c:pt>
                <c:pt idx="136">
                  <c:v>Mai.2002.</c:v>
                </c:pt>
                <c:pt idx="137">
                  <c:v>Jūn.2002.</c:v>
                </c:pt>
                <c:pt idx="138">
                  <c:v>Jūl.2002.</c:v>
                </c:pt>
                <c:pt idx="139">
                  <c:v>Aug.2002.</c:v>
                </c:pt>
                <c:pt idx="140">
                  <c:v>Sep.2002.</c:v>
                </c:pt>
                <c:pt idx="141">
                  <c:v>Okt.2002.</c:v>
                </c:pt>
                <c:pt idx="142">
                  <c:v>Nov.2002.</c:v>
                </c:pt>
                <c:pt idx="143">
                  <c:v>Dec.2002.</c:v>
                </c:pt>
                <c:pt idx="144">
                  <c:v>Jan.2003.</c:v>
                </c:pt>
                <c:pt idx="145">
                  <c:v>Feb.2003.</c:v>
                </c:pt>
                <c:pt idx="146">
                  <c:v>Mar.2003.</c:v>
                </c:pt>
                <c:pt idx="147">
                  <c:v>Apr.2003.</c:v>
                </c:pt>
                <c:pt idx="148">
                  <c:v>Mai.2003.</c:v>
                </c:pt>
                <c:pt idx="149">
                  <c:v>Jūn.2003.</c:v>
                </c:pt>
                <c:pt idx="150">
                  <c:v>Jūl.2003.</c:v>
                </c:pt>
                <c:pt idx="151">
                  <c:v>Aug.2003.</c:v>
                </c:pt>
                <c:pt idx="152">
                  <c:v>Sep.2003.</c:v>
                </c:pt>
                <c:pt idx="153">
                  <c:v>Okt.2003.</c:v>
                </c:pt>
                <c:pt idx="154">
                  <c:v>Nov.2003.</c:v>
                </c:pt>
                <c:pt idx="155">
                  <c:v>Dec.2003.</c:v>
                </c:pt>
                <c:pt idx="156">
                  <c:v>Jan.2004.</c:v>
                </c:pt>
                <c:pt idx="157">
                  <c:v>Feb.2004.</c:v>
                </c:pt>
                <c:pt idx="158">
                  <c:v>Mar.2004.</c:v>
                </c:pt>
                <c:pt idx="159">
                  <c:v>Apr.2004.</c:v>
                </c:pt>
                <c:pt idx="160">
                  <c:v>Mai.2004.</c:v>
                </c:pt>
                <c:pt idx="161">
                  <c:v>Jūn.2004.</c:v>
                </c:pt>
                <c:pt idx="162">
                  <c:v>Jūl.2004.</c:v>
                </c:pt>
                <c:pt idx="163">
                  <c:v>Aug.2004.</c:v>
                </c:pt>
                <c:pt idx="164">
                  <c:v>Sep.2004.</c:v>
                </c:pt>
                <c:pt idx="165">
                  <c:v>Okt.2004.</c:v>
                </c:pt>
                <c:pt idx="166">
                  <c:v>Nov.2004.</c:v>
                </c:pt>
                <c:pt idx="167">
                  <c:v>Dec.2004.</c:v>
                </c:pt>
                <c:pt idx="168">
                  <c:v>Jan.2005.</c:v>
                </c:pt>
                <c:pt idx="169">
                  <c:v>Feb.2005.</c:v>
                </c:pt>
                <c:pt idx="170">
                  <c:v>Mar.2005.</c:v>
                </c:pt>
                <c:pt idx="171">
                  <c:v>Apr.2005.</c:v>
                </c:pt>
                <c:pt idx="172">
                  <c:v>Mai.2005.</c:v>
                </c:pt>
                <c:pt idx="173">
                  <c:v>Jūn.2005.</c:v>
                </c:pt>
                <c:pt idx="174">
                  <c:v>Jūl.2005.</c:v>
                </c:pt>
                <c:pt idx="175">
                  <c:v>Aug.2005.</c:v>
                </c:pt>
                <c:pt idx="176">
                  <c:v>Sep.2005.</c:v>
                </c:pt>
                <c:pt idx="177">
                  <c:v>Okt.2005.</c:v>
                </c:pt>
                <c:pt idx="178">
                  <c:v>Nov.2005.</c:v>
                </c:pt>
                <c:pt idx="179">
                  <c:v>Dec.2005.</c:v>
                </c:pt>
                <c:pt idx="180">
                  <c:v>Jan.2006.</c:v>
                </c:pt>
                <c:pt idx="181">
                  <c:v>Feb.2006.</c:v>
                </c:pt>
                <c:pt idx="182">
                  <c:v>Mar.2006.</c:v>
                </c:pt>
                <c:pt idx="183">
                  <c:v>Apr.2006.</c:v>
                </c:pt>
                <c:pt idx="184">
                  <c:v>Mai.2006.</c:v>
                </c:pt>
                <c:pt idx="185">
                  <c:v>Jūn.2006.</c:v>
                </c:pt>
                <c:pt idx="186">
                  <c:v>Jūl.2006.</c:v>
                </c:pt>
                <c:pt idx="187">
                  <c:v>Aug.2006.</c:v>
                </c:pt>
                <c:pt idx="188">
                  <c:v>Sep.2006.</c:v>
                </c:pt>
                <c:pt idx="189">
                  <c:v>Okt.2006.</c:v>
                </c:pt>
                <c:pt idx="190">
                  <c:v>Nov.2006.</c:v>
                </c:pt>
                <c:pt idx="191">
                  <c:v>Dec.2006.</c:v>
                </c:pt>
                <c:pt idx="192">
                  <c:v>Jan.2007.</c:v>
                </c:pt>
                <c:pt idx="193">
                  <c:v>Feb.2007.</c:v>
                </c:pt>
                <c:pt idx="194">
                  <c:v>Mar.2007.</c:v>
                </c:pt>
                <c:pt idx="195">
                  <c:v>Apr.2007.</c:v>
                </c:pt>
                <c:pt idx="196">
                  <c:v>Mai.2007.</c:v>
                </c:pt>
                <c:pt idx="197">
                  <c:v>Jūn.2007.</c:v>
                </c:pt>
                <c:pt idx="198">
                  <c:v>Jūl.2007.</c:v>
                </c:pt>
                <c:pt idx="199">
                  <c:v>Aug.2007.</c:v>
                </c:pt>
                <c:pt idx="200">
                  <c:v>Sep.2007.</c:v>
                </c:pt>
                <c:pt idx="201">
                  <c:v>Okt.2007.</c:v>
                </c:pt>
                <c:pt idx="202">
                  <c:v>Nov.2007.</c:v>
                </c:pt>
                <c:pt idx="203">
                  <c:v>Dec.2007.</c:v>
                </c:pt>
                <c:pt idx="204">
                  <c:v>Jan.2008.</c:v>
                </c:pt>
                <c:pt idx="205">
                  <c:v>Feb.2008.</c:v>
                </c:pt>
                <c:pt idx="206">
                  <c:v>Mar.2008.</c:v>
                </c:pt>
                <c:pt idx="207">
                  <c:v>Apr.2008.</c:v>
                </c:pt>
                <c:pt idx="208">
                  <c:v>Mai.2008.</c:v>
                </c:pt>
                <c:pt idx="209">
                  <c:v>Jūn.2008.</c:v>
                </c:pt>
                <c:pt idx="210">
                  <c:v>Jūl.2008.</c:v>
                </c:pt>
                <c:pt idx="211">
                  <c:v>Aug.2008.</c:v>
                </c:pt>
                <c:pt idx="212">
                  <c:v>Sep.2008.</c:v>
                </c:pt>
                <c:pt idx="213">
                  <c:v>Okt.2008.</c:v>
                </c:pt>
                <c:pt idx="214">
                  <c:v>Nov.2008.</c:v>
                </c:pt>
                <c:pt idx="215">
                  <c:v>Dec.2008.</c:v>
                </c:pt>
                <c:pt idx="216">
                  <c:v>Jan.2009.</c:v>
                </c:pt>
                <c:pt idx="217">
                  <c:v>Feb.2009.</c:v>
                </c:pt>
                <c:pt idx="218">
                  <c:v>Mar.2009.</c:v>
                </c:pt>
                <c:pt idx="219">
                  <c:v>Apr.2009.</c:v>
                </c:pt>
                <c:pt idx="220">
                  <c:v>Mai.2009.</c:v>
                </c:pt>
                <c:pt idx="221">
                  <c:v>Jūn.2009.</c:v>
                </c:pt>
                <c:pt idx="222">
                  <c:v>Jūl.2009.</c:v>
                </c:pt>
                <c:pt idx="223">
                  <c:v>Aug.2009.</c:v>
                </c:pt>
                <c:pt idx="224">
                  <c:v>Sep.2009.</c:v>
                </c:pt>
                <c:pt idx="225">
                  <c:v>Okt.2009.</c:v>
                </c:pt>
                <c:pt idx="226">
                  <c:v>Nov.2009.</c:v>
                </c:pt>
                <c:pt idx="227">
                  <c:v>Dec.2009.</c:v>
                </c:pt>
                <c:pt idx="228">
                  <c:v>Jan.2010.</c:v>
                </c:pt>
                <c:pt idx="229">
                  <c:v>Feb.2010.</c:v>
                </c:pt>
                <c:pt idx="230">
                  <c:v>Mar.2010.</c:v>
                </c:pt>
                <c:pt idx="231">
                  <c:v>Apr.2010.</c:v>
                </c:pt>
                <c:pt idx="232">
                  <c:v>Mai.2010.</c:v>
                </c:pt>
                <c:pt idx="233">
                  <c:v>Jūn.2010.</c:v>
                </c:pt>
                <c:pt idx="234">
                  <c:v>Jūl.2010.</c:v>
                </c:pt>
                <c:pt idx="235">
                  <c:v>Aug.2010.</c:v>
                </c:pt>
                <c:pt idx="236">
                  <c:v>Sep.2010.</c:v>
                </c:pt>
                <c:pt idx="237">
                  <c:v>Okt.2010.</c:v>
                </c:pt>
                <c:pt idx="238">
                  <c:v>Nov.2010.</c:v>
                </c:pt>
                <c:pt idx="239">
                  <c:v>Dec.2010.</c:v>
                </c:pt>
                <c:pt idx="240">
                  <c:v>Jan.2011.</c:v>
                </c:pt>
                <c:pt idx="241">
                  <c:v>Feb.2011.</c:v>
                </c:pt>
                <c:pt idx="242">
                  <c:v>Mar.2011.</c:v>
                </c:pt>
                <c:pt idx="243">
                  <c:v>Apr.2011.</c:v>
                </c:pt>
                <c:pt idx="244">
                  <c:v>Mai.2011.</c:v>
                </c:pt>
                <c:pt idx="245">
                  <c:v>Jūn.2011.</c:v>
                </c:pt>
                <c:pt idx="246">
                  <c:v>Jūl.2011.</c:v>
                </c:pt>
                <c:pt idx="247">
                  <c:v>Aug.2011.</c:v>
                </c:pt>
                <c:pt idx="248">
                  <c:v>Sep.2011.</c:v>
                </c:pt>
                <c:pt idx="249">
                  <c:v>Okt.2011.</c:v>
                </c:pt>
                <c:pt idx="250">
                  <c:v>Nov.2011.</c:v>
                </c:pt>
                <c:pt idx="251">
                  <c:v>Dec.2011.</c:v>
                </c:pt>
                <c:pt idx="252">
                  <c:v>Jan.2012.</c:v>
                </c:pt>
                <c:pt idx="253">
                  <c:v>Feb.2012.</c:v>
                </c:pt>
                <c:pt idx="254">
                  <c:v>Mar.2012.</c:v>
                </c:pt>
                <c:pt idx="255">
                  <c:v>Apr.2012.</c:v>
                </c:pt>
                <c:pt idx="256">
                  <c:v>Mai.2012.</c:v>
                </c:pt>
                <c:pt idx="257">
                  <c:v>Jūn.2012.</c:v>
                </c:pt>
                <c:pt idx="258">
                  <c:v>Jūl.2012.</c:v>
                </c:pt>
                <c:pt idx="259">
                  <c:v>Aug.2012.</c:v>
                </c:pt>
                <c:pt idx="260">
                  <c:v>Sep.2012.</c:v>
                </c:pt>
                <c:pt idx="261">
                  <c:v>Okt.2012.</c:v>
                </c:pt>
                <c:pt idx="262">
                  <c:v>Nov.2012.</c:v>
                </c:pt>
                <c:pt idx="263">
                  <c:v>Dec.2012.</c:v>
                </c:pt>
                <c:pt idx="264">
                  <c:v>Jan.2013.</c:v>
                </c:pt>
                <c:pt idx="265">
                  <c:v>Feb.2013.</c:v>
                </c:pt>
                <c:pt idx="266">
                  <c:v>Mar.2013.</c:v>
                </c:pt>
                <c:pt idx="267">
                  <c:v>Apr.2013.</c:v>
                </c:pt>
                <c:pt idx="268">
                  <c:v>Mai.2013.</c:v>
                </c:pt>
                <c:pt idx="269">
                  <c:v>Jūn.2013.</c:v>
                </c:pt>
                <c:pt idx="270">
                  <c:v>Jūl.2013.</c:v>
                </c:pt>
                <c:pt idx="271">
                  <c:v>Aug.2013.</c:v>
                </c:pt>
                <c:pt idx="272">
                  <c:v>Sep.2013.</c:v>
                </c:pt>
                <c:pt idx="273">
                  <c:v>Okt.2013.</c:v>
                </c:pt>
                <c:pt idx="274">
                  <c:v>Nov.2013.</c:v>
                </c:pt>
                <c:pt idx="275">
                  <c:v>Dec.2013.</c:v>
                </c:pt>
                <c:pt idx="276">
                  <c:v>Jan.2014.</c:v>
                </c:pt>
                <c:pt idx="277">
                  <c:v>Feb.2014.</c:v>
                </c:pt>
                <c:pt idx="278">
                  <c:v>Mar.2014.</c:v>
                </c:pt>
                <c:pt idx="279">
                  <c:v>Apr.2014.</c:v>
                </c:pt>
                <c:pt idx="280">
                  <c:v>Mai.2014.</c:v>
                </c:pt>
                <c:pt idx="281">
                  <c:v>Jūn.2014.</c:v>
                </c:pt>
                <c:pt idx="282">
                  <c:v>Jūl.2014.</c:v>
                </c:pt>
                <c:pt idx="283">
                  <c:v>Aug.2014.</c:v>
                </c:pt>
                <c:pt idx="284">
                  <c:v>Sep.2014.</c:v>
                </c:pt>
                <c:pt idx="285">
                  <c:v>Okt.2014.</c:v>
                </c:pt>
                <c:pt idx="286">
                  <c:v>Nov.2014.</c:v>
                </c:pt>
                <c:pt idx="287">
                  <c:v>Dec.2014.</c:v>
                </c:pt>
                <c:pt idx="288">
                  <c:v>Jan.2015.</c:v>
                </c:pt>
                <c:pt idx="289">
                  <c:v>Feb.2015.</c:v>
                </c:pt>
                <c:pt idx="290">
                  <c:v>Mar.2015.</c:v>
                </c:pt>
                <c:pt idx="291">
                  <c:v>Apr.2015.</c:v>
                </c:pt>
                <c:pt idx="292">
                  <c:v>Mai.2015.</c:v>
                </c:pt>
                <c:pt idx="293">
                  <c:v>Jūn.2015.</c:v>
                </c:pt>
                <c:pt idx="294">
                  <c:v>Jūl.2015.</c:v>
                </c:pt>
                <c:pt idx="295">
                  <c:v>Aug.2015.</c:v>
                </c:pt>
                <c:pt idx="296">
                  <c:v>Sep.2015.</c:v>
                </c:pt>
                <c:pt idx="297">
                  <c:v>Okt.2015.</c:v>
                </c:pt>
                <c:pt idx="298">
                  <c:v>Nov.2015.</c:v>
                </c:pt>
                <c:pt idx="299">
                  <c:v>Dec.2015.</c:v>
                </c:pt>
                <c:pt idx="300">
                  <c:v>Jan.2016.</c:v>
                </c:pt>
                <c:pt idx="301">
                  <c:v>Feb.2016.</c:v>
                </c:pt>
                <c:pt idx="302">
                  <c:v>Mar.2016.</c:v>
                </c:pt>
                <c:pt idx="303">
                  <c:v>Apr.2016.</c:v>
                </c:pt>
                <c:pt idx="304">
                  <c:v>Mai.2016.</c:v>
                </c:pt>
                <c:pt idx="305">
                  <c:v>Jūn.2016.</c:v>
                </c:pt>
                <c:pt idx="306">
                  <c:v>Jūl.2016.</c:v>
                </c:pt>
                <c:pt idx="307">
                  <c:v>Aug.2016.</c:v>
                </c:pt>
                <c:pt idx="308">
                  <c:v>Sep.2016.</c:v>
                </c:pt>
                <c:pt idx="309">
                  <c:v>Okt.2016.</c:v>
                </c:pt>
                <c:pt idx="310">
                  <c:v>Nov.2016.</c:v>
                </c:pt>
                <c:pt idx="311">
                  <c:v>Dec.2016.</c:v>
                </c:pt>
                <c:pt idx="312">
                  <c:v>Jan.2017.</c:v>
                </c:pt>
                <c:pt idx="313">
                  <c:v>Feb.2017.</c:v>
                </c:pt>
                <c:pt idx="314">
                  <c:v>Mar.2017.</c:v>
                </c:pt>
                <c:pt idx="315">
                  <c:v>Apr.2017.</c:v>
                </c:pt>
                <c:pt idx="316">
                  <c:v>Mai.2017.</c:v>
                </c:pt>
                <c:pt idx="317">
                  <c:v>Jūn.2017.</c:v>
                </c:pt>
                <c:pt idx="318">
                  <c:v>Jūl.2017.</c:v>
                </c:pt>
                <c:pt idx="319">
                  <c:v>Aug.2017.</c:v>
                </c:pt>
                <c:pt idx="320">
                  <c:v>Sep.2017.</c:v>
                </c:pt>
                <c:pt idx="321">
                  <c:v>Okt.2017.</c:v>
                </c:pt>
                <c:pt idx="322">
                  <c:v>Nov.2017.</c:v>
                </c:pt>
                <c:pt idx="323">
                  <c:v>Dec.2017.</c:v>
                </c:pt>
                <c:pt idx="324">
                  <c:v>Jan.2018.</c:v>
                </c:pt>
                <c:pt idx="325">
                  <c:v>Feb.2018.</c:v>
                </c:pt>
                <c:pt idx="326">
                  <c:v>Mar.2018.</c:v>
                </c:pt>
                <c:pt idx="327">
                  <c:v>Apr.2018.</c:v>
                </c:pt>
                <c:pt idx="328">
                  <c:v>Mai.2018.</c:v>
                </c:pt>
                <c:pt idx="329">
                  <c:v>Jūn.2018.</c:v>
                </c:pt>
                <c:pt idx="330">
                  <c:v>Jūl.2018.</c:v>
                </c:pt>
                <c:pt idx="331">
                  <c:v>Aug.2018.</c:v>
                </c:pt>
                <c:pt idx="332">
                  <c:v>Sep.2018.</c:v>
                </c:pt>
                <c:pt idx="333">
                  <c:v>Okt.2018.</c:v>
                </c:pt>
                <c:pt idx="334">
                  <c:v>Nov.2018.</c:v>
                </c:pt>
                <c:pt idx="335">
                  <c:v>Dec.2018.</c:v>
                </c:pt>
                <c:pt idx="336">
                  <c:v>Jan.2019.</c:v>
                </c:pt>
                <c:pt idx="337">
                  <c:v>Feb.2019.</c:v>
                </c:pt>
                <c:pt idx="338">
                  <c:v>Mar.2019.</c:v>
                </c:pt>
                <c:pt idx="339">
                  <c:v>Apr.2019.</c:v>
                </c:pt>
                <c:pt idx="340">
                  <c:v>Mai.2019.</c:v>
                </c:pt>
                <c:pt idx="341">
                  <c:v>Jūn.2019.</c:v>
                </c:pt>
                <c:pt idx="342">
                  <c:v>Jūl.2019.</c:v>
                </c:pt>
                <c:pt idx="343">
                  <c:v>Aug.2019.</c:v>
                </c:pt>
                <c:pt idx="344">
                  <c:v>Sep.2019.</c:v>
                </c:pt>
                <c:pt idx="345">
                  <c:v>Okt.2019.</c:v>
                </c:pt>
                <c:pt idx="346">
                  <c:v>Nov.2019.</c:v>
                </c:pt>
                <c:pt idx="347">
                  <c:v>Dec.2019.</c:v>
                </c:pt>
                <c:pt idx="348">
                  <c:v>Jan.2020.</c:v>
                </c:pt>
                <c:pt idx="349">
                  <c:v>Feb.2020.</c:v>
                </c:pt>
                <c:pt idx="350">
                  <c:v>Mar.2020.</c:v>
                </c:pt>
                <c:pt idx="351">
                  <c:v>Apr.2020.</c:v>
                </c:pt>
                <c:pt idx="352">
                  <c:v>Mai.2020.</c:v>
                </c:pt>
                <c:pt idx="353">
                  <c:v>Jūn.2020.</c:v>
                </c:pt>
                <c:pt idx="354">
                  <c:v>Jūl.2020.</c:v>
                </c:pt>
                <c:pt idx="355">
                  <c:v>Aug.2020.</c:v>
                </c:pt>
                <c:pt idx="356">
                  <c:v>Sep.2020.</c:v>
                </c:pt>
                <c:pt idx="357">
                  <c:v>Okt.2020.</c:v>
                </c:pt>
                <c:pt idx="358">
                  <c:v>Nov.2020.</c:v>
                </c:pt>
                <c:pt idx="359">
                  <c:v>Dec.2020.</c:v>
                </c:pt>
                <c:pt idx="360">
                  <c:v>Jan.2021.</c:v>
                </c:pt>
                <c:pt idx="361">
                  <c:v>Feb.2021.</c:v>
                </c:pt>
                <c:pt idx="362">
                  <c:v>Mar.2021.</c:v>
                </c:pt>
                <c:pt idx="363">
                  <c:v>Apr.2021.</c:v>
                </c:pt>
                <c:pt idx="364">
                  <c:v>Mai.2021.</c:v>
                </c:pt>
                <c:pt idx="365">
                  <c:v>Jūn.2021.</c:v>
                </c:pt>
                <c:pt idx="366">
                  <c:v>Jūl.2021.</c:v>
                </c:pt>
                <c:pt idx="367">
                  <c:v>Aug.2021.</c:v>
                </c:pt>
              </c:strCache>
            </c:strRef>
          </c:cat>
          <c:val>
            <c:numRef>
              <c:f>PCI030m!$B$5:$B$372</c:f>
              <c:numCache>
                <c:formatCode>0</c:formatCode>
                <c:ptCount val="368"/>
                <c:pt idx="0">
                  <c:v>129</c:v>
                </c:pt>
                <c:pt idx="1">
                  <c:v>147</c:v>
                </c:pt>
                <c:pt idx="2">
                  <c:v>155</c:v>
                </c:pt>
                <c:pt idx="3">
                  <c:v>179</c:v>
                </c:pt>
                <c:pt idx="4">
                  <c:v>183</c:v>
                </c:pt>
                <c:pt idx="5">
                  <c:v>187</c:v>
                </c:pt>
                <c:pt idx="6">
                  <c:v>190</c:v>
                </c:pt>
                <c:pt idx="7">
                  <c:v>192</c:v>
                </c:pt>
                <c:pt idx="8">
                  <c:v>209</c:v>
                </c:pt>
                <c:pt idx="9">
                  <c:v>221</c:v>
                </c:pt>
                <c:pt idx="10">
                  <c:v>242</c:v>
                </c:pt>
                <c:pt idx="11">
                  <c:v>362</c:v>
                </c:pt>
                <c:pt idx="12">
                  <c:v>595</c:v>
                </c:pt>
                <c:pt idx="13">
                  <c:v>884</c:v>
                </c:pt>
                <c:pt idx="14">
                  <c:v>1183</c:v>
                </c:pt>
                <c:pt idx="15">
                  <c:v>1313</c:v>
                </c:pt>
                <c:pt idx="16">
                  <c:v>1486</c:v>
                </c:pt>
                <c:pt idx="17">
                  <c:v>1712</c:v>
                </c:pt>
                <c:pt idx="18">
                  <c:v>2047</c:v>
                </c:pt>
                <c:pt idx="19">
                  <c:v>2381</c:v>
                </c:pt>
                <c:pt idx="20">
                  <c:v>2669</c:v>
                </c:pt>
                <c:pt idx="21">
                  <c:v>3339</c:v>
                </c:pt>
                <c:pt idx="22">
                  <c:v>3740</c:v>
                </c:pt>
                <c:pt idx="23">
                  <c:v>3837</c:v>
                </c:pt>
                <c:pt idx="24">
                  <c:v>3997</c:v>
                </c:pt>
                <c:pt idx="25">
                  <c:v>4114</c:v>
                </c:pt>
                <c:pt idx="26">
                  <c:v>4211</c:v>
                </c:pt>
                <c:pt idx="27">
                  <c:v>4225</c:v>
                </c:pt>
                <c:pt idx="28">
                  <c:v>4213</c:v>
                </c:pt>
                <c:pt idx="29">
                  <c:v>4311</c:v>
                </c:pt>
                <c:pt idx="30">
                  <c:v>4347</c:v>
                </c:pt>
                <c:pt idx="31">
                  <c:v>4274</c:v>
                </c:pt>
                <c:pt idx="32">
                  <c:v>4360</c:v>
                </c:pt>
                <c:pt idx="33">
                  <c:v>4527</c:v>
                </c:pt>
                <c:pt idx="34">
                  <c:v>4925</c:v>
                </c:pt>
                <c:pt idx="35">
                  <c:v>5174</c:v>
                </c:pt>
                <c:pt idx="36">
                  <c:v>5371</c:v>
                </c:pt>
                <c:pt idx="37">
                  <c:v>5556</c:v>
                </c:pt>
                <c:pt idx="38">
                  <c:v>5652</c:v>
                </c:pt>
                <c:pt idx="39">
                  <c:v>5804</c:v>
                </c:pt>
                <c:pt idx="40">
                  <c:v>5816</c:v>
                </c:pt>
                <c:pt idx="41">
                  <c:v>5934</c:v>
                </c:pt>
                <c:pt idx="42">
                  <c:v>6000</c:v>
                </c:pt>
                <c:pt idx="43">
                  <c:v>6116</c:v>
                </c:pt>
                <c:pt idx="44">
                  <c:v>6177</c:v>
                </c:pt>
                <c:pt idx="45">
                  <c:v>6256</c:v>
                </c:pt>
                <c:pt idx="46">
                  <c:v>6380</c:v>
                </c:pt>
                <c:pt idx="47">
                  <c:v>6533</c:v>
                </c:pt>
                <c:pt idx="48">
                  <c:v>6762</c:v>
                </c:pt>
                <c:pt idx="49">
                  <c:v>6975</c:v>
                </c:pt>
                <c:pt idx="50">
                  <c:v>7156</c:v>
                </c:pt>
                <c:pt idx="51">
                  <c:v>7295</c:v>
                </c:pt>
                <c:pt idx="52">
                  <c:v>7396</c:v>
                </c:pt>
                <c:pt idx="53">
                  <c:v>7507</c:v>
                </c:pt>
                <c:pt idx="54">
                  <c:v>7525</c:v>
                </c:pt>
                <c:pt idx="55">
                  <c:v>7504</c:v>
                </c:pt>
                <c:pt idx="56">
                  <c:v>7640</c:v>
                </c:pt>
                <c:pt idx="57">
                  <c:v>7759</c:v>
                </c:pt>
                <c:pt idx="58">
                  <c:v>7912</c:v>
                </c:pt>
                <c:pt idx="59">
                  <c:v>8045</c:v>
                </c:pt>
                <c:pt idx="60">
                  <c:v>8328</c:v>
                </c:pt>
                <c:pt idx="61">
                  <c:v>8473</c:v>
                </c:pt>
                <c:pt idx="62">
                  <c:v>8603</c:v>
                </c:pt>
                <c:pt idx="63">
                  <c:v>8647</c:v>
                </c:pt>
                <c:pt idx="64">
                  <c:v>8685</c:v>
                </c:pt>
                <c:pt idx="65">
                  <c:v>8829</c:v>
                </c:pt>
                <c:pt idx="66">
                  <c:v>8858</c:v>
                </c:pt>
                <c:pt idx="67">
                  <c:v>8815</c:v>
                </c:pt>
                <c:pt idx="68">
                  <c:v>8874</c:v>
                </c:pt>
                <c:pt idx="69">
                  <c:v>8978</c:v>
                </c:pt>
                <c:pt idx="70">
                  <c:v>9048</c:v>
                </c:pt>
                <c:pt idx="71">
                  <c:v>9101</c:v>
                </c:pt>
                <c:pt idx="72">
                  <c:v>9274</c:v>
                </c:pt>
                <c:pt idx="73">
                  <c:v>9308</c:v>
                </c:pt>
                <c:pt idx="74">
                  <c:v>9348</c:v>
                </c:pt>
                <c:pt idx="75">
                  <c:v>9410</c:v>
                </c:pt>
                <c:pt idx="76">
                  <c:v>9470</c:v>
                </c:pt>
                <c:pt idx="77">
                  <c:v>9492</c:v>
                </c:pt>
                <c:pt idx="78">
                  <c:v>9537</c:v>
                </c:pt>
                <c:pt idx="79">
                  <c:v>9576</c:v>
                </c:pt>
                <c:pt idx="80">
                  <c:v>9593</c:v>
                </c:pt>
                <c:pt idx="81">
                  <c:v>9666</c:v>
                </c:pt>
                <c:pt idx="82">
                  <c:v>9716</c:v>
                </c:pt>
                <c:pt idx="83">
                  <c:v>9738</c:v>
                </c:pt>
                <c:pt idx="84">
                  <c:v>9862</c:v>
                </c:pt>
                <c:pt idx="85">
                  <c:v>9880</c:v>
                </c:pt>
                <c:pt idx="86">
                  <c:v>9908</c:v>
                </c:pt>
                <c:pt idx="87">
                  <c:v>9978</c:v>
                </c:pt>
                <c:pt idx="88">
                  <c:v>9982</c:v>
                </c:pt>
                <c:pt idx="89">
                  <c:v>10054</c:v>
                </c:pt>
                <c:pt idx="90">
                  <c:v>9973</c:v>
                </c:pt>
                <c:pt idx="91">
                  <c:v>9925</c:v>
                </c:pt>
                <c:pt idx="92">
                  <c:v>9928</c:v>
                </c:pt>
                <c:pt idx="93">
                  <c:v>9945</c:v>
                </c:pt>
                <c:pt idx="94">
                  <c:v>9987</c:v>
                </c:pt>
                <c:pt idx="95">
                  <c:v>10006</c:v>
                </c:pt>
                <c:pt idx="96">
                  <c:v>10121</c:v>
                </c:pt>
                <c:pt idx="97">
                  <c:v>10143</c:v>
                </c:pt>
                <c:pt idx="98">
                  <c:v>10139</c:v>
                </c:pt>
                <c:pt idx="99">
                  <c:v>10127</c:v>
                </c:pt>
                <c:pt idx="100">
                  <c:v>10171</c:v>
                </c:pt>
                <c:pt idx="101">
                  <c:v>10243</c:v>
                </c:pt>
                <c:pt idx="102">
                  <c:v>10150</c:v>
                </c:pt>
                <c:pt idx="103">
                  <c:v>10131</c:v>
                </c:pt>
                <c:pt idx="104">
                  <c:v>10164</c:v>
                </c:pt>
                <c:pt idx="105">
                  <c:v>10232</c:v>
                </c:pt>
                <c:pt idx="106">
                  <c:v>10310</c:v>
                </c:pt>
                <c:pt idx="107">
                  <c:v>10328</c:v>
                </c:pt>
                <c:pt idx="108">
                  <c:v>10437</c:v>
                </c:pt>
                <c:pt idx="109">
                  <c:v>10489</c:v>
                </c:pt>
                <c:pt idx="110">
                  <c:v>10466</c:v>
                </c:pt>
                <c:pt idx="111">
                  <c:v>10504</c:v>
                </c:pt>
                <c:pt idx="112">
                  <c:v>10480</c:v>
                </c:pt>
                <c:pt idx="113">
                  <c:v>10489</c:v>
                </c:pt>
                <c:pt idx="114">
                  <c:v>10436</c:v>
                </c:pt>
                <c:pt idx="115">
                  <c:v>10379</c:v>
                </c:pt>
                <c:pt idx="116">
                  <c:v>10389</c:v>
                </c:pt>
                <c:pt idx="117">
                  <c:v>10434</c:v>
                </c:pt>
                <c:pt idx="118">
                  <c:v>10478</c:v>
                </c:pt>
                <c:pt idx="119">
                  <c:v>10510</c:v>
                </c:pt>
                <c:pt idx="120">
                  <c:v>10576</c:v>
                </c:pt>
                <c:pt idx="121">
                  <c:v>10560</c:v>
                </c:pt>
                <c:pt idx="122">
                  <c:v>10610</c:v>
                </c:pt>
                <c:pt idx="123">
                  <c:v>10650</c:v>
                </c:pt>
                <c:pt idx="124">
                  <c:v>10758</c:v>
                </c:pt>
                <c:pt idx="125">
                  <c:v>10818</c:v>
                </c:pt>
                <c:pt idx="126">
                  <c:v>10765</c:v>
                </c:pt>
                <c:pt idx="127">
                  <c:v>10694</c:v>
                </c:pt>
                <c:pt idx="128">
                  <c:v>10764</c:v>
                </c:pt>
                <c:pt idx="129">
                  <c:v>10778</c:v>
                </c:pt>
                <c:pt idx="130">
                  <c:v>10802</c:v>
                </c:pt>
                <c:pt idx="131">
                  <c:v>10845</c:v>
                </c:pt>
                <c:pt idx="132">
                  <c:v>10941</c:v>
                </c:pt>
                <c:pt idx="133">
                  <c:v>10906</c:v>
                </c:pt>
                <c:pt idx="134">
                  <c:v>10948</c:v>
                </c:pt>
                <c:pt idx="135">
                  <c:v>10957</c:v>
                </c:pt>
                <c:pt idx="136">
                  <c:v>10977</c:v>
                </c:pt>
                <c:pt idx="137">
                  <c:v>10916</c:v>
                </c:pt>
                <c:pt idx="138">
                  <c:v>10872</c:v>
                </c:pt>
                <c:pt idx="139">
                  <c:v>10790</c:v>
                </c:pt>
                <c:pt idx="140">
                  <c:v>10872</c:v>
                </c:pt>
                <c:pt idx="141">
                  <c:v>10954</c:v>
                </c:pt>
                <c:pt idx="142">
                  <c:v>10975</c:v>
                </c:pt>
                <c:pt idx="143">
                  <c:v>10996</c:v>
                </c:pt>
                <c:pt idx="144">
                  <c:v>11096</c:v>
                </c:pt>
                <c:pt idx="145">
                  <c:v>11132</c:v>
                </c:pt>
                <c:pt idx="146">
                  <c:v>11192</c:v>
                </c:pt>
                <c:pt idx="147">
                  <c:v>11227</c:v>
                </c:pt>
                <c:pt idx="148">
                  <c:v>11248</c:v>
                </c:pt>
                <c:pt idx="149">
                  <c:v>11324</c:v>
                </c:pt>
                <c:pt idx="150">
                  <c:v>11286</c:v>
                </c:pt>
                <c:pt idx="151">
                  <c:v>11163</c:v>
                </c:pt>
                <c:pt idx="152">
                  <c:v>11214</c:v>
                </c:pt>
                <c:pt idx="153">
                  <c:v>11312</c:v>
                </c:pt>
                <c:pt idx="154">
                  <c:v>11373</c:v>
                </c:pt>
                <c:pt idx="155">
                  <c:v>11393</c:v>
                </c:pt>
                <c:pt idx="156">
                  <c:v>11529</c:v>
                </c:pt>
                <c:pt idx="157">
                  <c:v>11611</c:v>
                </c:pt>
                <c:pt idx="158">
                  <c:v>11727</c:v>
                </c:pt>
                <c:pt idx="159">
                  <c:v>11794</c:v>
                </c:pt>
                <c:pt idx="160">
                  <c:v>11945</c:v>
                </c:pt>
                <c:pt idx="161">
                  <c:v>12018</c:v>
                </c:pt>
                <c:pt idx="162">
                  <c:v>12037</c:v>
                </c:pt>
                <c:pt idx="163">
                  <c:v>12028</c:v>
                </c:pt>
                <c:pt idx="164">
                  <c:v>12079</c:v>
                </c:pt>
                <c:pt idx="165">
                  <c:v>12132</c:v>
                </c:pt>
                <c:pt idx="166">
                  <c:v>12191</c:v>
                </c:pt>
                <c:pt idx="167">
                  <c:v>12228</c:v>
                </c:pt>
                <c:pt idx="168">
                  <c:v>12295</c:v>
                </c:pt>
                <c:pt idx="169">
                  <c:v>12411</c:v>
                </c:pt>
                <c:pt idx="170">
                  <c:v>12483</c:v>
                </c:pt>
                <c:pt idx="171">
                  <c:v>12613</c:v>
                </c:pt>
                <c:pt idx="172">
                  <c:v>12702</c:v>
                </c:pt>
                <c:pt idx="173">
                  <c:v>12776</c:v>
                </c:pt>
                <c:pt idx="174">
                  <c:v>12772</c:v>
                </c:pt>
                <c:pt idx="175">
                  <c:v>12758</c:v>
                </c:pt>
                <c:pt idx="176">
                  <c:v>12952</c:v>
                </c:pt>
                <c:pt idx="177">
                  <c:v>13057</c:v>
                </c:pt>
                <c:pt idx="178">
                  <c:v>13093</c:v>
                </c:pt>
                <c:pt idx="179">
                  <c:v>13079</c:v>
                </c:pt>
                <c:pt idx="180">
                  <c:v>13218</c:v>
                </c:pt>
                <c:pt idx="181">
                  <c:v>13267</c:v>
                </c:pt>
                <c:pt idx="182">
                  <c:v>13299</c:v>
                </c:pt>
                <c:pt idx="183">
                  <c:v>13379</c:v>
                </c:pt>
                <c:pt idx="184">
                  <c:v>13543</c:v>
                </c:pt>
                <c:pt idx="185">
                  <c:v>13580</c:v>
                </c:pt>
                <c:pt idx="186">
                  <c:v>13659</c:v>
                </c:pt>
                <c:pt idx="187">
                  <c:v>13628</c:v>
                </c:pt>
                <c:pt idx="188">
                  <c:v>13721</c:v>
                </c:pt>
                <c:pt idx="189">
                  <c:v>13794</c:v>
                </c:pt>
                <c:pt idx="190">
                  <c:v>13927</c:v>
                </c:pt>
                <c:pt idx="191">
                  <c:v>13973</c:v>
                </c:pt>
                <c:pt idx="192">
                  <c:v>14161</c:v>
                </c:pt>
                <c:pt idx="193">
                  <c:v>14234</c:v>
                </c:pt>
                <c:pt idx="194">
                  <c:v>14433</c:v>
                </c:pt>
                <c:pt idx="195">
                  <c:v>14563</c:v>
                </c:pt>
                <c:pt idx="196">
                  <c:v>14649</c:v>
                </c:pt>
                <c:pt idx="197">
                  <c:v>14775</c:v>
                </c:pt>
                <c:pt idx="198">
                  <c:v>14951</c:v>
                </c:pt>
                <c:pt idx="199">
                  <c:v>15005</c:v>
                </c:pt>
                <c:pt idx="200">
                  <c:v>15283</c:v>
                </c:pt>
                <c:pt idx="201">
                  <c:v>15614</c:v>
                </c:pt>
                <c:pt idx="202">
                  <c:v>15834</c:v>
                </c:pt>
                <c:pt idx="203">
                  <c:v>15938</c:v>
                </c:pt>
                <c:pt idx="204">
                  <c:v>16392</c:v>
                </c:pt>
                <c:pt idx="205">
                  <c:v>16607</c:v>
                </c:pt>
                <c:pt idx="206">
                  <c:v>16852</c:v>
                </c:pt>
                <c:pt idx="207">
                  <c:v>17112</c:v>
                </c:pt>
                <c:pt idx="208">
                  <c:v>17272</c:v>
                </c:pt>
                <c:pt idx="209">
                  <c:v>17390</c:v>
                </c:pt>
                <c:pt idx="210">
                  <c:v>17443</c:v>
                </c:pt>
                <c:pt idx="211">
                  <c:v>17367</c:v>
                </c:pt>
                <c:pt idx="212">
                  <c:v>17557</c:v>
                </c:pt>
                <c:pt idx="213">
                  <c:v>17766</c:v>
                </c:pt>
                <c:pt idx="214">
                  <c:v>17702</c:v>
                </c:pt>
                <c:pt idx="215">
                  <c:v>17617</c:v>
                </c:pt>
                <c:pt idx="216">
                  <c:v>18004</c:v>
                </c:pt>
                <c:pt idx="217">
                  <c:v>18198</c:v>
                </c:pt>
                <c:pt idx="218">
                  <c:v>18241</c:v>
                </c:pt>
                <c:pt idx="219">
                  <c:v>18171</c:v>
                </c:pt>
                <c:pt idx="220">
                  <c:v>18078</c:v>
                </c:pt>
                <c:pt idx="221">
                  <c:v>17979</c:v>
                </c:pt>
                <c:pt idx="222">
                  <c:v>17871</c:v>
                </c:pt>
                <c:pt idx="223">
                  <c:v>17687</c:v>
                </c:pt>
                <c:pt idx="224">
                  <c:v>17647</c:v>
                </c:pt>
                <c:pt idx="225">
                  <c:v>17613</c:v>
                </c:pt>
                <c:pt idx="226">
                  <c:v>17495</c:v>
                </c:pt>
                <c:pt idx="227">
                  <c:v>17411</c:v>
                </c:pt>
                <c:pt idx="228">
                  <c:v>17442</c:v>
                </c:pt>
                <c:pt idx="229">
                  <c:v>17438</c:v>
                </c:pt>
                <c:pt idx="230">
                  <c:v>17522</c:v>
                </c:pt>
                <c:pt idx="231">
                  <c:v>17675</c:v>
                </c:pt>
                <c:pt idx="232">
                  <c:v>17661</c:v>
                </c:pt>
                <c:pt idx="233">
                  <c:v>17732</c:v>
                </c:pt>
                <c:pt idx="234">
                  <c:v>17767</c:v>
                </c:pt>
                <c:pt idx="235">
                  <c:v>17642</c:v>
                </c:pt>
                <c:pt idx="236">
                  <c:v>17721</c:v>
                </c:pt>
                <c:pt idx="237">
                  <c:v>17788</c:v>
                </c:pt>
                <c:pt idx="238">
                  <c:v>17829</c:v>
                </c:pt>
                <c:pt idx="239">
                  <c:v>17854</c:v>
                </c:pt>
                <c:pt idx="240">
                  <c:v>18084</c:v>
                </c:pt>
                <c:pt idx="241">
                  <c:v>18134</c:v>
                </c:pt>
                <c:pt idx="242">
                  <c:v>18263</c:v>
                </c:pt>
                <c:pt idx="243">
                  <c:v>18472</c:v>
                </c:pt>
                <c:pt idx="244">
                  <c:v>18538</c:v>
                </c:pt>
                <c:pt idx="245">
                  <c:v>18585</c:v>
                </c:pt>
                <c:pt idx="246">
                  <c:v>18534</c:v>
                </c:pt>
                <c:pt idx="247">
                  <c:v>18469</c:v>
                </c:pt>
                <c:pt idx="248">
                  <c:v>18539</c:v>
                </c:pt>
                <c:pt idx="249">
                  <c:v>18577</c:v>
                </c:pt>
                <c:pt idx="250">
                  <c:v>18570</c:v>
                </c:pt>
                <c:pt idx="251">
                  <c:v>18573</c:v>
                </c:pt>
                <c:pt idx="252">
                  <c:v>18729</c:v>
                </c:pt>
                <c:pt idx="253">
                  <c:v>18755</c:v>
                </c:pt>
                <c:pt idx="254">
                  <c:v>18864</c:v>
                </c:pt>
                <c:pt idx="255">
                  <c:v>18981</c:v>
                </c:pt>
                <c:pt idx="256">
                  <c:v>18951</c:v>
                </c:pt>
                <c:pt idx="257">
                  <c:v>18939</c:v>
                </c:pt>
                <c:pt idx="258">
                  <c:v>18845</c:v>
                </c:pt>
                <c:pt idx="259">
                  <c:v>18790</c:v>
                </c:pt>
                <c:pt idx="260">
                  <c:v>18877</c:v>
                </c:pt>
                <c:pt idx="261">
                  <c:v>18875</c:v>
                </c:pt>
                <c:pt idx="262">
                  <c:v>18861</c:v>
                </c:pt>
                <c:pt idx="263">
                  <c:v>18869</c:v>
                </c:pt>
                <c:pt idx="264">
                  <c:v>18839</c:v>
                </c:pt>
                <c:pt idx="265">
                  <c:v>18814</c:v>
                </c:pt>
                <c:pt idx="266">
                  <c:v>18907</c:v>
                </c:pt>
                <c:pt idx="267">
                  <c:v>18913</c:v>
                </c:pt>
                <c:pt idx="268">
                  <c:v>18928</c:v>
                </c:pt>
                <c:pt idx="269">
                  <c:v>18968</c:v>
                </c:pt>
                <c:pt idx="270">
                  <c:v>18906</c:v>
                </c:pt>
                <c:pt idx="271">
                  <c:v>18751</c:v>
                </c:pt>
                <c:pt idx="272">
                  <c:v>18803</c:v>
                </c:pt>
                <c:pt idx="273">
                  <c:v>18869</c:v>
                </c:pt>
                <c:pt idx="274">
                  <c:v>18781</c:v>
                </c:pt>
                <c:pt idx="275">
                  <c:v>18791</c:v>
                </c:pt>
                <c:pt idx="276">
                  <c:v>18912</c:v>
                </c:pt>
                <c:pt idx="277">
                  <c:v>18904</c:v>
                </c:pt>
                <c:pt idx="278">
                  <c:v>18965</c:v>
                </c:pt>
                <c:pt idx="279">
                  <c:v>19052</c:v>
                </c:pt>
                <c:pt idx="280">
                  <c:v>19041</c:v>
                </c:pt>
                <c:pt idx="281">
                  <c:v>19096</c:v>
                </c:pt>
                <c:pt idx="282">
                  <c:v>19025</c:v>
                </c:pt>
                <c:pt idx="283">
                  <c:v>18907</c:v>
                </c:pt>
                <c:pt idx="284">
                  <c:v>18999</c:v>
                </c:pt>
                <c:pt idx="285">
                  <c:v>18996</c:v>
                </c:pt>
                <c:pt idx="286">
                  <c:v>18948</c:v>
                </c:pt>
                <c:pt idx="287">
                  <c:v>18828</c:v>
                </c:pt>
                <c:pt idx="288">
                  <c:v>18840</c:v>
                </c:pt>
                <c:pt idx="289">
                  <c:v>18890</c:v>
                </c:pt>
                <c:pt idx="290">
                  <c:v>19046</c:v>
                </c:pt>
                <c:pt idx="291">
                  <c:v>19156</c:v>
                </c:pt>
                <c:pt idx="292">
                  <c:v>19263</c:v>
                </c:pt>
                <c:pt idx="293">
                  <c:v>19216</c:v>
                </c:pt>
                <c:pt idx="294">
                  <c:v>19028</c:v>
                </c:pt>
                <c:pt idx="295">
                  <c:v>18927</c:v>
                </c:pt>
                <c:pt idx="296">
                  <c:v>18900</c:v>
                </c:pt>
                <c:pt idx="297">
                  <c:v>18957</c:v>
                </c:pt>
                <c:pt idx="298">
                  <c:v>18955</c:v>
                </c:pt>
                <c:pt idx="299">
                  <c:v>18893</c:v>
                </c:pt>
                <c:pt idx="300">
                  <c:v>18787</c:v>
                </c:pt>
                <c:pt idx="301">
                  <c:v>18799</c:v>
                </c:pt>
                <c:pt idx="302">
                  <c:v>18938</c:v>
                </c:pt>
                <c:pt idx="303">
                  <c:v>19004</c:v>
                </c:pt>
                <c:pt idx="304">
                  <c:v>19115</c:v>
                </c:pt>
                <c:pt idx="305">
                  <c:v>19113</c:v>
                </c:pt>
                <c:pt idx="306">
                  <c:v>19051</c:v>
                </c:pt>
                <c:pt idx="307">
                  <c:v>18922</c:v>
                </c:pt>
                <c:pt idx="308">
                  <c:v>19008</c:v>
                </c:pt>
                <c:pt idx="309">
                  <c:v>19155</c:v>
                </c:pt>
                <c:pt idx="310">
                  <c:v>19194</c:v>
                </c:pt>
                <c:pt idx="311">
                  <c:v>19305</c:v>
                </c:pt>
                <c:pt idx="312">
                  <c:v>19331</c:v>
                </c:pt>
                <c:pt idx="313">
                  <c:v>19411</c:v>
                </c:pt>
                <c:pt idx="314">
                  <c:v>19581</c:v>
                </c:pt>
                <c:pt idx="315">
                  <c:v>19655</c:v>
                </c:pt>
                <c:pt idx="316">
                  <c:v>19658</c:v>
                </c:pt>
                <c:pt idx="317">
                  <c:v>19691</c:v>
                </c:pt>
                <c:pt idx="318">
                  <c:v>19556</c:v>
                </c:pt>
                <c:pt idx="319">
                  <c:v>19510</c:v>
                </c:pt>
                <c:pt idx="320">
                  <c:v>19561</c:v>
                </c:pt>
                <c:pt idx="321">
                  <c:v>19693</c:v>
                </c:pt>
                <c:pt idx="322">
                  <c:v>19717</c:v>
                </c:pt>
                <c:pt idx="323">
                  <c:v>19720</c:v>
                </c:pt>
                <c:pt idx="324">
                  <c:v>19718</c:v>
                </c:pt>
                <c:pt idx="325">
                  <c:v>19761</c:v>
                </c:pt>
                <c:pt idx="326">
                  <c:v>20006</c:v>
                </c:pt>
                <c:pt idx="327">
                  <c:v>20047</c:v>
                </c:pt>
                <c:pt idx="328">
                  <c:v>20109</c:v>
                </c:pt>
                <c:pt idx="329">
                  <c:v>20235</c:v>
                </c:pt>
                <c:pt idx="330">
                  <c:v>20073</c:v>
                </c:pt>
                <c:pt idx="331">
                  <c:v>20059</c:v>
                </c:pt>
                <c:pt idx="332">
                  <c:v>20187</c:v>
                </c:pt>
                <c:pt idx="333">
                  <c:v>20323</c:v>
                </c:pt>
                <c:pt idx="334">
                  <c:v>20299</c:v>
                </c:pt>
                <c:pt idx="335">
                  <c:v>20223</c:v>
                </c:pt>
                <c:pt idx="336">
                  <c:v>20319</c:v>
                </c:pt>
                <c:pt idx="337">
                  <c:v>20332</c:v>
                </c:pt>
                <c:pt idx="338">
                  <c:v>20561</c:v>
                </c:pt>
                <c:pt idx="339">
                  <c:v>20737</c:v>
                </c:pt>
                <c:pt idx="340">
                  <c:v>20782</c:v>
                </c:pt>
                <c:pt idx="341">
                  <c:v>20851</c:v>
                </c:pt>
                <c:pt idx="342">
                  <c:v>20651</c:v>
                </c:pt>
                <c:pt idx="343">
                  <c:v>20692</c:v>
                </c:pt>
                <c:pt idx="344">
                  <c:v>20703</c:v>
                </c:pt>
                <c:pt idx="345">
                  <c:v>20782</c:v>
                </c:pt>
                <c:pt idx="346">
                  <c:v>20728</c:v>
                </c:pt>
                <c:pt idx="347">
                  <c:v>20680</c:v>
                </c:pt>
                <c:pt idx="348">
                  <c:v>20761</c:v>
                </c:pt>
                <c:pt idx="349">
                  <c:v>20789</c:v>
                </c:pt>
                <c:pt idx="350">
                  <c:v>20850</c:v>
                </c:pt>
                <c:pt idx="351">
                  <c:v>20744</c:v>
                </c:pt>
                <c:pt idx="352">
                  <c:v>20661</c:v>
                </c:pt>
                <c:pt idx="353">
                  <c:v>20700</c:v>
                </c:pt>
                <c:pt idx="354">
                  <c:v>20751</c:v>
                </c:pt>
                <c:pt idx="355">
                  <c:v>20646</c:v>
                </c:pt>
                <c:pt idx="356">
                  <c:v>20651</c:v>
                </c:pt>
                <c:pt idx="357">
                  <c:v>20644</c:v>
                </c:pt>
                <c:pt idx="358">
                  <c:v>20587</c:v>
                </c:pt>
                <c:pt idx="359">
                  <c:v>20578</c:v>
                </c:pt>
                <c:pt idx="360">
                  <c:v>20662</c:v>
                </c:pt>
                <c:pt idx="361">
                  <c:v>20750</c:v>
                </c:pt>
                <c:pt idx="362">
                  <c:v>20911</c:v>
                </c:pt>
                <c:pt idx="363">
                  <c:v>21091</c:v>
                </c:pt>
                <c:pt idx="364">
                  <c:v>21200</c:v>
                </c:pt>
                <c:pt idx="365">
                  <c:v>21261</c:v>
                </c:pt>
                <c:pt idx="366">
                  <c:v>21338</c:v>
                </c:pt>
                <c:pt idx="367">
                  <c:v>21418</c:v>
                </c:pt>
              </c:numCache>
            </c:numRef>
          </c:val>
          <c:smooth val="0"/>
        </c:ser>
        <c:dLbls>
          <c:showLegendKey val="0"/>
          <c:showVal val="0"/>
          <c:showCatName val="0"/>
          <c:showSerName val="0"/>
          <c:showPercent val="0"/>
          <c:showBubbleSize val="0"/>
        </c:dLbls>
        <c:smooth val="0"/>
        <c:axId val="-637148976"/>
        <c:axId val="-637141360"/>
      </c:lineChart>
      <c:catAx>
        <c:axId val="-637148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37141360"/>
        <c:crosses val="autoZero"/>
        <c:auto val="1"/>
        <c:lblAlgn val="ctr"/>
        <c:lblOffset val="100"/>
        <c:noMultiLvlLbl val="0"/>
      </c:catAx>
      <c:valAx>
        <c:axId val="-6371413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63714897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B2E566-9F7C-4F0A-B422-87FDD20EEBF3}" type="datetimeFigureOut">
              <a:rPr lang="en-US" smtClean="0"/>
              <a:t>29-Sep-21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56B10-2B96-4969-8283-2F6C26ED4A94}" type="slidenum">
              <a:rPr lang="en-US" smtClean="0"/>
              <a:t>‹#›</a:t>
            </a:fld>
            <a:endParaRPr lang="en-US"/>
          </a:p>
        </p:txBody>
      </p:sp>
    </p:spTree>
    <p:extLst>
      <p:ext uri="{BB962C8B-B14F-4D97-AF65-F5344CB8AC3E}">
        <p14:creationId xmlns:p14="http://schemas.microsoft.com/office/powerpoint/2010/main" val="4144971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a:t>
            </a:fld>
            <a:endParaRPr lang="en-US"/>
          </a:p>
        </p:txBody>
      </p:sp>
    </p:spTree>
    <p:extLst>
      <p:ext uri="{BB962C8B-B14F-4D97-AF65-F5344CB8AC3E}">
        <p14:creationId xmlns:p14="http://schemas.microsoft.com/office/powerpoint/2010/main" val="2195770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11</a:t>
            </a:fld>
            <a:endParaRPr lang="en-US"/>
          </a:p>
        </p:txBody>
      </p:sp>
    </p:spTree>
    <p:extLst>
      <p:ext uri="{BB962C8B-B14F-4D97-AF65-F5344CB8AC3E}">
        <p14:creationId xmlns:p14="http://schemas.microsoft.com/office/powerpoint/2010/main" val="1094757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12</a:t>
            </a:fld>
            <a:endParaRPr lang="en-US"/>
          </a:p>
        </p:txBody>
      </p:sp>
    </p:spTree>
    <p:extLst>
      <p:ext uri="{BB962C8B-B14F-4D97-AF65-F5344CB8AC3E}">
        <p14:creationId xmlns:p14="http://schemas.microsoft.com/office/powerpoint/2010/main" val="1972761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13</a:t>
            </a:fld>
            <a:endParaRPr lang="en-US"/>
          </a:p>
        </p:txBody>
      </p:sp>
    </p:spTree>
    <p:extLst>
      <p:ext uri="{BB962C8B-B14F-4D97-AF65-F5344CB8AC3E}">
        <p14:creationId xmlns:p14="http://schemas.microsoft.com/office/powerpoint/2010/main" val="3422394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14</a:t>
            </a:fld>
            <a:endParaRPr lang="en-US"/>
          </a:p>
        </p:txBody>
      </p:sp>
    </p:spTree>
    <p:extLst>
      <p:ext uri="{BB962C8B-B14F-4D97-AF65-F5344CB8AC3E}">
        <p14:creationId xmlns:p14="http://schemas.microsoft.com/office/powerpoint/2010/main" val="3386887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15</a:t>
            </a:fld>
            <a:endParaRPr lang="en-US"/>
          </a:p>
        </p:txBody>
      </p:sp>
    </p:spTree>
    <p:extLst>
      <p:ext uri="{BB962C8B-B14F-4D97-AF65-F5344CB8AC3E}">
        <p14:creationId xmlns:p14="http://schemas.microsoft.com/office/powerpoint/2010/main" val="345718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3</a:t>
            </a:fld>
            <a:endParaRPr lang="en-US"/>
          </a:p>
        </p:txBody>
      </p:sp>
    </p:spTree>
    <p:extLst>
      <p:ext uri="{BB962C8B-B14F-4D97-AF65-F5344CB8AC3E}">
        <p14:creationId xmlns:p14="http://schemas.microsoft.com/office/powerpoint/2010/main" val="3796421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4</a:t>
            </a:fld>
            <a:endParaRPr lang="en-US"/>
          </a:p>
        </p:txBody>
      </p:sp>
    </p:spTree>
    <p:extLst>
      <p:ext uri="{BB962C8B-B14F-4D97-AF65-F5344CB8AC3E}">
        <p14:creationId xmlns:p14="http://schemas.microsoft.com/office/powerpoint/2010/main" val="1357162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5</a:t>
            </a:fld>
            <a:endParaRPr lang="en-US"/>
          </a:p>
        </p:txBody>
      </p:sp>
    </p:spTree>
    <p:extLst>
      <p:ext uri="{BB962C8B-B14F-4D97-AF65-F5344CB8AC3E}">
        <p14:creationId xmlns:p14="http://schemas.microsoft.com/office/powerpoint/2010/main" val="1467542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6</a:t>
            </a:fld>
            <a:endParaRPr lang="en-US"/>
          </a:p>
        </p:txBody>
      </p:sp>
    </p:spTree>
    <p:extLst>
      <p:ext uri="{BB962C8B-B14F-4D97-AF65-F5344CB8AC3E}">
        <p14:creationId xmlns:p14="http://schemas.microsoft.com/office/powerpoint/2010/main" val="2510867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7</a:t>
            </a:fld>
            <a:endParaRPr lang="en-US"/>
          </a:p>
        </p:txBody>
      </p:sp>
    </p:spTree>
    <p:extLst>
      <p:ext uri="{BB962C8B-B14F-4D97-AF65-F5344CB8AC3E}">
        <p14:creationId xmlns:p14="http://schemas.microsoft.com/office/powerpoint/2010/main" val="4278674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8</a:t>
            </a:fld>
            <a:endParaRPr lang="en-US"/>
          </a:p>
        </p:txBody>
      </p:sp>
    </p:spTree>
    <p:extLst>
      <p:ext uri="{BB962C8B-B14F-4D97-AF65-F5344CB8AC3E}">
        <p14:creationId xmlns:p14="http://schemas.microsoft.com/office/powerpoint/2010/main" val="443883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9</a:t>
            </a:fld>
            <a:endParaRPr lang="en-US"/>
          </a:p>
        </p:txBody>
      </p:sp>
    </p:spTree>
    <p:extLst>
      <p:ext uri="{BB962C8B-B14F-4D97-AF65-F5344CB8AC3E}">
        <p14:creationId xmlns:p14="http://schemas.microsoft.com/office/powerpoint/2010/main" val="1089625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10</a:t>
            </a:fld>
            <a:endParaRPr lang="en-US"/>
          </a:p>
        </p:txBody>
      </p:sp>
    </p:spTree>
    <p:extLst>
      <p:ext uri="{BB962C8B-B14F-4D97-AF65-F5344CB8AC3E}">
        <p14:creationId xmlns:p14="http://schemas.microsoft.com/office/powerpoint/2010/main" val="2560888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D98410-8047-44AE-8631-BB413F214749}" type="datetime1">
              <a:rPr lang="en-US" smtClean="0"/>
              <a:t>29-Sep-21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8603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D70B12-ACB7-4A2D-ACCE-92A007394113}" type="datetime1">
              <a:rPr lang="en-US" smtClean="0"/>
              <a:t>29-Sep-21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32609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9A3543-FAD7-4CDF-8156-1D6B972D71C3}" type="datetime1">
              <a:rPr lang="en-US" smtClean="0"/>
              <a:t>29-Sep-21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7632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824C3A-065D-4B71-AE20-F84C3ADC0FF6}" type="datetime1">
              <a:rPr lang="en-US" smtClean="0"/>
              <a:t>29-Sep-21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58310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8C89CB-D5B3-48FF-A350-DA0210807281}" type="datetime1">
              <a:rPr lang="en-US" smtClean="0"/>
              <a:t>29-Sep-21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80428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B2594C-58ED-47E4-8328-BA59A4B0DBA3}" type="datetime1">
              <a:rPr lang="en-US" smtClean="0"/>
              <a:t>29-Sep-21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57779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4D6E66-6105-44ED-927C-2AC8442D9EA3}" type="datetime1">
              <a:rPr lang="en-US" smtClean="0"/>
              <a:t>29-Sep-21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06563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07AC09-175B-440D-BF3B-6405777C8A0F}" type="datetime1">
              <a:rPr lang="en-US" smtClean="0"/>
              <a:t>29-Sep-21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4219687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FAA66-77E5-412D-BF46-3510EA65E3E6}" type="datetime1">
              <a:rPr lang="en-US" smtClean="0"/>
              <a:t>29-Sep-21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74352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D3CA71-FE89-4B38-81A1-6C2A743AEBC2}" type="datetime1">
              <a:rPr lang="en-US" smtClean="0"/>
              <a:t>29-Sep-21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18589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F7061-0D12-4CCD-A925-75F2EA00728A}" type="datetime1">
              <a:rPr lang="en-US" smtClean="0"/>
              <a:t>29-Sep-21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5826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1460D-0351-4A4C-B66B-1DC87F7EE2A9}" type="datetime1">
              <a:rPr lang="en-US" smtClean="0"/>
              <a:t>29-Sep-21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1C5EA-7852-4B93-BB18-322BB65BE18A}" type="slidenum">
              <a:rPr lang="en-US" smtClean="0"/>
              <a:t>‹#›</a:t>
            </a:fld>
            <a:endParaRPr lang="en-US"/>
          </a:p>
        </p:txBody>
      </p:sp>
    </p:spTree>
    <p:extLst>
      <p:ext uri="{BB962C8B-B14F-4D97-AF65-F5344CB8AC3E}">
        <p14:creationId xmlns:p14="http://schemas.microsoft.com/office/powerpoint/2010/main" val="7149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a:t>
            </a:fld>
            <a:endParaRPr lang="en-US" dirty="0"/>
          </a:p>
        </p:txBody>
      </p:sp>
      <p:sp>
        <p:nvSpPr>
          <p:cNvPr id="25" name="TextBox 24"/>
          <p:cNvSpPr txBox="1"/>
          <p:nvPr/>
        </p:nvSpPr>
        <p:spPr>
          <a:xfrm>
            <a:off x="403653" y="2090642"/>
            <a:ext cx="11335265" cy="1569660"/>
          </a:xfrm>
          <a:prstGeom prst="rect">
            <a:avLst/>
          </a:prstGeom>
          <a:noFill/>
        </p:spPr>
        <p:txBody>
          <a:bodyPr wrap="square" rtlCol="0">
            <a:spAutoFit/>
          </a:bodyPr>
          <a:lstStyle/>
          <a:p>
            <a:pPr algn="ctr"/>
            <a:r>
              <a:rPr lang="lv-LV" sz="3200" cap="all" dirty="0">
                <a:solidFill>
                  <a:srgbClr val="FF0000"/>
                </a:solidFill>
              </a:rPr>
              <a:t>Jaunas metodoloģijas izstrāde iztikas minimuma patēriņa preču un pakalpojumu groza noteikšanai un  tās aprobācija (izmēģinājumprojekti)</a:t>
            </a:r>
            <a:endParaRPr lang="en-US" sz="3200" dirty="0">
              <a:solidFill>
                <a:srgbClr val="FF0000"/>
              </a:solidFill>
            </a:endParaRPr>
          </a:p>
        </p:txBody>
      </p:sp>
      <p:pic>
        <p:nvPicPr>
          <p:cNvPr id="26" name="Picture 25" descr="G:\LM_nab_izvertejums\Nodevumi\logo_ansamblis_krasains.jpg"/>
          <p:cNvPicPr/>
          <p:nvPr/>
        </p:nvPicPr>
        <p:blipFill>
          <a:blip r:embed="rId3" cstate="print"/>
          <a:srcRect/>
          <a:stretch>
            <a:fillRect/>
          </a:stretch>
        </p:blipFill>
        <p:spPr bwMode="auto">
          <a:xfrm>
            <a:off x="3101279" y="312746"/>
            <a:ext cx="5742305" cy="1042670"/>
          </a:xfrm>
          <a:prstGeom prst="rect">
            <a:avLst/>
          </a:prstGeom>
          <a:noFill/>
          <a:ln w="9525">
            <a:noFill/>
            <a:miter lim="800000"/>
            <a:headEnd/>
            <a:tailEnd/>
          </a:ln>
        </p:spPr>
      </p:pic>
      <p:sp>
        <p:nvSpPr>
          <p:cNvPr id="27" name="TextBox 26"/>
          <p:cNvSpPr txBox="1"/>
          <p:nvPr/>
        </p:nvSpPr>
        <p:spPr>
          <a:xfrm>
            <a:off x="2809101" y="3866798"/>
            <a:ext cx="6837406" cy="369332"/>
          </a:xfrm>
          <a:prstGeom prst="rect">
            <a:avLst/>
          </a:prstGeom>
          <a:noFill/>
        </p:spPr>
        <p:txBody>
          <a:bodyPr wrap="square" rtlCol="0">
            <a:spAutoFit/>
          </a:bodyPr>
          <a:lstStyle/>
          <a:p>
            <a:pPr algn="ctr"/>
            <a:r>
              <a:rPr lang="lv-LV" dirty="0">
                <a:solidFill>
                  <a:schemeClr val="accent5"/>
                </a:solidFill>
              </a:rPr>
              <a:t>SIA „Projektu un kvalitātes vadība” un SIA „SKDS”</a:t>
            </a:r>
            <a:endParaRPr lang="en-US" dirty="0">
              <a:solidFill>
                <a:schemeClr val="accent5"/>
              </a:solidFill>
            </a:endParaRPr>
          </a:p>
        </p:txBody>
      </p:sp>
      <p:sp>
        <p:nvSpPr>
          <p:cNvPr id="28" name="TextBox 27"/>
          <p:cNvSpPr txBox="1"/>
          <p:nvPr/>
        </p:nvSpPr>
        <p:spPr>
          <a:xfrm>
            <a:off x="1449861" y="1332499"/>
            <a:ext cx="8896864" cy="523220"/>
          </a:xfrm>
          <a:prstGeom prst="rect">
            <a:avLst/>
          </a:prstGeom>
          <a:noFill/>
        </p:spPr>
        <p:txBody>
          <a:bodyPr wrap="square" rtlCol="0">
            <a:spAutoFit/>
          </a:bodyPr>
          <a:lstStyle/>
          <a:p>
            <a:pPr algn="ctr"/>
            <a:r>
              <a:rPr lang="lv-LV" sz="1400" dirty="0"/>
              <a:t>Pētījums veikts ESF projekta Nr.9.2.1.2/15/I/001 “Iekļaujoša darba tirgus un</a:t>
            </a:r>
            <a:endParaRPr lang="en-US" sz="1400" dirty="0"/>
          </a:p>
          <a:p>
            <a:pPr algn="ctr"/>
            <a:r>
              <a:rPr lang="lv-LV" sz="1400" dirty="0"/>
              <a:t>nabadzības risku pētījumi un monitorings” ietvaros</a:t>
            </a:r>
            <a:endParaRPr lang="en-US" sz="1400" dirty="0"/>
          </a:p>
        </p:txBody>
      </p:sp>
      <p:sp>
        <p:nvSpPr>
          <p:cNvPr id="29" name="Subtitle 2">
            <a:extLst>
              <a:ext uri="{FF2B5EF4-FFF2-40B4-BE49-F238E27FC236}">
                <a16:creationId xmlns:a16="http://schemas.microsoft.com/office/drawing/2014/main" xmlns="" id="{2A5B7E9B-6BB9-084D-9F0E-49109F9DEFA5}"/>
              </a:ext>
            </a:extLst>
          </p:cNvPr>
          <p:cNvSpPr txBox="1">
            <a:spLocks/>
          </p:cNvSpPr>
          <p:nvPr/>
        </p:nvSpPr>
        <p:spPr>
          <a:xfrm>
            <a:off x="8843584" y="5355743"/>
            <a:ext cx="3084805" cy="1365732"/>
          </a:xfrm>
          <a:prstGeom prst="rect">
            <a:avLst/>
          </a:prstGeom>
          <a:solidFill>
            <a:schemeClr val="bg1"/>
          </a:solidFill>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lv-LV" sz="1800" b="0" dirty="0" smtClean="0">
                <a:solidFill>
                  <a:schemeClr val="accent5"/>
                </a:solidFill>
              </a:rPr>
              <a:t>Māris Brants</a:t>
            </a:r>
          </a:p>
          <a:p>
            <a:r>
              <a:rPr lang="lv-LV" sz="1800" b="0" dirty="0" smtClean="0">
                <a:solidFill>
                  <a:schemeClr val="accent5"/>
                </a:solidFill>
              </a:rPr>
              <a:t>2021. </a:t>
            </a:r>
            <a:r>
              <a:rPr lang="lv-LV" sz="1800" b="0" dirty="0" smtClean="0">
                <a:solidFill>
                  <a:schemeClr val="accent5"/>
                </a:solidFill>
              </a:rPr>
              <a:t>gada </a:t>
            </a:r>
            <a:r>
              <a:rPr lang="lv-LV" sz="1800" b="0" dirty="0" smtClean="0">
                <a:solidFill>
                  <a:schemeClr val="accent5"/>
                </a:solidFill>
              </a:rPr>
              <a:t>29. septembris</a:t>
            </a:r>
            <a:endParaRPr lang="lv-LV" sz="1800" b="0" dirty="0" smtClean="0">
              <a:solidFill>
                <a:schemeClr val="accent5"/>
              </a:solidFill>
            </a:endParaRPr>
          </a:p>
          <a:p>
            <a:endParaRPr lang="lv-LV" sz="1800" b="0" dirty="0">
              <a:solidFill>
                <a:schemeClr val="accent5"/>
              </a:solidFill>
            </a:endParaRPr>
          </a:p>
        </p:txBody>
      </p:sp>
      <p:sp>
        <p:nvSpPr>
          <p:cNvPr id="8" name="TextBox 7"/>
          <p:cNvSpPr txBox="1"/>
          <p:nvPr/>
        </p:nvSpPr>
        <p:spPr>
          <a:xfrm>
            <a:off x="288324" y="4535746"/>
            <a:ext cx="11310552" cy="461665"/>
          </a:xfrm>
          <a:prstGeom prst="rect">
            <a:avLst/>
          </a:prstGeom>
          <a:noFill/>
        </p:spPr>
        <p:txBody>
          <a:bodyPr wrap="square" rtlCol="0">
            <a:spAutoFit/>
          </a:bodyPr>
          <a:lstStyle/>
          <a:p>
            <a:pPr algn="ctr"/>
            <a:r>
              <a:rPr lang="lv-LV" sz="2400" b="1" cap="all" dirty="0" smtClean="0">
                <a:solidFill>
                  <a:schemeClr val="accent5"/>
                </a:solidFill>
              </a:rPr>
              <a:t>ekspertu diskusija un </a:t>
            </a:r>
            <a:r>
              <a:rPr lang="lv-LV" sz="2400" b="1" cap="all" dirty="0">
                <a:solidFill>
                  <a:schemeClr val="accent5"/>
                </a:solidFill>
              </a:rPr>
              <a:t>gala nodevumā iekļautie secinājumi un priekšlikumi</a:t>
            </a:r>
            <a:endParaRPr lang="en-US" sz="2400" b="1" cap="all" dirty="0">
              <a:solidFill>
                <a:schemeClr val="accent5"/>
              </a:solidFill>
            </a:endParaRPr>
          </a:p>
        </p:txBody>
      </p:sp>
    </p:spTree>
    <p:extLst>
      <p:ext uri="{BB962C8B-B14F-4D97-AF65-F5344CB8AC3E}">
        <p14:creationId xmlns:p14="http://schemas.microsoft.com/office/powerpoint/2010/main" val="1350815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Indikatora izmantošana</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10</a:t>
            </a:fld>
            <a:endParaRPr lang="en-US" dirty="0"/>
          </a:p>
        </p:txBody>
      </p:sp>
      <p:sp>
        <p:nvSpPr>
          <p:cNvPr id="33" name="TextBox 32"/>
          <p:cNvSpPr txBox="1"/>
          <p:nvPr/>
        </p:nvSpPr>
        <p:spPr>
          <a:xfrm>
            <a:off x="438187" y="785410"/>
            <a:ext cx="11495910" cy="830997"/>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Indikators atšķiras no citiem sociālajā politikā izmantotajiem ar to, ka tas balstās </a:t>
            </a:r>
            <a:r>
              <a:rPr lang="lv-LV" sz="2400" u="sng" dirty="0" smtClean="0"/>
              <a:t>izdevumos</a:t>
            </a:r>
            <a:r>
              <a:rPr lang="lv-LV" sz="2400" dirty="0" smtClean="0"/>
              <a:t> – tā ir šī indikatora vērtība uz citu fona:</a:t>
            </a:r>
            <a:endParaRPr lang="lv-LV" sz="2400" u="sng" dirty="0" smtClean="0"/>
          </a:p>
        </p:txBody>
      </p:sp>
      <p:graphicFrame>
        <p:nvGraphicFramePr>
          <p:cNvPr id="5" name="Table 4"/>
          <p:cNvGraphicFramePr>
            <a:graphicFrameLocks noGrp="1"/>
          </p:cNvGraphicFramePr>
          <p:nvPr>
            <p:extLst>
              <p:ext uri="{D42A27DB-BD31-4B8C-83A1-F6EECF244321}">
                <p14:modId xmlns:p14="http://schemas.microsoft.com/office/powerpoint/2010/main" val="2809744319"/>
              </p:ext>
            </p:extLst>
          </p:nvPr>
        </p:nvGraphicFramePr>
        <p:xfrm>
          <a:off x="261079" y="1608324"/>
          <a:ext cx="11673018" cy="1793621"/>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 ar ko atšķiras visi tie rādītāji, kas ir garantētais minimālais ienākums, trūcīguma līmenis un tā tālāk, tai skaitā nabadzības riska slieksnis, ar ko viņi atšķiras no šīs metodikas tā fundamentāli? Tie visi parasti vērtē minimālos nepieciešamos ienākumus. Šeit jūsu metodoloģija vērtē minimālos nepieciešamos izdevumus, un tā ir totāli atšķirīga pieeja, jo, piemēram, sociālajā palīdzībā šobrīd praktiski [..] izdevumus un viņu nepieciešamību neviens nevērtēja.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Mārtiņš </a:t>
                      </a:r>
                      <a:r>
                        <a:rPr lang="lv-LV" sz="1800" b="1" i="0" kern="1200" dirty="0" err="1" smtClean="0">
                          <a:solidFill>
                            <a:schemeClr val="dk1"/>
                          </a:solidFill>
                          <a:effectLst/>
                          <a:latin typeface="+mn-lt"/>
                          <a:ea typeface="+mn-ea"/>
                          <a:cs typeface="+mn-cs"/>
                        </a:rPr>
                        <a:t>Moors</a:t>
                      </a:r>
                      <a:r>
                        <a:rPr lang="lv-LV" sz="1800" b="0" i="0" kern="1200" dirty="0" smtClean="0">
                          <a:solidFill>
                            <a:schemeClr val="dk1"/>
                          </a:solidFill>
                          <a:effectLst/>
                          <a:latin typeface="+mn-lt"/>
                          <a:ea typeface="+mn-ea"/>
                          <a:cs typeface="+mn-cs"/>
                        </a:rPr>
                        <a:t> – komentārs diskusijas čatā].</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
        <p:nvSpPr>
          <p:cNvPr id="6" name="TextBox 5"/>
          <p:cNvSpPr txBox="1"/>
          <p:nvPr/>
        </p:nvSpPr>
        <p:spPr>
          <a:xfrm>
            <a:off x="438187" y="3527448"/>
            <a:ext cx="11495910" cy="1200329"/>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Svarīgi </a:t>
            </a:r>
            <a:r>
              <a:rPr lang="lv-LV" sz="2400" dirty="0"/>
              <a:t>nodefinēt </a:t>
            </a:r>
            <a:r>
              <a:rPr lang="lv-LV" sz="2400" dirty="0" smtClean="0"/>
              <a:t>indikatora </a:t>
            </a:r>
            <a:r>
              <a:rPr lang="lv-LV" sz="2400" dirty="0"/>
              <a:t>lomu tā, lai tas netiktu interpretēta veidā, kā to izmantot nav </a:t>
            </a:r>
            <a:r>
              <a:rPr lang="lv-LV" sz="2400" dirty="0" smtClean="0"/>
              <a:t>paredzēts –  īpaši </a:t>
            </a:r>
            <a:r>
              <a:rPr lang="lv-LV" sz="2400" dirty="0"/>
              <a:t>tas attiecas uz indikatora attiecībām ar ienākumu slieksni, zem kura būtu </a:t>
            </a:r>
            <a:r>
              <a:rPr lang="lv-LV" sz="2400" dirty="0" smtClean="0"/>
              <a:t>nepieciešams kompensēt </a:t>
            </a:r>
            <a:r>
              <a:rPr lang="lv-LV" sz="2400" dirty="0"/>
              <a:t>nenodrošinātas </a:t>
            </a:r>
            <a:r>
              <a:rPr lang="lv-LV" sz="2400" dirty="0" smtClean="0"/>
              <a:t>pamatvajadzības:</a:t>
            </a:r>
            <a:endParaRPr lang="lv-LV" sz="2400" u="sng" dirty="0" smtClean="0"/>
          </a:p>
        </p:txBody>
      </p:sp>
      <p:graphicFrame>
        <p:nvGraphicFramePr>
          <p:cNvPr id="7" name="Table 6"/>
          <p:cNvGraphicFramePr>
            <a:graphicFrameLocks noGrp="1"/>
          </p:cNvGraphicFramePr>
          <p:nvPr>
            <p:extLst>
              <p:ext uri="{D42A27DB-BD31-4B8C-83A1-F6EECF244321}">
                <p14:modId xmlns:p14="http://schemas.microsoft.com/office/powerpoint/2010/main" val="1553363691"/>
              </p:ext>
            </p:extLst>
          </p:nvPr>
        </p:nvGraphicFramePr>
        <p:xfrm>
          <a:off x="261079" y="4646442"/>
          <a:ext cx="11673018" cy="1780604"/>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 manuprāt, jābūt tādai absolūtai skaidrībai, ko mēs izprotam ar pamatvajadzībām, par kurām valstij ir pienākums parūpēties. Jo šeit ir valsts pozitīvs pienākums cilvēkam nodrošināt cieņpilnu iztiku, un viens ir tas, kas ir valsts pozitīvais pienākums kaut ko darīt, un otrs ir tās blakus lietas, ka cilvēks pats par sevi rūpējoties var sev sagādāt. Tie ir tie apsvērumi, kas jāpatur prātā, gan izvēloties terminoloģiju, gan definējot, kas tur galā sanāks, un arī to mērķi, kam galā izmanto.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Laila Medina</a:t>
                      </a:r>
                      <a:r>
                        <a:rPr lang="lv-LV" sz="1800" b="0" i="0" kern="1200" dirty="0" smtClean="0">
                          <a:solidFill>
                            <a:schemeClr val="dk1"/>
                          </a:solidFill>
                          <a:effectLst/>
                          <a:latin typeface="+mn-lt"/>
                          <a:ea typeface="+mn-ea"/>
                          <a:cs typeface="+mn-cs"/>
                        </a:rPr>
                        <a:t>].</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2453454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Indikatora izmantošana</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11</a:t>
            </a:fld>
            <a:endParaRPr lang="en-US" dirty="0"/>
          </a:p>
        </p:txBody>
      </p:sp>
      <p:sp>
        <p:nvSpPr>
          <p:cNvPr id="33" name="TextBox 32"/>
          <p:cNvSpPr txBox="1"/>
          <p:nvPr/>
        </p:nvSpPr>
        <p:spPr>
          <a:xfrm>
            <a:off x="438187" y="876028"/>
            <a:ext cx="11495910" cy="1200329"/>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Indikatora </a:t>
            </a:r>
            <a:r>
              <a:rPr lang="lv-LV" sz="2400" dirty="0"/>
              <a:t>izmantošana vienīgi ar atskaites punkta funkcijām, turklāt skaidri nosakot, ka tas nav slieksnis, kas norāda uz to cieņpilno iztikas līmeni, zem kura valsts nepildītu savas funkcijas, rada komunikācijas </a:t>
            </a:r>
            <a:r>
              <a:rPr lang="lv-LV" sz="2400" dirty="0" smtClean="0"/>
              <a:t>riskus:</a:t>
            </a:r>
            <a:endParaRPr lang="lv-LV" sz="2400" u="sng" dirty="0" smtClean="0"/>
          </a:p>
        </p:txBody>
      </p:sp>
      <p:graphicFrame>
        <p:nvGraphicFramePr>
          <p:cNvPr id="5" name="Table 4"/>
          <p:cNvGraphicFramePr>
            <a:graphicFrameLocks noGrp="1"/>
          </p:cNvGraphicFramePr>
          <p:nvPr>
            <p:extLst>
              <p:ext uri="{D42A27DB-BD31-4B8C-83A1-F6EECF244321}">
                <p14:modId xmlns:p14="http://schemas.microsoft.com/office/powerpoint/2010/main" val="1011304599"/>
              </p:ext>
            </p:extLst>
          </p:nvPr>
        </p:nvGraphicFramePr>
        <p:xfrm>
          <a:off x="261079" y="2125785"/>
          <a:ext cx="11673018" cy="1193610"/>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Ja vienkārši izrēķināts un žurnālists prasīs Labklājības ministrijā, priekš kam jums vajag rādītāju, ja jūs to nekur neizmantojat, tad, protams, tur būs publikācija, ka valsts ir iztērējusi 20 000 rādītāja izrēķināšanai, kuru nav kur izmantot – es jau izdomāju virsrakstu.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Inga Paparde</a:t>
                      </a:r>
                      <a:r>
                        <a:rPr lang="lv-LV" sz="1800" b="0" i="0" kern="1200" dirty="0" smtClean="0">
                          <a:solidFill>
                            <a:schemeClr val="dk1"/>
                          </a:solidFill>
                          <a:effectLst/>
                          <a:latin typeface="+mn-lt"/>
                          <a:ea typeface="+mn-ea"/>
                          <a:cs typeface="+mn-cs"/>
                        </a:rPr>
                        <a:t>].</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
        <p:nvSpPr>
          <p:cNvPr id="6" name="TextBox 5"/>
          <p:cNvSpPr txBox="1"/>
          <p:nvPr/>
        </p:nvSpPr>
        <p:spPr>
          <a:xfrm>
            <a:off x="438187" y="3543925"/>
            <a:ext cx="11495910" cy="2677656"/>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Indikatoru kā atskaites punktu var izmantot ne tikai sociālās politikas veidotāji, bet arī pilsoniskā sabiedrība cīņā par savām tiesībām, taču tas saistās ar gatavību šajos procesos iesaistīties:</a:t>
            </a:r>
          </a:p>
          <a:p>
            <a:pPr marL="800100" lvl="1" indent="-342900">
              <a:buFont typeface="Arial" panose="020B0604020202020204" pitchFamily="34" charset="0"/>
              <a:buChar char="•"/>
            </a:pPr>
            <a:r>
              <a:rPr lang="lv-LV" dirty="0" smtClean="0"/>
              <a:t>Sabiedriskām organizācijām, sociālajām kustībām tas var būt leģitīms instruments savas pozīcijas aizstāvībai;</a:t>
            </a:r>
            <a:endParaRPr lang="lv-LV" dirty="0"/>
          </a:p>
          <a:p>
            <a:pPr marL="800100" lvl="1" indent="-342900">
              <a:buFont typeface="Arial" panose="020B0604020202020204" pitchFamily="34" charset="0"/>
              <a:buChar char="•"/>
            </a:pPr>
            <a:r>
              <a:rPr lang="lv-LV" dirty="0" smtClean="0"/>
              <a:t>Tā sabiedrības daļa, kas nav gatava demokrātiskajos procesos ārpus vēlēšanām piedalīties, savukārt indikatora izstrādi uztvers kā nelietderīgi izmantotus līdzekļus, ja reiz indikatora izmantošana nav definēta likumdošanā un piesaistīta noteiktiem pabalstiem u.tml.</a:t>
            </a:r>
            <a:endParaRPr lang="lv-LV" dirty="0"/>
          </a:p>
          <a:p>
            <a:pPr marL="342900" indent="-342900">
              <a:buFont typeface="Arial" panose="020B0604020202020204" pitchFamily="34" charset="0"/>
              <a:buChar char="•"/>
            </a:pPr>
            <a:endParaRPr lang="lv-LV" sz="2400" u="sng" dirty="0" smtClean="0"/>
          </a:p>
        </p:txBody>
      </p:sp>
    </p:spTree>
    <p:extLst>
      <p:ext uri="{BB962C8B-B14F-4D97-AF65-F5344CB8AC3E}">
        <p14:creationId xmlns:p14="http://schemas.microsoft.com/office/powerpoint/2010/main" val="398057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Indikatora nosaukums</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12</a:t>
            </a:fld>
            <a:endParaRPr lang="en-US" dirty="0"/>
          </a:p>
        </p:txBody>
      </p:sp>
      <p:sp>
        <p:nvSpPr>
          <p:cNvPr id="6" name="TextBox 5"/>
          <p:cNvSpPr txBox="1"/>
          <p:nvPr/>
        </p:nvSpPr>
        <p:spPr>
          <a:xfrm>
            <a:off x="438187" y="906754"/>
            <a:ext cx="11495910" cy="461665"/>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Indikatora nosaukumā būtu jāizvairās no vārdiem «minimums» un «absolūts»:</a:t>
            </a:r>
            <a:endParaRPr lang="lv-LV" sz="2400" u="sng" dirty="0" smtClean="0"/>
          </a:p>
        </p:txBody>
      </p:sp>
      <p:graphicFrame>
        <p:nvGraphicFramePr>
          <p:cNvPr id="7" name="Table 6"/>
          <p:cNvGraphicFramePr>
            <a:graphicFrameLocks noGrp="1"/>
          </p:cNvGraphicFramePr>
          <p:nvPr>
            <p:extLst>
              <p:ext uri="{D42A27DB-BD31-4B8C-83A1-F6EECF244321}">
                <p14:modId xmlns:p14="http://schemas.microsoft.com/office/powerpoint/2010/main" val="119158195"/>
              </p:ext>
            </p:extLst>
          </p:nvPr>
        </p:nvGraphicFramePr>
        <p:xfrm>
          <a:off x="261079" y="1396654"/>
          <a:ext cx="11673018" cy="4496182"/>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lv-LV" sz="1800" b="0" i="1" kern="1200" dirty="0" smtClean="0">
                          <a:solidFill>
                            <a:schemeClr val="dk1"/>
                          </a:solidFill>
                          <a:effectLst/>
                          <a:latin typeface="+mn-lt"/>
                          <a:ea typeface="+mn-ea"/>
                          <a:cs typeface="+mn-cs"/>
                        </a:rPr>
                        <a:t>Es gribētu teikt, ka īstermiņā, kaut kādā īsā laikā arī šos izdevumus var samazināt vēl mazāk, drīzāk šis ir tāds optimālais minimums. Es nezinu, vai tas ir tāds labs vārds, bet respektīvi, manuprāt, nav labi, tāpēc es rakstu komentārā, ka </a:t>
                      </a:r>
                      <a:r>
                        <a:rPr lang="lv-LV" sz="1800" b="0" i="1" u="sng" kern="1200" dirty="0" smtClean="0">
                          <a:solidFill>
                            <a:schemeClr val="dk1"/>
                          </a:solidFill>
                          <a:effectLst/>
                          <a:latin typeface="+mn-lt"/>
                          <a:ea typeface="+mn-ea"/>
                          <a:cs typeface="+mn-cs"/>
                        </a:rPr>
                        <a:t>nav labi viņu saukt par kaut kādu minimālo</a:t>
                      </a:r>
                      <a:r>
                        <a:rPr lang="lv-LV" sz="1800" b="0" i="1" kern="1200" dirty="0" smtClean="0">
                          <a:solidFill>
                            <a:schemeClr val="dk1"/>
                          </a:solidFill>
                          <a:effectLst/>
                          <a:latin typeface="+mn-lt"/>
                          <a:ea typeface="+mn-ea"/>
                          <a:cs typeface="+mn-cs"/>
                        </a:rPr>
                        <a:t>, jo tad mēs paši sevi ieliekam cilpā, jo mēs labi zinām, ka realitātē šobrīd jau rādītāji, kas ir nabadzības riska slieksnis un varbūt kaut kādām grupām trūcīguma līmenis, GMI, minimālā alga, ko valsts nosaka kā minimālos ienākumus, viņi jau neatbildīs šim. Žurnālisti, sabiedrība, daudzi citi būs pirmie, kas prasīs, kāpēc jūs nenodrošināt to, par ko reāli var kaut ko nopirkt. Un cilvēki nāk arī tīri praktiski ikdienā – ko es varu nopirkt par to GMI? Un tas man liekas, ka uzreiz pacels jautājumu par visām cieņām un tamlīdzīgi, jo, teiksim, cilvēka cienīgs var būt arī minimuma minimums, un var arī nebūt kaut kāds optimālais. [</a:t>
                      </a:r>
                      <a:r>
                        <a:rPr lang="lv-LV" sz="1800" b="1" i="1" kern="1200" dirty="0" smtClean="0">
                          <a:solidFill>
                            <a:schemeClr val="dk1"/>
                          </a:solidFill>
                          <a:effectLst/>
                          <a:latin typeface="+mn-lt"/>
                          <a:ea typeface="+mn-ea"/>
                          <a:cs typeface="+mn-cs"/>
                        </a:rPr>
                        <a:t>Mārtiņš </a:t>
                      </a:r>
                      <a:r>
                        <a:rPr lang="lv-LV" sz="1800" b="1" i="1" kern="1200" dirty="0" err="1" smtClean="0">
                          <a:solidFill>
                            <a:schemeClr val="dk1"/>
                          </a:solidFill>
                          <a:effectLst/>
                          <a:latin typeface="+mn-lt"/>
                          <a:ea typeface="+mn-ea"/>
                          <a:cs typeface="+mn-cs"/>
                        </a:rPr>
                        <a:t>Moors</a:t>
                      </a:r>
                      <a:r>
                        <a:rPr lang="lv-LV" sz="1800" b="0" i="1" kern="1200" dirty="0" smtClean="0">
                          <a:solidFill>
                            <a:schemeClr val="dk1"/>
                          </a:solidFill>
                          <a:effectLst/>
                          <a:latin typeface="+mn-lt"/>
                          <a:ea typeface="+mn-ea"/>
                          <a:cs typeface="+mn-cs"/>
                        </a:rPr>
                        <a:t>].</a:t>
                      </a:r>
                    </a:p>
                    <a:p>
                      <a:pPr marL="171450" marR="0" lvl="0" indent="-1714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lang="en-US" sz="1800" b="0" kern="1200" dirty="0" smtClean="0">
                        <a:solidFill>
                          <a:schemeClr val="dk1"/>
                        </a:solidFill>
                        <a:effectLst/>
                        <a:latin typeface="+mn-lt"/>
                        <a:ea typeface="+mn-ea"/>
                        <a:cs typeface="+mn-cs"/>
                      </a:endParaRPr>
                    </a:p>
                  </a:txBody>
                  <a:tcPr marL="68580" marR="68580" marT="0" marB="0"/>
                </a:tc>
              </a:tr>
              <a:tr h="0">
                <a:tc>
                  <a:txBody>
                    <a:bodyPr/>
                    <a:lstStyle/>
                    <a:p>
                      <a:pPr marL="171450" marR="0" lvl="0" indent="-1714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lv-LV" sz="1800" b="0" i="1" kern="1200" dirty="0" smtClean="0">
                          <a:solidFill>
                            <a:schemeClr val="dk1"/>
                          </a:solidFill>
                          <a:effectLst/>
                          <a:latin typeface="+mn-lt"/>
                          <a:ea typeface="+mn-ea"/>
                          <a:cs typeface="+mn-cs"/>
                        </a:rPr>
                        <a:t>... tajā mirklī, </a:t>
                      </a:r>
                      <a:r>
                        <a:rPr lang="lv-LV" sz="1800" b="0" i="1" u="sng" kern="1200" dirty="0" smtClean="0">
                          <a:solidFill>
                            <a:schemeClr val="dk1"/>
                          </a:solidFill>
                          <a:effectLst/>
                          <a:latin typeface="+mn-lt"/>
                          <a:ea typeface="+mn-ea"/>
                          <a:cs typeface="+mn-cs"/>
                        </a:rPr>
                        <a:t>kad mēs lietojam “iztikas minimums” un “absolūtais”, liekas, ka neviens rādītājs zem šī valstī nedrīkstētu pakrist</a:t>
                      </a:r>
                      <a:r>
                        <a:rPr lang="lv-LV" sz="1800" b="0" i="1" kern="1200" dirty="0" smtClean="0">
                          <a:solidFill>
                            <a:schemeClr val="dk1"/>
                          </a:solidFill>
                          <a:effectLst/>
                          <a:latin typeface="+mn-lt"/>
                          <a:ea typeface="+mn-ea"/>
                          <a:cs typeface="+mn-cs"/>
                        </a:rPr>
                        <a:t>. Tā ir tīri cilvēciskā izjūta. [..] Satversmes tiesa jau principā ir teikusi, ka jebkuriem no tiem minimumiem ir jāatbilst tam cilvēka cieņas līmenim. Te ir jābūt ļoti, ļoti uzmanīgam, sasniedzot divus mērķus – gan lai tas pēc būtības parādītu to patieso minimumu, un arī lai nerastos nekādi jautājumi, kāpēc jebkurš cits lielums ir krietni zem tā, kas tur ir aprēķināts. [</a:t>
                      </a:r>
                      <a:r>
                        <a:rPr lang="lv-LV" sz="1800" b="1" i="1" kern="1200" dirty="0" smtClean="0">
                          <a:solidFill>
                            <a:schemeClr val="dk1"/>
                          </a:solidFill>
                          <a:effectLst/>
                          <a:latin typeface="+mn-lt"/>
                          <a:ea typeface="+mn-ea"/>
                          <a:cs typeface="+mn-cs"/>
                        </a:rPr>
                        <a:t>Ineta </a:t>
                      </a:r>
                      <a:r>
                        <a:rPr lang="lv-LV" sz="1800" b="1" i="1" kern="1200" dirty="0" err="1" smtClean="0">
                          <a:solidFill>
                            <a:schemeClr val="dk1"/>
                          </a:solidFill>
                          <a:effectLst/>
                          <a:latin typeface="+mn-lt"/>
                          <a:ea typeface="+mn-ea"/>
                          <a:cs typeface="+mn-cs"/>
                        </a:rPr>
                        <a:t>Rezevska</a:t>
                      </a:r>
                      <a:r>
                        <a:rPr lang="lv-LV" sz="1800" b="0" i="1" kern="1200" dirty="0" smtClean="0">
                          <a:solidFill>
                            <a:schemeClr val="dk1"/>
                          </a:solidFill>
                          <a:effectLst/>
                          <a:latin typeface="+mn-lt"/>
                          <a:ea typeface="+mn-ea"/>
                          <a:cs typeface="+mn-cs"/>
                        </a:rPr>
                        <a:t>]</a:t>
                      </a:r>
                      <a:endParaRPr lang="en-US" sz="1800" b="0" kern="1200" dirty="0" smtClean="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662164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Indikatora nosaukums</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13</a:t>
            </a:fld>
            <a:endParaRPr lang="en-US" dirty="0"/>
          </a:p>
        </p:txBody>
      </p:sp>
      <p:sp>
        <p:nvSpPr>
          <p:cNvPr id="33" name="TextBox 32"/>
          <p:cNvSpPr txBox="1"/>
          <p:nvPr/>
        </p:nvSpPr>
        <p:spPr>
          <a:xfrm>
            <a:off x="438187" y="785410"/>
            <a:ext cx="11495910" cy="1200329"/>
          </a:xfrm>
          <a:prstGeom prst="rect">
            <a:avLst/>
          </a:prstGeom>
          <a:noFill/>
        </p:spPr>
        <p:txBody>
          <a:bodyPr wrap="square" rtlCol="0">
            <a:spAutoFit/>
          </a:bodyPr>
          <a:lstStyle/>
          <a:p>
            <a:pPr marL="342900" indent="-342900">
              <a:buFont typeface="Arial" panose="020B0604020202020204" pitchFamily="34" charset="0"/>
              <a:buChar char="•"/>
            </a:pPr>
            <a:r>
              <a:rPr lang="lv-LV" sz="2400" dirty="0"/>
              <a:t>Vārds «budžets» ietver gan izdevumus, gan ienākumus, tādējādi arī tā izmantošana var radīt </a:t>
            </a:r>
            <a:r>
              <a:rPr lang="lv-LV" sz="2400" dirty="0" smtClean="0"/>
              <a:t>pārpratumus:</a:t>
            </a:r>
            <a:endParaRPr lang="lv-LV" sz="2400" dirty="0"/>
          </a:p>
          <a:p>
            <a:pPr marL="342900" indent="-342900">
              <a:buFont typeface="Arial" panose="020B0604020202020204" pitchFamily="34" charset="0"/>
              <a:buChar char="•"/>
            </a:pPr>
            <a:endParaRPr lang="lv-LV" sz="2400" dirty="0"/>
          </a:p>
        </p:txBody>
      </p:sp>
      <p:graphicFrame>
        <p:nvGraphicFramePr>
          <p:cNvPr id="5" name="Table 4"/>
          <p:cNvGraphicFramePr>
            <a:graphicFrameLocks noGrp="1"/>
          </p:cNvGraphicFramePr>
          <p:nvPr>
            <p:extLst>
              <p:ext uri="{D42A27DB-BD31-4B8C-83A1-F6EECF244321}">
                <p14:modId xmlns:p14="http://schemas.microsoft.com/office/powerpoint/2010/main" val="3423894545"/>
              </p:ext>
            </p:extLst>
          </p:nvPr>
        </p:nvGraphicFramePr>
        <p:xfrm>
          <a:off x="261079" y="1600292"/>
          <a:ext cx="11673018" cy="1193610"/>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Manuprāt, </a:t>
                      </a:r>
                      <a:r>
                        <a:rPr lang="lv-LV" sz="1800" b="0" i="1" u="sng" kern="1200" dirty="0" smtClean="0">
                          <a:solidFill>
                            <a:schemeClr val="dk1"/>
                          </a:solidFill>
                          <a:effectLst/>
                          <a:latin typeface="+mn-lt"/>
                          <a:ea typeface="+mn-ea"/>
                          <a:cs typeface="+mn-cs"/>
                        </a:rPr>
                        <a:t>ja lieto vārdu vienkārši “budžets”, tad tas parastā izpratnē nozīmē gan ienākumus, gan izdevumus</a:t>
                      </a:r>
                      <a:r>
                        <a:rPr lang="lv-LV" sz="1800" b="0" i="1" kern="1200" dirty="0" smtClean="0">
                          <a:solidFill>
                            <a:schemeClr val="dk1"/>
                          </a:solidFill>
                          <a:effectLst/>
                          <a:latin typeface="+mn-lt"/>
                          <a:ea typeface="+mn-ea"/>
                          <a:cs typeface="+mn-cs"/>
                        </a:rPr>
                        <a:t>, līdz ar to, ja ir doma vērtēt nepieciešamo, cik daudz, kādi izdevumi cilvēkam rodas, lai kaut kā daudz maz saprātīgi izdzīvotu, tad vārds “budžets” nebūs tieši viskorektākais termins. [</a:t>
                      </a:r>
                      <a:r>
                        <a:rPr lang="lv-LV" sz="1800" b="1" i="1" kern="1200" dirty="0" smtClean="0">
                          <a:solidFill>
                            <a:schemeClr val="dk1"/>
                          </a:solidFill>
                          <a:effectLst/>
                          <a:latin typeface="+mn-lt"/>
                          <a:ea typeface="+mn-ea"/>
                          <a:cs typeface="+mn-cs"/>
                        </a:rPr>
                        <a:t>Laila Medina</a:t>
                      </a:r>
                      <a:r>
                        <a:rPr lang="lv-LV" sz="1800" b="0" i="1" kern="1200" dirty="0" smtClean="0">
                          <a:solidFill>
                            <a:schemeClr val="dk1"/>
                          </a:solidFill>
                          <a:effectLst/>
                          <a:latin typeface="+mn-lt"/>
                          <a:ea typeface="+mn-ea"/>
                          <a:cs typeface="+mn-cs"/>
                        </a:rPr>
                        <a:t>].</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
        <p:nvSpPr>
          <p:cNvPr id="6" name="TextBox 5"/>
          <p:cNvSpPr txBox="1"/>
          <p:nvPr/>
        </p:nvSpPr>
        <p:spPr>
          <a:xfrm>
            <a:off x="438187" y="3107475"/>
            <a:ext cx="11495910" cy="1569660"/>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Zināmu </a:t>
            </a:r>
            <a:r>
              <a:rPr lang="lv-LV" sz="2400" dirty="0"/>
              <a:t>risku ietver arī vārda “iztika” izmantošana, </a:t>
            </a:r>
            <a:r>
              <a:rPr lang="lv-LV" sz="2400" dirty="0" smtClean="0"/>
              <a:t>jo, </a:t>
            </a:r>
            <a:r>
              <a:rPr lang="lv-LV" sz="2400" dirty="0"/>
              <a:t>saglabājot kaut vienu vārdu no “iztikas minimuma” jēdziena, palielinātos varbūtība, ka publikācijās joprojām izmantotu norādes uz iztikas minimumu, tādā veidā radot arī asociācijas, ka šis ir slieksnis, zem kura netiek nodrošinātas </a:t>
            </a:r>
            <a:r>
              <a:rPr lang="lv-LV" sz="2400" dirty="0" smtClean="0"/>
              <a:t>pamatvajadzības:</a:t>
            </a:r>
            <a:endParaRPr lang="lv-LV" sz="2400" u="sng" dirty="0" smtClean="0"/>
          </a:p>
        </p:txBody>
      </p:sp>
      <p:graphicFrame>
        <p:nvGraphicFramePr>
          <p:cNvPr id="7" name="Table 6"/>
          <p:cNvGraphicFramePr>
            <a:graphicFrameLocks noGrp="1"/>
          </p:cNvGraphicFramePr>
          <p:nvPr>
            <p:extLst>
              <p:ext uri="{D42A27DB-BD31-4B8C-83A1-F6EECF244321}">
                <p14:modId xmlns:p14="http://schemas.microsoft.com/office/powerpoint/2010/main" val="1043868643"/>
              </p:ext>
            </p:extLst>
          </p:nvPr>
        </p:nvGraphicFramePr>
        <p:xfrm>
          <a:off x="261079" y="4646442"/>
          <a:ext cx="11673018" cy="1780604"/>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Tā kā iztikas minimums ir ļoti iegājies termins vai jēdziens, vai vienalga, kā mēs to nosaucam, tad ņemiet vērā, ja žurnālisti rakstīs, viņi visur pieminēs iztikas minimumu. Es tā domāju, jo, piemēram, nosauksim par atsauces budžetu, tas, nezinu, cik ilgam laikam jāpaiet, lai tas ieietos gan žurnālistu rakstos, gan ziņās. Jūs redzēsiet, es jau prognozēju, ka būs atsauces budžets jeb tā saucamais iztikas minimums. Un tā tas visu laiku būs. Es pat nezinu, kādam terminam jābūt, lai tas izskaustu, vai, ja mēs vēlamies izskaust šo te iztikas minimumu. [</a:t>
                      </a:r>
                      <a:r>
                        <a:rPr lang="lv-LV" sz="1800" b="1" i="1" kern="1200" dirty="0" smtClean="0">
                          <a:solidFill>
                            <a:schemeClr val="dk1"/>
                          </a:solidFill>
                          <a:effectLst/>
                          <a:latin typeface="+mn-lt"/>
                          <a:ea typeface="+mn-ea"/>
                          <a:cs typeface="+mn-cs"/>
                        </a:rPr>
                        <a:t>Inga Paparde</a:t>
                      </a:r>
                      <a:r>
                        <a:rPr lang="lv-LV" sz="1800" b="0" i="1" kern="1200" dirty="0" smtClean="0">
                          <a:solidFill>
                            <a:schemeClr val="dk1"/>
                          </a:solidFill>
                          <a:effectLst/>
                          <a:latin typeface="+mn-lt"/>
                          <a:ea typeface="+mn-ea"/>
                          <a:cs typeface="+mn-cs"/>
                        </a:rPr>
                        <a:t>].</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12508111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Indikatora nosaukums</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14</a:t>
            </a:fld>
            <a:endParaRPr lang="en-US" dirty="0"/>
          </a:p>
        </p:txBody>
      </p:sp>
      <p:sp>
        <p:nvSpPr>
          <p:cNvPr id="33" name="TextBox 32"/>
          <p:cNvSpPr txBox="1"/>
          <p:nvPr/>
        </p:nvSpPr>
        <p:spPr>
          <a:xfrm>
            <a:off x="27990" y="1921893"/>
            <a:ext cx="4683969" cy="3816429"/>
          </a:xfrm>
          <a:prstGeom prst="rect">
            <a:avLst/>
          </a:prstGeom>
          <a:noFill/>
        </p:spPr>
        <p:txBody>
          <a:bodyPr wrap="square" rtlCol="0">
            <a:spAutoFit/>
          </a:bodyPr>
          <a:lstStyle/>
          <a:p>
            <a:pPr marL="342900" indent="-342900">
              <a:buFont typeface="Arial" panose="020B0604020202020204" pitchFamily="34" charset="0"/>
              <a:buChar char="•"/>
            </a:pPr>
            <a:r>
              <a:rPr lang="lv-LV" sz="2200" dirty="0" smtClean="0">
                <a:solidFill>
                  <a:srgbClr val="0070C0"/>
                </a:solidFill>
              </a:rPr>
              <a:t>relatīvais </a:t>
            </a:r>
            <a:r>
              <a:rPr lang="lv-LV" sz="2200" dirty="0">
                <a:solidFill>
                  <a:srgbClr val="0070C0"/>
                </a:solidFill>
              </a:rPr>
              <a:t>references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relatīvais atskaites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atsauces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relatīvais izdevumu </a:t>
            </a:r>
            <a:r>
              <a:rPr lang="lv-LV" sz="2200" dirty="0" smtClean="0">
                <a:solidFill>
                  <a:srgbClr val="0070C0"/>
                </a:solidFill>
              </a:rPr>
              <a:t>budžets</a:t>
            </a:r>
          </a:p>
          <a:p>
            <a:pPr marL="342900" indent="-342900">
              <a:buFont typeface="Arial" panose="020B0604020202020204" pitchFamily="34" charset="0"/>
              <a:buChar char="•"/>
            </a:pPr>
            <a:r>
              <a:rPr lang="lv-LV" sz="2200" dirty="0">
                <a:solidFill>
                  <a:srgbClr val="0070C0"/>
                </a:solidFill>
              </a:rPr>
              <a:t>minimālie iztikas </a:t>
            </a:r>
            <a:r>
              <a:rPr lang="lv-LV" sz="2200" dirty="0" smtClean="0">
                <a:solidFill>
                  <a:srgbClr val="0070C0"/>
                </a:solidFill>
              </a:rPr>
              <a:t>izdevumi</a:t>
            </a:r>
          </a:p>
          <a:p>
            <a:pPr marL="342900" indent="-342900">
              <a:buFont typeface="Arial" panose="020B0604020202020204" pitchFamily="34" charset="0"/>
              <a:buChar char="•"/>
            </a:pPr>
            <a:r>
              <a:rPr lang="lv-LV" sz="2200" dirty="0">
                <a:solidFill>
                  <a:srgbClr val="0070C0"/>
                </a:solidFill>
              </a:rPr>
              <a:t>minimālā patēriņa </a:t>
            </a:r>
            <a:r>
              <a:rPr lang="lv-LV" sz="2200" dirty="0" smtClean="0">
                <a:solidFill>
                  <a:srgbClr val="0070C0"/>
                </a:solidFill>
              </a:rPr>
              <a:t>budžets</a:t>
            </a:r>
          </a:p>
          <a:p>
            <a:pPr marL="342900" indent="-342900">
              <a:buFont typeface="Arial" panose="020B0604020202020204" pitchFamily="34" charset="0"/>
              <a:buChar char="•"/>
            </a:pPr>
            <a:r>
              <a:rPr lang="lv-LV" sz="2200" dirty="0">
                <a:solidFill>
                  <a:srgbClr val="0070C0"/>
                </a:solidFill>
              </a:rPr>
              <a:t>nosacītais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standarta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relatīvais budžets</a:t>
            </a:r>
            <a:endParaRPr lang="en-US" sz="2200" dirty="0">
              <a:solidFill>
                <a:srgbClr val="0070C0"/>
              </a:solidFill>
            </a:endParaRPr>
          </a:p>
          <a:p>
            <a:pPr marL="342900" indent="-342900">
              <a:buFont typeface="Arial" panose="020B0604020202020204" pitchFamily="34" charset="0"/>
              <a:buChar char="•"/>
            </a:pPr>
            <a:r>
              <a:rPr lang="lv-LV" sz="2200" dirty="0">
                <a:solidFill>
                  <a:srgbClr val="0070C0"/>
                </a:solidFill>
              </a:rPr>
              <a:t>“</a:t>
            </a:r>
            <a:r>
              <a:rPr lang="en-US" sz="2200" i="1" dirty="0">
                <a:solidFill>
                  <a:srgbClr val="0070C0"/>
                </a:solidFill>
              </a:rPr>
              <a:t>reasonable standard of living</a:t>
            </a:r>
            <a:r>
              <a:rPr lang="lv-LV" sz="2200" dirty="0">
                <a:solidFill>
                  <a:srgbClr val="0070C0"/>
                </a:solidFill>
              </a:rPr>
              <a:t>” </a:t>
            </a:r>
            <a:r>
              <a:rPr lang="lv-LV" sz="2200" i="1" dirty="0">
                <a:solidFill>
                  <a:srgbClr val="0070C0"/>
                </a:solidFill>
              </a:rPr>
              <a:t>(saprātīgs dzīves līmenis </a:t>
            </a:r>
            <a:r>
              <a:rPr lang="lv-LV" sz="2200" i="1" dirty="0" smtClean="0">
                <a:solidFill>
                  <a:srgbClr val="0070C0"/>
                </a:solidFill>
              </a:rPr>
              <a:t>)</a:t>
            </a:r>
            <a:endParaRPr lang="en-US" sz="2200" b="1" dirty="0">
              <a:solidFill>
                <a:srgbClr val="0070C0"/>
              </a:solidFill>
            </a:endParaRPr>
          </a:p>
        </p:txBody>
      </p:sp>
      <p:sp>
        <p:nvSpPr>
          <p:cNvPr id="6" name="TextBox 5"/>
          <p:cNvSpPr txBox="1"/>
          <p:nvPr/>
        </p:nvSpPr>
        <p:spPr>
          <a:xfrm>
            <a:off x="4693299" y="1544475"/>
            <a:ext cx="7386908" cy="2123658"/>
          </a:xfrm>
          <a:prstGeom prst="rect">
            <a:avLst/>
          </a:prstGeom>
          <a:noFill/>
        </p:spPr>
        <p:txBody>
          <a:bodyPr wrap="square" rtlCol="0">
            <a:spAutoFit/>
          </a:bodyPr>
          <a:lstStyle/>
          <a:p>
            <a:pPr marL="342900" indent="-342900">
              <a:buFont typeface="Arial" panose="020B0604020202020204" pitchFamily="34" charset="0"/>
              <a:buChar char="•"/>
            </a:pPr>
            <a:r>
              <a:rPr lang="lv-LV" sz="2200" dirty="0" smtClean="0"/>
              <a:t>jāizvairās </a:t>
            </a:r>
            <a:r>
              <a:rPr lang="lv-LV" sz="2200" dirty="0"/>
              <a:t>no vārdiem “iztika”, “minimums” un “absolūts”;</a:t>
            </a:r>
          </a:p>
          <a:p>
            <a:pPr marL="342900" indent="-342900">
              <a:buFont typeface="Arial" panose="020B0604020202020204" pitchFamily="34" charset="0"/>
              <a:buChar char="•"/>
            </a:pPr>
            <a:r>
              <a:rPr lang="lv-LV" sz="2200" dirty="0" smtClean="0"/>
              <a:t>tieši </a:t>
            </a:r>
            <a:r>
              <a:rPr lang="lv-LV" sz="2200" dirty="0"/>
              <a:t>vai netieši jānorāda uz indikatora relatīvo dabu;</a:t>
            </a:r>
          </a:p>
          <a:p>
            <a:pPr marL="342900" indent="-342900">
              <a:buFont typeface="Arial" panose="020B0604020202020204" pitchFamily="34" charset="0"/>
              <a:buChar char="•"/>
            </a:pPr>
            <a:r>
              <a:rPr lang="lv-LV" sz="2200" dirty="0" smtClean="0"/>
              <a:t>jāietver </a:t>
            </a:r>
            <a:r>
              <a:rPr lang="lv-LV" sz="2200" dirty="0"/>
              <a:t>norāde uz to, ka indikators balstās izdevumos nevis ienākumus;</a:t>
            </a:r>
          </a:p>
          <a:p>
            <a:pPr marL="342900" indent="-342900">
              <a:buFont typeface="Arial" panose="020B0604020202020204" pitchFamily="34" charset="0"/>
              <a:buChar char="•"/>
            </a:pPr>
            <a:r>
              <a:rPr lang="lv-LV" sz="2200" dirty="0" smtClean="0"/>
              <a:t>ja </a:t>
            </a:r>
            <a:r>
              <a:rPr lang="lv-LV" sz="2200" dirty="0"/>
              <a:t>iespējams – jāpiedāvā nosaukums, kas ir ērts iniciāļu līmenī (kā GMI).</a:t>
            </a:r>
          </a:p>
        </p:txBody>
      </p:sp>
      <p:cxnSp>
        <p:nvCxnSpPr>
          <p:cNvPr id="12" name="Straight Connector 11"/>
          <p:cNvCxnSpPr/>
          <p:nvPr/>
        </p:nvCxnSpPr>
        <p:spPr>
          <a:xfrm flipH="1">
            <a:off x="4581068" y="1138335"/>
            <a:ext cx="18661" cy="5218015"/>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itle 1"/>
          <p:cNvSpPr txBox="1">
            <a:spLocks/>
          </p:cNvSpPr>
          <p:nvPr/>
        </p:nvSpPr>
        <p:spPr>
          <a:xfrm>
            <a:off x="251926" y="985440"/>
            <a:ext cx="4217437" cy="936453"/>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b="1" dirty="0" smtClean="0">
                <a:solidFill>
                  <a:srgbClr val="FF0000"/>
                </a:solidFill>
              </a:rPr>
              <a:t>Ekspertu piedāvātie nosaukumi:</a:t>
            </a:r>
            <a:endParaRPr lang="en-US" b="1" dirty="0">
              <a:solidFill>
                <a:srgbClr val="FF0000"/>
              </a:solidFill>
            </a:endParaRPr>
          </a:p>
        </p:txBody>
      </p:sp>
      <p:sp>
        <p:nvSpPr>
          <p:cNvPr id="16" name="Title 1"/>
          <p:cNvSpPr txBox="1">
            <a:spLocks/>
          </p:cNvSpPr>
          <p:nvPr/>
        </p:nvSpPr>
        <p:spPr>
          <a:xfrm>
            <a:off x="5411756" y="1027901"/>
            <a:ext cx="5803818" cy="614520"/>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b="1" dirty="0" smtClean="0">
                <a:solidFill>
                  <a:srgbClr val="FF0000"/>
                </a:solidFill>
              </a:rPr>
              <a:t>Nosacījumi, kas jāņem vērā:</a:t>
            </a:r>
            <a:endParaRPr lang="en-US" b="1" dirty="0">
              <a:solidFill>
                <a:srgbClr val="FF0000"/>
              </a:solidFill>
            </a:endParaRPr>
          </a:p>
        </p:txBody>
      </p:sp>
      <p:sp>
        <p:nvSpPr>
          <p:cNvPr id="17" name="Title 1"/>
          <p:cNvSpPr txBox="1">
            <a:spLocks/>
          </p:cNvSpPr>
          <p:nvPr/>
        </p:nvSpPr>
        <p:spPr>
          <a:xfrm>
            <a:off x="5411756" y="3658974"/>
            <a:ext cx="5803818" cy="614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700" b="1" dirty="0" smtClean="0">
                <a:solidFill>
                  <a:srgbClr val="FF0000"/>
                </a:solidFill>
              </a:rPr>
              <a:t>Daži varianti:</a:t>
            </a:r>
            <a:endParaRPr lang="en-US" sz="3700" b="1" dirty="0">
              <a:solidFill>
                <a:srgbClr val="FF0000"/>
              </a:solidFill>
            </a:endParaRPr>
          </a:p>
        </p:txBody>
      </p:sp>
      <p:sp>
        <p:nvSpPr>
          <p:cNvPr id="19" name="TextBox 18"/>
          <p:cNvSpPr txBox="1"/>
          <p:nvPr/>
        </p:nvSpPr>
        <p:spPr>
          <a:xfrm>
            <a:off x="4758481" y="4273494"/>
            <a:ext cx="7256543" cy="1446550"/>
          </a:xfrm>
          <a:prstGeom prst="rect">
            <a:avLst/>
          </a:prstGeom>
          <a:noFill/>
        </p:spPr>
        <p:txBody>
          <a:bodyPr wrap="square" rtlCol="0">
            <a:spAutoFit/>
          </a:bodyPr>
          <a:lstStyle/>
          <a:p>
            <a:pPr marL="342900" indent="-342900">
              <a:buFont typeface="Arial" panose="020B0604020202020204" pitchFamily="34" charset="0"/>
              <a:buChar char="•"/>
            </a:pPr>
            <a:r>
              <a:rPr lang="lv-LV" sz="2200" dirty="0">
                <a:solidFill>
                  <a:srgbClr val="0070C0"/>
                </a:solidFill>
              </a:rPr>
              <a:t>M</a:t>
            </a:r>
            <a:r>
              <a:rPr lang="lv-LV" sz="2200" dirty="0" smtClean="0">
                <a:solidFill>
                  <a:srgbClr val="0070C0"/>
                </a:solidFill>
              </a:rPr>
              <a:t>ājsaimniecību relatīvo izdevumu </a:t>
            </a:r>
            <a:r>
              <a:rPr lang="lv-LV" sz="2200" dirty="0">
                <a:solidFill>
                  <a:srgbClr val="0070C0"/>
                </a:solidFill>
              </a:rPr>
              <a:t>budžets </a:t>
            </a:r>
            <a:r>
              <a:rPr lang="lv-LV" sz="2200" dirty="0" smtClean="0">
                <a:solidFill>
                  <a:srgbClr val="0070C0"/>
                </a:solidFill>
              </a:rPr>
              <a:t>(MRI </a:t>
            </a:r>
            <a:r>
              <a:rPr lang="lv-LV" sz="2200" dirty="0">
                <a:solidFill>
                  <a:srgbClr val="0070C0"/>
                </a:solidFill>
              </a:rPr>
              <a:t>budžets);</a:t>
            </a:r>
          </a:p>
          <a:p>
            <a:pPr marL="342900" indent="-342900">
              <a:buFont typeface="Arial" panose="020B0604020202020204" pitchFamily="34" charset="0"/>
              <a:buChar char="•"/>
            </a:pPr>
            <a:r>
              <a:rPr lang="lv-LV" sz="2200" dirty="0">
                <a:solidFill>
                  <a:srgbClr val="0070C0"/>
                </a:solidFill>
              </a:rPr>
              <a:t>M</a:t>
            </a:r>
            <a:r>
              <a:rPr lang="lv-LV" sz="2200" dirty="0" smtClean="0">
                <a:solidFill>
                  <a:srgbClr val="0070C0"/>
                </a:solidFill>
              </a:rPr>
              <a:t>ājsaimniecību relatīvā patēriņa </a:t>
            </a:r>
            <a:r>
              <a:rPr lang="lv-LV" sz="2200" dirty="0">
                <a:solidFill>
                  <a:srgbClr val="0070C0"/>
                </a:solidFill>
              </a:rPr>
              <a:t>budžets </a:t>
            </a:r>
            <a:r>
              <a:rPr lang="lv-LV" sz="2200" dirty="0" smtClean="0">
                <a:solidFill>
                  <a:srgbClr val="0070C0"/>
                </a:solidFill>
              </a:rPr>
              <a:t>(MRPB </a:t>
            </a:r>
            <a:r>
              <a:rPr lang="lv-LV" sz="2200" dirty="0">
                <a:solidFill>
                  <a:srgbClr val="0070C0"/>
                </a:solidFill>
              </a:rPr>
              <a:t>vai </a:t>
            </a:r>
            <a:r>
              <a:rPr lang="lv-LV" sz="2200" dirty="0" smtClean="0">
                <a:solidFill>
                  <a:srgbClr val="0070C0"/>
                </a:solidFill>
              </a:rPr>
              <a:t>MRP </a:t>
            </a:r>
            <a:r>
              <a:rPr lang="lv-LV" sz="2200" dirty="0">
                <a:solidFill>
                  <a:srgbClr val="0070C0"/>
                </a:solidFill>
              </a:rPr>
              <a:t>budžets);</a:t>
            </a:r>
          </a:p>
          <a:p>
            <a:pPr marL="342900" indent="-342900">
              <a:buFont typeface="Arial" panose="020B0604020202020204" pitchFamily="34" charset="0"/>
              <a:buChar char="•"/>
            </a:pPr>
            <a:r>
              <a:rPr lang="lv-LV" sz="2200" dirty="0" smtClean="0">
                <a:solidFill>
                  <a:srgbClr val="0070C0"/>
                </a:solidFill>
              </a:rPr>
              <a:t>Sociāli </a:t>
            </a:r>
            <a:r>
              <a:rPr lang="lv-LV" sz="2200" dirty="0">
                <a:solidFill>
                  <a:srgbClr val="0070C0"/>
                </a:solidFill>
              </a:rPr>
              <a:t>pietiekamais izdevumu budžets (SPI budžets).</a:t>
            </a:r>
          </a:p>
        </p:txBody>
      </p:sp>
    </p:spTree>
    <p:extLst>
      <p:ext uri="{BB962C8B-B14F-4D97-AF65-F5344CB8AC3E}">
        <p14:creationId xmlns:p14="http://schemas.microsoft.com/office/powerpoint/2010/main" val="2805341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15</a:t>
            </a:fld>
            <a:endParaRPr lang="en-US" dirty="0"/>
          </a:p>
        </p:txBody>
      </p:sp>
      <p:sp>
        <p:nvSpPr>
          <p:cNvPr id="25" name="TextBox 24"/>
          <p:cNvSpPr txBox="1"/>
          <p:nvPr/>
        </p:nvSpPr>
        <p:spPr>
          <a:xfrm>
            <a:off x="403653" y="2090642"/>
            <a:ext cx="11335265" cy="1569660"/>
          </a:xfrm>
          <a:prstGeom prst="rect">
            <a:avLst/>
          </a:prstGeom>
          <a:noFill/>
        </p:spPr>
        <p:txBody>
          <a:bodyPr wrap="square" rtlCol="0">
            <a:spAutoFit/>
          </a:bodyPr>
          <a:lstStyle/>
          <a:p>
            <a:pPr algn="ctr"/>
            <a:r>
              <a:rPr lang="lv-LV" sz="3200" cap="all" dirty="0">
                <a:solidFill>
                  <a:srgbClr val="FF0000"/>
                </a:solidFill>
              </a:rPr>
              <a:t>Jaunas metodoloģijas izstrāde iztikas minimuma patēriņa preču un pakalpojumu groza noteikšanai un  tās aprobācija (izmēģinājumprojekti)</a:t>
            </a:r>
            <a:endParaRPr lang="en-US" sz="3200" dirty="0">
              <a:solidFill>
                <a:srgbClr val="FF0000"/>
              </a:solidFill>
            </a:endParaRPr>
          </a:p>
        </p:txBody>
      </p:sp>
      <p:pic>
        <p:nvPicPr>
          <p:cNvPr id="26" name="Picture 25" descr="G:\LM_nab_izvertejums\Nodevumi\logo_ansamblis_krasains.jpg"/>
          <p:cNvPicPr/>
          <p:nvPr/>
        </p:nvPicPr>
        <p:blipFill>
          <a:blip r:embed="rId3" cstate="print"/>
          <a:srcRect/>
          <a:stretch>
            <a:fillRect/>
          </a:stretch>
        </p:blipFill>
        <p:spPr bwMode="auto">
          <a:xfrm>
            <a:off x="3101279" y="312746"/>
            <a:ext cx="5742305" cy="1042670"/>
          </a:xfrm>
          <a:prstGeom prst="rect">
            <a:avLst/>
          </a:prstGeom>
          <a:noFill/>
          <a:ln w="9525">
            <a:noFill/>
            <a:miter lim="800000"/>
            <a:headEnd/>
            <a:tailEnd/>
          </a:ln>
        </p:spPr>
      </p:pic>
      <p:sp>
        <p:nvSpPr>
          <p:cNvPr id="27" name="TextBox 26"/>
          <p:cNvSpPr txBox="1"/>
          <p:nvPr/>
        </p:nvSpPr>
        <p:spPr>
          <a:xfrm>
            <a:off x="2809101" y="3866798"/>
            <a:ext cx="6837406" cy="369332"/>
          </a:xfrm>
          <a:prstGeom prst="rect">
            <a:avLst/>
          </a:prstGeom>
          <a:noFill/>
        </p:spPr>
        <p:txBody>
          <a:bodyPr wrap="square" rtlCol="0">
            <a:spAutoFit/>
          </a:bodyPr>
          <a:lstStyle/>
          <a:p>
            <a:pPr algn="ctr"/>
            <a:r>
              <a:rPr lang="lv-LV" dirty="0">
                <a:solidFill>
                  <a:schemeClr val="accent5"/>
                </a:solidFill>
              </a:rPr>
              <a:t>SIA „Projektu un kvalitātes vadība” un SIA „SKDS”</a:t>
            </a:r>
            <a:endParaRPr lang="en-US" dirty="0">
              <a:solidFill>
                <a:schemeClr val="accent5"/>
              </a:solidFill>
            </a:endParaRPr>
          </a:p>
        </p:txBody>
      </p:sp>
      <p:sp>
        <p:nvSpPr>
          <p:cNvPr id="28" name="TextBox 27"/>
          <p:cNvSpPr txBox="1"/>
          <p:nvPr/>
        </p:nvSpPr>
        <p:spPr>
          <a:xfrm>
            <a:off x="1449861" y="1332499"/>
            <a:ext cx="8896864" cy="523220"/>
          </a:xfrm>
          <a:prstGeom prst="rect">
            <a:avLst/>
          </a:prstGeom>
          <a:noFill/>
        </p:spPr>
        <p:txBody>
          <a:bodyPr wrap="square" rtlCol="0">
            <a:spAutoFit/>
          </a:bodyPr>
          <a:lstStyle/>
          <a:p>
            <a:pPr algn="ctr"/>
            <a:r>
              <a:rPr lang="lv-LV" sz="1400" dirty="0"/>
              <a:t>Pētījums veikts ESF projekta Nr.9.2.1.2/15/I/001 “Iekļaujoša darba tirgus un</a:t>
            </a:r>
            <a:endParaRPr lang="en-US" sz="1400" dirty="0"/>
          </a:p>
          <a:p>
            <a:pPr algn="ctr"/>
            <a:r>
              <a:rPr lang="lv-LV" sz="1400" dirty="0"/>
              <a:t>nabadzības risku pētījumi un monitorings” ietvaros</a:t>
            </a:r>
            <a:endParaRPr lang="en-US" sz="1400" dirty="0"/>
          </a:p>
        </p:txBody>
      </p:sp>
      <p:sp>
        <p:nvSpPr>
          <p:cNvPr id="29" name="Subtitle 2">
            <a:extLst>
              <a:ext uri="{FF2B5EF4-FFF2-40B4-BE49-F238E27FC236}">
                <a16:creationId xmlns:a16="http://schemas.microsoft.com/office/drawing/2014/main" xmlns="" id="{2A5B7E9B-6BB9-084D-9F0E-49109F9DEFA5}"/>
              </a:ext>
            </a:extLst>
          </p:cNvPr>
          <p:cNvSpPr txBox="1">
            <a:spLocks/>
          </p:cNvSpPr>
          <p:nvPr/>
        </p:nvSpPr>
        <p:spPr>
          <a:xfrm>
            <a:off x="8843584" y="5355743"/>
            <a:ext cx="3084805" cy="1365732"/>
          </a:xfrm>
          <a:prstGeom prst="rect">
            <a:avLst/>
          </a:prstGeom>
          <a:solidFill>
            <a:schemeClr val="bg1"/>
          </a:solidFill>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lv-LV" sz="1800" b="0" dirty="0" smtClean="0">
                <a:solidFill>
                  <a:schemeClr val="accent5"/>
                </a:solidFill>
              </a:rPr>
              <a:t>Māris Brants</a:t>
            </a:r>
          </a:p>
          <a:p>
            <a:r>
              <a:rPr lang="lv-LV" sz="1800" b="0" dirty="0" smtClean="0">
                <a:solidFill>
                  <a:schemeClr val="accent5"/>
                </a:solidFill>
              </a:rPr>
              <a:t>2021. </a:t>
            </a:r>
            <a:r>
              <a:rPr lang="lv-LV" sz="1800" b="0" dirty="0" smtClean="0">
                <a:solidFill>
                  <a:schemeClr val="accent5"/>
                </a:solidFill>
              </a:rPr>
              <a:t>gada </a:t>
            </a:r>
            <a:r>
              <a:rPr lang="lv-LV" sz="1800" b="0" dirty="0" smtClean="0">
                <a:solidFill>
                  <a:schemeClr val="accent5"/>
                </a:solidFill>
              </a:rPr>
              <a:t>29. septembris</a:t>
            </a:r>
            <a:endParaRPr lang="lv-LV" sz="1800" b="0" dirty="0" smtClean="0">
              <a:solidFill>
                <a:schemeClr val="accent5"/>
              </a:solidFill>
            </a:endParaRPr>
          </a:p>
          <a:p>
            <a:endParaRPr lang="lv-LV" sz="1800" b="0" dirty="0">
              <a:solidFill>
                <a:schemeClr val="accent5"/>
              </a:solidFill>
            </a:endParaRPr>
          </a:p>
        </p:txBody>
      </p:sp>
      <p:sp>
        <p:nvSpPr>
          <p:cNvPr id="8" name="TextBox 7"/>
          <p:cNvSpPr txBox="1"/>
          <p:nvPr/>
        </p:nvSpPr>
        <p:spPr>
          <a:xfrm>
            <a:off x="288324" y="4535746"/>
            <a:ext cx="11310552" cy="461665"/>
          </a:xfrm>
          <a:prstGeom prst="rect">
            <a:avLst/>
          </a:prstGeom>
          <a:noFill/>
        </p:spPr>
        <p:txBody>
          <a:bodyPr wrap="square" rtlCol="0">
            <a:spAutoFit/>
          </a:bodyPr>
          <a:lstStyle/>
          <a:p>
            <a:pPr algn="ctr"/>
            <a:r>
              <a:rPr lang="lv-LV" sz="2400" b="1" cap="all" dirty="0" smtClean="0">
                <a:solidFill>
                  <a:schemeClr val="accent5"/>
                </a:solidFill>
              </a:rPr>
              <a:t>ekspertu diskusija un </a:t>
            </a:r>
            <a:r>
              <a:rPr lang="lv-LV" sz="2400" b="1" cap="all" dirty="0">
                <a:solidFill>
                  <a:schemeClr val="accent5"/>
                </a:solidFill>
              </a:rPr>
              <a:t>gala nodevumā iekļautie secinājumi un priekšlikumi</a:t>
            </a:r>
            <a:endParaRPr lang="en-US" sz="2400" b="1" cap="all" dirty="0">
              <a:solidFill>
                <a:schemeClr val="accent5"/>
              </a:solidFill>
            </a:endParaRPr>
          </a:p>
        </p:txBody>
      </p:sp>
    </p:spTree>
    <p:extLst>
      <p:ext uri="{BB962C8B-B14F-4D97-AF65-F5344CB8AC3E}">
        <p14:creationId xmlns:p14="http://schemas.microsoft.com/office/powerpoint/2010/main" val="1755930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9212435" y="2845794"/>
            <a:ext cx="2956453" cy="13124"/>
          </a:xfrm>
          <a:prstGeom prst="line">
            <a:avLst/>
          </a:prstGeom>
          <a:ln w="635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9183565" y="2817034"/>
            <a:ext cx="28353" cy="4040966"/>
          </a:xfrm>
          <a:prstGeom prst="line">
            <a:avLst/>
          </a:prstGeom>
          <a:ln w="635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9425" y="2852356"/>
            <a:ext cx="6016559" cy="2452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6018183" y="-4776"/>
            <a:ext cx="792" cy="6862776"/>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83787" y="355736"/>
            <a:ext cx="2780310" cy="1200329"/>
          </a:xfrm>
          <a:prstGeom prst="rect">
            <a:avLst/>
          </a:prstGeom>
          <a:gradFill>
            <a:gsLst>
              <a:gs pos="0">
                <a:schemeClr val="accent1"/>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algn="ctr"/>
            <a:r>
              <a:rPr lang="lv-LV" b="1" dirty="0" smtClean="0"/>
              <a:t>Priekšizpēte un mājsaimniecību kategorizācija</a:t>
            </a:r>
            <a:endParaRPr lang="lv-LV" b="1" dirty="0"/>
          </a:p>
          <a:p>
            <a:pPr algn="ctr"/>
            <a:endParaRPr lang="en-US" b="1" dirty="0"/>
          </a:p>
        </p:txBody>
      </p:sp>
      <p:sp>
        <p:nvSpPr>
          <p:cNvPr id="5" name="TextBox 4"/>
          <p:cNvSpPr txBox="1"/>
          <p:nvPr/>
        </p:nvSpPr>
        <p:spPr>
          <a:xfrm>
            <a:off x="3000971" y="343547"/>
            <a:ext cx="2792709" cy="1200329"/>
          </a:xfrm>
          <a:prstGeom prst="rect">
            <a:avLst/>
          </a:prstGeom>
          <a:gradFill>
            <a:gsLst>
              <a:gs pos="0">
                <a:schemeClr val="accent1"/>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lvl="0" algn="ctr"/>
            <a:endParaRPr lang="lv-LV" b="1" dirty="0" smtClean="0"/>
          </a:p>
          <a:p>
            <a:pPr lvl="0" algn="ctr"/>
            <a:r>
              <a:rPr lang="lv-LV" b="1" dirty="0" smtClean="0"/>
              <a:t>Objektīvo </a:t>
            </a:r>
            <a:r>
              <a:rPr lang="lv-LV" b="1" dirty="0"/>
              <a:t>vajadzību pēc </a:t>
            </a:r>
            <a:r>
              <a:rPr lang="lv-LV" b="1" dirty="0" smtClean="0"/>
              <a:t>pārtikas noskaidrošana</a:t>
            </a:r>
          </a:p>
          <a:p>
            <a:pPr lvl="0" algn="ctr"/>
            <a:endParaRPr lang="en-US" b="1" dirty="0"/>
          </a:p>
        </p:txBody>
      </p:sp>
      <p:sp>
        <p:nvSpPr>
          <p:cNvPr id="6" name="TextBox 5"/>
          <p:cNvSpPr txBox="1"/>
          <p:nvPr/>
        </p:nvSpPr>
        <p:spPr>
          <a:xfrm>
            <a:off x="6327035" y="343546"/>
            <a:ext cx="2792709" cy="1200329"/>
          </a:xfrm>
          <a:prstGeom prst="rect">
            <a:avLst/>
          </a:prstGeom>
          <a:gradFill>
            <a:gsLst>
              <a:gs pos="0">
                <a:schemeClr val="accent6"/>
              </a:gs>
              <a:gs pos="100000">
                <a:schemeClr val="bg1"/>
              </a:gs>
              <a:gs pos="100000">
                <a:schemeClr val="bg1"/>
              </a:gs>
              <a:gs pos="100000">
                <a:schemeClr val="bg1"/>
              </a:gs>
            </a:gsLst>
            <a:lin ang="5400000" scaled="1"/>
          </a:gradFill>
          <a:ln>
            <a:solidFill>
              <a:schemeClr val="tx1"/>
            </a:solidFill>
          </a:ln>
        </p:spPr>
        <p:txBody>
          <a:bodyPr wrap="square" rtlCol="0">
            <a:spAutoFit/>
          </a:bodyPr>
          <a:lstStyle/>
          <a:p>
            <a:pPr lvl="0" algn="ctr"/>
            <a:endParaRPr lang="lv-LV" b="1" dirty="0" smtClean="0"/>
          </a:p>
          <a:p>
            <a:pPr lvl="0" algn="ctr"/>
            <a:r>
              <a:rPr lang="lv-LV" b="1" dirty="0" smtClean="0"/>
              <a:t>Objektīvo pārtikas </a:t>
            </a:r>
            <a:r>
              <a:rPr lang="lv-LV" b="1" dirty="0"/>
              <a:t>izmaksu </a:t>
            </a:r>
            <a:r>
              <a:rPr lang="lv-LV" b="1" dirty="0" smtClean="0"/>
              <a:t>noskaidrošana</a:t>
            </a:r>
          </a:p>
          <a:p>
            <a:pPr lvl="0" algn="ctr"/>
            <a:endParaRPr lang="en-US" b="1" dirty="0"/>
          </a:p>
        </p:txBody>
      </p:sp>
      <p:sp>
        <p:nvSpPr>
          <p:cNvPr id="7" name="TextBox 6"/>
          <p:cNvSpPr txBox="1"/>
          <p:nvPr/>
        </p:nvSpPr>
        <p:spPr>
          <a:xfrm>
            <a:off x="9239085" y="347498"/>
            <a:ext cx="2792709" cy="1200329"/>
          </a:xfrm>
          <a:prstGeom prst="rect">
            <a:avLst/>
          </a:prstGeom>
          <a:gradFill>
            <a:gsLst>
              <a:gs pos="0">
                <a:schemeClr val="accent6"/>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lvl="0" algn="ctr"/>
            <a:r>
              <a:rPr lang="lv-LV" b="1" dirty="0" smtClean="0"/>
              <a:t>Mājsaimniecību, kam</a:t>
            </a:r>
          </a:p>
          <a:p>
            <a:pPr lvl="0" algn="ctr"/>
            <a:r>
              <a:rPr lang="lv-LV" b="1" dirty="0" smtClean="0"/>
              <a:t>grūti </a:t>
            </a:r>
            <a:r>
              <a:rPr lang="lv-LV" b="1" dirty="0"/>
              <a:t>apmierināt objektīvās vajadzības pēc pārtikas, citu izdevumu apzināšana</a:t>
            </a:r>
            <a:endParaRPr lang="en-US" b="1" dirty="0"/>
          </a:p>
        </p:txBody>
      </p:sp>
      <p:sp>
        <p:nvSpPr>
          <p:cNvPr id="8" name="TextBox 7"/>
          <p:cNvSpPr txBox="1"/>
          <p:nvPr/>
        </p:nvSpPr>
        <p:spPr>
          <a:xfrm>
            <a:off x="9239085" y="3226960"/>
            <a:ext cx="2792709" cy="1200329"/>
          </a:xfrm>
          <a:prstGeom prst="rect">
            <a:avLst/>
          </a:prstGeom>
          <a:gradFill>
            <a:gsLst>
              <a:gs pos="0">
                <a:schemeClr val="accent1"/>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defPPr>
              <a:defRPr lang="en-US"/>
            </a:defPPr>
            <a:lvl1pPr lvl="0" algn="ctr">
              <a:defRPr b="1"/>
            </a:lvl1pPr>
          </a:lstStyle>
          <a:p>
            <a:r>
              <a:rPr lang="lv-LV" dirty="0"/>
              <a:t>Citu izdevumu</a:t>
            </a:r>
          </a:p>
          <a:p>
            <a:r>
              <a:rPr lang="lv-LV" dirty="0"/>
              <a:t>kategoriju prioritarizēšana, nepieciešamo izdevumu precizēšana</a:t>
            </a:r>
            <a:endParaRPr lang="en-US" dirty="0"/>
          </a:p>
        </p:txBody>
      </p:sp>
      <p:sp>
        <p:nvSpPr>
          <p:cNvPr id="9" name="TextBox 8"/>
          <p:cNvSpPr txBox="1"/>
          <p:nvPr/>
        </p:nvSpPr>
        <p:spPr>
          <a:xfrm>
            <a:off x="6309483" y="3234044"/>
            <a:ext cx="2792709" cy="1200329"/>
          </a:xfrm>
          <a:prstGeom prst="rect">
            <a:avLst/>
          </a:prstGeom>
          <a:gradFill>
            <a:gsLst>
              <a:gs pos="0">
                <a:schemeClr val="accent6"/>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lvl="0" algn="ctr"/>
            <a:r>
              <a:rPr lang="lv-LV" b="1" dirty="0" smtClean="0"/>
              <a:t>Nepieciešamo izdevu-</a:t>
            </a:r>
          </a:p>
          <a:p>
            <a:pPr lvl="0" algn="ctr"/>
            <a:r>
              <a:rPr lang="lv-LV" b="1" dirty="0" err="1" smtClean="0"/>
              <a:t>mu</a:t>
            </a:r>
            <a:r>
              <a:rPr lang="lv-LV" b="1" dirty="0" smtClean="0"/>
              <a:t> </a:t>
            </a:r>
            <a:r>
              <a:rPr lang="lv-LV" b="1" dirty="0"/>
              <a:t>galīga precizēšana kategoriju griezumā, izmantojot aptauju</a:t>
            </a:r>
            <a:endParaRPr lang="en-US" b="1" dirty="0"/>
          </a:p>
        </p:txBody>
      </p:sp>
      <p:sp>
        <p:nvSpPr>
          <p:cNvPr id="19" name="Striped Right Arrow 18"/>
          <p:cNvSpPr/>
          <p:nvPr/>
        </p:nvSpPr>
        <p:spPr>
          <a:xfrm>
            <a:off x="2749860" y="717169"/>
            <a:ext cx="347816" cy="453081"/>
          </a:xfrm>
          <a:prstGeom prst="stripedRightArrow">
            <a:avLst>
              <a:gd name="adj1" fmla="val 5363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triped Right Arrow 19"/>
          <p:cNvSpPr/>
          <p:nvPr/>
        </p:nvSpPr>
        <p:spPr>
          <a:xfrm>
            <a:off x="5692346" y="704811"/>
            <a:ext cx="714935" cy="453081"/>
          </a:xfrm>
          <a:prstGeom prst="stripedRightArrow">
            <a:avLst>
              <a:gd name="adj1" fmla="val 53637"/>
              <a:gd name="adj2" fmla="val 409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triped Right Arrow 20"/>
          <p:cNvSpPr/>
          <p:nvPr/>
        </p:nvSpPr>
        <p:spPr>
          <a:xfrm>
            <a:off x="9009657" y="704809"/>
            <a:ext cx="347816" cy="453081"/>
          </a:xfrm>
          <a:prstGeom prst="stripedRightArrow">
            <a:avLst>
              <a:gd name="adj1" fmla="val 53637"/>
              <a:gd name="adj2" fmla="val 50000"/>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7740" y="1550323"/>
            <a:ext cx="2562629" cy="723275"/>
          </a:xfrm>
          <a:prstGeom prst="rect">
            <a:avLst/>
          </a:prstGeom>
          <a:noFill/>
        </p:spPr>
        <p:txBody>
          <a:bodyPr wrap="square" rtlCol="0">
            <a:spAutoFit/>
          </a:bodyPr>
          <a:lstStyle/>
          <a:p>
            <a:pPr marL="285750" indent="-285750">
              <a:spcAft>
                <a:spcPts val="600"/>
              </a:spcAft>
              <a:buFont typeface="Wingdings" panose="05000000000000000000" pitchFamily="2" charset="2"/>
              <a:buChar char="q"/>
            </a:pPr>
            <a:r>
              <a:rPr lang="lv-LV" sz="1200" dirty="0" smtClean="0"/>
              <a:t>Ārvalstu pieredzes izpēte.</a:t>
            </a:r>
          </a:p>
          <a:p>
            <a:pPr marL="285750" indent="-285750">
              <a:spcAft>
                <a:spcPts val="600"/>
              </a:spcAft>
              <a:buFont typeface="Wingdings" panose="05000000000000000000" pitchFamily="2" charset="2"/>
              <a:buChar char="q"/>
            </a:pPr>
            <a:r>
              <a:rPr lang="lv-LV" sz="1200" dirty="0"/>
              <a:t>M</a:t>
            </a:r>
            <a:r>
              <a:rPr lang="lv-LV" sz="1200" dirty="0" smtClean="0"/>
              <a:t>ājsaimniecību kategorizācija no CSP MBA datiem.</a:t>
            </a:r>
            <a:endParaRPr lang="lv-LV" sz="1200" dirty="0"/>
          </a:p>
        </p:txBody>
      </p:sp>
      <p:sp>
        <p:nvSpPr>
          <p:cNvPr id="27" name="TextBox 26"/>
          <p:cNvSpPr txBox="1"/>
          <p:nvPr/>
        </p:nvSpPr>
        <p:spPr>
          <a:xfrm>
            <a:off x="2864097" y="1562677"/>
            <a:ext cx="3153883" cy="1092607"/>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Balstās uztura speciālista izstrādātā pārtikas grozā - var ietvert atšķirīgu pārtikas grozu noteikšanu sociāli demogrāfiskajām grupām;</a:t>
            </a:r>
          </a:p>
          <a:p>
            <a:pPr marL="171450" indent="-171450">
              <a:spcAft>
                <a:spcPts val="600"/>
              </a:spcAft>
              <a:buFont typeface="Wingdings" panose="05000000000000000000" pitchFamily="2" charset="2"/>
              <a:buChar char="q"/>
            </a:pPr>
            <a:r>
              <a:rPr lang="lv-LV" sz="1200" dirty="0" smtClean="0"/>
              <a:t>Var tikt koriģēts, balstoties citu uztura speciālistu viedoklī.</a:t>
            </a:r>
          </a:p>
        </p:txBody>
      </p:sp>
      <p:sp>
        <p:nvSpPr>
          <p:cNvPr id="28" name="TextBox 27"/>
          <p:cNvSpPr txBox="1"/>
          <p:nvPr/>
        </p:nvSpPr>
        <p:spPr>
          <a:xfrm>
            <a:off x="6318530" y="1572573"/>
            <a:ext cx="2912050" cy="907941"/>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Mērķis – noskaidrot iepriekš identificēto pārtikas grozu izmaksas;</a:t>
            </a:r>
          </a:p>
          <a:p>
            <a:pPr marL="171450" indent="-171450">
              <a:spcAft>
                <a:spcPts val="600"/>
              </a:spcAft>
              <a:buFont typeface="Wingdings" panose="05000000000000000000" pitchFamily="2" charset="2"/>
              <a:buChar char="q"/>
            </a:pPr>
            <a:r>
              <a:rPr lang="lv-LV" sz="1200" dirty="0" smtClean="0"/>
              <a:t>Datu avots – CSP Patēriņa </a:t>
            </a:r>
            <a:r>
              <a:rPr lang="lv-LV" sz="1200" dirty="0"/>
              <a:t>cenu izlases </a:t>
            </a:r>
            <a:r>
              <a:rPr lang="lv-LV" sz="1200" dirty="0" smtClean="0"/>
              <a:t>apsekojums</a:t>
            </a:r>
            <a:r>
              <a:rPr lang="lv-LV" sz="1200" dirty="0"/>
              <a:t>.</a:t>
            </a:r>
            <a:endParaRPr lang="lv-LV" sz="1200" dirty="0" smtClean="0"/>
          </a:p>
        </p:txBody>
      </p:sp>
      <p:sp>
        <p:nvSpPr>
          <p:cNvPr id="30" name="TextBox 29"/>
          <p:cNvSpPr txBox="1"/>
          <p:nvPr/>
        </p:nvSpPr>
        <p:spPr>
          <a:xfrm>
            <a:off x="9222355" y="1568451"/>
            <a:ext cx="3084260" cy="1015663"/>
          </a:xfrm>
          <a:prstGeom prst="rect">
            <a:avLst/>
          </a:prstGeom>
          <a:noFill/>
        </p:spPr>
        <p:txBody>
          <a:bodyPr wrap="square" rtlCol="0">
            <a:spAutoFit/>
          </a:bodyPr>
          <a:lstStyle/>
          <a:p>
            <a:pPr marL="171450" indent="-171450">
              <a:spcBef>
                <a:spcPts val="600"/>
              </a:spcBef>
              <a:buFont typeface="Wingdings" panose="05000000000000000000" pitchFamily="2" charset="2"/>
              <a:buChar char="q"/>
            </a:pPr>
            <a:r>
              <a:rPr lang="lv-LV" sz="1200" dirty="0" smtClean="0"/>
              <a:t>CSP MBA datos tiek identificēta patēriņa struktūra un apjoms citās patēriņa kategorijās tiem, kas pārtikai tērē summu, kura nepārsniedz aprēķināto pārtikas groza apjomu</a:t>
            </a:r>
            <a:r>
              <a:rPr lang="lv-LV" sz="1200" dirty="0"/>
              <a:t>.</a:t>
            </a:r>
            <a:endParaRPr lang="lv-LV" sz="1200" dirty="0" smtClean="0"/>
          </a:p>
        </p:txBody>
      </p:sp>
      <p:sp>
        <p:nvSpPr>
          <p:cNvPr id="34" name="TextBox 33"/>
          <p:cNvSpPr txBox="1"/>
          <p:nvPr/>
        </p:nvSpPr>
        <p:spPr>
          <a:xfrm>
            <a:off x="9130991" y="4466534"/>
            <a:ext cx="3073710" cy="2092881"/>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Mērķis – izstrādāt aptaujas anketu un precizēt tajā ieļaujamās izdevumu summas patēriņa kategorijās;</a:t>
            </a:r>
          </a:p>
          <a:p>
            <a:pPr marL="171450" indent="-171450">
              <a:spcAft>
                <a:spcPts val="600"/>
              </a:spcAft>
              <a:buFont typeface="Wingdings" panose="05000000000000000000" pitchFamily="2" charset="2"/>
              <a:buChar char="q"/>
            </a:pPr>
            <a:r>
              <a:rPr lang="lv-LV" sz="1200" dirty="0" smtClean="0"/>
              <a:t>Pamatmetode – fokusgrupu diskusijas ar tiem, kas pārtikai tērē summu, kura nepārsniedz aprēķināto pārtikas groza apjomu;</a:t>
            </a:r>
          </a:p>
          <a:p>
            <a:pPr marL="171450" indent="-171450">
              <a:spcAft>
                <a:spcPts val="600"/>
              </a:spcAft>
              <a:buFont typeface="Wingdings" panose="05000000000000000000" pitchFamily="2" charset="2"/>
              <a:buChar char="q"/>
            </a:pPr>
            <a:r>
              <a:rPr lang="lv-LV" sz="1200" dirty="0" smtClean="0"/>
              <a:t>Papildmetodes – diskusijas ar </a:t>
            </a:r>
            <a:r>
              <a:rPr lang="lv-LV" sz="1200" dirty="0"/>
              <a:t>valsts, pašvaldību, sabiedrisko organizāciju, sociālo partneru </a:t>
            </a:r>
            <a:r>
              <a:rPr lang="lv-LV" sz="1200" dirty="0" smtClean="0"/>
              <a:t>pārstāvjiem, EU-SILC datu analīze.</a:t>
            </a:r>
          </a:p>
        </p:txBody>
      </p:sp>
      <p:sp>
        <p:nvSpPr>
          <p:cNvPr id="35" name="TextBox 34"/>
          <p:cNvSpPr txBox="1"/>
          <p:nvPr/>
        </p:nvSpPr>
        <p:spPr>
          <a:xfrm>
            <a:off x="6193843" y="4459853"/>
            <a:ext cx="2789750" cy="1831271"/>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Mērķis – nonākt pie gala summām katrā izdevumu kategorijā, kas tajā veido minimālo patēriņa grozu; šo grozu kopsumma ir kopējais minimālais patēriņa grozs;</a:t>
            </a:r>
          </a:p>
          <a:p>
            <a:pPr marL="171450" indent="-171450">
              <a:spcAft>
                <a:spcPts val="600"/>
              </a:spcAft>
              <a:buFont typeface="Wingdings" panose="05000000000000000000" pitchFamily="2" charset="2"/>
              <a:buChar char="q"/>
            </a:pPr>
            <a:r>
              <a:rPr lang="lv-LV" sz="1200" dirty="0"/>
              <a:t>M</a:t>
            </a:r>
            <a:r>
              <a:rPr lang="lv-LV" sz="1200" dirty="0" smtClean="0"/>
              <a:t>etode – Latvijas iedzīvotāju, kas pārtikai tērē summu, kura nepārsniedz aprēķināto pārtikas groza apjomu, aptauja.</a:t>
            </a:r>
          </a:p>
        </p:txBody>
      </p:sp>
      <p:sp>
        <p:nvSpPr>
          <p:cNvPr id="29" name="TextBox 28"/>
          <p:cNvSpPr txBox="1"/>
          <p:nvPr/>
        </p:nvSpPr>
        <p:spPr>
          <a:xfrm>
            <a:off x="2994772" y="3234041"/>
            <a:ext cx="2792709" cy="1200329"/>
          </a:xfrm>
          <a:prstGeom prst="rect">
            <a:avLst/>
          </a:prstGeom>
          <a:gradFill>
            <a:gsLst>
              <a:gs pos="0">
                <a:schemeClr val="accent1"/>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lvl="0" algn="ctr"/>
            <a:r>
              <a:rPr lang="lv-LV" b="1" dirty="0"/>
              <a:t>Pētījuma rezultātu aprobācija ekspertu diskusijās un Gala </a:t>
            </a:r>
            <a:r>
              <a:rPr lang="lv-LV" b="1" dirty="0" smtClean="0"/>
              <a:t>nodevuma </a:t>
            </a:r>
            <a:r>
              <a:rPr lang="lv-LV" b="1" dirty="0"/>
              <a:t>sagatavošana</a:t>
            </a:r>
            <a:endParaRPr lang="en-US" b="1" dirty="0"/>
          </a:p>
        </p:txBody>
      </p:sp>
      <p:sp>
        <p:nvSpPr>
          <p:cNvPr id="33" name="TextBox 32"/>
          <p:cNvSpPr txBox="1"/>
          <p:nvPr/>
        </p:nvSpPr>
        <p:spPr>
          <a:xfrm>
            <a:off x="2989883" y="4462410"/>
            <a:ext cx="2821496" cy="1723549"/>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Iesaistītās personas – valsts, pašvaldību, sabiedrisko organizāciju, sociālo partneru pārstāvji;</a:t>
            </a:r>
          </a:p>
          <a:p>
            <a:pPr marL="171450" indent="-171450">
              <a:spcAft>
                <a:spcPts val="600"/>
              </a:spcAft>
              <a:buFont typeface="Wingdings" panose="05000000000000000000" pitchFamily="2" charset="2"/>
              <a:buChar char="q"/>
            </a:pPr>
            <a:r>
              <a:rPr lang="lv-LV" sz="1200" dirty="0" smtClean="0"/>
              <a:t>Aprobācijas mērķi – skaidrot metodoloģiju, gūt atgriezenisko saiti, veikt korekcijas;</a:t>
            </a:r>
          </a:p>
          <a:p>
            <a:pPr marL="171450" indent="-171450">
              <a:spcAft>
                <a:spcPts val="600"/>
              </a:spcAft>
              <a:buFont typeface="Wingdings" panose="05000000000000000000" pitchFamily="2" charset="2"/>
              <a:buChar char="q"/>
            </a:pPr>
            <a:r>
              <a:rPr lang="lv-LV" sz="1200" dirty="0" smtClean="0"/>
              <a:t>Gala nodevuma sagatavošana atbilstoši TS prasībām.</a:t>
            </a:r>
          </a:p>
        </p:txBody>
      </p:sp>
      <p:sp>
        <p:nvSpPr>
          <p:cNvPr id="39" name="TextBox 38"/>
          <p:cNvSpPr txBox="1"/>
          <p:nvPr/>
        </p:nvSpPr>
        <p:spPr>
          <a:xfrm>
            <a:off x="60437" y="3221681"/>
            <a:ext cx="2792709" cy="1200329"/>
          </a:xfrm>
          <a:prstGeom prst="rect">
            <a:avLst/>
          </a:prstGeom>
          <a:gradFill>
            <a:gsLst>
              <a:gs pos="0">
                <a:schemeClr val="accent1"/>
              </a:gs>
              <a:gs pos="100000">
                <a:schemeClr val="bg1"/>
              </a:gs>
              <a:gs pos="100000">
                <a:schemeClr val="accent1">
                  <a:lumMod val="45000"/>
                  <a:lumOff val="55000"/>
                </a:schemeClr>
              </a:gs>
              <a:gs pos="100000">
                <a:schemeClr val="accent1">
                  <a:lumMod val="30000"/>
                  <a:lumOff val="70000"/>
                </a:schemeClr>
              </a:gs>
            </a:gsLst>
            <a:lin ang="5400000" scaled="1"/>
          </a:gradFill>
          <a:ln>
            <a:solidFill>
              <a:schemeClr val="tx1"/>
            </a:solidFill>
          </a:ln>
        </p:spPr>
        <p:txBody>
          <a:bodyPr wrap="square" rtlCol="0">
            <a:spAutoFit/>
          </a:bodyPr>
          <a:lstStyle/>
          <a:p>
            <a:pPr lvl="0" algn="ctr"/>
            <a:r>
              <a:rPr lang="lv-LV" b="1" dirty="0" smtClean="0"/>
              <a:t>Gala nodevuma saskaņošana un precizēšana</a:t>
            </a:r>
          </a:p>
          <a:p>
            <a:pPr lvl="0" algn="ctr"/>
            <a:endParaRPr lang="en-US" b="1" dirty="0"/>
          </a:p>
        </p:txBody>
      </p:sp>
      <p:sp>
        <p:nvSpPr>
          <p:cNvPr id="40" name="TextBox 39"/>
          <p:cNvSpPr txBox="1"/>
          <p:nvPr/>
        </p:nvSpPr>
        <p:spPr>
          <a:xfrm>
            <a:off x="80715" y="4450050"/>
            <a:ext cx="2571593" cy="723275"/>
          </a:xfrm>
          <a:prstGeom prst="rect">
            <a:avLst/>
          </a:prstGeom>
          <a:noFill/>
        </p:spPr>
        <p:txBody>
          <a:bodyPr wrap="square" rtlCol="0">
            <a:spAutoFit/>
          </a:bodyPr>
          <a:lstStyle/>
          <a:p>
            <a:pPr marL="171450" indent="-171450">
              <a:spcAft>
                <a:spcPts val="600"/>
              </a:spcAft>
              <a:buFont typeface="Wingdings" panose="05000000000000000000" pitchFamily="2" charset="2"/>
              <a:buChar char="q"/>
            </a:pPr>
            <a:r>
              <a:rPr lang="lv-LV" sz="1200" dirty="0" smtClean="0"/>
              <a:t>Saskaņošana ar pasūtītāju un viņa piesaistītajiem ekspertiem.</a:t>
            </a:r>
          </a:p>
          <a:p>
            <a:pPr marL="171450" indent="-171450">
              <a:spcAft>
                <a:spcPts val="600"/>
              </a:spcAft>
              <a:buFont typeface="Wingdings" panose="05000000000000000000" pitchFamily="2" charset="2"/>
              <a:buChar char="q"/>
            </a:pPr>
            <a:r>
              <a:rPr lang="lv-LV" sz="1200" dirty="0" smtClean="0"/>
              <a:t>Nepieciešamo korekciju veikšana.</a:t>
            </a:r>
          </a:p>
        </p:txBody>
      </p:sp>
      <p:sp>
        <p:nvSpPr>
          <p:cNvPr id="41" name="Striped Right Arrow 40"/>
          <p:cNvSpPr/>
          <p:nvPr/>
        </p:nvSpPr>
        <p:spPr>
          <a:xfrm rot="5400000">
            <a:off x="10566726" y="2557088"/>
            <a:ext cx="816147" cy="453081"/>
          </a:xfrm>
          <a:prstGeom prst="stripedRightArrow">
            <a:avLst>
              <a:gd name="adj1" fmla="val 53637"/>
              <a:gd name="adj2" fmla="val 39091"/>
            </a:avLst>
          </a:prstGeom>
          <a:pattFill prst="dkDn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Striped Right Arrow 41"/>
          <p:cNvSpPr/>
          <p:nvPr/>
        </p:nvSpPr>
        <p:spPr>
          <a:xfrm rot="10800000">
            <a:off x="8982543" y="3626563"/>
            <a:ext cx="347816" cy="453081"/>
          </a:xfrm>
          <a:prstGeom prst="stripedRightArrow">
            <a:avLst>
              <a:gd name="adj1" fmla="val 53637"/>
              <a:gd name="adj2" fmla="val 50000"/>
            </a:avLst>
          </a:prstGeom>
          <a:pattFill prst="dkDn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Striped Right Arrow 43"/>
          <p:cNvSpPr/>
          <p:nvPr/>
        </p:nvSpPr>
        <p:spPr>
          <a:xfrm rot="10800000">
            <a:off x="2742393" y="3614204"/>
            <a:ext cx="347816" cy="453081"/>
          </a:xfrm>
          <a:prstGeom prst="stripedRightArrow">
            <a:avLst>
              <a:gd name="adj1" fmla="val 5363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triped Right Arrow 44"/>
          <p:cNvSpPr/>
          <p:nvPr/>
        </p:nvSpPr>
        <p:spPr>
          <a:xfrm rot="10800000">
            <a:off x="5680036" y="3614589"/>
            <a:ext cx="714935" cy="453081"/>
          </a:xfrm>
          <a:prstGeom prst="stripedRightArrow">
            <a:avLst>
              <a:gd name="adj1" fmla="val 53637"/>
              <a:gd name="adj2" fmla="val 409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6172905" y="2490261"/>
            <a:ext cx="2844699" cy="707886"/>
          </a:xfrm>
          <a:prstGeom prst="rect">
            <a:avLst/>
          </a:prstGeom>
          <a:noFill/>
          <a:ln>
            <a:solidFill>
              <a:schemeClr val="accent6"/>
            </a:solidFill>
          </a:ln>
        </p:spPr>
        <p:txBody>
          <a:bodyPr wrap="square" rtlCol="0">
            <a:spAutoFit/>
          </a:bodyPr>
          <a:lstStyle/>
          <a:p>
            <a:r>
              <a:rPr lang="lv-LV" sz="2000" b="1" cap="small" dirty="0" smtClean="0">
                <a:solidFill>
                  <a:schemeClr val="accent6"/>
                </a:solidFill>
              </a:rPr>
              <a:t>Periodiski atjaunojamā informācija</a:t>
            </a:r>
            <a:endParaRPr lang="en-US" sz="2000" b="1" cap="small" dirty="0">
              <a:solidFill>
                <a:schemeClr val="accent6"/>
              </a:solidFill>
            </a:endParaRPr>
          </a:p>
        </p:txBody>
      </p:sp>
      <p:sp>
        <p:nvSpPr>
          <p:cNvPr id="80" name="TextBox 79"/>
          <p:cNvSpPr txBox="1"/>
          <p:nvPr/>
        </p:nvSpPr>
        <p:spPr>
          <a:xfrm>
            <a:off x="1350035" y="2603962"/>
            <a:ext cx="2879314" cy="400110"/>
          </a:xfrm>
          <a:prstGeom prst="rect">
            <a:avLst/>
          </a:prstGeom>
          <a:solidFill>
            <a:schemeClr val="bg1"/>
          </a:solidFill>
          <a:ln>
            <a:solidFill>
              <a:schemeClr val="accent1"/>
            </a:solidFill>
          </a:ln>
        </p:spPr>
        <p:txBody>
          <a:bodyPr wrap="none" rtlCol="0">
            <a:spAutoFit/>
          </a:bodyPr>
          <a:lstStyle/>
          <a:p>
            <a:r>
              <a:rPr lang="lv-LV" sz="2000" b="1" cap="small" dirty="0" smtClean="0">
                <a:solidFill>
                  <a:schemeClr val="accent1"/>
                </a:solidFill>
              </a:rPr>
              <a:t>Vienreizējie pētījuma posmi</a:t>
            </a:r>
            <a:endParaRPr lang="en-US" sz="2000" b="1" cap="small" dirty="0">
              <a:solidFill>
                <a:schemeClr val="accent1"/>
              </a:solidFill>
            </a:endParaRPr>
          </a:p>
        </p:txBody>
      </p:sp>
      <p:sp>
        <p:nvSpPr>
          <p:cNvPr id="87" name="TextBox 86"/>
          <p:cNvSpPr txBox="1"/>
          <p:nvPr/>
        </p:nvSpPr>
        <p:spPr>
          <a:xfrm>
            <a:off x="117711" y="399032"/>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1"/>
                </a:solidFill>
              </a:rPr>
              <a:t>1.</a:t>
            </a:r>
            <a:endParaRPr lang="en-US" sz="1400" b="1" dirty="0">
              <a:solidFill>
                <a:schemeClr val="accent1"/>
              </a:solidFill>
            </a:endParaRPr>
          </a:p>
        </p:txBody>
      </p:sp>
      <p:sp>
        <p:nvSpPr>
          <p:cNvPr id="89" name="TextBox 88"/>
          <p:cNvSpPr txBox="1"/>
          <p:nvPr/>
        </p:nvSpPr>
        <p:spPr>
          <a:xfrm>
            <a:off x="3038910" y="367019"/>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1"/>
                </a:solidFill>
              </a:rPr>
              <a:t>2.</a:t>
            </a:r>
            <a:endParaRPr lang="en-US" sz="1400" b="1" dirty="0">
              <a:solidFill>
                <a:schemeClr val="accent1"/>
              </a:solidFill>
            </a:endParaRPr>
          </a:p>
        </p:txBody>
      </p:sp>
      <p:sp>
        <p:nvSpPr>
          <p:cNvPr id="90" name="TextBox 89"/>
          <p:cNvSpPr txBox="1"/>
          <p:nvPr/>
        </p:nvSpPr>
        <p:spPr>
          <a:xfrm>
            <a:off x="81069" y="3250000"/>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1"/>
                </a:solidFill>
              </a:rPr>
              <a:t>8.</a:t>
            </a:r>
            <a:endParaRPr lang="en-US" sz="1400" b="1" dirty="0">
              <a:solidFill>
                <a:schemeClr val="accent1"/>
              </a:solidFill>
            </a:endParaRPr>
          </a:p>
        </p:txBody>
      </p:sp>
      <p:sp>
        <p:nvSpPr>
          <p:cNvPr id="91" name="TextBox 90"/>
          <p:cNvSpPr txBox="1"/>
          <p:nvPr/>
        </p:nvSpPr>
        <p:spPr>
          <a:xfrm>
            <a:off x="3038910" y="3253924"/>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1"/>
                </a:solidFill>
              </a:rPr>
              <a:t>7.</a:t>
            </a:r>
            <a:endParaRPr lang="en-US" sz="1400" b="1" dirty="0">
              <a:solidFill>
                <a:schemeClr val="accent1"/>
              </a:solidFill>
            </a:endParaRPr>
          </a:p>
        </p:txBody>
      </p:sp>
      <p:sp>
        <p:nvSpPr>
          <p:cNvPr id="92" name="TextBox 91"/>
          <p:cNvSpPr txBox="1"/>
          <p:nvPr/>
        </p:nvSpPr>
        <p:spPr>
          <a:xfrm>
            <a:off x="6359401" y="367254"/>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6"/>
                </a:solidFill>
              </a:rPr>
              <a:t>3.</a:t>
            </a:r>
            <a:endParaRPr lang="en-US" sz="1400" b="1" dirty="0">
              <a:solidFill>
                <a:schemeClr val="accent6"/>
              </a:solidFill>
            </a:endParaRPr>
          </a:p>
        </p:txBody>
      </p:sp>
      <p:sp>
        <p:nvSpPr>
          <p:cNvPr id="93" name="TextBox 92"/>
          <p:cNvSpPr txBox="1"/>
          <p:nvPr/>
        </p:nvSpPr>
        <p:spPr>
          <a:xfrm>
            <a:off x="9265740" y="376644"/>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6"/>
                </a:solidFill>
              </a:rPr>
              <a:t>4.</a:t>
            </a:r>
            <a:endParaRPr lang="en-US" sz="1400" b="1" dirty="0">
              <a:solidFill>
                <a:schemeClr val="accent6"/>
              </a:solidFill>
            </a:endParaRPr>
          </a:p>
        </p:txBody>
      </p:sp>
      <p:sp>
        <p:nvSpPr>
          <p:cNvPr id="94" name="TextBox 93"/>
          <p:cNvSpPr txBox="1"/>
          <p:nvPr/>
        </p:nvSpPr>
        <p:spPr>
          <a:xfrm>
            <a:off x="9267849" y="3250005"/>
            <a:ext cx="324128" cy="307777"/>
          </a:xfrm>
          <a:prstGeom prst="rect">
            <a:avLst/>
          </a:prstGeom>
          <a:solidFill>
            <a:schemeClr val="bg1"/>
          </a:solidFill>
          <a:ln>
            <a:solidFill>
              <a:schemeClr val="accent1"/>
            </a:solidFill>
          </a:ln>
        </p:spPr>
        <p:txBody>
          <a:bodyPr wrap="none" rtlCol="0">
            <a:spAutoFit/>
          </a:bodyPr>
          <a:lstStyle>
            <a:defPPr>
              <a:defRPr lang="en-US"/>
            </a:defPPr>
            <a:lvl1pPr>
              <a:defRPr sz="1400" b="1">
                <a:solidFill>
                  <a:schemeClr val="accent1"/>
                </a:solidFill>
              </a:defRPr>
            </a:lvl1pPr>
          </a:lstStyle>
          <a:p>
            <a:r>
              <a:rPr lang="lv-LV" dirty="0"/>
              <a:t>5.</a:t>
            </a:r>
            <a:endParaRPr lang="en-US" dirty="0"/>
          </a:p>
        </p:txBody>
      </p:sp>
      <p:sp>
        <p:nvSpPr>
          <p:cNvPr id="95" name="TextBox 94"/>
          <p:cNvSpPr txBox="1"/>
          <p:nvPr/>
        </p:nvSpPr>
        <p:spPr>
          <a:xfrm>
            <a:off x="6333559" y="3264608"/>
            <a:ext cx="324128" cy="307777"/>
          </a:xfrm>
          <a:prstGeom prst="rect">
            <a:avLst/>
          </a:prstGeom>
          <a:solidFill>
            <a:schemeClr val="bg1"/>
          </a:solidFill>
          <a:ln>
            <a:solidFill>
              <a:schemeClr val="accent1"/>
            </a:solidFill>
          </a:ln>
        </p:spPr>
        <p:txBody>
          <a:bodyPr wrap="none" rtlCol="0">
            <a:spAutoFit/>
          </a:bodyPr>
          <a:lstStyle/>
          <a:p>
            <a:r>
              <a:rPr lang="lv-LV" sz="1400" b="1" dirty="0" smtClean="0">
                <a:solidFill>
                  <a:schemeClr val="accent6"/>
                </a:solidFill>
              </a:rPr>
              <a:t>6.</a:t>
            </a:r>
            <a:endParaRPr lang="en-US" sz="1400" b="1" dirty="0">
              <a:solidFill>
                <a:schemeClr val="accent6"/>
              </a:solidFill>
            </a:endParaRPr>
          </a:p>
        </p:txBody>
      </p:sp>
      <p:grpSp>
        <p:nvGrpSpPr>
          <p:cNvPr id="77" name="Group 76"/>
          <p:cNvGrpSpPr/>
          <p:nvPr/>
        </p:nvGrpSpPr>
        <p:grpSpPr>
          <a:xfrm>
            <a:off x="5940780" y="1193367"/>
            <a:ext cx="659852" cy="2326261"/>
            <a:chOff x="5924304" y="1193367"/>
            <a:chExt cx="659852" cy="2326261"/>
          </a:xfrm>
        </p:grpSpPr>
        <p:sp>
          <p:nvSpPr>
            <p:cNvPr id="12" name="Bent-Up Arrow 11"/>
            <p:cNvSpPr/>
            <p:nvPr/>
          </p:nvSpPr>
          <p:spPr>
            <a:xfrm rot="16200000" flipV="1">
              <a:off x="5620765" y="1499652"/>
              <a:ext cx="1267069" cy="659712"/>
            </a:xfrm>
            <a:prstGeom prst="bentUpArrow">
              <a:avLst>
                <a:gd name="adj1" fmla="val 25000"/>
                <a:gd name="adj2" fmla="val 25000"/>
                <a:gd name="adj3"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924445" y="2455800"/>
              <a:ext cx="163586" cy="105351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5924374" y="3336220"/>
              <a:ext cx="438884" cy="1834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6088031" y="1438470"/>
              <a:ext cx="0" cy="189775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924374" y="1284525"/>
              <a:ext cx="0" cy="2235103"/>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6088031" y="3336220"/>
              <a:ext cx="275227"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5924375" y="3519628"/>
              <a:ext cx="438883"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flipV="1">
              <a:off x="5924304" y="1282144"/>
              <a:ext cx="325795" cy="968"/>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flipV="1">
              <a:off x="6087201" y="1438469"/>
              <a:ext cx="165278" cy="1805"/>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12" idx="1"/>
            </p:cNvCxnSpPr>
            <p:nvPr/>
          </p:nvCxnSpPr>
          <p:spPr>
            <a:xfrm flipV="1">
              <a:off x="6254300" y="1438640"/>
              <a:ext cx="302" cy="8719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6251915" y="1193367"/>
              <a:ext cx="302" cy="8719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6362728" y="3333838"/>
              <a:ext cx="341" cy="18579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6251919" y="1358521"/>
              <a:ext cx="329856" cy="164928"/>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endCxn id="12" idx="0"/>
            </p:cNvCxnSpPr>
            <p:nvPr/>
          </p:nvCxnSpPr>
          <p:spPr>
            <a:xfrm>
              <a:off x="6251919" y="1194557"/>
              <a:ext cx="332237" cy="166345"/>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sp>
        <p:nvSpPr>
          <p:cNvPr id="57" name="Striped Right Arrow 56"/>
          <p:cNvSpPr/>
          <p:nvPr/>
        </p:nvSpPr>
        <p:spPr>
          <a:xfrm rot="7341837">
            <a:off x="9015595" y="2676367"/>
            <a:ext cx="629526" cy="453081"/>
          </a:xfrm>
          <a:prstGeom prst="stripedRightArrow">
            <a:avLst>
              <a:gd name="adj1" fmla="val 53637"/>
              <a:gd name="adj2" fmla="val 50000"/>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p:cNvSpPr/>
          <p:nvPr/>
        </p:nvSpPr>
        <p:spPr>
          <a:xfrm>
            <a:off x="35171" y="3042874"/>
            <a:ext cx="2932433" cy="3523382"/>
          </a:xfrm>
          <a:prstGeom prst="roundRect">
            <a:avLst/>
          </a:prstGeom>
          <a:noFill/>
          <a:ln w="73025">
            <a:solidFill>
              <a:srgbClr val="7030A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1359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Jēdziens «Iztikas minimums»</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3</a:t>
            </a:fld>
            <a:endParaRPr lang="en-US" dirty="0"/>
          </a:p>
        </p:txBody>
      </p:sp>
      <p:graphicFrame>
        <p:nvGraphicFramePr>
          <p:cNvPr id="5" name="Table 4"/>
          <p:cNvGraphicFramePr>
            <a:graphicFrameLocks noGrp="1"/>
          </p:cNvGraphicFramePr>
          <p:nvPr/>
        </p:nvGraphicFramePr>
        <p:xfrm>
          <a:off x="318744" y="789822"/>
          <a:ext cx="11673018" cy="1500124"/>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 man šinī brīdī pašā formulējumā, uzstādījumā mulsina frāze – iztikas minimums, jo tur ir divi nosaukumi – iztika un minimums. Un, ja mēs runājam par minimumu, jo šīs visas lietas kā teātris, ceļošana, viss ir baigi forši, viss ir baigi labi, bet tas vairs nav minimums, tas ir optimums. Kaut kāds cits nosaukums jālieto.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Andris Bērziņš</a:t>
                      </a:r>
                      <a:r>
                        <a:rPr lang="lv-LV" sz="1800" b="0" i="0" kern="1200" dirty="0" smtClean="0">
                          <a:solidFill>
                            <a:schemeClr val="dk1"/>
                          </a:solidFill>
                          <a:effectLst/>
                          <a:latin typeface="+mn-lt"/>
                          <a:ea typeface="+mn-ea"/>
                          <a:cs typeface="+mn-cs"/>
                        </a:rPr>
                        <a:t>, Latvijas Samariešu apvienība – ekspertu diskusija 2020.gada 7.augustā]</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
        <p:nvSpPr>
          <p:cNvPr id="10" name="TextBox 9"/>
          <p:cNvSpPr txBox="1"/>
          <p:nvPr/>
        </p:nvSpPr>
        <p:spPr>
          <a:xfrm>
            <a:off x="356151" y="2758749"/>
            <a:ext cx="11482874" cy="707886"/>
          </a:xfrm>
          <a:prstGeom prst="rect">
            <a:avLst/>
          </a:prstGeom>
          <a:noFill/>
        </p:spPr>
        <p:txBody>
          <a:bodyPr wrap="square" rtlCol="0">
            <a:spAutoFit/>
          </a:bodyPr>
          <a:lstStyle/>
          <a:p>
            <a:r>
              <a:rPr lang="lv-LV" sz="2000" dirty="0"/>
              <a:t>Absolūtā </a:t>
            </a:r>
            <a:r>
              <a:rPr lang="lv-LV" sz="2000" dirty="0" smtClean="0"/>
              <a:t>nabadzība – attiecas </a:t>
            </a:r>
            <a:r>
              <a:rPr lang="lv-LV" sz="2000" dirty="0"/>
              <a:t>uz fiziskās dzīves uzturēšanas pamatnosacījumu – pārtikas un pajumtes – </a:t>
            </a:r>
            <a:r>
              <a:rPr lang="lv-LV" sz="2000" dirty="0" smtClean="0"/>
              <a:t>trūkumu. </a:t>
            </a:r>
          </a:p>
        </p:txBody>
      </p:sp>
      <p:sp>
        <p:nvSpPr>
          <p:cNvPr id="8" name="TextBox 7"/>
          <p:cNvSpPr txBox="1"/>
          <p:nvPr/>
        </p:nvSpPr>
        <p:spPr>
          <a:xfrm>
            <a:off x="356151" y="3680373"/>
            <a:ext cx="11482874" cy="1631216"/>
          </a:xfrm>
          <a:prstGeom prst="rect">
            <a:avLst/>
          </a:prstGeom>
          <a:noFill/>
        </p:spPr>
        <p:txBody>
          <a:bodyPr wrap="square" rtlCol="0">
            <a:spAutoFit/>
          </a:bodyPr>
          <a:lstStyle/>
          <a:p>
            <a:r>
              <a:rPr lang="lv-LV" sz="2000" dirty="0" smtClean="0"/>
              <a:t>Relatīvā nabadzība – jēdziens tiek </a:t>
            </a:r>
            <a:r>
              <a:rPr lang="lv-LV" sz="2000" dirty="0"/>
              <a:t>izmantots, lai parādītu absolūtās vai primārās nabadzības nosacījumu neatbilstību attiecībā pret indivīdu un ģimeņu kultūras vajadzībām pārējās sabiedrības kontekstā. Šī relatīvā definīcija sasaista jēdzienu ne tikai ar fiziskajām vajadzībām, bet arī ar sabiedrības normām un </a:t>
            </a:r>
            <a:r>
              <a:rPr lang="lv-LV" sz="2000" dirty="0" smtClean="0"/>
              <a:t>gaidām. </a:t>
            </a:r>
          </a:p>
          <a:p>
            <a:pPr algn="r"/>
            <a:endParaRPr lang="lv-LV" sz="2000" dirty="0" smtClean="0"/>
          </a:p>
          <a:p>
            <a:pPr algn="r"/>
            <a:r>
              <a:rPr lang="lv-LV" sz="2000" dirty="0" smtClean="0"/>
              <a:t>Avots: Kolinsa Lielā socioloģijas vārdnīca</a:t>
            </a:r>
          </a:p>
        </p:txBody>
      </p:sp>
    </p:spTree>
    <p:extLst>
      <p:ext uri="{BB962C8B-B14F-4D97-AF65-F5344CB8AC3E}">
        <p14:creationId xmlns:p14="http://schemas.microsoft.com/office/powerpoint/2010/main" val="1773733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4</a:t>
            </a:fld>
            <a:endParaRPr lang="en-US" dirty="0"/>
          </a:p>
        </p:txBody>
      </p:sp>
      <p:pic>
        <p:nvPicPr>
          <p:cNvPr id="8" name="Picture 7"/>
          <p:cNvPicPr/>
          <p:nvPr/>
        </p:nvPicPr>
        <p:blipFill>
          <a:blip r:embed="rId3" cstate="print"/>
          <a:srcRect/>
          <a:stretch>
            <a:fillRect/>
          </a:stretch>
        </p:blipFill>
        <p:spPr bwMode="auto">
          <a:xfrm>
            <a:off x="169273" y="1375719"/>
            <a:ext cx="10193928" cy="5449080"/>
          </a:xfrm>
          <a:prstGeom prst="rect">
            <a:avLst/>
          </a:prstGeom>
          <a:noFill/>
          <a:ln w="9525">
            <a:noFill/>
            <a:miter lim="800000"/>
            <a:headEnd/>
            <a:tailEnd/>
          </a:ln>
        </p:spPr>
      </p:pic>
      <p:sp>
        <p:nvSpPr>
          <p:cNvPr id="10" name="TextBox 9"/>
          <p:cNvSpPr txBox="1"/>
          <p:nvPr/>
        </p:nvSpPr>
        <p:spPr>
          <a:xfrm>
            <a:off x="220170" y="939114"/>
            <a:ext cx="10925432" cy="461665"/>
          </a:xfrm>
          <a:prstGeom prst="rect">
            <a:avLst/>
          </a:prstGeom>
          <a:noFill/>
        </p:spPr>
        <p:txBody>
          <a:bodyPr wrap="square" rtlCol="0">
            <a:spAutoFit/>
          </a:bodyPr>
          <a:lstStyle/>
          <a:p>
            <a:r>
              <a:rPr lang="lv-LV" sz="2400" dirty="0"/>
              <a:t>Izdevumu struktūras izmaiņas Latvijas mājsaimniecībās laikā no 1996. līdz </a:t>
            </a:r>
            <a:r>
              <a:rPr lang="lv-LV" sz="2400" dirty="0" smtClean="0"/>
              <a:t>2016.gadam</a:t>
            </a:r>
          </a:p>
        </p:txBody>
      </p:sp>
      <p:sp>
        <p:nvSpPr>
          <p:cNvPr id="1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Jēdziens «Iztikas minimums»</a:t>
            </a:r>
            <a:endParaRPr lang="en-US" b="1" dirty="0">
              <a:solidFill>
                <a:srgbClr val="FF0000"/>
              </a:solidFill>
            </a:endParaRPr>
          </a:p>
        </p:txBody>
      </p:sp>
      <p:sp>
        <p:nvSpPr>
          <p:cNvPr id="13" name="TextBox 12"/>
          <p:cNvSpPr txBox="1"/>
          <p:nvPr/>
        </p:nvSpPr>
        <p:spPr>
          <a:xfrm>
            <a:off x="9982200" y="5852916"/>
            <a:ext cx="1945803" cy="400110"/>
          </a:xfrm>
          <a:prstGeom prst="rect">
            <a:avLst/>
          </a:prstGeom>
          <a:noFill/>
        </p:spPr>
        <p:txBody>
          <a:bodyPr wrap="square" rtlCol="0">
            <a:spAutoFit/>
          </a:bodyPr>
          <a:lstStyle/>
          <a:p>
            <a:pPr algn="r"/>
            <a:r>
              <a:rPr lang="lv-LV" sz="2000" dirty="0" smtClean="0"/>
              <a:t>Avots: CSP MBA</a:t>
            </a:r>
            <a:endParaRPr lang="lv-LV" sz="2000" dirty="0" smtClean="0"/>
          </a:p>
        </p:txBody>
      </p:sp>
    </p:spTree>
    <p:extLst>
      <p:ext uri="{BB962C8B-B14F-4D97-AF65-F5344CB8AC3E}">
        <p14:creationId xmlns:p14="http://schemas.microsoft.com/office/powerpoint/2010/main" val="2354733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5</a:t>
            </a:fld>
            <a:endParaRPr lang="en-US" dirty="0"/>
          </a:p>
        </p:txBody>
      </p:sp>
      <p:sp>
        <p:nvSpPr>
          <p:cNvPr id="10" name="TextBox 9"/>
          <p:cNvSpPr txBox="1"/>
          <p:nvPr/>
        </p:nvSpPr>
        <p:spPr>
          <a:xfrm>
            <a:off x="9798340" y="5746901"/>
            <a:ext cx="2535517" cy="400110"/>
          </a:xfrm>
          <a:prstGeom prst="rect">
            <a:avLst/>
          </a:prstGeom>
          <a:noFill/>
        </p:spPr>
        <p:txBody>
          <a:bodyPr wrap="square" rtlCol="0">
            <a:spAutoFit/>
          </a:bodyPr>
          <a:lstStyle/>
          <a:p>
            <a:r>
              <a:rPr lang="lv-LV" sz="2000" dirty="0" smtClean="0"/>
              <a:t>Avots: SKDS aptaujas</a:t>
            </a:r>
            <a:endParaRPr lang="lv-LV" sz="2000" dirty="0" smtClean="0"/>
          </a:p>
        </p:txBody>
      </p:sp>
      <p:graphicFrame>
        <p:nvGraphicFramePr>
          <p:cNvPr id="7" name="Chart 6"/>
          <p:cNvGraphicFramePr/>
          <p:nvPr>
            <p:extLst>
              <p:ext uri="{D42A27DB-BD31-4B8C-83A1-F6EECF244321}">
                <p14:modId xmlns:p14="http://schemas.microsoft.com/office/powerpoint/2010/main" val="3761883302"/>
              </p:ext>
            </p:extLst>
          </p:nvPr>
        </p:nvGraphicFramePr>
        <p:xfrm>
          <a:off x="114163" y="1770112"/>
          <a:ext cx="9298285" cy="4951364"/>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Jēdziens «Iztikas minimums»</a:t>
            </a:r>
            <a:endParaRPr lang="en-US" b="1" dirty="0">
              <a:solidFill>
                <a:srgbClr val="FF0000"/>
              </a:solidFill>
            </a:endParaRPr>
          </a:p>
        </p:txBody>
      </p:sp>
      <p:sp>
        <p:nvSpPr>
          <p:cNvPr id="11" name="TextBox 10"/>
          <p:cNvSpPr txBox="1"/>
          <p:nvPr/>
        </p:nvSpPr>
        <p:spPr>
          <a:xfrm>
            <a:off x="228559" y="939114"/>
            <a:ext cx="10925432" cy="830997"/>
          </a:xfrm>
          <a:prstGeom prst="rect">
            <a:avLst/>
          </a:prstGeom>
          <a:noFill/>
        </p:spPr>
        <p:txBody>
          <a:bodyPr wrap="square" rtlCol="0">
            <a:spAutoFit/>
          </a:bodyPr>
          <a:lstStyle/>
          <a:p>
            <a:pPr algn="ctr"/>
            <a:r>
              <a:rPr lang="lv-LV" sz="2400" dirty="0"/>
              <a:t>Cik mēnesī vajadzētu pelnīt, lai varētu normāli dzīvot un lai varētu apmierināt visus savus </a:t>
            </a:r>
            <a:r>
              <a:rPr lang="lv-LV" sz="2400" dirty="0" smtClean="0"/>
              <a:t>sapņus</a:t>
            </a:r>
            <a:endParaRPr lang="lv-LV" sz="2400" dirty="0"/>
          </a:p>
        </p:txBody>
      </p:sp>
    </p:spTree>
    <p:extLst>
      <p:ext uri="{BB962C8B-B14F-4D97-AF65-F5344CB8AC3E}">
        <p14:creationId xmlns:p14="http://schemas.microsoft.com/office/powerpoint/2010/main" val="3720303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6</a:t>
            </a:fld>
            <a:endParaRPr lang="en-US" dirty="0"/>
          </a:p>
        </p:txBody>
      </p:sp>
      <p:sp>
        <p:nvSpPr>
          <p:cNvPr id="10" name="TextBox 9"/>
          <p:cNvSpPr txBox="1"/>
          <p:nvPr/>
        </p:nvSpPr>
        <p:spPr>
          <a:xfrm>
            <a:off x="10620463" y="5694630"/>
            <a:ext cx="1747706" cy="400110"/>
          </a:xfrm>
          <a:prstGeom prst="rect">
            <a:avLst/>
          </a:prstGeom>
          <a:noFill/>
        </p:spPr>
        <p:txBody>
          <a:bodyPr wrap="square" rtlCol="0">
            <a:spAutoFit/>
          </a:bodyPr>
          <a:lstStyle/>
          <a:p>
            <a:r>
              <a:rPr lang="lv-LV" sz="2000" dirty="0" smtClean="0"/>
              <a:t>Avots</a:t>
            </a:r>
            <a:r>
              <a:rPr lang="lv-LV" sz="2000" dirty="0"/>
              <a:t>: </a:t>
            </a:r>
            <a:r>
              <a:rPr lang="lv-LV" sz="2000" dirty="0" smtClean="0"/>
              <a:t>CSP</a:t>
            </a:r>
            <a:endParaRPr lang="lv-LV" sz="2000" dirty="0"/>
          </a:p>
        </p:txBody>
      </p:sp>
      <p:sp>
        <p:nvSpPr>
          <p:cNvPr id="9"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Jēdziens «Iztikas minimums»</a:t>
            </a:r>
            <a:endParaRPr lang="en-US" b="1" dirty="0">
              <a:solidFill>
                <a:srgbClr val="FF0000"/>
              </a:solidFill>
            </a:endParaRPr>
          </a:p>
        </p:txBody>
      </p:sp>
      <p:graphicFrame>
        <p:nvGraphicFramePr>
          <p:cNvPr id="8" name="Chart 7"/>
          <p:cNvGraphicFramePr>
            <a:graphicFrameLocks/>
          </p:cNvGraphicFramePr>
          <p:nvPr>
            <p:extLst>
              <p:ext uri="{D42A27DB-BD31-4B8C-83A1-F6EECF244321}">
                <p14:modId xmlns:p14="http://schemas.microsoft.com/office/powerpoint/2010/main" val="2169628046"/>
              </p:ext>
            </p:extLst>
          </p:nvPr>
        </p:nvGraphicFramePr>
        <p:xfrm>
          <a:off x="102636" y="1400779"/>
          <a:ext cx="10308041" cy="5320696"/>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220170" y="939114"/>
            <a:ext cx="10925432" cy="461665"/>
          </a:xfrm>
          <a:prstGeom prst="rect">
            <a:avLst/>
          </a:prstGeom>
          <a:noFill/>
        </p:spPr>
        <p:txBody>
          <a:bodyPr wrap="square" rtlCol="0">
            <a:spAutoFit/>
          </a:bodyPr>
          <a:lstStyle/>
          <a:p>
            <a:pPr algn="ctr"/>
            <a:r>
              <a:rPr lang="lv-LV" sz="2400" dirty="0"/>
              <a:t>Patēriņa cenu indeksi (1990.gada decembris = 100)</a:t>
            </a:r>
            <a:endParaRPr lang="lv-LV" sz="2400" dirty="0"/>
          </a:p>
        </p:txBody>
      </p:sp>
    </p:spTree>
    <p:extLst>
      <p:ext uri="{BB962C8B-B14F-4D97-AF65-F5344CB8AC3E}">
        <p14:creationId xmlns:p14="http://schemas.microsoft.com/office/powerpoint/2010/main" val="4281340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Ekspertu diskusijas jautājumi</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7</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22733926"/>
              </p:ext>
            </p:extLst>
          </p:nvPr>
        </p:nvGraphicFramePr>
        <p:xfrm>
          <a:off x="263610" y="1103870"/>
          <a:ext cx="11673018" cy="4823524"/>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endParaRPr lang="lv-LV" sz="1200" b="0" dirty="0" smtClean="0">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just">
                        <a:lnSpc>
                          <a:spcPct val="107000"/>
                        </a:lnSpc>
                        <a:spcBef>
                          <a:spcPts val="0"/>
                        </a:spcBef>
                        <a:spcAft>
                          <a:spcPts val="800"/>
                        </a:spcAft>
                        <a:buFont typeface="Arial" panose="020B0604020202020204" pitchFamily="34" charset="0"/>
                        <a:buChar char="•"/>
                      </a:pPr>
                      <a:r>
                        <a:rPr lang="lv-LV" sz="2400" b="0" dirty="0" smtClean="0">
                          <a:effectLst/>
                          <a:latin typeface="Calibri" panose="020F0502020204030204" pitchFamily="34" charset="0"/>
                          <a:ea typeface="Calibri" panose="020F0502020204030204" pitchFamily="34" charset="0"/>
                          <a:cs typeface="Calibri" panose="020F0502020204030204" pitchFamily="34" charset="0"/>
                        </a:rPr>
                        <a:t>Kādu nosaukumu būtu optimāli izmantot tam, ko pētnieki ir izstrādājuši (šobrīd sauktam par iztikas minimumu)?</a:t>
                      </a:r>
                    </a:p>
                    <a:p>
                      <a:pPr marL="0" marR="0" lvl="0" indent="0" algn="just">
                        <a:lnSpc>
                          <a:spcPct val="107000"/>
                        </a:lnSpc>
                        <a:spcBef>
                          <a:spcPts val="0"/>
                        </a:spcBef>
                        <a:spcAft>
                          <a:spcPts val="800"/>
                        </a:spcAft>
                        <a:buFont typeface="Arial" panose="020B0604020202020204" pitchFamily="34" charset="0"/>
                        <a:buNone/>
                      </a:pPr>
                      <a:endParaRPr lang="en-US" sz="1200" b="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endParaRPr lang="lv-LV" sz="1200" b="0" dirty="0" smtClean="0">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just">
                        <a:lnSpc>
                          <a:spcPct val="107000"/>
                        </a:lnSpc>
                        <a:spcBef>
                          <a:spcPts val="0"/>
                        </a:spcBef>
                        <a:spcAft>
                          <a:spcPts val="800"/>
                        </a:spcAft>
                        <a:buFont typeface="Arial" panose="020B0604020202020204" pitchFamily="34" charset="0"/>
                        <a:buChar char="•"/>
                      </a:pPr>
                      <a:r>
                        <a:rPr lang="lv-LV" sz="2400" b="0" dirty="0" smtClean="0">
                          <a:effectLst/>
                          <a:latin typeface="Calibri" panose="020F0502020204030204" pitchFamily="34" charset="0"/>
                          <a:ea typeface="Calibri" panose="020F0502020204030204" pitchFamily="34" charset="0"/>
                          <a:cs typeface="Calibri" panose="020F0502020204030204" pitchFamily="34" charset="0"/>
                        </a:rPr>
                        <a:t>Kādu saskatāt šāda rādītāja praktisku pielietojumu Latvijas sociāli ekonomiskās politikas veidošanā?</a:t>
                      </a:r>
                    </a:p>
                    <a:p>
                      <a:pPr marL="171450" marR="0" lvl="0" indent="-171450" algn="just">
                        <a:lnSpc>
                          <a:spcPct val="107000"/>
                        </a:lnSpc>
                        <a:spcBef>
                          <a:spcPts val="0"/>
                        </a:spcBef>
                        <a:spcAft>
                          <a:spcPts val="800"/>
                        </a:spcAft>
                        <a:buFont typeface="Arial" panose="020B0604020202020204" pitchFamily="34" charset="0"/>
                        <a:buChar char="•"/>
                      </a:pPr>
                      <a:endParaRPr lang="en-US" sz="1200" b="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endParaRPr lang="lv-LV" sz="1200" b="0" dirty="0" smtClean="0">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just">
                        <a:lnSpc>
                          <a:spcPct val="107000"/>
                        </a:lnSpc>
                        <a:spcBef>
                          <a:spcPts val="0"/>
                        </a:spcBef>
                        <a:spcAft>
                          <a:spcPts val="800"/>
                        </a:spcAft>
                        <a:buFont typeface="Arial" panose="020B0604020202020204" pitchFamily="34" charset="0"/>
                        <a:buChar char="•"/>
                      </a:pPr>
                      <a:r>
                        <a:rPr lang="lv-LV" sz="2400" b="0" dirty="0" smtClean="0">
                          <a:effectLst/>
                          <a:latin typeface="Calibri" panose="020F0502020204030204" pitchFamily="34" charset="0"/>
                          <a:ea typeface="Calibri" panose="020F0502020204030204" pitchFamily="34" charset="0"/>
                          <a:cs typeface="Calibri" panose="020F0502020204030204" pitchFamily="34" charset="0"/>
                        </a:rPr>
                        <a:t>Ar laiku mums par šiem jautājumiem būs jākomunicē plašāk – vispirms jau ar medijiem. Kādi būtu ieteikumi attiecībā uz to, kā šo ziņu vislabāk nodot (vispirms jau, lai izvairītos no kļūdainas uztveres, ka šis varētu būt absolūtās nabadzības indikators)?</a:t>
                      </a:r>
                    </a:p>
                    <a:p>
                      <a:pPr marL="171450" marR="0" lvl="0" indent="-171450" algn="just">
                        <a:lnSpc>
                          <a:spcPct val="107000"/>
                        </a:lnSpc>
                        <a:spcBef>
                          <a:spcPts val="0"/>
                        </a:spcBef>
                        <a:spcAft>
                          <a:spcPts val="800"/>
                        </a:spcAft>
                        <a:buFont typeface="Arial" panose="020B0604020202020204" pitchFamily="34" charset="0"/>
                        <a:buChar char="•"/>
                      </a:pPr>
                      <a:endParaRPr lang="en-US" sz="1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2715602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Ekspertu diskusijas dalībnieki</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076762922"/>
              </p:ext>
            </p:extLst>
          </p:nvPr>
        </p:nvGraphicFramePr>
        <p:xfrm>
          <a:off x="263610" y="1103870"/>
          <a:ext cx="11796583" cy="3428238"/>
        </p:xfrm>
        <a:graphic>
          <a:graphicData uri="http://schemas.openxmlformats.org/drawingml/2006/table">
            <a:tbl>
              <a:tblPr firstRow="1" firstCol="1" bandRow="1">
                <a:tableStyleId>{46F890A9-2807-4EBB-B81D-B2AA78EC7F39}</a:tableStyleId>
              </a:tblPr>
              <a:tblGrid>
                <a:gridCol w="2388973"/>
                <a:gridCol w="9407610"/>
              </a:tblGrid>
              <a:tr h="0">
                <a:tc>
                  <a:txBody>
                    <a:bodyPr/>
                    <a:lstStyle/>
                    <a:p>
                      <a:pPr marL="0" marR="0" algn="l">
                        <a:lnSpc>
                          <a:spcPct val="107000"/>
                        </a:lnSpc>
                        <a:spcBef>
                          <a:spcPts val="0"/>
                        </a:spcBef>
                        <a:spcAft>
                          <a:spcPts val="0"/>
                        </a:spcAft>
                      </a:pPr>
                      <a:r>
                        <a:rPr lang="en-US" sz="2000" dirty="0" err="1">
                          <a:effectLst/>
                        </a:rPr>
                        <a:t>Eksperts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marL="0" marR="0" algn="l">
                        <a:lnSpc>
                          <a:spcPct val="107000"/>
                        </a:lnSpc>
                        <a:spcBef>
                          <a:spcPts val="0"/>
                        </a:spcBef>
                        <a:spcAft>
                          <a:spcPts val="0"/>
                        </a:spcAft>
                      </a:pPr>
                      <a:r>
                        <a:rPr lang="en-US" sz="2000" dirty="0" err="1">
                          <a:effectLst/>
                        </a:rPr>
                        <a:t>Amats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0" marR="0">
                        <a:lnSpc>
                          <a:spcPct val="107000"/>
                        </a:lnSpc>
                        <a:spcBef>
                          <a:spcPts val="0"/>
                        </a:spcBef>
                        <a:spcAft>
                          <a:spcPts val="0"/>
                        </a:spcAft>
                      </a:pPr>
                      <a:r>
                        <a:rPr lang="lv-LV" sz="2000" dirty="0">
                          <a:effectLst/>
                        </a:rPr>
                        <a:t>Andris Burtnieks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Latvijas Pretnabadzības Tīkla “Reference Budgets” Valdes loceklis, darba grupas vadītājs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Ludmila Fadejeva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Latvijas Bankas Monetārās politikas pārvaldes Pētniecības daļas galvenā pētniece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Evija Kļave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Baltijas sociālo zinātņu institūta valdes locekle, vadošā pētniece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Inga Liepa-Meiere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Latvijas Samariešu apvienības dienesta “Samariešu atbalsts mājās” vadītāja vietniece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Laila Medina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Tieslietu ministrijas valsts sekretāra vietniece tiesību politikas jautājumos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Mārtiņš </a:t>
                      </a:r>
                      <a:r>
                        <a:rPr lang="lv-LV" sz="2000" dirty="0" err="1">
                          <a:effectLst/>
                        </a:rPr>
                        <a:t>Moors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Rīgas domes Labklājības departamenta sociālās pārvaldes priekšnieks, direktora vietnieks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Inga Paparde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a:effectLst/>
                        </a:rPr>
                        <a:t>“Neatkarīgās Rīta avīzes” žurnāliste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dirty="0">
                          <a:effectLst/>
                        </a:rPr>
                        <a:t>Māris Pūķis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dirty="0">
                          <a:effectLst/>
                        </a:rPr>
                        <a:t>Latvijas Pašvaldību savienības vecākais padomnieks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a:effectLst/>
                        </a:rPr>
                        <a:t>Ineta Rezevska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dirty="0">
                          <a:effectLst/>
                        </a:rPr>
                        <a:t>Tiesībsarga biroja Sociālo, ekonomisko un kultūras tiesību nodaļas vadītāja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lv-LV" sz="2000">
                          <a:effectLst/>
                        </a:rPr>
                        <a:t>Viktors Veretjanovs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lv-LV" sz="1800" dirty="0">
                          <a:effectLst/>
                        </a:rPr>
                        <a:t>Centrālās statistikas pārvaldes Sociālās statistikas metodoloģijas daļas vecākais metodikas eksperts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9" name="TextBox 8"/>
          <p:cNvSpPr txBox="1"/>
          <p:nvPr/>
        </p:nvSpPr>
        <p:spPr>
          <a:xfrm>
            <a:off x="317156" y="5093411"/>
            <a:ext cx="11689490" cy="923330"/>
          </a:xfrm>
          <a:prstGeom prst="rect">
            <a:avLst/>
          </a:prstGeom>
          <a:noFill/>
        </p:spPr>
        <p:txBody>
          <a:bodyPr wrap="square" rtlCol="0">
            <a:spAutoFit/>
          </a:bodyPr>
          <a:lstStyle/>
          <a:p>
            <a:r>
              <a:rPr lang="lv-LV" dirty="0" smtClean="0"/>
              <a:t>Diskusija notika </a:t>
            </a:r>
            <a:r>
              <a:rPr lang="lv-LV" dirty="0" err="1" smtClean="0"/>
              <a:t>Zoom</a:t>
            </a:r>
            <a:r>
              <a:rPr lang="lv-LV" dirty="0" smtClean="0"/>
              <a:t> platformā 2021.gada 3.septembrī.</a:t>
            </a:r>
          </a:p>
          <a:p>
            <a:r>
              <a:rPr lang="lv-LV" dirty="0" smtClean="0"/>
              <a:t>Moderators – pētījuma vadītājs </a:t>
            </a:r>
            <a:r>
              <a:rPr lang="lv-LV" b="1" dirty="0" smtClean="0"/>
              <a:t>Māris Brants</a:t>
            </a:r>
            <a:r>
              <a:rPr lang="lv-LV" dirty="0" smtClean="0"/>
              <a:t>.</a:t>
            </a:r>
          </a:p>
          <a:p>
            <a:r>
              <a:rPr lang="lv-LV" dirty="0" smtClean="0"/>
              <a:t>Bez </a:t>
            </a:r>
            <a:r>
              <a:rPr lang="lv-LV" dirty="0"/>
              <a:t>ekspertiem piedalījās Labklājības ministrijas Sociālās iekļaušanas politikas departamenta direktore </a:t>
            </a:r>
            <a:r>
              <a:rPr lang="lv-LV" b="1" dirty="0"/>
              <a:t>Elīna </a:t>
            </a:r>
            <a:r>
              <a:rPr lang="lv-LV" b="1" dirty="0" smtClean="0"/>
              <a:t>Celmiņa</a:t>
            </a:r>
            <a:r>
              <a:rPr lang="lv-LV" dirty="0" smtClean="0"/>
              <a:t>.</a:t>
            </a:r>
            <a:endParaRPr lang="en-US" dirty="0"/>
          </a:p>
        </p:txBody>
      </p:sp>
    </p:spTree>
    <p:extLst>
      <p:ext uri="{BB962C8B-B14F-4D97-AF65-F5344CB8AC3E}">
        <p14:creationId xmlns:p14="http://schemas.microsoft.com/office/powerpoint/2010/main" val="3539306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Indikatora izmantošana</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9</a:t>
            </a:fld>
            <a:endParaRPr lang="en-US" dirty="0"/>
          </a:p>
        </p:txBody>
      </p:sp>
      <p:sp>
        <p:nvSpPr>
          <p:cNvPr id="33" name="TextBox 32"/>
          <p:cNvSpPr txBox="1"/>
          <p:nvPr/>
        </p:nvSpPr>
        <p:spPr>
          <a:xfrm>
            <a:off x="438187" y="785410"/>
            <a:ext cx="11495910" cy="2677656"/>
          </a:xfrm>
          <a:prstGeom prst="rect">
            <a:avLst/>
          </a:prstGeom>
          <a:noFill/>
        </p:spPr>
        <p:txBody>
          <a:bodyPr wrap="square" rtlCol="0">
            <a:spAutoFit/>
          </a:bodyPr>
          <a:lstStyle/>
          <a:p>
            <a:pPr marL="342900" indent="-342900">
              <a:buFont typeface="Arial" panose="020B0604020202020204" pitchFamily="34" charset="0"/>
              <a:buChar char="•"/>
            </a:pPr>
            <a:r>
              <a:rPr lang="lv-LV" sz="2400" dirty="0" smtClean="0"/>
              <a:t>Indikatoru iekļaut likumdošanā nav optimāls risinājums, jo vērtības atkarībā no mājsaimniecības tipa, cilvēku skaita tajā un dzīvesvietas at</a:t>
            </a:r>
            <a:r>
              <a:rPr lang="lv-LV" sz="2400" dirty="0" smtClean="0"/>
              <a:t>šķiras:</a:t>
            </a:r>
            <a:endParaRPr lang="lv-LV" sz="2400" dirty="0" smtClean="0"/>
          </a:p>
          <a:p>
            <a:pPr marL="800100" lvl="1" indent="-342900">
              <a:buFont typeface="Arial" panose="020B0604020202020204" pitchFamily="34" charset="0"/>
              <a:buChar char="•"/>
            </a:pPr>
            <a:r>
              <a:rPr lang="lv-LV" dirty="0" smtClean="0"/>
              <a:t>Variantu skaits nav ierobežots, jo nav ierobežots mājsaimniecību lielums</a:t>
            </a:r>
            <a:r>
              <a:rPr lang="lv-LV" dirty="0" smtClean="0"/>
              <a:t>;</a:t>
            </a:r>
            <a:endParaRPr lang="lv-LV" dirty="0" smtClean="0"/>
          </a:p>
          <a:p>
            <a:pPr marL="800100" lvl="1" indent="-342900">
              <a:buFont typeface="Arial" panose="020B0604020202020204" pitchFamily="34" charset="0"/>
              <a:buChar char="•"/>
            </a:pPr>
            <a:r>
              <a:rPr lang="lv-LV" dirty="0" smtClean="0"/>
              <a:t>Aprēķināšanas metodika ir komplicēta, jo ir vēlme iegūt diferencēt gan mājsaimniecību tipus, gan dzīvesvietas, gan personu vecumu.</a:t>
            </a:r>
          </a:p>
          <a:p>
            <a:pPr marL="800100" lvl="1" indent="-342900">
              <a:buFont typeface="Arial" panose="020B0604020202020204" pitchFamily="34" charset="0"/>
              <a:buChar char="•"/>
            </a:pPr>
            <a:endParaRPr lang="lv-LV" dirty="0"/>
          </a:p>
          <a:p>
            <a:pPr marL="342900" indent="-342900">
              <a:buFont typeface="Arial" panose="020B0604020202020204" pitchFamily="34" charset="0"/>
              <a:buChar char="•"/>
            </a:pPr>
            <a:r>
              <a:rPr lang="lv-LV" sz="2400" dirty="0"/>
              <a:t>Tā vietā </a:t>
            </a:r>
            <a:r>
              <a:rPr lang="lv-LV" sz="2400" dirty="0" smtClean="0"/>
              <a:t>indikators var būt </a:t>
            </a:r>
            <a:r>
              <a:rPr lang="lv-LV" sz="2400" dirty="0"/>
              <a:t>kā atskaites </a:t>
            </a:r>
            <a:r>
              <a:rPr lang="lv-LV" sz="2400" dirty="0" smtClean="0"/>
              <a:t>punkts </a:t>
            </a:r>
            <a:r>
              <a:rPr lang="lv-LV" sz="2400" dirty="0"/>
              <a:t>sociālās politikas efektivitātes novērtēšanai un </a:t>
            </a:r>
            <a:r>
              <a:rPr lang="lv-LV" sz="2400" dirty="0" smtClean="0"/>
              <a:t>koriģēšanai</a:t>
            </a:r>
            <a:endParaRPr lang="lv-LV" sz="2400" dirty="0" smtClean="0"/>
          </a:p>
        </p:txBody>
      </p:sp>
      <p:graphicFrame>
        <p:nvGraphicFramePr>
          <p:cNvPr id="5" name="Table 4"/>
          <p:cNvGraphicFramePr>
            <a:graphicFrameLocks noGrp="1"/>
          </p:cNvGraphicFramePr>
          <p:nvPr>
            <p:extLst>
              <p:ext uri="{D42A27DB-BD31-4B8C-83A1-F6EECF244321}">
                <p14:modId xmlns:p14="http://schemas.microsoft.com/office/powerpoint/2010/main" val="1310056752"/>
              </p:ext>
            </p:extLst>
          </p:nvPr>
        </p:nvGraphicFramePr>
        <p:xfrm>
          <a:off x="261079" y="3463066"/>
          <a:ext cx="11673018" cy="2941575"/>
        </p:xfrm>
        <a:graphic>
          <a:graphicData uri="http://schemas.openxmlformats.org/drawingml/2006/table">
            <a:tbl>
              <a:tblPr firstRow="1" firstCol="1" bandRow="1">
                <a:tableStyleId>{46F890A9-2807-4EBB-B81D-B2AA78EC7F39}</a:tableStyleId>
              </a:tblPr>
              <a:tblGrid>
                <a:gridCol w="11673018"/>
              </a:tblGrid>
              <a:tr h="0">
                <a:tc>
                  <a:txBody>
                    <a:bodyPr/>
                    <a:lstStyle/>
                    <a:p>
                      <a:pPr marL="0" marR="0" algn="l">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r>
              <a:tr h="0">
                <a:tc>
                  <a:txBody>
                    <a:bodyPr/>
                    <a:lstStyle/>
                    <a:p>
                      <a:pPr marL="171450" marR="0" lvl="0" indent="-171450" algn="just">
                        <a:lnSpc>
                          <a:spcPct val="107000"/>
                        </a:lnSpc>
                        <a:spcBef>
                          <a:spcPts val="0"/>
                        </a:spcBef>
                        <a:spcAft>
                          <a:spcPts val="800"/>
                        </a:spcAft>
                        <a:buFont typeface="Arial" panose="020B0604020202020204" pitchFamily="34" charset="0"/>
                        <a:buChar char="•"/>
                      </a:pPr>
                      <a:r>
                        <a:rPr lang="lv-LV" sz="1800" b="0" i="1" kern="1200" dirty="0" smtClean="0">
                          <a:solidFill>
                            <a:schemeClr val="dk1"/>
                          </a:solidFill>
                          <a:effectLst/>
                          <a:latin typeface="+mn-lt"/>
                          <a:ea typeface="+mn-ea"/>
                          <a:cs typeface="+mn-cs"/>
                        </a:rPr>
                        <a:t>Mērķis – radīt atskaites vienību sociālās politikas efektivitātes novērtēšanai. Ja sociālās palīdzības sliekšņi būtiski novirzās (30-50-70-80%) no šāda rādītāja, tad tas liecina par sociālās politikas </a:t>
                      </a:r>
                      <a:r>
                        <a:rPr lang="lv-LV" sz="1800" b="0" i="1" kern="1200" dirty="0" err="1" smtClean="0">
                          <a:solidFill>
                            <a:schemeClr val="dk1"/>
                          </a:solidFill>
                          <a:effectLst/>
                          <a:latin typeface="+mn-lt"/>
                          <a:ea typeface="+mn-ea"/>
                          <a:cs typeface="+mn-cs"/>
                        </a:rPr>
                        <a:t>neefektivitāti</a:t>
                      </a:r>
                      <a:r>
                        <a:rPr lang="lv-LV" sz="1800" b="0" i="1" kern="1200" dirty="0" smtClean="0">
                          <a:solidFill>
                            <a:schemeClr val="dk1"/>
                          </a:solidFill>
                          <a:effectLst/>
                          <a:latin typeface="+mn-lt"/>
                          <a:ea typeface="+mn-ea"/>
                          <a:cs typeface="+mn-cs"/>
                        </a:rPr>
                        <a:t>.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Mārtiņš </a:t>
                      </a:r>
                      <a:r>
                        <a:rPr lang="lv-LV" sz="1800" b="1" i="0" kern="1200" dirty="0" err="1" smtClean="0">
                          <a:solidFill>
                            <a:schemeClr val="dk1"/>
                          </a:solidFill>
                          <a:effectLst/>
                          <a:latin typeface="+mn-lt"/>
                          <a:ea typeface="+mn-ea"/>
                          <a:cs typeface="+mn-cs"/>
                        </a:rPr>
                        <a:t>Moors</a:t>
                      </a:r>
                      <a:r>
                        <a:rPr lang="lv-LV" sz="1800" b="0" i="0" kern="1200" dirty="0" smtClean="0">
                          <a:solidFill>
                            <a:schemeClr val="dk1"/>
                          </a:solidFill>
                          <a:effectLst/>
                          <a:latin typeface="+mn-lt"/>
                          <a:ea typeface="+mn-ea"/>
                          <a:cs typeface="+mn-cs"/>
                        </a:rPr>
                        <a:t> – komentārs diskusijas čatā].</a:t>
                      </a:r>
                      <a:endParaRPr lang="en-US" sz="1200" b="0" i="0" dirty="0" smtClean="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r>
              <a:tr h="0">
                <a:tc>
                  <a:txBody>
                    <a:bodyPr/>
                    <a:lstStyle/>
                    <a:p>
                      <a:pPr marL="171450" marR="0" lvl="0" indent="-1714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lv-LV" sz="1800" b="0" i="1" kern="1200" dirty="0" smtClean="0">
                          <a:solidFill>
                            <a:schemeClr val="dk1"/>
                          </a:solidFill>
                          <a:effectLst/>
                          <a:latin typeface="+mn-lt"/>
                          <a:ea typeface="+mn-ea"/>
                          <a:cs typeface="+mn-cs"/>
                        </a:rPr>
                        <a:t>... šāds rādītājs ir, tas ir ļoti labi, viņš ir ārkārtīgi svarīgs no vairākiem aspektiem. Pirmām kārtām, tīri tehniski. Notiek ikgadējas sarunas starp pašvaldībām un valsti, ir runa par to, cik lielā mērā vajadzētu tuvināt, pieņemsim 0,2 no mediānas vai kādu citu atskaites punktu, cik lielā mērā vajadzētu tuvināt šim rādītājam. Tās ir ļoti konkrētas sarunas, sarunas par to, ja ar vienu roku izņem naudu no pašvaldības budžeta un ar otru roku palielina pienākumus, tad veidojas diezgan smaga diskusija, bet šis atskaites punkts, ja visi saprot, par ko ir runa, ka ir runa par konkrētām cilvēku kategorijām, un no vispārējās vidējās sabiedrības izpratnes tā novirze pašlaik ir tik liela, kura ir mainīta un darīta, tas ir ļoti labi. </a:t>
                      </a:r>
                      <a:r>
                        <a:rPr lang="lv-LV" sz="1800" b="0" i="0" kern="1200" dirty="0" smtClean="0">
                          <a:solidFill>
                            <a:schemeClr val="dk1"/>
                          </a:solidFill>
                          <a:effectLst/>
                          <a:latin typeface="+mn-lt"/>
                          <a:ea typeface="+mn-ea"/>
                          <a:cs typeface="+mn-cs"/>
                        </a:rPr>
                        <a:t>[</a:t>
                      </a:r>
                      <a:r>
                        <a:rPr lang="lv-LV" sz="1800" b="1" i="0" kern="1200" dirty="0" smtClean="0">
                          <a:solidFill>
                            <a:schemeClr val="dk1"/>
                          </a:solidFill>
                          <a:effectLst/>
                          <a:latin typeface="+mn-lt"/>
                          <a:ea typeface="+mn-ea"/>
                          <a:cs typeface="+mn-cs"/>
                        </a:rPr>
                        <a:t>Māris Pūķis</a:t>
                      </a:r>
                      <a:r>
                        <a:rPr lang="lv-LV" sz="1800" b="0" i="0" kern="1200" dirty="0" smtClean="0">
                          <a:solidFill>
                            <a:schemeClr val="dk1"/>
                          </a:solidFill>
                          <a:effectLst/>
                          <a:latin typeface="+mn-lt"/>
                          <a:ea typeface="+mn-ea"/>
                          <a:cs typeface="+mn-cs"/>
                        </a:rPr>
                        <a:t>].</a:t>
                      </a:r>
                      <a:endParaRPr lang="en-US" sz="1800" b="0" i="0" kern="1200" dirty="0" smtClean="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30248633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1072</TotalTime>
  <Words>2231</Words>
  <Application>Microsoft Office PowerPoint</Application>
  <PresentationFormat>Widescreen</PresentationFormat>
  <Paragraphs>179</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PowerPoint Presentation</vt:lpstr>
      <vt:lpstr>PowerPoint Presentation</vt:lpstr>
      <vt:lpstr>Jēdziens «Iztikas minimums»</vt:lpstr>
      <vt:lpstr>Jēdziens «Iztikas minimums»</vt:lpstr>
      <vt:lpstr>Jēdziens «Iztikas minimums»</vt:lpstr>
      <vt:lpstr>Jēdziens «Iztikas minimums»</vt:lpstr>
      <vt:lpstr>Ekspertu diskusijas jautājumi</vt:lpstr>
      <vt:lpstr>Ekspertu diskusijas dalībnieki</vt:lpstr>
      <vt:lpstr>Indikatora izmantošana</vt:lpstr>
      <vt:lpstr>Indikatora izmantošana</vt:lpstr>
      <vt:lpstr>Indikatora izmantošana</vt:lpstr>
      <vt:lpstr>Indikatora nosaukums</vt:lpstr>
      <vt:lpstr>Indikatora nosaukums</vt:lpstr>
      <vt:lpstr>Indikatora nosaukums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Kādu robežu noteikt?</dc:title>
  <dc:creator>Windows User</dc:creator>
  <cp:lastModifiedBy>Windows User</cp:lastModifiedBy>
  <cp:revision>165</cp:revision>
  <dcterms:created xsi:type="dcterms:W3CDTF">2019-12-09T13:04:04Z</dcterms:created>
  <dcterms:modified xsi:type="dcterms:W3CDTF">2021-09-29T11:32:38Z</dcterms:modified>
</cp:coreProperties>
</file>