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672" r:id="rId2"/>
  </p:sldMasterIdLst>
  <p:sldIdLst>
    <p:sldId id="256" r:id="rId3"/>
    <p:sldId id="260" r:id="rId4"/>
    <p:sldId id="408" r:id="rId5"/>
    <p:sldId id="278" r:id="rId6"/>
    <p:sldId id="279" r:id="rId7"/>
    <p:sldId id="409" r:id="rId8"/>
    <p:sldId id="410" r:id="rId9"/>
    <p:sldId id="411" r:id="rId10"/>
    <p:sldId id="412" r:id="rId11"/>
    <p:sldId id="413" r:id="rId12"/>
    <p:sldId id="414" r:id="rId13"/>
    <p:sldId id="415" r:id="rId14"/>
    <p:sldId id="416" r:id="rId15"/>
    <p:sldId id="417" r:id="rId16"/>
    <p:sldId id="418" r:id="rId17"/>
    <p:sldId id="36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dīte Olupe" initials="EO" lastIdx="15" clrIdx="0">
    <p:extLst>
      <p:ext uri="{19B8F6BF-5375-455C-9EA6-DF929625EA0E}">
        <p15:presenceInfo xmlns:p15="http://schemas.microsoft.com/office/powerpoint/2012/main" userId="S-1-5-21-738795142-1242532775-405837587-15097" providerId="AD"/>
      </p:ext>
    </p:extLst>
  </p:cmAuthor>
  <p:cmAuthor id="2" name="Zanda Beinare" initials="ZB" lastIdx="1" clrIdx="1">
    <p:extLst>
      <p:ext uri="{19B8F6BF-5375-455C-9EA6-DF929625EA0E}">
        <p15:presenceInfo xmlns:p15="http://schemas.microsoft.com/office/powerpoint/2012/main" userId="S-1-5-21-738795142-1242532775-405837587-147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0C0D"/>
    <a:srgbClr val="72C6D8"/>
    <a:srgbClr val="FFFDB1"/>
    <a:srgbClr val="FCFDFE"/>
    <a:srgbClr val="FBFBFB"/>
    <a:srgbClr val="FEC7BE"/>
    <a:srgbClr val="CDF5CB"/>
    <a:srgbClr val="C6FAE9"/>
    <a:srgbClr val="A4A7DC"/>
    <a:srgbClr val="E2DA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67" d="100"/>
          <a:sy n="67" d="100"/>
        </p:scale>
        <p:origin x="12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A82A4F-2163-4212-AD89-D98D72909FBC}" type="datetimeFigureOut">
              <a:rPr lang="lv-LV" smtClean="0"/>
              <a:t>18.02.2022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3362281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A82A4F-2163-4212-AD89-D98D72909FBC}" type="datetimeFigureOut">
              <a:rPr lang="lv-LV" smtClean="0"/>
              <a:t>18.02.2022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2945820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A82A4F-2163-4212-AD89-D98D72909FBC}" type="datetimeFigureOut">
              <a:rPr lang="lv-LV" smtClean="0"/>
              <a:t>18.02.2022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2469393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38BC25FA-5BAB-4F49-AA77-0D308E7CB69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a:extLst>
              <a:ext uri="{FF2B5EF4-FFF2-40B4-BE49-F238E27FC236}">
                <a16:creationId xmlns:a16="http://schemas.microsoft.com/office/drawing/2014/main" id="{740F7850-A5C2-49FD-BA03-FD9C33E7850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a:extLst>
              <a:ext uri="{FF2B5EF4-FFF2-40B4-BE49-F238E27FC236}">
                <a16:creationId xmlns:a16="http://schemas.microsoft.com/office/drawing/2014/main" id="{AE49230F-B358-47A5-AF2A-F6CFD1D5478D}"/>
              </a:ext>
            </a:extLst>
          </p:cNvPr>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164547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0DAEDDEB-9B31-4795-944B-A1167CD5F9D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3D1BBB77-B41A-4848-BF2B-72C3B30FAEB0}"/>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A0320BA2-E3DE-48AC-A295-97516DC05A4D}" type="slidenum">
              <a:rPr lang="en-US" altLang="lv-LV"/>
              <a:pPr/>
              <a:t>‹#›</a:t>
            </a:fld>
            <a:endParaRPr lang="en-US" altLang="lv-LV"/>
          </a:p>
        </p:txBody>
      </p:sp>
    </p:spTree>
    <p:extLst>
      <p:ext uri="{BB962C8B-B14F-4D97-AF65-F5344CB8AC3E}">
        <p14:creationId xmlns:p14="http://schemas.microsoft.com/office/powerpoint/2010/main" val="2305241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A53F694A-C102-43A9-A402-60FDF5E2F5B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BA073227-BBEC-4DBA-9D8B-FCA599FCE16B}"/>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6E81FA1-2C13-4231-8C21-D22B25AE515D}" type="slidenum">
              <a:rPr lang="en-US" altLang="lv-LV"/>
              <a:pPr/>
              <a:t>‹#›</a:t>
            </a:fld>
            <a:endParaRPr lang="en-US" altLang="lv-LV"/>
          </a:p>
        </p:txBody>
      </p:sp>
    </p:spTree>
    <p:extLst>
      <p:ext uri="{BB962C8B-B14F-4D97-AF65-F5344CB8AC3E}">
        <p14:creationId xmlns:p14="http://schemas.microsoft.com/office/powerpoint/2010/main" val="3256976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70406B7-30A5-42E3-B3C8-3D6EEECD8BA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755B14F1-35A7-4A78-80DF-28A103BFE117}"/>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1F39676-29D5-4A77-81DD-13B2774890BE}" type="slidenum">
              <a:rPr lang="en-US" altLang="lv-LV"/>
              <a:pPr/>
              <a:t>‹#›</a:t>
            </a:fld>
            <a:endParaRPr lang="en-US" altLang="lv-LV"/>
          </a:p>
        </p:txBody>
      </p:sp>
    </p:spTree>
    <p:extLst>
      <p:ext uri="{BB962C8B-B14F-4D97-AF65-F5344CB8AC3E}">
        <p14:creationId xmlns:p14="http://schemas.microsoft.com/office/powerpoint/2010/main" val="1938599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a:extLst>
              <a:ext uri="{FF2B5EF4-FFF2-40B4-BE49-F238E27FC236}">
                <a16:creationId xmlns:a16="http://schemas.microsoft.com/office/drawing/2014/main" id="{29841606-E11F-4400-9B8C-A961B9C8983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a:extLst>
              <a:ext uri="{FF2B5EF4-FFF2-40B4-BE49-F238E27FC236}">
                <a16:creationId xmlns:a16="http://schemas.microsoft.com/office/drawing/2014/main" id="{E3D2C9CC-980A-41DE-A4C0-74E91D999667}"/>
              </a:ext>
            </a:extLst>
          </p:cNvPr>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46DB1899-C8A5-465B-A383-A5D96924513C}" type="slidenum">
              <a:rPr lang="en-US" altLang="lv-LV"/>
              <a:pPr/>
              <a:t>‹#›</a:t>
            </a:fld>
            <a:endParaRPr lang="en-US" altLang="lv-LV"/>
          </a:p>
        </p:txBody>
      </p:sp>
    </p:spTree>
    <p:extLst>
      <p:ext uri="{BB962C8B-B14F-4D97-AF65-F5344CB8AC3E}">
        <p14:creationId xmlns:p14="http://schemas.microsoft.com/office/powerpoint/2010/main" val="3615186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001DC16D-CAB5-4E62-85D1-63705F87709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FDE0F621-30B1-4FB9-A249-2ED053A7F494}"/>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1D8A4211-9626-4FCB-A4AE-962BEB055C5A}" type="slidenum">
              <a:rPr lang="en-US" altLang="lv-LV"/>
              <a:pPr/>
              <a:t>‹#›</a:t>
            </a:fld>
            <a:endParaRPr lang="en-US" altLang="lv-LV"/>
          </a:p>
        </p:txBody>
      </p:sp>
    </p:spTree>
    <p:extLst>
      <p:ext uri="{BB962C8B-B14F-4D97-AF65-F5344CB8AC3E}">
        <p14:creationId xmlns:p14="http://schemas.microsoft.com/office/powerpoint/2010/main" val="1205473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1F7577A9-9E9F-47B6-8A31-E16C459D5C9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2936042A-9967-4925-9CFA-14CC1BB0CF9F}"/>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DA18049A-F949-415A-945C-9AA1B5057C8F}" type="slidenum">
              <a:rPr lang="en-US" altLang="lv-LV"/>
              <a:pPr/>
              <a:t>‹#›</a:t>
            </a:fld>
            <a:endParaRPr lang="en-US" altLang="lv-LV"/>
          </a:p>
        </p:txBody>
      </p:sp>
    </p:spTree>
    <p:extLst>
      <p:ext uri="{BB962C8B-B14F-4D97-AF65-F5344CB8AC3E}">
        <p14:creationId xmlns:p14="http://schemas.microsoft.com/office/powerpoint/2010/main" val="23637652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2F760BC-80D9-4783-AD31-D908ECF563B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B6DABDE7-BDA8-4065-AC84-4B4DE34EBE80}"/>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73A43299-5B3F-460B-A710-ACC8B1B4EFE2}" type="slidenum">
              <a:rPr lang="en-US" altLang="lv-LV"/>
              <a:pPr/>
              <a:t>‹#›</a:t>
            </a:fld>
            <a:endParaRPr lang="en-US" altLang="lv-LV"/>
          </a:p>
        </p:txBody>
      </p:sp>
    </p:spTree>
    <p:extLst>
      <p:ext uri="{BB962C8B-B14F-4D97-AF65-F5344CB8AC3E}">
        <p14:creationId xmlns:p14="http://schemas.microsoft.com/office/powerpoint/2010/main" val="1666797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A82A4F-2163-4212-AD89-D98D72909FBC}" type="datetimeFigureOut">
              <a:rPr lang="lv-LV" smtClean="0"/>
              <a:t>18.02.2022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8995866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B06070A0-5A92-438D-95BE-DCAAE1F139B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3E877CDC-5E00-4E1B-972E-74EFBD62C98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680214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A82A4F-2163-4212-AD89-D98D72909FBC}" type="datetimeFigureOut">
              <a:rPr lang="lv-LV" smtClean="0"/>
              <a:t>18.02.2022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2918857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82A4F-2163-4212-AD89-D98D72909FBC}" type="datetimeFigureOut">
              <a:rPr lang="lv-LV" smtClean="0"/>
              <a:t>18.02.2022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2970823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A82A4F-2163-4212-AD89-D98D72909FBC}" type="datetimeFigureOut">
              <a:rPr lang="lv-LV" smtClean="0"/>
              <a:t>18.02.2022</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3740927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A82A4F-2163-4212-AD89-D98D72909FBC}" type="datetimeFigureOut">
              <a:rPr lang="lv-LV" smtClean="0"/>
              <a:t>18.02.2022</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1284014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A82A4F-2163-4212-AD89-D98D72909FBC}" type="datetimeFigureOut">
              <a:rPr lang="lv-LV" smtClean="0"/>
              <a:t>18.02.2022</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3984531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A82A4F-2163-4212-AD89-D98D72909FBC}" type="datetimeFigureOut">
              <a:rPr lang="lv-LV" smtClean="0"/>
              <a:t>18.02.2022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1930028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A82A4F-2163-4212-AD89-D98D72909FBC}" type="datetimeFigureOut">
              <a:rPr lang="lv-LV" smtClean="0"/>
              <a:t>18.02.2022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FEE90E4-915B-4A1D-90B9-1C7A82462C35}" type="slidenum">
              <a:rPr lang="lv-LV" smtClean="0"/>
              <a:t>‹#›</a:t>
            </a:fld>
            <a:endParaRPr lang="lv-LV"/>
          </a:p>
        </p:txBody>
      </p:sp>
    </p:spTree>
    <p:extLst>
      <p:ext uri="{BB962C8B-B14F-4D97-AF65-F5344CB8AC3E}">
        <p14:creationId xmlns:p14="http://schemas.microsoft.com/office/powerpoint/2010/main" val="2060195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A82A4F-2163-4212-AD89-D98D72909FBC}" type="datetimeFigureOut">
              <a:rPr lang="lv-LV" smtClean="0"/>
              <a:t>18.02.2022</a:t>
            </a:fld>
            <a:endParaRPr lang="lv-L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EE90E4-915B-4A1D-90B9-1C7A82462C35}" type="slidenum">
              <a:rPr lang="lv-LV" smtClean="0"/>
              <a:t>‹#›</a:t>
            </a:fld>
            <a:endParaRPr lang="lv-LV"/>
          </a:p>
        </p:txBody>
      </p:sp>
    </p:spTree>
    <p:extLst>
      <p:ext uri="{BB962C8B-B14F-4D97-AF65-F5344CB8AC3E}">
        <p14:creationId xmlns:p14="http://schemas.microsoft.com/office/powerpoint/2010/main" val="2363933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894C60C-CAD2-4312-A186-E06BBBB1049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7EA1862C-A4E3-4EDC-8F68-D1034BE2F82A}"/>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1861BB4C-25F5-4C84-AD23-D6E25B5F5179}"/>
              </a:ext>
            </a:extLst>
          </p:cNvPr>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eaLnBrk="1" hangingPunct="1">
              <a:defRPr sz="1200">
                <a:solidFill>
                  <a:srgbClr val="898989"/>
                </a:solidFill>
              </a:defRPr>
            </a:lvl1pPr>
          </a:lstStyle>
          <a:p>
            <a:pPr>
              <a:defRPr/>
            </a:pPr>
            <a:fld id="{98F1DE7C-1BB6-4E53-9853-44D953D0E6CD}" type="datetime1">
              <a:rPr lang="en-US" altLang="lv-LV"/>
              <a:pPr>
                <a:defRPr/>
              </a:pPr>
              <a:t>2/18/2022</a:t>
            </a:fld>
            <a:endParaRPr lang="en-US" altLang="lv-LV"/>
          </a:p>
        </p:txBody>
      </p:sp>
      <p:sp>
        <p:nvSpPr>
          <p:cNvPr id="5" name="Footer Placeholder 4">
            <a:extLst>
              <a:ext uri="{FF2B5EF4-FFF2-40B4-BE49-F238E27FC236}">
                <a16:creationId xmlns:a16="http://schemas.microsoft.com/office/drawing/2014/main" id="{96C74A52-870D-4594-973F-A7D6B11DEDB6}"/>
              </a:ext>
            </a:extLst>
          </p:cNvPr>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3DD365D1-B35B-469B-9845-524F949705C1}"/>
              </a:ext>
            </a:extLst>
          </p:cNvPr>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fld id="{7923F00B-CBC9-4867-820C-96D74355829A}" type="slidenum">
              <a:rPr lang="en-US" altLang="lv-LV"/>
              <a:pPr/>
              <a:t>‹#›</a:t>
            </a:fld>
            <a:endParaRPr lang="en-US" altLang="lv-LV"/>
          </a:p>
        </p:txBody>
      </p:sp>
    </p:spTree>
    <p:extLst>
      <p:ext uri="{BB962C8B-B14F-4D97-AF65-F5344CB8AC3E}">
        <p14:creationId xmlns:p14="http://schemas.microsoft.com/office/powerpoint/2010/main" val="37987773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mailto:anna.grinberga@lm.gov.lv" TargetMode="External"/><Relationship Id="rId13" Type="http://schemas.openxmlformats.org/officeDocument/2006/relationships/hyperlink" Target="https://www.youtube.com/user/LabklajibasMinistrij" TargetMode="External"/><Relationship Id="rId3" Type="http://schemas.openxmlformats.org/officeDocument/2006/relationships/image" Target="../media/image9.png"/><Relationship Id="rId7" Type="http://schemas.openxmlformats.org/officeDocument/2006/relationships/hyperlink" Target="https://www.facebook.com/labklajibasministrija/?ref=hl" TargetMode="External"/><Relationship Id="rId12" Type="http://schemas.openxmlformats.org/officeDocument/2006/relationships/hyperlink" Target="https://twitter.com/Lab_min" TargetMode="External"/><Relationship Id="rId2" Type="http://schemas.openxmlformats.org/officeDocument/2006/relationships/image" Target="../media/image8.png"/><Relationship Id="rId1" Type="http://schemas.openxmlformats.org/officeDocument/2006/relationships/slideLayout" Target="../slideLayouts/slideLayout20.xml"/><Relationship Id="rId6" Type="http://schemas.openxmlformats.org/officeDocument/2006/relationships/hyperlink" Target="https://www.instagram.com/labklajibas_ministrija/" TargetMode="External"/><Relationship Id="rId11" Type="http://schemas.openxmlformats.org/officeDocument/2006/relationships/image" Target="../media/image12.png"/><Relationship Id="rId5" Type="http://schemas.openxmlformats.org/officeDocument/2006/relationships/hyperlink" Target="http://www.lm.gov.lv/" TargetMode="External"/><Relationship Id="rId10"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hyperlink" Target="mailto:guntis.kaldovskis@lm.gov.lv"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8031" y="0"/>
            <a:ext cx="1827937" cy="2216373"/>
          </a:xfrm>
          <a:prstGeom prst="rect">
            <a:avLst/>
          </a:prstGeom>
        </p:spPr>
      </p:pic>
      <p:sp>
        <p:nvSpPr>
          <p:cNvPr id="9" name="Rectangle 8">
            <a:extLst>
              <a:ext uri="{FF2B5EF4-FFF2-40B4-BE49-F238E27FC236}">
                <a16:creationId xmlns:a16="http://schemas.microsoft.com/office/drawing/2014/main" id="{B356C2EE-6F08-4F71-BAF9-2FEBF4F90354}"/>
              </a:ext>
            </a:extLst>
          </p:cNvPr>
          <p:cNvSpPr/>
          <p:nvPr/>
        </p:nvSpPr>
        <p:spPr>
          <a:xfrm>
            <a:off x="0" y="6620256"/>
            <a:ext cx="652970" cy="237744"/>
          </a:xfrm>
          <a:prstGeom prst="rect">
            <a:avLst/>
          </a:prstGeom>
          <a:solidFill>
            <a:srgbClr val="9D22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dirty="0"/>
          </a:p>
        </p:txBody>
      </p:sp>
      <p:sp>
        <p:nvSpPr>
          <p:cNvPr id="10" name="Rectangle 9">
            <a:extLst>
              <a:ext uri="{FF2B5EF4-FFF2-40B4-BE49-F238E27FC236}">
                <a16:creationId xmlns:a16="http://schemas.microsoft.com/office/drawing/2014/main" id="{783631E8-13B7-412A-B487-03E4B55DA8A7}"/>
              </a:ext>
            </a:extLst>
          </p:cNvPr>
          <p:cNvSpPr/>
          <p:nvPr/>
        </p:nvSpPr>
        <p:spPr>
          <a:xfrm>
            <a:off x="649321" y="6620256"/>
            <a:ext cx="652970" cy="237744"/>
          </a:xfrm>
          <a:prstGeom prst="rect">
            <a:avLst/>
          </a:prstGeom>
          <a:solidFill>
            <a:srgbClr val="595C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11" name="Rectangle 10">
            <a:extLst>
              <a:ext uri="{FF2B5EF4-FFF2-40B4-BE49-F238E27FC236}">
                <a16:creationId xmlns:a16="http://schemas.microsoft.com/office/drawing/2014/main" id="{59BC005A-2F9F-436B-BC8A-12FE16A090F5}"/>
              </a:ext>
            </a:extLst>
          </p:cNvPr>
          <p:cNvSpPr/>
          <p:nvPr/>
        </p:nvSpPr>
        <p:spPr>
          <a:xfrm>
            <a:off x="1302291" y="6620256"/>
            <a:ext cx="652970" cy="237744"/>
          </a:xfrm>
          <a:prstGeom prst="rect">
            <a:avLst/>
          </a:prstGeom>
          <a:solidFill>
            <a:srgbClr val="0156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12" name="Rectangle 11">
            <a:extLst>
              <a:ext uri="{FF2B5EF4-FFF2-40B4-BE49-F238E27FC236}">
                <a16:creationId xmlns:a16="http://schemas.microsoft.com/office/drawing/2014/main" id="{6D2EF479-BA66-4768-A184-5E05ED080587}"/>
              </a:ext>
            </a:extLst>
          </p:cNvPr>
          <p:cNvSpPr/>
          <p:nvPr/>
        </p:nvSpPr>
        <p:spPr>
          <a:xfrm>
            <a:off x="1955259" y="6620256"/>
            <a:ext cx="652970" cy="237744"/>
          </a:xfrm>
          <a:prstGeom prst="rect">
            <a:avLst/>
          </a:prstGeom>
          <a:solidFill>
            <a:srgbClr val="0185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dirty="0"/>
          </a:p>
        </p:txBody>
      </p:sp>
      <p:sp>
        <p:nvSpPr>
          <p:cNvPr id="13" name="Rectangle 12">
            <a:extLst>
              <a:ext uri="{FF2B5EF4-FFF2-40B4-BE49-F238E27FC236}">
                <a16:creationId xmlns:a16="http://schemas.microsoft.com/office/drawing/2014/main" id="{16BEB034-997D-4CDF-B398-C268069AE78C}"/>
              </a:ext>
            </a:extLst>
          </p:cNvPr>
          <p:cNvSpPr/>
          <p:nvPr/>
        </p:nvSpPr>
        <p:spPr>
          <a:xfrm>
            <a:off x="2604580" y="6620256"/>
            <a:ext cx="652970" cy="237744"/>
          </a:xfrm>
          <a:prstGeom prst="rect">
            <a:avLst/>
          </a:prstGeom>
          <a:solidFill>
            <a:srgbClr val="0022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14" name="Rectangle 13">
            <a:extLst>
              <a:ext uri="{FF2B5EF4-FFF2-40B4-BE49-F238E27FC236}">
                <a16:creationId xmlns:a16="http://schemas.microsoft.com/office/drawing/2014/main" id="{70777749-38F9-44A8-8E8B-615421B2512D}"/>
              </a:ext>
            </a:extLst>
          </p:cNvPr>
          <p:cNvSpPr/>
          <p:nvPr/>
        </p:nvSpPr>
        <p:spPr>
          <a:xfrm>
            <a:off x="3257550" y="6620256"/>
            <a:ext cx="652970" cy="237744"/>
          </a:xfrm>
          <a:prstGeom prst="rect">
            <a:avLst/>
          </a:prstGeom>
          <a:solidFill>
            <a:srgbClr val="1F2B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15" name="Rectangle 14">
            <a:extLst>
              <a:ext uri="{FF2B5EF4-FFF2-40B4-BE49-F238E27FC236}">
                <a16:creationId xmlns:a16="http://schemas.microsoft.com/office/drawing/2014/main" id="{71582B51-11FE-4B81-B2CD-BF4928DD96C2}"/>
              </a:ext>
            </a:extLst>
          </p:cNvPr>
          <p:cNvSpPr/>
          <p:nvPr/>
        </p:nvSpPr>
        <p:spPr>
          <a:xfrm>
            <a:off x="3910519" y="6620256"/>
            <a:ext cx="652970" cy="237744"/>
          </a:xfrm>
          <a:prstGeom prst="rect">
            <a:avLst/>
          </a:prstGeom>
          <a:solidFill>
            <a:srgbClr val="6947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dirty="0"/>
          </a:p>
        </p:txBody>
      </p:sp>
      <p:sp>
        <p:nvSpPr>
          <p:cNvPr id="16" name="Rectangle 15">
            <a:extLst>
              <a:ext uri="{FF2B5EF4-FFF2-40B4-BE49-F238E27FC236}">
                <a16:creationId xmlns:a16="http://schemas.microsoft.com/office/drawing/2014/main" id="{9C9AACA3-A751-4450-A226-210803103A00}"/>
              </a:ext>
            </a:extLst>
          </p:cNvPr>
          <p:cNvSpPr/>
          <p:nvPr/>
        </p:nvSpPr>
        <p:spPr>
          <a:xfrm>
            <a:off x="4559841" y="6620256"/>
            <a:ext cx="652970" cy="237744"/>
          </a:xfrm>
          <a:prstGeom prst="rect">
            <a:avLst/>
          </a:prstGeom>
          <a:solidFill>
            <a:srgbClr val="E500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17" name="Rectangle 16">
            <a:extLst>
              <a:ext uri="{FF2B5EF4-FFF2-40B4-BE49-F238E27FC236}">
                <a16:creationId xmlns:a16="http://schemas.microsoft.com/office/drawing/2014/main" id="{7591614C-F91C-41F1-AB62-8F37D5EC6297}"/>
              </a:ext>
            </a:extLst>
          </p:cNvPr>
          <p:cNvSpPr/>
          <p:nvPr/>
        </p:nvSpPr>
        <p:spPr>
          <a:xfrm>
            <a:off x="5212810" y="6620256"/>
            <a:ext cx="652970" cy="237744"/>
          </a:xfrm>
          <a:prstGeom prst="rect">
            <a:avLst/>
          </a:prstGeom>
          <a:solidFill>
            <a:srgbClr val="6BA5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18" name="Rectangle 17">
            <a:extLst>
              <a:ext uri="{FF2B5EF4-FFF2-40B4-BE49-F238E27FC236}">
                <a16:creationId xmlns:a16="http://schemas.microsoft.com/office/drawing/2014/main" id="{C40BF4BE-2C59-4C69-BBC6-8B5D64AD6D39}"/>
              </a:ext>
            </a:extLst>
          </p:cNvPr>
          <p:cNvSpPr/>
          <p:nvPr/>
        </p:nvSpPr>
        <p:spPr>
          <a:xfrm>
            <a:off x="5865778" y="6620256"/>
            <a:ext cx="652970" cy="237744"/>
          </a:xfrm>
          <a:prstGeom prst="rect">
            <a:avLst/>
          </a:prstGeom>
          <a:solidFill>
            <a:srgbClr val="4156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dirty="0"/>
          </a:p>
        </p:txBody>
      </p:sp>
      <p:sp>
        <p:nvSpPr>
          <p:cNvPr id="19" name="Rectangle 18">
            <a:extLst>
              <a:ext uri="{FF2B5EF4-FFF2-40B4-BE49-F238E27FC236}">
                <a16:creationId xmlns:a16="http://schemas.microsoft.com/office/drawing/2014/main" id="{012D3F62-89CE-4FE0-AD66-F58EBAAB0304}"/>
              </a:ext>
            </a:extLst>
          </p:cNvPr>
          <p:cNvSpPr/>
          <p:nvPr/>
        </p:nvSpPr>
        <p:spPr>
          <a:xfrm>
            <a:off x="6515100" y="6620256"/>
            <a:ext cx="652970" cy="237744"/>
          </a:xfrm>
          <a:prstGeom prst="rect">
            <a:avLst/>
          </a:prstGeom>
          <a:solidFill>
            <a:srgbClr val="850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20" name="Rectangle 19">
            <a:extLst>
              <a:ext uri="{FF2B5EF4-FFF2-40B4-BE49-F238E27FC236}">
                <a16:creationId xmlns:a16="http://schemas.microsoft.com/office/drawing/2014/main" id="{1553AFBE-9F9B-4101-88E9-A89CA6443407}"/>
              </a:ext>
            </a:extLst>
          </p:cNvPr>
          <p:cNvSpPr/>
          <p:nvPr/>
        </p:nvSpPr>
        <p:spPr>
          <a:xfrm>
            <a:off x="7168069" y="6620256"/>
            <a:ext cx="652970" cy="237744"/>
          </a:xfrm>
          <a:prstGeom prst="rect">
            <a:avLst/>
          </a:prstGeom>
          <a:solidFill>
            <a:srgbClr val="E67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26" name="Rectangle 25">
            <a:extLst>
              <a:ext uri="{FF2B5EF4-FFF2-40B4-BE49-F238E27FC236}">
                <a16:creationId xmlns:a16="http://schemas.microsoft.com/office/drawing/2014/main" id="{06F57C9A-2AD3-4CC7-BAA9-51804AEB556B}"/>
              </a:ext>
            </a:extLst>
          </p:cNvPr>
          <p:cNvSpPr/>
          <p:nvPr/>
        </p:nvSpPr>
        <p:spPr>
          <a:xfrm>
            <a:off x="7821038" y="6620256"/>
            <a:ext cx="652970" cy="237744"/>
          </a:xfrm>
          <a:prstGeom prst="rect">
            <a:avLst/>
          </a:prstGeom>
          <a:solidFill>
            <a:srgbClr val="4A78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27" name="Rectangle 26">
            <a:extLst>
              <a:ext uri="{FF2B5EF4-FFF2-40B4-BE49-F238E27FC236}">
                <a16:creationId xmlns:a16="http://schemas.microsoft.com/office/drawing/2014/main" id="{04DD8E95-11D3-4BBD-B7E8-C3BB41B5142A}"/>
              </a:ext>
            </a:extLst>
          </p:cNvPr>
          <p:cNvSpPr/>
          <p:nvPr/>
        </p:nvSpPr>
        <p:spPr>
          <a:xfrm>
            <a:off x="8474008" y="6620256"/>
            <a:ext cx="669992" cy="237744"/>
          </a:xfrm>
          <a:prstGeom prst="rect">
            <a:avLst/>
          </a:prstGeom>
          <a:solidFill>
            <a:srgbClr val="3E2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350"/>
          </a:p>
        </p:txBody>
      </p:sp>
      <p:sp>
        <p:nvSpPr>
          <p:cNvPr id="28" name="TextBox 27">
            <a:extLst>
              <a:ext uri="{FF2B5EF4-FFF2-40B4-BE49-F238E27FC236}">
                <a16:creationId xmlns:a16="http://schemas.microsoft.com/office/drawing/2014/main" id="{DBF76205-F891-4C4B-96DA-9BBAEFDCC2C2}"/>
              </a:ext>
            </a:extLst>
          </p:cNvPr>
          <p:cNvSpPr txBox="1"/>
          <p:nvPr/>
        </p:nvSpPr>
        <p:spPr>
          <a:xfrm>
            <a:off x="814527" y="3249161"/>
            <a:ext cx="7659481" cy="830997"/>
          </a:xfrm>
          <a:prstGeom prst="rect">
            <a:avLst/>
          </a:prstGeom>
          <a:noFill/>
        </p:spPr>
        <p:txBody>
          <a:bodyPr wrap="square" rtlCol="0">
            <a:spAutoFit/>
          </a:bodyPr>
          <a:lstStyle/>
          <a:p>
            <a:pPr algn="ctr"/>
            <a:r>
              <a:rPr lang="lv-LV" sz="2400" b="1" dirty="0">
                <a:solidFill>
                  <a:srgbClr val="000000"/>
                </a:solidFill>
                <a:latin typeface="DINPro-Bold"/>
              </a:rPr>
              <a:t>Atbalsta pasākumi cilvēkiem ar invaliditāti mājokļu vides pieejamības nodrošināšanai</a:t>
            </a:r>
          </a:p>
        </p:txBody>
      </p:sp>
      <p:sp>
        <p:nvSpPr>
          <p:cNvPr id="31" name="TextBox 30">
            <a:extLst>
              <a:ext uri="{FF2B5EF4-FFF2-40B4-BE49-F238E27FC236}">
                <a16:creationId xmlns:a16="http://schemas.microsoft.com/office/drawing/2014/main" id="{518FF587-4724-4BC6-A0F9-D5E7EF8E64A2}"/>
              </a:ext>
            </a:extLst>
          </p:cNvPr>
          <p:cNvSpPr txBox="1"/>
          <p:nvPr/>
        </p:nvSpPr>
        <p:spPr>
          <a:xfrm>
            <a:off x="1092993" y="5330856"/>
            <a:ext cx="7102548" cy="264688"/>
          </a:xfrm>
          <a:prstGeom prst="rect">
            <a:avLst/>
          </a:prstGeom>
          <a:noFill/>
        </p:spPr>
        <p:txBody>
          <a:bodyPr wrap="square">
            <a:spAutoFit/>
          </a:bodyPr>
          <a:lstStyle/>
          <a:p>
            <a:pPr algn="ctr" eaLnBrk="1" hangingPunct="1">
              <a:lnSpc>
                <a:spcPct val="80000"/>
              </a:lnSpc>
            </a:pPr>
            <a:r>
              <a:rPr lang="lv-LV" altLang="en-US" sz="1400" dirty="0">
                <a:solidFill>
                  <a:srgbClr val="006600"/>
                </a:solidFill>
                <a:latin typeface="Tahoma" panose="020B0604030504040204" pitchFamily="34" charset="0"/>
                <a:ea typeface="MS PGothic" panose="020B0600070205080204" pitchFamily="34" charset="-128"/>
              </a:rPr>
              <a:t>2022.gada 18.februāris</a:t>
            </a:r>
            <a:endParaRPr lang="en-US" altLang="en-US" sz="1400" dirty="0">
              <a:solidFill>
                <a:srgbClr val="006600"/>
              </a:solidFill>
              <a:latin typeface="Tahoma" panose="020B0604030504040204" pitchFamily="34" charset="0"/>
              <a:ea typeface="MS PGothic" panose="020B0600070205080204" pitchFamily="34" charset="-128"/>
            </a:endParaRPr>
          </a:p>
        </p:txBody>
      </p:sp>
      <p:sp>
        <p:nvSpPr>
          <p:cNvPr id="21" name="TextBox 20">
            <a:extLst>
              <a:ext uri="{FF2B5EF4-FFF2-40B4-BE49-F238E27FC236}">
                <a16:creationId xmlns:a16="http://schemas.microsoft.com/office/drawing/2014/main" id="{1EAE5938-6DBF-48E3-910F-0D31DDA6EACF}"/>
              </a:ext>
            </a:extLst>
          </p:cNvPr>
          <p:cNvSpPr txBox="1"/>
          <p:nvPr/>
        </p:nvSpPr>
        <p:spPr>
          <a:xfrm>
            <a:off x="2295876" y="5538201"/>
            <a:ext cx="4572000" cy="276999"/>
          </a:xfrm>
          <a:prstGeom prst="rect">
            <a:avLst/>
          </a:prstGeom>
          <a:noFill/>
        </p:spPr>
        <p:txBody>
          <a:bodyPr wrap="square">
            <a:spAutoFit/>
          </a:bodyPr>
          <a:lstStyle/>
          <a:p>
            <a:pPr algn="ctr"/>
            <a:r>
              <a:rPr lang="lv-LV" sz="1200" dirty="0">
                <a:latin typeface="DINPro-Bold"/>
              </a:rPr>
              <a:t> </a:t>
            </a:r>
            <a:endParaRPr lang="lv-LV" sz="1200" dirty="0"/>
          </a:p>
        </p:txBody>
      </p:sp>
    </p:spTree>
    <p:extLst>
      <p:ext uri="{BB962C8B-B14F-4D97-AF65-F5344CB8AC3E}">
        <p14:creationId xmlns:p14="http://schemas.microsoft.com/office/powerpoint/2010/main" val="981749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(5)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4278094"/>
          </a:xfrm>
          <a:prstGeom prst="rect">
            <a:avLst/>
          </a:prstGeom>
          <a:noFill/>
        </p:spPr>
        <p:txBody>
          <a:bodyPr wrap="square">
            <a:spAutoFit/>
          </a:bodyPr>
          <a:lstStyle/>
          <a:p>
            <a:r>
              <a:rPr lang="lv-LV" sz="1600" b="1" dirty="0">
                <a:latin typeface="DINPro-Bold"/>
              </a:rPr>
              <a:t>Vai, lai varētu veikt atlasi, personai uz iesnieguma iesniegšanas brīdi klāt ir jāpievieno visi ministrijas vēstules 2.pielikumā minētie dokumenti, t.i., ergoterapeita atzinums, - 4.solis</a:t>
            </a:r>
          </a:p>
          <a:p>
            <a:r>
              <a:rPr lang="lv-LV" sz="1600" dirty="0">
                <a:latin typeface="DINPro-Bold"/>
              </a:rPr>
              <a:t>Vērtēšanas kritēriji vēl tiks  precizēti un ergoterapeits ir jāiekļauj vērtēšanas komisijas darbā, kurš novērtēs un sniegs atzinumu par pielāgojumu nepieciešamību un veidu (3. un 4.solis).</a:t>
            </a:r>
          </a:p>
          <a:p>
            <a:endParaRPr lang="lv-LV" sz="1600" b="1" dirty="0">
              <a:latin typeface="DINPro-Bold"/>
            </a:endParaRPr>
          </a:p>
          <a:p>
            <a:r>
              <a:rPr lang="lv-LV" sz="1600" b="1" dirty="0">
                <a:latin typeface="DINPro-Bold"/>
              </a:rPr>
              <a:t>Pašvaldībā ar ergoterapeita atzinuma iegūšanu varētu būt sarežģījumi, jo ir speciālistu trūkums. Vai šī atzinuma saņemšanu organizē pati persona? –</a:t>
            </a:r>
          </a:p>
          <a:p>
            <a:r>
              <a:rPr lang="lv-LV" sz="1600" dirty="0">
                <a:latin typeface="DINPro-Bold"/>
              </a:rPr>
              <a:t>Sociālais dienests organizē ergoterapeita piesaisti, izdevumus plānojot kā administratīvās izmaksas (līdz 10 %).</a:t>
            </a:r>
          </a:p>
          <a:p>
            <a:endParaRPr lang="lv-LV" sz="1600" b="1" dirty="0">
              <a:latin typeface="DINPro-Bold"/>
            </a:endParaRPr>
          </a:p>
          <a:p>
            <a:r>
              <a:rPr lang="lv-LV" sz="1600" b="1" dirty="0">
                <a:latin typeface="DINPro-Bold"/>
              </a:rPr>
              <a:t>Vai ir jāpieņem visi iesniegumi, kuri tiek saņemti, kaut arī atbalsts tiks piešķirts tikai 12 personām Liepājā? To vai persona kvalificēsies atbalsta saņemšanai, varēs pateikt tikai pēc dokumentu izvērtēšanas. Vai par atlases kritēriju var uzskatīt arī iesniegumu saņemšanas secību? </a:t>
            </a:r>
          </a:p>
          <a:p>
            <a:r>
              <a:rPr lang="lv-LV" sz="1600" dirty="0">
                <a:latin typeface="DINPro-Bold"/>
              </a:rPr>
              <a:t>Pieņem visus iesniegumus un izvērtē, par secību – vēl ir atvērts jautājums diskusijai.</a:t>
            </a:r>
          </a:p>
        </p:txBody>
      </p:sp>
      <p:sp>
        <p:nvSpPr>
          <p:cNvPr id="9" name="TextBox 8">
            <a:extLst>
              <a:ext uri="{FF2B5EF4-FFF2-40B4-BE49-F238E27FC236}">
                <a16:creationId xmlns:a16="http://schemas.microsoft.com/office/drawing/2014/main" id="{3B0C5460-785F-4F95-928C-B2FE06799E6A}"/>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9</a:t>
            </a:r>
          </a:p>
        </p:txBody>
      </p:sp>
    </p:spTree>
    <p:extLst>
      <p:ext uri="{BB962C8B-B14F-4D97-AF65-F5344CB8AC3E}">
        <p14:creationId xmlns:p14="http://schemas.microsoft.com/office/powerpoint/2010/main" val="1764950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(6)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3785652"/>
          </a:xfrm>
          <a:prstGeom prst="rect">
            <a:avLst/>
          </a:prstGeom>
          <a:noFill/>
        </p:spPr>
        <p:txBody>
          <a:bodyPr wrap="square">
            <a:spAutoFit/>
          </a:bodyPr>
          <a:lstStyle/>
          <a:p>
            <a:r>
              <a:rPr lang="lv-LV" sz="1600" b="1" dirty="0">
                <a:latin typeface="DINPro-Bold"/>
              </a:rPr>
              <a:t>Kā vērtējami rezultāti, ja persona pieteiksies 17 gadu vecumā, bet pasākuma realizācijas gaitā būs sasniegusi pilngadību? Vai pasākuma mērķa grupa tiks vērtēta kā kopēja, vai kā divas dažādas mērķa grupas?  </a:t>
            </a:r>
          </a:p>
          <a:p>
            <a:r>
              <a:rPr lang="lv-LV" sz="1600" dirty="0">
                <a:latin typeface="DINPro-Bold"/>
              </a:rPr>
              <a:t>Ja atbilstība noteikta pēc bērnu kritērijiem, tad tiks uzskatīts, ka atbalsts sniegt bērnam </a:t>
            </a:r>
          </a:p>
          <a:p>
            <a:endParaRPr lang="lv-LV" sz="1600" b="1" dirty="0">
              <a:latin typeface="DINPro-Bold"/>
            </a:endParaRPr>
          </a:p>
          <a:p>
            <a:r>
              <a:rPr lang="lv-LV" sz="1600" b="1" dirty="0">
                <a:latin typeface="DINPro-Bold"/>
              </a:rPr>
              <a:t>Kā rīkoties, ja personai nepieciešamais pielāgojums dzīvesvietā pārsniedz pieejamā finansējuma apjomu? –</a:t>
            </a:r>
          </a:p>
          <a:p>
            <a:r>
              <a:rPr lang="lv-LV" sz="1600" dirty="0">
                <a:latin typeface="DINPro-Bold"/>
              </a:rPr>
              <a:t>Pašvaldība vai persona var līdzfinansēt. Ja atbalsta saņēmēji pašvaldībā ir vairāki, tad projekta ietvaros finansējumu var pārdalīt</a:t>
            </a:r>
          </a:p>
          <a:p>
            <a:endParaRPr lang="lv-LV" sz="1600" b="1" dirty="0">
              <a:latin typeface="DINPro-Bold"/>
            </a:endParaRPr>
          </a:p>
          <a:p>
            <a:r>
              <a:rPr lang="lv-LV" sz="1600" b="1" dirty="0">
                <a:latin typeface="DINPro-Bold"/>
              </a:rPr>
              <a:t>Vai pakalpojums pieejams personām ar invaliditāti, kurām ir kustību traucējumi vai arī kuras pārvietojas riteņkrēslā? Diagnožu kodi ir pieejami, tos var atrast, bet būtu labi, ja tas būtu pateikts, jo tas atvieglotu personu atlases veikšanu. </a:t>
            </a:r>
          </a:p>
          <a:p>
            <a:r>
              <a:rPr lang="lv-LV" sz="1600" dirty="0">
                <a:latin typeface="DINPro-Bold"/>
              </a:rPr>
              <a:t>Personas ar kustību traucējumiem (persona pārvietojas riteņkrēslā vai izmanto tehniskos pārvietošanās palīglīdzekļus).</a:t>
            </a:r>
          </a:p>
        </p:txBody>
      </p:sp>
      <p:sp>
        <p:nvSpPr>
          <p:cNvPr id="9" name="TextBox 8">
            <a:extLst>
              <a:ext uri="{FF2B5EF4-FFF2-40B4-BE49-F238E27FC236}">
                <a16:creationId xmlns:a16="http://schemas.microsoft.com/office/drawing/2014/main" id="{1E9021B8-D832-472F-8604-D514471B4C2F}"/>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10</a:t>
            </a:r>
          </a:p>
        </p:txBody>
      </p:sp>
    </p:spTree>
    <p:extLst>
      <p:ext uri="{BB962C8B-B14F-4D97-AF65-F5344CB8AC3E}">
        <p14:creationId xmlns:p14="http://schemas.microsoft.com/office/powerpoint/2010/main" val="2043608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(7)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4031873"/>
          </a:xfrm>
          <a:prstGeom prst="rect">
            <a:avLst/>
          </a:prstGeom>
          <a:noFill/>
        </p:spPr>
        <p:txBody>
          <a:bodyPr wrap="square">
            <a:spAutoFit/>
          </a:bodyPr>
          <a:lstStyle/>
          <a:p>
            <a:r>
              <a:rPr lang="lv-LV" sz="1600" b="1" dirty="0">
                <a:latin typeface="DINPro-Bold"/>
              </a:rPr>
              <a:t>Ņemot vērā, ka finansējuma saņēmēji būs pašvaldības, taču ieguldījumi tiks veikti privātpersonu īpašumos, kā tiks risināts fakts, ka pašvaldībai nav atļauts ieguldīt valsts līdzekļus privātīpašumā? </a:t>
            </a:r>
          </a:p>
          <a:p>
            <a:r>
              <a:rPr lang="lv-LV" sz="1600" dirty="0">
                <a:latin typeface="DINPro-Bold"/>
              </a:rPr>
              <a:t>Ieguldījumi plānoti privātpersonu mājokļus, šeit nav ierobežojumu par ieguldījumiem privātīpašumā. Pašvaldība vai persona var līdzfinansēt. Ja atbalsta saņēmēji pašvaldībā ir vairāki, tad projekta ietvaros finansējumu var pārdalīt.</a:t>
            </a:r>
          </a:p>
          <a:p>
            <a:endParaRPr lang="lv-LV" sz="1600" b="1" dirty="0">
              <a:latin typeface="DINPro-Bold"/>
            </a:endParaRPr>
          </a:p>
          <a:p>
            <a:r>
              <a:rPr lang="lv-LV" sz="1600" b="1" dirty="0">
                <a:latin typeface="DINPro-Bold"/>
              </a:rPr>
              <a:t>Pie kritērijiem, 3.atlases solī ir noteikts, ka īres līguma gadījumā, tam ir jābūt ar termiņu ne īsāku par 5 gadiem un reģistrētiem zemesgrāmatā. Vai īres līgums, kurš nebūs reģistrēts zemesgrāmatā, bet ir notariāli apliecināts, nebūs uzskatāms par derīgu? </a:t>
            </a:r>
          </a:p>
          <a:p>
            <a:r>
              <a:rPr lang="lv-LV" sz="1600" dirty="0">
                <a:latin typeface="DINPro-Bold"/>
              </a:rPr>
              <a:t>Vērtēšanas kritēriji vēl tiks precizēti diskusiju laikā.</a:t>
            </a:r>
          </a:p>
          <a:p>
            <a:endParaRPr lang="lv-LV" sz="1600" b="1" dirty="0">
              <a:latin typeface="DINPro-Bold"/>
            </a:endParaRPr>
          </a:p>
          <a:p>
            <a:r>
              <a:rPr lang="lv-LV" sz="1600" b="1" dirty="0">
                <a:latin typeface="DINPro-Bold"/>
              </a:rPr>
              <a:t>Kā īpašumā paliks un kas uzņemsies projekta rezultātu uzturēšanu?</a:t>
            </a:r>
          </a:p>
          <a:p>
            <a:r>
              <a:rPr lang="lv-LV" sz="1600" dirty="0">
                <a:latin typeface="DINPro-Bold"/>
              </a:rPr>
              <a:t>Pēcuzraudzība plānota saistīto dokumentu pārbaudei, t.i.,  5 gadus pēc projekta beigām. Veikto pielāgojumu rezultātu uzturēšanu nav plānots pārbaudīt.</a:t>
            </a:r>
          </a:p>
        </p:txBody>
      </p:sp>
      <p:sp>
        <p:nvSpPr>
          <p:cNvPr id="9" name="TextBox 8">
            <a:extLst>
              <a:ext uri="{FF2B5EF4-FFF2-40B4-BE49-F238E27FC236}">
                <a16:creationId xmlns:a16="http://schemas.microsoft.com/office/drawing/2014/main" id="{6C012F06-2E0E-4DB1-A922-002CA0A00FC4}"/>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11</a:t>
            </a:r>
          </a:p>
        </p:txBody>
      </p:sp>
    </p:spTree>
    <p:extLst>
      <p:ext uri="{BB962C8B-B14F-4D97-AF65-F5344CB8AC3E}">
        <p14:creationId xmlns:p14="http://schemas.microsoft.com/office/powerpoint/2010/main" val="685351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(8)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4031873"/>
          </a:xfrm>
          <a:prstGeom prst="rect">
            <a:avLst/>
          </a:prstGeom>
          <a:noFill/>
        </p:spPr>
        <p:txBody>
          <a:bodyPr wrap="square">
            <a:spAutoFit/>
          </a:bodyPr>
          <a:lstStyle/>
          <a:p>
            <a:r>
              <a:rPr lang="lv-LV" sz="1600" b="1" dirty="0">
                <a:latin typeface="DINPro-Bold"/>
              </a:rPr>
              <a:t>Vai ir vērtētas situācijas, kad piekļuve ir izbūvēta, bet pēc gada persona ar kustību traucējumiem pamet savu pielāgoto dzīves vietu? Vai no tā neizriet kādas sankcijas? </a:t>
            </a:r>
          </a:p>
          <a:p>
            <a:r>
              <a:rPr lang="lv-LV" sz="1600" dirty="0">
                <a:latin typeface="DINPro-Bold"/>
              </a:rPr>
              <a:t>Nē, sankcijas var paredzētas. Veikto pielāgojumu rezultātu uzturēšanu nav plānots pārbaudīt.</a:t>
            </a:r>
          </a:p>
          <a:p>
            <a:endParaRPr lang="lv-LV" sz="1600" b="1" dirty="0">
              <a:latin typeface="DINPro-Bold"/>
            </a:endParaRPr>
          </a:p>
          <a:p>
            <a:r>
              <a:rPr lang="lv-LV" sz="1600" b="1" dirty="0">
                <a:latin typeface="DINPro-Bold"/>
              </a:rPr>
              <a:t>Vai, iesniedzot projekta pieteikumus, ir jābūt izstrādātai tehniskai dokumentācijai? </a:t>
            </a:r>
          </a:p>
          <a:p>
            <a:r>
              <a:rPr lang="lv-LV" sz="1600" dirty="0">
                <a:latin typeface="DINPro-Bold"/>
              </a:rPr>
              <a:t>Tehniskā dokumentācijas var tikt izstrādāta projekta īstenošanas laikā. Mājokļa pielāgošanu veic balstoties uz ergoterapeita atzinumu.</a:t>
            </a:r>
          </a:p>
          <a:p>
            <a:endParaRPr lang="lv-LV" sz="1600" dirty="0">
              <a:latin typeface="DINPro-Bold"/>
            </a:endParaRPr>
          </a:p>
          <a:p>
            <a:r>
              <a:rPr lang="lv-LV" sz="1600" b="1" dirty="0">
                <a:latin typeface="DINPro-Bold"/>
              </a:rPr>
              <a:t>Norādīts, ka projektā tiks attiecinātas arī projektēšanas/ tehniskās dokumentācijas izstrāde, bet, vai pašvaldība var pasūtīt, piemēram, daudzdzīvokļu mājai, kuru apsaimnieko pašas mājas biedrība, šādas dokumentācijas izstrādi? Vai tehniskās dokumentācijas izstrāde tiks attiecināta jebkurā gadījumā, neatkarīgi no tās pasūtītāja/ apmaksātāja? </a:t>
            </a:r>
          </a:p>
          <a:p>
            <a:r>
              <a:rPr lang="lv-LV" sz="1600" dirty="0">
                <a:latin typeface="DINPro-Bold"/>
              </a:rPr>
              <a:t>Finansējuma saņēmējs ir pašvaldība, līdz ar to būs attiecināmas izmaksas, ko veikusi pašvaldība pati vai, piemēram, uz pakalpojum līguma pamata.</a:t>
            </a:r>
          </a:p>
        </p:txBody>
      </p:sp>
      <p:sp>
        <p:nvSpPr>
          <p:cNvPr id="9" name="TextBox 8">
            <a:extLst>
              <a:ext uri="{FF2B5EF4-FFF2-40B4-BE49-F238E27FC236}">
                <a16:creationId xmlns:a16="http://schemas.microsoft.com/office/drawing/2014/main" id="{ED994FA0-0ACE-48AF-9F83-8A6389044638}"/>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12</a:t>
            </a:r>
          </a:p>
        </p:txBody>
      </p:sp>
    </p:spTree>
    <p:extLst>
      <p:ext uri="{BB962C8B-B14F-4D97-AF65-F5344CB8AC3E}">
        <p14:creationId xmlns:p14="http://schemas.microsoft.com/office/powerpoint/2010/main" val="2768515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(9)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4031873"/>
          </a:xfrm>
          <a:prstGeom prst="rect">
            <a:avLst/>
          </a:prstGeom>
          <a:noFill/>
        </p:spPr>
        <p:txBody>
          <a:bodyPr wrap="square">
            <a:spAutoFit/>
          </a:bodyPr>
          <a:lstStyle/>
          <a:p>
            <a:r>
              <a:rPr lang="lv-LV" sz="1600" b="1" dirty="0">
                <a:latin typeface="DINPro-Bold"/>
              </a:rPr>
              <a:t>Vai iekārtu iegādes un uzstādīšanas gadījumos (kad netiek veikta būvniecība) uz projekta pieteikuma iesniegšanas brīdi ir jābūt noslēgtiem līgumiem ar piegādātājiem?</a:t>
            </a:r>
          </a:p>
          <a:p>
            <a:r>
              <a:rPr lang="lv-LV" sz="1600" dirty="0">
                <a:latin typeface="DINPro-Bold"/>
              </a:rPr>
              <a:t>Līgumi ar piegādātājiem var tikt slēgti projekta īstenošanas lakā. </a:t>
            </a:r>
          </a:p>
          <a:p>
            <a:endParaRPr lang="lv-LV" sz="1600" b="1" dirty="0">
              <a:latin typeface="DINPro-Bold"/>
            </a:endParaRPr>
          </a:p>
          <a:p>
            <a:r>
              <a:rPr lang="lv-LV" sz="1600" b="1" dirty="0">
                <a:latin typeface="DINPro-Bold"/>
              </a:rPr>
              <a:t>Vai tāds variants varētu būt, ka pašvaldība sniedz garantijas, ka turpmāko 5 gadu laikā konkrēto dzīvokli izīrēs konkrētai personai? </a:t>
            </a:r>
          </a:p>
          <a:p>
            <a:r>
              <a:rPr lang="lv-LV" sz="1600" dirty="0">
                <a:latin typeface="DINPro-Bold"/>
              </a:rPr>
              <a:t>Kritēriji tiks precizēti diskusiju laikā.</a:t>
            </a:r>
          </a:p>
          <a:p>
            <a:endParaRPr lang="lv-LV" sz="1600" b="1" dirty="0">
              <a:latin typeface="DINPro-Bold"/>
            </a:endParaRPr>
          </a:p>
          <a:p>
            <a:r>
              <a:rPr lang="lv-LV" sz="1600" b="1" dirty="0">
                <a:latin typeface="DINPro-Bold"/>
              </a:rPr>
              <a:t>Vai p/v dzīvokļi, ko p/v izīrē personām ar invaliditāti un pēc īrnieka lūguma piešķir soc. dzīvokļa statusu, kvalificējas projektam? </a:t>
            </a:r>
          </a:p>
          <a:p>
            <a:r>
              <a:rPr lang="lv-LV" sz="1600" dirty="0">
                <a:latin typeface="DINPro-Bold"/>
              </a:rPr>
              <a:t>Jā, ir attiecināms.</a:t>
            </a:r>
          </a:p>
          <a:p>
            <a:endParaRPr lang="lv-LV" sz="1600" b="1" dirty="0">
              <a:latin typeface="DINPro-Bold"/>
            </a:endParaRPr>
          </a:p>
          <a:p>
            <a:r>
              <a:rPr lang="lv-LV" sz="1600" b="1" dirty="0">
                <a:latin typeface="DINPro-Bold"/>
              </a:rPr>
              <a:t>Vai dzīvoklim jābūt reģistrētam Zemesgrāmatā? (Likumdošanas prasības pakāpeniski īstenojam). </a:t>
            </a:r>
          </a:p>
          <a:p>
            <a:r>
              <a:rPr lang="lv-LV" sz="1600" dirty="0">
                <a:latin typeface="DINPro-Bold"/>
              </a:rPr>
              <a:t>Jā, tas pierāda nekustāmā īpašuma īpašumtiesības. </a:t>
            </a:r>
          </a:p>
        </p:txBody>
      </p:sp>
      <p:sp>
        <p:nvSpPr>
          <p:cNvPr id="9" name="TextBox 8">
            <a:extLst>
              <a:ext uri="{FF2B5EF4-FFF2-40B4-BE49-F238E27FC236}">
                <a16:creationId xmlns:a16="http://schemas.microsoft.com/office/drawing/2014/main" id="{666A8A87-CFC5-4535-9A90-88024D3871B6}"/>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13</a:t>
            </a:r>
          </a:p>
        </p:txBody>
      </p:sp>
    </p:spTree>
    <p:extLst>
      <p:ext uri="{BB962C8B-B14F-4D97-AF65-F5344CB8AC3E}">
        <p14:creationId xmlns:p14="http://schemas.microsoft.com/office/powerpoint/2010/main" val="2871914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(10)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3785652"/>
          </a:xfrm>
          <a:prstGeom prst="rect">
            <a:avLst/>
          </a:prstGeom>
          <a:noFill/>
        </p:spPr>
        <p:txBody>
          <a:bodyPr wrap="square">
            <a:spAutoFit/>
          </a:bodyPr>
          <a:lstStyle/>
          <a:p>
            <a:r>
              <a:rPr lang="lv-LV" sz="1600" b="1" dirty="0">
                <a:latin typeface="DINPro-Bold"/>
              </a:rPr>
              <a:t>Vai p/v nepieciešami savi Saistošie noteikumi (atsevišķām pašvaldībām gada nogalē ir parādījušies), vai p/v ir tikai kā starpnieks un LM pēc p/v  iesniegtā saraksta dos akceptu konkrētajām personām un viņu dzīvojamām platībām? </a:t>
            </a:r>
          </a:p>
          <a:p>
            <a:r>
              <a:rPr lang="lv-LV" sz="1600" dirty="0">
                <a:latin typeface="DINPro-Bold"/>
              </a:rPr>
              <a:t>Nē, pašvaldība atbalstu piešķirs atbilstoši vērtēšanas kritērijiem, vērtēšanas komisijas lēmumam.</a:t>
            </a:r>
          </a:p>
          <a:p>
            <a:endParaRPr lang="lv-LV" sz="1600" b="1" dirty="0">
              <a:latin typeface="DINPro-Bold"/>
            </a:endParaRPr>
          </a:p>
          <a:p>
            <a:r>
              <a:rPr lang="lv-LV" sz="1600" b="1" dirty="0">
                <a:latin typeface="DINPro-Bold"/>
              </a:rPr>
              <a:t>Vai pietiek, ka pašvaldības Sociālais dienests pēc savā rīcībā esošās informācijas izvērtē potenciālos atbalsta saņēmējus bez iepriekšējas izziņošanas par iespēju pieteikties, vai obligāti jāizsludina pieteikšanās un tikai tad seko potenciālo atbalsta saņēmēju izvērtējums ?</a:t>
            </a:r>
          </a:p>
          <a:p>
            <a:r>
              <a:rPr lang="lv-LV" sz="1600" dirty="0">
                <a:latin typeface="DINPro-Bold"/>
              </a:rPr>
              <a:t>Pašvaldība drīkst vērtēt savā redzes lokā esošo personu ar I un II invaliditātes grupu atbilstību ANM pasākumam. Tomēr, ja kāda persona ar atbilstošu invaliditātes grupu un kustību traucējumiem piesakās (iesniedz pieteikumu vai interesējas par iespēju pieteikties pasākumam), noraidīt personas pieteikumu nedrīkst, tas ir jāvērtē, kā arī, ja nepieciešams, jāsniedz skaidrojums, kādi papildu dokumenti iesniedzami.</a:t>
            </a:r>
          </a:p>
        </p:txBody>
      </p:sp>
      <p:sp>
        <p:nvSpPr>
          <p:cNvPr id="9" name="TextBox 8">
            <a:extLst>
              <a:ext uri="{FF2B5EF4-FFF2-40B4-BE49-F238E27FC236}">
                <a16:creationId xmlns:a16="http://schemas.microsoft.com/office/drawing/2014/main" id="{4185A255-9B70-41E5-8C17-DB8776A80978}"/>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14</a:t>
            </a:r>
          </a:p>
        </p:txBody>
      </p:sp>
    </p:spTree>
    <p:extLst>
      <p:ext uri="{BB962C8B-B14F-4D97-AF65-F5344CB8AC3E}">
        <p14:creationId xmlns:p14="http://schemas.microsoft.com/office/powerpoint/2010/main" val="1858825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Graphic 2">
            <a:extLst>
              <a:ext uri="{FF2B5EF4-FFF2-40B4-BE49-F238E27FC236}">
                <a16:creationId xmlns:a16="http://schemas.microsoft.com/office/drawing/2014/main" id="{A407FFA1-9DAD-4B8E-9DFC-6CF116E61B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0977" y="6220649"/>
            <a:ext cx="231847"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15">
            <a:extLst>
              <a:ext uri="{FF2B5EF4-FFF2-40B4-BE49-F238E27FC236}">
                <a16:creationId xmlns:a16="http://schemas.microsoft.com/office/drawing/2014/main" id="{D3A68FB7-8F97-44DA-AE85-40A113A85D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797" y="6246953"/>
            <a:ext cx="238958" cy="238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Graphic 15">
            <a:extLst>
              <a:ext uri="{FF2B5EF4-FFF2-40B4-BE49-F238E27FC236}">
                <a16:creationId xmlns:a16="http://schemas.microsoft.com/office/drawing/2014/main" id="{54758173-50A8-46E2-9A11-3C60B2E30F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937" y="6211063"/>
            <a:ext cx="233363"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1" name="TextBox 17">
            <a:extLst>
              <a:ext uri="{FF2B5EF4-FFF2-40B4-BE49-F238E27FC236}">
                <a16:creationId xmlns:a16="http://schemas.microsoft.com/office/drawing/2014/main" id="{5AC2A7E8-CEF4-4D8D-8927-F34DFD2E98BB}"/>
              </a:ext>
            </a:extLst>
          </p:cNvPr>
          <p:cNvSpPr txBox="1">
            <a:spLocks noChangeArrowheads="1"/>
          </p:cNvSpPr>
          <p:nvPr/>
        </p:nvSpPr>
        <p:spPr bwMode="auto">
          <a:xfrm>
            <a:off x="632134" y="6210780"/>
            <a:ext cx="1153535" cy="275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lang="en-US" altLang="lv-LV" sz="1200" b="0" i="0" u="none" strike="noStrike" kern="1200" cap="none" spc="0" normalizeH="0" baseline="0" noProof="0" dirty="0">
                <a:ln>
                  <a:noFill/>
                </a:ln>
                <a:solidFill>
                  <a:prstClr val="black"/>
                </a:solidFill>
                <a:effectLst/>
                <a:uLnTx/>
                <a:uFillTx/>
                <a:latin typeface="DINPro-Bold"/>
                <a:ea typeface="MS PGothic" panose="020B0600070205080204" pitchFamily="34" charset="-128"/>
                <a:hlinkClick r:id="rId5"/>
              </a:rPr>
              <a:t>www.lm.gov.lv</a:t>
            </a:r>
            <a:endParaRPr kumimoji="0" lang="en-US" altLang="lv-LV" sz="1200" b="0" i="0" u="none" strike="noStrike" kern="1200" cap="none" spc="0" normalizeH="0" baseline="0" noProof="0" dirty="0">
              <a:ln>
                <a:noFill/>
              </a:ln>
              <a:solidFill>
                <a:prstClr val="black"/>
              </a:solidFill>
              <a:effectLst/>
              <a:uLnTx/>
              <a:uFillTx/>
              <a:latin typeface="DINPro-Bold"/>
              <a:ea typeface="MS PGothic" panose="020B0600070205080204" pitchFamily="34" charset="-128"/>
            </a:endParaRPr>
          </a:p>
        </p:txBody>
      </p:sp>
      <p:sp>
        <p:nvSpPr>
          <p:cNvPr id="31752" name="TextBox 18">
            <a:extLst>
              <a:ext uri="{FF2B5EF4-FFF2-40B4-BE49-F238E27FC236}">
                <a16:creationId xmlns:a16="http://schemas.microsoft.com/office/drawing/2014/main" id="{57C7CF1B-DEC7-401F-BF55-3433CD88AD4E}"/>
              </a:ext>
            </a:extLst>
          </p:cNvPr>
          <p:cNvSpPr txBox="1">
            <a:spLocks noChangeArrowheads="1"/>
          </p:cNvSpPr>
          <p:nvPr/>
        </p:nvSpPr>
        <p:spPr bwMode="auto">
          <a:xfrm>
            <a:off x="4044300" y="6208912"/>
            <a:ext cx="179643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lang="en-US" altLang="lv-LV" sz="1200" dirty="0">
                <a:solidFill>
                  <a:prstClr val="black"/>
                </a:solidFill>
                <a:latin typeface="DINPro-Bold"/>
                <a:ea typeface="MS PGothic" panose="020B0600070205080204" pitchFamily="34" charset="-128"/>
                <a:hlinkClick r:id="rId6"/>
              </a:rPr>
              <a:t>labklajibas_ministrija</a:t>
            </a:r>
            <a:endParaRPr kumimoji="0" lang="en-US" altLang="lv-LV" sz="1200" b="0" i="0" u="none" strike="noStrike" kern="1200" cap="none" spc="0" normalizeH="0" baseline="0" noProof="0" dirty="0">
              <a:ln>
                <a:noFill/>
              </a:ln>
              <a:solidFill>
                <a:prstClr val="black"/>
              </a:solidFill>
              <a:effectLst/>
              <a:uLnTx/>
              <a:uFillTx/>
              <a:latin typeface="DINPro-Bold"/>
              <a:ea typeface="MS PGothic" panose="020B0600070205080204" pitchFamily="34" charset="-128"/>
            </a:endParaRPr>
          </a:p>
        </p:txBody>
      </p:sp>
      <p:sp>
        <p:nvSpPr>
          <p:cNvPr id="31753" name="TextBox 19">
            <a:extLst>
              <a:ext uri="{FF2B5EF4-FFF2-40B4-BE49-F238E27FC236}">
                <a16:creationId xmlns:a16="http://schemas.microsoft.com/office/drawing/2014/main" id="{877D71C3-822D-465E-8E96-969D3D994691}"/>
              </a:ext>
            </a:extLst>
          </p:cNvPr>
          <p:cNvSpPr txBox="1">
            <a:spLocks noChangeArrowheads="1"/>
          </p:cNvSpPr>
          <p:nvPr/>
        </p:nvSpPr>
        <p:spPr bwMode="auto">
          <a:xfrm>
            <a:off x="2176404" y="6211064"/>
            <a:ext cx="1602182" cy="274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lang="en-US" altLang="lv-LV" sz="1200" b="0" i="0" u="none" strike="noStrike" kern="1200" cap="none" spc="0" normalizeH="0" baseline="0" noProof="0" dirty="0">
                <a:ln>
                  <a:noFill/>
                </a:ln>
                <a:solidFill>
                  <a:prstClr val="black"/>
                </a:solidFill>
                <a:effectLst/>
                <a:uLnTx/>
                <a:uFillTx/>
                <a:latin typeface="DINPro-Bold"/>
                <a:ea typeface="MS PGothic" panose="020B0600070205080204" pitchFamily="34" charset="-128"/>
                <a:hlinkClick r:id="rId7"/>
              </a:rPr>
              <a:t>Labklājības ministrija</a:t>
            </a:r>
            <a:endParaRPr kumimoji="0" lang="en-US" altLang="lv-LV" sz="1200" b="0" i="0" u="none" strike="noStrike" kern="1200" cap="none" spc="0" normalizeH="0" baseline="0" noProof="0" dirty="0">
              <a:ln>
                <a:noFill/>
              </a:ln>
              <a:solidFill>
                <a:prstClr val="black"/>
              </a:solidFill>
              <a:effectLst/>
              <a:uLnTx/>
              <a:uFillTx/>
              <a:latin typeface="DINPro-Bold"/>
              <a:ea typeface="MS PGothic" panose="020B0600070205080204" pitchFamily="34" charset="-128"/>
            </a:endParaRPr>
          </a:p>
        </p:txBody>
      </p:sp>
      <p:sp>
        <p:nvSpPr>
          <p:cNvPr id="31756" name="TextBox 22">
            <a:extLst>
              <a:ext uri="{FF2B5EF4-FFF2-40B4-BE49-F238E27FC236}">
                <a16:creationId xmlns:a16="http://schemas.microsoft.com/office/drawing/2014/main" id="{2BFA36CE-E4AE-43F6-8A8F-38E9204407F0}"/>
              </a:ext>
            </a:extLst>
          </p:cNvPr>
          <p:cNvSpPr txBox="1">
            <a:spLocks noChangeArrowheads="1"/>
          </p:cNvSpPr>
          <p:nvPr/>
        </p:nvSpPr>
        <p:spPr bwMode="auto">
          <a:xfrm>
            <a:off x="901258" y="3121074"/>
            <a:ext cx="7341484"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lvl="0" algn="ctr" defTabSz="938213" eaLnBrk="0" fontAlgn="base" hangingPunct="0">
              <a:spcBef>
                <a:spcPct val="0"/>
              </a:spcBef>
              <a:spcAft>
                <a:spcPct val="0"/>
              </a:spcAft>
            </a:pPr>
            <a:r>
              <a:rPr kumimoji="0" lang="lv-LV" altLang="lv-LV" sz="1600" i="0" u="none" strike="noStrike" kern="1200" cap="none" spc="0" normalizeH="0" baseline="0" noProof="0" dirty="0">
                <a:ln>
                  <a:noFill/>
                </a:ln>
                <a:solidFill>
                  <a:srgbClr val="262626"/>
                </a:solidFill>
                <a:effectLst/>
                <a:uLnTx/>
                <a:uFillTx/>
                <a:latin typeface="DINPro-Bold"/>
                <a:ea typeface="MS PGothic" panose="020B0600070205080204" pitchFamily="34" charset="-128"/>
              </a:rPr>
              <a:t> </a:t>
            </a:r>
            <a:r>
              <a:rPr kumimoji="0" lang="lv-LV" altLang="lv-LV" sz="1400" i="0" u="none" strike="noStrike" kern="1200" cap="none" spc="0" normalizeH="0" baseline="0" noProof="0" dirty="0">
                <a:ln>
                  <a:noFill/>
                </a:ln>
                <a:solidFill>
                  <a:srgbClr val="262626"/>
                </a:solidFill>
                <a:effectLst/>
                <a:uLnTx/>
                <a:uFillTx/>
                <a:latin typeface="DINPro-Bold"/>
                <a:ea typeface="MS PGothic" panose="020B0600070205080204" pitchFamily="34" charset="-128"/>
              </a:rPr>
              <a:t>Pasākuma ieviešanas jautājumos:</a:t>
            </a:r>
          </a:p>
          <a:p>
            <a:pPr lvl="0" algn="ctr" defTabSz="938213" eaLnBrk="0" fontAlgn="base" hangingPunct="0">
              <a:spcBef>
                <a:spcPct val="0"/>
              </a:spcBef>
              <a:spcAft>
                <a:spcPct val="0"/>
              </a:spcAft>
            </a:pPr>
            <a:r>
              <a:rPr lang="lv-LV" altLang="lv-LV" sz="1400" b="1" dirty="0">
                <a:solidFill>
                  <a:srgbClr val="262626"/>
                </a:solidFill>
                <a:latin typeface="DINPro-Bold"/>
                <a:ea typeface="MS PGothic" panose="020B0600070205080204" pitchFamily="34" charset="-128"/>
              </a:rPr>
              <a:t>Anna Grīnberga</a:t>
            </a:r>
            <a:r>
              <a:rPr kumimoji="0" lang="lv-LV" altLang="lv-LV" sz="1400" b="1" i="0" u="none" strike="noStrike" kern="1200" cap="none" spc="0" normalizeH="0" baseline="0" noProof="0" dirty="0">
                <a:ln>
                  <a:noFill/>
                </a:ln>
                <a:solidFill>
                  <a:srgbClr val="262626"/>
                </a:solidFill>
                <a:effectLst/>
                <a:uLnTx/>
                <a:uFillTx/>
                <a:latin typeface="DINPro-Bold"/>
                <a:ea typeface="MS PGothic" panose="020B0600070205080204" pitchFamily="34" charset="-128"/>
              </a:rPr>
              <a:t> </a:t>
            </a:r>
          </a:p>
          <a:p>
            <a:pPr marL="0" marR="0" lvl="0" indent="0" algn="ctr" defTabSz="938213" rtl="0" eaLnBrk="0" fontAlgn="base" latinLnBrk="0" hangingPunct="0">
              <a:lnSpc>
                <a:spcPct val="100000"/>
              </a:lnSpc>
              <a:spcBef>
                <a:spcPct val="0"/>
              </a:spcBef>
              <a:spcAft>
                <a:spcPct val="0"/>
              </a:spcAft>
              <a:buClrTx/>
              <a:buSzTx/>
              <a:buFontTx/>
              <a:buNone/>
              <a:tabLst/>
              <a:defRPr/>
            </a:pPr>
            <a:r>
              <a:rPr lang="lv-LV" altLang="lv-LV" sz="1400" dirty="0">
                <a:solidFill>
                  <a:srgbClr val="262626"/>
                </a:solidFill>
                <a:latin typeface="DINPro-Bold"/>
                <a:ea typeface="MS PGothic" panose="020B0600070205080204" pitchFamily="34" charset="-128"/>
              </a:rPr>
              <a:t>LM Sociālās iekļaušanas politikas departamenta vecākā eksperte</a:t>
            </a:r>
          </a:p>
          <a:p>
            <a:pPr marL="0" marR="0" lvl="0" indent="0" algn="ctr" defTabSz="938213" rtl="0" eaLnBrk="0" fontAlgn="base" latinLnBrk="0" hangingPunct="0">
              <a:lnSpc>
                <a:spcPct val="100000"/>
              </a:lnSpc>
              <a:spcBef>
                <a:spcPct val="0"/>
              </a:spcBef>
              <a:spcAft>
                <a:spcPct val="0"/>
              </a:spcAft>
              <a:buClrTx/>
              <a:buSzTx/>
              <a:buFontTx/>
              <a:buNone/>
              <a:tabLst/>
              <a:defRPr/>
            </a:pPr>
            <a:r>
              <a:rPr lang="lv-LV" altLang="lv-LV" sz="1400" dirty="0">
                <a:solidFill>
                  <a:srgbClr val="262626"/>
                </a:solidFill>
                <a:latin typeface="DINPro-Bold"/>
                <a:ea typeface="MS PGothic" panose="020B0600070205080204" pitchFamily="34" charset="-128"/>
              </a:rPr>
              <a:t>67021689, </a:t>
            </a:r>
            <a:r>
              <a:rPr lang="lv-LV" altLang="lv-LV" sz="1400" dirty="0">
                <a:solidFill>
                  <a:srgbClr val="262626"/>
                </a:solidFill>
                <a:latin typeface="DINPro-Bold"/>
                <a:ea typeface="MS PGothic" panose="020B0600070205080204" pitchFamily="34" charset="-128"/>
                <a:hlinkClick r:id="rId8"/>
              </a:rPr>
              <a:t>anna.grinberga@lm.gov.lv</a:t>
            </a:r>
            <a:r>
              <a:rPr lang="lv-LV" altLang="lv-LV" sz="1400" dirty="0">
                <a:solidFill>
                  <a:srgbClr val="262626"/>
                </a:solidFill>
                <a:latin typeface="DINPro-Bold"/>
                <a:ea typeface="MS PGothic" panose="020B0600070205080204" pitchFamily="34" charset="-128"/>
              </a:rPr>
              <a:t> </a:t>
            </a:r>
          </a:p>
          <a:p>
            <a:pPr marL="0" marR="0" lvl="0" indent="0" algn="ctr" defTabSz="938213" rtl="0" eaLnBrk="0" fontAlgn="base" latinLnBrk="0" hangingPunct="0">
              <a:lnSpc>
                <a:spcPct val="100000"/>
              </a:lnSpc>
              <a:spcBef>
                <a:spcPct val="0"/>
              </a:spcBef>
              <a:spcAft>
                <a:spcPct val="0"/>
              </a:spcAft>
              <a:buClrTx/>
              <a:buSzTx/>
              <a:buFontTx/>
              <a:buNone/>
              <a:tabLst/>
              <a:defRPr/>
            </a:pPr>
            <a:endParaRPr kumimoji="0" lang="lv-LV" altLang="lv-LV" sz="1400" i="0" u="none" strike="noStrike" kern="1200" cap="none" spc="0" normalizeH="0" baseline="0" noProof="0" dirty="0">
              <a:ln>
                <a:noFill/>
              </a:ln>
              <a:solidFill>
                <a:srgbClr val="262626"/>
              </a:solidFill>
              <a:effectLst/>
              <a:uLnTx/>
              <a:uFillTx/>
              <a:latin typeface="DINPro-Bold"/>
              <a:ea typeface="MS PGothic" panose="020B0600070205080204" pitchFamily="34" charset="-128"/>
            </a:endParaRPr>
          </a:p>
          <a:p>
            <a:pPr marL="0" marR="0" lvl="0" indent="0" algn="ctr" defTabSz="938213" rtl="0" eaLnBrk="0" fontAlgn="base" latinLnBrk="0" hangingPunct="0">
              <a:lnSpc>
                <a:spcPct val="100000"/>
              </a:lnSpc>
              <a:spcBef>
                <a:spcPct val="0"/>
              </a:spcBef>
              <a:spcAft>
                <a:spcPct val="0"/>
              </a:spcAft>
              <a:buClrTx/>
              <a:buSzTx/>
              <a:buFontTx/>
              <a:buNone/>
              <a:tabLst/>
              <a:defRPr/>
            </a:pPr>
            <a:endParaRPr kumimoji="0" lang="lv-LV" altLang="lv-LV" sz="1400" i="0" u="none" strike="noStrike" kern="1200" cap="none" spc="0" normalizeH="0" baseline="0" noProof="0" dirty="0">
              <a:ln>
                <a:noFill/>
              </a:ln>
              <a:solidFill>
                <a:srgbClr val="262626"/>
              </a:solidFill>
              <a:effectLst/>
              <a:uLnTx/>
              <a:uFillTx/>
              <a:latin typeface="DINPro-Bold"/>
              <a:ea typeface="MS PGothic" panose="020B0600070205080204" pitchFamily="34" charset="-128"/>
            </a:endParaRPr>
          </a:p>
          <a:p>
            <a:pPr lvl="0" algn="ctr" defTabSz="938213" eaLnBrk="0" fontAlgn="base" hangingPunct="0">
              <a:spcBef>
                <a:spcPct val="0"/>
              </a:spcBef>
              <a:spcAft>
                <a:spcPct val="0"/>
              </a:spcAft>
            </a:pPr>
            <a:r>
              <a:rPr kumimoji="0" lang="lv-LV" altLang="lv-LV" sz="1400" i="0" u="none" strike="noStrike" kern="1200" cap="none" spc="0" normalizeH="0" baseline="0" noProof="0" dirty="0">
                <a:ln>
                  <a:noFill/>
                </a:ln>
                <a:solidFill>
                  <a:srgbClr val="262626"/>
                </a:solidFill>
                <a:effectLst/>
                <a:uLnTx/>
                <a:uFillTx/>
                <a:latin typeface="DINPro-Bold"/>
                <a:ea typeface="MS PGothic" panose="020B0600070205080204" pitchFamily="34" charset="-128"/>
              </a:rPr>
              <a:t> Publicitātes un </a:t>
            </a:r>
            <a:r>
              <a:rPr lang="lv-LV" sz="1400" dirty="0">
                <a:solidFill>
                  <a:srgbClr val="000000"/>
                </a:solidFill>
                <a:latin typeface="DINPro-Bold"/>
                <a:ea typeface="Verdana" panose="020B0604030504040204" pitchFamily="34" charset="0"/>
              </a:rPr>
              <a:t>sabiedrības informēšanas </a:t>
            </a:r>
            <a:r>
              <a:rPr kumimoji="0" lang="lv-LV" altLang="lv-LV" sz="1400" i="0" u="none" strike="noStrike" kern="1200" cap="none" spc="0" normalizeH="0" baseline="0" noProof="0" dirty="0">
                <a:ln>
                  <a:noFill/>
                </a:ln>
                <a:solidFill>
                  <a:srgbClr val="262626"/>
                </a:solidFill>
                <a:effectLst/>
                <a:uLnTx/>
                <a:uFillTx/>
                <a:latin typeface="DINPro-Bold"/>
                <a:ea typeface="MS PGothic" panose="020B0600070205080204" pitchFamily="34" charset="-128"/>
              </a:rPr>
              <a:t>jautājumos: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400" b="1" i="0" u="none" strike="noStrike" kern="1200" cap="none" spc="0" normalizeH="0" baseline="0" noProof="0" dirty="0">
                <a:ln>
                  <a:noFill/>
                </a:ln>
                <a:solidFill>
                  <a:srgbClr val="000000"/>
                </a:solidFill>
                <a:effectLst/>
                <a:uLnTx/>
                <a:uFillTx/>
                <a:latin typeface="DINPro-Bold"/>
              </a:rPr>
              <a:t>Guntis Kaldovskis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400" b="0" i="0" u="none" strike="noStrike" kern="1200" cap="none" spc="0" normalizeH="0" baseline="0" noProof="0" dirty="0">
                <a:ln>
                  <a:noFill/>
                </a:ln>
                <a:solidFill>
                  <a:srgbClr val="000000"/>
                </a:solidFill>
                <a:effectLst/>
                <a:uLnTx/>
                <a:uFillTx/>
                <a:latin typeface="DINPro-Bold"/>
              </a:rPr>
              <a:t>LM Eiropas Savienības fondu departamenta vecākais eksperts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400" b="0" i="0" u="none" strike="noStrike" kern="1200" cap="none" spc="0" normalizeH="0" baseline="0" noProof="0" dirty="0">
                <a:ln>
                  <a:noFill/>
                </a:ln>
                <a:solidFill>
                  <a:srgbClr val="000000"/>
                </a:solidFill>
                <a:effectLst/>
                <a:uLnTx/>
                <a:uFillTx/>
                <a:latin typeface="DINPro-Bold"/>
              </a:rPr>
              <a:t>29148662, </a:t>
            </a:r>
            <a:r>
              <a:rPr kumimoji="0" lang="lv-LV" sz="1400" b="0" i="0" u="none" strike="noStrike" kern="1200" cap="none" spc="0" normalizeH="0" baseline="0" noProof="0" dirty="0">
                <a:ln>
                  <a:noFill/>
                </a:ln>
                <a:solidFill>
                  <a:srgbClr val="000000"/>
                </a:solidFill>
                <a:effectLst/>
                <a:uLnTx/>
                <a:uFillTx/>
                <a:latin typeface="DINPro-Bold"/>
                <a:hlinkClick r:id="rId9"/>
              </a:rPr>
              <a:t>guntis.kaldovskis@lm.gov.lv</a:t>
            </a:r>
            <a:r>
              <a:rPr kumimoji="0" lang="lv-LV" sz="1400" b="0" i="0" u="none" strike="noStrike" kern="1200" cap="none" spc="0" normalizeH="0" baseline="0" noProof="0" dirty="0">
                <a:ln>
                  <a:noFill/>
                </a:ln>
                <a:solidFill>
                  <a:srgbClr val="000000"/>
                </a:solidFill>
                <a:effectLst/>
                <a:uLnTx/>
                <a:uFillTx/>
                <a:latin typeface="DINPro-Bold"/>
              </a:rPr>
              <a:t>  </a:t>
            </a:r>
          </a:p>
        </p:txBody>
      </p:sp>
      <p:pic>
        <p:nvPicPr>
          <p:cNvPr id="14" name="Graphic 4">
            <a:extLst>
              <a:ext uri="{FF2B5EF4-FFF2-40B4-BE49-F238E27FC236}">
                <a16:creationId xmlns:a16="http://schemas.microsoft.com/office/drawing/2014/main" id="{F8488FCE-54B5-40F6-8986-56F402D8777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90854" y="6233624"/>
            <a:ext cx="218956" cy="22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a:extLst>
              <a:ext uri="{FF2B5EF4-FFF2-40B4-BE49-F238E27FC236}">
                <a16:creationId xmlns:a16="http://schemas.microsoft.com/office/drawing/2014/main" id="{0D537128-BC20-4514-9596-AEC25E6AC77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58397" y="6222175"/>
            <a:ext cx="2444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TextBox 20">
            <a:hlinkClick r:id="rId12"/>
            <a:extLst>
              <a:ext uri="{FF2B5EF4-FFF2-40B4-BE49-F238E27FC236}">
                <a16:creationId xmlns:a16="http://schemas.microsoft.com/office/drawing/2014/main" id="{04B53D3B-FA84-44FC-A756-1301C060E239}"/>
              </a:ext>
            </a:extLst>
          </p:cNvPr>
          <p:cNvSpPr txBox="1">
            <a:spLocks noChangeArrowheads="1"/>
          </p:cNvSpPr>
          <p:nvPr/>
        </p:nvSpPr>
        <p:spPr bwMode="auto">
          <a:xfrm>
            <a:off x="7933740" y="6227982"/>
            <a:ext cx="109079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lang="en-US" altLang="lv-LV" sz="1200" b="0" i="0" u="none" strike="noStrike" kern="1200" cap="none" spc="0" normalizeH="0" baseline="0" noProof="0" dirty="0">
                <a:ln>
                  <a:noFill/>
                </a:ln>
                <a:solidFill>
                  <a:prstClr val="black"/>
                </a:solidFill>
                <a:effectLst/>
                <a:uLnTx/>
                <a:uFillTx/>
                <a:latin typeface="DINPro-Bold"/>
                <a:ea typeface="MS PGothic" panose="020B0600070205080204" pitchFamily="34" charset="-128"/>
                <a:hlinkClick r:id="rId12"/>
              </a:rPr>
              <a:t>@Lab_min</a:t>
            </a:r>
            <a:endParaRPr kumimoji="0" lang="en-US" altLang="lv-LV" sz="1200" b="0" i="0" u="none" strike="noStrike" kern="1200" cap="none" spc="0" normalizeH="0" baseline="0" noProof="0" dirty="0">
              <a:ln>
                <a:noFill/>
              </a:ln>
              <a:solidFill>
                <a:prstClr val="black"/>
              </a:solidFill>
              <a:effectLst/>
              <a:uLnTx/>
              <a:uFillTx/>
              <a:latin typeface="DINPro-Bold"/>
              <a:ea typeface="MS PGothic" panose="020B0600070205080204" pitchFamily="34" charset="-128"/>
            </a:endParaRPr>
          </a:p>
        </p:txBody>
      </p:sp>
      <p:sp>
        <p:nvSpPr>
          <p:cNvPr id="22" name="TextBox 21">
            <a:extLst>
              <a:ext uri="{FF2B5EF4-FFF2-40B4-BE49-F238E27FC236}">
                <a16:creationId xmlns:a16="http://schemas.microsoft.com/office/drawing/2014/main" id="{5FA259FE-BD5E-4C85-9965-01E7286DD9CE}"/>
              </a:ext>
            </a:extLst>
          </p:cNvPr>
          <p:cNvSpPr txBox="1">
            <a:spLocks noChangeArrowheads="1"/>
          </p:cNvSpPr>
          <p:nvPr/>
        </p:nvSpPr>
        <p:spPr bwMode="auto">
          <a:xfrm>
            <a:off x="6002872" y="6209475"/>
            <a:ext cx="167860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r>
              <a:rPr kumimoji="0" lang="en-US" altLang="lv-LV" sz="1200" b="0" i="0" u="none" strike="noStrike" kern="1200" cap="none" spc="0" normalizeH="0" baseline="0" noProof="0" dirty="0">
                <a:ln>
                  <a:noFill/>
                </a:ln>
                <a:solidFill>
                  <a:prstClr val="black"/>
                </a:solidFill>
                <a:effectLst/>
                <a:uLnTx/>
                <a:uFillTx/>
                <a:latin typeface="DINPro-Bold"/>
                <a:ea typeface="MS PGothic" panose="020B0600070205080204" pitchFamily="34" charset="-128"/>
                <a:hlinkClick r:id="rId13"/>
              </a:rPr>
              <a:t>LabklajibasMinistrija</a:t>
            </a:r>
            <a:endParaRPr kumimoji="0" lang="en-US" altLang="lv-LV" sz="1200" b="0" i="0" u="none" strike="noStrike" kern="1200" cap="none" spc="0" normalizeH="0" baseline="0" noProof="0" dirty="0">
              <a:ln>
                <a:noFill/>
              </a:ln>
              <a:solidFill>
                <a:prstClr val="black"/>
              </a:solidFill>
              <a:effectLst/>
              <a:uLnTx/>
              <a:uFillTx/>
              <a:latin typeface="DINPro-Bold"/>
              <a:ea typeface="MS PGothic" panose="020B0600070205080204"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r>
              <a:rPr lang="lv-LV" sz="2400" b="1" dirty="0">
                <a:solidFill>
                  <a:srgbClr val="000000"/>
                </a:solidFill>
                <a:latin typeface="DINPro-Bold"/>
              </a:rPr>
              <a:t>PROVIZORISKAIS Pasākuma laika rāmis</a:t>
            </a:r>
            <a:br>
              <a:rPr lang="lv-LV" sz="2400" b="1" dirty="0">
                <a:solidFill>
                  <a:srgbClr val="000000"/>
                </a:solidFill>
                <a:latin typeface="DINPro-Bold"/>
              </a:rPr>
            </a:br>
            <a:r>
              <a:rPr lang="lv-LV" sz="2400" dirty="0">
                <a:solidFill>
                  <a:srgbClr val="000000"/>
                </a:solidFill>
                <a:latin typeface="DINPro-Bold"/>
              </a:rPr>
              <a:t>2022.-2024.gads</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32" name="TextBox 31">
            <a:extLst>
              <a:ext uri="{FF2B5EF4-FFF2-40B4-BE49-F238E27FC236}">
                <a16:creationId xmlns:a16="http://schemas.microsoft.com/office/drawing/2014/main" id="{441431E8-1D35-4E95-9EBB-669F00FC8EEE}"/>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1</a:t>
            </a:r>
          </a:p>
        </p:txBody>
      </p:sp>
      <p:sp>
        <p:nvSpPr>
          <p:cNvPr id="17" name="TextBox 16">
            <a:extLst>
              <a:ext uri="{FF2B5EF4-FFF2-40B4-BE49-F238E27FC236}">
                <a16:creationId xmlns:a16="http://schemas.microsoft.com/office/drawing/2014/main" id="{F0430DDF-0C74-4C71-8CE4-0582BA13D419}"/>
              </a:ext>
            </a:extLst>
          </p:cNvPr>
          <p:cNvSpPr txBox="1"/>
          <p:nvPr/>
        </p:nvSpPr>
        <p:spPr>
          <a:xfrm>
            <a:off x="923925" y="1837639"/>
            <a:ext cx="7394575" cy="4031873"/>
          </a:xfrm>
          <a:prstGeom prst="rect">
            <a:avLst/>
          </a:prstGeom>
          <a:noFill/>
        </p:spPr>
        <p:txBody>
          <a:bodyPr wrap="square">
            <a:spAutoFit/>
          </a:bodyPr>
          <a:lstStyle/>
          <a:p>
            <a:pPr marL="285750" indent="-285750">
              <a:buFont typeface="Arial" panose="020B0604020202020204" pitchFamily="34" charset="0"/>
              <a:buChar char="•"/>
            </a:pPr>
            <a:r>
              <a:rPr lang="lv-LV" sz="1600" b="1" dirty="0">
                <a:latin typeface="DINPro-Bold"/>
              </a:rPr>
              <a:t>2022.gada 2.ceturksnis – izstrādāti MK noteikumi</a:t>
            </a:r>
          </a:p>
          <a:p>
            <a:endParaRPr lang="lv-LV" sz="1600" b="1" dirty="0">
              <a:latin typeface="DINPro-Bold"/>
            </a:endParaRPr>
          </a:p>
          <a:p>
            <a:pPr marL="285750" indent="-285750">
              <a:buFont typeface="Arial" panose="020B0604020202020204" pitchFamily="34" charset="0"/>
              <a:buChar char="•"/>
            </a:pPr>
            <a:r>
              <a:rPr lang="lv-LV" sz="1600" b="1" dirty="0">
                <a:latin typeface="DINPro-Bold"/>
              </a:rPr>
              <a:t>2022.gada 2.ceturksnis – pašvaldības uzsāk mērķa grupas atlasi atbilstoši izstrādātajiem kritērijiem</a:t>
            </a:r>
          </a:p>
          <a:p>
            <a:endParaRPr lang="lv-LV" sz="1600" b="1" dirty="0">
              <a:latin typeface="DINPro-Bold"/>
            </a:endParaRPr>
          </a:p>
          <a:p>
            <a:pPr marL="285750" indent="-285750">
              <a:buFont typeface="Arial" panose="020B0604020202020204" pitchFamily="34" charset="0"/>
              <a:buChar char="•"/>
            </a:pPr>
            <a:r>
              <a:rPr lang="lv-LV" sz="1600" b="1" dirty="0">
                <a:latin typeface="DINPro-Bold"/>
              </a:rPr>
              <a:t>2022.gada 3.ceturksnī – izsludināta projektu iesniegumu atlase </a:t>
            </a:r>
          </a:p>
          <a:p>
            <a:endParaRPr lang="lv-LV" sz="1600" b="1" dirty="0">
              <a:latin typeface="DINPro-Bold"/>
            </a:endParaRPr>
          </a:p>
          <a:p>
            <a:pPr marL="285750" indent="-285750">
              <a:buFont typeface="Arial" panose="020B0604020202020204" pitchFamily="34" charset="0"/>
              <a:buChar char="•"/>
            </a:pPr>
            <a:r>
              <a:rPr lang="lv-LV" sz="1600" b="1" dirty="0">
                <a:latin typeface="DINPro-Bold"/>
              </a:rPr>
              <a:t>2022.gada 4.ceturksnis – pabeigta projektu iesniegumu vērtēšana, apstiprināts mērķa grupas saraksts </a:t>
            </a:r>
          </a:p>
          <a:p>
            <a:pPr marL="285750" indent="-285750">
              <a:buFont typeface="Arial" panose="020B0604020202020204" pitchFamily="34" charset="0"/>
              <a:buChar char="•"/>
            </a:pPr>
            <a:endParaRPr lang="lv-LV" sz="1600" b="1" dirty="0">
              <a:latin typeface="DINPro-Bold"/>
            </a:endParaRPr>
          </a:p>
          <a:p>
            <a:pPr marL="285750" indent="-285750">
              <a:buFont typeface="Arial" panose="020B0604020202020204" pitchFamily="34" charset="0"/>
              <a:buChar char="•"/>
            </a:pPr>
            <a:r>
              <a:rPr lang="lv-LV" sz="1600" b="1" dirty="0">
                <a:latin typeface="DINPro-Bold"/>
              </a:rPr>
              <a:t>2022.gada 4.ceturksnis – pabeigta līgumu slēgšana un uzsākta projektu īstenošana</a:t>
            </a:r>
          </a:p>
          <a:p>
            <a:pPr marL="285750" indent="-285750">
              <a:buFont typeface="Arial" panose="020B0604020202020204" pitchFamily="34" charset="0"/>
              <a:buChar char="•"/>
            </a:pPr>
            <a:endParaRPr lang="lv-LV" sz="1600" b="1" dirty="0">
              <a:latin typeface="DINPro-Bold"/>
            </a:endParaRPr>
          </a:p>
          <a:p>
            <a:pPr marL="285750" indent="-285750">
              <a:buFont typeface="Arial" panose="020B0604020202020204" pitchFamily="34" charset="0"/>
              <a:buChar char="•"/>
            </a:pPr>
            <a:r>
              <a:rPr lang="lv-LV" sz="1600" b="1" dirty="0">
                <a:latin typeface="DINPro-Bold"/>
              </a:rPr>
              <a:t>2023.gada 3.ceturksnis – noslēgti būvdarbu līgumi par mājokļu pielāgošanu</a:t>
            </a:r>
          </a:p>
          <a:p>
            <a:endParaRPr lang="lv-LV" sz="1600" b="1" dirty="0">
              <a:latin typeface="DINPro-Bold"/>
            </a:endParaRPr>
          </a:p>
          <a:p>
            <a:pPr marL="285750" indent="-285750">
              <a:buFont typeface="Arial" panose="020B0604020202020204" pitchFamily="34" charset="0"/>
              <a:buChar char="•"/>
            </a:pPr>
            <a:r>
              <a:rPr lang="lv-LV" sz="1600" b="1" dirty="0">
                <a:latin typeface="DINPro-Bold"/>
              </a:rPr>
              <a:t>2024.gada 4.ceturksnis – pabeigta projektu ieviešana un sasniegti rādītāji – pielāgoti 259 personu ar invaliditāti individuālie mājokļi</a:t>
            </a:r>
          </a:p>
        </p:txBody>
      </p:sp>
    </p:spTree>
    <p:extLst>
      <p:ext uri="{BB962C8B-B14F-4D97-AF65-F5344CB8AC3E}">
        <p14:creationId xmlns:p14="http://schemas.microsoft.com/office/powerpoint/2010/main" val="1801423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r>
              <a:rPr lang="lv-LV" sz="2400" b="1" dirty="0">
                <a:solidFill>
                  <a:srgbClr val="000000"/>
                </a:solidFill>
                <a:latin typeface="DINPro-Bold"/>
              </a:rPr>
              <a:t>Latvijas teritorija</a:t>
            </a:r>
            <a:r>
              <a:rPr lang="lv-LV" sz="2400" dirty="0">
                <a:solidFill>
                  <a:srgbClr val="000000"/>
                </a:solidFill>
                <a:latin typeface="DINPro-Bold"/>
              </a:rPr>
              <a:t>, </a:t>
            </a:r>
          </a:p>
          <a:p>
            <a:r>
              <a:rPr lang="lv-LV" sz="2400" dirty="0">
                <a:solidFill>
                  <a:srgbClr val="000000"/>
                </a:solidFill>
                <a:latin typeface="DINPro-Bold"/>
              </a:rPr>
              <a:t>kur ir nepieciešams informatīvais atbalsts</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25" name="TextBox 24">
            <a:extLst>
              <a:ext uri="{FF2B5EF4-FFF2-40B4-BE49-F238E27FC236}">
                <a16:creationId xmlns:a16="http://schemas.microsoft.com/office/drawing/2014/main" id="{F254688F-CDEB-45A1-AF23-CFB8CABD4E8B}"/>
              </a:ext>
            </a:extLst>
          </p:cNvPr>
          <p:cNvSpPr txBox="1"/>
          <p:nvPr/>
        </p:nvSpPr>
        <p:spPr>
          <a:xfrm>
            <a:off x="665136" y="5151423"/>
            <a:ext cx="1967896" cy="954107"/>
          </a:xfrm>
          <a:prstGeom prst="rect">
            <a:avLst/>
          </a:prstGeom>
          <a:noFill/>
        </p:spPr>
        <p:txBody>
          <a:bodyPr wrap="square">
            <a:spAutoFit/>
          </a:bodyPr>
          <a:lstStyle/>
          <a:p>
            <a:r>
              <a:rPr lang="lv-LV" sz="1400" dirty="0">
                <a:solidFill>
                  <a:srgbClr val="D50C0D"/>
                </a:solidFill>
                <a:latin typeface="DINPro-Bold"/>
              </a:rPr>
              <a:t>1. </a:t>
            </a:r>
            <a:r>
              <a:rPr lang="lv-LV" sz="1400" b="1" dirty="0">
                <a:solidFill>
                  <a:srgbClr val="000000"/>
                </a:solidFill>
                <a:latin typeface="DINPro-Bold"/>
              </a:rPr>
              <a:t>Ventspils pilsēta</a:t>
            </a:r>
          </a:p>
          <a:p>
            <a:r>
              <a:rPr lang="lv-LV" sz="1400" dirty="0">
                <a:solidFill>
                  <a:srgbClr val="D50C0D"/>
                </a:solidFill>
                <a:latin typeface="DINPro-Bold"/>
              </a:rPr>
              <a:t>2. </a:t>
            </a:r>
            <a:r>
              <a:rPr lang="lv-LV" sz="1400" b="1" dirty="0">
                <a:solidFill>
                  <a:srgbClr val="000000"/>
                </a:solidFill>
                <a:latin typeface="DINPro-Bold"/>
              </a:rPr>
              <a:t>Tukuma novads</a:t>
            </a:r>
          </a:p>
          <a:p>
            <a:r>
              <a:rPr lang="lv-LV" sz="1400" dirty="0">
                <a:solidFill>
                  <a:srgbClr val="D50C0D"/>
                </a:solidFill>
                <a:latin typeface="DINPro-Bold"/>
              </a:rPr>
              <a:t>3. </a:t>
            </a:r>
            <a:r>
              <a:rPr lang="lv-LV" sz="1400" b="1" dirty="0">
                <a:solidFill>
                  <a:srgbClr val="000000"/>
                </a:solidFill>
                <a:latin typeface="DINPro-Bold"/>
              </a:rPr>
              <a:t>Dobeles novads</a:t>
            </a:r>
          </a:p>
          <a:p>
            <a:r>
              <a:rPr lang="lv-LV" sz="1400" dirty="0">
                <a:solidFill>
                  <a:srgbClr val="D50C0D"/>
                </a:solidFill>
                <a:latin typeface="DINPro-Bold"/>
              </a:rPr>
              <a:t>4. </a:t>
            </a:r>
            <a:r>
              <a:rPr lang="lv-LV" sz="1400" b="1" dirty="0">
                <a:solidFill>
                  <a:srgbClr val="000000"/>
                </a:solidFill>
                <a:latin typeface="DINPro-Bold"/>
              </a:rPr>
              <a:t>Mārupes novads</a:t>
            </a:r>
          </a:p>
        </p:txBody>
      </p:sp>
      <p:sp>
        <p:nvSpPr>
          <p:cNvPr id="14" name="TextBox 13">
            <a:extLst>
              <a:ext uri="{FF2B5EF4-FFF2-40B4-BE49-F238E27FC236}">
                <a16:creationId xmlns:a16="http://schemas.microsoft.com/office/drawing/2014/main" id="{59CB1B91-7EFB-430C-9121-7766EE9E997B}"/>
              </a:ext>
            </a:extLst>
          </p:cNvPr>
          <p:cNvSpPr txBox="1"/>
          <p:nvPr/>
        </p:nvSpPr>
        <p:spPr>
          <a:xfrm>
            <a:off x="954465" y="6285304"/>
            <a:ext cx="4161745" cy="246221"/>
          </a:xfrm>
          <a:prstGeom prst="rect">
            <a:avLst/>
          </a:prstGeom>
          <a:noFill/>
        </p:spPr>
        <p:txBody>
          <a:bodyPr wrap="square">
            <a:spAutoFit/>
          </a:bodyPr>
          <a:lstStyle/>
          <a:p>
            <a:r>
              <a:rPr lang="lv-LV" sz="1000" dirty="0">
                <a:solidFill>
                  <a:srgbClr val="000000"/>
                </a:solidFill>
                <a:latin typeface="DINPro-Bold"/>
              </a:rPr>
              <a:t>Novadi un valstspilsētas, kur nepieciešams LM informatīvais atbalsts</a:t>
            </a:r>
          </a:p>
        </p:txBody>
      </p: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20" name="TextBox 19">
            <a:extLst>
              <a:ext uri="{FF2B5EF4-FFF2-40B4-BE49-F238E27FC236}">
                <a16:creationId xmlns:a16="http://schemas.microsoft.com/office/drawing/2014/main" id="{C4E80F85-9854-4815-92DC-AF67BDA8AFDC}"/>
              </a:ext>
            </a:extLst>
          </p:cNvPr>
          <p:cNvSpPr txBox="1"/>
          <p:nvPr/>
        </p:nvSpPr>
        <p:spPr>
          <a:xfrm>
            <a:off x="2633032" y="5151423"/>
            <a:ext cx="1967896" cy="954107"/>
          </a:xfrm>
          <a:prstGeom prst="rect">
            <a:avLst/>
          </a:prstGeom>
          <a:noFill/>
        </p:spPr>
        <p:txBody>
          <a:bodyPr wrap="square">
            <a:spAutoFit/>
          </a:bodyPr>
          <a:lstStyle/>
          <a:p>
            <a:r>
              <a:rPr lang="lv-LV" sz="1400" dirty="0">
                <a:solidFill>
                  <a:srgbClr val="D50C0D"/>
                </a:solidFill>
                <a:latin typeface="DINPro-Bold"/>
              </a:rPr>
              <a:t>5. </a:t>
            </a:r>
            <a:r>
              <a:rPr lang="lv-LV" sz="1400" b="1" dirty="0">
                <a:solidFill>
                  <a:srgbClr val="000000"/>
                </a:solidFill>
                <a:latin typeface="DINPro-Bold"/>
              </a:rPr>
              <a:t>Ādažu novads</a:t>
            </a:r>
          </a:p>
          <a:p>
            <a:r>
              <a:rPr lang="lv-LV" sz="1400" dirty="0">
                <a:solidFill>
                  <a:srgbClr val="D50C0D"/>
                </a:solidFill>
                <a:latin typeface="DINPro-Bold"/>
              </a:rPr>
              <a:t>6. </a:t>
            </a:r>
            <a:r>
              <a:rPr lang="lv-LV" sz="1400" b="1" dirty="0">
                <a:solidFill>
                  <a:srgbClr val="000000"/>
                </a:solidFill>
                <a:latin typeface="DINPro-Bold"/>
              </a:rPr>
              <a:t>Limbažu novads</a:t>
            </a:r>
          </a:p>
          <a:p>
            <a:r>
              <a:rPr lang="lv-LV" sz="1400" dirty="0">
                <a:solidFill>
                  <a:srgbClr val="D50C0D"/>
                </a:solidFill>
                <a:latin typeface="DINPro-Bold"/>
              </a:rPr>
              <a:t>7. </a:t>
            </a:r>
            <a:r>
              <a:rPr lang="lv-LV" sz="1400" b="1" dirty="0">
                <a:solidFill>
                  <a:srgbClr val="000000"/>
                </a:solidFill>
                <a:latin typeface="DINPro-Bold"/>
              </a:rPr>
              <a:t>Valkas novads</a:t>
            </a:r>
          </a:p>
          <a:p>
            <a:r>
              <a:rPr lang="lv-LV" sz="1400" dirty="0">
                <a:solidFill>
                  <a:srgbClr val="D50C0D"/>
                </a:solidFill>
                <a:latin typeface="DINPro-Bold"/>
              </a:rPr>
              <a:t>8. </a:t>
            </a:r>
            <a:r>
              <a:rPr lang="lv-LV" sz="1400" b="1" dirty="0">
                <a:solidFill>
                  <a:srgbClr val="000000"/>
                </a:solidFill>
                <a:latin typeface="DINPro-Bold"/>
              </a:rPr>
              <a:t>Alūksnes novads</a:t>
            </a:r>
          </a:p>
        </p:txBody>
      </p:sp>
      <p:sp>
        <p:nvSpPr>
          <p:cNvPr id="22" name="TextBox 21">
            <a:extLst>
              <a:ext uri="{FF2B5EF4-FFF2-40B4-BE49-F238E27FC236}">
                <a16:creationId xmlns:a16="http://schemas.microsoft.com/office/drawing/2014/main" id="{92564399-3BDE-4D27-86D6-FD88298DA400}"/>
              </a:ext>
            </a:extLst>
          </p:cNvPr>
          <p:cNvSpPr txBox="1"/>
          <p:nvPr/>
        </p:nvSpPr>
        <p:spPr>
          <a:xfrm>
            <a:off x="4600928" y="5151423"/>
            <a:ext cx="2100098" cy="954107"/>
          </a:xfrm>
          <a:prstGeom prst="rect">
            <a:avLst/>
          </a:prstGeom>
          <a:noFill/>
        </p:spPr>
        <p:txBody>
          <a:bodyPr wrap="square">
            <a:spAutoFit/>
          </a:bodyPr>
          <a:lstStyle/>
          <a:p>
            <a:r>
              <a:rPr lang="lv-LV" sz="1400" dirty="0">
                <a:solidFill>
                  <a:srgbClr val="D50C0D"/>
                </a:solidFill>
                <a:latin typeface="DINPro-Bold"/>
              </a:rPr>
              <a:t>9.   </a:t>
            </a:r>
            <a:r>
              <a:rPr lang="lv-LV" sz="1400" b="1" dirty="0">
                <a:solidFill>
                  <a:srgbClr val="000000"/>
                </a:solidFill>
                <a:latin typeface="DINPro-Bold"/>
              </a:rPr>
              <a:t>Gulbenes novads</a:t>
            </a:r>
          </a:p>
          <a:p>
            <a:r>
              <a:rPr lang="lv-LV" sz="1400" dirty="0">
                <a:solidFill>
                  <a:srgbClr val="72C6D8"/>
                </a:solidFill>
                <a:latin typeface="DINPro-Bold"/>
              </a:rPr>
              <a:t>10. </a:t>
            </a:r>
            <a:r>
              <a:rPr lang="lv-LV" sz="1400" b="1" dirty="0">
                <a:solidFill>
                  <a:srgbClr val="000000"/>
                </a:solidFill>
                <a:latin typeface="DINPro-Bold"/>
              </a:rPr>
              <a:t>Balvu novads</a:t>
            </a:r>
          </a:p>
          <a:p>
            <a:r>
              <a:rPr lang="lv-LV" sz="1400" dirty="0">
                <a:solidFill>
                  <a:srgbClr val="72C6D8"/>
                </a:solidFill>
                <a:latin typeface="DINPro-Bold"/>
              </a:rPr>
              <a:t>11. </a:t>
            </a:r>
            <a:r>
              <a:rPr lang="lv-LV" sz="1400" b="1" dirty="0">
                <a:solidFill>
                  <a:srgbClr val="000000"/>
                </a:solidFill>
                <a:latin typeface="DINPro-Bold"/>
              </a:rPr>
              <a:t>Ogres novads</a:t>
            </a:r>
          </a:p>
          <a:p>
            <a:r>
              <a:rPr lang="lv-LV" sz="1400" dirty="0">
                <a:solidFill>
                  <a:srgbClr val="D50C0D"/>
                </a:solidFill>
                <a:latin typeface="DINPro-Bold"/>
              </a:rPr>
              <a:t>12. </a:t>
            </a:r>
            <a:r>
              <a:rPr lang="lv-LV" sz="1400" b="1" dirty="0">
                <a:solidFill>
                  <a:srgbClr val="000000"/>
                </a:solidFill>
                <a:latin typeface="DINPro-Bold"/>
              </a:rPr>
              <a:t>Aizkraukles novads</a:t>
            </a:r>
          </a:p>
        </p:txBody>
      </p:sp>
      <p:sp>
        <p:nvSpPr>
          <p:cNvPr id="26" name="TextBox 25">
            <a:extLst>
              <a:ext uri="{FF2B5EF4-FFF2-40B4-BE49-F238E27FC236}">
                <a16:creationId xmlns:a16="http://schemas.microsoft.com/office/drawing/2014/main" id="{B6C26CF6-E76D-42F9-8354-132CC6678032}"/>
              </a:ext>
            </a:extLst>
          </p:cNvPr>
          <p:cNvSpPr txBox="1"/>
          <p:nvPr/>
        </p:nvSpPr>
        <p:spPr>
          <a:xfrm>
            <a:off x="6621802" y="5151423"/>
            <a:ext cx="2100098" cy="523220"/>
          </a:xfrm>
          <a:prstGeom prst="rect">
            <a:avLst/>
          </a:prstGeom>
          <a:noFill/>
        </p:spPr>
        <p:txBody>
          <a:bodyPr wrap="square">
            <a:spAutoFit/>
          </a:bodyPr>
          <a:lstStyle/>
          <a:p>
            <a:r>
              <a:rPr lang="lv-LV" sz="1400" dirty="0">
                <a:solidFill>
                  <a:srgbClr val="D50C0D"/>
                </a:solidFill>
                <a:latin typeface="DINPro-Bold"/>
              </a:rPr>
              <a:t>13. </a:t>
            </a:r>
            <a:r>
              <a:rPr lang="lv-LV" sz="1400" b="1" dirty="0">
                <a:solidFill>
                  <a:srgbClr val="000000"/>
                </a:solidFill>
                <a:latin typeface="DINPro-Bold"/>
              </a:rPr>
              <a:t>Varakļānu novads</a:t>
            </a:r>
          </a:p>
          <a:p>
            <a:r>
              <a:rPr lang="lv-LV" sz="1400" dirty="0">
                <a:solidFill>
                  <a:srgbClr val="D50C0D"/>
                </a:solidFill>
                <a:latin typeface="DINPro-Bold"/>
              </a:rPr>
              <a:t>14. </a:t>
            </a:r>
            <a:r>
              <a:rPr lang="lv-LV" sz="1400" b="1" dirty="0">
                <a:solidFill>
                  <a:srgbClr val="000000"/>
                </a:solidFill>
                <a:latin typeface="DINPro-Bold"/>
              </a:rPr>
              <a:t>Preiļu novads</a:t>
            </a:r>
          </a:p>
        </p:txBody>
      </p:sp>
      <p:pic>
        <p:nvPicPr>
          <p:cNvPr id="27" name="Picture 26">
            <a:extLst>
              <a:ext uri="{FF2B5EF4-FFF2-40B4-BE49-F238E27FC236}">
                <a16:creationId xmlns:a16="http://schemas.microsoft.com/office/drawing/2014/main" id="{BE93EAF0-1287-46A5-BA3D-4D9435411BD5}"/>
              </a:ext>
            </a:extLst>
          </p:cNvPr>
          <p:cNvPicPr>
            <a:picLocks noChangeAspect="1"/>
          </p:cNvPicPr>
          <p:nvPr/>
        </p:nvPicPr>
        <p:blipFill>
          <a:blip r:embed="rId3"/>
          <a:stretch>
            <a:fillRect/>
          </a:stretch>
        </p:blipFill>
        <p:spPr>
          <a:xfrm>
            <a:off x="2360428" y="1543036"/>
            <a:ext cx="6203929" cy="3506951"/>
          </a:xfrm>
          <a:prstGeom prst="rect">
            <a:avLst/>
          </a:prstGeom>
        </p:spPr>
      </p:pic>
      <p:pic>
        <p:nvPicPr>
          <p:cNvPr id="29" name="Picture 28">
            <a:extLst>
              <a:ext uri="{FF2B5EF4-FFF2-40B4-BE49-F238E27FC236}">
                <a16:creationId xmlns:a16="http://schemas.microsoft.com/office/drawing/2014/main" id="{F2CEB4DC-4858-48DC-BE5E-4F53A4425B3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8599" y="6288083"/>
            <a:ext cx="247650" cy="240665"/>
          </a:xfrm>
          <a:prstGeom prst="rect">
            <a:avLst/>
          </a:prstGeom>
        </p:spPr>
      </p:pic>
      <p:pic>
        <p:nvPicPr>
          <p:cNvPr id="30" name="Picture 29">
            <a:extLst>
              <a:ext uri="{FF2B5EF4-FFF2-40B4-BE49-F238E27FC236}">
                <a16:creationId xmlns:a16="http://schemas.microsoft.com/office/drawing/2014/main" id="{0E7CE35B-2363-4EA1-A74A-E6932D896D6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80123" y="6295120"/>
            <a:ext cx="247650" cy="247650"/>
          </a:xfrm>
          <a:prstGeom prst="rect">
            <a:avLst/>
          </a:prstGeom>
        </p:spPr>
      </p:pic>
      <p:sp>
        <p:nvSpPr>
          <p:cNvPr id="31" name="TextBox 30">
            <a:extLst>
              <a:ext uri="{FF2B5EF4-FFF2-40B4-BE49-F238E27FC236}">
                <a16:creationId xmlns:a16="http://schemas.microsoft.com/office/drawing/2014/main" id="{161FF60C-2BA8-44F5-A846-E2073EC6D062}"/>
              </a:ext>
            </a:extLst>
          </p:cNvPr>
          <p:cNvSpPr txBox="1"/>
          <p:nvPr/>
        </p:nvSpPr>
        <p:spPr>
          <a:xfrm>
            <a:off x="4920537" y="6285304"/>
            <a:ext cx="4161745" cy="246221"/>
          </a:xfrm>
          <a:prstGeom prst="rect">
            <a:avLst/>
          </a:prstGeom>
          <a:noFill/>
        </p:spPr>
        <p:txBody>
          <a:bodyPr wrap="square">
            <a:spAutoFit/>
          </a:bodyPr>
          <a:lstStyle/>
          <a:p>
            <a:r>
              <a:rPr lang="lv-LV" sz="1000" dirty="0">
                <a:solidFill>
                  <a:srgbClr val="000000"/>
                </a:solidFill>
                <a:latin typeface="DINPro-Bold"/>
              </a:rPr>
              <a:t>Novadi, kuru pašvaldībai nepieciešams vienīgi reklāmas materiāls</a:t>
            </a:r>
          </a:p>
        </p:txBody>
      </p:sp>
      <p:sp>
        <p:nvSpPr>
          <p:cNvPr id="17" name="TextBox 16">
            <a:extLst>
              <a:ext uri="{FF2B5EF4-FFF2-40B4-BE49-F238E27FC236}">
                <a16:creationId xmlns:a16="http://schemas.microsoft.com/office/drawing/2014/main" id="{7CB554AE-B293-400F-8588-4E67B2AC6690}"/>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2</a:t>
            </a:r>
          </a:p>
        </p:txBody>
      </p:sp>
    </p:spTree>
    <p:extLst>
      <p:ext uri="{BB962C8B-B14F-4D97-AF65-F5344CB8AC3E}">
        <p14:creationId xmlns:p14="http://schemas.microsoft.com/office/powerpoint/2010/main" val="2693738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6609D0C-5A8A-4961-B618-390F5D22BAC6}"/>
              </a:ext>
            </a:extLst>
          </p:cNvPr>
          <p:cNvSpPr/>
          <p:nvPr/>
        </p:nvSpPr>
        <p:spPr>
          <a:xfrm>
            <a:off x="659219" y="2014483"/>
            <a:ext cx="8062681" cy="627615"/>
          </a:xfrm>
          <a:prstGeom prst="rect">
            <a:avLst/>
          </a:prstGeom>
          <a:solidFill>
            <a:srgbClr val="FFC000">
              <a:alpha val="15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3" name="Rectangle 2">
            <a:extLst>
              <a:ext uri="{FF2B5EF4-FFF2-40B4-BE49-F238E27FC236}">
                <a16:creationId xmlns:a16="http://schemas.microsoft.com/office/drawing/2014/main" id="{3B8BF5B6-768F-4956-89F4-9DEBE1199DF8}"/>
              </a:ext>
            </a:extLst>
          </p:cNvPr>
          <p:cNvSpPr/>
          <p:nvPr/>
        </p:nvSpPr>
        <p:spPr>
          <a:xfrm>
            <a:off x="3912781" y="2708165"/>
            <a:ext cx="4809119" cy="383947"/>
          </a:xfrm>
          <a:prstGeom prst="rect">
            <a:avLst/>
          </a:prstGeom>
          <a:gradFill flip="none" rotWithShape="1">
            <a:gsLst>
              <a:gs pos="40000">
                <a:srgbClr val="92D050">
                  <a:alpha val="10000"/>
                </a:srgbClr>
              </a:gs>
              <a:gs pos="9000">
                <a:srgbClr val="92D050">
                  <a:alpha val="0"/>
                </a:srgbClr>
              </a:gs>
              <a:gs pos="80000">
                <a:srgbClr val="92D050">
                  <a:alpha val="50000"/>
                </a:srgbClr>
              </a:gs>
              <a:gs pos="100000">
                <a:srgbClr val="92D05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49" name="Rectangle 48">
            <a:extLst>
              <a:ext uri="{FF2B5EF4-FFF2-40B4-BE49-F238E27FC236}">
                <a16:creationId xmlns:a16="http://schemas.microsoft.com/office/drawing/2014/main" id="{EB02C1F5-E885-45BF-BAC0-13595A04570B}"/>
              </a:ext>
            </a:extLst>
          </p:cNvPr>
          <p:cNvSpPr/>
          <p:nvPr/>
        </p:nvSpPr>
        <p:spPr>
          <a:xfrm>
            <a:off x="3912781" y="3122835"/>
            <a:ext cx="4809119" cy="383947"/>
          </a:xfrm>
          <a:prstGeom prst="rect">
            <a:avLst/>
          </a:prstGeom>
          <a:gradFill flip="none" rotWithShape="1">
            <a:gsLst>
              <a:gs pos="0">
                <a:srgbClr val="92D050">
                  <a:alpha val="0"/>
                </a:srgbClr>
              </a:gs>
              <a:gs pos="60000">
                <a:srgbClr val="92D050">
                  <a:alpha val="50000"/>
                </a:srgbClr>
              </a:gs>
              <a:gs pos="100000">
                <a:srgbClr val="92D05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1" name="Rectangle 50">
            <a:extLst>
              <a:ext uri="{FF2B5EF4-FFF2-40B4-BE49-F238E27FC236}">
                <a16:creationId xmlns:a16="http://schemas.microsoft.com/office/drawing/2014/main" id="{7169B47B-E9B5-4753-A57E-AD4A891A4F50}"/>
              </a:ext>
            </a:extLst>
          </p:cNvPr>
          <p:cNvSpPr/>
          <p:nvPr/>
        </p:nvSpPr>
        <p:spPr>
          <a:xfrm>
            <a:off x="3912781" y="3537505"/>
            <a:ext cx="4809119" cy="383947"/>
          </a:xfrm>
          <a:prstGeom prst="rect">
            <a:avLst/>
          </a:prstGeom>
          <a:gradFill flip="none" rotWithShape="1">
            <a:gsLst>
              <a:gs pos="0">
                <a:srgbClr val="92D050">
                  <a:alpha val="0"/>
                </a:srgbClr>
              </a:gs>
              <a:gs pos="32000">
                <a:srgbClr val="92D050"/>
              </a:gs>
              <a:gs pos="70000">
                <a:srgbClr val="92D050">
                  <a:alpha val="50000"/>
                </a:srgbClr>
              </a:gs>
              <a:gs pos="100000">
                <a:srgbClr val="92D050">
                  <a:alpha val="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2" name="Rectangle 51">
            <a:extLst>
              <a:ext uri="{FF2B5EF4-FFF2-40B4-BE49-F238E27FC236}">
                <a16:creationId xmlns:a16="http://schemas.microsoft.com/office/drawing/2014/main" id="{AF0FD468-BBCF-45A6-A1B1-AF48E9C7D56D}"/>
              </a:ext>
            </a:extLst>
          </p:cNvPr>
          <p:cNvSpPr/>
          <p:nvPr/>
        </p:nvSpPr>
        <p:spPr>
          <a:xfrm>
            <a:off x="3912781" y="3952174"/>
            <a:ext cx="4809119" cy="383947"/>
          </a:xfrm>
          <a:prstGeom prst="rect">
            <a:avLst/>
          </a:prstGeom>
          <a:gradFill flip="none" rotWithShape="1">
            <a:gsLst>
              <a:gs pos="0">
                <a:srgbClr val="92D050"/>
              </a:gs>
              <a:gs pos="40000">
                <a:srgbClr val="92D050">
                  <a:alpha val="50000"/>
                </a:srgbClr>
              </a:gs>
              <a:gs pos="87000">
                <a:srgbClr val="92D050">
                  <a:alpha val="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pic>
        <p:nvPicPr>
          <p:cNvPr id="29" name="Picture 28">
            <a:extLst>
              <a:ext uri="{FF2B5EF4-FFF2-40B4-BE49-F238E27FC236}">
                <a16:creationId xmlns:a16="http://schemas.microsoft.com/office/drawing/2014/main" id="{F2CEB4DC-4858-48DC-BE5E-4F53A4425B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26259" y="6288083"/>
            <a:ext cx="247650" cy="240665"/>
          </a:xfrm>
          <a:prstGeom prst="rect">
            <a:avLst/>
          </a:prstGeom>
        </p:spPr>
      </p:pic>
      <p:sp>
        <p:nvSpPr>
          <p:cNvPr id="31" name="TextBox 30">
            <a:extLst>
              <a:ext uri="{FF2B5EF4-FFF2-40B4-BE49-F238E27FC236}">
                <a16:creationId xmlns:a16="http://schemas.microsoft.com/office/drawing/2014/main" id="{161FF60C-2BA8-44F5-A846-E2073EC6D062}"/>
              </a:ext>
            </a:extLst>
          </p:cNvPr>
          <p:cNvSpPr txBox="1"/>
          <p:nvPr/>
        </p:nvSpPr>
        <p:spPr>
          <a:xfrm>
            <a:off x="4267759" y="6285305"/>
            <a:ext cx="2713639" cy="246221"/>
          </a:xfrm>
          <a:prstGeom prst="rect">
            <a:avLst/>
          </a:prstGeom>
          <a:noFill/>
        </p:spPr>
        <p:txBody>
          <a:bodyPr wrap="square">
            <a:spAutoFit/>
          </a:bodyPr>
          <a:lstStyle/>
          <a:p>
            <a:r>
              <a:rPr lang="lv-LV" sz="1000" dirty="0">
                <a:solidFill>
                  <a:srgbClr val="000000"/>
                </a:solidFill>
                <a:latin typeface="DINPro-Bold"/>
              </a:rPr>
              <a:t>Komunikācijas kanāla spēja sasniegt auditoriju</a:t>
            </a:r>
          </a:p>
        </p:txBody>
      </p:sp>
      <p:sp>
        <p:nvSpPr>
          <p:cNvPr id="32" name="TextBox 31">
            <a:extLst>
              <a:ext uri="{FF2B5EF4-FFF2-40B4-BE49-F238E27FC236}">
                <a16:creationId xmlns:a16="http://schemas.microsoft.com/office/drawing/2014/main" id="{E844B9B2-CC7C-4FD3-9260-1E3386F8A84C}"/>
              </a:ext>
            </a:extLst>
          </p:cNvPr>
          <p:cNvSpPr txBox="1"/>
          <p:nvPr/>
        </p:nvSpPr>
        <p:spPr>
          <a:xfrm>
            <a:off x="2370247" y="397657"/>
            <a:ext cx="6669377" cy="830997"/>
          </a:xfrm>
          <a:prstGeom prst="rect">
            <a:avLst/>
          </a:prstGeom>
          <a:noFill/>
        </p:spPr>
        <p:txBody>
          <a:bodyPr wrap="square" rtlCol="0">
            <a:spAutoFit/>
          </a:bodyPr>
          <a:lstStyle/>
          <a:p>
            <a:r>
              <a:rPr lang="lv-LV" sz="2400" b="1" dirty="0">
                <a:solidFill>
                  <a:srgbClr val="000000"/>
                </a:solidFill>
                <a:latin typeface="DINPro-Bold"/>
              </a:rPr>
              <a:t>Komunikācijas kanālu un </a:t>
            </a:r>
          </a:p>
          <a:p>
            <a:r>
              <a:rPr lang="lv-LV" sz="2400" b="1" dirty="0">
                <a:solidFill>
                  <a:srgbClr val="000000"/>
                </a:solidFill>
                <a:latin typeface="DINPro-Bold"/>
              </a:rPr>
              <a:t>vēstījuma formas piedāvājums</a:t>
            </a:r>
            <a:endParaRPr lang="lv-LV" sz="2400" dirty="0">
              <a:solidFill>
                <a:srgbClr val="000000"/>
              </a:solidFill>
              <a:latin typeface="DINPro-Bold"/>
            </a:endParaRPr>
          </a:p>
        </p:txBody>
      </p:sp>
      <p:sp>
        <p:nvSpPr>
          <p:cNvPr id="33" name="TextBox 32">
            <a:extLst>
              <a:ext uri="{FF2B5EF4-FFF2-40B4-BE49-F238E27FC236}">
                <a16:creationId xmlns:a16="http://schemas.microsoft.com/office/drawing/2014/main" id="{D5719612-C8A2-4879-8269-70A940C2D4D4}"/>
              </a:ext>
            </a:extLst>
          </p:cNvPr>
          <p:cNvSpPr txBox="1"/>
          <p:nvPr/>
        </p:nvSpPr>
        <p:spPr>
          <a:xfrm>
            <a:off x="4134234" y="2276764"/>
            <a:ext cx="1337256" cy="344069"/>
          </a:xfrm>
          <a:prstGeom prst="rect">
            <a:avLst/>
          </a:prstGeom>
          <a:noFill/>
        </p:spPr>
        <p:txBody>
          <a:bodyPr wrap="square">
            <a:spAutoFit/>
          </a:bodyPr>
          <a:lstStyle/>
          <a:p>
            <a:pPr>
              <a:lnSpc>
                <a:spcPct val="107000"/>
              </a:lnSpc>
              <a:spcBef>
                <a:spcPts val="300"/>
              </a:spcBef>
              <a:spcAft>
                <a:spcPts val="600"/>
              </a:spcAft>
            </a:pPr>
            <a:r>
              <a:rPr lang="lv-LV" sz="1600" b="1" dirty="0">
                <a:latin typeface="DINPro-Bold"/>
                <a:ea typeface="Calibri" panose="020F0502020204030204" pitchFamily="34" charset="0"/>
                <a:cs typeface="Times New Roman" panose="02020603050405020304" pitchFamily="18" charset="0"/>
              </a:rPr>
              <a:t>20-40.g.</a:t>
            </a:r>
            <a:endParaRPr lang="lv-LV" sz="1600" b="1" dirty="0">
              <a:effectLst/>
              <a:latin typeface="DINPro-Bold"/>
              <a:ea typeface="Calibri" panose="020F0502020204030204" pitchFamily="34" charset="0"/>
              <a:cs typeface="Times New Roman" panose="02020603050405020304" pitchFamily="18" charset="0"/>
            </a:endParaRPr>
          </a:p>
        </p:txBody>
      </p:sp>
      <p:sp>
        <p:nvSpPr>
          <p:cNvPr id="34" name="TextBox 33">
            <a:extLst>
              <a:ext uri="{FF2B5EF4-FFF2-40B4-BE49-F238E27FC236}">
                <a16:creationId xmlns:a16="http://schemas.microsoft.com/office/drawing/2014/main" id="{D6645D61-3796-4AC3-9DBF-AB7CD90769C1}"/>
              </a:ext>
            </a:extLst>
          </p:cNvPr>
          <p:cNvSpPr txBox="1"/>
          <p:nvPr/>
        </p:nvSpPr>
        <p:spPr>
          <a:xfrm>
            <a:off x="6419536" y="2276764"/>
            <a:ext cx="1818924" cy="344069"/>
          </a:xfrm>
          <a:prstGeom prst="rect">
            <a:avLst/>
          </a:prstGeom>
          <a:noFill/>
        </p:spPr>
        <p:txBody>
          <a:bodyPr wrap="square">
            <a:spAutoFit/>
          </a:bodyPr>
          <a:lstStyle/>
          <a:p>
            <a:pPr>
              <a:lnSpc>
                <a:spcPct val="107000"/>
              </a:lnSpc>
              <a:spcBef>
                <a:spcPts val="300"/>
              </a:spcBef>
              <a:spcAft>
                <a:spcPts val="600"/>
              </a:spcAft>
            </a:pPr>
            <a:r>
              <a:rPr lang="lv-LV" sz="1600" b="1" dirty="0">
                <a:latin typeface="DINPro-Bold"/>
                <a:ea typeface="Calibri" panose="020F0502020204030204" pitchFamily="34" charset="0"/>
                <a:cs typeface="Times New Roman" panose="02020603050405020304" pitchFamily="18" charset="0"/>
              </a:rPr>
              <a:t>40-65.g.</a:t>
            </a:r>
            <a:endParaRPr lang="lv-LV" sz="1600" b="1" dirty="0">
              <a:effectLst/>
              <a:latin typeface="DINPro-Bold"/>
              <a:ea typeface="Calibri" panose="020F0502020204030204" pitchFamily="34" charset="0"/>
              <a:cs typeface="Times New Roman" panose="02020603050405020304" pitchFamily="18" charset="0"/>
            </a:endParaRPr>
          </a:p>
        </p:txBody>
      </p:sp>
      <p:sp>
        <p:nvSpPr>
          <p:cNvPr id="35" name="Oval 34">
            <a:extLst>
              <a:ext uri="{FF2B5EF4-FFF2-40B4-BE49-F238E27FC236}">
                <a16:creationId xmlns:a16="http://schemas.microsoft.com/office/drawing/2014/main" id="{A94E210B-7582-4417-974B-7529FE10D30E}"/>
              </a:ext>
            </a:extLst>
          </p:cNvPr>
          <p:cNvSpPr/>
          <p:nvPr/>
        </p:nvSpPr>
        <p:spPr>
          <a:xfrm>
            <a:off x="3947833" y="2358635"/>
            <a:ext cx="190506" cy="190506"/>
          </a:xfrm>
          <a:prstGeom prst="ellipse">
            <a:avLst/>
          </a:prstGeom>
          <a:solidFill>
            <a:schemeClr val="accent4">
              <a:lumMod val="7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36" name="Isosceles Triangle 35">
            <a:extLst>
              <a:ext uri="{FF2B5EF4-FFF2-40B4-BE49-F238E27FC236}">
                <a16:creationId xmlns:a16="http://schemas.microsoft.com/office/drawing/2014/main" id="{FB5CC4D9-9AA0-4518-A608-03B5B49FC7A1}"/>
              </a:ext>
            </a:extLst>
          </p:cNvPr>
          <p:cNvSpPr/>
          <p:nvPr/>
        </p:nvSpPr>
        <p:spPr>
          <a:xfrm rot="5400000">
            <a:off x="4002110" y="2404205"/>
            <a:ext cx="115266" cy="9936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39" name="Oval 38">
            <a:extLst>
              <a:ext uri="{FF2B5EF4-FFF2-40B4-BE49-F238E27FC236}">
                <a16:creationId xmlns:a16="http://schemas.microsoft.com/office/drawing/2014/main" id="{EC6CD977-500E-4EF8-9114-432BE0A0BD6B}"/>
              </a:ext>
            </a:extLst>
          </p:cNvPr>
          <p:cNvSpPr/>
          <p:nvPr/>
        </p:nvSpPr>
        <p:spPr>
          <a:xfrm>
            <a:off x="6233136" y="2358635"/>
            <a:ext cx="190506" cy="190506"/>
          </a:xfrm>
          <a:prstGeom prst="ellipse">
            <a:avLst/>
          </a:prstGeom>
          <a:solidFill>
            <a:srgbClr val="0070C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40" name="Isosceles Triangle 39">
            <a:extLst>
              <a:ext uri="{FF2B5EF4-FFF2-40B4-BE49-F238E27FC236}">
                <a16:creationId xmlns:a16="http://schemas.microsoft.com/office/drawing/2014/main" id="{73A0CD7A-114A-4594-9285-7704C8B6D8C3}"/>
              </a:ext>
            </a:extLst>
          </p:cNvPr>
          <p:cNvSpPr/>
          <p:nvPr/>
        </p:nvSpPr>
        <p:spPr>
          <a:xfrm rot="5400000">
            <a:off x="6287413" y="2404205"/>
            <a:ext cx="115266" cy="9936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42" name="TextBox 41">
            <a:extLst>
              <a:ext uri="{FF2B5EF4-FFF2-40B4-BE49-F238E27FC236}">
                <a16:creationId xmlns:a16="http://schemas.microsoft.com/office/drawing/2014/main" id="{2C3716F7-A85D-4CA0-9114-76B6B2059DA7}"/>
              </a:ext>
            </a:extLst>
          </p:cNvPr>
          <p:cNvSpPr txBox="1"/>
          <p:nvPr/>
        </p:nvSpPr>
        <p:spPr>
          <a:xfrm>
            <a:off x="4678808" y="2731035"/>
            <a:ext cx="3934968" cy="344069"/>
          </a:xfrm>
          <a:prstGeom prst="rect">
            <a:avLst/>
          </a:prstGeom>
          <a:noFill/>
        </p:spPr>
        <p:txBody>
          <a:bodyPr wrap="square">
            <a:spAutoFit/>
          </a:bodyPr>
          <a:lstStyle/>
          <a:p>
            <a:pPr algn="r">
              <a:lnSpc>
                <a:spcPct val="107000"/>
              </a:lnSpc>
              <a:spcBef>
                <a:spcPts val="300"/>
              </a:spcBef>
              <a:spcAft>
                <a:spcPts val="600"/>
              </a:spcAft>
            </a:pPr>
            <a:r>
              <a:rPr lang="lv-LV" sz="1600" dirty="0">
                <a:effectLst/>
                <a:latin typeface="DINPro-Bold"/>
                <a:ea typeface="Calibri" panose="020F0502020204030204" pitchFamily="34" charset="0"/>
                <a:cs typeface="Times New Roman" panose="02020603050405020304" pitchFamily="18" charset="0"/>
              </a:rPr>
              <a:t>Reklāma reģionālajā presē</a:t>
            </a:r>
          </a:p>
        </p:txBody>
      </p:sp>
      <p:sp>
        <p:nvSpPr>
          <p:cNvPr id="43" name="TextBox 42">
            <a:extLst>
              <a:ext uri="{FF2B5EF4-FFF2-40B4-BE49-F238E27FC236}">
                <a16:creationId xmlns:a16="http://schemas.microsoft.com/office/drawing/2014/main" id="{7D6CB2DD-5F9C-48EA-88DA-5D88B643BCC7}"/>
              </a:ext>
            </a:extLst>
          </p:cNvPr>
          <p:cNvSpPr txBox="1"/>
          <p:nvPr/>
        </p:nvSpPr>
        <p:spPr>
          <a:xfrm>
            <a:off x="4572000" y="3139630"/>
            <a:ext cx="4041776" cy="344069"/>
          </a:xfrm>
          <a:prstGeom prst="rect">
            <a:avLst/>
          </a:prstGeom>
          <a:noFill/>
        </p:spPr>
        <p:txBody>
          <a:bodyPr wrap="square">
            <a:spAutoFit/>
          </a:bodyPr>
          <a:lstStyle/>
          <a:p>
            <a:pPr algn="r">
              <a:lnSpc>
                <a:spcPct val="107000"/>
              </a:lnSpc>
              <a:spcBef>
                <a:spcPts val="300"/>
              </a:spcBef>
              <a:spcAft>
                <a:spcPts val="600"/>
              </a:spcAft>
            </a:pPr>
            <a:r>
              <a:rPr lang="lv-LV" sz="1600" dirty="0">
                <a:effectLst/>
                <a:latin typeface="DINPro-Bold"/>
                <a:ea typeface="Calibri" panose="020F0502020204030204" pitchFamily="34" charset="0"/>
                <a:cs typeface="Times New Roman" panose="02020603050405020304" pitchFamily="18" charset="0"/>
              </a:rPr>
              <a:t>Reklāma pašvaldību informatīvajos laikrakstos</a:t>
            </a:r>
            <a:endParaRPr lang="lv-LV" sz="1600" b="1" dirty="0">
              <a:effectLst/>
              <a:latin typeface="DINPro-Bold"/>
              <a:ea typeface="Calibri" panose="020F0502020204030204" pitchFamily="34" charset="0"/>
              <a:cs typeface="Times New Roman" panose="02020603050405020304" pitchFamily="18" charset="0"/>
            </a:endParaRPr>
          </a:p>
        </p:txBody>
      </p:sp>
      <p:sp>
        <p:nvSpPr>
          <p:cNvPr id="44" name="TextBox 43">
            <a:extLst>
              <a:ext uri="{FF2B5EF4-FFF2-40B4-BE49-F238E27FC236}">
                <a16:creationId xmlns:a16="http://schemas.microsoft.com/office/drawing/2014/main" id="{B0290844-EDEF-4689-8825-9237DD2BEA23}"/>
              </a:ext>
            </a:extLst>
          </p:cNvPr>
          <p:cNvSpPr txBox="1"/>
          <p:nvPr/>
        </p:nvSpPr>
        <p:spPr>
          <a:xfrm>
            <a:off x="4047525" y="3975969"/>
            <a:ext cx="2491550" cy="344069"/>
          </a:xfrm>
          <a:prstGeom prst="rect">
            <a:avLst/>
          </a:prstGeom>
          <a:noFill/>
        </p:spPr>
        <p:txBody>
          <a:bodyPr wrap="square">
            <a:spAutoFit/>
          </a:bodyPr>
          <a:lstStyle/>
          <a:p>
            <a:pPr>
              <a:lnSpc>
                <a:spcPct val="107000"/>
              </a:lnSpc>
              <a:spcBef>
                <a:spcPts val="300"/>
              </a:spcBef>
              <a:spcAft>
                <a:spcPts val="600"/>
              </a:spcAft>
            </a:pPr>
            <a:r>
              <a:rPr lang="lv-LV" sz="1600" dirty="0">
                <a:effectLst/>
                <a:latin typeface="DINPro-Bold"/>
                <a:ea typeface="Calibri" panose="020F0502020204030204" pitchFamily="34" charset="0"/>
                <a:cs typeface="Times New Roman" panose="02020603050405020304" pitchFamily="18" charset="0"/>
              </a:rPr>
              <a:t>Mērķēta reklāma</a:t>
            </a:r>
            <a:r>
              <a:rPr lang="lv-LV" sz="1600" dirty="0">
                <a:latin typeface="DINPro-Bold"/>
                <a:ea typeface="Calibri" panose="020F0502020204030204" pitchFamily="34" charset="0"/>
                <a:cs typeface="Times New Roman" panose="02020603050405020304" pitchFamily="18" charset="0"/>
              </a:rPr>
              <a:t> Facebook</a:t>
            </a:r>
            <a:endParaRPr lang="lv-LV" sz="1600" dirty="0">
              <a:effectLst/>
              <a:latin typeface="DINPro-Bold"/>
              <a:ea typeface="Calibri" panose="020F0502020204030204" pitchFamily="34" charset="0"/>
              <a:cs typeface="Times New Roman" panose="02020603050405020304" pitchFamily="18" charset="0"/>
            </a:endParaRPr>
          </a:p>
        </p:txBody>
      </p:sp>
      <p:sp>
        <p:nvSpPr>
          <p:cNvPr id="45" name="TextBox 44">
            <a:extLst>
              <a:ext uri="{FF2B5EF4-FFF2-40B4-BE49-F238E27FC236}">
                <a16:creationId xmlns:a16="http://schemas.microsoft.com/office/drawing/2014/main" id="{4907003F-2B8C-4A89-8652-4699F3036E41}"/>
              </a:ext>
            </a:extLst>
          </p:cNvPr>
          <p:cNvSpPr txBox="1"/>
          <p:nvPr/>
        </p:nvSpPr>
        <p:spPr>
          <a:xfrm>
            <a:off x="665137" y="2027294"/>
            <a:ext cx="2918036" cy="584775"/>
          </a:xfrm>
          <a:prstGeom prst="rect">
            <a:avLst/>
          </a:prstGeom>
          <a:noFill/>
        </p:spPr>
        <p:txBody>
          <a:bodyPr wrap="square">
            <a:spAutoFit/>
          </a:bodyPr>
          <a:lstStyle/>
          <a:p>
            <a:r>
              <a:rPr lang="lv-LV" sz="1600" b="1" dirty="0">
                <a:solidFill>
                  <a:srgbClr val="000000"/>
                </a:solidFill>
                <a:latin typeface="DINPro-Bold"/>
              </a:rPr>
              <a:t>Prot latviešu valodu, </a:t>
            </a:r>
          </a:p>
          <a:p>
            <a:r>
              <a:rPr lang="lv-LV" sz="1600" b="1" dirty="0">
                <a:solidFill>
                  <a:srgbClr val="000000"/>
                </a:solidFill>
                <a:latin typeface="DINPro-Bold"/>
              </a:rPr>
              <a:t>ir vienā no 2 vecuma grupām</a:t>
            </a:r>
          </a:p>
        </p:txBody>
      </p:sp>
      <p:sp>
        <p:nvSpPr>
          <p:cNvPr id="46" name="TextBox 45">
            <a:extLst>
              <a:ext uri="{FF2B5EF4-FFF2-40B4-BE49-F238E27FC236}">
                <a16:creationId xmlns:a16="http://schemas.microsoft.com/office/drawing/2014/main" id="{E2E7C561-1ADF-4BF3-BCAD-40C1C2BC512B}"/>
              </a:ext>
            </a:extLst>
          </p:cNvPr>
          <p:cNvSpPr txBox="1"/>
          <p:nvPr/>
        </p:nvSpPr>
        <p:spPr>
          <a:xfrm>
            <a:off x="659219" y="1647329"/>
            <a:ext cx="1701209" cy="369332"/>
          </a:xfrm>
          <a:prstGeom prst="rect">
            <a:avLst/>
          </a:prstGeom>
          <a:noFill/>
        </p:spPr>
        <p:txBody>
          <a:bodyPr wrap="square">
            <a:spAutoFit/>
          </a:bodyPr>
          <a:lstStyle/>
          <a:p>
            <a:r>
              <a:rPr lang="lv-LV" sz="1800" dirty="0">
                <a:solidFill>
                  <a:srgbClr val="000000"/>
                </a:solidFill>
                <a:latin typeface="DINPro-Bold"/>
              </a:rPr>
              <a:t>Auditorija</a:t>
            </a:r>
          </a:p>
        </p:txBody>
      </p:sp>
      <p:sp>
        <p:nvSpPr>
          <p:cNvPr id="48" name="TextBox 47">
            <a:extLst>
              <a:ext uri="{FF2B5EF4-FFF2-40B4-BE49-F238E27FC236}">
                <a16:creationId xmlns:a16="http://schemas.microsoft.com/office/drawing/2014/main" id="{05E21231-9D64-4601-AED7-157013E75772}"/>
              </a:ext>
            </a:extLst>
          </p:cNvPr>
          <p:cNvSpPr txBox="1"/>
          <p:nvPr/>
        </p:nvSpPr>
        <p:spPr>
          <a:xfrm>
            <a:off x="4047525" y="3563116"/>
            <a:ext cx="3586651" cy="344069"/>
          </a:xfrm>
          <a:prstGeom prst="rect">
            <a:avLst/>
          </a:prstGeom>
          <a:noFill/>
        </p:spPr>
        <p:txBody>
          <a:bodyPr wrap="square">
            <a:spAutoFit/>
          </a:bodyPr>
          <a:lstStyle/>
          <a:p>
            <a:pPr>
              <a:lnSpc>
                <a:spcPct val="107000"/>
              </a:lnSpc>
              <a:spcBef>
                <a:spcPts val="300"/>
              </a:spcBef>
              <a:spcAft>
                <a:spcPts val="600"/>
              </a:spcAft>
            </a:pPr>
            <a:r>
              <a:rPr lang="lv-LV" sz="1600" dirty="0">
                <a:effectLst/>
                <a:latin typeface="DINPro-Bold"/>
                <a:ea typeface="Calibri" panose="020F0502020204030204" pitchFamily="34" charset="0"/>
                <a:cs typeface="Times New Roman" panose="02020603050405020304" pitchFamily="18" charset="0"/>
              </a:rPr>
              <a:t>Informācija pašvaldību un LM mājaslapās</a:t>
            </a:r>
          </a:p>
        </p:txBody>
      </p:sp>
      <p:sp>
        <p:nvSpPr>
          <p:cNvPr id="53" name="TextBox 52">
            <a:extLst>
              <a:ext uri="{FF2B5EF4-FFF2-40B4-BE49-F238E27FC236}">
                <a16:creationId xmlns:a16="http://schemas.microsoft.com/office/drawing/2014/main" id="{8003BB0B-1D24-4073-BA80-F358D12502A5}"/>
              </a:ext>
            </a:extLst>
          </p:cNvPr>
          <p:cNvSpPr txBox="1"/>
          <p:nvPr/>
        </p:nvSpPr>
        <p:spPr>
          <a:xfrm>
            <a:off x="665137" y="2708165"/>
            <a:ext cx="2918036" cy="338554"/>
          </a:xfrm>
          <a:prstGeom prst="rect">
            <a:avLst/>
          </a:prstGeom>
          <a:noFill/>
        </p:spPr>
        <p:txBody>
          <a:bodyPr wrap="square">
            <a:spAutoFit/>
          </a:bodyPr>
          <a:lstStyle/>
          <a:p>
            <a:r>
              <a:rPr lang="lv-LV" sz="1600" b="1" dirty="0">
                <a:solidFill>
                  <a:srgbClr val="000000"/>
                </a:solidFill>
                <a:latin typeface="DINPro-Bold"/>
              </a:rPr>
              <a:t>Komunikācijas kanāli</a:t>
            </a:r>
          </a:p>
        </p:txBody>
      </p:sp>
      <p:sp>
        <p:nvSpPr>
          <p:cNvPr id="55" name="TextBox 54">
            <a:extLst>
              <a:ext uri="{FF2B5EF4-FFF2-40B4-BE49-F238E27FC236}">
                <a16:creationId xmlns:a16="http://schemas.microsoft.com/office/drawing/2014/main" id="{1C5D2670-18C1-4ED3-9317-5CEE364DFD65}"/>
              </a:ext>
            </a:extLst>
          </p:cNvPr>
          <p:cNvSpPr txBox="1"/>
          <p:nvPr/>
        </p:nvSpPr>
        <p:spPr>
          <a:xfrm>
            <a:off x="665136" y="4972514"/>
            <a:ext cx="3602623" cy="830997"/>
          </a:xfrm>
          <a:prstGeom prst="rect">
            <a:avLst/>
          </a:prstGeom>
          <a:noFill/>
        </p:spPr>
        <p:txBody>
          <a:bodyPr wrap="square">
            <a:spAutoFit/>
          </a:bodyPr>
          <a:lstStyle/>
          <a:p>
            <a:r>
              <a:rPr lang="lv-LV" sz="1600" b="1" dirty="0">
                <a:solidFill>
                  <a:srgbClr val="000000"/>
                </a:solidFill>
                <a:latin typeface="DINPro-Bold"/>
              </a:rPr>
              <a:t>Katrai pašvaldībai pielāgota infografika </a:t>
            </a:r>
            <a:r>
              <a:rPr lang="lv-LV" sz="1600" dirty="0">
                <a:solidFill>
                  <a:srgbClr val="000000"/>
                </a:solidFill>
                <a:latin typeface="DINPro-Bold"/>
              </a:rPr>
              <a:t>ar ļoti vienkāršu saturu, kas atbild uz jautājumiem:</a:t>
            </a:r>
          </a:p>
        </p:txBody>
      </p:sp>
      <p:sp>
        <p:nvSpPr>
          <p:cNvPr id="56" name="TextBox 55">
            <a:extLst>
              <a:ext uri="{FF2B5EF4-FFF2-40B4-BE49-F238E27FC236}">
                <a16:creationId xmlns:a16="http://schemas.microsoft.com/office/drawing/2014/main" id="{553E81D4-D5AA-404A-8693-B99173B3B4AD}"/>
              </a:ext>
            </a:extLst>
          </p:cNvPr>
          <p:cNvSpPr txBox="1"/>
          <p:nvPr/>
        </p:nvSpPr>
        <p:spPr>
          <a:xfrm>
            <a:off x="659219" y="4592549"/>
            <a:ext cx="1935125" cy="369332"/>
          </a:xfrm>
          <a:prstGeom prst="rect">
            <a:avLst/>
          </a:prstGeom>
          <a:noFill/>
        </p:spPr>
        <p:txBody>
          <a:bodyPr wrap="square">
            <a:spAutoFit/>
          </a:bodyPr>
          <a:lstStyle/>
          <a:p>
            <a:r>
              <a:rPr lang="lv-LV" sz="1800" dirty="0">
                <a:solidFill>
                  <a:srgbClr val="000000"/>
                </a:solidFill>
                <a:latin typeface="DINPro-Bold"/>
              </a:rPr>
              <a:t>Vēstījuma forma</a:t>
            </a:r>
          </a:p>
        </p:txBody>
      </p:sp>
      <p:sp>
        <p:nvSpPr>
          <p:cNvPr id="60" name="TextBox 59">
            <a:extLst>
              <a:ext uri="{FF2B5EF4-FFF2-40B4-BE49-F238E27FC236}">
                <a16:creationId xmlns:a16="http://schemas.microsoft.com/office/drawing/2014/main" id="{28A5A47C-E5F2-4888-A227-A06BB5F8E2FA}"/>
              </a:ext>
            </a:extLst>
          </p:cNvPr>
          <p:cNvSpPr txBox="1"/>
          <p:nvPr/>
        </p:nvSpPr>
        <p:spPr>
          <a:xfrm>
            <a:off x="4876241" y="4940000"/>
            <a:ext cx="3602623" cy="830997"/>
          </a:xfrm>
          <a:prstGeom prst="rect">
            <a:avLst/>
          </a:prstGeom>
          <a:noFill/>
        </p:spPr>
        <p:txBody>
          <a:bodyPr wrap="square">
            <a:spAutoFit/>
          </a:bodyPr>
          <a:lstStyle/>
          <a:p>
            <a:r>
              <a:rPr lang="lv-LV" sz="1600" dirty="0">
                <a:solidFill>
                  <a:srgbClr val="000000"/>
                </a:solidFill>
                <a:latin typeface="DINPro-Bold"/>
              </a:rPr>
              <a:t>&gt;</a:t>
            </a:r>
            <a:r>
              <a:rPr lang="lv-LV" sz="1600" b="1" dirty="0">
                <a:solidFill>
                  <a:srgbClr val="000000"/>
                </a:solidFill>
                <a:latin typeface="DINPro-Bold"/>
              </a:rPr>
              <a:t>  Kas?</a:t>
            </a:r>
            <a:r>
              <a:rPr lang="lv-LV" sz="1600" dirty="0">
                <a:solidFill>
                  <a:srgbClr val="000000"/>
                </a:solidFill>
                <a:latin typeface="DINPro-Bold"/>
              </a:rPr>
              <a:t>  &gt;  </a:t>
            </a:r>
            <a:r>
              <a:rPr lang="lv-LV" sz="1600" b="1" dirty="0">
                <a:solidFill>
                  <a:srgbClr val="000000"/>
                </a:solidFill>
                <a:latin typeface="DINPro-Bold"/>
              </a:rPr>
              <a:t>Kam?</a:t>
            </a:r>
            <a:r>
              <a:rPr lang="lv-LV" sz="1600" dirty="0">
                <a:solidFill>
                  <a:srgbClr val="000000"/>
                </a:solidFill>
                <a:latin typeface="DINPro-Bold"/>
              </a:rPr>
              <a:t>   &gt;  </a:t>
            </a:r>
            <a:r>
              <a:rPr lang="lv-LV" sz="1600" b="1" dirty="0">
                <a:solidFill>
                  <a:srgbClr val="000000"/>
                </a:solidFill>
                <a:latin typeface="DINPro-Bold"/>
              </a:rPr>
              <a:t>Kad?</a:t>
            </a:r>
            <a:r>
              <a:rPr lang="lv-LV" sz="1600" dirty="0">
                <a:solidFill>
                  <a:srgbClr val="000000"/>
                </a:solidFill>
                <a:latin typeface="DINPro-Bold"/>
              </a:rPr>
              <a:t> </a:t>
            </a:r>
          </a:p>
          <a:p>
            <a:r>
              <a:rPr lang="lv-LV" sz="1600" dirty="0">
                <a:solidFill>
                  <a:srgbClr val="000000"/>
                </a:solidFill>
                <a:latin typeface="DINPro-Bold"/>
              </a:rPr>
              <a:t>&gt;  </a:t>
            </a:r>
            <a:r>
              <a:rPr lang="lv-LV" sz="1600" b="1" dirty="0">
                <a:solidFill>
                  <a:srgbClr val="000000"/>
                </a:solidFill>
                <a:latin typeface="DINPro-Bold"/>
              </a:rPr>
              <a:t>Kā saņemt?</a:t>
            </a:r>
            <a:r>
              <a:rPr lang="lv-LV" sz="1600" dirty="0">
                <a:solidFill>
                  <a:srgbClr val="000000"/>
                </a:solidFill>
                <a:latin typeface="DINPro-Bold"/>
              </a:rPr>
              <a:t>  &gt;  </a:t>
            </a:r>
            <a:r>
              <a:rPr lang="lv-LV" sz="1600" b="1" dirty="0">
                <a:solidFill>
                  <a:srgbClr val="000000"/>
                </a:solidFill>
                <a:latin typeface="DINPro-Bold"/>
              </a:rPr>
              <a:t>Kur meklēt vairāk info?</a:t>
            </a:r>
          </a:p>
          <a:p>
            <a:r>
              <a:rPr lang="lv-LV" sz="1600" dirty="0">
                <a:solidFill>
                  <a:srgbClr val="000000"/>
                </a:solidFill>
                <a:latin typeface="DINPro-Bold"/>
              </a:rPr>
              <a:t>&gt;</a:t>
            </a:r>
            <a:r>
              <a:rPr lang="lv-LV" sz="1600" b="1" dirty="0">
                <a:solidFill>
                  <a:srgbClr val="000000"/>
                </a:solidFill>
                <a:latin typeface="DINPro-Bold"/>
              </a:rPr>
              <a:t>  Kur griezties?</a:t>
            </a:r>
            <a:r>
              <a:rPr lang="lv-LV" sz="1600" dirty="0">
                <a:solidFill>
                  <a:srgbClr val="000000"/>
                </a:solidFill>
                <a:latin typeface="DINPro-Bold"/>
              </a:rPr>
              <a:t> </a:t>
            </a:r>
          </a:p>
        </p:txBody>
      </p:sp>
      <p:sp>
        <p:nvSpPr>
          <p:cNvPr id="30" name="TextBox 29">
            <a:extLst>
              <a:ext uri="{FF2B5EF4-FFF2-40B4-BE49-F238E27FC236}">
                <a16:creationId xmlns:a16="http://schemas.microsoft.com/office/drawing/2014/main" id="{3FFC9C9B-7B77-4A71-84C2-2D3BC6D65AAF}"/>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3</a:t>
            </a:r>
          </a:p>
        </p:txBody>
      </p:sp>
    </p:spTree>
    <p:extLst>
      <p:ext uri="{BB962C8B-B14F-4D97-AF65-F5344CB8AC3E}">
        <p14:creationId xmlns:p14="http://schemas.microsoft.com/office/powerpoint/2010/main" val="393356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37" name="TextBox 36">
            <a:extLst>
              <a:ext uri="{FF2B5EF4-FFF2-40B4-BE49-F238E27FC236}">
                <a16:creationId xmlns:a16="http://schemas.microsoft.com/office/drawing/2014/main" id="{5090DBEE-0E11-49BF-A6A4-CB7C2F55860A}"/>
              </a:ext>
            </a:extLst>
          </p:cNvPr>
          <p:cNvSpPr txBox="1"/>
          <p:nvPr/>
        </p:nvSpPr>
        <p:spPr>
          <a:xfrm>
            <a:off x="718599" y="2564375"/>
            <a:ext cx="3783069" cy="338554"/>
          </a:xfrm>
          <a:prstGeom prst="rect">
            <a:avLst/>
          </a:prstGeom>
          <a:noFill/>
        </p:spPr>
        <p:txBody>
          <a:bodyPr wrap="square">
            <a:spAutoFit/>
          </a:bodyPr>
          <a:lstStyle/>
          <a:p>
            <a:r>
              <a:rPr lang="lv-LV" sz="1600" b="1" dirty="0">
                <a:solidFill>
                  <a:srgbClr val="000000"/>
                </a:solidFill>
                <a:latin typeface="DINPro-Bold"/>
              </a:rPr>
              <a:t>Sludinājumi reģionālā drukātā presē</a:t>
            </a:r>
          </a:p>
        </p:txBody>
      </p:sp>
      <p:sp>
        <p:nvSpPr>
          <p:cNvPr id="39" name="TextBox 38">
            <a:extLst>
              <a:ext uri="{FF2B5EF4-FFF2-40B4-BE49-F238E27FC236}">
                <a16:creationId xmlns:a16="http://schemas.microsoft.com/office/drawing/2014/main" id="{4F517943-9D98-4A8C-B466-A28A532E73C1}"/>
              </a:ext>
            </a:extLst>
          </p:cNvPr>
          <p:cNvSpPr txBox="1"/>
          <p:nvPr/>
        </p:nvSpPr>
        <p:spPr>
          <a:xfrm>
            <a:off x="1042601" y="2869878"/>
            <a:ext cx="3532475" cy="2062103"/>
          </a:xfrm>
          <a:prstGeom prst="rect">
            <a:avLst/>
          </a:prstGeom>
          <a:noFill/>
        </p:spPr>
        <p:txBody>
          <a:bodyPr wrap="square">
            <a:spAutoFit/>
          </a:bodyPr>
          <a:lstStyle/>
          <a:p>
            <a:r>
              <a:rPr lang="lv-LV" sz="1600" dirty="0">
                <a:solidFill>
                  <a:srgbClr val="000000"/>
                </a:solidFill>
                <a:latin typeface="DINPro-Bold"/>
              </a:rPr>
              <a:t>Neatkarīgās Tukuma ziņas</a:t>
            </a:r>
          </a:p>
          <a:p>
            <a:r>
              <a:rPr lang="lv-LV" sz="1600" dirty="0">
                <a:solidFill>
                  <a:srgbClr val="000000"/>
                </a:solidFill>
                <a:latin typeface="DINPro-Bold"/>
              </a:rPr>
              <a:t>Zemgale</a:t>
            </a:r>
          </a:p>
          <a:p>
            <a:r>
              <a:rPr lang="lv-LV" sz="1600" dirty="0">
                <a:solidFill>
                  <a:srgbClr val="000000"/>
                </a:solidFill>
                <a:latin typeface="DINPro-Bold"/>
              </a:rPr>
              <a:t>Auseklis</a:t>
            </a:r>
          </a:p>
          <a:p>
            <a:r>
              <a:rPr lang="lv-LV" sz="1600" dirty="0">
                <a:solidFill>
                  <a:srgbClr val="000000"/>
                </a:solidFill>
                <a:latin typeface="DINPro-Bold"/>
              </a:rPr>
              <a:t>Ziemeļlatvija</a:t>
            </a:r>
          </a:p>
          <a:p>
            <a:r>
              <a:rPr lang="lv-LV" sz="1600" dirty="0">
                <a:solidFill>
                  <a:srgbClr val="000000"/>
                </a:solidFill>
                <a:latin typeface="DINPro-Bold"/>
              </a:rPr>
              <a:t>Alūksnes un Malienas ziņas</a:t>
            </a:r>
          </a:p>
          <a:p>
            <a:r>
              <a:rPr lang="lv-LV" sz="1600" dirty="0">
                <a:solidFill>
                  <a:srgbClr val="000000"/>
                </a:solidFill>
                <a:latin typeface="DINPro-Bold"/>
              </a:rPr>
              <a:t>Dzirkstele</a:t>
            </a:r>
          </a:p>
          <a:p>
            <a:r>
              <a:rPr lang="lv-LV" sz="1600" dirty="0">
                <a:solidFill>
                  <a:srgbClr val="000000"/>
                </a:solidFill>
                <a:latin typeface="DINPro-Bold"/>
              </a:rPr>
              <a:t>Staburags</a:t>
            </a:r>
          </a:p>
          <a:p>
            <a:r>
              <a:rPr lang="lv-LV" sz="1600" dirty="0">
                <a:solidFill>
                  <a:srgbClr val="000000"/>
                </a:solidFill>
                <a:latin typeface="DINPro-Bold"/>
              </a:rPr>
              <a:t>Ventas balss</a:t>
            </a:r>
            <a:endParaRPr lang="lv-LV" sz="1600" b="1" dirty="0">
              <a:solidFill>
                <a:srgbClr val="000000"/>
              </a:solidFill>
              <a:latin typeface="DINPro-Bold"/>
            </a:endParaRPr>
          </a:p>
        </p:txBody>
      </p:sp>
      <p:sp>
        <p:nvSpPr>
          <p:cNvPr id="19" name="TextBox 18">
            <a:extLst>
              <a:ext uri="{FF2B5EF4-FFF2-40B4-BE49-F238E27FC236}">
                <a16:creationId xmlns:a16="http://schemas.microsoft.com/office/drawing/2014/main" id="{E95FE789-7FFE-45D0-8C23-5D7FD7DA07AD}"/>
              </a:ext>
            </a:extLst>
          </p:cNvPr>
          <p:cNvSpPr txBox="1"/>
          <p:nvPr/>
        </p:nvSpPr>
        <p:spPr>
          <a:xfrm>
            <a:off x="2370247" y="397657"/>
            <a:ext cx="6669377"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Komunikācijas plāns</a:t>
            </a:r>
            <a:endParaRPr lang="lv-LV" sz="2400" dirty="0">
              <a:solidFill>
                <a:srgbClr val="000000"/>
              </a:solidFill>
              <a:latin typeface="DINPro-Bold"/>
            </a:endParaRPr>
          </a:p>
        </p:txBody>
      </p:sp>
      <p:sp>
        <p:nvSpPr>
          <p:cNvPr id="21" name="TextBox 20">
            <a:extLst>
              <a:ext uri="{FF2B5EF4-FFF2-40B4-BE49-F238E27FC236}">
                <a16:creationId xmlns:a16="http://schemas.microsoft.com/office/drawing/2014/main" id="{0BF32B07-E926-43B2-93CF-7EE8D1E3FEA4}"/>
              </a:ext>
            </a:extLst>
          </p:cNvPr>
          <p:cNvSpPr txBox="1"/>
          <p:nvPr/>
        </p:nvSpPr>
        <p:spPr>
          <a:xfrm>
            <a:off x="938939" y="4934536"/>
            <a:ext cx="3213498" cy="246221"/>
          </a:xfrm>
          <a:prstGeom prst="rect">
            <a:avLst/>
          </a:prstGeom>
          <a:noFill/>
        </p:spPr>
        <p:txBody>
          <a:bodyPr wrap="square">
            <a:spAutoFit/>
          </a:bodyPr>
          <a:lstStyle/>
          <a:p>
            <a:r>
              <a:rPr lang="lv-LV" sz="1000" dirty="0">
                <a:solidFill>
                  <a:srgbClr val="000000"/>
                </a:solidFill>
                <a:latin typeface="DINPro-Bold"/>
              </a:rPr>
              <a:t>4 atkārtošanās reizes katrā laikrakstā</a:t>
            </a:r>
          </a:p>
        </p:txBody>
      </p:sp>
      <p:sp>
        <p:nvSpPr>
          <p:cNvPr id="22" name="TextBox 21">
            <a:extLst>
              <a:ext uri="{FF2B5EF4-FFF2-40B4-BE49-F238E27FC236}">
                <a16:creationId xmlns:a16="http://schemas.microsoft.com/office/drawing/2014/main" id="{8A222C5F-3FA2-4354-9748-96DEF10AF055}"/>
              </a:ext>
            </a:extLst>
          </p:cNvPr>
          <p:cNvSpPr txBox="1"/>
          <p:nvPr/>
        </p:nvSpPr>
        <p:spPr>
          <a:xfrm>
            <a:off x="4822250" y="2581811"/>
            <a:ext cx="3580157" cy="338554"/>
          </a:xfrm>
          <a:prstGeom prst="rect">
            <a:avLst/>
          </a:prstGeom>
          <a:noFill/>
        </p:spPr>
        <p:txBody>
          <a:bodyPr wrap="square">
            <a:spAutoFit/>
          </a:bodyPr>
          <a:lstStyle/>
          <a:p>
            <a:r>
              <a:rPr lang="lv-LV" sz="1600" b="1" dirty="0">
                <a:solidFill>
                  <a:srgbClr val="000000"/>
                </a:solidFill>
                <a:latin typeface="DINPro-Bold"/>
              </a:rPr>
              <a:t>Mērķēta reklāma </a:t>
            </a:r>
            <a:r>
              <a:rPr lang="lv-LV" sz="1600" b="1">
                <a:solidFill>
                  <a:srgbClr val="000000"/>
                </a:solidFill>
                <a:latin typeface="DINPro-Bold"/>
              </a:rPr>
              <a:t>sociālos tīklos</a:t>
            </a:r>
            <a:endParaRPr lang="lv-LV" sz="1600" b="1" dirty="0">
              <a:solidFill>
                <a:srgbClr val="000000"/>
              </a:solidFill>
              <a:latin typeface="DINPro-Bold"/>
            </a:endParaRPr>
          </a:p>
        </p:txBody>
      </p:sp>
      <p:sp>
        <p:nvSpPr>
          <p:cNvPr id="24" name="TextBox 23">
            <a:extLst>
              <a:ext uri="{FF2B5EF4-FFF2-40B4-BE49-F238E27FC236}">
                <a16:creationId xmlns:a16="http://schemas.microsoft.com/office/drawing/2014/main" id="{6E008731-BC8A-40FA-BCAE-A73CB3D7BF11}"/>
              </a:ext>
            </a:extLst>
          </p:cNvPr>
          <p:cNvSpPr txBox="1"/>
          <p:nvPr/>
        </p:nvSpPr>
        <p:spPr>
          <a:xfrm>
            <a:off x="4953583" y="2876297"/>
            <a:ext cx="3532475" cy="1077218"/>
          </a:xfrm>
          <a:prstGeom prst="rect">
            <a:avLst/>
          </a:prstGeom>
          <a:noFill/>
        </p:spPr>
        <p:txBody>
          <a:bodyPr wrap="square">
            <a:spAutoFit/>
          </a:bodyPr>
          <a:lstStyle/>
          <a:p>
            <a:r>
              <a:rPr lang="lv-LV" sz="1600" dirty="0">
                <a:solidFill>
                  <a:srgbClr val="000000"/>
                </a:solidFill>
                <a:latin typeface="DINPro-Bold"/>
              </a:rPr>
              <a:t>2 nedēļas mērķēta reklāma Facebook Atlases kritēriji:</a:t>
            </a:r>
          </a:p>
          <a:p>
            <a:r>
              <a:rPr lang="lv-LV" sz="1600" dirty="0">
                <a:solidFill>
                  <a:srgbClr val="000000"/>
                </a:solidFill>
                <a:latin typeface="DINPro-Bold"/>
              </a:rPr>
              <a:t>	vecums no 20 – 65 gadi</a:t>
            </a:r>
          </a:p>
          <a:p>
            <a:r>
              <a:rPr lang="lv-LV" sz="1600" dirty="0">
                <a:solidFill>
                  <a:srgbClr val="000000"/>
                </a:solidFill>
                <a:latin typeface="DINPro-Bold"/>
              </a:rPr>
              <a:t>	ģeogrāfiskā atrašanās vieta</a:t>
            </a:r>
          </a:p>
        </p:txBody>
      </p:sp>
      <p:sp>
        <p:nvSpPr>
          <p:cNvPr id="26" name="TextBox 25">
            <a:extLst>
              <a:ext uri="{FF2B5EF4-FFF2-40B4-BE49-F238E27FC236}">
                <a16:creationId xmlns:a16="http://schemas.microsoft.com/office/drawing/2014/main" id="{C77807C1-07E5-4788-B8E9-44656A5DB2EA}"/>
              </a:ext>
            </a:extLst>
          </p:cNvPr>
          <p:cNvSpPr txBox="1"/>
          <p:nvPr/>
        </p:nvSpPr>
        <p:spPr>
          <a:xfrm>
            <a:off x="4882971" y="3972056"/>
            <a:ext cx="3213498" cy="246221"/>
          </a:xfrm>
          <a:prstGeom prst="rect">
            <a:avLst/>
          </a:prstGeom>
          <a:noFill/>
        </p:spPr>
        <p:txBody>
          <a:bodyPr wrap="square">
            <a:spAutoFit/>
          </a:bodyPr>
          <a:lstStyle/>
          <a:p>
            <a:r>
              <a:rPr lang="lv-LV" sz="1000" dirty="0">
                <a:solidFill>
                  <a:srgbClr val="000000"/>
                </a:solidFill>
                <a:latin typeface="DINPro-Bold"/>
              </a:rPr>
              <a:t>Vismaz 125 000 kopējais ‘reach’</a:t>
            </a:r>
          </a:p>
        </p:txBody>
      </p:sp>
      <p:sp>
        <p:nvSpPr>
          <p:cNvPr id="27" name="TextBox 26">
            <a:extLst>
              <a:ext uri="{FF2B5EF4-FFF2-40B4-BE49-F238E27FC236}">
                <a16:creationId xmlns:a16="http://schemas.microsoft.com/office/drawing/2014/main" id="{6AC64336-16A7-474F-BDFC-373B8BFC3EAF}"/>
              </a:ext>
            </a:extLst>
          </p:cNvPr>
          <p:cNvSpPr txBox="1"/>
          <p:nvPr/>
        </p:nvSpPr>
        <p:spPr>
          <a:xfrm>
            <a:off x="4822250" y="4432644"/>
            <a:ext cx="3580157" cy="338554"/>
          </a:xfrm>
          <a:prstGeom prst="rect">
            <a:avLst/>
          </a:prstGeom>
          <a:noFill/>
        </p:spPr>
        <p:txBody>
          <a:bodyPr wrap="square">
            <a:spAutoFit/>
          </a:bodyPr>
          <a:lstStyle/>
          <a:p>
            <a:r>
              <a:rPr lang="lv-LV" sz="1600" b="1" dirty="0">
                <a:solidFill>
                  <a:srgbClr val="000000"/>
                </a:solidFill>
                <a:latin typeface="DINPro-Bold"/>
              </a:rPr>
              <a:t>Ziņa Labklājības ministrijas mājaslapā</a:t>
            </a:r>
          </a:p>
        </p:txBody>
      </p:sp>
      <p:sp>
        <p:nvSpPr>
          <p:cNvPr id="30" name="TextBox 29">
            <a:extLst>
              <a:ext uri="{FF2B5EF4-FFF2-40B4-BE49-F238E27FC236}">
                <a16:creationId xmlns:a16="http://schemas.microsoft.com/office/drawing/2014/main" id="{136F557B-7CE4-4E48-94FE-2B9E13647633}"/>
              </a:ext>
            </a:extLst>
          </p:cNvPr>
          <p:cNvSpPr txBox="1"/>
          <p:nvPr/>
        </p:nvSpPr>
        <p:spPr>
          <a:xfrm>
            <a:off x="4953583" y="4771198"/>
            <a:ext cx="3532475" cy="584775"/>
          </a:xfrm>
          <a:prstGeom prst="rect">
            <a:avLst/>
          </a:prstGeom>
          <a:noFill/>
        </p:spPr>
        <p:txBody>
          <a:bodyPr wrap="square">
            <a:spAutoFit/>
          </a:bodyPr>
          <a:lstStyle/>
          <a:p>
            <a:r>
              <a:rPr lang="lv-LV" sz="1600" dirty="0">
                <a:solidFill>
                  <a:srgbClr val="000000"/>
                </a:solidFill>
                <a:latin typeface="DINPro-Bold"/>
              </a:rPr>
              <a:t>Pakalpojuma apraksts un visu pašvaldību kontaktpunkti</a:t>
            </a:r>
          </a:p>
        </p:txBody>
      </p:sp>
      <p:sp>
        <p:nvSpPr>
          <p:cNvPr id="31" name="TextBox 30">
            <a:extLst>
              <a:ext uri="{FF2B5EF4-FFF2-40B4-BE49-F238E27FC236}">
                <a16:creationId xmlns:a16="http://schemas.microsoft.com/office/drawing/2014/main" id="{BB73CA7D-5D90-4E41-9DA3-3AFC38168E87}"/>
              </a:ext>
            </a:extLst>
          </p:cNvPr>
          <p:cNvSpPr txBox="1"/>
          <p:nvPr/>
        </p:nvSpPr>
        <p:spPr>
          <a:xfrm>
            <a:off x="782442" y="1713787"/>
            <a:ext cx="5155650" cy="338554"/>
          </a:xfrm>
          <a:prstGeom prst="rect">
            <a:avLst/>
          </a:prstGeom>
          <a:noFill/>
        </p:spPr>
        <p:txBody>
          <a:bodyPr wrap="square">
            <a:spAutoFit/>
          </a:bodyPr>
          <a:lstStyle/>
          <a:p>
            <a:r>
              <a:rPr lang="lv-LV" sz="1600" dirty="0">
                <a:solidFill>
                  <a:srgbClr val="000000"/>
                </a:solidFill>
                <a:latin typeface="DINPro-Bold"/>
              </a:rPr>
              <a:t>Vienlaicīgs sākums, pirktās komunikācijas laiks: 2 nedēļas</a:t>
            </a:r>
          </a:p>
        </p:txBody>
      </p:sp>
      <p:sp>
        <p:nvSpPr>
          <p:cNvPr id="41" name="TextBox 40">
            <a:extLst>
              <a:ext uri="{FF2B5EF4-FFF2-40B4-BE49-F238E27FC236}">
                <a16:creationId xmlns:a16="http://schemas.microsoft.com/office/drawing/2014/main" id="{77A108F1-FA66-4CD5-8379-6517164F2C83}"/>
              </a:ext>
            </a:extLst>
          </p:cNvPr>
          <p:cNvSpPr txBox="1"/>
          <p:nvPr/>
        </p:nvSpPr>
        <p:spPr>
          <a:xfrm>
            <a:off x="938939" y="5285543"/>
            <a:ext cx="3421239" cy="584775"/>
          </a:xfrm>
          <a:prstGeom prst="rect">
            <a:avLst/>
          </a:prstGeom>
          <a:noFill/>
        </p:spPr>
        <p:txBody>
          <a:bodyPr wrap="square">
            <a:spAutoFit/>
          </a:bodyPr>
          <a:lstStyle/>
          <a:p>
            <a:r>
              <a:rPr lang="lv-LV" sz="1600" b="1" dirty="0">
                <a:solidFill>
                  <a:srgbClr val="000000"/>
                </a:solidFill>
                <a:latin typeface="DINPro-Bold"/>
              </a:rPr>
              <a:t>Sludinājumi/raksti </a:t>
            </a:r>
          </a:p>
          <a:p>
            <a:r>
              <a:rPr lang="lv-LV" sz="1600" b="1" dirty="0">
                <a:solidFill>
                  <a:srgbClr val="000000"/>
                </a:solidFill>
                <a:latin typeface="DINPro-Bold"/>
              </a:rPr>
              <a:t>pašvaldību informatīvajos izdevumos</a:t>
            </a:r>
          </a:p>
        </p:txBody>
      </p:sp>
      <p:sp>
        <p:nvSpPr>
          <p:cNvPr id="42" name="TextBox 41">
            <a:extLst>
              <a:ext uri="{FF2B5EF4-FFF2-40B4-BE49-F238E27FC236}">
                <a16:creationId xmlns:a16="http://schemas.microsoft.com/office/drawing/2014/main" id="{DC25B7CB-6608-4890-967B-708DF5D6A428}"/>
              </a:ext>
            </a:extLst>
          </p:cNvPr>
          <p:cNvSpPr txBox="1"/>
          <p:nvPr/>
        </p:nvSpPr>
        <p:spPr>
          <a:xfrm>
            <a:off x="1042601" y="5834259"/>
            <a:ext cx="3532475" cy="338554"/>
          </a:xfrm>
          <a:prstGeom prst="rect">
            <a:avLst/>
          </a:prstGeom>
          <a:noFill/>
        </p:spPr>
        <p:txBody>
          <a:bodyPr wrap="square">
            <a:spAutoFit/>
          </a:bodyPr>
          <a:lstStyle/>
          <a:p>
            <a:r>
              <a:rPr lang="lv-LV" sz="1600" dirty="0">
                <a:solidFill>
                  <a:srgbClr val="000000"/>
                </a:solidFill>
                <a:latin typeface="DINPro-Bold"/>
              </a:rPr>
              <a:t>vismaz 12 laikrakstos</a:t>
            </a:r>
            <a:endParaRPr lang="lv-LV" sz="1600" b="1" dirty="0">
              <a:solidFill>
                <a:srgbClr val="000000"/>
              </a:solidFill>
              <a:latin typeface="DINPro-Bold"/>
            </a:endParaRPr>
          </a:p>
        </p:txBody>
      </p:sp>
      <p:sp>
        <p:nvSpPr>
          <p:cNvPr id="44" name="TextBox 43">
            <a:extLst>
              <a:ext uri="{FF2B5EF4-FFF2-40B4-BE49-F238E27FC236}">
                <a16:creationId xmlns:a16="http://schemas.microsoft.com/office/drawing/2014/main" id="{03C5F2C6-70A6-4100-8446-750762E0FB9A}"/>
              </a:ext>
            </a:extLst>
          </p:cNvPr>
          <p:cNvSpPr txBox="1"/>
          <p:nvPr/>
        </p:nvSpPr>
        <p:spPr>
          <a:xfrm>
            <a:off x="4783823" y="5527915"/>
            <a:ext cx="3776283" cy="338554"/>
          </a:xfrm>
          <a:prstGeom prst="rect">
            <a:avLst/>
          </a:prstGeom>
          <a:noFill/>
        </p:spPr>
        <p:txBody>
          <a:bodyPr wrap="square">
            <a:spAutoFit/>
          </a:bodyPr>
          <a:lstStyle/>
          <a:p>
            <a:r>
              <a:rPr lang="lv-LV" sz="1600" b="1" dirty="0">
                <a:solidFill>
                  <a:srgbClr val="000000"/>
                </a:solidFill>
                <a:latin typeface="DINPro-Bold"/>
              </a:rPr>
              <a:t>Informācija pašvaldību mājaslapās</a:t>
            </a:r>
          </a:p>
        </p:txBody>
      </p:sp>
      <p:sp>
        <p:nvSpPr>
          <p:cNvPr id="45" name="TextBox 44">
            <a:extLst>
              <a:ext uri="{FF2B5EF4-FFF2-40B4-BE49-F238E27FC236}">
                <a16:creationId xmlns:a16="http://schemas.microsoft.com/office/drawing/2014/main" id="{5C0A3269-1D4E-4D2B-A1E2-3E2544952F61}"/>
              </a:ext>
            </a:extLst>
          </p:cNvPr>
          <p:cNvSpPr txBox="1"/>
          <p:nvPr/>
        </p:nvSpPr>
        <p:spPr>
          <a:xfrm>
            <a:off x="4960593" y="5820887"/>
            <a:ext cx="3532475" cy="338554"/>
          </a:xfrm>
          <a:prstGeom prst="rect">
            <a:avLst/>
          </a:prstGeom>
          <a:noFill/>
        </p:spPr>
        <p:txBody>
          <a:bodyPr wrap="square">
            <a:spAutoFit/>
          </a:bodyPr>
          <a:lstStyle/>
          <a:p>
            <a:r>
              <a:rPr lang="lv-LV" sz="1600" dirty="0">
                <a:solidFill>
                  <a:srgbClr val="000000"/>
                </a:solidFill>
                <a:latin typeface="DINPro-Bold"/>
              </a:rPr>
              <a:t>vismaz 12 mājaslapās</a:t>
            </a:r>
            <a:endParaRPr lang="lv-LV" sz="1600" b="1" dirty="0">
              <a:solidFill>
                <a:srgbClr val="000000"/>
              </a:solidFill>
              <a:latin typeface="DINPro-Bold"/>
            </a:endParaRPr>
          </a:p>
        </p:txBody>
      </p:sp>
      <p:sp>
        <p:nvSpPr>
          <p:cNvPr id="46" name="Rectangle 45">
            <a:extLst>
              <a:ext uri="{FF2B5EF4-FFF2-40B4-BE49-F238E27FC236}">
                <a16:creationId xmlns:a16="http://schemas.microsoft.com/office/drawing/2014/main" id="{43F91A56-9EFC-4338-9BE8-317A90821953}"/>
              </a:ext>
            </a:extLst>
          </p:cNvPr>
          <p:cNvSpPr/>
          <p:nvPr/>
        </p:nvSpPr>
        <p:spPr>
          <a:xfrm>
            <a:off x="659219" y="1573824"/>
            <a:ext cx="8062681" cy="627615"/>
          </a:xfrm>
          <a:prstGeom prst="rect">
            <a:avLst/>
          </a:prstGeom>
          <a:solidFill>
            <a:srgbClr val="FFC000">
              <a:alpha val="15000"/>
            </a:srgb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47" name="Oval 46">
            <a:extLst>
              <a:ext uri="{FF2B5EF4-FFF2-40B4-BE49-F238E27FC236}">
                <a16:creationId xmlns:a16="http://schemas.microsoft.com/office/drawing/2014/main" id="{57ABA1B9-9DCA-4D51-8F8E-89ED65AC39AD}"/>
              </a:ext>
            </a:extLst>
          </p:cNvPr>
          <p:cNvSpPr/>
          <p:nvPr/>
        </p:nvSpPr>
        <p:spPr>
          <a:xfrm>
            <a:off x="786429" y="2957367"/>
            <a:ext cx="190506" cy="190506"/>
          </a:xfrm>
          <a:prstGeom prst="ellipse">
            <a:avLst/>
          </a:prstGeom>
          <a:solidFill>
            <a:srgbClr val="C0000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48" name="Isosceles Triangle 47">
            <a:extLst>
              <a:ext uri="{FF2B5EF4-FFF2-40B4-BE49-F238E27FC236}">
                <a16:creationId xmlns:a16="http://schemas.microsoft.com/office/drawing/2014/main" id="{0B089DD5-E79E-4A8F-8316-BF0E1DEF9430}"/>
              </a:ext>
            </a:extLst>
          </p:cNvPr>
          <p:cNvSpPr/>
          <p:nvPr/>
        </p:nvSpPr>
        <p:spPr>
          <a:xfrm rot="5400000">
            <a:off x="840706" y="3002937"/>
            <a:ext cx="115266" cy="9936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49" name="Oval 48">
            <a:extLst>
              <a:ext uri="{FF2B5EF4-FFF2-40B4-BE49-F238E27FC236}">
                <a16:creationId xmlns:a16="http://schemas.microsoft.com/office/drawing/2014/main" id="{0AB0C6E2-480C-4654-AEAD-4AC1BB5CE829}"/>
              </a:ext>
            </a:extLst>
          </p:cNvPr>
          <p:cNvSpPr/>
          <p:nvPr/>
        </p:nvSpPr>
        <p:spPr>
          <a:xfrm>
            <a:off x="786429" y="5381077"/>
            <a:ext cx="190506" cy="190506"/>
          </a:xfrm>
          <a:prstGeom prst="ellipse">
            <a:avLst/>
          </a:prstGeom>
          <a:solidFill>
            <a:srgbClr val="C0000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0" name="Isosceles Triangle 49">
            <a:extLst>
              <a:ext uri="{FF2B5EF4-FFF2-40B4-BE49-F238E27FC236}">
                <a16:creationId xmlns:a16="http://schemas.microsoft.com/office/drawing/2014/main" id="{36FDD9B0-925F-4FB4-80D8-1899F50621CE}"/>
              </a:ext>
            </a:extLst>
          </p:cNvPr>
          <p:cNvSpPr/>
          <p:nvPr/>
        </p:nvSpPr>
        <p:spPr>
          <a:xfrm rot="5400000">
            <a:off x="840706" y="5426647"/>
            <a:ext cx="115266" cy="9936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51" name="Oval 50">
            <a:extLst>
              <a:ext uri="{FF2B5EF4-FFF2-40B4-BE49-F238E27FC236}">
                <a16:creationId xmlns:a16="http://schemas.microsoft.com/office/drawing/2014/main" id="{D381C786-829F-478A-96DC-A40271B7DD4F}"/>
              </a:ext>
            </a:extLst>
          </p:cNvPr>
          <p:cNvSpPr/>
          <p:nvPr/>
        </p:nvSpPr>
        <p:spPr>
          <a:xfrm>
            <a:off x="4642333" y="5623449"/>
            <a:ext cx="190506" cy="190506"/>
          </a:xfrm>
          <a:prstGeom prst="ellipse">
            <a:avLst/>
          </a:prstGeom>
          <a:solidFill>
            <a:srgbClr val="C0000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2" name="Isosceles Triangle 51">
            <a:extLst>
              <a:ext uri="{FF2B5EF4-FFF2-40B4-BE49-F238E27FC236}">
                <a16:creationId xmlns:a16="http://schemas.microsoft.com/office/drawing/2014/main" id="{BF8D5B67-58AB-4020-9645-CAA64EC689F6}"/>
              </a:ext>
            </a:extLst>
          </p:cNvPr>
          <p:cNvSpPr/>
          <p:nvPr/>
        </p:nvSpPr>
        <p:spPr>
          <a:xfrm rot="5400000">
            <a:off x="4696610" y="5669019"/>
            <a:ext cx="115266" cy="9936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54" name="Oval 53">
            <a:extLst>
              <a:ext uri="{FF2B5EF4-FFF2-40B4-BE49-F238E27FC236}">
                <a16:creationId xmlns:a16="http://schemas.microsoft.com/office/drawing/2014/main" id="{2E19D653-0A7B-4E72-A739-4001199ADE3F}"/>
              </a:ext>
            </a:extLst>
          </p:cNvPr>
          <p:cNvSpPr/>
          <p:nvPr/>
        </p:nvSpPr>
        <p:spPr>
          <a:xfrm>
            <a:off x="4642333" y="4521763"/>
            <a:ext cx="190506" cy="190506"/>
          </a:xfrm>
          <a:prstGeom prst="ellipse">
            <a:avLst/>
          </a:prstGeom>
          <a:solidFill>
            <a:srgbClr val="C0000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5" name="Isosceles Triangle 54">
            <a:extLst>
              <a:ext uri="{FF2B5EF4-FFF2-40B4-BE49-F238E27FC236}">
                <a16:creationId xmlns:a16="http://schemas.microsoft.com/office/drawing/2014/main" id="{F26808F7-2705-46CE-8B7E-63F95A338BD4}"/>
              </a:ext>
            </a:extLst>
          </p:cNvPr>
          <p:cNvSpPr/>
          <p:nvPr/>
        </p:nvSpPr>
        <p:spPr>
          <a:xfrm rot="5400000">
            <a:off x="4696610" y="4567333"/>
            <a:ext cx="115266" cy="9936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56" name="Oval 55">
            <a:extLst>
              <a:ext uri="{FF2B5EF4-FFF2-40B4-BE49-F238E27FC236}">
                <a16:creationId xmlns:a16="http://schemas.microsoft.com/office/drawing/2014/main" id="{2204710B-AE24-45E2-8D04-27329207A78D}"/>
              </a:ext>
            </a:extLst>
          </p:cNvPr>
          <p:cNvSpPr/>
          <p:nvPr/>
        </p:nvSpPr>
        <p:spPr>
          <a:xfrm>
            <a:off x="4642333" y="2648895"/>
            <a:ext cx="190506" cy="190506"/>
          </a:xfrm>
          <a:prstGeom prst="ellipse">
            <a:avLst/>
          </a:prstGeom>
          <a:solidFill>
            <a:srgbClr val="C0000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7" name="Isosceles Triangle 56">
            <a:extLst>
              <a:ext uri="{FF2B5EF4-FFF2-40B4-BE49-F238E27FC236}">
                <a16:creationId xmlns:a16="http://schemas.microsoft.com/office/drawing/2014/main" id="{299F4E33-BD74-47EE-9903-B31C4EADAADD}"/>
              </a:ext>
            </a:extLst>
          </p:cNvPr>
          <p:cNvSpPr/>
          <p:nvPr/>
        </p:nvSpPr>
        <p:spPr>
          <a:xfrm rot="5400000">
            <a:off x="4696610" y="2694465"/>
            <a:ext cx="115266" cy="99367"/>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32" name="TextBox 31">
            <a:extLst>
              <a:ext uri="{FF2B5EF4-FFF2-40B4-BE49-F238E27FC236}">
                <a16:creationId xmlns:a16="http://schemas.microsoft.com/office/drawing/2014/main" id="{8B4EEFDC-EAFA-4870-9BDF-354A840DE4CE}"/>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4</a:t>
            </a:r>
          </a:p>
        </p:txBody>
      </p:sp>
    </p:spTree>
    <p:extLst>
      <p:ext uri="{BB962C8B-B14F-4D97-AF65-F5344CB8AC3E}">
        <p14:creationId xmlns:p14="http://schemas.microsoft.com/office/powerpoint/2010/main" val="76854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(1)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3046988"/>
          </a:xfrm>
          <a:prstGeom prst="rect">
            <a:avLst/>
          </a:prstGeom>
          <a:noFill/>
        </p:spPr>
        <p:txBody>
          <a:bodyPr wrap="square">
            <a:spAutoFit/>
          </a:bodyPr>
          <a:lstStyle/>
          <a:p>
            <a:r>
              <a:rPr lang="lv-LV" sz="1600" b="1" dirty="0">
                <a:latin typeface="DINPro-Bold"/>
              </a:rPr>
              <a:t>Kam adresēts personas iesniegums (pieteikums dalībai pasākumā), vai būs vienots iesnieguma paraugs?</a:t>
            </a:r>
          </a:p>
          <a:p>
            <a:pPr algn="just"/>
            <a:r>
              <a:rPr lang="lv-LV" sz="1600" dirty="0">
                <a:latin typeface="DINPro-Bold"/>
              </a:rPr>
              <a:t>Nav plānots izstrādāt vienotu iedzīvotāju iesnieguma formu par nepieciešamajiem pielāgojumiem dzīvesvietā. Tādējādi aicinām ievērot līdzīgu pieeju, kad iedzīvotāji iesniedz iesniegumu pašvaldībai.</a:t>
            </a:r>
          </a:p>
          <a:p>
            <a:pPr algn="just"/>
            <a:endParaRPr lang="lv-LV" sz="1600" dirty="0">
              <a:latin typeface="DINPro-Bold"/>
            </a:endParaRPr>
          </a:p>
          <a:p>
            <a:r>
              <a:rPr lang="lv-LV" sz="1600" b="1" dirty="0">
                <a:effectLst/>
                <a:latin typeface="DINPro-Bold"/>
                <a:ea typeface="Calibri" panose="020F0502020204030204" pitchFamily="34" charset="0"/>
              </a:rPr>
              <a:t>Kādā veidā tiks organizēta ergoterapeita atzinuma sniegšana, ja Dienestā nav speciālista amata vienības. Kā tiks veikta ergoterapeita apmaksas organizēšana?  </a:t>
            </a:r>
          </a:p>
          <a:p>
            <a:pPr algn="just"/>
            <a:r>
              <a:rPr lang="lv-LV" sz="1600" dirty="0">
                <a:latin typeface="DINPro-Bold"/>
              </a:rPr>
              <a:t>Pasākuma ietvaros ir paredzētas administrēšanas izmaksas (nepārsniedzot 10% no kopējām attiecināmajām izmaksām), kuru ietvaros ir iespējams iekļaut ergoterapeita izmaksas (t.sk. var tikt slēgts uzņēmuma (pakalpojuma) līgums par ergoterapeita pakalpojuma izmantošanu).</a:t>
            </a:r>
          </a:p>
        </p:txBody>
      </p:sp>
      <p:sp>
        <p:nvSpPr>
          <p:cNvPr id="9" name="TextBox 8">
            <a:extLst>
              <a:ext uri="{FF2B5EF4-FFF2-40B4-BE49-F238E27FC236}">
                <a16:creationId xmlns:a16="http://schemas.microsoft.com/office/drawing/2014/main" id="{BC5C5633-601F-44F5-8F0C-37A4A3F39224}"/>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5</a:t>
            </a:r>
          </a:p>
        </p:txBody>
      </p:sp>
    </p:spTree>
    <p:extLst>
      <p:ext uri="{BB962C8B-B14F-4D97-AF65-F5344CB8AC3E}">
        <p14:creationId xmlns:p14="http://schemas.microsoft.com/office/powerpoint/2010/main" val="3668729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(2)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2800767"/>
          </a:xfrm>
          <a:prstGeom prst="rect">
            <a:avLst/>
          </a:prstGeom>
          <a:noFill/>
        </p:spPr>
        <p:txBody>
          <a:bodyPr wrap="square">
            <a:spAutoFit/>
          </a:bodyPr>
          <a:lstStyle/>
          <a:p>
            <a:r>
              <a:rPr lang="lv-LV" sz="1600" b="1" dirty="0">
                <a:latin typeface="DINPro-Bold"/>
              </a:rPr>
              <a:t>Kā konstatēt ziņu patiesumu par saimnieciskās darbības esamību, ja valsts reģistros persona nebūs reģistrējusi savu saimniecisko darbību (tā nav obligāta atsevišķos gadījumos).</a:t>
            </a:r>
          </a:p>
          <a:p>
            <a:r>
              <a:rPr lang="lv-LV" sz="1600" dirty="0">
                <a:latin typeface="DINPro-Bold"/>
              </a:rPr>
              <a:t>Saimnieciskā darbības pārbaude var tikt pārbaudīta pēc VID publiskojamo datu bāzē pieejamās informācijas.  Vienlaikus ministrijai šāda informācija ir nepieciešama, lai sniegtu pamatojumu normatīvā regulējuma anotācijā, kāpēc pasākums nav uzskatāms par valsts atbalstu. Līdz ar to , ja kādā gadījumā nevar tikt pārbaudīta informācija datu bāzē, aicinām šo informāciju arī iekļaut Jūsu sniegtajā apkopojumā par to, vai mērķa grupas personas mājvietā ir reģistrēta saimnieciskā darbība (piemēram, komersanta vai biedrības juridiskā adrese) un vai minētajā adresē faktiski tiek nodrošināta saimnieciskā darbība.</a:t>
            </a:r>
          </a:p>
        </p:txBody>
      </p:sp>
      <p:sp>
        <p:nvSpPr>
          <p:cNvPr id="9" name="TextBox 8">
            <a:extLst>
              <a:ext uri="{FF2B5EF4-FFF2-40B4-BE49-F238E27FC236}">
                <a16:creationId xmlns:a16="http://schemas.microsoft.com/office/drawing/2014/main" id="{16F7D58F-6414-47AB-95E3-D3C2C321DD4D}"/>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6</a:t>
            </a:r>
          </a:p>
        </p:txBody>
      </p:sp>
    </p:spTree>
    <p:extLst>
      <p:ext uri="{BB962C8B-B14F-4D97-AF65-F5344CB8AC3E}">
        <p14:creationId xmlns:p14="http://schemas.microsoft.com/office/powerpoint/2010/main" val="3453921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(3)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3539430"/>
          </a:xfrm>
          <a:prstGeom prst="rect">
            <a:avLst/>
          </a:prstGeom>
          <a:noFill/>
        </p:spPr>
        <p:txBody>
          <a:bodyPr wrap="square">
            <a:spAutoFit/>
          </a:bodyPr>
          <a:lstStyle/>
          <a:p>
            <a:r>
              <a:rPr lang="lv-LV" sz="1600" b="1" dirty="0">
                <a:latin typeface="DINPro-Bold"/>
              </a:rPr>
              <a:t>Vai ir domāts, kā rīkoties ar citiem iesniegumiem, kuri tiks saņemti, jo kvotas mūsu novadam ir ....(piemēram 2)? Rīcības plāns tālāk, vai domāts par papildus atbalstiem nākamajos gados?</a:t>
            </a:r>
          </a:p>
          <a:p>
            <a:r>
              <a:rPr lang="lv-LV" sz="1600" dirty="0">
                <a:latin typeface="DINPro-Bold"/>
              </a:rPr>
              <a:t>ANM pasākuma ir EK iniciatīva, lai novērstu COVID-19 pandēmijas radīto kaitējumu ekonomikai un sociālajai jomai. Tādējādi tas ir vienreizējs pasākums. </a:t>
            </a:r>
          </a:p>
          <a:p>
            <a:r>
              <a:rPr lang="lv-LV" sz="1600" dirty="0">
                <a:latin typeface="DINPro-Bold"/>
              </a:rPr>
              <a:t>Atbilstoši Sociālo pakalpojumu un sociālās palīdzības likuma 3. panta otro daļā un likumā "Par pašvaldībām" noteiktajam sociālo pakalpojumu sniegšanu nodrošina pati pašvaldība.</a:t>
            </a:r>
          </a:p>
          <a:p>
            <a:endParaRPr lang="lv-LV" sz="1600" b="1" dirty="0">
              <a:latin typeface="DINPro-Bold"/>
            </a:endParaRPr>
          </a:p>
          <a:p>
            <a:r>
              <a:rPr lang="lv-LV" sz="1600" b="1" dirty="0">
                <a:latin typeface="DINPro-Bold"/>
              </a:rPr>
              <a:t>Lēmumu par atbalsta piešķiršanu raksta Sociālais dienests pamatojoties uz Vērtēšanas komisijas lēmumu? Vai tomēr būs cita kārtība?</a:t>
            </a:r>
            <a:br>
              <a:rPr lang="lv-LV" sz="1600" b="1" dirty="0">
                <a:latin typeface="DINPro-Bold"/>
              </a:rPr>
            </a:br>
            <a:r>
              <a:rPr lang="lv-LV" sz="1600" dirty="0">
                <a:latin typeface="DINPro-Bold"/>
              </a:rPr>
              <a:t>Jā, gala lēmumu pieņem Sociālais dienests vai pašvaldība, balstoties uz vērtēšanas kritērijiem un vērtēšanas komisijas slēdzienu/izvērtējumu. Pašvaldība pati var lemt, kas būs lēmuma pieņēmējs.</a:t>
            </a:r>
          </a:p>
        </p:txBody>
      </p:sp>
      <p:sp>
        <p:nvSpPr>
          <p:cNvPr id="9" name="TextBox 8">
            <a:extLst>
              <a:ext uri="{FF2B5EF4-FFF2-40B4-BE49-F238E27FC236}">
                <a16:creationId xmlns:a16="http://schemas.microsoft.com/office/drawing/2014/main" id="{602D714E-E61F-4311-A1BC-F8349F15E6F7}"/>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7</a:t>
            </a:r>
          </a:p>
        </p:txBody>
      </p:sp>
    </p:spTree>
    <p:extLst>
      <p:ext uri="{BB962C8B-B14F-4D97-AF65-F5344CB8AC3E}">
        <p14:creationId xmlns:p14="http://schemas.microsoft.com/office/powerpoint/2010/main" val="2452379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644A3B0-60F9-4EF2-94DE-9AEC396E45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599" y="-1"/>
            <a:ext cx="1131468" cy="1371905"/>
          </a:xfrm>
          <a:prstGeom prst="rect">
            <a:avLst/>
          </a:prstGeom>
        </p:spPr>
      </p:pic>
      <p:sp>
        <p:nvSpPr>
          <p:cNvPr id="28" name="TextBox 27">
            <a:extLst>
              <a:ext uri="{FF2B5EF4-FFF2-40B4-BE49-F238E27FC236}">
                <a16:creationId xmlns:a16="http://schemas.microsoft.com/office/drawing/2014/main" id="{DBF76205-F891-4C4B-96DA-9BBAEFDCC2C2}"/>
              </a:ext>
            </a:extLst>
          </p:cNvPr>
          <p:cNvSpPr txBox="1"/>
          <p:nvPr/>
        </p:nvSpPr>
        <p:spPr>
          <a:xfrm>
            <a:off x="2370247" y="397657"/>
            <a:ext cx="6158753" cy="830997"/>
          </a:xfrm>
          <a:prstGeom prst="rect">
            <a:avLst/>
          </a:prstGeom>
          <a:noFill/>
        </p:spPr>
        <p:txBody>
          <a:bodyPr wrap="square" rtlCol="0">
            <a:spAutoFit/>
          </a:bodyPr>
          <a:lstStyle/>
          <a:p>
            <a:endParaRPr lang="lv-LV" sz="2400" b="1" dirty="0">
              <a:solidFill>
                <a:srgbClr val="000000"/>
              </a:solidFill>
              <a:latin typeface="DINPro-Bold"/>
            </a:endParaRPr>
          </a:p>
          <a:p>
            <a:r>
              <a:rPr lang="lv-LV" sz="2400" b="1" dirty="0">
                <a:solidFill>
                  <a:srgbClr val="000000"/>
                </a:solidFill>
                <a:latin typeface="DINPro-Bold"/>
              </a:rPr>
              <a:t>Jautājumi/atbildes (4) </a:t>
            </a:r>
            <a:endParaRPr lang="lv-LV" sz="2400" dirty="0"/>
          </a:p>
        </p:txBody>
      </p:sp>
      <p:cxnSp>
        <p:nvCxnSpPr>
          <p:cNvPr id="16" name="Straight Connector 15">
            <a:extLst>
              <a:ext uri="{FF2B5EF4-FFF2-40B4-BE49-F238E27FC236}">
                <a16:creationId xmlns:a16="http://schemas.microsoft.com/office/drawing/2014/main" id="{211AC32E-BF17-4BC2-A827-CDA49F339DF7}"/>
              </a:ext>
            </a:extLst>
          </p:cNvPr>
          <p:cNvCxnSpPr/>
          <p:nvPr/>
        </p:nvCxnSpPr>
        <p:spPr>
          <a:xfrm>
            <a:off x="2360428" y="1329371"/>
            <a:ext cx="6361472" cy="0"/>
          </a:xfrm>
          <a:prstGeom prst="line">
            <a:avLst/>
          </a:prstGeom>
          <a:ln/>
        </p:spPr>
        <p:style>
          <a:lnRef idx="3">
            <a:schemeClr val="accent6"/>
          </a:lnRef>
          <a:fillRef idx="0">
            <a:schemeClr val="accent6"/>
          </a:fillRef>
          <a:effectRef idx="2">
            <a:schemeClr val="accent6"/>
          </a:effectRef>
          <a:fontRef idx="minor">
            <a:schemeClr val="tx1"/>
          </a:fontRef>
        </p:style>
      </p:cxnSp>
      <p:sp>
        <p:nvSpPr>
          <p:cNvPr id="5" name="Rectangle 1">
            <a:extLst>
              <a:ext uri="{FF2B5EF4-FFF2-40B4-BE49-F238E27FC236}">
                <a16:creationId xmlns:a16="http://schemas.microsoft.com/office/drawing/2014/main" id="{F9CE92B6-AAED-4406-91ED-617148C85EA4}"/>
              </a:ext>
            </a:extLst>
          </p:cNvPr>
          <p:cNvSpPr>
            <a:spLocks noChangeArrowheads="1"/>
          </p:cNvSpPr>
          <p:nvPr/>
        </p:nvSpPr>
        <p:spPr bwMode="auto">
          <a:xfrm>
            <a:off x="2546038" y="329651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F657B92E-283D-4C5D-886E-592D6A329FCA}"/>
              </a:ext>
            </a:extLst>
          </p:cNvPr>
          <p:cNvSpPr txBox="1"/>
          <p:nvPr/>
        </p:nvSpPr>
        <p:spPr>
          <a:xfrm>
            <a:off x="923925" y="1649380"/>
            <a:ext cx="7394575" cy="3539430"/>
          </a:xfrm>
          <a:prstGeom prst="rect">
            <a:avLst/>
          </a:prstGeom>
          <a:noFill/>
        </p:spPr>
        <p:txBody>
          <a:bodyPr wrap="square">
            <a:spAutoFit/>
          </a:bodyPr>
          <a:lstStyle/>
          <a:p>
            <a:r>
              <a:rPr lang="lv-LV" sz="1600" b="1" dirty="0">
                <a:latin typeface="DINPro-Bold"/>
              </a:rPr>
              <a:t>Kā ministrija plāno iesniegumu pieņemšanu – vai tas adresējams konkrētai pašvaldībai vai Sociālajam dienestam? Vai iesniegumu katra pašvaldība pati sagatavo vai arī iesnieguma saturs būs vienots pēc ministrijas izstāda vienota parauga?</a:t>
            </a:r>
          </a:p>
          <a:p>
            <a:r>
              <a:rPr lang="lv-LV" sz="1600" dirty="0">
                <a:latin typeface="DINPro-Bold"/>
              </a:rPr>
              <a:t>Iesniegumu pieņemšanu veic pati pašvaldība vai Sociālais dienests, t.sk. arī pieņem gala lēmumu pieņem, balstoties uz vērtēšanas kritērijiem un vērtēšanas komisijas slēdzienu/izvērtējumu. Projekta iesniegumu sagatavos un iesniegs pati pašvaldība  par visu m/g skaitu (pieejamo kvotu ) un nepieciešamo finansējumu tiks iesniegts KP VIS (Kohēzijas politikas fondu vadības informācijas sistēmā).</a:t>
            </a:r>
          </a:p>
          <a:p>
            <a:endParaRPr lang="lv-LV" sz="1600" b="1" dirty="0">
              <a:latin typeface="DINPro-Bold"/>
            </a:endParaRPr>
          </a:p>
          <a:p>
            <a:r>
              <a:rPr lang="lv-LV" sz="1600" b="1" dirty="0">
                <a:latin typeface="DINPro-Bold"/>
              </a:rPr>
              <a:t>Vai iesniegumus nepieciešams reģistrēt (nebūs iespējams atbildēt normatīvajos aktos noteiktajā laika periodā, ja personu sarakstam jābūt apstiprinātām 2022.gada III ceturkšņa beigās)?</a:t>
            </a:r>
          </a:p>
          <a:p>
            <a:r>
              <a:rPr lang="lv-LV" sz="1600" dirty="0">
                <a:latin typeface="DINPro-Bold"/>
              </a:rPr>
              <a:t>Aicinām pašvaldības mērķa grupas atlasi uzsākt jau tagad vai 2.ceturksnī, un  organizēt vērtēšanas komisijas darbu tā, lēmumu sniegtu atbilstoši normatīvajam regulējumam.</a:t>
            </a:r>
          </a:p>
        </p:txBody>
      </p:sp>
      <p:sp>
        <p:nvSpPr>
          <p:cNvPr id="10" name="TextBox 9">
            <a:extLst>
              <a:ext uri="{FF2B5EF4-FFF2-40B4-BE49-F238E27FC236}">
                <a16:creationId xmlns:a16="http://schemas.microsoft.com/office/drawing/2014/main" id="{FECB6798-D020-40E5-85A5-E21D722CB3C1}"/>
              </a:ext>
            </a:extLst>
          </p:cNvPr>
          <p:cNvSpPr txBox="1"/>
          <p:nvPr/>
        </p:nvSpPr>
        <p:spPr>
          <a:xfrm>
            <a:off x="8404868" y="6415478"/>
            <a:ext cx="517925" cy="307777"/>
          </a:xfrm>
          <a:prstGeom prst="rect">
            <a:avLst/>
          </a:prstGeom>
          <a:noFill/>
        </p:spPr>
        <p:txBody>
          <a:bodyPr wrap="square">
            <a:spAutoFit/>
          </a:bodyPr>
          <a:lstStyle/>
          <a:p>
            <a:pPr algn="r"/>
            <a:r>
              <a:rPr lang="lv-LV" sz="1400" b="1" dirty="0">
                <a:solidFill>
                  <a:srgbClr val="000000"/>
                </a:solidFill>
                <a:latin typeface="DINPro-Bold"/>
              </a:rPr>
              <a:t>8</a:t>
            </a:r>
          </a:p>
        </p:txBody>
      </p:sp>
    </p:spTree>
    <p:extLst>
      <p:ext uri="{BB962C8B-B14F-4D97-AF65-F5344CB8AC3E}">
        <p14:creationId xmlns:p14="http://schemas.microsoft.com/office/powerpoint/2010/main" val="69968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7003</TotalTime>
  <Words>1906</Words>
  <Application>Microsoft Office PowerPoint</Application>
  <PresentationFormat>On-screen Show (4:3)</PresentationFormat>
  <Paragraphs>204</Paragraphs>
  <Slides>16</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16</vt:i4>
      </vt:variant>
    </vt:vector>
  </HeadingPairs>
  <TitlesOfParts>
    <vt:vector size="25" baseType="lpstr">
      <vt:lpstr>Arial</vt:lpstr>
      <vt:lpstr>Calibri</vt:lpstr>
      <vt:lpstr>Calibri Light</vt:lpstr>
      <vt:lpstr>DINPro-Bold</vt:lpstr>
      <vt:lpstr>Tahoma</vt:lpstr>
      <vt:lpstr>Times New Roman</vt:lpstr>
      <vt:lpstr>Verdana</vt:lpstr>
      <vt:lpstr>Office Theme</vt:lpstr>
      <vt:lpstr>89_Prezentacija_templateLV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Guntis Kaldovskis</dc:creator>
  <cp:lastModifiedBy>Anna Grinberga</cp:lastModifiedBy>
  <cp:revision>48</cp:revision>
  <dcterms:created xsi:type="dcterms:W3CDTF">2021-12-28T08:29:37Z</dcterms:created>
  <dcterms:modified xsi:type="dcterms:W3CDTF">2022-02-18T11:52:01Z</dcterms:modified>
</cp:coreProperties>
</file>