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37" r:id="rId2"/>
    <p:sldId id="545" r:id="rId3"/>
    <p:sldId id="547" r:id="rId4"/>
    <p:sldId id="549" r:id="rId5"/>
    <p:sldId id="550" r:id="rId6"/>
    <p:sldId id="551" r:id="rId7"/>
    <p:sldId id="552" r:id="rId8"/>
    <p:sldId id="553" r:id="rId9"/>
    <p:sldId id="554" r:id="rId10"/>
    <p:sldId id="546" r:id="rId11"/>
    <p:sldId id="294" r:id="rId12"/>
  </p:sldIdLst>
  <p:sldSz cx="12192000" cy="6858000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a Paršova" initials="RP" lastIdx="1" clrIdx="0">
    <p:extLst>
      <p:ext uri="{19B8F6BF-5375-455C-9EA6-DF929625EA0E}">
        <p15:presenceInfo xmlns:p15="http://schemas.microsoft.com/office/powerpoint/2012/main" userId="S-1-5-21-738795142-1242532775-405837587-136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E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16" autoAdjust="0"/>
  </p:normalViewPr>
  <p:slideViewPr>
    <p:cSldViewPr snapToGrid="0">
      <p:cViewPr varScale="1">
        <p:scale>
          <a:sx n="52" d="100"/>
          <a:sy n="52" d="100"/>
        </p:scale>
        <p:origin x="176" y="68"/>
      </p:cViewPr>
      <p:guideLst/>
    </p:cSldViewPr>
  </p:slideViewPr>
  <p:outlineViewPr>
    <p:cViewPr>
      <p:scale>
        <a:sx n="33" d="100"/>
        <a:sy n="33" d="100"/>
      </p:scale>
      <p:origin x="0" y="-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BFF5B-FDD2-4CC8-B9E9-706B4F072FC7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05F17-59D0-4414-BF8E-D4EA8E4D276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798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0D4AC-A941-4A00-8F85-38990BDA99D4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C61C-C57F-46B8-A997-5968F9B5846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98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7883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4035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215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6670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5375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311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384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273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0435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2C61C-C57F-46B8-A997-5968F9B5846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653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1B6A-A333-433D-9F15-C3A0AC9C7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BE4D3-01CC-469B-B156-2F386049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F388-23DD-49B2-8D95-CE01DD05C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1421-A54B-4FAB-985F-74E56F3A3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BBD9-E4DC-410B-A4AD-E5A3F7AA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40490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19F4-E627-4563-B95D-39C44C206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E70467-9FBB-4F5E-B9F7-5025FD504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345A-0149-43AD-8348-6D0650A4F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ED797-5F7D-4857-B5B8-37E5D4A7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4951D-F6AB-4C78-A705-A7189E46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4671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526074-830E-4593-9B5C-9893B8E858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ED086-2B96-46D1-8C8D-0D8F83D00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3EF9-7F8C-4724-BB81-FBF739E81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F9EAE-0BD7-438D-B1B2-DD270AE18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E049C-6538-4DB4-B14D-64BABC45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36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7" y="0"/>
            <a:ext cx="5037667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91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11628D8D-A1AA-4601-8B99-49743562C83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4014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AA1A50-87FD-447D-B611-28F44ED24D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93CDF8B1-644E-4B58-87B9-944F24AF4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CFEDF96-FF3E-4669-ABD8-3AA925C5E2D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67173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B8E8E-4374-4BDF-841C-FBC8AFE40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44D03-115F-40B7-9F06-5216C81C9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05EE1-8BCD-4292-8E65-785ED2E6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32A8C-241C-4D64-B7D2-FF0F7383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5CA10-CD81-4734-9280-D05F69B3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11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FC4E-C6A8-4773-81BE-C992BF9BD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C3D06-0147-4239-837A-BC6525006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3E36-357B-49F1-8A89-DEB1C3C0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662FD-9B30-4595-9120-50FFDEDF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EDAFB-F461-4598-A5A2-076DA785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852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548E-48F0-4289-81F3-7EFA1C067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28BF2-6CD0-4E49-BCBB-9C53BE50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31286-C95C-4890-A5A5-655309513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FF128D-A7D7-4CB9-9190-80C4AF4F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CE9C3-0CD1-4F7C-80E7-04B481247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F73FE-6CD1-4E73-ADCE-8924A136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025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F913-28A0-4E56-95A1-565A0055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E6C6F-AF1E-4D44-B7EE-1BF19CE75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8431B-09A2-4610-96D0-E26BED85C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19B7F-1DBF-4546-ABC6-E92E02DB3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889330-8436-44D6-B3C8-E9BAA7CA0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364A34-7868-49E0-955D-816B72A6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79403-7D62-46BE-8466-FCED2E3A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C07934-99AE-43B7-9441-3588A620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58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2E7C7-E786-441B-83A0-6CF36CF9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EC73C7-6374-4A4E-8818-A690ED10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43226-F3B3-4F70-AFD4-DF6E56F2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FE2D1-7C24-440D-A563-612306A9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7835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B5956-155B-4A4D-8801-25BBB6B8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99D6C-B419-47B2-8D26-17A04051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C4547-5633-4AAF-B643-858E3C33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2475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EAFE-601F-4C3A-AC20-80F7F2F8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FB35-F963-4326-B02A-982282589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21A39-C797-4DE5-AE29-2C20C428D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D3EAB-D98B-4A68-BDCB-4B81A30A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5F641-5D22-469C-B6FD-49BF706B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446B0-502F-433C-9DA6-153DCE27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3051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6B23D-E41F-444B-A543-2A00615FF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D6FFB8-8ABD-4871-A304-5A654ECBF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C8BC6-954F-4E12-B37A-FBDBBABAD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86C2B-AEED-4293-9BE3-3E2C2FCB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6CA85-37A3-448B-951D-F6C512693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C6D9DE-D2CA-48FF-89FA-C258F6C4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787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E15E8-71EF-4F9E-BCE5-F82E8DC6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7CF4E-4860-4269-9A79-7F470104F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8672-CEC2-43CC-808C-17D1257E1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E8E9-2773-4131-9007-D9F133C7A770}" type="datetimeFigureOut">
              <a:rPr lang="lv-LV" smtClean="0"/>
              <a:t>02.03.2022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2429-174B-44C8-9F3A-FF2097A84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D0908-7C06-420A-9171-E70FB3DE8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9EC3-2438-4748-BAA4-9EDFB962C2D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73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.gov.lv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D276B7-60F7-413A-9E80-22EA3AD88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9114"/>
            <a:ext cx="12192000" cy="77971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B52C56-F331-4B1B-9B2D-B0FB21DB01C3}"/>
              </a:ext>
            </a:extLst>
          </p:cNvPr>
          <p:cNvSpPr/>
          <p:nvPr/>
        </p:nvSpPr>
        <p:spPr>
          <a:xfrm>
            <a:off x="733168" y="4124416"/>
            <a:ext cx="10725664" cy="2755557"/>
          </a:xfrm>
          <a:prstGeom prst="rect">
            <a:avLst/>
          </a:prstGeom>
          <a:gradFill flip="none" rotWithShape="1">
            <a:gsLst>
              <a:gs pos="33000">
                <a:schemeClr val="accent1">
                  <a:alpha val="67000"/>
                </a:schemeClr>
              </a:gs>
              <a:gs pos="66000">
                <a:schemeClr val="accent2">
                  <a:alpha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7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01A57-16FA-4398-9E8D-0030196C8436}"/>
              </a:ext>
            </a:extLst>
          </p:cNvPr>
          <p:cNvSpPr txBox="1"/>
          <p:nvPr/>
        </p:nvSpPr>
        <p:spPr>
          <a:xfrm>
            <a:off x="906162" y="4284466"/>
            <a:ext cx="10725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600" dirty="0">
                <a:solidFill>
                  <a:schemeClr val="bg1"/>
                </a:solidFill>
              </a:rPr>
              <a:t>Bērnu lietu sadarbības padomes apakšgrupas</a:t>
            </a:r>
          </a:p>
        </p:txBody>
      </p:sp>
    </p:spTree>
    <p:extLst>
      <p:ext uri="{BB962C8B-B14F-4D97-AF65-F5344CB8AC3E}">
        <p14:creationId xmlns:p14="http://schemas.microsoft.com/office/powerpoint/2010/main" val="2412068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303454"/>
            <a:ext cx="4698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Pedagoģiski </a:t>
            </a:r>
            <a:r>
              <a:rPr lang="lv-LV" sz="3200" b="1" dirty="0" err="1">
                <a:solidFill>
                  <a:schemeClr val="bg1"/>
                </a:solidFill>
              </a:rPr>
              <a:t>psiholoģisk</a:t>
            </a:r>
            <a:r>
              <a:rPr lang="en-GB" sz="3200" b="1" dirty="0" err="1">
                <a:solidFill>
                  <a:schemeClr val="bg1"/>
                </a:solidFill>
              </a:rPr>
              <a:t>ais</a:t>
            </a:r>
            <a:r>
              <a:rPr lang="lv-LV" sz="3200" b="1" dirty="0">
                <a:solidFill>
                  <a:schemeClr val="bg1"/>
                </a:solidFill>
              </a:rPr>
              <a:t> atbalst</a:t>
            </a:r>
            <a:r>
              <a:rPr lang="en-GB" sz="3200" b="1" dirty="0">
                <a:solidFill>
                  <a:schemeClr val="bg1"/>
                </a:solidFill>
              </a:rPr>
              <a:t>s</a:t>
            </a:r>
            <a:r>
              <a:rPr lang="lv-LV" sz="3200" b="1" dirty="0">
                <a:solidFill>
                  <a:schemeClr val="bg1"/>
                </a:solidFill>
              </a:rPr>
              <a:t> un agrīnā </a:t>
            </a:r>
            <a:r>
              <a:rPr lang="lv-LV" sz="3200" b="1" dirty="0" err="1">
                <a:solidFill>
                  <a:schemeClr val="bg1"/>
                </a:solidFill>
              </a:rPr>
              <a:t>prevencija</a:t>
            </a:r>
            <a:endParaRPr lang="lv-LV" sz="32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57B8F-151A-41A1-824A-AD6E11884D11}"/>
              </a:ext>
            </a:extLst>
          </p:cNvPr>
          <p:cNvGrpSpPr/>
          <p:nvPr/>
        </p:nvGrpSpPr>
        <p:grpSpPr>
          <a:xfrm>
            <a:off x="230915" y="804118"/>
            <a:ext cx="7031939" cy="546380"/>
            <a:chOff x="141879" y="429611"/>
            <a:chExt cx="7031939" cy="461665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3AE8CCAC-11AB-4C8A-A2BD-CB6B37466AE9}"/>
                </a:ext>
              </a:extLst>
            </p:cNvPr>
            <p:cNvSpPr/>
            <p:nvPr/>
          </p:nvSpPr>
          <p:spPr>
            <a:xfrm>
              <a:off x="141879" y="432486"/>
              <a:ext cx="2063579" cy="45879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10FE1-B04C-45B0-A2BE-85CD23844259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>
                  <a:solidFill>
                    <a:schemeClr val="accent2"/>
                  </a:solidFill>
                </a:rPr>
                <a:t>Tiesiskā regulējuma izstrāde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1897397"/>
            <a:ext cx="7306707" cy="545852"/>
            <a:chOff x="141879" y="1440566"/>
            <a:chExt cx="7306707" cy="545852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440566"/>
              <a:ext cx="6799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>
                  <a:solidFill>
                    <a:schemeClr val="accent2"/>
                  </a:solidFill>
                </a:rPr>
                <a:t>APAS pakalpojumu groz</a:t>
              </a:r>
              <a:r>
                <a:rPr lang="en-GB" sz="2400" b="1" dirty="0">
                  <a:solidFill>
                    <a:schemeClr val="accent2"/>
                  </a:solidFill>
                </a:rPr>
                <a:t>s,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pieejamība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FD047-51B0-47CC-9B81-32FA9C1D3339}"/>
              </a:ext>
            </a:extLst>
          </p:cNvPr>
          <p:cNvGrpSpPr/>
          <p:nvPr/>
        </p:nvGrpSpPr>
        <p:grpSpPr>
          <a:xfrm>
            <a:off x="230915" y="2900853"/>
            <a:ext cx="7053249" cy="542977"/>
            <a:chOff x="141879" y="2725704"/>
            <a:chExt cx="7053249" cy="542977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E283566-E1A4-4378-BC9E-5168DCB54712}"/>
                </a:ext>
              </a:extLst>
            </p:cNvPr>
            <p:cNvSpPr/>
            <p:nvPr/>
          </p:nvSpPr>
          <p:spPr>
            <a:xfrm>
              <a:off x="141879" y="2725704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1B5B3-43A0-4F1F-9112-2F476CC831FF}"/>
                </a:ext>
              </a:extLst>
            </p:cNvPr>
            <p:cNvSpPr txBox="1"/>
            <p:nvPr/>
          </p:nvSpPr>
          <p:spPr>
            <a:xfrm>
              <a:off x="670760" y="2781118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400" b="1" dirty="0">
                  <a:solidFill>
                    <a:schemeClr val="accent2"/>
                  </a:solidFill>
                </a:rPr>
                <a:t>Sadarbības tīklu izveide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A0E049-F16B-472A-B1CF-B7FA81F09519}"/>
              </a:ext>
            </a:extLst>
          </p:cNvPr>
          <p:cNvGrpSpPr/>
          <p:nvPr/>
        </p:nvGrpSpPr>
        <p:grpSpPr>
          <a:xfrm>
            <a:off x="296562" y="4030526"/>
            <a:ext cx="7031939" cy="545852"/>
            <a:chOff x="141879" y="1440566"/>
            <a:chExt cx="7031939" cy="545852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C92C7E7-EF81-4765-A4E1-3ED471262A42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A0664A-0E3B-4E0D-9209-26D0227A526B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S</a:t>
              </a:r>
              <a:r>
                <a:rPr lang="lv-LV" sz="2400" b="1" dirty="0" err="1">
                  <a:solidFill>
                    <a:schemeClr val="accent2"/>
                  </a:solidFill>
                </a:rPr>
                <a:t>peciālistu</a:t>
              </a:r>
              <a:r>
                <a:rPr lang="lv-LV" sz="2400" b="1" dirty="0">
                  <a:solidFill>
                    <a:schemeClr val="accent2"/>
                  </a:solidFill>
                </a:rPr>
                <a:t> profesionālā pilnveide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0E6900-266B-4AE3-81DA-35ECDCBCC193}"/>
              </a:ext>
            </a:extLst>
          </p:cNvPr>
          <p:cNvGrpSpPr/>
          <p:nvPr/>
        </p:nvGrpSpPr>
        <p:grpSpPr>
          <a:xfrm>
            <a:off x="296562" y="5078887"/>
            <a:ext cx="7031939" cy="545852"/>
            <a:chOff x="141879" y="1440566"/>
            <a:chExt cx="7031939" cy="545852"/>
          </a:xfrm>
        </p:grpSpPr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EC786C13-B0BF-47FF-9221-44DE35CECC04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85DC20-CE0E-460F-93BE-91BCA0F8C444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Institucionālais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risinājums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A4E3521-3743-4683-ADB7-358D582DC8E2}"/>
              </a:ext>
            </a:extLst>
          </p:cNvPr>
          <p:cNvSpPr txBox="1"/>
          <p:nvPr/>
        </p:nvSpPr>
        <p:spPr>
          <a:xfrm>
            <a:off x="1365421" y="6019702"/>
            <a:ext cx="4564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Priekšlikums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neveidot</a:t>
            </a:r>
            <a:r>
              <a:rPr lang="en-GB" sz="2400" b="1" dirty="0">
                <a:solidFill>
                  <a:srgbClr val="FF0000"/>
                </a:solidFill>
              </a:rPr>
              <a:t>!</a:t>
            </a:r>
            <a:endParaRPr lang="lv-LV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3526517" y="3785656"/>
            <a:ext cx="513896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  <a:hlinkClick r:id="rId2"/>
              </a:rPr>
              <a:t>www.lm.gov.lv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Twitter:@Lab_min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https://www.facebook.com/labklajibasministrija</a:t>
            </a: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Flickr.com:Labklajibas_ministrija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Youtube.com</a:t>
            </a:r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labklajibasministrija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lv-LV" altLang="lv-LV" sz="8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Draugiem.lv</a:t>
            </a:r>
            <a:r>
              <a:rPr lang="lv-LV" altLang="lv-LV" sz="1600" dirty="0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lv-LV" altLang="lv-LV" sz="1600" dirty="0" err="1">
                <a:solidFill>
                  <a:srgbClr val="005927"/>
                </a:solidFill>
                <a:latin typeface="Tahoma" pitchFamily="34" charset="0"/>
                <a:cs typeface="Tahoma" pitchFamily="34" charset="0"/>
              </a:rPr>
              <a:t>labklajiba</a:t>
            </a:r>
            <a:endParaRPr lang="lv-LV" altLang="lv-LV" sz="1600" dirty="0">
              <a:solidFill>
                <a:srgbClr val="00592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lv-LV" altLang="lv-LV" sz="1600" i="1" dirty="0">
                <a:latin typeface="Tahoma" pitchFamily="34" charset="0"/>
                <a:cs typeface="Tahoma" pitchFamily="34" charset="0"/>
              </a:rPr>
              <a:t>Izmantotie attēli no: </a:t>
            </a:r>
            <a:r>
              <a:rPr lang="lv-LV" altLang="lv-LV" sz="1600" i="1" dirty="0" err="1">
                <a:latin typeface="Tahoma" pitchFamily="34" charset="0"/>
                <a:cs typeface="Tahoma" pitchFamily="34" charset="0"/>
              </a:rPr>
              <a:t>www.godagimene.lv</a:t>
            </a:r>
            <a:endParaRPr lang="lv-LV" altLang="lv-LV" sz="1600" i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63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879" y="0"/>
            <a:ext cx="5785153" cy="6858000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333496" y="4303454"/>
            <a:ext cx="4627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BĒRNU TIESĪBU AIZSARDZĪBAS LIKUMA PASTĀVĪGĀ DARBA GRUPA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57B8F-151A-41A1-824A-AD6E11884D11}"/>
              </a:ext>
            </a:extLst>
          </p:cNvPr>
          <p:cNvGrpSpPr/>
          <p:nvPr/>
        </p:nvGrpSpPr>
        <p:grpSpPr>
          <a:xfrm>
            <a:off x="230915" y="1452229"/>
            <a:ext cx="7031939" cy="830997"/>
            <a:chOff x="141879" y="429611"/>
            <a:chExt cx="7031939" cy="830997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3AE8CCAC-11AB-4C8A-A2BD-CB6B37466AE9}"/>
                </a:ext>
              </a:extLst>
            </p:cNvPr>
            <p:cNvSpPr/>
            <p:nvPr/>
          </p:nvSpPr>
          <p:spPr>
            <a:xfrm>
              <a:off x="141879" y="432486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10FE1-B04C-45B0-A2BE-85CD23844259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P</a:t>
              </a:r>
              <a:r>
                <a:rPr lang="lv-LV" sz="2400" b="1" dirty="0" err="1">
                  <a:solidFill>
                    <a:schemeClr val="accent2"/>
                  </a:solidFill>
                </a:rPr>
                <a:t>recizēt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  seksuālās vardarbības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definīcij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3145003"/>
            <a:ext cx="7031939" cy="830997"/>
            <a:chOff x="141879" y="1440566"/>
            <a:chExt cx="7031939" cy="830997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K</a:t>
              </a:r>
              <a:r>
                <a:rPr lang="lv-LV" sz="2400" b="1" dirty="0" err="1">
                  <a:solidFill>
                    <a:schemeClr val="accent2"/>
                  </a:solidFill>
                </a:rPr>
                <a:t>onceptuāl</a:t>
              </a:r>
              <a:r>
                <a:rPr lang="en-GB" sz="2400" b="1" dirty="0">
                  <a:solidFill>
                    <a:schemeClr val="accent2"/>
                  </a:solidFill>
                </a:rPr>
                <a:t>as</a:t>
              </a:r>
              <a:r>
                <a:rPr lang="lv-LV" sz="2400" b="1" dirty="0">
                  <a:solidFill>
                    <a:schemeClr val="accent2"/>
                  </a:solidFill>
                </a:rPr>
                <a:t>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izmaiņ</a:t>
              </a:r>
              <a:r>
                <a:rPr lang="en-GB" sz="2400" b="1" dirty="0">
                  <a:solidFill>
                    <a:schemeClr val="accent2"/>
                  </a:solidFill>
                </a:rPr>
                <a:t>as</a:t>
              </a:r>
              <a:r>
                <a:rPr lang="lv-LV" sz="2400" b="1" dirty="0">
                  <a:solidFill>
                    <a:schemeClr val="accent2"/>
                  </a:solidFill>
                </a:rPr>
                <a:t> bērnu likumpārkāpumu regulējumā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FD047-51B0-47CC-9B81-32FA9C1D3339}"/>
              </a:ext>
            </a:extLst>
          </p:cNvPr>
          <p:cNvGrpSpPr/>
          <p:nvPr/>
        </p:nvGrpSpPr>
        <p:grpSpPr>
          <a:xfrm>
            <a:off x="230915" y="4749729"/>
            <a:ext cx="7031939" cy="830997"/>
            <a:chOff x="141879" y="2722829"/>
            <a:chExt cx="7031939" cy="830997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E283566-E1A4-4378-BC9E-5168DCB54712}"/>
                </a:ext>
              </a:extLst>
            </p:cNvPr>
            <p:cNvSpPr/>
            <p:nvPr/>
          </p:nvSpPr>
          <p:spPr>
            <a:xfrm>
              <a:off x="141879" y="2725704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1B5B3-43A0-4F1F-9112-2F476CC831FF}"/>
                </a:ext>
              </a:extLst>
            </p:cNvPr>
            <p:cNvSpPr txBox="1"/>
            <p:nvPr/>
          </p:nvSpPr>
          <p:spPr>
            <a:xfrm>
              <a:off x="649450" y="2722829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P</a:t>
              </a:r>
              <a:r>
                <a:rPr lang="lv-LV" sz="2400" b="1" dirty="0" err="1">
                  <a:solidFill>
                    <a:schemeClr val="accent2"/>
                  </a:solidFill>
                </a:rPr>
                <a:t>recizēt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 ziņošanas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kārtīb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 vardarbības pret bērnu gadījumos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041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303454"/>
            <a:ext cx="46982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Valsts apmaksātu pakalpojumu pilnveide bērniem ar </a:t>
            </a:r>
            <a:r>
              <a:rPr lang="lv-LV" sz="3200" b="1" dirty="0" err="1">
                <a:solidFill>
                  <a:schemeClr val="bg1"/>
                </a:solidFill>
              </a:rPr>
              <a:t>autiskā</a:t>
            </a:r>
            <a:r>
              <a:rPr lang="lv-LV" sz="3200" b="1" dirty="0">
                <a:solidFill>
                  <a:schemeClr val="bg1"/>
                </a:solidFill>
              </a:rPr>
              <a:t> spektra traucējumiem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57B8F-151A-41A1-824A-AD6E11884D11}"/>
              </a:ext>
            </a:extLst>
          </p:cNvPr>
          <p:cNvGrpSpPr/>
          <p:nvPr/>
        </p:nvGrpSpPr>
        <p:grpSpPr>
          <a:xfrm>
            <a:off x="230915" y="804118"/>
            <a:ext cx="7031939" cy="546380"/>
            <a:chOff x="141879" y="429611"/>
            <a:chExt cx="7031939" cy="461665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3AE8CCAC-11AB-4C8A-A2BD-CB6B37466AE9}"/>
                </a:ext>
              </a:extLst>
            </p:cNvPr>
            <p:cNvSpPr/>
            <p:nvPr/>
          </p:nvSpPr>
          <p:spPr>
            <a:xfrm>
              <a:off x="141879" y="432486"/>
              <a:ext cx="2063579" cy="45879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10FE1-B04C-45B0-A2BE-85CD23844259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Diagnostikas</a:t>
              </a:r>
              <a:r>
                <a:rPr lang="lv-LV" sz="2400" b="1" dirty="0">
                  <a:solidFill>
                    <a:schemeClr val="accent2"/>
                  </a:solidFill>
                </a:rPr>
                <a:t> procesa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pilnveid</a:t>
              </a:r>
              <a:r>
                <a:rPr lang="en-GB" sz="2400" b="1" dirty="0">
                  <a:solidFill>
                    <a:schemeClr val="accent2"/>
                  </a:solidFill>
                </a:rPr>
                <a:t>e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1900272"/>
            <a:ext cx="7306707" cy="542977"/>
            <a:chOff x="141879" y="1443441"/>
            <a:chExt cx="7306707" cy="542977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522723"/>
              <a:ext cx="6799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grīna intervence un atbalst</a:t>
              </a:r>
              <a:r>
                <a:rPr lang="en-GB" sz="2400" b="1" dirty="0">
                  <a:solidFill>
                    <a:schemeClr val="accent2"/>
                  </a:solidFill>
                </a:rPr>
                <a:t>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FD047-51B0-47CC-9B81-32FA9C1D3339}"/>
              </a:ext>
            </a:extLst>
          </p:cNvPr>
          <p:cNvGrpSpPr/>
          <p:nvPr/>
        </p:nvGrpSpPr>
        <p:grpSpPr>
          <a:xfrm>
            <a:off x="230915" y="2900853"/>
            <a:ext cx="7053249" cy="542977"/>
            <a:chOff x="141879" y="2725704"/>
            <a:chExt cx="7053249" cy="542977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E283566-E1A4-4378-BC9E-5168DCB54712}"/>
                </a:ext>
              </a:extLst>
            </p:cNvPr>
            <p:cNvSpPr/>
            <p:nvPr/>
          </p:nvSpPr>
          <p:spPr>
            <a:xfrm>
              <a:off x="141879" y="2725704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1B5B3-43A0-4F1F-9112-2F476CC831FF}"/>
                </a:ext>
              </a:extLst>
            </p:cNvPr>
            <p:cNvSpPr txBox="1"/>
            <p:nvPr/>
          </p:nvSpPr>
          <p:spPr>
            <a:xfrm>
              <a:off x="670760" y="2781118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Plašāks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pakalpojumu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klāsts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A0E049-F16B-472A-B1CF-B7FA81F09519}"/>
              </a:ext>
            </a:extLst>
          </p:cNvPr>
          <p:cNvGrpSpPr/>
          <p:nvPr/>
        </p:nvGrpSpPr>
        <p:grpSpPr>
          <a:xfrm>
            <a:off x="296562" y="4030526"/>
            <a:ext cx="7031939" cy="545852"/>
            <a:chOff x="141879" y="1440566"/>
            <a:chExt cx="7031939" cy="545852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C92C7E7-EF81-4765-A4E1-3ED471262A42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A0664A-0E3B-4E0D-9209-26D0227A526B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Informācijas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aprites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pilnveide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0E6900-266B-4AE3-81DA-35ECDCBCC193}"/>
              </a:ext>
            </a:extLst>
          </p:cNvPr>
          <p:cNvGrpSpPr/>
          <p:nvPr/>
        </p:nvGrpSpPr>
        <p:grpSpPr>
          <a:xfrm>
            <a:off x="296562" y="5078887"/>
            <a:ext cx="7031939" cy="545852"/>
            <a:chOff x="141879" y="1440566"/>
            <a:chExt cx="7031939" cy="545852"/>
          </a:xfrm>
        </p:grpSpPr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id="{EC786C13-B0BF-47FF-9221-44DE35CECC04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C85DC20-CE0E-460F-93BE-91BCA0F8C444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Izmai</a:t>
              </a:r>
              <a:r>
                <a:rPr lang="lv-LV" sz="2400" b="1" dirty="0">
                  <a:solidFill>
                    <a:schemeClr val="accent2"/>
                  </a:solidFill>
                </a:rPr>
                <a:t>ņ</a:t>
              </a:r>
              <a:r>
                <a:rPr lang="en-GB" sz="2400" b="1" dirty="0">
                  <a:solidFill>
                    <a:schemeClr val="accent2"/>
                  </a:solidFill>
                </a:rPr>
                <a:t>as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tiesību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aktos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95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82" y="-679622"/>
            <a:ext cx="5782962" cy="7537622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333496" y="5165227"/>
            <a:ext cx="4627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 err="1">
                <a:solidFill>
                  <a:schemeClr val="bg1"/>
                </a:solidFill>
              </a:rPr>
              <a:t>Starpinstitucionālā</a:t>
            </a:r>
            <a:r>
              <a:rPr lang="lv-LV" sz="3200" b="1" dirty="0">
                <a:solidFill>
                  <a:schemeClr val="bg1"/>
                </a:solidFill>
              </a:rPr>
              <a:t> sadarbība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57B8F-151A-41A1-824A-AD6E11884D11}"/>
              </a:ext>
            </a:extLst>
          </p:cNvPr>
          <p:cNvGrpSpPr/>
          <p:nvPr/>
        </p:nvGrpSpPr>
        <p:grpSpPr>
          <a:xfrm>
            <a:off x="230915" y="2166954"/>
            <a:ext cx="7031939" cy="830997"/>
            <a:chOff x="141879" y="429611"/>
            <a:chExt cx="7031939" cy="830997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3AE8CCAC-11AB-4C8A-A2BD-CB6B37466AE9}"/>
                </a:ext>
              </a:extLst>
            </p:cNvPr>
            <p:cNvSpPr/>
            <p:nvPr/>
          </p:nvSpPr>
          <p:spPr>
            <a:xfrm>
              <a:off x="141879" y="432486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10FE1-B04C-45B0-A2BE-85CD23844259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Definēt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informācijas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apriti</a:t>
              </a:r>
              <a:r>
                <a:rPr lang="en-GB" sz="2400" b="1" dirty="0">
                  <a:solidFill>
                    <a:schemeClr val="accent2"/>
                  </a:solidFill>
                </a:rPr>
                <a:t> no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tiesībsargājošā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uz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sociālo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sektoru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4009976"/>
            <a:ext cx="7031939" cy="830997"/>
            <a:chOff x="141879" y="1440566"/>
            <a:chExt cx="7031939" cy="830997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Definēt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ārstniecības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personu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iesaisti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prevencijas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jomā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95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303454"/>
            <a:ext cx="469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Vardarbības pret bērnu datu monitorings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57B8F-151A-41A1-824A-AD6E11884D11}"/>
              </a:ext>
            </a:extLst>
          </p:cNvPr>
          <p:cNvGrpSpPr/>
          <p:nvPr/>
        </p:nvGrpSpPr>
        <p:grpSpPr>
          <a:xfrm>
            <a:off x="230915" y="1443058"/>
            <a:ext cx="7031939" cy="546380"/>
            <a:chOff x="141879" y="429611"/>
            <a:chExt cx="7031939" cy="461665"/>
          </a:xfrm>
        </p:grpSpPr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3AE8CCAC-11AB-4C8A-A2BD-CB6B37466AE9}"/>
                </a:ext>
              </a:extLst>
            </p:cNvPr>
            <p:cNvSpPr/>
            <p:nvPr/>
          </p:nvSpPr>
          <p:spPr>
            <a:xfrm>
              <a:off x="141879" y="432486"/>
              <a:ext cx="2063579" cy="45879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D10FE1-B04C-45B0-A2BE-85CD23844259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390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Kādus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datus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šobrīd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vāc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2539212"/>
            <a:ext cx="7306707" cy="542977"/>
            <a:chOff x="141879" y="1443441"/>
            <a:chExt cx="7306707" cy="542977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522723"/>
              <a:ext cx="6799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Kādus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datus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būtu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jāvāc</a:t>
              </a:r>
              <a:endParaRPr lang="en-GB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FD047-51B0-47CC-9B81-32FA9C1D3339}"/>
              </a:ext>
            </a:extLst>
          </p:cNvPr>
          <p:cNvGrpSpPr/>
          <p:nvPr/>
        </p:nvGrpSpPr>
        <p:grpSpPr>
          <a:xfrm>
            <a:off x="230915" y="3539793"/>
            <a:ext cx="7053249" cy="542977"/>
            <a:chOff x="141879" y="2725704"/>
            <a:chExt cx="7053249" cy="542977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E283566-E1A4-4378-BC9E-5168DCB54712}"/>
                </a:ext>
              </a:extLst>
            </p:cNvPr>
            <p:cNvSpPr/>
            <p:nvPr/>
          </p:nvSpPr>
          <p:spPr>
            <a:xfrm>
              <a:off x="141879" y="2725704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1B5B3-43A0-4F1F-9112-2F476CC831FF}"/>
                </a:ext>
              </a:extLst>
            </p:cNvPr>
            <p:cNvSpPr txBox="1"/>
            <p:nvPr/>
          </p:nvSpPr>
          <p:spPr>
            <a:xfrm>
              <a:off x="670760" y="2781118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Kādi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pētījumi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jāveic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A0E049-F16B-472A-B1CF-B7FA81F09519}"/>
              </a:ext>
            </a:extLst>
          </p:cNvPr>
          <p:cNvGrpSpPr/>
          <p:nvPr/>
        </p:nvGrpSpPr>
        <p:grpSpPr>
          <a:xfrm>
            <a:off x="296562" y="4669466"/>
            <a:ext cx="7031939" cy="545852"/>
            <a:chOff x="141879" y="1440566"/>
            <a:chExt cx="7031939" cy="545852"/>
          </a:xfrm>
        </p:grpSpPr>
        <p:sp>
          <p:nvSpPr>
            <p:cNvPr id="25" name="Parallelogram 24">
              <a:extLst>
                <a:ext uri="{FF2B5EF4-FFF2-40B4-BE49-F238E27FC236}">
                  <a16:creationId xmlns:a16="http://schemas.microsoft.com/office/drawing/2014/main" id="{4C92C7E7-EF81-4765-A4E1-3ED471262A42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FA0664A-0E3B-4E0D-9209-26D0227A526B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Kas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vāc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datus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0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303454"/>
            <a:ext cx="46982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Atbalsta pilnveide  bērniem, kuriem ir antisociāla uzvedība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B1B3E-ED53-47E3-912A-D05DCD285978}"/>
              </a:ext>
            </a:extLst>
          </p:cNvPr>
          <p:cNvGrpSpPr/>
          <p:nvPr/>
        </p:nvGrpSpPr>
        <p:grpSpPr>
          <a:xfrm>
            <a:off x="230915" y="1781688"/>
            <a:ext cx="7031939" cy="830997"/>
            <a:chOff x="141879" y="429611"/>
            <a:chExt cx="7031939" cy="830997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78FB180F-D6F2-4236-894B-CB2EE685C515}"/>
                </a:ext>
              </a:extLst>
            </p:cNvPr>
            <p:cNvSpPr/>
            <p:nvPr/>
          </p:nvSpPr>
          <p:spPr>
            <a:xfrm>
              <a:off x="141879" y="432486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22B84-6FE1-4878-AEF4-9FAFA7364AA3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Vienota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pieeja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darbā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ar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bērniem</a:t>
              </a:r>
              <a:r>
                <a:rPr lang="en-GB" sz="2400" b="1" dirty="0">
                  <a:solidFill>
                    <a:schemeClr val="accent2"/>
                  </a:solidFill>
                </a:rPr>
                <a:t>,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kuriem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ir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antisociāla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uzvedība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DF3133-1F61-459B-B348-1AC21610A8B0}"/>
              </a:ext>
            </a:extLst>
          </p:cNvPr>
          <p:cNvGrpSpPr/>
          <p:nvPr/>
        </p:nvGrpSpPr>
        <p:grpSpPr>
          <a:xfrm>
            <a:off x="230915" y="3675430"/>
            <a:ext cx="7031939" cy="830997"/>
            <a:chOff x="141879" y="1440566"/>
            <a:chExt cx="7031939" cy="830997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77AF0D1-4BF5-444D-9C3F-BB1635D0029C}"/>
                </a:ext>
              </a:extLst>
            </p:cNvPr>
            <p:cNvSpPr/>
            <p:nvPr/>
          </p:nvSpPr>
          <p:spPr>
            <a:xfrm>
              <a:off x="141879" y="1443441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B72461-3D4E-4C3D-99A2-8B05264DBC75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Vienots</a:t>
              </a:r>
              <a:r>
                <a:rPr lang="lv-LV" sz="2400" b="1" dirty="0">
                  <a:solidFill>
                    <a:schemeClr val="accent2"/>
                  </a:solidFill>
                </a:rPr>
                <a:t>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proces</a:t>
              </a:r>
              <a:r>
                <a:rPr lang="en-GB" sz="2400" b="1" dirty="0">
                  <a:solidFill>
                    <a:schemeClr val="accent2"/>
                  </a:solidFill>
                </a:rPr>
                <a:t>s</a:t>
              </a:r>
              <a:r>
                <a:rPr lang="lv-LV" sz="2400" b="1" dirty="0">
                  <a:solidFill>
                    <a:schemeClr val="accent2"/>
                  </a:solidFill>
                </a:rPr>
                <a:t>, kādā iekārto bērnu likumpārkāpumu profilakses li</a:t>
              </a:r>
              <a:r>
                <a:rPr lang="en-GB" sz="2400" b="1" dirty="0" err="1">
                  <a:solidFill>
                    <a:schemeClr val="accent2"/>
                  </a:solidFill>
                </a:rPr>
                <a:t>etu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C9DC58-5203-4992-82FB-05313ECB6416}"/>
              </a:ext>
            </a:extLst>
          </p:cNvPr>
          <p:cNvGrpSpPr/>
          <p:nvPr/>
        </p:nvGrpSpPr>
        <p:grpSpPr>
          <a:xfrm>
            <a:off x="230915" y="5334505"/>
            <a:ext cx="7031939" cy="830997"/>
            <a:chOff x="141879" y="2722829"/>
            <a:chExt cx="7031939" cy="830997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AE1DAACA-F868-4B08-9AB0-3FE07C5309CD}"/>
                </a:ext>
              </a:extLst>
            </p:cNvPr>
            <p:cNvSpPr/>
            <p:nvPr/>
          </p:nvSpPr>
          <p:spPr>
            <a:xfrm>
              <a:off x="141879" y="2725704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78EDDD-EACD-4DE6-A896-C347915CF51A}"/>
                </a:ext>
              </a:extLst>
            </p:cNvPr>
            <p:cNvSpPr txBox="1"/>
            <p:nvPr/>
          </p:nvSpPr>
          <p:spPr>
            <a:xfrm>
              <a:off x="649450" y="2722829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P</a:t>
              </a:r>
              <a:r>
                <a:rPr lang="lv-LV" sz="2400" b="1" dirty="0" err="1">
                  <a:solidFill>
                    <a:schemeClr val="accent2"/>
                  </a:solidFill>
                </a:rPr>
                <a:t>recizēt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 ziņošanas </a:t>
              </a:r>
              <a:r>
                <a:rPr lang="lv-LV" sz="2400" b="1" dirty="0" err="1">
                  <a:solidFill>
                    <a:schemeClr val="accent2"/>
                  </a:solidFill>
                </a:rPr>
                <a:t>kārtīb</a:t>
              </a:r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>
                  <a:solidFill>
                    <a:schemeClr val="accent2"/>
                  </a:solidFill>
                </a:rPr>
                <a:t> vardarbības pret bērnu gadījumos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8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303454"/>
            <a:ext cx="46982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Bērnu alternatīvās aprūpes sistēmas pilnveide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B1B3E-ED53-47E3-912A-D05DCD285978}"/>
              </a:ext>
            </a:extLst>
          </p:cNvPr>
          <p:cNvGrpSpPr/>
          <p:nvPr/>
        </p:nvGrpSpPr>
        <p:grpSpPr>
          <a:xfrm>
            <a:off x="230915" y="1781688"/>
            <a:ext cx="7031939" cy="1200329"/>
            <a:chOff x="141879" y="429611"/>
            <a:chExt cx="7031939" cy="1200329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78FB180F-D6F2-4236-894B-CB2EE685C515}"/>
                </a:ext>
              </a:extLst>
            </p:cNvPr>
            <p:cNvSpPr/>
            <p:nvPr/>
          </p:nvSpPr>
          <p:spPr>
            <a:xfrm>
              <a:off x="141879" y="432485"/>
              <a:ext cx="2063579" cy="1197455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22B84-6FE1-4878-AEF4-9FAFA7364AA3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S</a:t>
              </a:r>
              <a:r>
                <a:rPr lang="lv-LV" sz="2400" b="1" dirty="0" err="1">
                  <a:solidFill>
                    <a:schemeClr val="accent2"/>
                  </a:solidFill>
                </a:rPr>
                <a:t>pecializēto</a:t>
              </a:r>
              <a:r>
                <a:rPr lang="lv-LV" sz="2400" b="1" dirty="0">
                  <a:solidFill>
                    <a:schemeClr val="accent2"/>
                  </a:solidFill>
                </a:rPr>
                <a:t> audžuģimeņu un ārpusģimenes aprūpes atbalsta centru darbības uzlabošana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DF3133-1F61-459B-B348-1AC21610A8B0}"/>
              </a:ext>
            </a:extLst>
          </p:cNvPr>
          <p:cNvGrpSpPr/>
          <p:nvPr/>
        </p:nvGrpSpPr>
        <p:grpSpPr>
          <a:xfrm>
            <a:off x="230915" y="4070847"/>
            <a:ext cx="7031939" cy="1446550"/>
            <a:chOff x="141879" y="1440566"/>
            <a:chExt cx="7031939" cy="1446550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77AF0D1-4BF5-444D-9C3F-BB1635D0029C}"/>
                </a:ext>
              </a:extLst>
            </p:cNvPr>
            <p:cNvSpPr/>
            <p:nvPr/>
          </p:nvSpPr>
          <p:spPr>
            <a:xfrm>
              <a:off x="141879" y="1443440"/>
              <a:ext cx="2063579" cy="1443675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B72461-3D4E-4C3D-99A2-8B05264DBC75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2200" b="1" dirty="0">
                  <a:solidFill>
                    <a:schemeClr val="accent2"/>
                  </a:solidFill>
                </a:rPr>
                <a:t>Bērnu alternatīvās aprūpes formu diferenciācija, atbalsta sistēmas jauniešiem pēc ārpusģimenes aprūpes pilnveide, adopcijas sistēmas pilnveide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042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467787" y="4621435"/>
            <a:ext cx="469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Bērnu un pusaudžu veselības izglītība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5A2365-9C9F-4ECC-A969-92DFCA91CE26}"/>
              </a:ext>
            </a:extLst>
          </p:cNvPr>
          <p:cNvGrpSpPr/>
          <p:nvPr/>
        </p:nvGrpSpPr>
        <p:grpSpPr>
          <a:xfrm>
            <a:off x="230915" y="2539212"/>
            <a:ext cx="7306707" cy="542977"/>
            <a:chOff x="141879" y="1443441"/>
            <a:chExt cx="7306707" cy="542977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8E412AFC-0A63-493E-9DE9-9563F56E0106}"/>
                </a:ext>
              </a:extLst>
            </p:cNvPr>
            <p:cNvSpPr/>
            <p:nvPr/>
          </p:nvSpPr>
          <p:spPr>
            <a:xfrm>
              <a:off x="141879" y="1443441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6B9807-4DB6-4C44-B11D-C523A8CF89E4}"/>
                </a:ext>
              </a:extLst>
            </p:cNvPr>
            <p:cNvSpPr txBox="1"/>
            <p:nvPr/>
          </p:nvSpPr>
          <p:spPr>
            <a:xfrm>
              <a:off x="649450" y="1522723"/>
              <a:ext cx="67991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Bezmaksas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kontracepcija</a:t>
              </a:r>
              <a:endParaRPr lang="en-GB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1AFD047-51B0-47CC-9B81-32FA9C1D3339}"/>
              </a:ext>
            </a:extLst>
          </p:cNvPr>
          <p:cNvGrpSpPr/>
          <p:nvPr/>
        </p:nvGrpSpPr>
        <p:grpSpPr>
          <a:xfrm>
            <a:off x="230915" y="3819061"/>
            <a:ext cx="7053249" cy="542977"/>
            <a:chOff x="141879" y="2725704"/>
            <a:chExt cx="7053249" cy="542977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0E283566-E1A4-4378-BC9E-5168DCB54712}"/>
                </a:ext>
              </a:extLst>
            </p:cNvPr>
            <p:cNvSpPr/>
            <p:nvPr/>
          </p:nvSpPr>
          <p:spPr>
            <a:xfrm>
              <a:off x="141879" y="2725704"/>
              <a:ext cx="2063579" cy="542977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521B5B3-43A0-4F1F-9112-2F476CC831FF}"/>
                </a:ext>
              </a:extLst>
            </p:cNvPr>
            <p:cNvSpPr txBox="1"/>
            <p:nvPr/>
          </p:nvSpPr>
          <p:spPr>
            <a:xfrm>
              <a:off x="670760" y="2781118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Pusaudžu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izglītošana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17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6B1041-2503-4399-8B25-57298ADA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1186250"/>
            <a:ext cx="6264875" cy="8044249"/>
          </a:xfrm>
          <a:prstGeom prst="parallelogram">
            <a:avLst>
              <a:gd name="adj" fmla="val 28340"/>
            </a:avLst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D249F83-E00F-40D0-A847-855328D87FC0}"/>
              </a:ext>
            </a:extLst>
          </p:cNvPr>
          <p:cNvSpPr/>
          <p:nvPr/>
        </p:nvSpPr>
        <p:spPr>
          <a:xfrm flipH="1">
            <a:off x="5708352" y="0"/>
            <a:ext cx="8342695" cy="6858001"/>
          </a:xfrm>
          <a:prstGeom prst="parallelogram">
            <a:avLst>
              <a:gd name="adj" fmla="val 51973"/>
            </a:avLst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50362-C831-44F6-9138-05CD24A7920C}"/>
              </a:ext>
            </a:extLst>
          </p:cNvPr>
          <p:cNvSpPr txBox="1"/>
          <p:nvPr/>
        </p:nvSpPr>
        <p:spPr>
          <a:xfrm>
            <a:off x="7262854" y="4895924"/>
            <a:ext cx="469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</a:rPr>
              <a:t>Bāriņtiesu darba pilnveide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8A3DDF-3129-4C24-9C91-72274A6181DA}"/>
              </a:ext>
            </a:extLst>
          </p:cNvPr>
          <p:cNvSpPr/>
          <p:nvPr/>
        </p:nvSpPr>
        <p:spPr>
          <a:xfrm>
            <a:off x="296562" y="0"/>
            <a:ext cx="2488787" cy="1989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7B1B3E-ED53-47E3-912A-D05DCD285978}"/>
              </a:ext>
            </a:extLst>
          </p:cNvPr>
          <p:cNvGrpSpPr/>
          <p:nvPr/>
        </p:nvGrpSpPr>
        <p:grpSpPr>
          <a:xfrm>
            <a:off x="230915" y="1781688"/>
            <a:ext cx="7031939" cy="830997"/>
            <a:chOff x="141879" y="429611"/>
            <a:chExt cx="7031939" cy="830997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id="{78FB180F-D6F2-4236-894B-CB2EE685C515}"/>
                </a:ext>
              </a:extLst>
            </p:cNvPr>
            <p:cNvSpPr/>
            <p:nvPr/>
          </p:nvSpPr>
          <p:spPr>
            <a:xfrm>
              <a:off x="141879" y="432486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22B84-6FE1-4878-AEF4-9FAFA7364AA3}"/>
                </a:ext>
              </a:extLst>
            </p:cNvPr>
            <p:cNvSpPr txBox="1"/>
            <p:nvPr/>
          </p:nvSpPr>
          <p:spPr>
            <a:xfrm>
              <a:off x="649450" y="429611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Mediācijas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izmantošanas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veicināšana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DF3133-1F61-459B-B348-1AC21610A8B0}"/>
              </a:ext>
            </a:extLst>
          </p:cNvPr>
          <p:cNvGrpSpPr/>
          <p:nvPr/>
        </p:nvGrpSpPr>
        <p:grpSpPr>
          <a:xfrm>
            <a:off x="230915" y="3675430"/>
            <a:ext cx="7031939" cy="461665"/>
            <a:chOff x="141879" y="1440566"/>
            <a:chExt cx="7031939" cy="461665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id="{F77AF0D1-4BF5-444D-9C3F-BB1635D0029C}"/>
                </a:ext>
              </a:extLst>
            </p:cNvPr>
            <p:cNvSpPr/>
            <p:nvPr/>
          </p:nvSpPr>
          <p:spPr>
            <a:xfrm>
              <a:off x="141879" y="1443441"/>
              <a:ext cx="2063579" cy="458790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0B72461-3D4E-4C3D-99A2-8B05264DBC75}"/>
                </a:ext>
              </a:extLst>
            </p:cNvPr>
            <p:cNvSpPr txBox="1"/>
            <p:nvPr/>
          </p:nvSpPr>
          <p:spPr>
            <a:xfrm>
              <a:off x="649450" y="1440566"/>
              <a:ext cx="6524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>
                  <a:solidFill>
                    <a:schemeClr val="accent2"/>
                  </a:solidFill>
                </a:rPr>
                <a:t>Apmācību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programmas</a:t>
              </a:r>
              <a:r>
                <a:rPr lang="en-GB" sz="2400" b="1" dirty="0">
                  <a:solidFill>
                    <a:schemeClr val="accent2"/>
                  </a:solidFill>
                </a:rPr>
                <a:t> </a:t>
              </a:r>
              <a:r>
                <a:rPr lang="en-GB" sz="2400" b="1" dirty="0" err="1">
                  <a:solidFill>
                    <a:schemeClr val="accent2"/>
                  </a:solidFill>
                </a:rPr>
                <a:t>saturs</a:t>
              </a:r>
              <a:endParaRPr lang="lv-LV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C9DC58-5203-4992-82FB-05313ECB6416}"/>
              </a:ext>
            </a:extLst>
          </p:cNvPr>
          <p:cNvGrpSpPr/>
          <p:nvPr/>
        </p:nvGrpSpPr>
        <p:grpSpPr>
          <a:xfrm>
            <a:off x="230915" y="5334505"/>
            <a:ext cx="7031939" cy="830997"/>
            <a:chOff x="141879" y="2722829"/>
            <a:chExt cx="7031939" cy="830997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AE1DAACA-F868-4B08-9AB0-3FE07C5309CD}"/>
                </a:ext>
              </a:extLst>
            </p:cNvPr>
            <p:cNvSpPr/>
            <p:nvPr/>
          </p:nvSpPr>
          <p:spPr>
            <a:xfrm>
              <a:off x="141879" y="2725704"/>
              <a:ext cx="2063579" cy="828122"/>
            </a:xfrm>
            <a:prstGeom prst="parallelogram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78EDDD-EACD-4DE6-A896-C347915CF51A}"/>
                </a:ext>
              </a:extLst>
            </p:cNvPr>
            <p:cNvSpPr txBox="1"/>
            <p:nvPr/>
          </p:nvSpPr>
          <p:spPr>
            <a:xfrm>
              <a:off x="649450" y="2722829"/>
              <a:ext cx="6524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chemeClr val="accent2"/>
                  </a:solidFill>
                </a:rPr>
                <a:t>A</a:t>
              </a:r>
              <a:r>
                <a:rPr lang="lv-LV" sz="2400" b="1" dirty="0" err="1">
                  <a:solidFill>
                    <a:schemeClr val="accent2"/>
                  </a:solidFill>
                </a:rPr>
                <a:t>lgoritm</a:t>
              </a:r>
              <a:r>
                <a:rPr lang="en-GB" sz="2400" b="1" dirty="0">
                  <a:solidFill>
                    <a:schemeClr val="accent2"/>
                  </a:solidFill>
                </a:rPr>
                <a:t>s</a:t>
              </a:r>
              <a:r>
                <a:rPr lang="lv-LV" sz="2400" b="1" dirty="0">
                  <a:solidFill>
                    <a:schemeClr val="accent2"/>
                  </a:solidFill>
                </a:rPr>
                <a:t>, kad bāriņtiesai, jābūt nošķiršanas pieprasītājiem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9763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strijas krāsas">
      <a:dk1>
        <a:sysClr val="windowText" lastClr="000000"/>
      </a:dk1>
      <a:lt1>
        <a:sysClr val="window" lastClr="FFFFFF"/>
      </a:lt1>
      <a:dk2>
        <a:srgbClr val="26201E"/>
      </a:dk2>
      <a:lt2>
        <a:srgbClr val="E7E6E6"/>
      </a:lt2>
      <a:accent1>
        <a:srgbClr val="6BA539"/>
      </a:accent1>
      <a:accent2>
        <a:srgbClr val="38572C"/>
      </a:accent2>
      <a:accent3>
        <a:srgbClr val="F7F6F2"/>
      </a:accent3>
      <a:accent4>
        <a:srgbClr val="38572C"/>
      </a:accent4>
      <a:accent5>
        <a:srgbClr val="263B1E"/>
      </a:accent5>
      <a:accent6>
        <a:srgbClr val="6BA539"/>
      </a:accent6>
      <a:hlink>
        <a:srgbClr val="38572C"/>
      </a:hlink>
      <a:folHlink>
        <a:srgbClr val="263B1E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287</Words>
  <Application>Microsoft Office PowerPoint</Application>
  <PresentationFormat>Widescreen</PresentationFormat>
  <Paragraphs>61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Consolas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Bērnu un ģimenes politika Latvijā</dc:title>
  <dc:creator>Linda Liepa</dc:creator>
  <cp:lastModifiedBy>Diana Jakaite</cp:lastModifiedBy>
  <cp:revision>370</cp:revision>
  <cp:lastPrinted>2018-11-12T09:24:39Z</cp:lastPrinted>
  <dcterms:created xsi:type="dcterms:W3CDTF">2018-05-25T08:49:44Z</dcterms:created>
  <dcterms:modified xsi:type="dcterms:W3CDTF">2022-03-02T21:36:22Z</dcterms:modified>
</cp:coreProperties>
</file>