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9204-3F29-4C3A-BA41-30634002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393CD-7262-4AC7-80E6-52FE6F3F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0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430AE-0210-4E82-AD7B-41B112DE7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11A6662E-FAF4-44BC-88B5-85A7CBFB6D30}" type="datetime1">
              <a:rPr lang="en-US" smtClean="0"/>
              <a:pPr/>
              <a:t>2/2/2022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1974-7DEC-459D-9642-CB5B59C8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31837-C94E-4B5B-BCF0-110C69E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697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BDD2-E186-4F25-8FDE-D1E875E9C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8CC5B-A7E0-48B1-8329-6533AC76E7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05B1B-77FE-4BFC-BF87-87DA989F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59632-1575-4E14-B53B-3DC3D5ED3947}" type="datetime1">
              <a:rPr lang="en-US" smtClean="0"/>
              <a:t>2/2/2022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8531E-1B90-4631-BD37-4BB1DBFAB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55E8-88DC-4280-8E04-FF50FF8ED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702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60633D-90E4-4F5A-9EBF-DDEC2B0B47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D3065-FA3D-42C8-BFDA-967C87F4F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C126F-38E2-4425-861F-98ED43228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A6868-2568-4CC9-B302-F37117B01A6E}" type="datetime1">
              <a:rPr lang="en-US" smtClean="0"/>
              <a:t>2/2/2022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645D8-F22A-4354-A8B3-96E8A2D2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2295-A616-4D57-8800-7B7E213A8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656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CC1FC-ADE8-488C-A1DA-2FD569FD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02842-38C3-46D6-8527-0F6FE623C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64CF5-F681-40C2-88CC-E02206C9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5F08A-1E71-4B2B-BB49-E743F2903911}" type="datetime1">
              <a:rPr lang="en-US" smtClean="0"/>
              <a:t>2/2/2022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04753-4FE4-4A6F-99BB-CFFC92E0C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569D1-DB13-4BD9-8BA9-0DEAD98F8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190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0B05-7BF6-4073-9106-FA19E9727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EE8D7-6B58-4A3F-9DD5-E563D5192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2990E-9F0A-446A-B5B8-459CA8D9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7D9E-721A-44BB-8863-9873FE64DA75}" type="datetime1">
              <a:rPr lang="en-US" smtClean="0"/>
              <a:t>2/2/2022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8EAA-4377-45FF-9D7C-9E77BC9F2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7FA71-74C3-44B8-A0AC-E18A1E76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684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1F12-2D88-4F76-AF46-BD5156C1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AA46-E3EB-4704-B019-F90F1E617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17480F-A530-4D05-9A22-E573FB4BA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56FDA-C47A-4F4A-A364-BA60A25A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DA2F-80B8-49CF-99FB-5ABCA53A607A}" type="datetime1">
              <a:rPr lang="en-US" smtClean="0"/>
              <a:t>2/2/2022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26D8DD-6D84-44D4-8A1B-57615B3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C8FE31-B577-4017-8AFE-A8BA09596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991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8C9-B8CC-413F-9FFA-626680E4A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3FE72-9D42-45F5-A37F-B12130388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5260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3A31D-9B5F-4DE3-B18D-F7F77782EB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66999"/>
            <a:ext cx="5157787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BE1D2D-822C-466C-A7B9-1A2D97366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526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F13B2C-44CA-49C4-BC84-02AF1638F3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66999"/>
            <a:ext cx="5183188" cy="3522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93CB55-E9C1-4CE6-9B61-81B71475B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52172-E6C9-4B6C-929A-A9DE3837BBF1}" type="datetime1">
              <a:rPr lang="en-US" smtClean="0"/>
              <a:t>2/2/2022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F22318-747B-4EC9-862C-D9FD488C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FBDDDF-16BD-438D-937D-0E3E30E7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734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92D5F-0BD4-4517-9233-E08AF405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76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523B8-51E3-48B8-BFD8-CE95061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41CFF-90C9-47B3-9DA1-F2BF8D839F7E}" type="datetime1">
              <a:rPr lang="en-US" smtClean="0"/>
              <a:t>2/2/2022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9B90-5D50-4424-B51D-53C391621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F9286-3A00-4D3C-A3F0-50AC9045C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545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33BE2-665A-42DA-A3B7-835F81A3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048FA-06AB-4884-A69B-986B96E68A24}" type="datetime1">
              <a:rPr lang="en-US" smtClean="0"/>
              <a:t>2/2/2022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4DBCBD-AD42-432D-ABA9-20D616AF3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140251-3596-4673-B24B-59A6F9ED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266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A81A1-6D8E-4DD6-8E49-DABDE6D10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F18F-F78D-4A31-A6BC-6552105BC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2C2F4-BDF4-4A4F-AA3D-52692932C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13850F-5C87-4F08-9658-EAF049B6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B7ABA-0172-4F9C-889D-567164F66BCD}" type="datetime1">
              <a:rPr lang="en-US" smtClean="0"/>
              <a:t>2/2/2022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BCE9A-A746-4439-B5D3-966FBC8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D3B51-AA2E-4AA1-8062-A0D476D8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635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2CF7-F453-4B3E-9510-D74797987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2A1B9-8A2A-4B49-8B79-76D3EEB3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FEA03-0EC4-4085-AE63-4AA492D6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AD5B-0DEA-4C6F-94D2-FAA99F2E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C6A5B-8AE7-4A41-B5A7-9ADC6686DC18}" type="datetime1">
              <a:rPr lang="en-US" smtClean="0"/>
              <a:t>2/2/2022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C6744-7CBA-4A1D-8F87-10699F98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D9048-35FF-4BE9-8157-BE4BAA1C7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748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ABF38A-8A0D-492E-BD20-6CF4D46B5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"/>
            <a:ext cx="12192000" cy="685800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1CB7E8AE-A3AC-4BB7-A5C6-F00EC697B265}"/>
              </a:ext>
            </a:extLst>
          </p:cNvPr>
          <p:cNvPicPr>
            <a:picLocks noChangeAspect="1"/>
          </p:cNvPicPr>
          <p:nvPr/>
        </p:nvPicPr>
        <p:blipFill>
          <a:blip r:embed="rId1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1392401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984D45-0ED3-4D03-8E44-5E355C913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54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687D6E-D1E9-489C-9AA9-3575C39BAA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9450"/>
            <a:ext cx="10515600" cy="4195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364E9C-08EE-4B1B-B3FC-D6D997F4EA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57E0CF6C-748E-4B7A-BC8B-3011EF78ED13}" type="datetime1">
              <a:rPr lang="en-US" smtClean="0"/>
              <a:pPr/>
              <a:t>2/2/2022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0A1F1-38FE-4C27-81E6-A43A54793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246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6B39A-FFD8-42EF-ADC7-7DB3B302F8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246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alpha val="60000"/>
                  </a:schemeClr>
                </a:solidFill>
                <a:latin typeface="+mn-lt"/>
              </a:defRPr>
            </a:lvl1pPr>
          </a:lstStyle>
          <a:p>
            <a:fld id="{73B850FF-6169-4056-8077-06FFA93A53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277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id="{37FDDF72-DE39-4F99-A3C1-DD9D7815D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5E4ECE80-3AD1-450C-B62A-98788F1939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4056FD6-9767-4B1A-ACC2-9883F6A5B8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79928" cy="6858000"/>
          </a:xfrm>
          <a:prstGeom prst="rect">
            <a:avLst/>
          </a:prstGeom>
          <a:blipFill dpi="0" rotWithShape="1">
            <a:blip r:embed="rId2">
              <a:alphaModFix amt="20000"/>
            </a:blip>
            <a:srcRect/>
            <a:tile tx="88900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Desk with stethoscope and computer keyboard">
            <a:extLst>
              <a:ext uri="{FF2B5EF4-FFF2-40B4-BE49-F238E27FC236}">
                <a16:creationId xmlns:a16="http://schemas.microsoft.com/office/drawing/2014/main" id="{4AE8ED78-6EEE-4E1C-AE52-5AEB100260F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70000"/>
          </a:blip>
          <a:srcRect t="7863" r="-1" b="7862"/>
          <a:stretch/>
        </p:blipFill>
        <p:spPr>
          <a:xfrm>
            <a:off x="20" y="10"/>
            <a:ext cx="12188932" cy="685661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391EDAF-B96F-4198-9091-5479610F72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6275" y="744909"/>
            <a:ext cx="10190071" cy="3145855"/>
          </a:xfrm>
        </p:spPr>
        <p:txBody>
          <a:bodyPr anchor="b">
            <a:normAutofit/>
          </a:bodyPr>
          <a:lstStyle/>
          <a:p>
            <a:r>
              <a:rPr lang="lv-LV" sz="5200" dirty="0">
                <a:solidFill>
                  <a:srgbClr val="FFFFFF"/>
                </a:solidFill>
              </a:rPr>
              <a:t>COVID-19 ambulatorās ārstēšanas iespējas</a:t>
            </a:r>
            <a:endParaRPr lang="en-US" sz="52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E829BD-7802-460A-9AB6-60ED7380CD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8708" y="4069780"/>
            <a:ext cx="9781327" cy="2056617"/>
          </a:xfrm>
        </p:spPr>
        <p:txBody>
          <a:bodyPr anchor="t">
            <a:normAutofit fontScale="92500" lnSpcReduction="20000"/>
          </a:bodyPr>
          <a:lstStyle/>
          <a:p>
            <a:r>
              <a:rPr lang="lv-LV" sz="2200" dirty="0">
                <a:solidFill>
                  <a:srgbClr val="FFFFFF"/>
                </a:solidFill>
              </a:rPr>
              <a:t>RSU MF 6. kursa studente Sandra Gabrena</a:t>
            </a:r>
          </a:p>
          <a:p>
            <a:r>
              <a:rPr lang="lv-LV" sz="2200" dirty="0">
                <a:solidFill>
                  <a:srgbClr val="FFFFFF"/>
                </a:solidFill>
              </a:rPr>
              <a:t>Dr.Ainis Dzalbs</a:t>
            </a:r>
          </a:p>
          <a:p>
            <a:endParaRPr lang="lv-LV" sz="2200" dirty="0">
              <a:solidFill>
                <a:srgbClr val="FFFFFF"/>
              </a:solidFill>
            </a:endParaRPr>
          </a:p>
          <a:p>
            <a:r>
              <a:rPr lang="lv-LV" sz="2200" dirty="0">
                <a:solidFill>
                  <a:srgbClr val="FFFFFF"/>
                </a:solidFill>
              </a:rPr>
              <a:t>Dzalbs Ainis-ģimenes ārsta un internista prakse</a:t>
            </a:r>
          </a:p>
          <a:p>
            <a:r>
              <a:rPr lang="lv-LV" sz="2200" dirty="0">
                <a:solidFill>
                  <a:srgbClr val="FFFFFF"/>
                </a:solidFill>
              </a:rPr>
              <a:t>Latvijas Lauku  ģimenes ārstu asociācija</a:t>
            </a:r>
            <a:endParaRPr lang="en-US" sz="2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515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1CB54-FBC1-4805-A3F1-8817F1D4C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Prezentācijas saturs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F419B-84AE-41CB-A05A-2A7A4CF30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COVID-19 ārstēšana mājas apstākļos</a:t>
            </a:r>
          </a:p>
          <a:p>
            <a:r>
              <a:rPr lang="lv-LV" dirty="0"/>
              <a:t>Terapijas iespējas</a:t>
            </a:r>
          </a:p>
          <a:p>
            <a:r>
              <a:rPr lang="lv-LV" dirty="0"/>
              <a:t>Režīms</a:t>
            </a:r>
          </a:p>
          <a:p>
            <a:r>
              <a:rPr lang="lv-LV" dirty="0"/>
              <a:t>Elpošanas vingrinājumi</a:t>
            </a:r>
          </a:p>
          <a:p>
            <a:r>
              <a:rPr lang="lv-LV" dirty="0"/>
              <a:t>Padomi saziņai ar savu ģimenes ārstu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717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8B692-BF7B-4E97-B556-475F47253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v-LV" dirty="0"/>
              <a:t>COVID-19 ārstēšana mājas apstākļos. </a:t>
            </a:r>
            <a:br>
              <a:rPr lang="lv-LV" dirty="0"/>
            </a:br>
            <a:r>
              <a:rPr lang="lv-LV" dirty="0"/>
              <a:t>Simptomi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7B4D6F-F9B8-4292-A0E8-357268104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lv-LV" dirty="0"/>
              <a:t>Inkubācijas periods 2-7 dienas</a:t>
            </a:r>
          </a:p>
          <a:p>
            <a:pPr algn="just"/>
            <a:r>
              <a:rPr lang="lv-LV" dirty="0"/>
              <a:t>Lielāka daļa vakcinētu pacientu COVID-19 infekciju pārslimo viegli un saslimšana jāārstē mājas apstākļos</a:t>
            </a:r>
          </a:p>
          <a:p>
            <a:pPr algn="just"/>
            <a:r>
              <a:rPr lang="lv-LV" dirty="0"/>
              <a:t>Vieglas saslimšanas simptomi:</a:t>
            </a:r>
          </a:p>
          <a:p>
            <a:pPr lvl="1" algn="just">
              <a:buFontTx/>
              <a:buChar char="-"/>
            </a:pPr>
            <a:r>
              <a:rPr lang="lv-LV" dirty="0"/>
              <a:t>Paaugstināta ķermeņa temperatūra jeb drudzis;</a:t>
            </a:r>
          </a:p>
          <a:p>
            <a:pPr lvl="1" algn="just">
              <a:buFontTx/>
              <a:buChar char="-"/>
            </a:pPr>
            <a:r>
              <a:rPr lang="lv-LV" dirty="0"/>
              <a:t>Iekaisusi rīkle, sāpes kaklā;</a:t>
            </a:r>
          </a:p>
          <a:p>
            <a:pPr lvl="1" algn="just">
              <a:buFontTx/>
              <a:buChar char="-"/>
            </a:pPr>
            <a:r>
              <a:rPr lang="lv-LV" dirty="0"/>
              <a:t>Iesnas;</a:t>
            </a:r>
          </a:p>
          <a:p>
            <a:pPr lvl="1" algn="just">
              <a:buFontTx/>
              <a:buChar char="-"/>
            </a:pPr>
            <a:r>
              <a:rPr lang="lv-LV" dirty="0"/>
              <a:t>Sauss klepus;</a:t>
            </a:r>
          </a:p>
          <a:p>
            <a:pPr lvl="1" algn="just">
              <a:buFontTx/>
              <a:buChar char="-"/>
            </a:pPr>
            <a:r>
              <a:rPr lang="lv-LV" dirty="0"/>
              <a:t>Galvassāpes;</a:t>
            </a:r>
          </a:p>
          <a:p>
            <a:pPr lvl="1" algn="just">
              <a:buFontTx/>
              <a:buChar char="-"/>
            </a:pPr>
            <a:r>
              <a:rPr lang="lv-LV" dirty="0"/>
              <a:t>Nogurums</a:t>
            </a:r>
          </a:p>
          <a:p>
            <a:pPr lvl="1" algn="just">
              <a:buFontTx/>
              <a:buChar char="-"/>
            </a:pPr>
            <a:r>
              <a:rPr lang="lv-LV" dirty="0"/>
              <a:t>Iespējamie simptomi var būt arī sāpes muskuļos, caureja un slikta dūša</a:t>
            </a:r>
          </a:p>
          <a:p>
            <a:pPr lvl="1" algn="just">
              <a:buFontTx/>
              <a:buChar char="-"/>
            </a:pPr>
            <a:r>
              <a:rPr lang="lv-LV" dirty="0"/>
              <a:t>Plaušu bojājuma attīstības risks sākot ar 6-8 slimības dienu</a:t>
            </a:r>
          </a:p>
          <a:p>
            <a:pPr lvl="1" algn="just">
              <a:buFontTx/>
              <a:buChar char="-"/>
            </a:pPr>
            <a:endParaRPr lang="lv-LV" dirty="0"/>
          </a:p>
          <a:p>
            <a:pPr marL="0" indent="0" algn="just">
              <a:buNone/>
            </a:pPr>
            <a:r>
              <a:rPr lang="lv-LV" dirty="0"/>
              <a:t>! JA ĶERMEŅA TEMPERATŪRA PĀRSNIEDZ 41°C, IR SMAGS KLEPUS, GRŪTĪBAS ELPOT, JĀZIŅO SAVAM ĢIMENES ĀRSTAM VAI JĀZVANA NMPD 113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C22254-19E5-4BC6-8F6E-ACCAB6DB7CDA}"/>
              </a:ext>
            </a:extLst>
          </p:cNvPr>
          <p:cNvSpPr txBox="1"/>
          <p:nvPr/>
        </p:nvSpPr>
        <p:spPr>
          <a:xfrm>
            <a:off x="6898106" y="6403340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https://covid19.gov.lv/covid-19/par-covid-19/simptomi</a:t>
            </a:r>
          </a:p>
        </p:txBody>
      </p:sp>
    </p:spTree>
    <p:extLst>
      <p:ext uri="{BB962C8B-B14F-4D97-AF65-F5344CB8AC3E}">
        <p14:creationId xmlns:p14="http://schemas.microsoft.com/office/powerpoint/2010/main" val="2038504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CF90B-1110-4409-ABB6-0FC886F4C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Terapijas iespējas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7DCEEA-5351-4BCA-A92F-944F2C38A6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lv-LV" dirty="0"/>
              <a:t>Temperatūras pazemināšanai – </a:t>
            </a:r>
            <a:r>
              <a:rPr lang="lv-LV" b="1" dirty="0"/>
              <a:t>paracetamols</a:t>
            </a:r>
            <a:r>
              <a:rPr lang="lv-LV" dirty="0"/>
              <a:t>, </a:t>
            </a:r>
            <a:r>
              <a:rPr lang="lv-LV" b="1" dirty="0" err="1"/>
              <a:t>ibuprofēns</a:t>
            </a:r>
            <a:r>
              <a:rPr lang="lv-LV" dirty="0"/>
              <a:t> (nopērkami bez receptes)</a:t>
            </a:r>
          </a:p>
          <a:p>
            <a:pPr algn="just"/>
            <a:r>
              <a:rPr lang="lv-LV" dirty="0"/>
              <a:t>Rīkles iekaisumam un sāpēm kaklā – sūkājamās tabletes vai ledenes ar iekaisumu mazinošu un pretsāpju efektu, piemēram, </a:t>
            </a:r>
            <a:r>
              <a:rPr lang="lv-LV" b="1" i="1" dirty="0"/>
              <a:t>Septabene</a:t>
            </a:r>
            <a:r>
              <a:rPr lang="lv-LV" dirty="0"/>
              <a:t>, </a:t>
            </a:r>
            <a:r>
              <a:rPr lang="lv-LV" b="1" i="1" dirty="0"/>
              <a:t>Neo-angin</a:t>
            </a:r>
            <a:r>
              <a:rPr lang="lv-LV" dirty="0"/>
              <a:t>, kā arī kakla spreji, piemēram </a:t>
            </a:r>
            <a:r>
              <a:rPr lang="lv-LV" b="1" i="1" dirty="0"/>
              <a:t>FarinGospray</a:t>
            </a:r>
            <a:r>
              <a:rPr lang="lv-LV" dirty="0"/>
              <a:t> (pieejami bez receptes)</a:t>
            </a:r>
          </a:p>
          <a:p>
            <a:pPr algn="just"/>
            <a:r>
              <a:rPr lang="lv-LV" dirty="0"/>
              <a:t>Iesnas – deguna spreji vai pilieni, piemēram, </a:t>
            </a:r>
            <a:r>
              <a:rPr lang="lv-LV" b="1" i="1" dirty="0"/>
              <a:t>Xymelin</a:t>
            </a:r>
            <a:r>
              <a:rPr lang="lv-LV" dirty="0"/>
              <a:t>, </a:t>
            </a:r>
            <a:r>
              <a:rPr lang="lv-LV" b="1" i="1" dirty="0"/>
              <a:t>Otrivin</a:t>
            </a:r>
            <a:r>
              <a:rPr lang="lv-LV" dirty="0"/>
              <a:t> (pieejami bez receptes)</a:t>
            </a:r>
          </a:p>
          <a:p>
            <a:pPr algn="just"/>
            <a:r>
              <a:rPr lang="lv-LV" dirty="0"/>
              <a:t>Sausajam klepum – sīrupi, kas mazina klepu, piemēram, </a:t>
            </a:r>
            <a:r>
              <a:rPr lang="lv-LV" b="1" i="1" dirty="0"/>
              <a:t>Pini </a:t>
            </a:r>
            <a:r>
              <a:rPr lang="lv-LV" b="1" i="1" dirty="0" err="1"/>
              <a:t>compositus</a:t>
            </a:r>
            <a:r>
              <a:rPr lang="lv-LV" dirty="0"/>
              <a:t>, </a:t>
            </a:r>
            <a:r>
              <a:rPr lang="lv-LV" b="1" i="1" dirty="0"/>
              <a:t>Stodal</a:t>
            </a:r>
            <a:r>
              <a:rPr lang="lv-LV" dirty="0"/>
              <a:t> (pieejami bez receptes)</a:t>
            </a:r>
          </a:p>
          <a:p>
            <a:pPr algn="just"/>
            <a:r>
              <a:rPr lang="lv-LV" dirty="0"/>
              <a:t>Galvas un muskuļu sāpēm – </a:t>
            </a:r>
            <a:r>
              <a:rPr lang="lv-LV" b="1" dirty="0" err="1"/>
              <a:t>ibuprofēns</a:t>
            </a:r>
            <a:r>
              <a:rPr lang="lv-LV" dirty="0"/>
              <a:t> (pieejams bez receptes)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454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F0DC6-2BB6-4E09-BBB3-A627AE54A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Režīms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5953F-CE84-4968-898F-02D465392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Rekomendējams miera režīms – pārmērīgs fizisks darbs nav veicams</a:t>
            </a:r>
          </a:p>
          <a:p>
            <a:r>
              <a:rPr lang="lv-LV" dirty="0"/>
              <a:t>Palielināt šķidruma uzņemšanu – diennaktī jāuzņem 2-3 L šķidruma (ūdens, tējas)</a:t>
            </a:r>
          </a:p>
          <a:p>
            <a:r>
              <a:rPr lang="lv-LV" dirty="0"/>
              <a:t>Veselīgs sabalansēts uzturs – pietiekoši dārzeņu, augļu, gaļas</a:t>
            </a:r>
          </a:p>
          <a:p>
            <a:r>
              <a:rPr lang="lv-LV" dirty="0"/>
              <a:t>Mērena fiziskā aktivitāte – nav ieteicams visu dienu pavadīt guļus stāvoklī, aktivizēties dzīvokļa vai istabas irobežās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83F8D2-F718-4E7D-9E11-72D34B37C31B}"/>
              </a:ext>
            </a:extLst>
          </p:cNvPr>
          <p:cNvSpPr txBox="1"/>
          <p:nvPr/>
        </p:nvSpPr>
        <p:spPr>
          <a:xfrm>
            <a:off x="6208295" y="6108316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https://www.stradini.lv/sites/default/files/editor/COVID.MAJAS_.A4.LV__0.pdf</a:t>
            </a:r>
          </a:p>
        </p:txBody>
      </p:sp>
    </p:spTree>
    <p:extLst>
      <p:ext uri="{BB962C8B-B14F-4D97-AF65-F5344CB8AC3E}">
        <p14:creationId xmlns:p14="http://schemas.microsoft.com/office/powerpoint/2010/main" val="953357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61106-CF0A-4203-90A5-66FA13F6E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Elpošanas vingrinājumi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F3EEB-DC90-4949-8310-7DF9F31E77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9908"/>
            <a:ext cx="10515600" cy="5114157"/>
          </a:xfrm>
        </p:spPr>
        <p:txBody>
          <a:bodyPr>
            <a:normAutofit fontScale="85000" lnSpcReduction="10000"/>
          </a:bodyPr>
          <a:lstStyle/>
          <a:p>
            <a:r>
              <a:rPr lang="lv-LV" sz="1800" dirty="0"/>
              <a:t>Lai veicinātu plaušu «izvēdināšanu», kas ir īpaši svarīga COVID-19 saslimšanas gadījumā, tiek rekomendēti speciāli elpošanas vingrinājumi, kas palīdz atveseļošanās procesā:</a:t>
            </a:r>
          </a:p>
          <a:p>
            <a:pPr marL="0" indent="0">
              <a:buNone/>
            </a:pPr>
            <a:r>
              <a:rPr lang="lv-LV" sz="1600" b="1" i="1" u="sng" dirty="0"/>
              <a:t>Pūšam svecītes: </a:t>
            </a:r>
          </a:p>
          <a:p>
            <a:pPr marL="0" indent="0">
              <a:buNone/>
            </a:pPr>
            <a:r>
              <a:rPr lang="lv-LV" sz="1800" dirty="0"/>
              <a:t>Sākuma stāvoklis: sēžot taisni vai nedaudz noliecoties uz priekšu. Kakla un pleca joslas daļas muskuļi atslābināt</a:t>
            </a:r>
          </a:p>
          <a:p>
            <a:pPr marL="0" indent="0">
              <a:buNone/>
            </a:pPr>
            <a:r>
              <a:rPr lang="lv-LV" sz="1800" dirty="0"/>
              <a:t>1. Ar aizvērtu muti, ieelpojiet caur degunu it kā smaržotu puķi, divas sekundes</a:t>
            </a:r>
          </a:p>
          <a:p>
            <a:pPr marL="0" indent="0">
              <a:buNone/>
            </a:pPr>
            <a:r>
              <a:rPr lang="lv-LV" sz="1800" dirty="0"/>
              <a:t>2. Lēni izelpojiet, caur daļēji savilktām lūpām, līdzīgi kā pūšot svecītes, apmēram četru sekunžu laikā</a:t>
            </a:r>
          </a:p>
          <a:p>
            <a:pPr marL="0" indent="0">
              <a:buNone/>
            </a:pPr>
            <a:r>
              <a:rPr lang="lv-LV" sz="1800" dirty="0"/>
              <a:t>3. Atpūtieties apmēram 5-10 s</a:t>
            </a:r>
          </a:p>
          <a:p>
            <a:pPr marL="0" indent="0">
              <a:buNone/>
            </a:pPr>
            <a:endParaRPr lang="lv-LV" sz="1800" dirty="0"/>
          </a:p>
          <a:p>
            <a:pPr marL="0" indent="0">
              <a:buNone/>
            </a:pPr>
            <a:r>
              <a:rPr lang="lv-LV" sz="1800" b="1" i="1" u="sng" dirty="0"/>
              <a:t>Elpojam dziļi:</a:t>
            </a:r>
          </a:p>
          <a:p>
            <a:pPr marL="0" indent="0">
              <a:buNone/>
            </a:pPr>
            <a:r>
              <a:rPr lang="lv-LV" sz="1800" dirty="0"/>
              <a:t>1. Atgulieties gultā, nolieciet spilvenu zem galvas un zem ceļiem. Ja nevarat apgulties, tad vingrinājumu var veikt sēdus stāvoklī</a:t>
            </a:r>
          </a:p>
          <a:p>
            <a:pPr marL="0" indent="0">
              <a:buNone/>
            </a:pPr>
            <a:r>
              <a:rPr lang="lv-LV" sz="1800" dirty="0"/>
              <a:t>2. Novietojiet vienu roku uz vēdera, bet otru uz krūškurvja</a:t>
            </a:r>
          </a:p>
          <a:p>
            <a:pPr marL="0" indent="0">
              <a:buNone/>
            </a:pPr>
            <a:r>
              <a:rPr lang="lv-LV" sz="1800" dirty="0"/>
              <a:t>3. Lēni ieelpojiet caur degunu, ļaujiet plaušām piepildīties ar gaisu, ceļoties vēderam. Vēderam ir jāceļās vairāk nekā krūškurvim</a:t>
            </a:r>
          </a:p>
          <a:p>
            <a:pPr marL="0" indent="0">
              <a:buNone/>
            </a:pPr>
            <a:r>
              <a:rPr lang="lv-LV" sz="1800" dirty="0"/>
              <a:t>4. Izelpojiet caur degunu, vienlaicīgi sasprindzinot vēderpresi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BA81EE-2040-4E73-9038-E195FA0DC8D6}"/>
              </a:ext>
            </a:extLst>
          </p:cNvPr>
          <p:cNvSpPr txBox="1"/>
          <p:nvPr/>
        </p:nvSpPr>
        <p:spPr>
          <a:xfrm>
            <a:off x="6948974" y="6341677"/>
            <a:ext cx="609755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https://www.palidzibasdienests.lv/lv/svarigi/elposanas-vingrinajumi-covid-19-pacientiem/</a:t>
            </a:r>
          </a:p>
        </p:txBody>
      </p:sp>
    </p:spTree>
    <p:extLst>
      <p:ext uri="{BB962C8B-B14F-4D97-AF65-F5344CB8AC3E}">
        <p14:creationId xmlns:p14="http://schemas.microsoft.com/office/powerpoint/2010/main" val="2903895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B6C1F-A39F-4F12-89D9-E9731DEAE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Padomi saziņai ar savu ģimenes ārstu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0DF284-8E18-4F77-AC5F-AECE64D52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9450"/>
            <a:ext cx="10515600" cy="4542790"/>
          </a:xfrm>
        </p:spPr>
        <p:txBody>
          <a:bodyPr>
            <a:normAutofit fontScale="85000" lnSpcReduction="20000"/>
          </a:bodyPr>
          <a:lstStyle/>
          <a:p>
            <a:r>
              <a:rPr lang="lv-LV" dirty="0"/>
              <a:t>Ja veiktais AG paštests ir pozitīvs, vai saņemta pozitīva laboratorijas PĶR testa atbilde – </a:t>
            </a:r>
            <a:r>
              <a:rPr lang="lv-LV" b="1" dirty="0"/>
              <a:t>nesatraucies</a:t>
            </a:r>
          </a:p>
          <a:p>
            <a:r>
              <a:rPr lang="lv-LV" b="1" dirty="0"/>
              <a:t>Paliec mājās!</a:t>
            </a:r>
          </a:p>
          <a:p>
            <a:r>
              <a:rPr lang="lv-LV" dirty="0"/>
              <a:t>1-2 dienu laikā sazinies ar savu ģimenes ārstu</a:t>
            </a:r>
          </a:p>
          <a:p>
            <a:r>
              <a:rPr lang="lv-LV" dirty="0"/>
              <a:t>Ja simptomi ir viegli, tad ievēro iepriekš minēto terapiju</a:t>
            </a:r>
          </a:p>
          <a:p>
            <a:r>
              <a:rPr lang="lv-LV" dirty="0"/>
              <a:t>Ja nepieciešams padoms ārpus ģimenes ārsta darba laika, tad zvani uz </a:t>
            </a:r>
            <a:r>
              <a:rPr lang="lv-LV" b="1" i="1" dirty="0"/>
              <a:t>ģimenes ārstu konsultatīvo tālruni 6601600 </a:t>
            </a:r>
            <a:r>
              <a:rPr lang="lv-LV" dirty="0"/>
              <a:t>(tagad pieejams visu diennakti)</a:t>
            </a:r>
          </a:p>
          <a:p>
            <a:r>
              <a:rPr lang="lv-LV" dirty="0"/>
              <a:t>JA ĶERMEŅA TEMPERATŪRA PĀRSNIEDZ 41°C, IR SMAGS KLEPUS, GRŪTĪBAS ELPOT, JĀZIŅO SAVAM ĢIMENES ĀRSTAM VAI JĀZVANA NMPD 113</a:t>
            </a:r>
          </a:p>
          <a:p>
            <a:endParaRPr lang="lv-LV" dirty="0"/>
          </a:p>
          <a:p>
            <a:endParaRPr lang="lv-LV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072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207CD13-3ABF-40E2-9EC6-F6BABFB07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829" y="842168"/>
            <a:ext cx="10515600" cy="2852737"/>
          </a:xfrm>
        </p:spPr>
        <p:txBody>
          <a:bodyPr/>
          <a:lstStyle/>
          <a:p>
            <a:pPr algn="ctr"/>
            <a:r>
              <a:rPr lang="lv-LV" dirty="0"/>
              <a:t>Efektīvākais veids kā mazināt saslimšanas risku un smagu slimības gaitu ir </a:t>
            </a:r>
            <a:r>
              <a:rPr lang="lv-LV" dirty="0" err="1"/>
              <a:t>balstvakcinācija</a:t>
            </a:r>
            <a:r>
              <a:rPr lang="lv-LV" dirty="0"/>
              <a:t> pret Covid-19</a:t>
            </a:r>
            <a:endParaRPr lang="en-US" dirty="0"/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834CF468-528E-4DAD-BA01-12C79A2D9E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742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B0CA3-5192-4053-B5D3-ED4CEE6F5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249" y="2766218"/>
            <a:ext cx="10515600" cy="1325563"/>
          </a:xfrm>
        </p:spPr>
        <p:txBody>
          <a:bodyPr/>
          <a:lstStyle/>
          <a:p>
            <a:r>
              <a:rPr lang="lv-LV" dirty="0"/>
              <a:t>Paldies par uzmanību!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156001"/>
      </p:ext>
    </p:extLst>
  </p:cSld>
  <p:clrMapOvr>
    <a:masterClrMapping/>
  </p:clrMapOvr>
</p:sld>
</file>

<file path=ppt/theme/theme1.xml><?xml version="1.0" encoding="utf-8"?>
<a:theme xmlns:a="http://schemas.openxmlformats.org/drawingml/2006/main" name="BlockprintVTI">
  <a:themeElements>
    <a:clrScheme name="Custom 69">
      <a:dk1>
        <a:sysClr val="windowText" lastClr="000000"/>
      </a:dk1>
      <a:lt1>
        <a:sysClr val="window" lastClr="FFFFFF"/>
      </a:lt1>
      <a:dk2>
        <a:srgbClr val="44131A"/>
      </a:dk2>
      <a:lt2>
        <a:srgbClr val="F2ECEA"/>
      </a:lt2>
      <a:accent1>
        <a:srgbClr val="A62C52"/>
      </a:accent1>
      <a:accent2>
        <a:srgbClr val="A7928D"/>
      </a:accent2>
      <a:accent3>
        <a:srgbClr val="307C71"/>
      </a:accent3>
      <a:accent4>
        <a:srgbClr val="41575D"/>
      </a:accent4>
      <a:accent5>
        <a:srgbClr val="8FA3A3"/>
      </a:accent5>
      <a:accent6>
        <a:srgbClr val="CA8370"/>
      </a:accent6>
      <a:hlink>
        <a:srgbClr val="D13D6E"/>
      </a:hlink>
      <a:folHlink>
        <a:srgbClr val="6C9D92"/>
      </a:folHlink>
    </a:clrScheme>
    <a:fontScheme name="Custom 56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ckprintVTI" id="{AA8C8908-6BA4-477C-AEA4-CB6C32A1FE3B}" vid="{36392749-7C1D-4938-93BB-440CD2A1B0A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603</Words>
  <Application>Microsoft Office PowerPoint</Application>
  <PresentationFormat>Platekrāna</PresentationFormat>
  <Paragraphs>63</Paragraphs>
  <Slides>9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9</vt:i4>
      </vt:variant>
    </vt:vector>
  </HeadingPairs>
  <TitlesOfParts>
    <vt:vector size="13" baseType="lpstr">
      <vt:lpstr>Arial</vt:lpstr>
      <vt:lpstr>Avenir Next LT Pro</vt:lpstr>
      <vt:lpstr>AvenirNext LT Pro Medium</vt:lpstr>
      <vt:lpstr>BlockprintVTI</vt:lpstr>
      <vt:lpstr>COVID-19 ambulatorās ārstēšanas iespējas</vt:lpstr>
      <vt:lpstr>Prezentācijas saturs</vt:lpstr>
      <vt:lpstr>COVID-19 ārstēšana mājas apstākļos.  Simptomi</vt:lpstr>
      <vt:lpstr>Terapijas iespējas</vt:lpstr>
      <vt:lpstr>Režīms</vt:lpstr>
      <vt:lpstr>Elpošanas vingrinājumi</vt:lpstr>
      <vt:lpstr>Padomi saziņai ar savu ģimenes ārstu</vt:lpstr>
      <vt:lpstr>Efektīvākais veids kā mazināt saslimšanas risku un smagu slimības gaitu ir balstvakcinācija pret Covid-19</vt:lpstr>
      <vt:lpstr>Paldies par uzmanību!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 ambulatorās ārstēšanas iespējas</dc:title>
  <dc:creator>Sandra Gabrena</dc:creator>
  <cp:lastModifiedBy>Ainis Dzalbs</cp:lastModifiedBy>
  <cp:revision>4</cp:revision>
  <dcterms:created xsi:type="dcterms:W3CDTF">2022-02-01T18:10:30Z</dcterms:created>
  <dcterms:modified xsi:type="dcterms:W3CDTF">2022-02-02T10:50:33Z</dcterms:modified>
</cp:coreProperties>
</file>