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4" r:id="rId2"/>
    <p:sldId id="339" r:id="rId3"/>
    <p:sldId id="287" r:id="rId4"/>
    <p:sldId id="326" r:id="rId5"/>
    <p:sldId id="328" r:id="rId6"/>
    <p:sldId id="327" r:id="rId7"/>
    <p:sldId id="340" r:id="rId8"/>
    <p:sldId id="329" r:id="rId9"/>
    <p:sldId id="330" r:id="rId10"/>
    <p:sldId id="331" r:id="rId11"/>
    <p:sldId id="332" r:id="rId12"/>
    <p:sldId id="333" r:id="rId13"/>
    <p:sldId id="334" r:id="rId14"/>
    <p:sldId id="335" r:id="rId15"/>
    <p:sldId id="336" r:id="rId16"/>
    <p:sldId id="337" r:id="rId17"/>
    <p:sldId id="338" r:id="rId18"/>
    <p:sldId id="341" r:id="rId19"/>
    <p:sldId id="342" r:id="rId20"/>
    <p:sldId id="343" r:id="rId21"/>
    <p:sldId id="347" r:id="rId22"/>
    <p:sldId id="344" r:id="rId23"/>
    <p:sldId id="346" r:id="rId24"/>
    <p:sldId id="349" r:id="rId25"/>
    <p:sldId id="348" r:id="rId26"/>
    <p:sldId id="350" r:id="rId27"/>
    <p:sldId id="351" r:id="rId28"/>
    <p:sldId id="352" r:id="rId29"/>
    <p:sldId id="353" r:id="rId30"/>
    <p:sldId id="354" r:id="rId31"/>
    <p:sldId id="355" r:id="rId32"/>
    <p:sldId id="356" r:id="rId33"/>
    <p:sldId id="357" r:id="rId34"/>
    <p:sldId id="358" r:id="rId35"/>
    <p:sldId id="359" r:id="rId36"/>
    <p:sldId id="360" r:id="rId37"/>
    <p:sldId id="362" r:id="rId38"/>
    <p:sldId id="361" r:id="rId39"/>
    <p:sldId id="363" r:id="rId40"/>
    <p:sldId id="364" r:id="rId41"/>
    <p:sldId id="365" r:id="rId42"/>
    <p:sldId id="366" r:id="rId43"/>
    <p:sldId id="368" r:id="rId44"/>
    <p:sldId id="369" r:id="rId45"/>
    <p:sldId id="367" r:id="rId46"/>
    <p:sldId id="370" r:id="rId47"/>
    <p:sldId id="371" r:id="rId48"/>
    <p:sldId id="372" r:id="rId49"/>
    <p:sldId id="373" r:id="rId50"/>
    <p:sldId id="32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2E566-9F7C-4F0A-B422-87FDD20EEBF3}" type="datetimeFigureOut">
              <a:rPr lang="en-US" smtClean="0"/>
              <a:t>01-Mar-22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56B10-2B96-4969-8283-2F6C26ED4A94}" type="slidenum">
              <a:rPr lang="en-US" smtClean="0"/>
              <a:t>‹#›</a:t>
            </a:fld>
            <a:endParaRPr lang="en-US"/>
          </a:p>
        </p:txBody>
      </p:sp>
    </p:spTree>
    <p:extLst>
      <p:ext uri="{BB962C8B-B14F-4D97-AF65-F5344CB8AC3E}">
        <p14:creationId xmlns:p14="http://schemas.microsoft.com/office/powerpoint/2010/main" val="414497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a:t>
            </a:fld>
            <a:endParaRPr lang="en-US"/>
          </a:p>
        </p:txBody>
      </p:sp>
    </p:spTree>
    <p:extLst>
      <p:ext uri="{BB962C8B-B14F-4D97-AF65-F5344CB8AC3E}">
        <p14:creationId xmlns:p14="http://schemas.microsoft.com/office/powerpoint/2010/main" val="219577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10</a:t>
            </a:fld>
            <a:endParaRPr lang="en-US"/>
          </a:p>
        </p:txBody>
      </p:sp>
    </p:spTree>
    <p:extLst>
      <p:ext uri="{BB962C8B-B14F-4D97-AF65-F5344CB8AC3E}">
        <p14:creationId xmlns:p14="http://schemas.microsoft.com/office/powerpoint/2010/main" val="3816775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11</a:t>
            </a:fld>
            <a:endParaRPr lang="en-US"/>
          </a:p>
        </p:txBody>
      </p:sp>
    </p:spTree>
    <p:extLst>
      <p:ext uri="{BB962C8B-B14F-4D97-AF65-F5344CB8AC3E}">
        <p14:creationId xmlns:p14="http://schemas.microsoft.com/office/powerpoint/2010/main" val="22361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12</a:t>
            </a:fld>
            <a:endParaRPr lang="en-US"/>
          </a:p>
        </p:txBody>
      </p:sp>
    </p:spTree>
    <p:extLst>
      <p:ext uri="{BB962C8B-B14F-4D97-AF65-F5344CB8AC3E}">
        <p14:creationId xmlns:p14="http://schemas.microsoft.com/office/powerpoint/2010/main" val="182633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13</a:t>
            </a:fld>
            <a:endParaRPr lang="en-US"/>
          </a:p>
        </p:txBody>
      </p:sp>
    </p:spTree>
    <p:extLst>
      <p:ext uri="{BB962C8B-B14F-4D97-AF65-F5344CB8AC3E}">
        <p14:creationId xmlns:p14="http://schemas.microsoft.com/office/powerpoint/2010/main" val="274445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14</a:t>
            </a:fld>
            <a:endParaRPr lang="en-US"/>
          </a:p>
        </p:txBody>
      </p:sp>
    </p:spTree>
    <p:extLst>
      <p:ext uri="{BB962C8B-B14F-4D97-AF65-F5344CB8AC3E}">
        <p14:creationId xmlns:p14="http://schemas.microsoft.com/office/powerpoint/2010/main" val="316476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15</a:t>
            </a:fld>
            <a:endParaRPr lang="en-US"/>
          </a:p>
        </p:txBody>
      </p:sp>
    </p:spTree>
    <p:extLst>
      <p:ext uri="{BB962C8B-B14F-4D97-AF65-F5344CB8AC3E}">
        <p14:creationId xmlns:p14="http://schemas.microsoft.com/office/powerpoint/2010/main" val="98460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16</a:t>
            </a:fld>
            <a:endParaRPr lang="en-US"/>
          </a:p>
        </p:txBody>
      </p:sp>
    </p:spTree>
    <p:extLst>
      <p:ext uri="{BB962C8B-B14F-4D97-AF65-F5344CB8AC3E}">
        <p14:creationId xmlns:p14="http://schemas.microsoft.com/office/powerpoint/2010/main" val="3951662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17</a:t>
            </a:fld>
            <a:endParaRPr lang="en-US"/>
          </a:p>
        </p:txBody>
      </p:sp>
    </p:spTree>
    <p:extLst>
      <p:ext uri="{BB962C8B-B14F-4D97-AF65-F5344CB8AC3E}">
        <p14:creationId xmlns:p14="http://schemas.microsoft.com/office/powerpoint/2010/main" val="357875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18</a:t>
            </a:fld>
            <a:endParaRPr lang="en-US"/>
          </a:p>
        </p:txBody>
      </p:sp>
    </p:spTree>
    <p:extLst>
      <p:ext uri="{BB962C8B-B14F-4D97-AF65-F5344CB8AC3E}">
        <p14:creationId xmlns:p14="http://schemas.microsoft.com/office/powerpoint/2010/main" val="164931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19</a:t>
            </a:fld>
            <a:endParaRPr lang="en-US"/>
          </a:p>
        </p:txBody>
      </p:sp>
    </p:spTree>
    <p:extLst>
      <p:ext uri="{BB962C8B-B14F-4D97-AF65-F5344CB8AC3E}">
        <p14:creationId xmlns:p14="http://schemas.microsoft.com/office/powerpoint/2010/main" val="5941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a:t>
            </a:fld>
            <a:endParaRPr lang="en-US"/>
          </a:p>
        </p:txBody>
      </p:sp>
    </p:spTree>
    <p:extLst>
      <p:ext uri="{BB962C8B-B14F-4D97-AF65-F5344CB8AC3E}">
        <p14:creationId xmlns:p14="http://schemas.microsoft.com/office/powerpoint/2010/main" val="346697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20</a:t>
            </a:fld>
            <a:endParaRPr lang="en-US"/>
          </a:p>
        </p:txBody>
      </p:sp>
    </p:spTree>
    <p:extLst>
      <p:ext uri="{BB962C8B-B14F-4D97-AF65-F5344CB8AC3E}">
        <p14:creationId xmlns:p14="http://schemas.microsoft.com/office/powerpoint/2010/main" val="25983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21</a:t>
            </a:fld>
            <a:endParaRPr lang="en-US"/>
          </a:p>
        </p:txBody>
      </p:sp>
    </p:spTree>
    <p:extLst>
      <p:ext uri="{BB962C8B-B14F-4D97-AF65-F5344CB8AC3E}">
        <p14:creationId xmlns:p14="http://schemas.microsoft.com/office/powerpoint/2010/main" val="1428498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22</a:t>
            </a:fld>
            <a:endParaRPr lang="en-US"/>
          </a:p>
        </p:txBody>
      </p:sp>
    </p:spTree>
    <p:extLst>
      <p:ext uri="{BB962C8B-B14F-4D97-AF65-F5344CB8AC3E}">
        <p14:creationId xmlns:p14="http://schemas.microsoft.com/office/powerpoint/2010/main" val="4182830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23</a:t>
            </a:fld>
            <a:endParaRPr lang="en-US"/>
          </a:p>
        </p:txBody>
      </p:sp>
    </p:spTree>
    <p:extLst>
      <p:ext uri="{BB962C8B-B14F-4D97-AF65-F5344CB8AC3E}">
        <p14:creationId xmlns:p14="http://schemas.microsoft.com/office/powerpoint/2010/main" val="114292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24</a:t>
            </a:fld>
            <a:endParaRPr lang="en-US"/>
          </a:p>
        </p:txBody>
      </p:sp>
    </p:spTree>
    <p:extLst>
      <p:ext uri="{BB962C8B-B14F-4D97-AF65-F5344CB8AC3E}">
        <p14:creationId xmlns:p14="http://schemas.microsoft.com/office/powerpoint/2010/main" val="2242031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25</a:t>
            </a:fld>
            <a:endParaRPr lang="en-US"/>
          </a:p>
        </p:txBody>
      </p:sp>
    </p:spTree>
    <p:extLst>
      <p:ext uri="{BB962C8B-B14F-4D97-AF65-F5344CB8AC3E}">
        <p14:creationId xmlns:p14="http://schemas.microsoft.com/office/powerpoint/2010/main" val="3594142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26</a:t>
            </a:fld>
            <a:endParaRPr lang="en-US"/>
          </a:p>
        </p:txBody>
      </p:sp>
    </p:spTree>
    <p:extLst>
      <p:ext uri="{BB962C8B-B14F-4D97-AF65-F5344CB8AC3E}">
        <p14:creationId xmlns:p14="http://schemas.microsoft.com/office/powerpoint/2010/main" val="3707264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27</a:t>
            </a:fld>
            <a:endParaRPr lang="en-US"/>
          </a:p>
        </p:txBody>
      </p:sp>
    </p:spTree>
    <p:extLst>
      <p:ext uri="{BB962C8B-B14F-4D97-AF65-F5344CB8AC3E}">
        <p14:creationId xmlns:p14="http://schemas.microsoft.com/office/powerpoint/2010/main" val="695701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28</a:t>
            </a:fld>
            <a:endParaRPr lang="en-US"/>
          </a:p>
        </p:txBody>
      </p:sp>
    </p:spTree>
    <p:extLst>
      <p:ext uri="{BB962C8B-B14F-4D97-AF65-F5344CB8AC3E}">
        <p14:creationId xmlns:p14="http://schemas.microsoft.com/office/powerpoint/2010/main" val="401318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29</a:t>
            </a:fld>
            <a:endParaRPr lang="en-US"/>
          </a:p>
        </p:txBody>
      </p:sp>
    </p:spTree>
    <p:extLst>
      <p:ext uri="{BB962C8B-B14F-4D97-AF65-F5344CB8AC3E}">
        <p14:creationId xmlns:p14="http://schemas.microsoft.com/office/powerpoint/2010/main" val="268226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a:t>
            </a:fld>
            <a:endParaRPr lang="en-US"/>
          </a:p>
        </p:txBody>
      </p:sp>
    </p:spTree>
    <p:extLst>
      <p:ext uri="{BB962C8B-B14F-4D97-AF65-F5344CB8AC3E}">
        <p14:creationId xmlns:p14="http://schemas.microsoft.com/office/powerpoint/2010/main" val="3796421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30</a:t>
            </a:fld>
            <a:endParaRPr lang="en-US"/>
          </a:p>
        </p:txBody>
      </p:sp>
    </p:spTree>
    <p:extLst>
      <p:ext uri="{BB962C8B-B14F-4D97-AF65-F5344CB8AC3E}">
        <p14:creationId xmlns:p14="http://schemas.microsoft.com/office/powerpoint/2010/main" val="3745094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31</a:t>
            </a:fld>
            <a:endParaRPr lang="en-US"/>
          </a:p>
        </p:txBody>
      </p:sp>
    </p:spTree>
    <p:extLst>
      <p:ext uri="{BB962C8B-B14F-4D97-AF65-F5344CB8AC3E}">
        <p14:creationId xmlns:p14="http://schemas.microsoft.com/office/powerpoint/2010/main" val="1326397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32</a:t>
            </a:fld>
            <a:endParaRPr lang="en-US"/>
          </a:p>
        </p:txBody>
      </p:sp>
    </p:spTree>
    <p:extLst>
      <p:ext uri="{BB962C8B-B14F-4D97-AF65-F5344CB8AC3E}">
        <p14:creationId xmlns:p14="http://schemas.microsoft.com/office/powerpoint/2010/main" val="1267953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33</a:t>
            </a:fld>
            <a:endParaRPr lang="en-US"/>
          </a:p>
        </p:txBody>
      </p:sp>
    </p:spTree>
    <p:extLst>
      <p:ext uri="{BB962C8B-B14F-4D97-AF65-F5344CB8AC3E}">
        <p14:creationId xmlns:p14="http://schemas.microsoft.com/office/powerpoint/2010/main" val="3919376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34</a:t>
            </a:fld>
            <a:endParaRPr lang="en-US"/>
          </a:p>
        </p:txBody>
      </p:sp>
    </p:spTree>
    <p:extLst>
      <p:ext uri="{BB962C8B-B14F-4D97-AF65-F5344CB8AC3E}">
        <p14:creationId xmlns:p14="http://schemas.microsoft.com/office/powerpoint/2010/main" val="85147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35</a:t>
            </a:fld>
            <a:endParaRPr lang="en-US"/>
          </a:p>
        </p:txBody>
      </p:sp>
    </p:spTree>
    <p:extLst>
      <p:ext uri="{BB962C8B-B14F-4D97-AF65-F5344CB8AC3E}">
        <p14:creationId xmlns:p14="http://schemas.microsoft.com/office/powerpoint/2010/main" val="2665962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36</a:t>
            </a:fld>
            <a:endParaRPr lang="en-US"/>
          </a:p>
        </p:txBody>
      </p:sp>
    </p:spTree>
    <p:extLst>
      <p:ext uri="{BB962C8B-B14F-4D97-AF65-F5344CB8AC3E}">
        <p14:creationId xmlns:p14="http://schemas.microsoft.com/office/powerpoint/2010/main" val="393029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37</a:t>
            </a:fld>
            <a:endParaRPr lang="en-US"/>
          </a:p>
        </p:txBody>
      </p:sp>
    </p:spTree>
    <p:extLst>
      <p:ext uri="{BB962C8B-B14F-4D97-AF65-F5344CB8AC3E}">
        <p14:creationId xmlns:p14="http://schemas.microsoft.com/office/powerpoint/2010/main" val="903501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38</a:t>
            </a:fld>
            <a:endParaRPr lang="en-US"/>
          </a:p>
        </p:txBody>
      </p:sp>
    </p:spTree>
    <p:extLst>
      <p:ext uri="{BB962C8B-B14F-4D97-AF65-F5344CB8AC3E}">
        <p14:creationId xmlns:p14="http://schemas.microsoft.com/office/powerpoint/2010/main" val="2933635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39</a:t>
            </a:fld>
            <a:endParaRPr lang="en-US"/>
          </a:p>
        </p:txBody>
      </p:sp>
    </p:spTree>
    <p:extLst>
      <p:ext uri="{BB962C8B-B14F-4D97-AF65-F5344CB8AC3E}">
        <p14:creationId xmlns:p14="http://schemas.microsoft.com/office/powerpoint/2010/main" val="231774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a:t>
            </a:fld>
            <a:endParaRPr lang="en-US"/>
          </a:p>
        </p:txBody>
      </p:sp>
    </p:spTree>
    <p:extLst>
      <p:ext uri="{BB962C8B-B14F-4D97-AF65-F5344CB8AC3E}">
        <p14:creationId xmlns:p14="http://schemas.microsoft.com/office/powerpoint/2010/main" val="3645724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40</a:t>
            </a:fld>
            <a:endParaRPr lang="en-US"/>
          </a:p>
        </p:txBody>
      </p:sp>
    </p:spTree>
    <p:extLst>
      <p:ext uri="{BB962C8B-B14F-4D97-AF65-F5344CB8AC3E}">
        <p14:creationId xmlns:p14="http://schemas.microsoft.com/office/powerpoint/2010/main" val="1268948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41</a:t>
            </a:fld>
            <a:endParaRPr lang="en-US"/>
          </a:p>
        </p:txBody>
      </p:sp>
    </p:spTree>
    <p:extLst>
      <p:ext uri="{BB962C8B-B14F-4D97-AF65-F5344CB8AC3E}">
        <p14:creationId xmlns:p14="http://schemas.microsoft.com/office/powerpoint/2010/main" val="328125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42</a:t>
            </a:fld>
            <a:endParaRPr lang="en-US"/>
          </a:p>
        </p:txBody>
      </p:sp>
    </p:spTree>
    <p:extLst>
      <p:ext uri="{BB962C8B-B14F-4D97-AF65-F5344CB8AC3E}">
        <p14:creationId xmlns:p14="http://schemas.microsoft.com/office/powerpoint/2010/main" val="1553903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43</a:t>
            </a:fld>
            <a:endParaRPr lang="en-US"/>
          </a:p>
        </p:txBody>
      </p:sp>
    </p:spTree>
    <p:extLst>
      <p:ext uri="{BB962C8B-B14F-4D97-AF65-F5344CB8AC3E}">
        <p14:creationId xmlns:p14="http://schemas.microsoft.com/office/powerpoint/2010/main" val="453355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44</a:t>
            </a:fld>
            <a:endParaRPr lang="en-US"/>
          </a:p>
        </p:txBody>
      </p:sp>
    </p:spTree>
    <p:extLst>
      <p:ext uri="{BB962C8B-B14F-4D97-AF65-F5344CB8AC3E}">
        <p14:creationId xmlns:p14="http://schemas.microsoft.com/office/powerpoint/2010/main" val="2824859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45</a:t>
            </a:fld>
            <a:endParaRPr lang="en-US"/>
          </a:p>
        </p:txBody>
      </p:sp>
    </p:spTree>
    <p:extLst>
      <p:ext uri="{BB962C8B-B14F-4D97-AF65-F5344CB8AC3E}">
        <p14:creationId xmlns:p14="http://schemas.microsoft.com/office/powerpoint/2010/main" val="20198589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46</a:t>
            </a:fld>
            <a:endParaRPr lang="en-US"/>
          </a:p>
        </p:txBody>
      </p:sp>
    </p:spTree>
    <p:extLst>
      <p:ext uri="{BB962C8B-B14F-4D97-AF65-F5344CB8AC3E}">
        <p14:creationId xmlns:p14="http://schemas.microsoft.com/office/powerpoint/2010/main" val="2034824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47</a:t>
            </a:fld>
            <a:endParaRPr lang="en-US"/>
          </a:p>
        </p:txBody>
      </p:sp>
    </p:spTree>
    <p:extLst>
      <p:ext uri="{BB962C8B-B14F-4D97-AF65-F5344CB8AC3E}">
        <p14:creationId xmlns:p14="http://schemas.microsoft.com/office/powerpoint/2010/main" val="2422541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48</a:t>
            </a:fld>
            <a:endParaRPr lang="en-US"/>
          </a:p>
        </p:txBody>
      </p:sp>
    </p:spTree>
    <p:extLst>
      <p:ext uri="{BB962C8B-B14F-4D97-AF65-F5344CB8AC3E}">
        <p14:creationId xmlns:p14="http://schemas.microsoft.com/office/powerpoint/2010/main" val="426076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49</a:t>
            </a:fld>
            <a:endParaRPr lang="en-US"/>
          </a:p>
        </p:txBody>
      </p:sp>
    </p:spTree>
    <p:extLst>
      <p:ext uri="{BB962C8B-B14F-4D97-AF65-F5344CB8AC3E}">
        <p14:creationId xmlns:p14="http://schemas.microsoft.com/office/powerpoint/2010/main" val="195176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5</a:t>
            </a:fld>
            <a:endParaRPr lang="en-US"/>
          </a:p>
        </p:txBody>
      </p:sp>
    </p:spTree>
    <p:extLst>
      <p:ext uri="{BB962C8B-B14F-4D97-AF65-F5344CB8AC3E}">
        <p14:creationId xmlns:p14="http://schemas.microsoft.com/office/powerpoint/2010/main" val="777536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50</a:t>
            </a:fld>
            <a:endParaRPr lang="en-US"/>
          </a:p>
        </p:txBody>
      </p:sp>
    </p:spTree>
    <p:extLst>
      <p:ext uri="{BB962C8B-B14F-4D97-AF65-F5344CB8AC3E}">
        <p14:creationId xmlns:p14="http://schemas.microsoft.com/office/powerpoint/2010/main" val="32912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6</a:t>
            </a:fld>
            <a:endParaRPr lang="en-US"/>
          </a:p>
        </p:txBody>
      </p:sp>
    </p:spTree>
    <p:extLst>
      <p:ext uri="{BB962C8B-B14F-4D97-AF65-F5344CB8AC3E}">
        <p14:creationId xmlns:p14="http://schemas.microsoft.com/office/powerpoint/2010/main" val="312276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7</a:t>
            </a:fld>
            <a:endParaRPr lang="en-US"/>
          </a:p>
        </p:txBody>
      </p:sp>
    </p:spTree>
    <p:extLst>
      <p:ext uri="{BB962C8B-B14F-4D97-AF65-F5344CB8AC3E}">
        <p14:creationId xmlns:p14="http://schemas.microsoft.com/office/powerpoint/2010/main" val="209000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8</a:t>
            </a:fld>
            <a:endParaRPr lang="en-US"/>
          </a:p>
        </p:txBody>
      </p:sp>
    </p:spTree>
    <p:extLst>
      <p:ext uri="{BB962C8B-B14F-4D97-AF65-F5344CB8AC3E}">
        <p14:creationId xmlns:p14="http://schemas.microsoft.com/office/powerpoint/2010/main" val="41915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9</a:t>
            </a:fld>
            <a:endParaRPr lang="en-US"/>
          </a:p>
        </p:txBody>
      </p:sp>
    </p:spTree>
    <p:extLst>
      <p:ext uri="{BB962C8B-B14F-4D97-AF65-F5344CB8AC3E}">
        <p14:creationId xmlns:p14="http://schemas.microsoft.com/office/powerpoint/2010/main" val="60956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D98410-8047-44AE-8631-BB413F214749}" type="datetime1">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98603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70B12-ACB7-4A2D-ACCE-92A007394113}" type="datetime1">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32609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A3543-FAD7-4CDF-8156-1D6B972D71C3}" type="datetime1">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7632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24C3A-065D-4B71-AE20-F84C3ADC0FF6}" type="datetime1">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95831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C89CB-D5B3-48FF-A350-DA0210807281}" type="datetime1">
              <a:rPr lang="en-US" smtClean="0"/>
              <a:t>01-Mar-22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80428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B2594C-58ED-47E4-8328-BA59A4B0DBA3}" type="datetime1">
              <a:rPr lang="en-US" smtClean="0"/>
              <a:t>01-Mar-22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57779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D6E66-6105-44ED-927C-2AC8442D9EA3}" type="datetime1">
              <a:rPr lang="en-US" smtClean="0"/>
              <a:t>01-Mar-22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06563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7AC09-175B-440D-BF3B-6405777C8A0F}" type="datetime1">
              <a:rPr lang="en-US" smtClean="0"/>
              <a:t>01-Mar-22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42196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FAA66-77E5-412D-BF46-3510EA65E3E6}" type="datetime1">
              <a:rPr lang="en-US" smtClean="0"/>
              <a:t>01-Mar-22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74352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3CA71-FE89-4B38-81A1-6C2A743AEBC2}" type="datetime1">
              <a:rPr lang="en-US" smtClean="0"/>
              <a:t>01-Mar-22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18589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F7061-0D12-4CCD-A925-75F2EA00728A}" type="datetime1">
              <a:rPr lang="en-US" smtClean="0"/>
              <a:t>01-Mar-22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58269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1460D-0351-4A4C-B66B-1DC87F7EE2A9}" type="datetime1">
              <a:rPr lang="en-US" smtClean="0"/>
              <a:t>01-Mar-22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1C5EA-7852-4B93-BB18-322BB65BE18A}" type="slidenum">
              <a:rPr lang="en-US" smtClean="0"/>
              <a:t>‹#›</a:t>
            </a:fld>
            <a:endParaRPr lang="en-US"/>
          </a:p>
        </p:txBody>
      </p:sp>
    </p:spTree>
    <p:extLst>
      <p:ext uri="{BB962C8B-B14F-4D97-AF65-F5344CB8AC3E}">
        <p14:creationId xmlns:p14="http://schemas.microsoft.com/office/powerpoint/2010/main" val="71492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7.emf"/></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9.emf"/></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1.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a:t>
            </a:fld>
            <a:endParaRPr lang="en-US" dirty="0"/>
          </a:p>
        </p:txBody>
      </p:sp>
      <p:sp>
        <p:nvSpPr>
          <p:cNvPr id="25" name="TextBox 24"/>
          <p:cNvSpPr txBox="1"/>
          <p:nvPr/>
        </p:nvSpPr>
        <p:spPr>
          <a:xfrm>
            <a:off x="230660" y="2078256"/>
            <a:ext cx="11335265" cy="2677656"/>
          </a:xfrm>
          <a:prstGeom prst="rect">
            <a:avLst/>
          </a:prstGeom>
          <a:noFill/>
        </p:spPr>
        <p:txBody>
          <a:bodyPr wrap="square" rtlCol="0">
            <a:spAutoFit/>
          </a:bodyPr>
          <a:lstStyle/>
          <a:p>
            <a:pPr algn="ctr"/>
            <a:r>
              <a:rPr lang="lv-LV" sz="3200" cap="all" dirty="0" smtClean="0">
                <a:solidFill>
                  <a:srgbClr val="FF0000"/>
                </a:solidFill>
              </a:rPr>
              <a:t>Ikgadējs </a:t>
            </a:r>
            <a:r>
              <a:rPr lang="lv-LV" sz="3200" cap="all" dirty="0">
                <a:solidFill>
                  <a:srgbClr val="FF0000"/>
                </a:solidFill>
              </a:rPr>
              <a:t>nabadzības un sociālās atstumtības mazināšanas rīcībpolitikas izvērtējums </a:t>
            </a:r>
            <a:r>
              <a:rPr lang="lv-LV" sz="2400" cap="all" dirty="0">
                <a:solidFill>
                  <a:srgbClr val="FF0000"/>
                </a:solidFill>
              </a:rPr>
              <a:t>(t.sk. padziļināts izvērtējums par valsts sociālā nodrošinājuma pabalsta saņēmējiem</a:t>
            </a:r>
            <a:r>
              <a:rPr lang="lv-LV" sz="2400" cap="all" dirty="0" smtClean="0">
                <a:solidFill>
                  <a:srgbClr val="FF0000"/>
                </a:solidFill>
              </a:rPr>
              <a:t>)</a:t>
            </a:r>
            <a:endParaRPr lang="lv-LV" sz="3600" cap="all" dirty="0" smtClean="0">
              <a:solidFill>
                <a:srgbClr val="FF0000"/>
              </a:solidFill>
            </a:endParaRPr>
          </a:p>
          <a:p>
            <a:pPr algn="ctr"/>
            <a:endParaRPr lang="lv-LV" sz="3200" cap="all" dirty="0">
              <a:solidFill>
                <a:srgbClr val="FF0000"/>
              </a:solidFill>
            </a:endParaRPr>
          </a:p>
          <a:p>
            <a:pPr algn="ctr"/>
            <a:r>
              <a:rPr lang="lv-LV" sz="2400" dirty="0" smtClean="0">
                <a:solidFill>
                  <a:schemeClr val="accent5"/>
                </a:solidFill>
              </a:rPr>
              <a:t>Progresa </a:t>
            </a:r>
            <a:r>
              <a:rPr lang="lv-LV" sz="2400" dirty="0">
                <a:solidFill>
                  <a:schemeClr val="accent5"/>
                </a:solidFill>
              </a:rPr>
              <a:t>ziņojums</a:t>
            </a:r>
          </a:p>
          <a:p>
            <a:pPr algn="ctr"/>
            <a:endParaRPr lang="lv-LV" sz="2400" dirty="0">
              <a:solidFill>
                <a:schemeClr val="accent5"/>
              </a:solidFill>
            </a:endParaRPr>
          </a:p>
        </p:txBody>
      </p:sp>
      <p:pic>
        <p:nvPicPr>
          <p:cNvPr id="26" name="Picture 25" descr="G:\LM_nab_izvertejums\Nodevumi\logo_ansamblis_krasains.jpg"/>
          <p:cNvPicPr/>
          <p:nvPr/>
        </p:nvPicPr>
        <p:blipFill>
          <a:blip r:embed="rId3" cstate="print"/>
          <a:srcRect/>
          <a:stretch>
            <a:fillRect/>
          </a:stretch>
        </p:blipFill>
        <p:spPr bwMode="auto">
          <a:xfrm>
            <a:off x="3101279" y="312746"/>
            <a:ext cx="5742305" cy="1042670"/>
          </a:xfrm>
          <a:prstGeom prst="rect">
            <a:avLst/>
          </a:prstGeom>
          <a:noFill/>
          <a:ln w="9525">
            <a:noFill/>
            <a:miter lim="800000"/>
            <a:headEnd/>
            <a:tailEnd/>
          </a:ln>
        </p:spPr>
      </p:pic>
      <p:sp>
        <p:nvSpPr>
          <p:cNvPr id="27" name="TextBox 26"/>
          <p:cNvSpPr txBox="1"/>
          <p:nvPr/>
        </p:nvSpPr>
        <p:spPr>
          <a:xfrm>
            <a:off x="2624015" y="5987018"/>
            <a:ext cx="6993926" cy="369332"/>
          </a:xfrm>
          <a:prstGeom prst="rect">
            <a:avLst/>
          </a:prstGeom>
          <a:noFill/>
        </p:spPr>
        <p:txBody>
          <a:bodyPr wrap="square" rtlCol="0">
            <a:spAutoFit/>
          </a:bodyPr>
          <a:lstStyle/>
          <a:p>
            <a:pPr algn="ctr"/>
            <a:r>
              <a:rPr lang="lv-LV" dirty="0"/>
              <a:t>SIA „Projektu un kvalitātes vadība</a:t>
            </a:r>
            <a:r>
              <a:rPr lang="lv-LV" dirty="0" smtClean="0"/>
              <a:t>”</a:t>
            </a:r>
            <a:endParaRPr lang="lv-LV" dirty="0"/>
          </a:p>
        </p:txBody>
      </p:sp>
      <p:sp>
        <p:nvSpPr>
          <p:cNvPr id="28" name="TextBox 27"/>
          <p:cNvSpPr txBox="1"/>
          <p:nvPr/>
        </p:nvSpPr>
        <p:spPr>
          <a:xfrm>
            <a:off x="1449861" y="1332499"/>
            <a:ext cx="8896864" cy="523220"/>
          </a:xfrm>
          <a:prstGeom prst="rect">
            <a:avLst/>
          </a:prstGeom>
          <a:noFill/>
        </p:spPr>
        <p:txBody>
          <a:bodyPr wrap="square" rtlCol="0">
            <a:spAutoFit/>
          </a:bodyPr>
          <a:lstStyle/>
          <a:p>
            <a:pPr algn="ctr"/>
            <a:r>
              <a:rPr lang="lv-LV" sz="1400" dirty="0"/>
              <a:t>Pētījums veikts ESF projekta Nr.9.2.1.2/15/I/001 “Iekļaujoša darba tirgus un</a:t>
            </a:r>
            <a:endParaRPr lang="en-US" sz="1400" dirty="0"/>
          </a:p>
          <a:p>
            <a:pPr algn="ctr"/>
            <a:r>
              <a:rPr lang="lv-LV" sz="1400" dirty="0"/>
              <a:t>nabadzības risku pētījumi un monitorings” ietvaros</a:t>
            </a:r>
            <a:endParaRPr lang="en-US" sz="1400" dirty="0"/>
          </a:p>
        </p:txBody>
      </p:sp>
      <p:sp>
        <p:nvSpPr>
          <p:cNvPr id="29" name="Subtitle 2">
            <a:extLst>
              <a:ext uri="{FF2B5EF4-FFF2-40B4-BE49-F238E27FC236}">
                <a16:creationId xmlns="" xmlns:a16="http://schemas.microsoft.com/office/drawing/2014/main" id="{2A5B7E9B-6BB9-084D-9F0E-49109F9DEFA5}"/>
              </a:ext>
            </a:extLst>
          </p:cNvPr>
          <p:cNvSpPr txBox="1">
            <a:spLocks/>
          </p:cNvSpPr>
          <p:nvPr/>
        </p:nvSpPr>
        <p:spPr>
          <a:xfrm>
            <a:off x="8843584" y="5355743"/>
            <a:ext cx="3084805" cy="1365732"/>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800" b="0" dirty="0"/>
              <a:t>Māris Brants, </a:t>
            </a:r>
            <a:r>
              <a:rPr lang="lv-LV" sz="1800" b="0" dirty="0" smtClean="0"/>
              <a:t>pētījuma vadītājs</a:t>
            </a:r>
            <a:endParaRPr lang="lv-LV" sz="1800" b="0" dirty="0"/>
          </a:p>
          <a:p>
            <a:r>
              <a:rPr lang="lv-LV" sz="1800" b="0" dirty="0" smtClean="0"/>
              <a:t>2022. </a:t>
            </a:r>
            <a:r>
              <a:rPr lang="lv-LV" sz="1800" b="0" dirty="0"/>
              <a:t>gada </a:t>
            </a:r>
            <a:r>
              <a:rPr lang="lv-LV" sz="1800" b="0" dirty="0"/>
              <a:t>2</a:t>
            </a:r>
            <a:r>
              <a:rPr lang="lv-LV" sz="1800" b="0" dirty="0" smtClean="0"/>
              <a:t>. marts</a:t>
            </a:r>
            <a:endParaRPr lang="lv-LV" sz="1800" b="0" dirty="0"/>
          </a:p>
          <a:p>
            <a:endParaRPr lang="lv-LV" sz="1800" b="0" dirty="0">
              <a:solidFill>
                <a:schemeClr val="accent5"/>
              </a:solidFill>
            </a:endParaRPr>
          </a:p>
        </p:txBody>
      </p:sp>
    </p:spTree>
    <p:extLst>
      <p:ext uri="{BB962C8B-B14F-4D97-AF65-F5344CB8AC3E}">
        <p14:creationId xmlns:p14="http://schemas.microsoft.com/office/powerpoint/2010/main" val="1350815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2" y="2661"/>
            <a:ext cx="12002208" cy="936453"/>
          </a:xfrm>
        </p:spPr>
        <p:txBody>
          <a:bodyPr>
            <a:normAutofit fontScale="90000"/>
          </a:bodyPr>
          <a:lstStyle/>
          <a:p>
            <a:pPr algn="ctr"/>
            <a:r>
              <a:rPr lang="lv-LV" b="1" dirty="0" smtClean="0">
                <a:solidFill>
                  <a:srgbClr val="FF0000"/>
                </a:solidFill>
              </a:rPr>
              <a:t>Mājsaimniecību </a:t>
            </a:r>
            <a:r>
              <a:rPr lang="lv-LV" b="1" dirty="0">
                <a:solidFill>
                  <a:srgbClr val="FF0000"/>
                </a:solidFill>
              </a:rPr>
              <a:t>ienākumi uz vienu ekvivalento patērētāju</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10</a:t>
            </a:fld>
            <a:endParaRPr lang="en-US" dirty="0"/>
          </a:p>
        </p:txBody>
      </p:sp>
      <p:sp>
        <p:nvSpPr>
          <p:cNvPr id="10" name="TextBox 9"/>
          <p:cNvSpPr txBox="1"/>
          <p:nvPr/>
        </p:nvSpPr>
        <p:spPr>
          <a:xfrm>
            <a:off x="4405184" y="6444476"/>
            <a:ext cx="2329721" cy="276999"/>
          </a:xfrm>
          <a:prstGeom prst="rect">
            <a:avLst/>
          </a:prstGeom>
          <a:noFill/>
        </p:spPr>
        <p:txBody>
          <a:bodyPr wrap="square" rtlCol="0">
            <a:spAutoFit/>
          </a:bodyPr>
          <a:lstStyle/>
          <a:p>
            <a:r>
              <a:rPr lang="lv-LV" sz="1200" dirty="0"/>
              <a:t>Avots: CSP datu tabula </a:t>
            </a:r>
            <a:r>
              <a:rPr lang="lv-LV" sz="1200" dirty="0"/>
              <a:t>MIS030</a:t>
            </a:r>
            <a:endParaRPr lang="en-US" sz="1200" dirty="0"/>
          </a:p>
        </p:txBody>
      </p:sp>
      <p:pic>
        <p:nvPicPr>
          <p:cNvPr id="14" name="Attēls 14"/>
          <p:cNvPicPr/>
          <p:nvPr/>
        </p:nvPicPr>
        <p:blipFill>
          <a:blip r:embed="rId3">
            <a:extLst>
              <a:ext uri="{28A0092B-C50C-407E-A947-70E740481C1C}">
                <a14:useLocalDpi xmlns:a14="http://schemas.microsoft.com/office/drawing/2010/main" val="0"/>
              </a:ext>
            </a:extLst>
          </a:blip>
          <a:srcRect/>
          <a:stretch>
            <a:fillRect/>
          </a:stretch>
        </p:blipFill>
        <p:spPr bwMode="auto">
          <a:xfrm>
            <a:off x="74462" y="2413685"/>
            <a:ext cx="6458143" cy="4036541"/>
          </a:xfrm>
          <a:prstGeom prst="rect">
            <a:avLst/>
          </a:prstGeom>
          <a:noFill/>
        </p:spPr>
      </p:pic>
      <p:sp>
        <p:nvSpPr>
          <p:cNvPr id="15" name="TextBox 14"/>
          <p:cNvSpPr txBox="1"/>
          <p:nvPr/>
        </p:nvSpPr>
        <p:spPr>
          <a:xfrm>
            <a:off x="9982200" y="4567523"/>
            <a:ext cx="2329721" cy="276999"/>
          </a:xfrm>
          <a:prstGeom prst="rect">
            <a:avLst/>
          </a:prstGeom>
          <a:noFill/>
        </p:spPr>
        <p:txBody>
          <a:bodyPr wrap="square" rtlCol="0">
            <a:spAutoFit/>
          </a:bodyPr>
          <a:lstStyle/>
          <a:p>
            <a:r>
              <a:rPr lang="lv-LV" sz="1200" dirty="0"/>
              <a:t>Avots: CSP datu tabula </a:t>
            </a:r>
            <a:r>
              <a:rPr lang="lv-LV" sz="1200" dirty="0" smtClean="0"/>
              <a:t>MIS010</a:t>
            </a:r>
            <a:endParaRPr lang="en-US" sz="1200" dirty="0"/>
          </a:p>
        </p:txBody>
      </p:sp>
      <p:pic>
        <p:nvPicPr>
          <p:cNvPr id="13" name="Attēls 13"/>
          <p:cNvPicPr/>
          <p:nvPr/>
        </p:nvPicPr>
        <p:blipFill>
          <a:blip r:embed="rId4">
            <a:extLst>
              <a:ext uri="{28A0092B-C50C-407E-A947-70E740481C1C}">
                <a14:useLocalDpi xmlns:a14="http://schemas.microsoft.com/office/drawing/2010/main" val="0"/>
              </a:ext>
            </a:extLst>
          </a:blip>
          <a:srcRect/>
          <a:stretch>
            <a:fillRect/>
          </a:stretch>
        </p:blipFill>
        <p:spPr bwMode="auto">
          <a:xfrm>
            <a:off x="5914768" y="939114"/>
            <a:ext cx="6277232" cy="3555792"/>
          </a:xfrm>
          <a:prstGeom prst="rect">
            <a:avLst/>
          </a:prstGeom>
          <a:noFill/>
        </p:spPr>
      </p:pic>
      <p:sp>
        <p:nvSpPr>
          <p:cNvPr id="16" name="TextBox 15"/>
          <p:cNvSpPr txBox="1"/>
          <p:nvPr/>
        </p:nvSpPr>
        <p:spPr>
          <a:xfrm>
            <a:off x="255694" y="1202725"/>
            <a:ext cx="3929127" cy="400110"/>
          </a:xfrm>
          <a:prstGeom prst="rect">
            <a:avLst/>
          </a:prstGeom>
          <a:noFill/>
        </p:spPr>
        <p:txBody>
          <a:bodyPr wrap="square" rtlCol="0">
            <a:spAutoFit/>
          </a:bodyPr>
          <a:lstStyle/>
          <a:p>
            <a:r>
              <a:rPr lang="lv-LV" sz="2000" dirty="0" smtClean="0">
                <a:solidFill>
                  <a:schemeClr val="accent5"/>
                </a:solidFill>
              </a:rPr>
              <a:t>Reģionu un dzīvesvietu atšķirības</a:t>
            </a:r>
            <a:endParaRPr lang="lv-LV" sz="2000" dirty="0">
              <a:solidFill>
                <a:schemeClr val="accent5"/>
              </a:solidFill>
            </a:endParaRPr>
          </a:p>
        </p:txBody>
      </p:sp>
      <p:sp>
        <p:nvSpPr>
          <p:cNvPr id="17" name="TextBox 16"/>
          <p:cNvSpPr txBox="1"/>
          <p:nvPr/>
        </p:nvSpPr>
        <p:spPr>
          <a:xfrm>
            <a:off x="7272981" y="5013315"/>
            <a:ext cx="4721311" cy="1200329"/>
          </a:xfrm>
          <a:prstGeom prst="rect">
            <a:avLst/>
          </a:prstGeom>
          <a:noFill/>
        </p:spPr>
        <p:txBody>
          <a:bodyPr wrap="square" rtlCol="0">
            <a:spAutoFit/>
          </a:bodyPr>
          <a:lstStyle/>
          <a:p>
            <a:r>
              <a:rPr lang="lv-LV" sz="1200" dirty="0">
                <a:solidFill>
                  <a:srgbClr val="C00000"/>
                </a:solidFill>
              </a:rPr>
              <a:t>Eiropas statistikas sistēmā izmanto modificēto OECD </a:t>
            </a:r>
            <a:r>
              <a:rPr lang="lv-LV" sz="1200" dirty="0" smtClean="0">
                <a:solidFill>
                  <a:srgbClr val="C00000"/>
                </a:solidFill>
              </a:rPr>
              <a:t>ekvivalences skalu </a:t>
            </a:r>
            <a:r>
              <a:rPr lang="lv-LV" sz="1200" dirty="0">
                <a:solidFill>
                  <a:srgbClr val="C00000"/>
                </a:solidFill>
              </a:rPr>
              <a:t>– pirmajam pieaugušajam tiek izmantots svars 1,0, katram nākamajam mājsaimniecības loceklim vecumā no 14 gadiem – 0,5, bet katram bērnam, kas jaunāks par 14 gadiem – 0,3. Summējot katram mājsaimniecības loceklim piešķirto svaru, iegūst ekvivalento patērētāju skaitu mājsaimniecībā.</a:t>
            </a:r>
            <a:endParaRPr lang="en-US" sz="1200" dirty="0">
              <a:solidFill>
                <a:srgbClr val="C00000"/>
              </a:solidFill>
            </a:endParaRPr>
          </a:p>
        </p:txBody>
      </p:sp>
    </p:spTree>
    <p:extLst>
      <p:ext uri="{BB962C8B-B14F-4D97-AF65-F5344CB8AC3E}">
        <p14:creationId xmlns:p14="http://schemas.microsoft.com/office/powerpoint/2010/main" val="3430251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11</a:t>
            </a:fld>
            <a:endParaRPr lang="en-US" dirty="0"/>
          </a:p>
        </p:txBody>
      </p:sp>
      <p:sp>
        <p:nvSpPr>
          <p:cNvPr id="10" name="TextBox 9"/>
          <p:cNvSpPr txBox="1"/>
          <p:nvPr/>
        </p:nvSpPr>
        <p:spPr>
          <a:xfrm>
            <a:off x="2930611" y="4941805"/>
            <a:ext cx="2329721" cy="276999"/>
          </a:xfrm>
          <a:prstGeom prst="rect">
            <a:avLst/>
          </a:prstGeom>
          <a:noFill/>
        </p:spPr>
        <p:txBody>
          <a:bodyPr wrap="square" rtlCol="0">
            <a:spAutoFit/>
          </a:bodyPr>
          <a:lstStyle/>
          <a:p>
            <a:r>
              <a:rPr lang="lv-LV" sz="1200" dirty="0"/>
              <a:t>Avots: CSP datu tabula </a:t>
            </a:r>
            <a:r>
              <a:rPr lang="lv-LV" sz="1200" dirty="0"/>
              <a:t>DSV010</a:t>
            </a:r>
            <a:endParaRPr lang="en-US" sz="1200" dirty="0"/>
          </a:p>
        </p:txBody>
      </p:sp>
      <p:sp>
        <p:nvSpPr>
          <p:cNvPr id="15" name="TextBox 14"/>
          <p:cNvSpPr txBox="1"/>
          <p:nvPr/>
        </p:nvSpPr>
        <p:spPr>
          <a:xfrm>
            <a:off x="6940000" y="6438129"/>
            <a:ext cx="2329721" cy="276999"/>
          </a:xfrm>
          <a:prstGeom prst="rect">
            <a:avLst/>
          </a:prstGeom>
          <a:noFill/>
        </p:spPr>
        <p:txBody>
          <a:bodyPr wrap="square" rtlCol="0">
            <a:spAutoFit/>
          </a:bodyPr>
          <a:lstStyle/>
          <a:p>
            <a:r>
              <a:rPr lang="lv-LV" sz="1200" dirty="0"/>
              <a:t>Avots: CSP datu tabula </a:t>
            </a:r>
            <a:r>
              <a:rPr lang="lv-LV" sz="1200" dirty="0" smtClean="0"/>
              <a:t>MIS020</a:t>
            </a:r>
            <a:endParaRPr lang="en-US" sz="1200" dirty="0"/>
          </a:p>
        </p:txBody>
      </p:sp>
      <p:sp>
        <p:nvSpPr>
          <p:cNvPr id="16" name="TextBox 15"/>
          <p:cNvSpPr txBox="1"/>
          <p:nvPr/>
        </p:nvSpPr>
        <p:spPr>
          <a:xfrm>
            <a:off x="6608900" y="1713555"/>
            <a:ext cx="5651156" cy="1015663"/>
          </a:xfrm>
          <a:prstGeom prst="rect">
            <a:avLst/>
          </a:prstGeom>
          <a:noFill/>
        </p:spPr>
        <p:txBody>
          <a:bodyPr wrap="square" rtlCol="0">
            <a:spAutoFit/>
          </a:bodyPr>
          <a:lstStyle/>
          <a:p>
            <a:r>
              <a:rPr lang="lv-LV" sz="2000" dirty="0">
                <a:solidFill>
                  <a:schemeClr val="accent5"/>
                </a:solidFill>
              </a:rPr>
              <a:t>Mājsaimniecību rīcībā esošo ienākumu sastāvs un struktūra vidēji uz vienu mājsaimniecības locekli mēnesī</a:t>
            </a:r>
            <a:endParaRPr lang="lv-LV" sz="2000" dirty="0">
              <a:solidFill>
                <a:schemeClr val="accent5"/>
              </a:solidFill>
            </a:endParaRPr>
          </a:p>
        </p:txBody>
      </p:sp>
      <p:pic>
        <p:nvPicPr>
          <p:cNvPr id="11" name="Picture 10"/>
          <p:cNvPicPr/>
          <p:nvPr/>
        </p:nvPicPr>
        <p:blipFill>
          <a:blip r:embed="rId3" cstate="print"/>
          <a:srcRect/>
          <a:stretch>
            <a:fillRect/>
          </a:stretch>
        </p:blipFill>
        <p:spPr bwMode="auto">
          <a:xfrm>
            <a:off x="181554" y="574393"/>
            <a:ext cx="6309862" cy="4351833"/>
          </a:xfrm>
          <a:prstGeom prst="rect">
            <a:avLst/>
          </a:prstGeom>
          <a:noFill/>
          <a:ln w="9525">
            <a:noFill/>
            <a:miter lim="800000"/>
            <a:headEnd/>
            <a:tailEnd/>
          </a:ln>
        </p:spPr>
      </p:pic>
      <p:pic>
        <p:nvPicPr>
          <p:cNvPr id="9" name="Attēls 17"/>
          <p:cNvPicPr/>
          <p:nvPr/>
        </p:nvPicPr>
        <p:blipFill>
          <a:blip r:embed="rId4">
            <a:extLst>
              <a:ext uri="{28A0092B-C50C-407E-A947-70E740481C1C}">
                <a14:useLocalDpi xmlns:a14="http://schemas.microsoft.com/office/drawing/2010/main" val="0"/>
              </a:ext>
            </a:extLst>
          </a:blip>
          <a:srcRect/>
          <a:stretch>
            <a:fillRect/>
          </a:stretch>
        </p:blipFill>
        <p:spPr bwMode="auto">
          <a:xfrm>
            <a:off x="5889677" y="2734964"/>
            <a:ext cx="6301946" cy="3703766"/>
          </a:xfrm>
          <a:prstGeom prst="rect">
            <a:avLst/>
          </a:prstGeom>
          <a:noFill/>
        </p:spPr>
      </p:pic>
      <p:sp>
        <p:nvSpPr>
          <p:cNvPr id="2" name="Title 1"/>
          <p:cNvSpPr>
            <a:spLocks noGrp="1"/>
          </p:cNvSpPr>
          <p:nvPr>
            <p:ph type="title"/>
          </p:nvPr>
        </p:nvSpPr>
        <p:spPr>
          <a:xfrm>
            <a:off x="74462" y="2661"/>
            <a:ext cx="12002208" cy="936453"/>
          </a:xfrm>
        </p:spPr>
        <p:txBody>
          <a:bodyPr>
            <a:normAutofit/>
          </a:bodyPr>
          <a:lstStyle/>
          <a:p>
            <a:pPr algn="ctr"/>
            <a:r>
              <a:rPr lang="lv-LV" b="1" dirty="0" smtClean="0">
                <a:solidFill>
                  <a:srgbClr val="FF0000"/>
                </a:solidFill>
              </a:rPr>
              <a:t>Mājsaimniecību ienākumu struktūra</a:t>
            </a:r>
            <a:endParaRPr lang="en-US" b="1" dirty="0">
              <a:solidFill>
                <a:srgbClr val="FF0000"/>
              </a:solidFill>
            </a:endParaRPr>
          </a:p>
        </p:txBody>
      </p:sp>
      <p:sp>
        <p:nvSpPr>
          <p:cNvPr id="12" name="TextBox 11"/>
          <p:cNvSpPr txBox="1"/>
          <p:nvPr/>
        </p:nvSpPr>
        <p:spPr>
          <a:xfrm>
            <a:off x="101963" y="5218804"/>
            <a:ext cx="5867306" cy="400110"/>
          </a:xfrm>
          <a:prstGeom prst="rect">
            <a:avLst/>
          </a:prstGeom>
          <a:noFill/>
        </p:spPr>
        <p:txBody>
          <a:bodyPr wrap="square" rtlCol="0">
            <a:spAutoFit/>
          </a:bodyPr>
          <a:lstStyle/>
          <a:p>
            <a:r>
              <a:rPr lang="lv-LV" sz="2000" dirty="0">
                <a:solidFill>
                  <a:schemeClr val="accent5"/>
                </a:solidFill>
              </a:rPr>
              <a:t>Strādājošo mēneša vidējā darba samaksa un mediāna</a:t>
            </a:r>
            <a:endParaRPr lang="lv-LV" sz="2000" dirty="0">
              <a:solidFill>
                <a:schemeClr val="accent5"/>
              </a:solidFill>
            </a:endParaRPr>
          </a:p>
        </p:txBody>
      </p:sp>
    </p:spTree>
    <p:extLst>
      <p:ext uri="{BB962C8B-B14F-4D97-AF65-F5344CB8AC3E}">
        <p14:creationId xmlns:p14="http://schemas.microsoft.com/office/powerpoint/2010/main" val="1378998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12</a:t>
            </a:fld>
            <a:endParaRPr lang="en-US" dirty="0"/>
          </a:p>
        </p:txBody>
      </p:sp>
      <p:sp>
        <p:nvSpPr>
          <p:cNvPr id="10" name="TextBox 9"/>
          <p:cNvSpPr txBox="1"/>
          <p:nvPr/>
        </p:nvSpPr>
        <p:spPr>
          <a:xfrm>
            <a:off x="6349314" y="6430054"/>
            <a:ext cx="2329721" cy="276999"/>
          </a:xfrm>
          <a:prstGeom prst="rect">
            <a:avLst/>
          </a:prstGeom>
          <a:noFill/>
        </p:spPr>
        <p:txBody>
          <a:bodyPr wrap="square" rtlCol="0">
            <a:spAutoFit/>
          </a:bodyPr>
          <a:lstStyle/>
          <a:p>
            <a:r>
              <a:rPr lang="lv-LV" sz="1200" dirty="0"/>
              <a:t>Avots: CSP datu tabula </a:t>
            </a:r>
            <a:r>
              <a:rPr lang="lv-LV" sz="1200" dirty="0"/>
              <a:t>MIS060</a:t>
            </a:r>
            <a:endParaRPr lang="en-US" sz="1200" dirty="0"/>
          </a:p>
        </p:txBody>
      </p:sp>
      <p:sp>
        <p:nvSpPr>
          <p:cNvPr id="2" name="Title 1"/>
          <p:cNvSpPr>
            <a:spLocks noGrp="1"/>
          </p:cNvSpPr>
          <p:nvPr>
            <p:ph type="title"/>
          </p:nvPr>
        </p:nvSpPr>
        <p:spPr>
          <a:xfrm>
            <a:off x="74462" y="2661"/>
            <a:ext cx="12002208" cy="936453"/>
          </a:xfrm>
        </p:spPr>
        <p:txBody>
          <a:bodyPr>
            <a:normAutofit/>
          </a:bodyPr>
          <a:lstStyle/>
          <a:p>
            <a:pPr algn="ctr"/>
            <a:r>
              <a:rPr lang="lv-LV" b="1" dirty="0" smtClean="0">
                <a:solidFill>
                  <a:srgbClr val="FF0000"/>
                </a:solidFill>
              </a:rPr>
              <a:t>Ienākumu sadalījums kvintiļu grupās</a:t>
            </a:r>
            <a:endParaRPr lang="en-US" b="1" dirty="0">
              <a:solidFill>
                <a:srgbClr val="FF0000"/>
              </a:solidFill>
            </a:endParaRPr>
          </a:p>
        </p:txBody>
      </p:sp>
      <p:pic>
        <p:nvPicPr>
          <p:cNvPr id="13" name="Attēls 27"/>
          <p:cNvPicPr/>
          <p:nvPr/>
        </p:nvPicPr>
        <p:blipFill>
          <a:blip r:embed="rId3">
            <a:extLst>
              <a:ext uri="{28A0092B-C50C-407E-A947-70E740481C1C}">
                <a14:useLocalDpi xmlns:a14="http://schemas.microsoft.com/office/drawing/2010/main" val="0"/>
              </a:ext>
            </a:extLst>
          </a:blip>
          <a:srcRect/>
          <a:stretch>
            <a:fillRect/>
          </a:stretch>
        </p:blipFill>
        <p:spPr bwMode="auto">
          <a:xfrm>
            <a:off x="189472" y="865410"/>
            <a:ext cx="7646706" cy="5564644"/>
          </a:xfrm>
          <a:prstGeom prst="rect">
            <a:avLst/>
          </a:prstGeom>
          <a:noFill/>
        </p:spPr>
      </p:pic>
      <p:sp>
        <p:nvSpPr>
          <p:cNvPr id="12" name="TextBox 11"/>
          <p:cNvSpPr txBox="1"/>
          <p:nvPr/>
        </p:nvSpPr>
        <p:spPr>
          <a:xfrm>
            <a:off x="6573795" y="1093977"/>
            <a:ext cx="5219625" cy="707886"/>
          </a:xfrm>
          <a:prstGeom prst="rect">
            <a:avLst/>
          </a:prstGeom>
          <a:noFill/>
        </p:spPr>
        <p:txBody>
          <a:bodyPr wrap="square" rtlCol="0">
            <a:spAutoFit/>
          </a:bodyPr>
          <a:lstStyle/>
          <a:p>
            <a:r>
              <a:rPr lang="lv-LV" sz="2000" dirty="0">
                <a:solidFill>
                  <a:schemeClr val="accent5"/>
                </a:solidFill>
              </a:rPr>
              <a:t>Mājsaimniecību rīcībā esošie ienākumi </a:t>
            </a:r>
            <a:r>
              <a:rPr lang="lv-LV" sz="2000" dirty="0" smtClean="0">
                <a:solidFill>
                  <a:schemeClr val="accent5"/>
                </a:solidFill>
              </a:rPr>
              <a:t>kvintiļu </a:t>
            </a:r>
            <a:r>
              <a:rPr lang="lv-LV" sz="2000" dirty="0">
                <a:solidFill>
                  <a:schemeClr val="accent5"/>
                </a:solidFill>
              </a:rPr>
              <a:t>grupās </a:t>
            </a:r>
            <a:r>
              <a:rPr lang="lv-LV" sz="2000" dirty="0" smtClean="0">
                <a:solidFill>
                  <a:schemeClr val="accent5"/>
                </a:solidFill>
              </a:rPr>
              <a:t>uz </a:t>
            </a:r>
            <a:r>
              <a:rPr lang="lv-LV" sz="2000" dirty="0">
                <a:solidFill>
                  <a:schemeClr val="accent5"/>
                </a:solidFill>
              </a:rPr>
              <a:t>vienu mājsaimniecības locekli</a:t>
            </a:r>
            <a:endParaRPr lang="lv-LV" sz="2000" dirty="0">
              <a:solidFill>
                <a:schemeClr val="accent5"/>
              </a:solidFill>
            </a:endParaRPr>
          </a:p>
        </p:txBody>
      </p:sp>
    </p:spTree>
    <p:extLst>
      <p:ext uri="{BB962C8B-B14F-4D97-AF65-F5344CB8AC3E}">
        <p14:creationId xmlns:p14="http://schemas.microsoft.com/office/powerpoint/2010/main" val="1227978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13</a:t>
            </a:fld>
            <a:endParaRPr lang="en-US" dirty="0"/>
          </a:p>
        </p:txBody>
      </p:sp>
      <p:sp>
        <p:nvSpPr>
          <p:cNvPr id="10" name="TextBox 9"/>
          <p:cNvSpPr txBox="1"/>
          <p:nvPr/>
        </p:nvSpPr>
        <p:spPr>
          <a:xfrm>
            <a:off x="3680255" y="5452957"/>
            <a:ext cx="2329721" cy="276999"/>
          </a:xfrm>
          <a:prstGeom prst="rect">
            <a:avLst/>
          </a:prstGeom>
          <a:noFill/>
        </p:spPr>
        <p:txBody>
          <a:bodyPr wrap="square" rtlCol="0">
            <a:spAutoFit/>
          </a:bodyPr>
          <a:lstStyle/>
          <a:p>
            <a:r>
              <a:rPr lang="lv-LV" sz="1200" dirty="0"/>
              <a:t>Avots: CSP datu tabula MVE070</a:t>
            </a:r>
            <a:endParaRPr lang="en-US" sz="1200" dirty="0"/>
          </a:p>
        </p:txBody>
      </p:sp>
      <p:sp>
        <p:nvSpPr>
          <p:cNvPr id="2" name="Title 1"/>
          <p:cNvSpPr>
            <a:spLocks noGrp="1"/>
          </p:cNvSpPr>
          <p:nvPr>
            <p:ph type="title"/>
          </p:nvPr>
        </p:nvSpPr>
        <p:spPr>
          <a:xfrm>
            <a:off x="74462" y="2661"/>
            <a:ext cx="12002208" cy="936453"/>
          </a:xfrm>
        </p:spPr>
        <p:txBody>
          <a:bodyPr>
            <a:normAutofit/>
          </a:bodyPr>
          <a:lstStyle/>
          <a:p>
            <a:pPr algn="ctr"/>
            <a:r>
              <a:rPr lang="lv-LV" b="1" dirty="0" smtClean="0">
                <a:solidFill>
                  <a:srgbClr val="FF0000"/>
                </a:solidFill>
              </a:rPr>
              <a:t>Ienākumu sadalījums kvintiļu grupās</a:t>
            </a:r>
            <a:endParaRPr lang="en-US" b="1" dirty="0">
              <a:solidFill>
                <a:srgbClr val="FF0000"/>
              </a:solidFill>
            </a:endParaRPr>
          </a:p>
        </p:txBody>
      </p:sp>
      <p:sp>
        <p:nvSpPr>
          <p:cNvPr id="12" name="TextBox 11"/>
          <p:cNvSpPr txBox="1"/>
          <p:nvPr/>
        </p:nvSpPr>
        <p:spPr>
          <a:xfrm>
            <a:off x="6351052" y="1985584"/>
            <a:ext cx="5219625" cy="1015663"/>
          </a:xfrm>
          <a:prstGeom prst="rect">
            <a:avLst/>
          </a:prstGeom>
          <a:noFill/>
        </p:spPr>
        <p:txBody>
          <a:bodyPr wrap="square" rtlCol="0">
            <a:spAutoFit/>
          </a:bodyPr>
          <a:lstStyle/>
          <a:p>
            <a:r>
              <a:rPr lang="lv-LV" sz="2000" dirty="0">
                <a:solidFill>
                  <a:schemeClr val="accent5"/>
                </a:solidFill>
              </a:rPr>
              <a:t>Mājsaimniecību rīcībā esošie ienākumi </a:t>
            </a:r>
            <a:r>
              <a:rPr lang="lv-LV" sz="2000" dirty="0" smtClean="0">
                <a:solidFill>
                  <a:schemeClr val="accent5"/>
                </a:solidFill>
              </a:rPr>
              <a:t>kvintiļu </a:t>
            </a:r>
            <a:r>
              <a:rPr lang="lv-LV" sz="2000" dirty="0">
                <a:solidFill>
                  <a:schemeClr val="accent5"/>
                </a:solidFill>
              </a:rPr>
              <a:t>grupās </a:t>
            </a:r>
            <a:r>
              <a:rPr lang="lv-LV" sz="2000" dirty="0" smtClean="0">
                <a:solidFill>
                  <a:schemeClr val="accent5"/>
                </a:solidFill>
              </a:rPr>
              <a:t>uz </a:t>
            </a:r>
            <a:r>
              <a:rPr lang="lv-LV" sz="2000" dirty="0">
                <a:solidFill>
                  <a:schemeClr val="accent5"/>
                </a:solidFill>
              </a:rPr>
              <a:t>vienu mājsaimniecības </a:t>
            </a:r>
            <a:r>
              <a:rPr lang="lv-LV" sz="2000" dirty="0" smtClean="0">
                <a:solidFill>
                  <a:schemeClr val="accent5"/>
                </a:solidFill>
              </a:rPr>
              <a:t>locekli reģionālā un dzīvesvietu dalījumā</a:t>
            </a:r>
            <a:endParaRPr lang="lv-LV" sz="2000" dirty="0">
              <a:solidFill>
                <a:schemeClr val="accent5"/>
              </a:solidFill>
            </a:endParaRPr>
          </a:p>
        </p:txBody>
      </p:sp>
      <p:pic>
        <p:nvPicPr>
          <p:cNvPr id="7" name="Attēls 31"/>
          <p:cNvPicPr/>
          <p:nvPr/>
        </p:nvPicPr>
        <p:blipFill>
          <a:blip r:embed="rId3">
            <a:extLst>
              <a:ext uri="{28A0092B-C50C-407E-A947-70E740481C1C}">
                <a14:useLocalDpi xmlns:a14="http://schemas.microsoft.com/office/drawing/2010/main" val="0"/>
              </a:ext>
            </a:extLst>
          </a:blip>
          <a:srcRect/>
          <a:stretch>
            <a:fillRect/>
          </a:stretch>
        </p:blipFill>
        <p:spPr bwMode="auto">
          <a:xfrm>
            <a:off x="0" y="757882"/>
            <a:ext cx="6082030" cy="4253865"/>
          </a:xfrm>
          <a:prstGeom prst="rect">
            <a:avLst/>
          </a:prstGeom>
          <a:noFill/>
        </p:spPr>
      </p:pic>
      <p:pic>
        <p:nvPicPr>
          <p:cNvPr id="8" name="Attēls 34"/>
          <p:cNvPicPr/>
          <p:nvPr/>
        </p:nvPicPr>
        <p:blipFill>
          <a:blip r:embed="rId4">
            <a:extLst>
              <a:ext uri="{28A0092B-C50C-407E-A947-70E740481C1C}">
                <a14:useLocalDpi xmlns:a14="http://schemas.microsoft.com/office/drawing/2010/main" val="0"/>
              </a:ext>
            </a:extLst>
          </a:blip>
          <a:srcRect/>
          <a:stretch>
            <a:fillRect/>
          </a:stretch>
        </p:blipFill>
        <p:spPr bwMode="auto">
          <a:xfrm>
            <a:off x="6100280" y="3001247"/>
            <a:ext cx="6089650" cy="3169920"/>
          </a:xfrm>
          <a:prstGeom prst="rect">
            <a:avLst/>
          </a:prstGeom>
          <a:noFill/>
        </p:spPr>
      </p:pic>
    </p:spTree>
    <p:extLst>
      <p:ext uri="{BB962C8B-B14F-4D97-AF65-F5344CB8AC3E}">
        <p14:creationId xmlns:p14="http://schemas.microsoft.com/office/powerpoint/2010/main" val="3626431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14</a:t>
            </a:fld>
            <a:endParaRPr lang="en-US" dirty="0"/>
          </a:p>
        </p:txBody>
      </p:sp>
      <p:sp>
        <p:nvSpPr>
          <p:cNvPr id="10" name="TextBox 9"/>
          <p:cNvSpPr txBox="1"/>
          <p:nvPr/>
        </p:nvSpPr>
        <p:spPr>
          <a:xfrm>
            <a:off x="9908060" y="4650978"/>
            <a:ext cx="2329721" cy="276999"/>
          </a:xfrm>
          <a:prstGeom prst="rect">
            <a:avLst/>
          </a:prstGeom>
          <a:noFill/>
        </p:spPr>
        <p:txBody>
          <a:bodyPr wrap="square" rtlCol="0">
            <a:spAutoFit/>
          </a:bodyPr>
          <a:lstStyle/>
          <a:p>
            <a:r>
              <a:rPr lang="lv-LV" sz="1200" dirty="0"/>
              <a:t>Avots: CSP datu tabula NNR010</a:t>
            </a:r>
            <a:endParaRPr lang="en-US" sz="1200" dirty="0"/>
          </a:p>
        </p:txBody>
      </p:sp>
      <p:sp>
        <p:nvSpPr>
          <p:cNvPr id="2" name="Title 1"/>
          <p:cNvSpPr>
            <a:spLocks noGrp="1"/>
          </p:cNvSpPr>
          <p:nvPr>
            <p:ph type="title"/>
          </p:nvPr>
        </p:nvSpPr>
        <p:spPr>
          <a:xfrm>
            <a:off x="74462" y="2661"/>
            <a:ext cx="12002208" cy="936453"/>
          </a:xfrm>
        </p:spPr>
        <p:txBody>
          <a:bodyPr>
            <a:normAutofit/>
          </a:bodyPr>
          <a:lstStyle/>
          <a:p>
            <a:pPr algn="ctr"/>
            <a:r>
              <a:rPr lang="lv-LV" b="1" dirty="0" smtClean="0">
                <a:solidFill>
                  <a:srgbClr val="FF0000"/>
                </a:solidFill>
              </a:rPr>
              <a:t>Nabadzība riska tendences</a:t>
            </a:r>
            <a:endParaRPr lang="en-US" b="1" dirty="0">
              <a:solidFill>
                <a:srgbClr val="FF0000"/>
              </a:solidFill>
            </a:endParaRPr>
          </a:p>
        </p:txBody>
      </p:sp>
      <p:sp>
        <p:nvSpPr>
          <p:cNvPr id="12" name="TextBox 11"/>
          <p:cNvSpPr txBox="1"/>
          <p:nvPr/>
        </p:nvSpPr>
        <p:spPr>
          <a:xfrm>
            <a:off x="6058814" y="939114"/>
            <a:ext cx="5935477" cy="707886"/>
          </a:xfrm>
          <a:prstGeom prst="rect">
            <a:avLst/>
          </a:prstGeom>
          <a:noFill/>
        </p:spPr>
        <p:txBody>
          <a:bodyPr wrap="square" rtlCol="0">
            <a:spAutoFit/>
          </a:bodyPr>
          <a:lstStyle/>
          <a:p>
            <a:r>
              <a:rPr lang="lv-LV" sz="2000" dirty="0">
                <a:solidFill>
                  <a:schemeClr val="accent5"/>
                </a:solidFill>
              </a:rPr>
              <a:t>Nabadzības riska </a:t>
            </a:r>
            <a:r>
              <a:rPr lang="lv-LV" sz="2000" dirty="0" smtClean="0">
                <a:solidFill>
                  <a:schemeClr val="accent5"/>
                </a:solidFill>
              </a:rPr>
              <a:t>slieksnis (ilustratīvās vērtības), mēnesī </a:t>
            </a:r>
            <a:r>
              <a:rPr lang="lv-LV" sz="2000" dirty="0">
                <a:solidFill>
                  <a:schemeClr val="accent5"/>
                </a:solidFill>
              </a:rPr>
              <a:t>un 1.,2. kvintiles </a:t>
            </a:r>
            <a:r>
              <a:rPr lang="lv-LV" sz="2000" dirty="0" smtClean="0">
                <a:solidFill>
                  <a:schemeClr val="accent5"/>
                </a:solidFill>
              </a:rPr>
              <a:t>ienākumu augstākās </a:t>
            </a:r>
            <a:r>
              <a:rPr lang="lv-LV" sz="2000" dirty="0">
                <a:solidFill>
                  <a:schemeClr val="accent5"/>
                </a:solidFill>
              </a:rPr>
              <a:t>robežas</a:t>
            </a:r>
            <a:endParaRPr lang="lv-LV" sz="2000" dirty="0">
              <a:solidFill>
                <a:schemeClr val="accent5"/>
              </a:solidFill>
            </a:endParaRPr>
          </a:p>
        </p:txBody>
      </p:sp>
      <p:pic>
        <p:nvPicPr>
          <p:cNvPr id="11" name="Attēls 45"/>
          <p:cNvPicPr/>
          <p:nvPr/>
        </p:nvPicPr>
        <p:blipFill>
          <a:blip r:embed="rId3">
            <a:extLst>
              <a:ext uri="{28A0092B-C50C-407E-A947-70E740481C1C}">
                <a14:useLocalDpi xmlns:a14="http://schemas.microsoft.com/office/drawing/2010/main" val="0"/>
              </a:ext>
            </a:extLst>
          </a:blip>
          <a:srcRect/>
          <a:stretch>
            <a:fillRect/>
          </a:stretch>
        </p:blipFill>
        <p:spPr bwMode="auto">
          <a:xfrm>
            <a:off x="-1039" y="3090951"/>
            <a:ext cx="6235700" cy="3439160"/>
          </a:xfrm>
          <a:prstGeom prst="rect">
            <a:avLst/>
          </a:prstGeom>
          <a:noFill/>
        </p:spPr>
      </p:pic>
      <p:pic>
        <p:nvPicPr>
          <p:cNvPr id="9" name="Attēls 37"/>
          <p:cNvPicPr/>
          <p:nvPr/>
        </p:nvPicPr>
        <p:blipFill>
          <a:blip r:embed="rId4">
            <a:extLst>
              <a:ext uri="{28A0092B-C50C-407E-A947-70E740481C1C}">
                <a14:useLocalDpi xmlns:a14="http://schemas.microsoft.com/office/drawing/2010/main" val="0"/>
              </a:ext>
            </a:extLst>
          </a:blip>
          <a:srcRect/>
          <a:stretch>
            <a:fillRect/>
          </a:stretch>
        </p:blipFill>
        <p:spPr bwMode="auto">
          <a:xfrm>
            <a:off x="6058814" y="1647000"/>
            <a:ext cx="6017856" cy="3003978"/>
          </a:xfrm>
          <a:prstGeom prst="rect">
            <a:avLst/>
          </a:prstGeom>
          <a:noFill/>
        </p:spPr>
      </p:pic>
      <p:sp>
        <p:nvSpPr>
          <p:cNvPr id="13" name="TextBox 12"/>
          <p:cNvSpPr txBox="1"/>
          <p:nvPr/>
        </p:nvSpPr>
        <p:spPr>
          <a:xfrm>
            <a:off x="4196555" y="6525816"/>
            <a:ext cx="2329721" cy="276999"/>
          </a:xfrm>
          <a:prstGeom prst="rect">
            <a:avLst/>
          </a:prstGeom>
          <a:noFill/>
        </p:spPr>
        <p:txBody>
          <a:bodyPr wrap="square" rtlCol="0">
            <a:spAutoFit/>
          </a:bodyPr>
          <a:lstStyle/>
          <a:p>
            <a:r>
              <a:rPr lang="lv-LV" sz="1200" dirty="0"/>
              <a:t>Avots: CSP datu tabula </a:t>
            </a:r>
            <a:r>
              <a:rPr lang="lv-LV" sz="1200" dirty="0" smtClean="0"/>
              <a:t>NNR140</a:t>
            </a:r>
            <a:endParaRPr lang="en-US" sz="1200" dirty="0"/>
          </a:p>
        </p:txBody>
      </p:sp>
      <p:sp>
        <p:nvSpPr>
          <p:cNvPr id="14" name="TextBox 13"/>
          <p:cNvSpPr txBox="1"/>
          <p:nvPr/>
        </p:nvSpPr>
        <p:spPr>
          <a:xfrm>
            <a:off x="61149" y="2243210"/>
            <a:ext cx="5935477" cy="707886"/>
          </a:xfrm>
          <a:prstGeom prst="rect">
            <a:avLst/>
          </a:prstGeom>
          <a:noFill/>
        </p:spPr>
        <p:txBody>
          <a:bodyPr wrap="square" rtlCol="0">
            <a:spAutoFit/>
          </a:bodyPr>
          <a:lstStyle/>
          <a:p>
            <a:r>
              <a:rPr lang="lv-LV" sz="2000" dirty="0">
                <a:solidFill>
                  <a:schemeClr val="accent5"/>
                </a:solidFill>
              </a:rPr>
              <a:t>Nabadzības riska indekss 18 gadus veciem un vecākiem iedzīvotājiem pēc izglītības līmeņa</a:t>
            </a:r>
            <a:endParaRPr lang="lv-LV" sz="2000" dirty="0">
              <a:solidFill>
                <a:schemeClr val="accent5"/>
              </a:solidFill>
            </a:endParaRPr>
          </a:p>
        </p:txBody>
      </p:sp>
      <p:sp>
        <p:nvSpPr>
          <p:cNvPr id="15" name="TextBox 14"/>
          <p:cNvSpPr txBox="1"/>
          <p:nvPr/>
        </p:nvSpPr>
        <p:spPr>
          <a:xfrm>
            <a:off x="6844613" y="5235737"/>
            <a:ext cx="5149678" cy="1015663"/>
          </a:xfrm>
          <a:prstGeom prst="rect">
            <a:avLst/>
          </a:prstGeom>
          <a:noFill/>
        </p:spPr>
        <p:txBody>
          <a:bodyPr wrap="square" rtlCol="0">
            <a:spAutoFit/>
          </a:bodyPr>
          <a:lstStyle/>
          <a:p>
            <a:r>
              <a:rPr lang="lv-LV" sz="1200" dirty="0" smtClean="0">
                <a:solidFill>
                  <a:srgbClr val="C00000"/>
                </a:solidFill>
              </a:rPr>
              <a:t>Nabadzības </a:t>
            </a:r>
            <a:r>
              <a:rPr lang="lv-LV" sz="1200" dirty="0">
                <a:solidFill>
                  <a:srgbClr val="C00000"/>
                </a:solidFill>
              </a:rPr>
              <a:t>riska slieksni aprēķina kā 60% no rīcībā esošo ienākumu mediānas pārrēķinātas uz ekvivalento patērētāju skaitu mājsaimniecībā. Attiecīgi nabadzības riska indekss ir iedzīvotāju procentuālais īpatsvars, kuru ekvivalentais rīcībā esošais ienākums ir mazāks par 60% no nacionālā ekvivalentā rīcībā esošā ienākuma mediānas (t.i., zem nabadzības riska sliekšņa).</a:t>
            </a:r>
            <a:endParaRPr lang="en-US" sz="1200" dirty="0">
              <a:solidFill>
                <a:srgbClr val="C00000"/>
              </a:solidFill>
            </a:endParaRPr>
          </a:p>
        </p:txBody>
      </p:sp>
    </p:spTree>
    <p:extLst>
      <p:ext uri="{BB962C8B-B14F-4D97-AF65-F5344CB8AC3E}">
        <p14:creationId xmlns:p14="http://schemas.microsoft.com/office/powerpoint/2010/main" val="3963785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15</a:t>
            </a:fld>
            <a:endParaRPr lang="en-US" dirty="0"/>
          </a:p>
        </p:txBody>
      </p:sp>
      <p:sp>
        <p:nvSpPr>
          <p:cNvPr id="2" name="Title 1"/>
          <p:cNvSpPr>
            <a:spLocks noGrp="1"/>
          </p:cNvSpPr>
          <p:nvPr>
            <p:ph type="title"/>
          </p:nvPr>
        </p:nvSpPr>
        <p:spPr>
          <a:xfrm>
            <a:off x="74462" y="2661"/>
            <a:ext cx="12002208" cy="936453"/>
          </a:xfrm>
        </p:spPr>
        <p:txBody>
          <a:bodyPr>
            <a:normAutofit/>
          </a:bodyPr>
          <a:lstStyle/>
          <a:p>
            <a:pPr algn="ctr"/>
            <a:r>
              <a:rPr lang="lv-LV" b="1" dirty="0" smtClean="0">
                <a:solidFill>
                  <a:srgbClr val="FF0000"/>
                </a:solidFill>
              </a:rPr>
              <a:t>Nabadzība riska tendences</a:t>
            </a:r>
            <a:endParaRPr lang="en-US" b="1" dirty="0">
              <a:solidFill>
                <a:srgbClr val="FF0000"/>
              </a:solidFill>
            </a:endParaRPr>
          </a:p>
        </p:txBody>
      </p:sp>
      <p:sp>
        <p:nvSpPr>
          <p:cNvPr id="12" name="TextBox 11"/>
          <p:cNvSpPr txBox="1"/>
          <p:nvPr/>
        </p:nvSpPr>
        <p:spPr>
          <a:xfrm>
            <a:off x="6904139" y="939114"/>
            <a:ext cx="5090152" cy="707886"/>
          </a:xfrm>
          <a:prstGeom prst="rect">
            <a:avLst/>
          </a:prstGeom>
          <a:noFill/>
        </p:spPr>
        <p:txBody>
          <a:bodyPr wrap="square" rtlCol="0">
            <a:spAutoFit/>
          </a:bodyPr>
          <a:lstStyle/>
          <a:p>
            <a:r>
              <a:rPr lang="lv-LV" sz="2000" dirty="0">
                <a:solidFill>
                  <a:schemeClr val="accent5"/>
                </a:solidFill>
              </a:rPr>
              <a:t>Nabadzības </a:t>
            </a:r>
            <a:r>
              <a:rPr lang="lv-LV" sz="2000" dirty="0">
                <a:solidFill>
                  <a:schemeClr val="accent5"/>
                </a:solidFill>
              </a:rPr>
              <a:t>riska indekss pirms un pēc sociālo transfertu saņemšanas</a:t>
            </a:r>
          </a:p>
        </p:txBody>
      </p:sp>
      <p:sp>
        <p:nvSpPr>
          <p:cNvPr id="13" name="TextBox 12"/>
          <p:cNvSpPr txBox="1"/>
          <p:nvPr/>
        </p:nvSpPr>
        <p:spPr>
          <a:xfrm>
            <a:off x="3896847" y="6003859"/>
            <a:ext cx="2329721" cy="276999"/>
          </a:xfrm>
          <a:prstGeom prst="rect">
            <a:avLst/>
          </a:prstGeom>
          <a:noFill/>
        </p:spPr>
        <p:txBody>
          <a:bodyPr wrap="square" rtlCol="0">
            <a:spAutoFit/>
          </a:bodyPr>
          <a:lstStyle/>
          <a:p>
            <a:r>
              <a:rPr lang="lv-LV" sz="1200" dirty="0"/>
              <a:t>Avots: CSP datu tabula </a:t>
            </a:r>
            <a:r>
              <a:rPr lang="lv-LV" sz="1200" dirty="0" smtClean="0"/>
              <a:t>NNR120</a:t>
            </a:r>
            <a:endParaRPr lang="en-US" sz="1200" dirty="0"/>
          </a:p>
        </p:txBody>
      </p:sp>
      <p:sp>
        <p:nvSpPr>
          <p:cNvPr id="14" name="TextBox 13"/>
          <p:cNvSpPr txBox="1"/>
          <p:nvPr/>
        </p:nvSpPr>
        <p:spPr>
          <a:xfrm>
            <a:off x="153275" y="1646023"/>
            <a:ext cx="5935477" cy="400110"/>
          </a:xfrm>
          <a:prstGeom prst="rect">
            <a:avLst/>
          </a:prstGeom>
          <a:noFill/>
        </p:spPr>
        <p:txBody>
          <a:bodyPr wrap="square" rtlCol="0">
            <a:spAutoFit/>
          </a:bodyPr>
          <a:lstStyle/>
          <a:p>
            <a:r>
              <a:rPr lang="lv-LV" sz="2000" dirty="0">
                <a:solidFill>
                  <a:schemeClr val="accent5"/>
                </a:solidFill>
              </a:rPr>
              <a:t>Nabadzības riska indekss </a:t>
            </a:r>
            <a:r>
              <a:rPr lang="lv-LV" sz="2000" dirty="0" smtClean="0">
                <a:solidFill>
                  <a:schemeClr val="accent5"/>
                </a:solidFill>
              </a:rPr>
              <a:t>Latvijas reģionos</a:t>
            </a:r>
            <a:endParaRPr lang="lv-LV" sz="2000" dirty="0">
              <a:solidFill>
                <a:schemeClr val="accent5"/>
              </a:solidFill>
            </a:endParaRPr>
          </a:p>
        </p:txBody>
      </p:sp>
      <p:pic>
        <p:nvPicPr>
          <p:cNvPr id="15" name="Attēls 41"/>
          <p:cNvPicPr/>
          <p:nvPr/>
        </p:nvPicPr>
        <p:blipFill>
          <a:blip r:embed="rId3">
            <a:extLst>
              <a:ext uri="{28A0092B-C50C-407E-A947-70E740481C1C}">
                <a14:useLocalDpi xmlns:a14="http://schemas.microsoft.com/office/drawing/2010/main" val="0"/>
              </a:ext>
            </a:extLst>
          </a:blip>
          <a:srcRect/>
          <a:stretch>
            <a:fillRect/>
          </a:stretch>
        </p:blipFill>
        <p:spPr bwMode="auto">
          <a:xfrm>
            <a:off x="153275" y="2111186"/>
            <a:ext cx="6222357" cy="3937275"/>
          </a:xfrm>
          <a:prstGeom prst="rect">
            <a:avLst/>
          </a:prstGeom>
          <a:noFill/>
        </p:spPr>
      </p:pic>
      <p:pic>
        <p:nvPicPr>
          <p:cNvPr id="16" name="Attēls 46"/>
          <p:cNvPicPr/>
          <p:nvPr/>
        </p:nvPicPr>
        <p:blipFill>
          <a:blip r:embed="rId4">
            <a:extLst>
              <a:ext uri="{28A0092B-C50C-407E-A947-70E740481C1C}">
                <a14:useLocalDpi xmlns:a14="http://schemas.microsoft.com/office/drawing/2010/main" val="0"/>
              </a:ext>
            </a:extLst>
          </a:blip>
          <a:srcRect/>
          <a:stretch>
            <a:fillRect/>
          </a:stretch>
        </p:blipFill>
        <p:spPr bwMode="auto">
          <a:xfrm>
            <a:off x="5561959" y="1647000"/>
            <a:ext cx="6235700" cy="2169160"/>
          </a:xfrm>
          <a:prstGeom prst="rect">
            <a:avLst/>
          </a:prstGeom>
          <a:noFill/>
        </p:spPr>
      </p:pic>
      <p:pic>
        <p:nvPicPr>
          <p:cNvPr id="17" name="Attēls 48"/>
          <p:cNvPicPr/>
          <p:nvPr/>
        </p:nvPicPr>
        <p:blipFill>
          <a:blip r:embed="rId5">
            <a:extLst>
              <a:ext uri="{28A0092B-C50C-407E-A947-70E740481C1C}">
                <a14:useLocalDpi xmlns:a14="http://schemas.microsoft.com/office/drawing/2010/main" val="0"/>
              </a:ext>
            </a:extLst>
          </a:blip>
          <a:srcRect/>
          <a:stretch>
            <a:fillRect/>
          </a:stretch>
        </p:blipFill>
        <p:spPr bwMode="auto">
          <a:xfrm>
            <a:off x="5923942" y="3946267"/>
            <a:ext cx="6205220" cy="1856105"/>
          </a:xfrm>
          <a:prstGeom prst="rect">
            <a:avLst/>
          </a:prstGeom>
          <a:noFill/>
        </p:spPr>
      </p:pic>
      <p:sp>
        <p:nvSpPr>
          <p:cNvPr id="19" name="TextBox 18"/>
          <p:cNvSpPr txBox="1"/>
          <p:nvPr/>
        </p:nvSpPr>
        <p:spPr>
          <a:xfrm>
            <a:off x="9862279" y="5865359"/>
            <a:ext cx="2329721" cy="276999"/>
          </a:xfrm>
          <a:prstGeom prst="rect">
            <a:avLst/>
          </a:prstGeom>
          <a:noFill/>
        </p:spPr>
        <p:txBody>
          <a:bodyPr wrap="square" rtlCol="0">
            <a:spAutoFit/>
          </a:bodyPr>
          <a:lstStyle/>
          <a:p>
            <a:r>
              <a:rPr lang="lv-LV" sz="1200" dirty="0"/>
              <a:t>Avots: CSP datu tabula </a:t>
            </a:r>
            <a:r>
              <a:rPr lang="lv-LV" sz="1200" dirty="0" smtClean="0"/>
              <a:t>NNR080</a:t>
            </a:r>
            <a:endParaRPr lang="en-US" sz="1200" dirty="0"/>
          </a:p>
        </p:txBody>
      </p:sp>
      <p:sp>
        <p:nvSpPr>
          <p:cNvPr id="20" name="TextBox 19"/>
          <p:cNvSpPr txBox="1"/>
          <p:nvPr/>
        </p:nvSpPr>
        <p:spPr>
          <a:xfrm>
            <a:off x="10063293" y="4773938"/>
            <a:ext cx="1290507" cy="400110"/>
          </a:xfrm>
          <a:prstGeom prst="rect">
            <a:avLst/>
          </a:prstGeom>
          <a:noFill/>
        </p:spPr>
        <p:txBody>
          <a:bodyPr wrap="square" rtlCol="0">
            <a:spAutoFit/>
          </a:bodyPr>
          <a:lstStyle/>
          <a:p>
            <a:r>
              <a:rPr lang="lv-LV" sz="2000" dirty="0" smtClean="0">
                <a:solidFill>
                  <a:schemeClr val="accent5"/>
                </a:solidFill>
              </a:rPr>
              <a:t>2019.gads</a:t>
            </a:r>
            <a:endParaRPr lang="lv-LV" sz="2000" dirty="0">
              <a:solidFill>
                <a:schemeClr val="accent5"/>
              </a:solidFill>
            </a:endParaRPr>
          </a:p>
        </p:txBody>
      </p:sp>
    </p:spTree>
    <p:extLst>
      <p:ext uri="{BB962C8B-B14F-4D97-AF65-F5344CB8AC3E}">
        <p14:creationId xmlns:p14="http://schemas.microsoft.com/office/powerpoint/2010/main" val="2884439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16</a:t>
            </a:fld>
            <a:endParaRPr lang="en-US" dirty="0"/>
          </a:p>
        </p:txBody>
      </p:sp>
      <p:sp>
        <p:nvSpPr>
          <p:cNvPr id="2" name="Title 1"/>
          <p:cNvSpPr>
            <a:spLocks noGrp="1"/>
          </p:cNvSpPr>
          <p:nvPr>
            <p:ph type="title"/>
          </p:nvPr>
        </p:nvSpPr>
        <p:spPr>
          <a:xfrm>
            <a:off x="74462" y="2661"/>
            <a:ext cx="12002208" cy="936453"/>
          </a:xfrm>
        </p:spPr>
        <p:txBody>
          <a:bodyPr>
            <a:normAutofit/>
          </a:bodyPr>
          <a:lstStyle/>
          <a:p>
            <a:pPr algn="ctr"/>
            <a:r>
              <a:rPr lang="lv-LV" b="1" dirty="0" smtClean="0">
                <a:solidFill>
                  <a:srgbClr val="FF0000"/>
                </a:solidFill>
              </a:rPr>
              <a:t>Materiālā nenodrošinātība</a:t>
            </a:r>
            <a:endParaRPr lang="en-US" b="1" dirty="0">
              <a:solidFill>
                <a:srgbClr val="FF0000"/>
              </a:solidFill>
            </a:endParaRPr>
          </a:p>
        </p:txBody>
      </p:sp>
      <p:sp>
        <p:nvSpPr>
          <p:cNvPr id="12" name="TextBox 11"/>
          <p:cNvSpPr txBox="1"/>
          <p:nvPr/>
        </p:nvSpPr>
        <p:spPr>
          <a:xfrm>
            <a:off x="74462" y="939114"/>
            <a:ext cx="6095999" cy="707886"/>
          </a:xfrm>
          <a:prstGeom prst="rect">
            <a:avLst/>
          </a:prstGeom>
          <a:noFill/>
        </p:spPr>
        <p:txBody>
          <a:bodyPr wrap="square" rtlCol="0">
            <a:spAutoFit/>
          </a:bodyPr>
          <a:lstStyle/>
          <a:p>
            <a:r>
              <a:rPr lang="lv-LV" sz="2000" dirty="0">
                <a:solidFill>
                  <a:schemeClr val="accent5"/>
                </a:solidFill>
              </a:rPr>
              <a:t>Iedzīvotāju (mājsaimniecību) materiālās nenodrošinātības indekss mājsaimniecību tipu griezumā</a:t>
            </a:r>
            <a:endParaRPr lang="lv-LV" sz="2000" dirty="0">
              <a:solidFill>
                <a:schemeClr val="accent5"/>
              </a:solidFill>
            </a:endParaRPr>
          </a:p>
        </p:txBody>
      </p:sp>
      <p:sp>
        <p:nvSpPr>
          <p:cNvPr id="19" name="TextBox 18"/>
          <p:cNvSpPr txBox="1"/>
          <p:nvPr/>
        </p:nvSpPr>
        <p:spPr>
          <a:xfrm>
            <a:off x="5120610" y="6250718"/>
            <a:ext cx="2329721" cy="276999"/>
          </a:xfrm>
          <a:prstGeom prst="rect">
            <a:avLst/>
          </a:prstGeom>
          <a:noFill/>
        </p:spPr>
        <p:txBody>
          <a:bodyPr wrap="square" rtlCol="0">
            <a:spAutoFit/>
          </a:bodyPr>
          <a:lstStyle/>
          <a:p>
            <a:r>
              <a:rPr lang="lv-LV" sz="1200" dirty="0"/>
              <a:t>Avots: CSP datu tabula NNN130</a:t>
            </a:r>
            <a:endParaRPr lang="en-US" sz="1200" dirty="0"/>
          </a:p>
        </p:txBody>
      </p:sp>
      <p:sp>
        <p:nvSpPr>
          <p:cNvPr id="21" name="TextBox 20"/>
          <p:cNvSpPr txBox="1"/>
          <p:nvPr/>
        </p:nvSpPr>
        <p:spPr>
          <a:xfrm>
            <a:off x="7365016" y="939114"/>
            <a:ext cx="4250335" cy="2492990"/>
          </a:xfrm>
          <a:prstGeom prst="rect">
            <a:avLst/>
          </a:prstGeom>
          <a:noFill/>
        </p:spPr>
        <p:txBody>
          <a:bodyPr wrap="square" rtlCol="0">
            <a:spAutoFit/>
          </a:bodyPr>
          <a:lstStyle/>
          <a:p>
            <a:r>
              <a:rPr lang="lv-LV" sz="1200" dirty="0">
                <a:solidFill>
                  <a:srgbClr val="C00000"/>
                </a:solidFill>
              </a:rPr>
              <a:t>Materiālās nenodrošinātības </a:t>
            </a:r>
            <a:r>
              <a:rPr lang="lv-LV" sz="1200" dirty="0" smtClean="0">
                <a:solidFill>
                  <a:srgbClr val="C00000"/>
                </a:solidFill>
              </a:rPr>
              <a:t>indekss raksturo </a:t>
            </a:r>
            <a:r>
              <a:rPr lang="lv-LV" sz="1200" dirty="0">
                <a:solidFill>
                  <a:srgbClr val="C00000"/>
                </a:solidFill>
              </a:rPr>
              <a:t>personu īpatsvaru, kurām piemīt </a:t>
            </a:r>
            <a:r>
              <a:rPr lang="lv-LV" sz="1200" u="sng" dirty="0">
                <a:solidFill>
                  <a:srgbClr val="C00000"/>
                </a:solidFill>
              </a:rPr>
              <a:t>vismaz trīs</a:t>
            </a:r>
            <a:r>
              <a:rPr lang="lv-LV" sz="1200" dirty="0">
                <a:solidFill>
                  <a:srgbClr val="C00000"/>
                </a:solidFill>
              </a:rPr>
              <a:t> no šādām materiālās nenodrošinātības pazīmēm, proti, finansiālu iespēju trūkums neļauj</a:t>
            </a:r>
            <a:r>
              <a:rPr lang="lv-LV" sz="1200" dirty="0" smtClean="0">
                <a:solidFill>
                  <a:srgbClr val="C00000"/>
                </a:solidFill>
              </a:rPr>
              <a:t>:</a:t>
            </a:r>
          </a:p>
          <a:p>
            <a:endParaRPr lang="lv-LV" sz="1200" dirty="0">
              <a:solidFill>
                <a:srgbClr val="C00000"/>
              </a:solidFill>
            </a:endParaRPr>
          </a:p>
          <a:p>
            <a:pPr marL="171450" indent="-171450">
              <a:buFont typeface="Arial" panose="020B0604020202020204" pitchFamily="34" charset="0"/>
              <a:buChar char="•"/>
            </a:pPr>
            <a:r>
              <a:rPr lang="lv-LV" sz="1200" dirty="0" smtClean="0">
                <a:solidFill>
                  <a:srgbClr val="C00000"/>
                </a:solidFill>
              </a:rPr>
              <a:t>segt </a:t>
            </a:r>
            <a:r>
              <a:rPr lang="lv-LV" sz="1200" dirty="0">
                <a:solidFill>
                  <a:srgbClr val="C00000"/>
                </a:solidFill>
              </a:rPr>
              <a:t>komunālos maksājumus, īri vai atmaksāt kredītu;</a:t>
            </a:r>
          </a:p>
          <a:p>
            <a:pPr marL="171450" indent="-171450">
              <a:buFont typeface="Arial" panose="020B0604020202020204" pitchFamily="34" charset="0"/>
              <a:buChar char="•"/>
            </a:pPr>
            <a:r>
              <a:rPr lang="lv-LV" sz="1200" dirty="0" smtClean="0">
                <a:solidFill>
                  <a:srgbClr val="C00000"/>
                </a:solidFill>
              </a:rPr>
              <a:t>finansiāli </a:t>
            </a:r>
            <a:r>
              <a:rPr lang="lv-LV" sz="1200" dirty="0">
                <a:solidFill>
                  <a:srgbClr val="C00000"/>
                </a:solidFill>
              </a:rPr>
              <a:t>atļauties uzturēt mājokli siltu;</a:t>
            </a:r>
          </a:p>
          <a:p>
            <a:pPr marL="171450" indent="-171450">
              <a:buFont typeface="Arial" panose="020B0604020202020204" pitchFamily="34" charset="0"/>
              <a:buChar char="•"/>
            </a:pPr>
            <a:r>
              <a:rPr lang="lv-LV" sz="1200" dirty="0" smtClean="0">
                <a:solidFill>
                  <a:srgbClr val="C00000"/>
                </a:solidFill>
              </a:rPr>
              <a:t>segt </a:t>
            </a:r>
            <a:r>
              <a:rPr lang="lv-LV" sz="1200" dirty="0">
                <a:solidFill>
                  <a:srgbClr val="C00000"/>
                </a:solidFill>
              </a:rPr>
              <a:t>pēkšņus, neparedzētus izdevumus no pašu līdzekļiem;</a:t>
            </a:r>
          </a:p>
          <a:p>
            <a:pPr marL="171450" indent="-171450">
              <a:buFont typeface="Arial" panose="020B0604020202020204" pitchFamily="34" charset="0"/>
              <a:buChar char="•"/>
            </a:pPr>
            <a:r>
              <a:rPr lang="lv-LV" sz="1200" dirty="0" smtClean="0">
                <a:solidFill>
                  <a:srgbClr val="C00000"/>
                </a:solidFill>
              </a:rPr>
              <a:t>ēst </a:t>
            </a:r>
            <a:r>
              <a:rPr lang="lv-LV" sz="1200" dirty="0">
                <a:solidFill>
                  <a:srgbClr val="C00000"/>
                </a:solidFill>
              </a:rPr>
              <a:t>gaļu, putnu gaļu vai zivis katru otro dienu;</a:t>
            </a:r>
          </a:p>
          <a:p>
            <a:pPr marL="171450" indent="-171450">
              <a:buFont typeface="Arial" panose="020B0604020202020204" pitchFamily="34" charset="0"/>
              <a:buChar char="•"/>
            </a:pPr>
            <a:r>
              <a:rPr lang="lv-LV" sz="1200" dirty="0" smtClean="0">
                <a:solidFill>
                  <a:srgbClr val="C00000"/>
                </a:solidFill>
              </a:rPr>
              <a:t>katru </a:t>
            </a:r>
            <a:r>
              <a:rPr lang="lv-LV" sz="1200" dirty="0">
                <a:solidFill>
                  <a:srgbClr val="C00000"/>
                </a:solidFill>
              </a:rPr>
              <a:t>gadu vienu nedēļu doties brīvdienās ārpus mājām;</a:t>
            </a:r>
          </a:p>
          <a:p>
            <a:pPr marL="171450" indent="-171450">
              <a:buFont typeface="Arial" panose="020B0604020202020204" pitchFamily="34" charset="0"/>
              <a:buChar char="•"/>
            </a:pPr>
            <a:r>
              <a:rPr lang="lv-LV" sz="1200" dirty="0" smtClean="0">
                <a:solidFill>
                  <a:srgbClr val="C00000"/>
                </a:solidFill>
              </a:rPr>
              <a:t>lietot </a:t>
            </a:r>
            <a:r>
              <a:rPr lang="lv-LV" sz="1200" dirty="0">
                <a:solidFill>
                  <a:srgbClr val="C00000"/>
                </a:solidFill>
              </a:rPr>
              <a:t>savām vajadzībām vieglo auto;</a:t>
            </a:r>
          </a:p>
          <a:p>
            <a:pPr marL="171450" indent="-171450">
              <a:buFont typeface="Arial" panose="020B0604020202020204" pitchFamily="34" charset="0"/>
              <a:buChar char="•"/>
            </a:pPr>
            <a:r>
              <a:rPr lang="lv-LV" sz="1200" dirty="0" smtClean="0">
                <a:solidFill>
                  <a:srgbClr val="C00000"/>
                </a:solidFill>
              </a:rPr>
              <a:t>veļas </a:t>
            </a:r>
            <a:r>
              <a:rPr lang="lv-LV" sz="1200" dirty="0">
                <a:solidFill>
                  <a:srgbClr val="C00000"/>
                </a:solidFill>
              </a:rPr>
              <a:t>mazgājamo mašīnu;</a:t>
            </a:r>
          </a:p>
          <a:p>
            <a:pPr marL="171450" indent="-171450">
              <a:buFont typeface="Arial" panose="020B0604020202020204" pitchFamily="34" charset="0"/>
              <a:buChar char="•"/>
            </a:pPr>
            <a:r>
              <a:rPr lang="lv-LV" sz="1200" dirty="0" smtClean="0">
                <a:solidFill>
                  <a:srgbClr val="C00000"/>
                </a:solidFill>
              </a:rPr>
              <a:t>krāsu </a:t>
            </a:r>
            <a:r>
              <a:rPr lang="lv-LV" sz="1200" dirty="0">
                <a:solidFill>
                  <a:srgbClr val="C00000"/>
                </a:solidFill>
              </a:rPr>
              <a:t>televizoru;</a:t>
            </a:r>
          </a:p>
          <a:p>
            <a:pPr marL="171450" indent="-171450">
              <a:buFont typeface="Arial" panose="020B0604020202020204" pitchFamily="34" charset="0"/>
              <a:buChar char="•"/>
            </a:pPr>
            <a:r>
              <a:rPr lang="lv-LV" sz="1200" dirty="0" smtClean="0">
                <a:solidFill>
                  <a:srgbClr val="C00000"/>
                </a:solidFill>
              </a:rPr>
              <a:t>telefonu</a:t>
            </a:r>
            <a:r>
              <a:rPr lang="lv-LV" sz="1200" dirty="0">
                <a:solidFill>
                  <a:srgbClr val="C00000"/>
                </a:solidFill>
              </a:rPr>
              <a:t>.</a:t>
            </a:r>
          </a:p>
        </p:txBody>
      </p:sp>
      <p:pic>
        <p:nvPicPr>
          <p:cNvPr id="22" name="Attēls 63"/>
          <p:cNvPicPr/>
          <p:nvPr/>
        </p:nvPicPr>
        <p:blipFill>
          <a:blip r:embed="rId3">
            <a:extLst>
              <a:ext uri="{28A0092B-C50C-407E-A947-70E740481C1C}">
                <a14:useLocalDpi xmlns:a14="http://schemas.microsoft.com/office/drawing/2010/main" val="0"/>
              </a:ext>
            </a:extLst>
          </a:blip>
          <a:srcRect/>
          <a:stretch>
            <a:fillRect/>
          </a:stretch>
        </p:blipFill>
        <p:spPr bwMode="auto">
          <a:xfrm>
            <a:off x="165079" y="1703675"/>
            <a:ext cx="6120392" cy="4421250"/>
          </a:xfrm>
          <a:prstGeom prst="rect">
            <a:avLst/>
          </a:prstGeom>
          <a:noFill/>
        </p:spPr>
      </p:pic>
      <p:sp>
        <p:nvSpPr>
          <p:cNvPr id="24" name="TextBox 23"/>
          <p:cNvSpPr txBox="1"/>
          <p:nvPr/>
        </p:nvSpPr>
        <p:spPr>
          <a:xfrm>
            <a:off x="6518711" y="3657187"/>
            <a:ext cx="5577015" cy="707886"/>
          </a:xfrm>
          <a:prstGeom prst="rect">
            <a:avLst/>
          </a:prstGeom>
          <a:noFill/>
        </p:spPr>
        <p:txBody>
          <a:bodyPr wrap="square" rtlCol="0">
            <a:spAutoFit/>
          </a:bodyPr>
          <a:lstStyle/>
          <a:p>
            <a:r>
              <a:rPr lang="lv-LV" sz="2000" dirty="0">
                <a:solidFill>
                  <a:schemeClr val="accent5"/>
                </a:solidFill>
              </a:rPr>
              <a:t>Iedzīvotāju (mājsaimniecību) materiālās nenodrošinātības indekss </a:t>
            </a:r>
            <a:r>
              <a:rPr lang="lv-LV" sz="2000" dirty="0" smtClean="0">
                <a:solidFill>
                  <a:schemeClr val="accent5"/>
                </a:solidFill>
              </a:rPr>
              <a:t>laukos un pilsētās</a:t>
            </a:r>
            <a:endParaRPr lang="lv-LV" sz="2000" dirty="0">
              <a:solidFill>
                <a:schemeClr val="accent5"/>
              </a:solidFill>
            </a:endParaRPr>
          </a:p>
        </p:txBody>
      </p:sp>
      <p:pic>
        <p:nvPicPr>
          <p:cNvPr id="3" name="Picture 2"/>
          <p:cNvPicPr>
            <a:picLocks noChangeAspect="1"/>
          </p:cNvPicPr>
          <p:nvPr/>
        </p:nvPicPr>
        <p:blipFill>
          <a:blip r:embed="rId4"/>
          <a:stretch>
            <a:fillRect/>
          </a:stretch>
        </p:blipFill>
        <p:spPr>
          <a:xfrm>
            <a:off x="6075566" y="4399632"/>
            <a:ext cx="6020160" cy="1781967"/>
          </a:xfrm>
          <a:prstGeom prst="rect">
            <a:avLst/>
          </a:prstGeom>
        </p:spPr>
      </p:pic>
    </p:spTree>
    <p:extLst>
      <p:ext uri="{BB962C8B-B14F-4D97-AF65-F5344CB8AC3E}">
        <p14:creationId xmlns:p14="http://schemas.microsoft.com/office/powerpoint/2010/main" val="1095900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17</a:t>
            </a:fld>
            <a:endParaRPr lang="en-US" dirty="0"/>
          </a:p>
        </p:txBody>
      </p:sp>
      <p:sp>
        <p:nvSpPr>
          <p:cNvPr id="2" name="Title 1"/>
          <p:cNvSpPr>
            <a:spLocks noGrp="1"/>
          </p:cNvSpPr>
          <p:nvPr>
            <p:ph type="title"/>
          </p:nvPr>
        </p:nvSpPr>
        <p:spPr>
          <a:xfrm>
            <a:off x="74462" y="2661"/>
            <a:ext cx="12002208" cy="936453"/>
          </a:xfrm>
        </p:spPr>
        <p:txBody>
          <a:bodyPr>
            <a:normAutofit/>
          </a:bodyPr>
          <a:lstStyle/>
          <a:p>
            <a:pPr algn="ctr"/>
            <a:r>
              <a:rPr lang="lv-LV" b="1" dirty="0">
                <a:solidFill>
                  <a:srgbClr val="FF0000"/>
                </a:solidFill>
              </a:rPr>
              <a:t>Ekonomiskā spriedze</a:t>
            </a:r>
            <a:endParaRPr lang="en-US" b="1" dirty="0">
              <a:solidFill>
                <a:srgbClr val="FF0000"/>
              </a:solidFill>
            </a:endParaRPr>
          </a:p>
        </p:txBody>
      </p:sp>
      <p:sp>
        <p:nvSpPr>
          <p:cNvPr id="12" name="TextBox 11"/>
          <p:cNvSpPr txBox="1"/>
          <p:nvPr/>
        </p:nvSpPr>
        <p:spPr>
          <a:xfrm>
            <a:off x="56810" y="1102070"/>
            <a:ext cx="6095999" cy="707886"/>
          </a:xfrm>
          <a:prstGeom prst="rect">
            <a:avLst/>
          </a:prstGeom>
          <a:noFill/>
        </p:spPr>
        <p:txBody>
          <a:bodyPr wrap="square" rtlCol="0">
            <a:spAutoFit/>
          </a:bodyPr>
          <a:lstStyle/>
          <a:p>
            <a:r>
              <a:rPr lang="lv-LV" sz="2000" dirty="0">
                <a:solidFill>
                  <a:schemeClr val="accent5"/>
                </a:solidFill>
              </a:rPr>
              <a:t>Iedzīvotāju (mājsaimniecību) </a:t>
            </a:r>
            <a:r>
              <a:rPr lang="lv-LV" sz="2000" dirty="0" smtClean="0">
                <a:solidFill>
                  <a:schemeClr val="accent5"/>
                </a:solidFill>
              </a:rPr>
              <a:t>ekonomiskā spriedze </a:t>
            </a:r>
            <a:r>
              <a:rPr lang="lv-LV" sz="2000" dirty="0">
                <a:solidFill>
                  <a:schemeClr val="accent5"/>
                </a:solidFill>
              </a:rPr>
              <a:t>mājsaimniecību tipu griezumā</a:t>
            </a:r>
            <a:endParaRPr lang="lv-LV" sz="2000" dirty="0">
              <a:solidFill>
                <a:schemeClr val="accent5"/>
              </a:solidFill>
            </a:endParaRPr>
          </a:p>
        </p:txBody>
      </p:sp>
      <p:sp>
        <p:nvSpPr>
          <p:cNvPr id="19" name="TextBox 18"/>
          <p:cNvSpPr txBox="1"/>
          <p:nvPr/>
        </p:nvSpPr>
        <p:spPr>
          <a:xfrm>
            <a:off x="5120610" y="6250718"/>
            <a:ext cx="2329721" cy="276999"/>
          </a:xfrm>
          <a:prstGeom prst="rect">
            <a:avLst/>
          </a:prstGeom>
          <a:noFill/>
        </p:spPr>
        <p:txBody>
          <a:bodyPr wrap="square" rtlCol="0">
            <a:spAutoFit/>
          </a:bodyPr>
          <a:lstStyle/>
          <a:p>
            <a:r>
              <a:rPr lang="lv-LV" sz="1200" dirty="0"/>
              <a:t>Avots: CSP datu tabula </a:t>
            </a:r>
            <a:r>
              <a:rPr lang="lv-LV" sz="1200" dirty="0" smtClean="0"/>
              <a:t>NNN040</a:t>
            </a:r>
            <a:endParaRPr lang="en-US" sz="1200" dirty="0"/>
          </a:p>
        </p:txBody>
      </p:sp>
      <p:sp>
        <p:nvSpPr>
          <p:cNvPr id="21" name="TextBox 20"/>
          <p:cNvSpPr txBox="1"/>
          <p:nvPr/>
        </p:nvSpPr>
        <p:spPr>
          <a:xfrm>
            <a:off x="6837405" y="1243914"/>
            <a:ext cx="5173361" cy="1754326"/>
          </a:xfrm>
          <a:prstGeom prst="rect">
            <a:avLst/>
          </a:prstGeom>
          <a:noFill/>
        </p:spPr>
        <p:txBody>
          <a:bodyPr wrap="square" rtlCol="0">
            <a:spAutoFit/>
          </a:bodyPr>
          <a:lstStyle/>
          <a:p>
            <a:r>
              <a:rPr lang="lv-LV" sz="1200" dirty="0" smtClean="0">
                <a:solidFill>
                  <a:srgbClr val="C00000"/>
                </a:solidFill>
              </a:rPr>
              <a:t>Kā ekonomiskā spriedze tiek definēta situācija, kad mājsaimniecības nespēj </a:t>
            </a:r>
            <a:r>
              <a:rPr lang="lv-LV" sz="1200" dirty="0">
                <a:solidFill>
                  <a:srgbClr val="C00000"/>
                </a:solidFill>
              </a:rPr>
              <a:t>segt </a:t>
            </a:r>
            <a:r>
              <a:rPr lang="lv-LV" sz="1200" u="sng" dirty="0" smtClean="0">
                <a:solidFill>
                  <a:srgbClr val="C00000"/>
                </a:solidFill>
              </a:rPr>
              <a:t>vismaz divas</a:t>
            </a:r>
            <a:r>
              <a:rPr lang="lv-LV" sz="1200" dirty="0" smtClean="0">
                <a:solidFill>
                  <a:srgbClr val="C00000"/>
                </a:solidFill>
              </a:rPr>
              <a:t> no šīm izmaksu pozīcijām:</a:t>
            </a:r>
          </a:p>
          <a:p>
            <a:endParaRPr lang="lv-LV" sz="1200" dirty="0">
              <a:solidFill>
                <a:srgbClr val="C00000"/>
              </a:solidFill>
            </a:endParaRPr>
          </a:p>
          <a:p>
            <a:pPr marL="171450" indent="-171450">
              <a:buFont typeface="Arial" panose="020B0604020202020204" pitchFamily="34" charset="0"/>
              <a:buChar char="•"/>
            </a:pPr>
            <a:r>
              <a:rPr lang="lv-LV" sz="1200" dirty="0" smtClean="0">
                <a:solidFill>
                  <a:srgbClr val="C00000"/>
                </a:solidFill>
              </a:rPr>
              <a:t>komunālos </a:t>
            </a:r>
            <a:r>
              <a:rPr lang="lv-LV" sz="1200" dirty="0">
                <a:solidFill>
                  <a:srgbClr val="C00000"/>
                </a:solidFill>
              </a:rPr>
              <a:t>maksājumus, īri un kredītu (t. sk. līzinga maksājumus par pirkumiem uz kredīta);</a:t>
            </a:r>
          </a:p>
          <a:p>
            <a:pPr marL="171450" indent="-171450">
              <a:buFont typeface="Arial" panose="020B0604020202020204" pitchFamily="34" charset="0"/>
              <a:buChar char="•"/>
            </a:pPr>
            <a:r>
              <a:rPr lang="lv-LV" sz="1200" dirty="0" smtClean="0">
                <a:solidFill>
                  <a:srgbClr val="C00000"/>
                </a:solidFill>
              </a:rPr>
              <a:t>uzturēt </a:t>
            </a:r>
            <a:r>
              <a:rPr lang="lv-LV" sz="1200" dirty="0">
                <a:solidFill>
                  <a:srgbClr val="C00000"/>
                </a:solidFill>
              </a:rPr>
              <a:t>mājokli siltu;</a:t>
            </a:r>
          </a:p>
          <a:p>
            <a:pPr marL="171450" indent="-171450">
              <a:buFont typeface="Arial" panose="020B0604020202020204" pitchFamily="34" charset="0"/>
              <a:buChar char="•"/>
            </a:pPr>
            <a:r>
              <a:rPr lang="lv-LV" sz="1200" dirty="0" smtClean="0">
                <a:solidFill>
                  <a:srgbClr val="C00000"/>
                </a:solidFill>
              </a:rPr>
              <a:t>atļauties </a:t>
            </a:r>
            <a:r>
              <a:rPr lang="lv-LV" sz="1200" dirty="0">
                <a:solidFill>
                  <a:srgbClr val="C00000"/>
                </a:solidFill>
              </a:rPr>
              <a:t>segt neparedzētus izdevumus no pašu līdzekļiem;</a:t>
            </a:r>
          </a:p>
          <a:p>
            <a:pPr marL="171450" indent="-171450">
              <a:buFont typeface="Arial" panose="020B0604020202020204" pitchFamily="34" charset="0"/>
              <a:buChar char="•"/>
            </a:pPr>
            <a:r>
              <a:rPr lang="lv-LV" sz="1200" dirty="0" smtClean="0">
                <a:solidFill>
                  <a:srgbClr val="C00000"/>
                </a:solidFill>
              </a:rPr>
              <a:t>ēst </a:t>
            </a:r>
            <a:r>
              <a:rPr lang="lv-LV" sz="1200" dirty="0">
                <a:solidFill>
                  <a:srgbClr val="C00000"/>
                </a:solidFill>
              </a:rPr>
              <a:t>gaļu, putnu gaļu vai zivis, vai līdzvērtīgu veģetāro maltīti katru otro dienu;</a:t>
            </a:r>
          </a:p>
          <a:p>
            <a:pPr marL="171450" indent="-171450">
              <a:buFont typeface="Arial" panose="020B0604020202020204" pitchFamily="34" charset="0"/>
              <a:buChar char="•"/>
            </a:pPr>
            <a:r>
              <a:rPr lang="lv-LV" sz="1200" dirty="0" smtClean="0">
                <a:solidFill>
                  <a:srgbClr val="C00000"/>
                </a:solidFill>
              </a:rPr>
              <a:t>katru </a:t>
            </a:r>
            <a:r>
              <a:rPr lang="lv-LV" sz="1200" dirty="0">
                <a:solidFill>
                  <a:srgbClr val="C00000"/>
                </a:solidFill>
              </a:rPr>
              <a:t>gadu vienu nedēļu doties brīvdienās ārpus mājām.</a:t>
            </a:r>
          </a:p>
        </p:txBody>
      </p:sp>
      <p:sp>
        <p:nvSpPr>
          <p:cNvPr id="24" name="TextBox 23"/>
          <p:cNvSpPr txBox="1"/>
          <p:nvPr/>
        </p:nvSpPr>
        <p:spPr>
          <a:xfrm>
            <a:off x="6549471" y="3751375"/>
            <a:ext cx="5577015" cy="707886"/>
          </a:xfrm>
          <a:prstGeom prst="rect">
            <a:avLst/>
          </a:prstGeom>
          <a:noFill/>
        </p:spPr>
        <p:txBody>
          <a:bodyPr wrap="square" rtlCol="0">
            <a:spAutoFit/>
          </a:bodyPr>
          <a:lstStyle/>
          <a:p>
            <a:r>
              <a:rPr lang="lv-LV" sz="2000" dirty="0">
                <a:solidFill>
                  <a:schemeClr val="accent5"/>
                </a:solidFill>
              </a:rPr>
              <a:t>Iedzīvotāju (mājsaimniecību) </a:t>
            </a:r>
            <a:r>
              <a:rPr lang="lv-LV" sz="2000" dirty="0" smtClean="0">
                <a:solidFill>
                  <a:schemeClr val="accent5"/>
                </a:solidFill>
              </a:rPr>
              <a:t>ekonomiskā spriedze laukos un pilsētās</a:t>
            </a:r>
            <a:endParaRPr lang="lv-LV" sz="2000" dirty="0">
              <a:solidFill>
                <a:schemeClr val="accent5"/>
              </a:solidFill>
            </a:endParaRPr>
          </a:p>
        </p:txBody>
      </p:sp>
      <p:pic>
        <p:nvPicPr>
          <p:cNvPr id="10" name="Attēls 58"/>
          <p:cNvPicPr/>
          <p:nvPr/>
        </p:nvPicPr>
        <p:blipFill>
          <a:blip r:embed="rId3">
            <a:extLst>
              <a:ext uri="{28A0092B-C50C-407E-A947-70E740481C1C}">
                <a14:useLocalDpi xmlns:a14="http://schemas.microsoft.com/office/drawing/2010/main" val="0"/>
              </a:ext>
            </a:extLst>
          </a:blip>
          <a:srcRect/>
          <a:stretch>
            <a:fillRect/>
          </a:stretch>
        </p:blipFill>
        <p:spPr bwMode="auto">
          <a:xfrm>
            <a:off x="-199416" y="1750612"/>
            <a:ext cx="6608453" cy="4337150"/>
          </a:xfrm>
          <a:prstGeom prst="rect">
            <a:avLst/>
          </a:prstGeom>
          <a:noFill/>
        </p:spPr>
      </p:pic>
      <p:pic>
        <p:nvPicPr>
          <p:cNvPr id="23" name="Attēls 61"/>
          <p:cNvPicPr/>
          <p:nvPr/>
        </p:nvPicPr>
        <p:blipFill>
          <a:blip r:embed="rId4">
            <a:extLst>
              <a:ext uri="{28A0092B-C50C-407E-A947-70E740481C1C}">
                <a14:useLocalDpi xmlns:a14="http://schemas.microsoft.com/office/drawing/2010/main" val="0"/>
              </a:ext>
            </a:extLst>
          </a:blip>
          <a:srcRect/>
          <a:stretch>
            <a:fillRect/>
          </a:stretch>
        </p:blipFill>
        <p:spPr bwMode="auto">
          <a:xfrm>
            <a:off x="5959366" y="4588973"/>
            <a:ext cx="6167120" cy="1637665"/>
          </a:xfrm>
          <a:prstGeom prst="rect">
            <a:avLst/>
          </a:prstGeom>
          <a:noFill/>
        </p:spPr>
      </p:pic>
    </p:spTree>
    <p:extLst>
      <p:ext uri="{BB962C8B-B14F-4D97-AF65-F5344CB8AC3E}">
        <p14:creationId xmlns:p14="http://schemas.microsoft.com/office/powerpoint/2010/main" val="2090594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93" y="2754099"/>
            <a:ext cx="10515600" cy="936453"/>
          </a:xfrm>
        </p:spPr>
        <p:txBody>
          <a:bodyPr>
            <a:normAutofit/>
          </a:bodyPr>
          <a:lstStyle/>
          <a:p>
            <a:pPr algn="ctr"/>
            <a:r>
              <a:rPr lang="lv-LV" b="1" cap="small" dirty="0" smtClean="0">
                <a:solidFill>
                  <a:srgbClr val="FF0000"/>
                </a:solidFill>
              </a:rPr>
              <a:t>Personas ar invaliditāti</a:t>
            </a:r>
            <a:endParaRPr lang="en-US" b="1" cap="small"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18</a:t>
            </a:fld>
            <a:endParaRPr lang="en-US" dirty="0"/>
          </a:p>
        </p:txBody>
      </p:sp>
    </p:spTree>
    <p:extLst>
      <p:ext uri="{BB962C8B-B14F-4D97-AF65-F5344CB8AC3E}">
        <p14:creationId xmlns:p14="http://schemas.microsoft.com/office/powerpoint/2010/main" val="2828661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19</a:t>
            </a:fld>
            <a:endParaRPr lang="en-US" dirty="0"/>
          </a:p>
        </p:txBody>
      </p:sp>
      <p:sp>
        <p:nvSpPr>
          <p:cNvPr id="2" name="Title 1"/>
          <p:cNvSpPr>
            <a:spLocks noGrp="1"/>
          </p:cNvSpPr>
          <p:nvPr>
            <p:ph type="title"/>
          </p:nvPr>
        </p:nvSpPr>
        <p:spPr>
          <a:xfrm>
            <a:off x="-82378" y="32210"/>
            <a:ext cx="12274378" cy="936453"/>
          </a:xfrm>
        </p:spPr>
        <p:txBody>
          <a:bodyPr>
            <a:normAutofit fontScale="90000"/>
          </a:bodyPr>
          <a:lstStyle/>
          <a:p>
            <a:pPr algn="ctr"/>
            <a:r>
              <a:rPr lang="lv-LV" b="1" dirty="0" smtClean="0">
                <a:solidFill>
                  <a:srgbClr val="FF0000"/>
                </a:solidFill>
              </a:rPr>
              <a:t>Personu skaita izmaiņas un īpatsvars dzimumvecumu grupās</a:t>
            </a:r>
            <a:endParaRPr lang="en-US" b="1" dirty="0">
              <a:solidFill>
                <a:srgbClr val="FF0000"/>
              </a:solidFill>
            </a:endParaRPr>
          </a:p>
        </p:txBody>
      </p:sp>
      <p:sp>
        <p:nvSpPr>
          <p:cNvPr id="12" name="TextBox 11"/>
          <p:cNvSpPr txBox="1"/>
          <p:nvPr/>
        </p:nvSpPr>
        <p:spPr>
          <a:xfrm>
            <a:off x="22737" y="1132495"/>
            <a:ext cx="6095999" cy="707886"/>
          </a:xfrm>
          <a:prstGeom prst="rect">
            <a:avLst/>
          </a:prstGeom>
          <a:noFill/>
        </p:spPr>
        <p:txBody>
          <a:bodyPr wrap="square" rtlCol="0">
            <a:spAutoFit/>
          </a:bodyPr>
          <a:lstStyle/>
          <a:p>
            <a:r>
              <a:rPr lang="lv-LV" sz="2000" dirty="0">
                <a:solidFill>
                  <a:schemeClr val="accent5"/>
                </a:solidFill>
              </a:rPr>
              <a:t>Personu ar invaliditāti kopskaits – vismaz vienu mēnesi gadā un pilnu gadu VSAA uzskaitē bijušas personas</a:t>
            </a:r>
            <a:endParaRPr lang="lv-LV" sz="2000" dirty="0">
              <a:solidFill>
                <a:schemeClr val="accent5"/>
              </a:solidFill>
            </a:endParaRPr>
          </a:p>
        </p:txBody>
      </p:sp>
      <p:sp>
        <p:nvSpPr>
          <p:cNvPr id="19" name="TextBox 18"/>
          <p:cNvSpPr txBox="1"/>
          <p:nvPr/>
        </p:nvSpPr>
        <p:spPr>
          <a:xfrm>
            <a:off x="743702" y="5655275"/>
            <a:ext cx="4864289" cy="461665"/>
          </a:xfrm>
          <a:prstGeom prst="rect">
            <a:avLst/>
          </a:prstGeom>
          <a:noFill/>
        </p:spPr>
        <p:txBody>
          <a:bodyPr wrap="square" rtlCol="0">
            <a:spAutoFit/>
          </a:bodyPr>
          <a:lstStyle/>
          <a:p>
            <a:r>
              <a:rPr lang="lv-LV" sz="1200" dirty="0" smtClean="0"/>
              <a:t>Avots šim un nākamajiem grafikiem par invaliditāti: </a:t>
            </a:r>
            <a:r>
              <a:rPr lang="lv-LV" sz="1200" dirty="0"/>
              <a:t>Autoru aprēķini, izmantojot VSAA sagatavotos administratīvos mikrodatus</a:t>
            </a:r>
            <a:r>
              <a:rPr lang="lv-LV" sz="1200" dirty="0" smtClean="0"/>
              <a:t>.</a:t>
            </a:r>
            <a:endParaRPr lang="en-US" sz="1200" dirty="0"/>
          </a:p>
        </p:txBody>
      </p:sp>
      <p:pic>
        <p:nvPicPr>
          <p:cNvPr id="11" name="Picture 10"/>
          <p:cNvPicPr/>
          <p:nvPr/>
        </p:nvPicPr>
        <p:blipFill>
          <a:blip r:embed="rId3" cstate="print"/>
          <a:srcRect/>
          <a:stretch>
            <a:fillRect/>
          </a:stretch>
        </p:blipFill>
        <p:spPr bwMode="auto">
          <a:xfrm>
            <a:off x="409055" y="1948103"/>
            <a:ext cx="4864289" cy="3707172"/>
          </a:xfrm>
          <a:prstGeom prst="rect">
            <a:avLst/>
          </a:prstGeom>
          <a:noFill/>
          <a:ln w="9525">
            <a:noFill/>
            <a:miter lim="800000"/>
            <a:headEnd/>
            <a:tailEnd/>
          </a:ln>
        </p:spPr>
      </p:pic>
      <p:pic>
        <p:nvPicPr>
          <p:cNvPr id="13" name="Picture 12"/>
          <p:cNvPicPr/>
          <p:nvPr/>
        </p:nvPicPr>
        <p:blipFill>
          <a:blip r:embed="rId4" cstate="print"/>
          <a:srcRect/>
          <a:stretch>
            <a:fillRect/>
          </a:stretch>
        </p:blipFill>
        <p:spPr bwMode="auto">
          <a:xfrm>
            <a:off x="5833745" y="2033762"/>
            <a:ext cx="6010910" cy="3717925"/>
          </a:xfrm>
          <a:prstGeom prst="rect">
            <a:avLst/>
          </a:prstGeom>
          <a:noFill/>
          <a:ln w="9525">
            <a:noFill/>
            <a:miter lim="800000"/>
            <a:headEnd/>
            <a:tailEnd/>
          </a:ln>
        </p:spPr>
      </p:pic>
      <p:sp>
        <p:nvSpPr>
          <p:cNvPr id="14" name="TextBox 13"/>
          <p:cNvSpPr txBox="1"/>
          <p:nvPr/>
        </p:nvSpPr>
        <p:spPr>
          <a:xfrm>
            <a:off x="5833745" y="5751687"/>
            <a:ext cx="6127596" cy="276999"/>
          </a:xfrm>
          <a:prstGeom prst="rect">
            <a:avLst/>
          </a:prstGeom>
          <a:noFill/>
        </p:spPr>
        <p:txBody>
          <a:bodyPr wrap="square" rtlCol="0">
            <a:spAutoFit/>
          </a:bodyPr>
          <a:lstStyle/>
          <a:p>
            <a:r>
              <a:rPr lang="lv-LV" sz="1200" dirty="0" smtClean="0"/>
              <a:t>Avots: </a:t>
            </a:r>
            <a:r>
              <a:rPr lang="lv-LV" sz="1200" dirty="0"/>
              <a:t>Autoru aprēķini, izmantojot VSAA sagatavotos administratīvos </a:t>
            </a:r>
            <a:r>
              <a:rPr lang="lv-LV" sz="1200" dirty="0" smtClean="0"/>
              <a:t>mikrodatus un CSP datus.</a:t>
            </a:r>
            <a:endParaRPr lang="en-US" sz="1200" dirty="0"/>
          </a:p>
        </p:txBody>
      </p:sp>
      <p:sp>
        <p:nvSpPr>
          <p:cNvPr id="15" name="TextBox 14"/>
          <p:cNvSpPr txBox="1"/>
          <p:nvPr/>
        </p:nvSpPr>
        <p:spPr>
          <a:xfrm>
            <a:off x="5865342" y="1132495"/>
            <a:ext cx="6326658" cy="707886"/>
          </a:xfrm>
          <a:prstGeom prst="rect">
            <a:avLst/>
          </a:prstGeom>
          <a:noFill/>
        </p:spPr>
        <p:txBody>
          <a:bodyPr wrap="square" rtlCol="0">
            <a:spAutoFit/>
          </a:bodyPr>
          <a:lstStyle/>
          <a:p>
            <a:r>
              <a:rPr lang="lv-LV" sz="2000" dirty="0">
                <a:solidFill>
                  <a:schemeClr val="accent5"/>
                </a:solidFill>
              </a:rPr>
              <a:t>Personu ar invaliditāti īpatsvars iedzīvotāju dzimumvecumu </a:t>
            </a:r>
            <a:r>
              <a:rPr lang="lv-LV" sz="2000" dirty="0" smtClean="0">
                <a:solidFill>
                  <a:schemeClr val="accent5"/>
                </a:solidFill>
              </a:rPr>
              <a:t>grupu iekšienē </a:t>
            </a:r>
            <a:r>
              <a:rPr lang="lv-LV" sz="2000" dirty="0">
                <a:solidFill>
                  <a:schemeClr val="accent5"/>
                </a:solidFill>
              </a:rPr>
              <a:t>2019.gadā</a:t>
            </a:r>
          </a:p>
        </p:txBody>
      </p:sp>
    </p:spTree>
    <p:extLst>
      <p:ext uri="{BB962C8B-B14F-4D97-AF65-F5344CB8AC3E}">
        <p14:creationId xmlns:p14="http://schemas.microsoft.com/office/powerpoint/2010/main" val="2752942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93" y="2754099"/>
            <a:ext cx="10515600" cy="936453"/>
          </a:xfrm>
        </p:spPr>
        <p:txBody>
          <a:bodyPr>
            <a:normAutofit/>
          </a:bodyPr>
          <a:lstStyle/>
          <a:p>
            <a:pPr algn="ctr"/>
            <a:r>
              <a:rPr lang="lv-LV" b="1" cap="small" dirty="0" smtClean="0">
                <a:solidFill>
                  <a:srgbClr val="FF0000"/>
                </a:solidFill>
              </a:rPr>
              <a:t>Izmaiņas likumdošanā</a:t>
            </a:r>
            <a:endParaRPr lang="en-US" b="1" cap="small"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a:t>
            </a:fld>
            <a:endParaRPr lang="en-US" dirty="0"/>
          </a:p>
        </p:txBody>
      </p:sp>
    </p:spTree>
    <p:extLst>
      <p:ext uri="{BB962C8B-B14F-4D97-AF65-F5344CB8AC3E}">
        <p14:creationId xmlns:p14="http://schemas.microsoft.com/office/powerpoint/2010/main" val="3562149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20</a:t>
            </a:fld>
            <a:endParaRPr lang="en-US" dirty="0"/>
          </a:p>
        </p:txBody>
      </p:sp>
      <p:sp>
        <p:nvSpPr>
          <p:cNvPr id="2" name="Title 1"/>
          <p:cNvSpPr>
            <a:spLocks noGrp="1"/>
          </p:cNvSpPr>
          <p:nvPr>
            <p:ph type="title"/>
          </p:nvPr>
        </p:nvSpPr>
        <p:spPr>
          <a:xfrm>
            <a:off x="74462" y="2661"/>
            <a:ext cx="12002208" cy="936453"/>
          </a:xfrm>
        </p:spPr>
        <p:txBody>
          <a:bodyPr>
            <a:normAutofit/>
          </a:bodyPr>
          <a:lstStyle/>
          <a:p>
            <a:pPr algn="ctr"/>
            <a:r>
              <a:rPr lang="lv-LV" b="1" dirty="0" smtClean="0">
                <a:solidFill>
                  <a:srgbClr val="FF0000"/>
                </a:solidFill>
              </a:rPr>
              <a:t>Personu ar invaliditāti struktūras izmaiņas</a:t>
            </a:r>
            <a:endParaRPr lang="en-US" b="1" dirty="0">
              <a:solidFill>
                <a:srgbClr val="FF0000"/>
              </a:solidFill>
            </a:endParaRPr>
          </a:p>
        </p:txBody>
      </p:sp>
      <p:sp>
        <p:nvSpPr>
          <p:cNvPr id="12" name="TextBox 11"/>
          <p:cNvSpPr txBox="1"/>
          <p:nvPr/>
        </p:nvSpPr>
        <p:spPr>
          <a:xfrm>
            <a:off x="74462" y="939114"/>
            <a:ext cx="7009545" cy="400110"/>
          </a:xfrm>
          <a:prstGeom prst="rect">
            <a:avLst/>
          </a:prstGeom>
          <a:noFill/>
        </p:spPr>
        <p:txBody>
          <a:bodyPr wrap="square" rtlCol="0">
            <a:spAutoFit/>
          </a:bodyPr>
          <a:lstStyle/>
          <a:p>
            <a:r>
              <a:rPr lang="lv-LV" sz="2000" dirty="0">
                <a:solidFill>
                  <a:schemeClr val="accent5"/>
                </a:solidFill>
              </a:rPr>
              <a:t>Personu ar invaliditāti īpatsvars dalījumā pēc invaliditātes grupas</a:t>
            </a:r>
            <a:endParaRPr lang="lv-LV" sz="2000" dirty="0">
              <a:solidFill>
                <a:schemeClr val="accent5"/>
              </a:solidFill>
            </a:endParaRPr>
          </a:p>
        </p:txBody>
      </p:sp>
      <p:pic>
        <p:nvPicPr>
          <p:cNvPr id="7" name="Picture 6"/>
          <p:cNvPicPr/>
          <p:nvPr/>
        </p:nvPicPr>
        <p:blipFill>
          <a:blip r:embed="rId3" cstate="print"/>
          <a:srcRect/>
          <a:stretch>
            <a:fillRect/>
          </a:stretch>
        </p:blipFill>
        <p:spPr bwMode="auto">
          <a:xfrm>
            <a:off x="461316" y="1385991"/>
            <a:ext cx="5700587" cy="3457858"/>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6161903" y="2537260"/>
            <a:ext cx="6030097" cy="3931654"/>
          </a:xfrm>
          <a:prstGeom prst="rect">
            <a:avLst/>
          </a:prstGeom>
          <a:noFill/>
          <a:ln w="9525">
            <a:noFill/>
            <a:miter lim="800000"/>
            <a:headEnd/>
            <a:tailEnd/>
          </a:ln>
        </p:spPr>
      </p:pic>
      <p:sp>
        <p:nvSpPr>
          <p:cNvPr id="9" name="TextBox 8"/>
          <p:cNvSpPr txBox="1"/>
          <p:nvPr/>
        </p:nvSpPr>
        <p:spPr>
          <a:xfrm>
            <a:off x="6429899" y="1875567"/>
            <a:ext cx="5564126" cy="707886"/>
          </a:xfrm>
          <a:prstGeom prst="rect">
            <a:avLst/>
          </a:prstGeom>
          <a:noFill/>
        </p:spPr>
        <p:txBody>
          <a:bodyPr wrap="square" rtlCol="0">
            <a:spAutoFit/>
          </a:bodyPr>
          <a:lstStyle/>
          <a:p>
            <a:r>
              <a:rPr lang="lv-LV" sz="2000" dirty="0">
                <a:solidFill>
                  <a:schemeClr val="accent5"/>
                </a:solidFill>
              </a:rPr>
              <a:t>Personu ar invaliditāti īpatsvars </a:t>
            </a:r>
            <a:r>
              <a:rPr lang="lv-LV" sz="2000" dirty="0" smtClean="0">
                <a:solidFill>
                  <a:schemeClr val="accent5"/>
                </a:solidFill>
              </a:rPr>
              <a:t>dalījumā </a:t>
            </a:r>
            <a:r>
              <a:rPr lang="lv-LV" sz="2000" dirty="0">
                <a:solidFill>
                  <a:schemeClr val="accent5"/>
                </a:solidFill>
              </a:rPr>
              <a:t>pēc funkcionālo traucējumu veida</a:t>
            </a:r>
          </a:p>
        </p:txBody>
      </p:sp>
    </p:spTree>
    <p:extLst>
      <p:ext uri="{BB962C8B-B14F-4D97-AF65-F5344CB8AC3E}">
        <p14:creationId xmlns:p14="http://schemas.microsoft.com/office/powerpoint/2010/main" val="3331943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21</a:t>
            </a:fld>
            <a:endParaRPr lang="en-US" dirty="0"/>
          </a:p>
        </p:txBody>
      </p:sp>
      <p:sp>
        <p:nvSpPr>
          <p:cNvPr id="2" name="Title 1"/>
          <p:cNvSpPr>
            <a:spLocks noGrp="1"/>
          </p:cNvSpPr>
          <p:nvPr>
            <p:ph type="title"/>
          </p:nvPr>
        </p:nvSpPr>
        <p:spPr>
          <a:xfrm>
            <a:off x="74462" y="101517"/>
            <a:ext cx="12002208" cy="936453"/>
          </a:xfrm>
        </p:spPr>
        <p:txBody>
          <a:bodyPr>
            <a:normAutofit fontScale="90000"/>
          </a:bodyPr>
          <a:lstStyle/>
          <a:p>
            <a:pPr algn="ctr"/>
            <a:r>
              <a:rPr lang="lv-LV" b="1" dirty="0" smtClean="0">
                <a:solidFill>
                  <a:srgbClr val="FF0000"/>
                </a:solidFill>
              </a:rPr>
              <a:t>Personu ar invaliditāti struktūra pēc invaliditātes grupām</a:t>
            </a:r>
            <a:endParaRPr lang="en-US" b="1" dirty="0">
              <a:solidFill>
                <a:srgbClr val="FF0000"/>
              </a:solidFill>
            </a:endParaRPr>
          </a:p>
        </p:txBody>
      </p:sp>
      <p:sp>
        <p:nvSpPr>
          <p:cNvPr id="13" name="TextBox 12"/>
          <p:cNvSpPr txBox="1"/>
          <p:nvPr/>
        </p:nvSpPr>
        <p:spPr>
          <a:xfrm>
            <a:off x="1689078" y="1037970"/>
            <a:ext cx="7825624" cy="707886"/>
          </a:xfrm>
          <a:prstGeom prst="rect">
            <a:avLst/>
          </a:prstGeom>
          <a:noFill/>
        </p:spPr>
        <p:txBody>
          <a:bodyPr wrap="square" rtlCol="0">
            <a:spAutoFit/>
          </a:bodyPr>
          <a:lstStyle/>
          <a:p>
            <a:r>
              <a:rPr lang="lv-LV" sz="2000" dirty="0">
                <a:solidFill>
                  <a:schemeClr val="accent5"/>
                </a:solidFill>
              </a:rPr>
              <a:t>Pilnu atskaites gadu VSAA uzskaitē esošu personu ar invaliditāti īpatsvars vecuma grupās 2019.gadā dalījumā pēc dzimuma un invaliditātes grupas</a:t>
            </a:r>
            <a:endParaRPr lang="lv-LV" sz="2000" dirty="0">
              <a:solidFill>
                <a:schemeClr val="accent5"/>
              </a:solidFill>
            </a:endParaRPr>
          </a:p>
        </p:txBody>
      </p:sp>
      <p:pic>
        <p:nvPicPr>
          <p:cNvPr id="8" name="Picture 7"/>
          <p:cNvPicPr/>
          <p:nvPr/>
        </p:nvPicPr>
        <p:blipFill>
          <a:blip r:embed="rId3" cstate="print"/>
          <a:srcRect/>
          <a:stretch>
            <a:fillRect/>
          </a:stretch>
        </p:blipFill>
        <p:spPr bwMode="auto">
          <a:xfrm>
            <a:off x="1433383" y="1705006"/>
            <a:ext cx="8287266" cy="4473011"/>
          </a:xfrm>
          <a:prstGeom prst="rect">
            <a:avLst/>
          </a:prstGeom>
          <a:noFill/>
          <a:ln w="9525">
            <a:noFill/>
            <a:miter lim="800000"/>
            <a:headEnd/>
            <a:tailEnd/>
          </a:ln>
        </p:spPr>
      </p:pic>
    </p:spTree>
    <p:extLst>
      <p:ext uri="{BB962C8B-B14F-4D97-AF65-F5344CB8AC3E}">
        <p14:creationId xmlns:p14="http://schemas.microsoft.com/office/powerpoint/2010/main" val="1450438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22</a:t>
            </a:fld>
            <a:endParaRPr lang="en-US" dirty="0"/>
          </a:p>
        </p:txBody>
      </p:sp>
      <p:sp>
        <p:nvSpPr>
          <p:cNvPr id="12" name="TextBox 11"/>
          <p:cNvSpPr txBox="1"/>
          <p:nvPr/>
        </p:nvSpPr>
        <p:spPr>
          <a:xfrm>
            <a:off x="1005337" y="1139977"/>
            <a:ext cx="9868608" cy="400110"/>
          </a:xfrm>
          <a:prstGeom prst="rect">
            <a:avLst/>
          </a:prstGeom>
          <a:noFill/>
        </p:spPr>
        <p:txBody>
          <a:bodyPr wrap="square" rtlCol="0">
            <a:spAutoFit/>
          </a:bodyPr>
          <a:lstStyle/>
          <a:p>
            <a:r>
              <a:rPr lang="lv-LV" sz="2000" dirty="0">
                <a:solidFill>
                  <a:schemeClr val="accent5"/>
                </a:solidFill>
              </a:rPr>
              <a:t>Personu ar invaliditāti grupu sadalījums pēc funkcionālo traucējumu veida 2019.gadā</a:t>
            </a:r>
            <a:endParaRPr lang="lv-LV" sz="2000" dirty="0">
              <a:solidFill>
                <a:schemeClr val="accent5"/>
              </a:solidFill>
            </a:endParaRPr>
          </a:p>
        </p:txBody>
      </p:sp>
      <p:pic>
        <p:nvPicPr>
          <p:cNvPr id="10" name="Picture 9"/>
          <p:cNvPicPr/>
          <p:nvPr/>
        </p:nvPicPr>
        <p:blipFill>
          <a:blip r:embed="rId3" cstate="print"/>
          <a:srcRect/>
          <a:stretch>
            <a:fillRect/>
          </a:stretch>
        </p:blipFill>
        <p:spPr bwMode="auto">
          <a:xfrm>
            <a:off x="1203044" y="1540087"/>
            <a:ext cx="8929496" cy="4451138"/>
          </a:xfrm>
          <a:prstGeom prst="rect">
            <a:avLst/>
          </a:prstGeom>
          <a:noFill/>
          <a:ln w="9525">
            <a:noFill/>
            <a:miter lim="800000"/>
            <a:headEnd/>
            <a:tailEnd/>
          </a:ln>
        </p:spPr>
      </p:pic>
      <p:sp>
        <p:nvSpPr>
          <p:cNvPr id="13" name="Title 1"/>
          <p:cNvSpPr>
            <a:spLocks noGrp="1"/>
          </p:cNvSpPr>
          <p:nvPr>
            <p:ph type="title"/>
          </p:nvPr>
        </p:nvSpPr>
        <p:spPr>
          <a:xfrm>
            <a:off x="74462" y="101517"/>
            <a:ext cx="12002208" cy="936453"/>
          </a:xfrm>
        </p:spPr>
        <p:txBody>
          <a:bodyPr>
            <a:normAutofit fontScale="90000"/>
          </a:bodyPr>
          <a:lstStyle/>
          <a:p>
            <a:pPr algn="ctr"/>
            <a:r>
              <a:rPr lang="lv-LV" b="1" dirty="0" smtClean="0">
                <a:solidFill>
                  <a:srgbClr val="FF0000"/>
                </a:solidFill>
              </a:rPr>
              <a:t>Personu ar invaliditāti struktūra pēc invaliditātes grupām</a:t>
            </a:r>
            <a:endParaRPr lang="en-US" b="1" dirty="0">
              <a:solidFill>
                <a:srgbClr val="FF0000"/>
              </a:solidFill>
            </a:endParaRPr>
          </a:p>
        </p:txBody>
      </p:sp>
    </p:spTree>
    <p:extLst>
      <p:ext uri="{BB962C8B-B14F-4D97-AF65-F5344CB8AC3E}">
        <p14:creationId xmlns:p14="http://schemas.microsoft.com/office/powerpoint/2010/main" val="1294979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23</a:t>
            </a:fld>
            <a:endParaRPr lang="en-US" dirty="0"/>
          </a:p>
        </p:txBody>
      </p:sp>
      <p:sp>
        <p:nvSpPr>
          <p:cNvPr id="2" name="Title 1"/>
          <p:cNvSpPr>
            <a:spLocks noGrp="1"/>
          </p:cNvSpPr>
          <p:nvPr>
            <p:ph type="title"/>
          </p:nvPr>
        </p:nvSpPr>
        <p:spPr>
          <a:xfrm>
            <a:off x="74462" y="101517"/>
            <a:ext cx="12002208" cy="936453"/>
          </a:xfrm>
        </p:spPr>
        <p:txBody>
          <a:bodyPr>
            <a:normAutofit fontScale="90000"/>
          </a:bodyPr>
          <a:lstStyle/>
          <a:p>
            <a:pPr algn="ctr"/>
            <a:r>
              <a:rPr lang="lv-LV" b="1" dirty="0" smtClean="0">
                <a:solidFill>
                  <a:srgbClr val="FF0000"/>
                </a:solidFill>
              </a:rPr>
              <a:t>Personu ar invaliditāti struktūra pēc funkcionālo traucējumu veida</a:t>
            </a:r>
            <a:endParaRPr lang="en-US" b="1" dirty="0">
              <a:solidFill>
                <a:srgbClr val="FF0000"/>
              </a:solidFill>
            </a:endParaRPr>
          </a:p>
        </p:txBody>
      </p:sp>
      <p:sp>
        <p:nvSpPr>
          <p:cNvPr id="12" name="TextBox 11"/>
          <p:cNvSpPr txBox="1"/>
          <p:nvPr/>
        </p:nvSpPr>
        <p:spPr>
          <a:xfrm>
            <a:off x="5551129" y="1273597"/>
            <a:ext cx="6336072" cy="707886"/>
          </a:xfrm>
          <a:prstGeom prst="rect">
            <a:avLst/>
          </a:prstGeom>
          <a:noFill/>
        </p:spPr>
        <p:txBody>
          <a:bodyPr wrap="square" rtlCol="0">
            <a:spAutoFit/>
          </a:bodyPr>
          <a:lstStyle/>
          <a:p>
            <a:r>
              <a:rPr lang="lv-LV" sz="2000" dirty="0">
                <a:solidFill>
                  <a:schemeClr val="accent5"/>
                </a:solidFill>
              </a:rPr>
              <a:t>Pilnu atskaites gadu VSAA uzskaitē esošu personu ar invaliditāti īpatsvars 2019.gadā dalījumā pēc </a:t>
            </a:r>
            <a:r>
              <a:rPr lang="lv-LV" sz="2000" dirty="0" smtClean="0">
                <a:solidFill>
                  <a:schemeClr val="accent5"/>
                </a:solidFill>
              </a:rPr>
              <a:t>dzimuma</a:t>
            </a:r>
            <a:endParaRPr lang="lv-LV" sz="2000" dirty="0">
              <a:solidFill>
                <a:schemeClr val="accent5"/>
              </a:solidFill>
            </a:endParaRPr>
          </a:p>
        </p:txBody>
      </p:sp>
      <p:pic>
        <p:nvPicPr>
          <p:cNvPr id="10" name="Picture 9"/>
          <p:cNvPicPr/>
          <p:nvPr/>
        </p:nvPicPr>
        <p:blipFill>
          <a:blip r:embed="rId3" cstate="print"/>
          <a:srcRect/>
          <a:stretch>
            <a:fillRect/>
          </a:stretch>
        </p:blipFill>
        <p:spPr bwMode="auto">
          <a:xfrm>
            <a:off x="6063051" y="2064759"/>
            <a:ext cx="6194854" cy="3405165"/>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0" y="2424696"/>
            <a:ext cx="6137910" cy="3630930"/>
          </a:xfrm>
          <a:prstGeom prst="rect">
            <a:avLst/>
          </a:prstGeom>
          <a:noFill/>
          <a:ln w="9525">
            <a:noFill/>
            <a:miter lim="800000"/>
            <a:headEnd/>
            <a:tailEnd/>
          </a:ln>
        </p:spPr>
      </p:pic>
      <p:sp>
        <p:nvSpPr>
          <p:cNvPr id="13" name="TextBox 12"/>
          <p:cNvSpPr txBox="1"/>
          <p:nvPr/>
        </p:nvSpPr>
        <p:spPr>
          <a:xfrm>
            <a:off x="74462" y="1409033"/>
            <a:ext cx="5476667" cy="1015663"/>
          </a:xfrm>
          <a:prstGeom prst="rect">
            <a:avLst/>
          </a:prstGeom>
          <a:noFill/>
        </p:spPr>
        <p:txBody>
          <a:bodyPr wrap="square" rtlCol="0">
            <a:spAutoFit/>
          </a:bodyPr>
          <a:lstStyle/>
          <a:p>
            <a:r>
              <a:rPr lang="lv-LV" sz="2000" dirty="0">
                <a:solidFill>
                  <a:schemeClr val="accent5"/>
                </a:solidFill>
              </a:rPr>
              <a:t>Pilnu atskaites gadu VSAA uzskaitē esošu personu ar invaliditāti īpatsvars 2019.gadā dalījumā pēc </a:t>
            </a:r>
            <a:r>
              <a:rPr lang="lv-LV" sz="2000" dirty="0" smtClean="0">
                <a:solidFill>
                  <a:schemeClr val="accent5"/>
                </a:solidFill>
              </a:rPr>
              <a:t>vecuma</a:t>
            </a:r>
            <a:endParaRPr lang="lv-LV" sz="2000" dirty="0">
              <a:solidFill>
                <a:schemeClr val="accent5"/>
              </a:solidFill>
            </a:endParaRPr>
          </a:p>
        </p:txBody>
      </p:sp>
    </p:spTree>
    <p:extLst>
      <p:ext uri="{BB962C8B-B14F-4D97-AF65-F5344CB8AC3E}">
        <p14:creationId xmlns:p14="http://schemas.microsoft.com/office/powerpoint/2010/main" val="204642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24</a:t>
            </a:fld>
            <a:endParaRPr lang="en-US" dirty="0"/>
          </a:p>
        </p:txBody>
      </p:sp>
      <p:sp>
        <p:nvSpPr>
          <p:cNvPr id="2" name="Title 1"/>
          <p:cNvSpPr>
            <a:spLocks noGrp="1"/>
          </p:cNvSpPr>
          <p:nvPr>
            <p:ph type="title"/>
          </p:nvPr>
        </p:nvSpPr>
        <p:spPr>
          <a:xfrm>
            <a:off x="5519351" y="292738"/>
            <a:ext cx="6359610" cy="936453"/>
          </a:xfrm>
        </p:spPr>
        <p:txBody>
          <a:bodyPr>
            <a:normAutofit fontScale="90000"/>
          </a:bodyPr>
          <a:lstStyle/>
          <a:p>
            <a:pPr algn="ctr"/>
            <a:r>
              <a:rPr lang="lv-LV" b="1" dirty="0" smtClean="0">
                <a:solidFill>
                  <a:srgbClr val="FF0000"/>
                </a:solidFill>
              </a:rPr>
              <a:t>Personu ar invaliditāti ienākumi</a:t>
            </a:r>
            <a:endParaRPr lang="en-US" b="1" dirty="0">
              <a:solidFill>
                <a:srgbClr val="FF0000"/>
              </a:solidFill>
            </a:endParaRPr>
          </a:p>
        </p:txBody>
      </p:sp>
      <p:sp>
        <p:nvSpPr>
          <p:cNvPr id="12" name="TextBox 11"/>
          <p:cNvSpPr txBox="1"/>
          <p:nvPr/>
        </p:nvSpPr>
        <p:spPr>
          <a:xfrm>
            <a:off x="33981" y="101517"/>
            <a:ext cx="4982862" cy="1323439"/>
          </a:xfrm>
          <a:prstGeom prst="rect">
            <a:avLst/>
          </a:prstGeom>
          <a:noFill/>
        </p:spPr>
        <p:txBody>
          <a:bodyPr wrap="square" rtlCol="0">
            <a:spAutoFit/>
          </a:bodyPr>
          <a:lstStyle/>
          <a:p>
            <a:r>
              <a:rPr lang="lv-LV" sz="2000" dirty="0">
                <a:solidFill>
                  <a:schemeClr val="accent5"/>
                </a:solidFill>
              </a:rPr>
              <a:t>Personu ar invaliditāti vidējie ienākumi </a:t>
            </a:r>
            <a:r>
              <a:rPr lang="lv-LV" sz="2000" dirty="0" smtClean="0">
                <a:solidFill>
                  <a:schemeClr val="accent5"/>
                </a:solidFill>
              </a:rPr>
              <a:t>no </a:t>
            </a:r>
            <a:r>
              <a:rPr lang="lv-LV" sz="2000" dirty="0">
                <a:solidFill>
                  <a:schemeClr val="accent5"/>
                </a:solidFill>
              </a:rPr>
              <a:t>sociālajiem transfertiem un kopā dalījumā pa invaliditātes grupām un </a:t>
            </a:r>
            <a:r>
              <a:rPr lang="lv-LV" sz="2000" dirty="0" smtClean="0">
                <a:solidFill>
                  <a:schemeClr val="accent5"/>
                </a:solidFill>
              </a:rPr>
              <a:t>funkcionālo traucējumu </a:t>
            </a:r>
            <a:r>
              <a:rPr lang="lv-LV" sz="2000" dirty="0">
                <a:solidFill>
                  <a:schemeClr val="accent5"/>
                </a:solidFill>
              </a:rPr>
              <a:t>veidiem 2018.-2019.gadā</a:t>
            </a:r>
            <a:endParaRPr lang="lv-LV" sz="2000" dirty="0">
              <a:solidFill>
                <a:schemeClr val="accent5"/>
              </a:solidFill>
            </a:endParaRPr>
          </a:p>
        </p:txBody>
      </p:sp>
      <p:pic>
        <p:nvPicPr>
          <p:cNvPr id="10" name="Picture 9"/>
          <p:cNvPicPr/>
          <p:nvPr/>
        </p:nvPicPr>
        <p:blipFill>
          <a:blip r:embed="rId3" cstate="print"/>
          <a:srcRect/>
          <a:stretch>
            <a:fillRect/>
          </a:stretch>
        </p:blipFill>
        <p:spPr bwMode="auto">
          <a:xfrm>
            <a:off x="0" y="1351005"/>
            <a:ext cx="5519351" cy="5506995"/>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5821062" y="2616448"/>
            <a:ext cx="5800484" cy="3569232"/>
          </a:xfrm>
          <a:prstGeom prst="rect">
            <a:avLst/>
          </a:prstGeom>
          <a:noFill/>
          <a:ln w="9525">
            <a:noFill/>
            <a:miter lim="800000"/>
            <a:headEnd/>
            <a:tailEnd/>
          </a:ln>
        </p:spPr>
      </p:pic>
      <p:sp>
        <p:nvSpPr>
          <p:cNvPr id="14" name="TextBox 13"/>
          <p:cNvSpPr txBox="1"/>
          <p:nvPr/>
        </p:nvSpPr>
        <p:spPr>
          <a:xfrm>
            <a:off x="6119169" y="1691610"/>
            <a:ext cx="4982862" cy="1015663"/>
          </a:xfrm>
          <a:prstGeom prst="rect">
            <a:avLst/>
          </a:prstGeom>
          <a:noFill/>
        </p:spPr>
        <p:txBody>
          <a:bodyPr wrap="square" rtlCol="0">
            <a:spAutoFit/>
          </a:bodyPr>
          <a:lstStyle/>
          <a:p>
            <a:r>
              <a:rPr lang="lv-LV" sz="2000" dirty="0">
                <a:solidFill>
                  <a:schemeClr val="accent5"/>
                </a:solidFill>
              </a:rPr>
              <a:t>Personu ar invaliditāti, kuru ienākumi no sociālajiem transfertiem pārsniedz nabadzības riska slieksni, īpatsvars </a:t>
            </a:r>
            <a:r>
              <a:rPr lang="lv-LV" sz="2000" dirty="0">
                <a:solidFill>
                  <a:schemeClr val="accent5"/>
                </a:solidFill>
              </a:rPr>
              <a:t>2019.gadā</a:t>
            </a:r>
            <a:endParaRPr lang="en-US" sz="2000" dirty="0">
              <a:solidFill>
                <a:schemeClr val="accent5"/>
              </a:solidFill>
            </a:endParaRPr>
          </a:p>
        </p:txBody>
      </p:sp>
    </p:spTree>
    <p:extLst>
      <p:ext uri="{BB962C8B-B14F-4D97-AF65-F5344CB8AC3E}">
        <p14:creationId xmlns:p14="http://schemas.microsoft.com/office/powerpoint/2010/main" val="4257091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25</a:t>
            </a:fld>
            <a:endParaRPr lang="en-US" dirty="0"/>
          </a:p>
        </p:txBody>
      </p:sp>
      <p:sp>
        <p:nvSpPr>
          <p:cNvPr id="2" name="Title 1"/>
          <p:cNvSpPr>
            <a:spLocks noGrp="1"/>
          </p:cNvSpPr>
          <p:nvPr>
            <p:ph type="title"/>
          </p:nvPr>
        </p:nvSpPr>
        <p:spPr>
          <a:xfrm>
            <a:off x="74462" y="101517"/>
            <a:ext cx="12002208" cy="936453"/>
          </a:xfrm>
        </p:spPr>
        <p:txBody>
          <a:bodyPr>
            <a:normAutofit/>
          </a:bodyPr>
          <a:lstStyle/>
          <a:p>
            <a:pPr algn="ctr"/>
            <a:r>
              <a:rPr lang="lv-LV" b="1" dirty="0" smtClean="0">
                <a:solidFill>
                  <a:srgbClr val="FF0000"/>
                </a:solidFill>
              </a:rPr>
              <a:t>Personu ar invaliditāti ienākumu avoti</a:t>
            </a:r>
            <a:endParaRPr lang="en-US" b="1" dirty="0">
              <a:solidFill>
                <a:srgbClr val="FF0000"/>
              </a:solidFill>
            </a:endParaRPr>
          </a:p>
        </p:txBody>
      </p:sp>
      <p:sp>
        <p:nvSpPr>
          <p:cNvPr id="12" name="TextBox 11"/>
          <p:cNvSpPr txBox="1"/>
          <p:nvPr/>
        </p:nvSpPr>
        <p:spPr>
          <a:xfrm>
            <a:off x="7331675" y="1766196"/>
            <a:ext cx="4687330" cy="1015663"/>
          </a:xfrm>
          <a:prstGeom prst="rect">
            <a:avLst/>
          </a:prstGeom>
          <a:noFill/>
        </p:spPr>
        <p:txBody>
          <a:bodyPr wrap="square" rtlCol="0">
            <a:spAutoFit/>
          </a:bodyPr>
          <a:lstStyle/>
          <a:p>
            <a:r>
              <a:rPr lang="lv-LV" sz="2000" dirty="0">
                <a:solidFill>
                  <a:schemeClr val="accent5"/>
                </a:solidFill>
              </a:rPr>
              <a:t>Pilnu atskaites gadu VSAA uzskaitē esošu personu ar invaliditāti īpatsvars 2019.gadā dalījumā pēc </a:t>
            </a:r>
            <a:r>
              <a:rPr lang="lv-LV" sz="2000" dirty="0" smtClean="0">
                <a:solidFill>
                  <a:schemeClr val="accent5"/>
                </a:solidFill>
              </a:rPr>
              <a:t>dzimuma</a:t>
            </a:r>
            <a:endParaRPr lang="lv-LV" sz="2000" dirty="0">
              <a:solidFill>
                <a:schemeClr val="accent5"/>
              </a:solidFill>
            </a:endParaRPr>
          </a:p>
        </p:txBody>
      </p:sp>
      <p:sp>
        <p:nvSpPr>
          <p:cNvPr id="13" name="TextBox 12"/>
          <p:cNvSpPr txBox="1"/>
          <p:nvPr/>
        </p:nvSpPr>
        <p:spPr>
          <a:xfrm>
            <a:off x="132127" y="952011"/>
            <a:ext cx="5972111" cy="1015663"/>
          </a:xfrm>
          <a:prstGeom prst="rect">
            <a:avLst/>
          </a:prstGeom>
          <a:noFill/>
        </p:spPr>
        <p:txBody>
          <a:bodyPr wrap="square" rtlCol="0">
            <a:spAutoFit/>
          </a:bodyPr>
          <a:lstStyle/>
          <a:p>
            <a:r>
              <a:rPr lang="lv-LV" sz="2000" dirty="0" smtClean="0">
                <a:solidFill>
                  <a:schemeClr val="accent5"/>
                </a:solidFill>
              </a:rPr>
              <a:t>Sociālās </a:t>
            </a:r>
            <a:r>
              <a:rPr lang="lv-LV" sz="2000" dirty="0">
                <a:solidFill>
                  <a:schemeClr val="accent5"/>
                </a:solidFill>
              </a:rPr>
              <a:t>apdrošināšanas un sociālo pakalpojumu saņēmēju vismaz vienu mēnesi </a:t>
            </a:r>
            <a:r>
              <a:rPr lang="lv-LV" sz="2000" dirty="0" smtClean="0">
                <a:solidFill>
                  <a:schemeClr val="accent5"/>
                </a:solidFill>
              </a:rPr>
              <a:t>gadā skaits </a:t>
            </a:r>
            <a:r>
              <a:rPr lang="lv-LV" sz="2000" dirty="0">
                <a:solidFill>
                  <a:schemeClr val="accent5"/>
                </a:solidFill>
              </a:rPr>
              <a:t>2019.gadā, kas saņem minētos </a:t>
            </a:r>
            <a:r>
              <a:rPr lang="lv-LV" sz="2000" dirty="0">
                <a:solidFill>
                  <a:schemeClr val="accent5"/>
                </a:solidFill>
              </a:rPr>
              <a:t>maksājumus un pakalpojumu veidus</a:t>
            </a:r>
            <a:endParaRPr lang="lv-LV" sz="2000" dirty="0">
              <a:solidFill>
                <a:schemeClr val="accent5"/>
              </a:solidFill>
            </a:endParaRPr>
          </a:p>
        </p:txBody>
      </p:sp>
      <p:pic>
        <p:nvPicPr>
          <p:cNvPr id="8" name="Picture 7"/>
          <p:cNvPicPr/>
          <p:nvPr/>
        </p:nvPicPr>
        <p:blipFill>
          <a:blip r:embed="rId3" cstate="print"/>
          <a:srcRect/>
          <a:stretch>
            <a:fillRect/>
          </a:stretch>
        </p:blipFill>
        <p:spPr bwMode="auto">
          <a:xfrm>
            <a:off x="132126" y="1967673"/>
            <a:ext cx="7199549" cy="3353969"/>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123935" y="2897377"/>
            <a:ext cx="7068065" cy="3555446"/>
          </a:xfrm>
          <a:prstGeom prst="rect">
            <a:avLst/>
          </a:prstGeom>
          <a:noFill/>
          <a:ln w="9525">
            <a:noFill/>
            <a:miter lim="800000"/>
            <a:headEnd/>
            <a:tailEnd/>
          </a:ln>
        </p:spPr>
      </p:pic>
    </p:spTree>
    <p:extLst>
      <p:ext uri="{BB962C8B-B14F-4D97-AF65-F5344CB8AC3E}">
        <p14:creationId xmlns:p14="http://schemas.microsoft.com/office/powerpoint/2010/main" val="550210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93" y="2754099"/>
            <a:ext cx="10515600" cy="936453"/>
          </a:xfrm>
        </p:spPr>
        <p:txBody>
          <a:bodyPr>
            <a:normAutofit/>
          </a:bodyPr>
          <a:lstStyle/>
          <a:p>
            <a:pPr algn="ctr"/>
            <a:r>
              <a:rPr lang="lv-LV" b="1" cap="small" dirty="0" smtClean="0">
                <a:solidFill>
                  <a:srgbClr val="FF0000"/>
                </a:solidFill>
              </a:rPr>
              <a:t>Valsts </a:t>
            </a:r>
            <a:r>
              <a:rPr lang="lv-LV" b="1" cap="small" dirty="0">
                <a:solidFill>
                  <a:srgbClr val="FF0000"/>
                </a:solidFill>
              </a:rPr>
              <a:t>sociālā nodrošinājuma pabalsta saņēmēji</a:t>
            </a:r>
            <a:endParaRPr lang="en-US" b="1" cap="small"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26</a:t>
            </a:fld>
            <a:endParaRPr lang="en-US" dirty="0"/>
          </a:p>
        </p:txBody>
      </p:sp>
    </p:spTree>
    <p:extLst>
      <p:ext uri="{BB962C8B-B14F-4D97-AF65-F5344CB8AC3E}">
        <p14:creationId xmlns:p14="http://schemas.microsoft.com/office/powerpoint/2010/main" val="2473375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27</a:t>
            </a:fld>
            <a:endParaRPr lang="en-US" dirty="0"/>
          </a:p>
        </p:txBody>
      </p:sp>
      <p:sp>
        <p:nvSpPr>
          <p:cNvPr id="2" name="Title 1"/>
          <p:cNvSpPr>
            <a:spLocks noGrp="1"/>
          </p:cNvSpPr>
          <p:nvPr>
            <p:ph type="title"/>
          </p:nvPr>
        </p:nvSpPr>
        <p:spPr>
          <a:xfrm>
            <a:off x="-82378" y="32210"/>
            <a:ext cx="12274378" cy="936453"/>
          </a:xfrm>
        </p:spPr>
        <p:txBody>
          <a:bodyPr>
            <a:normAutofit/>
          </a:bodyPr>
          <a:lstStyle/>
          <a:p>
            <a:pPr algn="ctr"/>
            <a:r>
              <a:rPr lang="lv-LV" b="1" dirty="0" smtClean="0">
                <a:solidFill>
                  <a:srgbClr val="FF0000"/>
                </a:solidFill>
              </a:rPr>
              <a:t>Personu skaits un respondence</a:t>
            </a:r>
            <a:endParaRPr lang="en-US" b="1" dirty="0">
              <a:solidFill>
                <a:srgbClr val="FF0000"/>
              </a:solidFill>
            </a:endParaRPr>
          </a:p>
        </p:txBody>
      </p:sp>
      <p:sp>
        <p:nvSpPr>
          <p:cNvPr id="12" name="TextBox 11"/>
          <p:cNvSpPr txBox="1"/>
          <p:nvPr/>
        </p:nvSpPr>
        <p:spPr>
          <a:xfrm>
            <a:off x="158872" y="898787"/>
            <a:ext cx="5165125" cy="400110"/>
          </a:xfrm>
          <a:prstGeom prst="rect">
            <a:avLst/>
          </a:prstGeom>
          <a:noFill/>
        </p:spPr>
        <p:txBody>
          <a:bodyPr wrap="square" rtlCol="0">
            <a:spAutoFit/>
          </a:bodyPr>
          <a:lstStyle/>
          <a:p>
            <a:r>
              <a:rPr lang="lv-LV" sz="2000" dirty="0">
                <a:solidFill>
                  <a:schemeClr val="accent5"/>
                </a:solidFill>
              </a:rPr>
              <a:t>VSNP saņēmēju struktūra 2021.gada martā</a:t>
            </a:r>
            <a:endParaRPr lang="lv-LV" sz="2000" dirty="0">
              <a:solidFill>
                <a:schemeClr val="accent5"/>
              </a:solidFill>
            </a:endParaRPr>
          </a:p>
        </p:txBody>
      </p:sp>
      <p:sp>
        <p:nvSpPr>
          <p:cNvPr id="14" name="TextBox 13"/>
          <p:cNvSpPr txBox="1"/>
          <p:nvPr/>
        </p:nvSpPr>
        <p:spPr>
          <a:xfrm>
            <a:off x="555181" y="2623382"/>
            <a:ext cx="1553537" cy="276999"/>
          </a:xfrm>
          <a:prstGeom prst="rect">
            <a:avLst/>
          </a:prstGeom>
          <a:noFill/>
        </p:spPr>
        <p:txBody>
          <a:bodyPr wrap="square" rtlCol="0">
            <a:spAutoFit/>
          </a:bodyPr>
          <a:lstStyle/>
          <a:p>
            <a:r>
              <a:rPr lang="lv-LV" sz="1200" dirty="0" smtClean="0"/>
              <a:t>Avots: VSAA dati.</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777197104"/>
              </p:ext>
            </p:extLst>
          </p:nvPr>
        </p:nvGraphicFramePr>
        <p:xfrm>
          <a:off x="158868" y="1298897"/>
          <a:ext cx="7772153" cy="1359600"/>
        </p:xfrm>
        <a:graphic>
          <a:graphicData uri="http://schemas.openxmlformats.org/drawingml/2006/table">
            <a:tbl>
              <a:tblPr firstRow="1" firstCol="1" bandRow="1">
                <a:tableStyleId>{93296810-A885-4BE3-A3E7-6D5BEEA58F35}</a:tableStyleId>
              </a:tblPr>
              <a:tblGrid>
                <a:gridCol w="1848762"/>
                <a:gridCol w="2144492"/>
                <a:gridCol w="1259633"/>
                <a:gridCol w="1259633"/>
                <a:gridCol w="1259633"/>
              </a:tblGrid>
              <a:tr h="161925">
                <a:tc rowSpan="2" gridSpan="2">
                  <a:txBody>
                    <a:bodyPr/>
                    <a:lstStyle/>
                    <a:p>
                      <a:pPr marL="0" marR="0">
                        <a:lnSpc>
                          <a:spcPct val="107000"/>
                        </a:lnSpc>
                        <a:spcBef>
                          <a:spcPts val="0"/>
                        </a:spcBef>
                        <a:spcAft>
                          <a:spcPts val="0"/>
                        </a:spcAft>
                      </a:pPr>
                      <a:r>
                        <a:rPr lang="lv-LV"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US"/>
                    </a:p>
                  </a:txBody>
                  <a:tcPr/>
                </a:tc>
                <a:tc gridSpan="3">
                  <a:txBody>
                    <a:bodyPr/>
                    <a:lstStyle/>
                    <a:p>
                      <a:pPr marL="0" marR="0" algn="ctr">
                        <a:lnSpc>
                          <a:spcPct val="107000"/>
                        </a:lnSpc>
                        <a:spcBef>
                          <a:spcPts val="0"/>
                        </a:spcBef>
                        <a:spcAft>
                          <a:spcPts val="0"/>
                        </a:spcAft>
                      </a:pPr>
                      <a:r>
                        <a:rPr lang="lv-LV" sz="1400" dirty="0">
                          <a:effectLst/>
                        </a:rPr>
                        <a:t>Tiesības saņemt pabalstu iegūtas: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161925">
                <a:tc gridSpan="2"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lv-LV" sz="1400" b="1" dirty="0">
                          <a:solidFill>
                            <a:schemeClr val="bg1"/>
                          </a:solidFill>
                          <a:effectLst/>
                        </a:rPr>
                        <a:t>Līdz 2010.gadam</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07000"/>
                        </a:lnSpc>
                        <a:spcBef>
                          <a:spcPts val="0"/>
                        </a:spcBef>
                        <a:spcAft>
                          <a:spcPts val="0"/>
                        </a:spcAft>
                      </a:pPr>
                      <a:r>
                        <a:rPr lang="lv-LV" sz="1400" b="1" dirty="0">
                          <a:solidFill>
                            <a:schemeClr val="bg1"/>
                          </a:solidFill>
                          <a:effectLst/>
                        </a:rPr>
                        <a:t>2011.-2015.gadā</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07000"/>
                        </a:lnSpc>
                        <a:spcBef>
                          <a:spcPts val="0"/>
                        </a:spcBef>
                        <a:spcAft>
                          <a:spcPts val="0"/>
                        </a:spcAft>
                      </a:pPr>
                      <a:r>
                        <a:rPr lang="lv-LV" sz="1400" b="1" dirty="0">
                          <a:solidFill>
                            <a:schemeClr val="bg1"/>
                          </a:solidFill>
                          <a:effectLst/>
                        </a:rPr>
                        <a:t>2016.-2021.gadā</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r>
              <a:tr h="161925">
                <a:tc rowSpan="2">
                  <a:txBody>
                    <a:bodyPr/>
                    <a:lstStyle/>
                    <a:p>
                      <a:pPr marL="0" marR="0">
                        <a:lnSpc>
                          <a:spcPct val="107000"/>
                        </a:lnSpc>
                        <a:spcBef>
                          <a:spcPts val="0"/>
                        </a:spcBef>
                        <a:spcAft>
                          <a:spcPts val="0"/>
                        </a:spcAft>
                      </a:pPr>
                      <a:r>
                        <a:rPr lang="lv-LV" sz="1400">
                          <a:effectLst/>
                        </a:rPr>
                        <a:t>Saņem VSNP invaliditātes dēļ</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400" b="1" dirty="0">
                          <a:solidFill>
                            <a:schemeClr val="bg1"/>
                          </a:solidFill>
                          <a:effectLst/>
                        </a:rPr>
                        <a:t>Invaliditāte kopš bērnības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07000"/>
                        </a:lnSpc>
                        <a:spcBef>
                          <a:spcPts val="0"/>
                        </a:spcBef>
                        <a:spcAft>
                          <a:spcPts val="0"/>
                        </a:spcAft>
                      </a:pPr>
                      <a:r>
                        <a:rPr lang="lv-LV" sz="1400" dirty="0">
                          <a:effectLst/>
                        </a:rPr>
                        <a:t>7790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400" dirty="0">
                          <a:effectLst/>
                        </a:rPr>
                        <a:t>3171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400" dirty="0">
                          <a:effectLst/>
                        </a:rPr>
                        <a:t>3010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vMerge="1">
                  <a:txBody>
                    <a:bodyPr/>
                    <a:lstStyle/>
                    <a:p>
                      <a:endParaRPr lang="en-US"/>
                    </a:p>
                  </a:txBody>
                  <a:tcPr/>
                </a:tc>
                <a:tc>
                  <a:txBody>
                    <a:bodyPr/>
                    <a:lstStyle/>
                    <a:p>
                      <a:pPr marL="0" marR="0">
                        <a:lnSpc>
                          <a:spcPct val="107000"/>
                        </a:lnSpc>
                        <a:spcBef>
                          <a:spcPts val="0"/>
                        </a:spcBef>
                        <a:spcAft>
                          <a:spcPts val="0"/>
                        </a:spcAft>
                      </a:pPr>
                      <a:r>
                        <a:rPr lang="lv-LV" sz="1400" b="1" dirty="0">
                          <a:solidFill>
                            <a:schemeClr val="bg1"/>
                          </a:solidFill>
                          <a:effectLst/>
                        </a:rPr>
                        <a:t>Cits invaliditātes veids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07000"/>
                        </a:lnSpc>
                        <a:spcBef>
                          <a:spcPts val="0"/>
                        </a:spcBef>
                        <a:spcAft>
                          <a:spcPts val="0"/>
                        </a:spcAft>
                      </a:pPr>
                      <a:r>
                        <a:rPr lang="lv-LV" sz="1400" dirty="0">
                          <a:effectLst/>
                        </a:rPr>
                        <a:t>1943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400" dirty="0">
                          <a:effectLst/>
                        </a:rPr>
                        <a:t>1649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400" dirty="0">
                          <a:effectLst/>
                        </a:rPr>
                        <a:t>2373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gridSpan="2">
                  <a:txBody>
                    <a:bodyPr/>
                    <a:lstStyle/>
                    <a:p>
                      <a:pPr marL="0" marR="0">
                        <a:lnSpc>
                          <a:spcPct val="107000"/>
                        </a:lnSpc>
                        <a:spcBef>
                          <a:spcPts val="0"/>
                        </a:spcBef>
                        <a:spcAft>
                          <a:spcPts val="0"/>
                        </a:spcAft>
                      </a:pPr>
                      <a:r>
                        <a:rPr lang="lv-LV" sz="1400" dirty="0">
                          <a:effectLst/>
                        </a:rPr>
                        <a:t>Saņem VSNP pensijas vecuma sasniegšanas dēļ</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lv-LV" sz="1400" dirty="0">
                          <a:effectLst/>
                        </a:rPr>
                        <a:t>144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400" dirty="0">
                          <a:effectLst/>
                        </a:rPr>
                        <a:t>108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400" dirty="0">
                          <a:effectLst/>
                        </a:rPr>
                        <a:t>1603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3"/>
          <p:cNvSpPr/>
          <p:nvPr/>
        </p:nvSpPr>
        <p:spPr>
          <a:xfrm>
            <a:off x="5402426" y="2213507"/>
            <a:ext cx="2528595" cy="4449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8197784" y="931695"/>
            <a:ext cx="2111492" cy="1281812"/>
          </a:xfrm>
          <a:prstGeom prst="wedgeEllipseCallout">
            <a:avLst>
              <a:gd name="adj1" fmla="val -58250"/>
              <a:gd name="adj2" fmla="val 67031"/>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Ģenerālkopa, uz ko attiecināmi pētījuma dati </a:t>
            </a: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2428205"/>
              </p:ext>
            </p:extLst>
          </p:nvPr>
        </p:nvGraphicFramePr>
        <p:xfrm>
          <a:off x="158868" y="2957092"/>
          <a:ext cx="6493859" cy="3666272"/>
        </p:xfrm>
        <a:graphic>
          <a:graphicData uri="http://schemas.openxmlformats.org/drawingml/2006/table">
            <a:tbl>
              <a:tblPr firstRow="1" firstCol="1" bandRow="1">
                <a:tableStyleId>{7DF18680-E054-41AD-8BC1-D1AEF772440D}</a:tableStyleId>
              </a:tblPr>
              <a:tblGrid>
                <a:gridCol w="3055814"/>
                <a:gridCol w="1146015"/>
                <a:gridCol w="1146015"/>
                <a:gridCol w="1146015"/>
              </a:tblGrid>
              <a:tr h="433041">
                <a:tc>
                  <a:txBody>
                    <a:bodyPr/>
                    <a:lstStyle/>
                    <a:p>
                      <a:pPr>
                        <a:lnSpc>
                          <a:spcPct val="107000"/>
                        </a:lnSpc>
                      </a:pPr>
                      <a:endParaRPr lang="en-US" sz="14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lv-LV" sz="1400" dirty="0">
                          <a:effectLst/>
                        </a:rPr>
                        <a:t>Personas ar invaliditāti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400" dirty="0">
                          <a:effectLst/>
                        </a:rPr>
                        <a:t>Pensijas vecumu sasniegušie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400">
                          <a:effectLst/>
                        </a:rPr>
                        <a:t>KOPĀ</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6521">
                <a:tc>
                  <a:txBody>
                    <a:bodyPr/>
                    <a:lstStyle/>
                    <a:p>
                      <a:pPr marL="0" marR="0">
                        <a:lnSpc>
                          <a:spcPct val="107000"/>
                        </a:lnSpc>
                        <a:spcBef>
                          <a:spcPts val="0"/>
                        </a:spcBef>
                        <a:spcAft>
                          <a:spcPts val="0"/>
                        </a:spcAft>
                      </a:pPr>
                      <a:r>
                        <a:rPr lang="lv-LV" sz="1400">
                          <a:effectLst/>
                        </a:rPr>
                        <a:t>Ģenerālkopa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4022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1711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5733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51088">
                <a:tc>
                  <a:txBody>
                    <a:bodyPr/>
                    <a:lstStyle/>
                    <a:p>
                      <a:pPr marL="0" marR="0">
                        <a:lnSpc>
                          <a:spcPct val="107000"/>
                        </a:lnSpc>
                        <a:spcBef>
                          <a:spcPts val="0"/>
                        </a:spcBef>
                        <a:spcAft>
                          <a:spcPts val="0"/>
                        </a:spcAft>
                      </a:pPr>
                      <a:r>
                        <a:rPr lang="lv-LV" sz="1400" dirty="0">
                          <a:effectLst/>
                        </a:rPr>
                        <a:t>Atlasīti kontakti, kas nodoti VSAA kontaktu centram klientu sazvanīšanai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2 128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1 248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3376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6521">
                <a:tc>
                  <a:txBody>
                    <a:bodyPr/>
                    <a:lstStyle/>
                    <a:p>
                      <a:pPr marL="0" marR="0">
                        <a:lnSpc>
                          <a:spcPct val="107000"/>
                        </a:lnSpc>
                        <a:spcBef>
                          <a:spcPts val="0"/>
                        </a:spcBef>
                        <a:spcAft>
                          <a:spcPts val="0"/>
                        </a:spcAft>
                      </a:pPr>
                      <a:r>
                        <a:rPr lang="lv-LV" sz="1400">
                          <a:effectLst/>
                        </a:rPr>
                        <a:t>Veikti zvani, tai skaitā:</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1 158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956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2114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3041">
                <a:tc>
                  <a:txBody>
                    <a:bodyPr/>
                    <a:lstStyle/>
                    <a:p>
                      <a:pPr marL="271145" marR="0" indent="7620">
                        <a:lnSpc>
                          <a:spcPct val="107000"/>
                        </a:lnSpc>
                        <a:spcBef>
                          <a:spcPts val="0"/>
                        </a:spcBef>
                        <a:spcAft>
                          <a:spcPts val="0"/>
                        </a:spcAft>
                      </a:pPr>
                      <a:r>
                        <a:rPr lang="lv-LV" sz="1400" dirty="0">
                          <a:effectLst/>
                        </a:rPr>
                        <a:t>nepareizi, neeksistējoši vai neizmantoti telefona numuri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171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148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319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6521">
                <a:tc>
                  <a:txBody>
                    <a:bodyPr/>
                    <a:lstStyle/>
                    <a:p>
                      <a:pPr marL="271145" marR="0" indent="7620">
                        <a:lnSpc>
                          <a:spcPct val="107000"/>
                        </a:lnSpc>
                        <a:spcBef>
                          <a:spcPts val="0"/>
                        </a:spcBef>
                        <a:spcAft>
                          <a:spcPts val="0"/>
                        </a:spcAft>
                      </a:pPr>
                      <a:r>
                        <a:rPr lang="lv-LV" sz="1400">
                          <a:effectLst/>
                        </a:rPr>
                        <a:t>personas uz zvanu neatbildēja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551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300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851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6521">
                <a:tc>
                  <a:txBody>
                    <a:bodyPr/>
                    <a:lstStyle/>
                    <a:p>
                      <a:pPr marL="271145" marR="0" indent="7620">
                        <a:lnSpc>
                          <a:spcPct val="107000"/>
                        </a:lnSpc>
                        <a:spcBef>
                          <a:spcPts val="0"/>
                        </a:spcBef>
                        <a:spcAft>
                          <a:spcPts val="0"/>
                        </a:spcAft>
                      </a:pPr>
                      <a:r>
                        <a:rPr lang="lv-LV" sz="1400">
                          <a:effectLst/>
                        </a:rPr>
                        <a:t>saņemti atteikumi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184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282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51088">
                <a:tc>
                  <a:txBody>
                    <a:bodyPr/>
                    <a:lstStyle/>
                    <a:p>
                      <a:pPr marL="271145" marR="0" indent="7620">
                        <a:lnSpc>
                          <a:spcPct val="107000"/>
                        </a:lnSpc>
                        <a:spcBef>
                          <a:spcPts val="0"/>
                        </a:spcBef>
                        <a:spcAft>
                          <a:spcPts val="0"/>
                        </a:spcAft>
                      </a:pPr>
                      <a:r>
                        <a:rPr lang="lv-LV" sz="1400">
                          <a:effectLst/>
                        </a:rPr>
                        <a:t>saņemta piekrišana intervijai, kontakti nodoti lauka darba veicējam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338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324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662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3041">
                <a:tc>
                  <a:txBody>
                    <a:bodyPr/>
                    <a:lstStyle/>
                    <a:p>
                      <a:pPr marL="0" marR="0">
                        <a:lnSpc>
                          <a:spcPct val="107000"/>
                        </a:lnSpc>
                        <a:spcBef>
                          <a:spcPts val="0"/>
                        </a:spcBef>
                        <a:spcAft>
                          <a:spcPts val="0"/>
                        </a:spcAft>
                      </a:pPr>
                      <a:r>
                        <a:rPr lang="lv-LV" sz="1400" dirty="0">
                          <a:effectLst/>
                        </a:rPr>
                        <a:t>Piekrišanu devušo personu īpatsvars no veikto zvanu skaita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29,2%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33,9%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31,3%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6" name="Rectangle 15"/>
          <p:cNvSpPr/>
          <p:nvPr/>
        </p:nvSpPr>
        <p:spPr>
          <a:xfrm>
            <a:off x="3199645" y="3867333"/>
            <a:ext cx="2314748" cy="5545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18300" y="5516543"/>
            <a:ext cx="2296093" cy="6696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 Arrow 6"/>
          <p:cNvSpPr/>
          <p:nvPr/>
        </p:nvSpPr>
        <p:spPr>
          <a:xfrm rot="16200000" flipH="1">
            <a:off x="4292474" y="2689475"/>
            <a:ext cx="1454791" cy="765112"/>
          </a:xfrm>
          <a:prstGeom prst="bentArrow">
            <a:avLst/>
          </a:prstGeom>
          <a:solidFill>
            <a:schemeClr val="accent6">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wn Arrow 7"/>
          <p:cNvSpPr/>
          <p:nvPr/>
        </p:nvSpPr>
        <p:spPr>
          <a:xfrm>
            <a:off x="4637313" y="4443522"/>
            <a:ext cx="382556" cy="1073021"/>
          </a:xfrm>
          <a:prstGeom prst="downArrow">
            <a:avLst/>
          </a:prstGeom>
          <a:solidFill>
            <a:schemeClr val="accent6">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392328948"/>
              </p:ext>
            </p:extLst>
          </p:nvPr>
        </p:nvGraphicFramePr>
        <p:xfrm>
          <a:off x="6839339" y="2955756"/>
          <a:ext cx="5352661" cy="3303080"/>
        </p:xfrm>
        <a:graphic>
          <a:graphicData uri="http://schemas.openxmlformats.org/drawingml/2006/table">
            <a:tbl>
              <a:tblPr firstRow="1" firstCol="1" bandRow="1">
                <a:tableStyleId>{21E4AEA4-8DFA-4A89-87EB-49C32662AFE0}</a:tableStyleId>
              </a:tblPr>
              <a:tblGrid>
                <a:gridCol w="4713334"/>
                <a:gridCol w="639327"/>
              </a:tblGrid>
              <a:tr h="200025">
                <a:tc>
                  <a:txBody>
                    <a:bodyPr/>
                    <a:lstStyle/>
                    <a:p>
                      <a:pPr marL="0" marR="0">
                        <a:lnSpc>
                          <a:spcPct val="107000"/>
                        </a:lnSpc>
                        <a:spcBef>
                          <a:spcPts val="0"/>
                        </a:spcBef>
                        <a:spcAft>
                          <a:spcPts val="0"/>
                        </a:spcAft>
                      </a:pPr>
                      <a:r>
                        <a:rPr lang="lv-LV" sz="1400" dirty="0">
                          <a:effectLst/>
                        </a:rPr>
                        <a:t>Saņemto kontaktu skaits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662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nSpc>
                          <a:spcPct val="107000"/>
                        </a:lnSpc>
                        <a:spcBef>
                          <a:spcPts val="0"/>
                        </a:spcBef>
                        <a:spcAft>
                          <a:spcPts val="0"/>
                        </a:spcAft>
                      </a:pPr>
                      <a:r>
                        <a:rPr lang="lv-LV" sz="1400">
                          <a:effectLst/>
                        </a:rPr>
                        <a:t>Veikti zvani, tai skaitā:</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579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10820">
                <a:tc>
                  <a:txBody>
                    <a:bodyPr/>
                    <a:lstStyle/>
                    <a:p>
                      <a:pPr marL="0" marR="0" indent="279400">
                        <a:lnSpc>
                          <a:spcPct val="107000"/>
                        </a:lnSpc>
                        <a:spcBef>
                          <a:spcPts val="0"/>
                        </a:spcBef>
                        <a:spcAft>
                          <a:spcPts val="0"/>
                        </a:spcAft>
                      </a:pPr>
                      <a:r>
                        <a:rPr lang="lv-LV" sz="1400">
                          <a:effectLst/>
                        </a:rPr>
                        <a:t>nepareizi, neeksistējoši vai neizmantoti telefona numuri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indent="279400">
                        <a:lnSpc>
                          <a:spcPct val="107000"/>
                        </a:lnSpc>
                        <a:spcBef>
                          <a:spcPts val="0"/>
                        </a:spcBef>
                        <a:spcAft>
                          <a:spcPts val="0"/>
                        </a:spcAft>
                      </a:pPr>
                      <a:r>
                        <a:rPr lang="lv-LV" sz="1400">
                          <a:effectLst/>
                        </a:rPr>
                        <a:t>personas uz zvanu neatbildēja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indent="279400">
                        <a:lnSpc>
                          <a:spcPct val="107000"/>
                        </a:lnSpc>
                        <a:spcBef>
                          <a:spcPts val="0"/>
                        </a:spcBef>
                        <a:spcAft>
                          <a:spcPts val="0"/>
                        </a:spcAft>
                      </a:pPr>
                      <a:r>
                        <a:rPr lang="lv-LV" sz="1400">
                          <a:effectLst/>
                        </a:rPr>
                        <a:t>saņemti atteikumi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indent="279400">
                        <a:lnSpc>
                          <a:spcPct val="107000"/>
                        </a:lnSpc>
                        <a:spcBef>
                          <a:spcPts val="0"/>
                        </a:spcBef>
                        <a:spcAft>
                          <a:spcPts val="0"/>
                        </a:spcAft>
                      </a:pPr>
                      <a:r>
                        <a:rPr lang="lv-LV" sz="1400">
                          <a:effectLst/>
                        </a:rPr>
                        <a:t>respondenti pārtrauca interviju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7980">
                <a:tc>
                  <a:txBody>
                    <a:bodyPr/>
                    <a:lstStyle/>
                    <a:p>
                      <a:pPr marL="271145" marR="0" indent="6985">
                        <a:lnSpc>
                          <a:spcPct val="107000"/>
                        </a:lnSpc>
                        <a:spcBef>
                          <a:spcPts val="0"/>
                        </a:spcBef>
                        <a:spcAft>
                          <a:spcPts val="0"/>
                        </a:spcAft>
                      </a:pPr>
                      <a:r>
                        <a:rPr lang="lv-LV" sz="1400" dirty="0">
                          <a:effectLst/>
                        </a:rPr>
                        <a:t>vienošanās ar respondentu par interviju vēlāk, taču tā nenotika, jo nepieciešamais respondentu kopums bija jau sasniegts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indent="279400">
                        <a:lnSpc>
                          <a:spcPct val="107000"/>
                        </a:lnSpc>
                        <a:spcBef>
                          <a:spcPts val="0"/>
                        </a:spcBef>
                        <a:spcAft>
                          <a:spcPts val="0"/>
                        </a:spcAft>
                      </a:pPr>
                      <a:r>
                        <a:rPr lang="lv-LV" sz="1400">
                          <a:effectLst/>
                        </a:rPr>
                        <a:t>pabeigtas intervijas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401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245">
                <a:tc>
                  <a:txBody>
                    <a:bodyPr/>
                    <a:lstStyle/>
                    <a:p>
                      <a:pPr marL="0" marR="0">
                        <a:lnSpc>
                          <a:spcPct val="107000"/>
                        </a:lnSpc>
                        <a:spcBef>
                          <a:spcPts val="0"/>
                        </a:spcBef>
                        <a:spcAft>
                          <a:spcPts val="0"/>
                        </a:spcAft>
                      </a:pPr>
                      <a:r>
                        <a:rPr lang="lv-LV" sz="1400">
                          <a:effectLst/>
                        </a:rPr>
                        <a:t>Datu apstrādes gaitā brāķētās intervijas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70815">
                <a:tc>
                  <a:txBody>
                    <a:bodyPr/>
                    <a:lstStyle/>
                    <a:p>
                      <a:pPr marL="0" marR="0">
                        <a:lnSpc>
                          <a:spcPct val="107000"/>
                        </a:lnSpc>
                        <a:spcBef>
                          <a:spcPts val="0"/>
                        </a:spcBef>
                        <a:spcAft>
                          <a:spcPts val="0"/>
                        </a:spcAft>
                      </a:pPr>
                      <a:r>
                        <a:rPr lang="lv-LV" sz="1400">
                          <a:effectLst/>
                        </a:rPr>
                        <a:t>Datu kopā iekļautās derīgās intervijas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16535">
                <a:tc>
                  <a:txBody>
                    <a:bodyPr/>
                    <a:lstStyle/>
                    <a:p>
                      <a:pPr marL="0" marR="0">
                        <a:lnSpc>
                          <a:spcPct val="107000"/>
                        </a:lnSpc>
                        <a:spcBef>
                          <a:spcPts val="0"/>
                        </a:spcBef>
                        <a:spcAft>
                          <a:spcPts val="0"/>
                        </a:spcAft>
                      </a:pPr>
                      <a:r>
                        <a:rPr lang="lv-LV" sz="1400">
                          <a:effectLst/>
                        </a:rPr>
                        <a:t>Derīgo interviju īpatsvars no lauka darba aģentūras veikto zvanu skaita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a:effectLst/>
                        </a:rPr>
                        <a:t>69,1%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lv-LV" sz="1400" dirty="0">
                          <a:effectLst/>
                        </a:rPr>
                        <a:t>Kopējais respondences procents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v-LV" sz="1400" dirty="0">
                          <a:effectLst/>
                        </a:rPr>
                        <a:t>21,6%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20" name="Rectangle 19"/>
          <p:cNvSpPr/>
          <p:nvPr/>
        </p:nvSpPr>
        <p:spPr>
          <a:xfrm>
            <a:off x="11541967" y="3165729"/>
            <a:ext cx="631370" cy="2399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545075" y="5361531"/>
            <a:ext cx="631370" cy="2399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11523304" y="3424332"/>
            <a:ext cx="382556" cy="1890543"/>
          </a:xfrm>
          <a:prstGeom prst="downArrow">
            <a:avLst/>
          </a:prstGeom>
          <a:solidFill>
            <a:schemeClr val="accent6">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Turn Arrow 23"/>
          <p:cNvSpPr/>
          <p:nvPr/>
        </p:nvSpPr>
        <p:spPr>
          <a:xfrm>
            <a:off x="6652727" y="2705153"/>
            <a:ext cx="5243559" cy="621665"/>
          </a:xfrm>
          <a:prstGeom prst="uturnArrow">
            <a:avLst>
              <a:gd name="adj1" fmla="val 25000"/>
              <a:gd name="adj2" fmla="val 25000"/>
              <a:gd name="adj3" fmla="val 25000"/>
              <a:gd name="adj4" fmla="val 44874"/>
              <a:gd name="adj5" fmla="val 75000"/>
            </a:avLst>
          </a:prstGeom>
          <a:solidFill>
            <a:schemeClr val="accent6">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rot="5400000" flipH="1">
            <a:off x="4998324" y="3841328"/>
            <a:ext cx="2467493" cy="1438469"/>
          </a:xfrm>
          <a:prstGeom prst="bentArrow">
            <a:avLst>
              <a:gd name="adj1" fmla="val 10250"/>
              <a:gd name="adj2" fmla="val 15059"/>
              <a:gd name="adj3" fmla="val 17304"/>
              <a:gd name="adj4" fmla="val 44391"/>
            </a:avLst>
          </a:prstGeom>
          <a:solidFill>
            <a:schemeClr val="accent6">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11523304" y="6048440"/>
            <a:ext cx="650033" cy="21039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Callout 26"/>
          <p:cNvSpPr/>
          <p:nvPr/>
        </p:nvSpPr>
        <p:spPr>
          <a:xfrm>
            <a:off x="9330612" y="6298424"/>
            <a:ext cx="1391480" cy="423051"/>
          </a:xfrm>
          <a:prstGeom prst="wedgeEllipseCallout">
            <a:avLst>
              <a:gd name="adj1" fmla="val 94636"/>
              <a:gd name="adj2" fmla="val -69713"/>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Izlase</a:t>
            </a:r>
            <a:endParaRPr lang="en-US" dirty="0">
              <a:solidFill>
                <a:schemeClr val="tx1"/>
              </a:solidFill>
            </a:endParaRPr>
          </a:p>
        </p:txBody>
      </p:sp>
      <p:sp>
        <p:nvSpPr>
          <p:cNvPr id="28" name="TextBox 27"/>
          <p:cNvSpPr txBox="1"/>
          <p:nvPr/>
        </p:nvSpPr>
        <p:spPr>
          <a:xfrm>
            <a:off x="555181" y="6582975"/>
            <a:ext cx="1553537" cy="276999"/>
          </a:xfrm>
          <a:prstGeom prst="rect">
            <a:avLst/>
          </a:prstGeom>
          <a:noFill/>
        </p:spPr>
        <p:txBody>
          <a:bodyPr wrap="square" rtlCol="0">
            <a:spAutoFit/>
          </a:bodyPr>
          <a:lstStyle/>
          <a:p>
            <a:r>
              <a:rPr lang="lv-LV" sz="1200" dirty="0" smtClean="0"/>
              <a:t>Avots: VSAA dati.</a:t>
            </a:r>
            <a:endParaRPr lang="en-US" sz="1200" dirty="0"/>
          </a:p>
        </p:txBody>
      </p:sp>
      <p:sp>
        <p:nvSpPr>
          <p:cNvPr id="29" name="TextBox 28"/>
          <p:cNvSpPr txBox="1"/>
          <p:nvPr/>
        </p:nvSpPr>
        <p:spPr>
          <a:xfrm>
            <a:off x="7145367" y="6234637"/>
            <a:ext cx="1553537" cy="276999"/>
          </a:xfrm>
          <a:prstGeom prst="rect">
            <a:avLst/>
          </a:prstGeom>
          <a:noFill/>
        </p:spPr>
        <p:txBody>
          <a:bodyPr wrap="square" rtlCol="0">
            <a:spAutoFit/>
          </a:bodyPr>
          <a:lstStyle/>
          <a:p>
            <a:r>
              <a:rPr lang="lv-LV" sz="1200" dirty="0" smtClean="0"/>
              <a:t>Avots: SKDS dati.</a:t>
            </a:r>
            <a:endParaRPr lang="en-US" sz="1200" dirty="0"/>
          </a:p>
        </p:txBody>
      </p:sp>
    </p:spTree>
    <p:extLst>
      <p:ext uri="{BB962C8B-B14F-4D97-AF65-F5344CB8AC3E}">
        <p14:creationId xmlns:p14="http://schemas.microsoft.com/office/powerpoint/2010/main" val="1235298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28</a:t>
            </a:fld>
            <a:endParaRPr lang="en-US" dirty="0"/>
          </a:p>
        </p:txBody>
      </p:sp>
      <p:pic>
        <p:nvPicPr>
          <p:cNvPr id="10" name="Picture 9"/>
          <p:cNvPicPr/>
          <p:nvPr/>
        </p:nvPicPr>
        <p:blipFill>
          <a:blip r:embed="rId3" cstate="print"/>
          <a:srcRect/>
          <a:stretch>
            <a:fillRect/>
          </a:stretch>
        </p:blipFill>
        <p:spPr bwMode="auto">
          <a:xfrm>
            <a:off x="0" y="-1552"/>
            <a:ext cx="8117633" cy="6859552"/>
          </a:xfrm>
          <a:prstGeom prst="rect">
            <a:avLst/>
          </a:prstGeom>
          <a:noFill/>
          <a:ln w="9525">
            <a:noFill/>
            <a:miter lim="800000"/>
            <a:headEnd/>
            <a:tailEnd/>
          </a:ln>
        </p:spPr>
      </p:pic>
      <p:sp>
        <p:nvSpPr>
          <p:cNvPr id="13" name="TextBox 12"/>
          <p:cNvSpPr txBox="1"/>
          <p:nvPr/>
        </p:nvSpPr>
        <p:spPr>
          <a:xfrm>
            <a:off x="5327780" y="6150114"/>
            <a:ext cx="2164701" cy="707886"/>
          </a:xfrm>
          <a:prstGeom prst="rect">
            <a:avLst/>
          </a:prstGeom>
          <a:noFill/>
        </p:spPr>
        <p:txBody>
          <a:bodyPr wrap="square" rtlCol="0">
            <a:spAutoFit/>
          </a:bodyPr>
          <a:lstStyle/>
          <a:p>
            <a:r>
              <a:rPr lang="lv-LV" sz="2000" dirty="0" smtClean="0">
                <a:solidFill>
                  <a:schemeClr val="accent5"/>
                </a:solidFill>
              </a:rPr>
              <a:t>Pensijas </a:t>
            </a:r>
            <a:r>
              <a:rPr lang="lv-LV" sz="2000" dirty="0">
                <a:solidFill>
                  <a:schemeClr val="accent5"/>
                </a:solidFill>
              </a:rPr>
              <a:t>vecumu </a:t>
            </a:r>
            <a:r>
              <a:rPr lang="lv-LV" sz="2000" dirty="0" smtClean="0">
                <a:solidFill>
                  <a:schemeClr val="accent5"/>
                </a:solidFill>
              </a:rPr>
              <a:t>sasniegušie</a:t>
            </a:r>
            <a:endParaRPr lang="lv-LV" sz="2000" dirty="0">
              <a:solidFill>
                <a:schemeClr val="accent5"/>
              </a:solidFill>
            </a:endParaRPr>
          </a:p>
        </p:txBody>
      </p:sp>
      <p:sp>
        <p:nvSpPr>
          <p:cNvPr id="2" name="Title 1"/>
          <p:cNvSpPr>
            <a:spLocks noGrp="1"/>
          </p:cNvSpPr>
          <p:nvPr>
            <p:ph type="title"/>
          </p:nvPr>
        </p:nvSpPr>
        <p:spPr>
          <a:xfrm>
            <a:off x="5990253" y="101517"/>
            <a:ext cx="6086416" cy="1232761"/>
          </a:xfrm>
        </p:spPr>
        <p:txBody>
          <a:bodyPr>
            <a:noAutofit/>
          </a:bodyPr>
          <a:lstStyle/>
          <a:p>
            <a:pPr algn="ctr"/>
            <a:r>
              <a:rPr lang="lv-LV" b="1" dirty="0">
                <a:solidFill>
                  <a:srgbClr val="FF0000"/>
                </a:solidFill>
              </a:rPr>
              <a:t>Cēloņi, kāpēc </a:t>
            </a:r>
            <a:r>
              <a:rPr lang="lv-LV" b="1" dirty="0" smtClean="0">
                <a:solidFill>
                  <a:srgbClr val="FF0000"/>
                </a:solidFill>
              </a:rPr>
              <a:t>nav </a:t>
            </a:r>
            <a:r>
              <a:rPr lang="lv-LV" b="1" dirty="0">
                <a:solidFill>
                  <a:srgbClr val="FF0000"/>
                </a:solidFill>
              </a:rPr>
              <a:t>nepieciešamā darba stāža</a:t>
            </a:r>
            <a:endParaRPr lang="en-US" b="1" dirty="0">
              <a:solidFill>
                <a:srgbClr val="FF0000"/>
              </a:solidFill>
            </a:endParaRPr>
          </a:p>
        </p:txBody>
      </p:sp>
    </p:spTree>
    <p:extLst>
      <p:ext uri="{BB962C8B-B14F-4D97-AF65-F5344CB8AC3E}">
        <p14:creationId xmlns:p14="http://schemas.microsoft.com/office/powerpoint/2010/main" val="2384178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29</a:t>
            </a:fld>
            <a:endParaRPr lang="en-US" dirty="0"/>
          </a:p>
        </p:txBody>
      </p:sp>
      <p:pic>
        <p:nvPicPr>
          <p:cNvPr id="6" name="Picture 5"/>
          <p:cNvPicPr/>
          <p:nvPr/>
        </p:nvPicPr>
        <p:blipFill>
          <a:blip r:embed="rId3" cstate="print"/>
          <a:srcRect/>
          <a:stretch>
            <a:fillRect/>
          </a:stretch>
        </p:blipFill>
        <p:spPr bwMode="auto">
          <a:xfrm>
            <a:off x="1725" y="1320"/>
            <a:ext cx="7929295" cy="6856679"/>
          </a:xfrm>
          <a:prstGeom prst="rect">
            <a:avLst/>
          </a:prstGeom>
          <a:noFill/>
          <a:ln w="9525">
            <a:noFill/>
            <a:miter lim="800000"/>
            <a:headEnd/>
            <a:tailEnd/>
          </a:ln>
        </p:spPr>
      </p:pic>
      <p:sp>
        <p:nvSpPr>
          <p:cNvPr id="2" name="Title 1"/>
          <p:cNvSpPr>
            <a:spLocks noGrp="1"/>
          </p:cNvSpPr>
          <p:nvPr>
            <p:ph type="title"/>
          </p:nvPr>
        </p:nvSpPr>
        <p:spPr>
          <a:xfrm>
            <a:off x="5990253" y="101517"/>
            <a:ext cx="6086416" cy="1232761"/>
          </a:xfrm>
        </p:spPr>
        <p:txBody>
          <a:bodyPr>
            <a:noAutofit/>
          </a:bodyPr>
          <a:lstStyle/>
          <a:p>
            <a:pPr algn="ctr"/>
            <a:r>
              <a:rPr lang="lv-LV" b="1" dirty="0">
                <a:solidFill>
                  <a:srgbClr val="FF0000"/>
                </a:solidFill>
              </a:rPr>
              <a:t>Cēloņi, kāpēc </a:t>
            </a:r>
            <a:r>
              <a:rPr lang="lv-LV" b="1" dirty="0" smtClean="0">
                <a:solidFill>
                  <a:srgbClr val="FF0000"/>
                </a:solidFill>
              </a:rPr>
              <a:t>nav </a:t>
            </a:r>
            <a:r>
              <a:rPr lang="lv-LV" b="1" dirty="0">
                <a:solidFill>
                  <a:srgbClr val="FF0000"/>
                </a:solidFill>
              </a:rPr>
              <a:t>nepieciešamā darba stāža</a:t>
            </a:r>
            <a:endParaRPr lang="en-US" b="1" dirty="0">
              <a:solidFill>
                <a:srgbClr val="FF0000"/>
              </a:solidFill>
            </a:endParaRPr>
          </a:p>
        </p:txBody>
      </p:sp>
      <p:sp>
        <p:nvSpPr>
          <p:cNvPr id="13" name="TextBox 12"/>
          <p:cNvSpPr txBox="1"/>
          <p:nvPr/>
        </p:nvSpPr>
        <p:spPr>
          <a:xfrm>
            <a:off x="5289680" y="6013589"/>
            <a:ext cx="1987420" cy="707886"/>
          </a:xfrm>
          <a:prstGeom prst="rect">
            <a:avLst/>
          </a:prstGeom>
          <a:noFill/>
        </p:spPr>
        <p:txBody>
          <a:bodyPr wrap="square" rtlCol="0">
            <a:spAutoFit/>
          </a:bodyPr>
          <a:lstStyle/>
          <a:p>
            <a:r>
              <a:rPr lang="lv-LV" sz="2000" dirty="0" smtClean="0">
                <a:solidFill>
                  <a:schemeClr val="accent5"/>
                </a:solidFill>
              </a:rPr>
              <a:t>Personas </a:t>
            </a:r>
            <a:r>
              <a:rPr lang="lv-LV" sz="2000" dirty="0">
                <a:solidFill>
                  <a:schemeClr val="accent5"/>
                </a:solidFill>
              </a:rPr>
              <a:t>ar </a:t>
            </a:r>
            <a:r>
              <a:rPr lang="lv-LV" sz="2000" dirty="0" smtClean="0">
                <a:solidFill>
                  <a:schemeClr val="accent5"/>
                </a:solidFill>
              </a:rPr>
              <a:t>invaliditāti</a:t>
            </a:r>
            <a:endParaRPr lang="lv-LV" sz="2000" dirty="0">
              <a:solidFill>
                <a:schemeClr val="accent5"/>
              </a:solidFill>
            </a:endParaRPr>
          </a:p>
        </p:txBody>
      </p:sp>
    </p:spTree>
    <p:extLst>
      <p:ext uri="{BB962C8B-B14F-4D97-AF65-F5344CB8AC3E}">
        <p14:creationId xmlns:p14="http://schemas.microsoft.com/office/powerpoint/2010/main" val="71321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936453"/>
          </a:xfrm>
        </p:spPr>
        <p:txBody>
          <a:bodyPr>
            <a:normAutofit/>
          </a:bodyPr>
          <a:lstStyle/>
          <a:p>
            <a:pPr algn="ctr"/>
            <a:r>
              <a:rPr lang="lv-LV" b="1" dirty="0" smtClean="0">
                <a:solidFill>
                  <a:srgbClr val="FF0000"/>
                </a:solidFill>
              </a:rPr>
              <a:t>Izmaiņas likumdošanā</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19134996"/>
              </p:ext>
            </p:extLst>
          </p:nvPr>
        </p:nvGraphicFramePr>
        <p:xfrm>
          <a:off x="329835" y="756595"/>
          <a:ext cx="11420176" cy="5521960"/>
        </p:xfrm>
        <a:graphic>
          <a:graphicData uri="http://schemas.openxmlformats.org/drawingml/2006/table">
            <a:tbl>
              <a:tblPr firstRow="1" bandRow="1">
                <a:tableStyleId>{93296810-A885-4BE3-A3E7-6D5BEEA58F35}</a:tableStyleId>
              </a:tblPr>
              <a:tblGrid>
                <a:gridCol w="1844954"/>
                <a:gridCol w="5923006"/>
                <a:gridCol w="1524000"/>
                <a:gridCol w="2128216"/>
              </a:tblGrid>
              <a:tr h="370840">
                <a:tc>
                  <a:txBody>
                    <a:bodyPr/>
                    <a:lstStyle/>
                    <a:p>
                      <a:r>
                        <a:rPr lang="lv-LV" dirty="0" smtClean="0"/>
                        <a:t>Likumi</a:t>
                      </a:r>
                      <a:endParaRPr lang="en-US" dirty="0">
                        <a:solidFill>
                          <a:schemeClr val="tx1"/>
                        </a:solidFill>
                      </a:endParaRPr>
                    </a:p>
                  </a:txBody>
                  <a:tcPr/>
                </a:tc>
                <a:tc>
                  <a:txBody>
                    <a:bodyPr/>
                    <a:lstStyle/>
                    <a:p>
                      <a:r>
                        <a:rPr lang="lv-LV" dirty="0" smtClean="0"/>
                        <a:t>Izmaiņas</a:t>
                      </a:r>
                      <a:endParaRPr lang="en-US" dirty="0">
                        <a:solidFill>
                          <a:schemeClr val="tx1"/>
                        </a:solidFill>
                      </a:endParaRPr>
                    </a:p>
                  </a:txBody>
                  <a:tcPr/>
                </a:tc>
                <a:tc>
                  <a:txBody>
                    <a:bodyPr/>
                    <a:lstStyle/>
                    <a:p>
                      <a:r>
                        <a:rPr lang="lv-LV" dirty="0" smtClean="0"/>
                        <a:t>Mērķgrupa</a:t>
                      </a:r>
                      <a:endParaRPr lang="en-US" dirty="0">
                        <a:solidFill>
                          <a:schemeClr val="tx1"/>
                        </a:solidFill>
                      </a:endParaRPr>
                    </a:p>
                  </a:txBody>
                  <a:tcPr/>
                </a:tc>
                <a:tc>
                  <a:txBody>
                    <a:bodyPr/>
                    <a:lstStyle/>
                    <a:p>
                      <a:r>
                        <a:rPr lang="lv-LV" dirty="0" smtClean="0"/>
                        <a:t>Iecerētā</a:t>
                      </a:r>
                      <a:r>
                        <a:rPr lang="lv-LV" baseline="0" dirty="0" smtClean="0"/>
                        <a:t> i</a:t>
                      </a:r>
                      <a:r>
                        <a:rPr lang="lv-LV" dirty="0" smtClean="0"/>
                        <a:t>etekme</a:t>
                      </a:r>
                      <a:endParaRPr lang="en-US" dirty="0">
                        <a:solidFill>
                          <a:schemeClr val="tx1"/>
                        </a:solidFill>
                      </a:endParaRPr>
                    </a:p>
                  </a:txBody>
                  <a:tcPr/>
                </a:tc>
              </a:tr>
              <a:tr h="370840">
                <a:tc>
                  <a:txBody>
                    <a:bodyPr/>
                    <a:lstStyle/>
                    <a:p>
                      <a:r>
                        <a:rPr lang="lv-LV" sz="1600" kern="1200" dirty="0" smtClean="0">
                          <a:effectLst/>
                        </a:rPr>
                        <a:t>Bezdarbnieku un darba meklētāju atbalsta likums</a:t>
                      </a:r>
                      <a:endParaRPr lang="en-US" sz="1600" b="0" dirty="0"/>
                    </a:p>
                  </a:txBody>
                  <a:tcPr/>
                </a:tc>
                <a:tc>
                  <a:txBody>
                    <a:bodyPr/>
                    <a:lstStyle/>
                    <a:p>
                      <a:r>
                        <a:rPr lang="lv-LV" sz="1600" kern="1200" dirty="0" smtClean="0">
                          <a:effectLst/>
                        </a:rPr>
                        <a:t>Bezdarbniekam ir tiesības strādāt (iegūt darba ņēmēja vai pašnodarbinātā statusu) uz laiku līdz diviem mēnešiem, saglabājot bezdarbnieka statusu</a:t>
                      </a:r>
                      <a:endParaRPr lang="en-US" sz="1600" b="0" dirty="0"/>
                    </a:p>
                  </a:txBody>
                  <a:tcPr/>
                </a:tc>
                <a:tc>
                  <a:txBody>
                    <a:bodyPr/>
                    <a:lstStyle/>
                    <a:p>
                      <a:r>
                        <a:rPr lang="lv-LV" sz="1600" dirty="0" smtClean="0"/>
                        <a:t>Bezdarbnieki</a:t>
                      </a:r>
                      <a:endParaRPr lang="en-US" sz="1600" b="0" dirty="0"/>
                    </a:p>
                  </a:txBody>
                  <a:tcPr/>
                </a:tc>
                <a:tc>
                  <a:txBody>
                    <a:bodyPr/>
                    <a:lstStyle/>
                    <a:p>
                      <a:r>
                        <a:rPr lang="lv-LV" sz="1600" dirty="0" smtClean="0"/>
                        <a:t>Ātrāka atgriešanās darba tirgū.</a:t>
                      </a:r>
                    </a:p>
                    <a:p>
                      <a:r>
                        <a:rPr lang="lv-LV" sz="1600" dirty="0" smtClean="0"/>
                        <a:t>Ienākumu pieaugums.</a:t>
                      </a:r>
                      <a:endParaRPr lang="en-US" sz="1600" b="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noProof="0" dirty="0" smtClean="0"/>
                        <a:t>Darba likums</a:t>
                      </a:r>
                      <a:endParaRPr lang="lv-LV" sz="1600" noProof="0" dirty="0" smtClean="0"/>
                    </a:p>
                    <a:p>
                      <a:r>
                        <a:rPr lang="lv-LV" sz="1600" noProof="0" dirty="0" smtClean="0"/>
                        <a:t>Darba aizsardzības likums</a:t>
                      </a:r>
                      <a:endParaRPr lang="lv-LV" sz="1600" b="0" noProof="0" dirty="0"/>
                    </a:p>
                  </a:txBody>
                  <a:tcPr/>
                </a:tc>
                <a:tc>
                  <a:txBody>
                    <a:bodyPr/>
                    <a:lstStyle/>
                    <a:p>
                      <a:r>
                        <a:rPr lang="lv-LV" sz="1600" kern="1200" dirty="0" smtClean="0">
                          <a:effectLst/>
                        </a:rPr>
                        <a:t>Paredz regulēt administratīvos pārkāpumus darba tiesisko attiecību jomā, piemērojot sodus par pārkāpumiem</a:t>
                      </a:r>
                      <a:endParaRPr lang="en-US" sz="1600" b="0" dirty="0"/>
                    </a:p>
                  </a:txBody>
                  <a:tcPr/>
                </a:tc>
                <a:tc>
                  <a:txBody>
                    <a:bodyPr/>
                    <a:lstStyle/>
                    <a:p>
                      <a:r>
                        <a:rPr lang="lv-LV" sz="1600" dirty="0" smtClean="0"/>
                        <a:t>Darba ņēmēji</a:t>
                      </a:r>
                      <a:endParaRPr lang="en-US" sz="1600" b="0" dirty="0"/>
                    </a:p>
                  </a:txBody>
                  <a:tcPr/>
                </a:tc>
                <a:tc>
                  <a:txBody>
                    <a:bodyPr/>
                    <a:lstStyle/>
                    <a:p>
                      <a:r>
                        <a:rPr lang="lv-LV" sz="1600" kern="1200" dirty="0" smtClean="0">
                          <a:effectLst/>
                        </a:rPr>
                        <a:t>Mazināt pārkāpumus darba tiesisko attiecību jomā</a:t>
                      </a:r>
                      <a:endParaRPr lang="en-US" sz="1600" b="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kern="1200" noProof="0" dirty="0" smtClean="0">
                          <a:solidFill>
                            <a:schemeClr val="dk1"/>
                          </a:solidFill>
                          <a:latin typeface="+mn-lt"/>
                          <a:ea typeface="+mn-ea"/>
                          <a:cs typeface="+mn-cs"/>
                        </a:rPr>
                        <a:t>Noteikumi par aktīvo nodarbinātības pasākumu un preventīvo bezdarba samazināšanas pasākumu organizēšanas un finansēšanas kārtību un pasākumu īstenotāju izvēles principiem</a:t>
                      </a:r>
                      <a:endParaRPr lang="lv-LV" sz="1600" kern="1200" noProof="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lv-LV" sz="1600" b="0" dirty="0" smtClean="0"/>
                        <a:t>Viens darba vadītājs var vadīt darbu ne vairāk par pieciem izglītojamiem, ja darba vadītājs vada darbu vismaz vienam izglītojamam ar invaliditāti;</a:t>
                      </a:r>
                    </a:p>
                    <a:p>
                      <a:pPr marL="285750" indent="-285750">
                        <a:buFont typeface="Arial" panose="020B0604020202020204" pitchFamily="34" charset="0"/>
                        <a:buChar char="•"/>
                      </a:pPr>
                      <a:r>
                        <a:rPr lang="lv-LV" sz="1600" b="0" dirty="0" smtClean="0"/>
                        <a:t>Iespēja darba devējiem, kas pasākumos nodarbina vai plāno nodarbināt izglītojamos ar invaliditāti, saņemt konsultācijas par izglītojamo ar invaliditāti nodarbināšanu;</a:t>
                      </a:r>
                    </a:p>
                    <a:p>
                      <a:pPr marL="285750" indent="-285750">
                        <a:buFont typeface="Arial" panose="020B0604020202020204" pitchFamily="34" charset="0"/>
                        <a:buChar char="•"/>
                      </a:pPr>
                      <a:r>
                        <a:rPr lang="lv-LV" sz="1600" b="0" dirty="0" smtClean="0"/>
                        <a:t>Ja darba devējs pasākumos nodarbina izglītojamo ar invaliditāti, dotāciju izglītojamā darba algai piešķir valstī noteiktās minimālās mēneša darba algas apmērā;</a:t>
                      </a:r>
                    </a:p>
                    <a:p>
                      <a:pPr marL="285750" indent="-285750">
                        <a:buFont typeface="Arial" panose="020B0604020202020204" pitchFamily="34" charset="0"/>
                        <a:buChar char="•"/>
                      </a:pPr>
                      <a:r>
                        <a:rPr lang="lv-LV" sz="1600" b="0" dirty="0" smtClean="0"/>
                        <a:t>Ja darba vadītājs vada darbu vismaz vienam izglītojamam ar invaliditāti, dotāciju piešķir 60% apmērā no valstī noteiktās minimālās mēneša darba algas apmērā, attiecīgi par pārējo izglītojamo darba vadīšanu – vienu desmito daļu no valstī noteiktās minimālās mēneša darba algas apmērā.</a:t>
                      </a:r>
                    </a:p>
                  </a:txBody>
                  <a:tcPr/>
                </a:tc>
                <a:tc>
                  <a:txBody>
                    <a:bodyPr/>
                    <a:lstStyle/>
                    <a:p>
                      <a:r>
                        <a:rPr lang="lv-LV" sz="1600" b="0" noProof="0" dirty="0" smtClean="0"/>
                        <a:t>Skolēni ar invaliditāti, kas iesaistīti skolēnu nodarbinātības pasākumos vasarā</a:t>
                      </a:r>
                      <a:endParaRPr lang="lv-LV" sz="1600" b="0" noProof="0" dirty="0"/>
                    </a:p>
                  </a:txBody>
                  <a:tcPr/>
                </a:tc>
                <a:tc>
                  <a:txBody>
                    <a:bodyPr/>
                    <a:lstStyle/>
                    <a:p>
                      <a:r>
                        <a:rPr lang="lv-LV" sz="1600" b="0" noProof="0" dirty="0" smtClean="0"/>
                        <a:t>Atbalsts nodarbinātībai</a:t>
                      </a:r>
                      <a:endParaRPr lang="lv-LV" sz="1600" b="0" noProof="0" dirty="0"/>
                    </a:p>
                  </a:txBody>
                  <a:tcPr/>
                </a:tc>
              </a:tr>
            </a:tbl>
          </a:graphicData>
        </a:graphic>
      </p:graphicFrame>
      <p:sp>
        <p:nvSpPr>
          <p:cNvPr id="10" name="TextBox 9"/>
          <p:cNvSpPr txBox="1"/>
          <p:nvPr/>
        </p:nvSpPr>
        <p:spPr>
          <a:xfrm>
            <a:off x="329835" y="356485"/>
            <a:ext cx="1750342" cy="400110"/>
          </a:xfrm>
          <a:prstGeom prst="rect">
            <a:avLst/>
          </a:prstGeom>
          <a:noFill/>
        </p:spPr>
        <p:txBody>
          <a:bodyPr wrap="square" rtlCol="0">
            <a:spAutoFit/>
          </a:bodyPr>
          <a:lstStyle/>
          <a:p>
            <a:r>
              <a:rPr lang="lv-LV" sz="2000" dirty="0" smtClean="0">
                <a:solidFill>
                  <a:schemeClr val="accent5"/>
                </a:solidFill>
              </a:rPr>
              <a:t>Nodarbinātība</a:t>
            </a:r>
            <a:endParaRPr lang="lv-LV" sz="2000" dirty="0"/>
          </a:p>
        </p:txBody>
      </p:sp>
    </p:spTree>
    <p:extLst>
      <p:ext uri="{BB962C8B-B14F-4D97-AF65-F5344CB8AC3E}">
        <p14:creationId xmlns:p14="http://schemas.microsoft.com/office/powerpoint/2010/main" val="1773733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30</a:t>
            </a:fld>
            <a:endParaRPr lang="en-US" dirty="0"/>
          </a:p>
        </p:txBody>
      </p:sp>
      <p:pic>
        <p:nvPicPr>
          <p:cNvPr id="6" name="Picture 5"/>
          <p:cNvPicPr/>
          <p:nvPr/>
        </p:nvPicPr>
        <p:blipFill>
          <a:blip r:embed="rId3" cstate="print"/>
          <a:srcRect/>
          <a:stretch>
            <a:fillRect/>
          </a:stretch>
        </p:blipFill>
        <p:spPr bwMode="auto">
          <a:xfrm>
            <a:off x="0" y="-18"/>
            <a:ext cx="7949682" cy="6858018"/>
          </a:xfrm>
          <a:prstGeom prst="rect">
            <a:avLst/>
          </a:prstGeom>
          <a:noFill/>
          <a:ln w="9525">
            <a:noFill/>
            <a:miter lim="800000"/>
            <a:headEnd/>
            <a:tailEnd/>
          </a:ln>
        </p:spPr>
      </p:pic>
      <p:sp>
        <p:nvSpPr>
          <p:cNvPr id="2" name="Title 1"/>
          <p:cNvSpPr>
            <a:spLocks noGrp="1"/>
          </p:cNvSpPr>
          <p:nvPr>
            <p:ph type="title"/>
          </p:nvPr>
        </p:nvSpPr>
        <p:spPr>
          <a:xfrm>
            <a:off x="4305407" y="782654"/>
            <a:ext cx="7920553" cy="1755275"/>
          </a:xfrm>
        </p:spPr>
        <p:txBody>
          <a:bodyPr>
            <a:noAutofit/>
          </a:bodyPr>
          <a:lstStyle/>
          <a:p>
            <a:pPr algn="ctr"/>
            <a:r>
              <a:rPr lang="lv-LV" b="1" dirty="0" smtClean="0">
                <a:solidFill>
                  <a:srgbClr val="FF0000"/>
                </a:solidFill>
              </a:rPr>
              <a:t>Galvenais </a:t>
            </a:r>
            <a:r>
              <a:rPr lang="lv-LV" b="1" dirty="0">
                <a:solidFill>
                  <a:srgbClr val="FF0000"/>
                </a:solidFill>
              </a:rPr>
              <a:t>iemesls, kāpēc pārtrauca darbu pēdējā darbavietā</a:t>
            </a:r>
            <a:endParaRPr lang="en-US" b="1" dirty="0">
              <a:solidFill>
                <a:srgbClr val="FF0000"/>
              </a:solidFill>
            </a:endParaRPr>
          </a:p>
        </p:txBody>
      </p:sp>
      <p:sp>
        <p:nvSpPr>
          <p:cNvPr id="7" name="TextBox 6"/>
          <p:cNvSpPr txBox="1"/>
          <p:nvPr/>
        </p:nvSpPr>
        <p:spPr>
          <a:xfrm>
            <a:off x="4156116" y="5819553"/>
            <a:ext cx="4773280" cy="830997"/>
          </a:xfrm>
          <a:prstGeom prst="rect">
            <a:avLst/>
          </a:prstGeom>
          <a:noFill/>
        </p:spPr>
        <p:txBody>
          <a:bodyPr wrap="square" rtlCol="0">
            <a:spAutoFit/>
          </a:bodyPr>
          <a:lstStyle/>
          <a:p>
            <a:r>
              <a:rPr lang="lv-LV" sz="1200" dirty="0"/>
              <a:t>Bāze: </a:t>
            </a:r>
            <a:r>
              <a:rPr lang="lv-LV" sz="1200" dirty="0" smtClean="0"/>
              <a:t>Tie, kas ir </a:t>
            </a:r>
            <a:r>
              <a:rPr lang="lv-LV" sz="1200" dirty="0"/>
              <a:t>oficiāli strādājuši, bet šobrīd nestrādā. Viena </a:t>
            </a:r>
            <a:r>
              <a:rPr lang="lv-LV" sz="1200" dirty="0" smtClean="0"/>
              <a:t>atbilde.</a:t>
            </a:r>
          </a:p>
          <a:p>
            <a:endParaRPr lang="lv-LV" sz="1200" dirty="0"/>
          </a:p>
          <a:p>
            <a:r>
              <a:rPr lang="lv-LV" sz="1200" dirty="0" smtClean="0"/>
              <a:t>* Ar </a:t>
            </a:r>
            <a:r>
              <a:rPr lang="lv-LV" sz="1200" dirty="0"/>
              <a:t>zvaigznīti atzīmētās atbildes nebija iekļautas anketā – tās ir starp biežākajām, ko respondenti minējuši pie citiem iemesliem.</a:t>
            </a:r>
            <a:endParaRPr lang="en-US" sz="1200" dirty="0"/>
          </a:p>
        </p:txBody>
      </p:sp>
    </p:spTree>
    <p:extLst>
      <p:ext uri="{BB962C8B-B14F-4D97-AF65-F5344CB8AC3E}">
        <p14:creationId xmlns:p14="http://schemas.microsoft.com/office/powerpoint/2010/main" val="4043150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31</a:t>
            </a:fld>
            <a:endParaRPr lang="en-US" dirty="0"/>
          </a:p>
        </p:txBody>
      </p:sp>
      <p:pic>
        <p:nvPicPr>
          <p:cNvPr id="8" name="Picture 7"/>
          <p:cNvPicPr/>
          <p:nvPr/>
        </p:nvPicPr>
        <p:blipFill>
          <a:blip r:embed="rId3" cstate="print"/>
          <a:srcRect/>
          <a:stretch>
            <a:fillRect/>
          </a:stretch>
        </p:blipFill>
        <p:spPr bwMode="auto">
          <a:xfrm>
            <a:off x="-3517" y="2134"/>
            <a:ext cx="7701272" cy="6855866"/>
          </a:xfrm>
          <a:prstGeom prst="rect">
            <a:avLst/>
          </a:prstGeom>
          <a:noFill/>
          <a:ln w="9525">
            <a:noFill/>
            <a:miter lim="800000"/>
            <a:headEnd/>
            <a:tailEnd/>
          </a:ln>
        </p:spPr>
      </p:pic>
      <p:sp>
        <p:nvSpPr>
          <p:cNvPr id="7" name="Title 1"/>
          <p:cNvSpPr>
            <a:spLocks noGrp="1"/>
          </p:cNvSpPr>
          <p:nvPr>
            <p:ph type="title"/>
          </p:nvPr>
        </p:nvSpPr>
        <p:spPr>
          <a:xfrm>
            <a:off x="6008913" y="194826"/>
            <a:ext cx="5619887" cy="1755275"/>
          </a:xfrm>
        </p:spPr>
        <p:txBody>
          <a:bodyPr>
            <a:noAutofit/>
          </a:bodyPr>
          <a:lstStyle/>
          <a:p>
            <a:pPr algn="ctr"/>
            <a:r>
              <a:rPr lang="lv-LV" b="1" dirty="0" smtClean="0">
                <a:solidFill>
                  <a:srgbClr val="FF0000"/>
                </a:solidFill>
              </a:rPr>
              <a:t>Galvenais </a:t>
            </a:r>
            <a:r>
              <a:rPr lang="lv-LV" b="1" dirty="0">
                <a:solidFill>
                  <a:srgbClr val="FF0000"/>
                </a:solidFill>
              </a:rPr>
              <a:t>iemesls, kāpēc pārtrauca darbu pēdējā darbavietā</a:t>
            </a:r>
            <a:endParaRPr lang="en-US" b="1" dirty="0">
              <a:solidFill>
                <a:srgbClr val="FF0000"/>
              </a:solidFill>
            </a:endParaRPr>
          </a:p>
        </p:txBody>
      </p:sp>
      <p:sp>
        <p:nvSpPr>
          <p:cNvPr id="13" name="TextBox 12"/>
          <p:cNvSpPr txBox="1"/>
          <p:nvPr/>
        </p:nvSpPr>
        <p:spPr>
          <a:xfrm>
            <a:off x="5141168" y="5831026"/>
            <a:ext cx="2164701" cy="707886"/>
          </a:xfrm>
          <a:prstGeom prst="rect">
            <a:avLst/>
          </a:prstGeom>
          <a:noFill/>
        </p:spPr>
        <p:txBody>
          <a:bodyPr wrap="square" rtlCol="0">
            <a:spAutoFit/>
          </a:bodyPr>
          <a:lstStyle/>
          <a:p>
            <a:r>
              <a:rPr lang="lv-LV" sz="2000" dirty="0" smtClean="0">
                <a:solidFill>
                  <a:schemeClr val="accent5"/>
                </a:solidFill>
              </a:rPr>
              <a:t>Pensijas </a:t>
            </a:r>
            <a:r>
              <a:rPr lang="lv-LV" sz="2000" dirty="0">
                <a:solidFill>
                  <a:schemeClr val="accent5"/>
                </a:solidFill>
              </a:rPr>
              <a:t>vecumu </a:t>
            </a:r>
            <a:r>
              <a:rPr lang="lv-LV" sz="2000" dirty="0" smtClean="0">
                <a:solidFill>
                  <a:schemeClr val="accent5"/>
                </a:solidFill>
              </a:rPr>
              <a:t>sasniegušie</a:t>
            </a:r>
            <a:endParaRPr lang="lv-LV" sz="2000" dirty="0">
              <a:solidFill>
                <a:schemeClr val="accent5"/>
              </a:solidFill>
            </a:endParaRPr>
          </a:p>
        </p:txBody>
      </p:sp>
    </p:spTree>
    <p:extLst>
      <p:ext uri="{BB962C8B-B14F-4D97-AF65-F5344CB8AC3E}">
        <p14:creationId xmlns:p14="http://schemas.microsoft.com/office/powerpoint/2010/main" val="1986460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32</a:t>
            </a:fld>
            <a:endParaRPr lang="en-US" dirty="0"/>
          </a:p>
        </p:txBody>
      </p:sp>
      <p:pic>
        <p:nvPicPr>
          <p:cNvPr id="6" name="Picture 5"/>
          <p:cNvPicPr/>
          <p:nvPr/>
        </p:nvPicPr>
        <p:blipFill>
          <a:blip r:embed="rId3" cstate="print"/>
          <a:srcRect/>
          <a:stretch>
            <a:fillRect/>
          </a:stretch>
        </p:blipFill>
        <p:spPr bwMode="auto">
          <a:xfrm>
            <a:off x="0" y="-3511"/>
            <a:ext cx="7585788" cy="6861511"/>
          </a:xfrm>
          <a:prstGeom prst="rect">
            <a:avLst/>
          </a:prstGeom>
          <a:noFill/>
          <a:ln w="9525">
            <a:noFill/>
            <a:miter lim="800000"/>
            <a:headEnd/>
            <a:tailEnd/>
          </a:ln>
        </p:spPr>
      </p:pic>
      <p:sp>
        <p:nvSpPr>
          <p:cNvPr id="7" name="Title 1"/>
          <p:cNvSpPr>
            <a:spLocks noGrp="1"/>
          </p:cNvSpPr>
          <p:nvPr>
            <p:ph type="title"/>
          </p:nvPr>
        </p:nvSpPr>
        <p:spPr>
          <a:xfrm>
            <a:off x="6232848" y="754663"/>
            <a:ext cx="5619887" cy="1755275"/>
          </a:xfrm>
        </p:spPr>
        <p:txBody>
          <a:bodyPr>
            <a:noAutofit/>
          </a:bodyPr>
          <a:lstStyle/>
          <a:p>
            <a:pPr algn="ctr"/>
            <a:r>
              <a:rPr lang="lv-LV" b="1" dirty="0" smtClean="0">
                <a:solidFill>
                  <a:srgbClr val="FF0000"/>
                </a:solidFill>
              </a:rPr>
              <a:t>Galvenais </a:t>
            </a:r>
            <a:r>
              <a:rPr lang="lv-LV" b="1" dirty="0">
                <a:solidFill>
                  <a:srgbClr val="FF0000"/>
                </a:solidFill>
              </a:rPr>
              <a:t>iemesls, kāpēc pārtrauca darbu pēdējā darbavietā</a:t>
            </a:r>
            <a:endParaRPr lang="en-US" b="1" dirty="0">
              <a:solidFill>
                <a:srgbClr val="FF0000"/>
              </a:solidFill>
            </a:endParaRPr>
          </a:p>
        </p:txBody>
      </p:sp>
      <p:sp>
        <p:nvSpPr>
          <p:cNvPr id="9" name="TextBox 8"/>
          <p:cNvSpPr txBox="1"/>
          <p:nvPr/>
        </p:nvSpPr>
        <p:spPr>
          <a:xfrm>
            <a:off x="5289680" y="6013589"/>
            <a:ext cx="1987420" cy="707886"/>
          </a:xfrm>
          <a:prstGeom prst="rect">
            <a:avLst/>
          </a:prstGeom>
          <a:noFill/>
        </p:spPr>
        <p:txBody>
          <a:bodyPr wrap="square" rtlCol="0">
            <a:spAutoFit/>
          </a:bodyPr>
          <a:lstStyle/>
          <a:p>
            <a:r>
              <a:rPr lang="lv-LV" sz="2000" dirty="0" smtClean="0">
                <a:solidFill>
                  <a:schemeClr val="accent5"/>
                </a:solidFill>
              </a:rPr>
              <a:t>Personas </a:t>
            </a:r>
            <a:r>
              <a:rPr lang="lv-LV" sz="2000" dirty="0">
                <a:solidFill>
                  <a:schemeClr val="accent5"/>
                </a:solidFill>
              </a:rPr>
              <a:t>ar </a:t>
            </a:r>
            <a:r>
              <a:rPr lang="lv-LV" sz="2000" dirty="0" smtClean="0">
                <a:solidFill>
                  <a:schemeClr val="accent5"/>
                </a:solidFill>
              </a:rPr>
              <a:t>invaliditāti</a:t>
            </a:r>
            <a:endParaRPr lang="lv-LV" sz="2000" dirty="0">
              <a:solidFill>
                <a:schemeClr val="accent5"/>
              </a:solidFill>
            </a:endParaRPr>
          </a:p>
        </p:txBody>
      </p:sp>
    </p:spTree>
    <p:extLst>
      <p:ext uri="{BB962C8B-B14F-4D97-AF65-F5344CB8AC3E}">
        <p14:creationId xmlns:p14="http://schemas.microsoft.com/office/powerpoint/2010/main" val="2701467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33</a:t>
            </a:fld>
            <a:endParaRPr lang="en-US" dirty="0"/>
          </a:p>
        </p:txBody>
      </p:sp>
      <p:sp>
        <p:nvSpPr>
          <p:cNvPr id="7" name="Title 1"/>
          <p:cNvSpPr>
            <a:spLocks noGrp="1"/>
          </p:cNvSpPr>
          <p:nvPr>
            <p:ph type="title"/>
          </p:nvPr>
        </p:nvSpPr>
        <p:spPr>
          <a:xfrm>
            <a:off x="1152583" y="0"/>
            <a:ext cx="10201217" cy="1755275"/>
          </a:xfrm>
        </p:spPr>
        <p:txBody>
          <a:bodyPr>
            <a:noAutofit/>
          </a:bodyPr>
          <a:lstStyle/>
          <a:p>
            <a:pPr algn="ctr"/>
            <a:r>
              <a:rPr lang="lv-LV" b="1" dirty="0">
                <a:solidFill>
                  <a:srgbClr val="FF0000"/>
                </a:solidFill>
              </a:rPr>
              <a:t>P</a:t>
            </a:r>
            <a:r>
              <a:rPr lang="lv-LV" b="1" dirty="0" smtClean="0">
                <a:solidFill>
                  <a:srgbClr val="FF0000"/>
                </a:solidFill>
              </a:rPr>
              <a:t>ārtraukumi oficiāli </a:t>
            </a:r>
            <a:r>
              <a:rPr lang="lv-LV" b="1" dirty="0">
                <a:solidFill>
                  <a:srgbClr val="FF0000"/>
                </a:solidFill>
              </a:rPr>
              <a:t>atzītajā darba </a:t>
            </a:r>
            <a:r>
              <a:rPr lang="lv-LV" b="1" dirty="0" smtClean="0">
                <a:solidFill>
                  <a:srgbClr val="FF0000"/>
                </a:solidFill>
              </a:rPr>
              <a:t>stāžā, </a:t>
            </a:r>
            <a:r>
              <a:rPr lang="lv-LV" b="1" dirty="0">
                <a:solidFill>
                  <a:srgbClr val="FF0000"/>
                </a:solidFill>
              </a:rPr>
              <a:t>kuros respondenti nav strādājuši</a:t>
            </a:r>
            <a:endParaRPr lang="en-US" b="1" dirty="0">
              <a:solidFill>
                <a:srgbClr val="FF0000"/>
              </a:solidFill>
            </a:endParaRPr>
          </a:p>
        </p:txBody>
      </p:sp>
      <p:pic>
        <p:nvPicPr>
          <p:cNvPr id="10" name="Picture 9"/>
          <p:cNvPicPr/>
          <p:nvPr/>
        </p:nvPicPr>
        <p:blipFill>
          <a:blip r:embed="rId3" cstate="print"/>
          <a:srcRect/>
          <a:stretch>
            <a:fillRect/>
          </a:stretch>
        </p:blipFill>
        <p:spPr bwMode="auto">
          <a:xfrm>
            <a:off x="1504497" y="1475065"/>
            <a:ext cx="8916242" cy="3843384"/>
          </a:xfrm>
          <a:prstGeom prst="rect">
            <a:avLst/>
          </a:prstGeom>
          <a:noFill/>
          <a:ln w="9525">
            <a:noFill/>
            <a:miter lim="800000"/>
            <a:headEnd/>
            <a:tailEnd/>
          </a:ln>
        </p:spPr>
      </p:pic>
    </p:spTree>
    <p:extLst>
      <p:ext uri="{BB962C8B-B14F-4D97-AF65-F5344CB8AC3E}">
        <p14:creationId xmlns:p14="http://schemas.microsoft.com/office/powerpoint/2010/main" val="1324595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34</a:t>
            </a:fld>
            <a:endParaRPr lang="en-US" dirty="0"/>
          </a:p>
        </p:txBody>
      </p:sp>
      <p:pic>
        <p:nvPicPr>
          <p:cNvPr id="8" name="Picture 7"/>
          <p:cNvPicPr/>
          <p:nvPr/>
        </p:nvPicPr>
        <p:blipFill>
          <a:blip r:embed="rId3" cstate="print"/>
          <a:srcRect/>
          <a:stretch>
            <a:fillRect/>
          </a:stretch>
        </p:blipFill>
        <p:spPr bwMode="auto">
          <a:xfrm>
            <a:off x="0" y="3686"/>
            <a:ext cx="8322906" cy="6854314"/>
          </a:xfrm>
          <a:prstGeom prst="rect">
            <a:avLst/>
          </a:prstGeom>
          <a:noFill/>
          <a:ln w="9525">
            <a:noFill/>
            <a:miter lim="800000"/>
            <a:headEnd/>
            <a:tailEnd/>
          </a:ln>
        </p:spPr>
      </p:pic>
      <p:sp>
        <p:nvSpPr>
          <p:cNvPr id="2" name="Title 1"/>
          <p:cNvSpPr>
            <a:spLocks noGrp="1"/>
          </p:cNvSpPr>
          <p:nvPr>
            <p:ph type="title"/>
          </p:nvPr>
        </p:nvSpPr>
        <p:spPr>
          <a:xfrm>
            <a:off x="7561600" y="0"/>
            <a:ext cx="4630400" cy="2874946"/>
          </a:xfrm>
        </p:spPr>
        <p:txBody>
          <a:bodyPr>
            <a:noAutofit/>
          </a:bodyPr>
          <a:lstStyle/>
          <a:p>
            <a:pPr algn="ctr"/>
            <a:r>
              <a:rPr lang="lv-LV" b="1" dirty="0">
                <a:solidFill>
                  <a:srgbClr val="FF0000"/>
                </a:solidFill>
              </a:rPr>
              <a:t>Pārtraukumi oficiāli atzītajā darba stāžā, kuros respondenti nav strādājuši</a:t>
            </a:r>
            <a:endParaRPr lang="en-US" b="1" dirty="0">
              <a:solidFill>
                <a:srgbClr val="FF0000"/>
              </a:solidFill>
            </a:endParaRPr>
          </a:p>
        </p:txBody>
      </p:sp>
      <p:sp>
        <p:nvSpPr>
          <p:cNvPr id="7" name="TextBox 6"/>
          <p:cNvSpPr txBox="1"/>
          <p:nvPr/>
        </p:nvSpPr>
        <p:spPr>
          <a:xfrm>
            <a:off x="5315970" y="5525353"/>
            <a:ext cx="4773280" cy="830997"/>
          </a:xfrm>
          <a:prstGeom prst="rect">
            <a:avLst/>
          </a:prstGeom>
          <a:noFill/>
        </p:spPr>
        <p:txBody>
          <a:bodyPr wrap="square" rtlCol="0">
            <a:spAutoFit/>
          </a:bodyPr>
          <a:lstStyle/>
          <a:p>
            <a:r>
              <a:rPr lang="lv-LV" sz="1200" dirty="0"/>
              <a:t>Bāze: </a:t>
            </a:r>
            <a:r>
              <a:rPr lang="lv-LV" sz="1200" dirty="0" smtClean="0"/>
              <a:t>Tie</a:t>
            </a:r>
            <a:r>
              <a:rPr lang="lv-LV" sz="1200" dirty="0"/>
              <a:t>, kam ir pārtraukumi oficiālajā darba stāžā. </a:t>
            </a:r>
            <a:endParaRPr lang="lv-LV" sz="1200" dirty="0" smtClean="0"/>
          </a:p>
          <a:p>
            <a:endParaRPr lang="lv-LV" sz="1200" dirty="0"/>
          </a:p>
          <a:p>
            <a:r>
              <a:rPr lang="lv-LV" sz="1200" dirty="0" smtClean="0"/>
              <a:t>* Ar </a:t>
            </a:r>
            <a:r>
              <a:rPr lang="lv-LV" sz="1200" dirty="0"/>
              <a:t>zvaigznīti atzīmētās atbildes nebija iekļautas anketā – tās ir starp biežākajām, ko respondenti minējuši pie citiem iemesliem.</a:t>
            </a:r>
            <a:endParaRPr lang="en-US" sz="1200" dirty="0"/>
          </a:p>
        </p:txBody>
      </p:sp>
    </p:spTree>
    <p:extLst>
      <p:ext uri="{BB962C8B-B14F-4D97-AF65-F5344CB8AC3E}">
        <p14:creationId xmlns:p14="http://schemas.microsoft.com/office/powerpoint/2010/main" val="3693071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9357049" y="6356350"/>
            <a:ext cx="2743200" cy="365125"/>
          </a:xfrm>
        </p:spPr>
        <p:txBody>
          <a:bodyPr/>
          <a:lstStyle/>
          <a:p>
            <a:fld id="{74F1C5EA-7852-4B93-BB18-322BB65BE18A}" type="slidenum">
              <a:rPr lang="en-US" smtClean="0"/>
              <a:t>35</a:t>
            </a:fld>
            <a:endParaRPr lang="en-US" dirty="0"/>
          </a:p>
        </p:txBody>
      </p:sp>
      <p:sp>
        <p:nvSpPr>
          <p:cNvPr id="2" name="Title 1"/>
          <p:cNvSpPr>
            <a:spLocks noGrp="1"/>
          </p:cNvSpPr>
          <p:nvPr>
            <p:ph type="title"/>
          </p:nvPr>
        </p:nvSpPr>
        <p:spPr>
          <a:xfrm>
            <a:off x="0" y="-18662"/>
            <a:ext cx="12192000" cy="1268963"/>
          </a:xfrm>
        </p:spPr>
        <p:txBody>
          <a:bodyPr>
            <a:noAutofit/>
          </a:bodyPr>
          <a:lstStyle/>
          <a:p>
            <a:r>
              <a:rPr lang="lv-LV" b="1" dirty="0">
                <a:solidFill>
                  <a:srgbClr val="FF0000"/>
                </a:solidFill>
              </a:rPr>
              <a:t>Pārtraukumi oficiāli atzītajā darba stāžā, kuros respondenti nav strādājuši</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18662" y="1231639"/>
            <a:ext cx="11597553" cy="5607699"/>
          </a:xfrm>
          <a:prstGeom prst="rect">
            <a:avLst/>
          </a:prstGeom>
        </p:spPr>
      </p:pic>
      <p:sp>
        <p:nvSpPr>
          <p:cNvPr id="9" name="TextBox 8"/>
          <p:cNvSpPr txBox="1"/>
          <p:nvPr/>
        </p:nvSpPr>
        <p:spPr>
          <a:xfrm>
            <a:off x="-18662" y="1268963"/>
            <a:ext cx="1726162" cy="1169551"/>
          </a:xfrm>
          <a:prstGeom prst="rect">
            <a:avLst/>
          </a:prstGeom>
          <a:noFill/>
        </p:spPr>
        <p:txBody>
          <a:bodyPr wrap="square" rtlCol="0">
            <a:spAutoFit/>
          </a:bodyPr>
          <a:lstStyle/>
          <a:p>
            <a:r>
              <a:rPr lang="lv-LV" sz="1400" dirty="0">
                <a:solidFill>
                  <a:schemeClr val="accent5"/>
                </a:solidFill>
              </a:rPr>
              <a:t>Korelācijas </a:t>
            </a:r>
            <a:r>
              <a:rPr lang="lv-LV" sz="1400" dirty="0" err="1" smtClean="0">
                <a:solidFill>
                  <a:schemeClr val="accent5"/>
                </a:solidFill>
              </a:rPr>
              <a:t>koefi-cientu</a:t>
            </a:r>
            <a:r>
              <a:rPr lang="lv-LV" sz="1400" dirty="0" smtClean="0">
                <a:solidFill>
                  <a:schemeClr val="accent5"/>
                </a:solidFill>
              </a:rPr>
              <a:t> </a:t>
            </a:r>
            <a:r>
              <a:rPr lang="el-GR" sz="1400" dirty="0">
                <a:solidFill>
                  <a:schemeClr val="accent5"/>
                </a:solidFill>
              </a:rPr>
              <a:t>φ (</a:t>
            </a:r>
            <a:r>
              <a:rPr lang="lv-LV" sz="1400" dirty="0">
                <a:solidFill>
                  <a:schemeClr val="accent5"/>
                </a:solidFill>
              </a:rPr>
              <a:t>fī) vērtības starp nosauktajiem darba stāža </a:t>
            </a:r>
            <a:r>
              <a:rPr lang="lv-LV" sz="1400" dirty="0" err="1" smtClean="0">
                <a:solidFill>
                  <a:schemeClr val="accent5"/>
                </a:solidFill>
              </a:rPr>
              <a:t>pārtrau-kumu</a:t>
            </a:r>
            <a:r>
              <a:rPr lang="lv-LV" sz="1400" dirty="0" smtClean="0">
                <a:solidFill>
                  <a:schemeClr val="accent5"/>
                </a:solidFill>
              </a:rPr>
              <a:t> </a:t>
            </a:r>
            <a:r>
              <a:rPr lang="lv-LV" sz="1400" dirty="0">
                <a:solidFill>
                  <a:schemeClr val="accent5"/>
                </a:solidFill>
              </a:rPr>
              <a:t>iemesliem</a:t>
            </a:r>
            <a:endParaRPr lang="lv-LV" sz="1400" dirty="0">
              <a:solidFill>
                <a:schemeClr val="accent5"/>
              </a:solidFill>
            </a:endParaRPr>
          </a:p>
        </p:txBody>
      </p:sp>
      <p:sp>
        <p:nvSpPr>
          <p:cNvPr id="10" name="TextBox 9"/>
          <p:cNvSpPr txBox="1"/>
          <p:nvPr/>
        </p:nvSpPr>
        <p:spPr>
          <a:xfrm>
            <a:off x="6528950" y="751312"/>
            <a:ext cx="5162307" cy="461665"/>
          </a:xfrm>
          <a:prstGeom prst="rect">
            <a:avLst/>
          </a:prstGeom>
          <a:noFill/>
        </p:spPr>
        <p:txBody>
          <a:bodyPr wrap="square" rtlCol="0">
            <a:spAutoFit/>
          </a:bodyPr>
          <a:lstStyle/>
          <a:p>
            <a:r>
              <a:rPr lang="lv-LV" sz="1200" dirty="0"/>
              <a:t>Bāze: Tie, kam ir pārtraukumi oficiālajā darba stāžā. Ar </a:t>
            </a:r>
            <a:r>
              <a:rPr lang="lv-LV" sz="1200" dirty="0">
                <a:solidFill>
                  <a:srgbClr val="00B050"/>
                </a:solidFill>
              </a:rPr>
              <a:t>zaļu</a:t>
            </a:r>
            <a:r>
              <a:rPr lang="lv-LV" sz="1200" dirty="0"/>
              <a:t> iekrāsotas pozitīvās korelācijas, ar </a:t>
            </a:r>
            <a:r>
              <a:rPr lang="lv-LV" sz="1200" dirty="0">
                <a:solidFill>
                  <a:srgbClr val="FF0000"/>
                </a:solidFill>
              </a:rPr>
              <a:t>sarkanu</a:t>
            </a:r>
            <a:r>
              <a:rPr lang="lv-LV" sz="1200" dirty="0"/>
              <a:t> – negatīvās (analīzē vērā ņemtas tās, kas ir virs 0,140).</a:t>
            </a:r>
            <a:endParaRPr lang="en-US" sz="1200" dirty="0"/>
          </a:p>
        </p:txBody>
      </p:sp>
    </p:spTree>
    <p:extLst>
      <p:ext uri="{BB962C8B-B14F-4D97-AF65-F5344CB8AC3E}">
        <p14:creationId xmlns:p14="http://schemas.microsoft.com/office/powerpoint/2010/main" val="2616438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36</a:t>
            </a:fld>
            <a:endParaRPr lang="en-US" dirty="0"/>
          </a:p>
        </p:txBody>
      </p:sp>
      <p:sp>
        <p:nvSpPr>
          <p:cNvPr id="7" name="Title 1"/>
          <p:cNvSpPr>
            <a:spLocks noGrp="1"/>
          </p:cNvSpPr>
          <p:nvPr>
            <p:ph type="title"/>
          </p:nvPr>
        </p:nvSpPr>
        <p:spPr>
          <a:xfrm>
            <a:off x="1152583" y="0"/>
            <a:ext cx="10201217" cy="1755275"/>
          </a:xfrm>
        </p:spPr>
        <p:txBody>
          <a:bodyPr>
            <a:noAutofit/>
          </a:bodyPr>
          <a:lstStyle/>
          <a:p>
            <a:pPr algn="ctr"/>
            <a:r>
              <a:rPr lang="lv-LV" b="1" dirty="0">
                <a:solidFill>
                  <a:srgbClr val="FF0000"/>
                </a:solidFill>
              </a:rPr>
              <a:t>P</a:t>
            </a:r>
            <a:r>
              <a:rPr lang="lv-LV" b="1" dirty="0" smtClean="0">
                <a:solidFill>
                  <a:srgbClr val="FF0000"/>
                </a:solidFill>
              </a:rPr>
              <a:t>ārtraukumi oficiāli </a:t>
            </a:r>
            <a:r>
              <a:rPr lang="lv-LV" b="1" dirty="0">
                <a:solidFill>
                  <a:srgbClr val="FF0000"/>
                </a:solidFill>
              </a:rPr>
              <a:t>atzītajā darba </a:t>
            </a:r>
            <a:r>
              <a:rPr lang="lv-LV" b="1" dirty="0" smtClean="0">
                <a:solidFill>
                  <a:srgbClr val="FF0000"/>
                </a:solidFill>
              </a:rPr>
              <a:t>stāžā, </a:t>
            </a:r>
            <a:r>
              <a:rPr lang="lv-LV" b="1" dirty="0">
                <a:solidFill>
                  <a:srgbClr val="FF0000"/>
                </a:solidFill>
              </a:rPr>
              <a:t>kuros respondenti nav strādājuši</a:t>
            </a:r>
            <a:endParaRPr lang="en-US" b="1" dirty="0">
              <a:solidFill>
                <a:srgbClr val="FF0000"/>
              </a:solidFill>
            </a:endParaRPr>
          </a:p>
        </p:txBody>
      </p:sp>
      <p:pic>
        <p:nvPicPr>
          <p:cNvPr id="5" name="Picture 4"/>
          <p:cNvPicPr/>
          <p:nvPr/>
        </p:nvPicPr>
        <p:blipFill>
          <a:blip r:embed="rId3" cstate="print"/>
          <a:srcRect/>
          <a:stretch>
            <a:fillRect/>
          </a:stretch>
        </p:blipFill>
        <p:spPr bwMode="auto">
          <a:xfrm>
            <a:off x="349112" y="1984038"/>
            <a:ext cx="7385446" cy="4873962"/>
          </a:xfrm>
          <a:prstGeom prst="rect">
            <a:avLst/>
          </a:prstGeom>
          <a:noFill/>
          <a:ln w="9525">
            <a:noFill/>
            <a:miter lim="800000"/>
            <a:headEnd/>
            <a:tailEnd/>
          </a:ln>
        </p:spPr>
      </p:pic>
      <p:sp>
        <p:nvSpPr>
          <p:cNvPr id="6" name="TextBox 5"/>
          <p:cNvSpPr txBox="1"/>
          <p:nvPr/>
        </p:nvSpPr>
        <p:spPr>
          <a:xfrm>
            <a:off x="773143" y="1610236"/>
            <a:ext cx="7549243" cy="400110"/>
          </a:xfrm>
          <a:prstGeom prst="rect">
            <a:avLst/>
          </a:prstGeom>
          <a:noFill/>
        </p:spPr>
        <p:txBody>
          <a:bodyPr wrap="square" rtlCol="0">
            <a:spAutoFit/>
          </a:bodyPr>
          <a:lstStyle/>
          <a:p>
            <a:r>
              <a:rPr lang="lv-LV" sz="2000" dirty="0">
                <a:solidFill>
                  <a:schemeClr val="accent5"/>
                </a:solidFill>
              </a:rPr>
              <a:t>Vidējais darba posmu skaits atkarībā no pārtraukumu iemesliem</a:t>
            </a:r>
          </a:p>
        </p:txBody>
      </p:sp>
      <p:sp>
        <p:nvSpPr>
          <p:cNvPr id="8" name="TextBox 7"/>
          <p:cNvSpPr txBox="1"/>
          <p:nvPr/>
        </p:nvSpPr>
        <p:spPr>
          <a:xfrm>
            <a:off x="6223960" y="5581834"/>
            <a:ext cx="4773280" cy="1015663"/>
          </a:xfrm>
          <a:prstGeom prst="rect">
            <a:avLst/>
          </a:prstGeom>
          <a:noFill/>
        </p:spPr>
        <p:txBody>
          <a:bodyPr wrap="square" rtlCol="0">
            <a:spAutoFit/>
          </a:bodyPr>
          <a:lstStyle/>
          <a:p>
            <a:r>
              <a:rPr lang="lv-LV" sz="1200" dirty="0"/>
              <a:t>Bāze: Tie, kam ir pārtraukumi oficiālajā darba stāžā, kas nosauca darba posmu skaitu un pārtraukumu iemeslus</a:t>
            </a:r>
            <a:r>
              <a:rPr lang="lv-LV" sz="1200" dirty="0" smtClean="0"/>
              <a:t>.</a:t>
            </a:r>
          </a:p>
          <a:p>
            <a:endParaRPr lang="lv-LV" sz="1200" dirty="0"/>
          </a:p>
          <a:p>
            <a:r>
              <a:rPr lang="lv-LV" sz="1200" dirty="0" smtClean="0"/>
              <a:t>* Ar </a:t>
            </a:r>
            <a:r>
              <a:rPr lang="lv-LV" sz="1200" dirty="0"/>
              <a:t>zvaigznīti atzīmētās atbildes nebija iekļautas anketā – tās ir starp biežākajām, ko respondenti minējuši pie citiem iemesliem.</a:t>
            </a:r>
            <a:endParaRPr lang="en-US" sz="1200" dirty="0"/>
          </a:p>
        </p:txBody>
      </p:sp>
    </p:spTree>
    <p:extLst>
      <p:ext uri="{BB962C8B-B14F-4D97-AF65-F5344CB8AC3E}">
        <p14:creationId xmlns:p14="http://schemas.microsoft.com/office/powerpoint/2010/main" val="2873766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78993" y="205274"/>
            <a:ext cx="4337180" cy="653143"/>
          </a:xfrm>
        </p:spPr>
        <p:txBody>
          <a:bodyPr>
            <a:noAutofit/>
          </a:bodyPr>
          <a:lstStyle/>
          <a:p>
            <a:pPr algn="ctr"/>
            <a:r>
              <a:rPr lang="lv-LV" b="1" dirty="0" smtClean="0">
                <a:solidFill>
                  <a:srgbClr val="FF0000"/>
                </a:solidFill>
              </a:rPr>
              <a:t>Iztikas līdzekļi</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37</a:t>
            </a:fld>
            <a:endParaRPr lang="en-US" dirty="0"/>
          </a:p>
        </p:txBody>
      </p:sp>
      <p:pic>
        <p:nvPicPr>
          <p:cNvPr id="8" name="Picture 7"/>
          <p:cNvPicPr/>
          <p:nvPr/>
        </p:nvPicPr>
        <p:blipFill>
          <a:blip r:embed="rId3" cstate="print"/>
          <a:srcRect/>
          <a:stretch>
            <a:fillRect/>
          </a:stretch>
        </p:blipFill>
        <p:spPr bwMode="auto">
          <a:xfrm>
            <a:off x="-1" y="4430"/>
            <a:ext cx="7109927" cy="6853570"/>
          </a:xfrm>
          <a:prstGeom prst="rect">
            <a:avLst/>
          </a:prstGeom>
          <a:noFill/>
          <a:ln w="9525">
            <a:noFill/>
            <a:miter lim="800000"/>
            <a:headEnd/>
            <a:tailEnd/>
          </a:ln>
        </p:spPr>
      </p:pic>
      <p:sp>
        <p:nvSpPr>
          <p:cNvPr id="6" name="TextBox 5"/>
          <p:cNvSpPr txBox="1"/>
          <p:nvPr/>
        </p:nvSpPr>
        <p:spPr>
          <a:xfrm>
            <a:off x="4565001" y="2518055"/>
            <a:ext cx="2918151" cy="1015663"/>
          </a:xfrm>
          <a:prstGeom prst="rect">
            <a:avLst/>
          </a:prstGeom>
          <a:noFill/>
        </p:spPr>
        <p:txBody>
          <a:bodyPr wrap="square" rtlCol="0">
            <a:spAutoFit/>
          </a:bodyPr>
          <a:lstStyle/>
          <a:p>
            <a:r>
              <a:rPr lang="lv-LV" sz="2000" dirty="0">
                <a:solidFill>
                  <a:schemeClr val="accent5"/>
                </a:solidFill>
              </a:rPr>
              <a:t>Respondenta un viņa ģimenes iztikas avoti iepriekšējā mēnesī</a:t>
            </a:r>
          </a:p>
        </p:txBody>
      </p:sp>
    </p:spTree>
    <p:extLst>
      <p:ext uri="{BB962C8B-B14F-4D97-AF65-F5344CB8AC3E}">
        <p14:creationId xmlns:p14="http://schemas.microsoft.com/office/powerpoint/2010/main" val="3017685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78993" y="205274"/>
            <a:ext cx="4337180" cy="653143"/>
          </a:xfrm>
        </p:spPr>
        <p:txBody>
          <a:bodyPr>
            <a:noAutofit/>
          </a:bodyPr>
          <a:lstStyle/>
          <a:p>
            <a:pPr algn="ctr"/>
            <a:r>
              <a:rPr lang="lv-LV" b="1" dirty="0" smtClean="0">
                <a:solidFill>
                  <a:srgbClr val="FF0000"/>
                </a:solidFill>
              </a:rPr>
              <a:t>Iztikas līdzekļi</a:t>
            </a:r>
            <a:endParaRPr lang="en-US" b="1" dirty="0">
              <a:solidFill>
                <a:srgbClr val="FF0000"/>
              </a:solidFill>
            </a:endParaRPr>
          </a:p>
        </p:txBody>
      </p:sp>
      <p:pic>
        <p:nvPicPr>
          <p:cNvPr id="9" name="Picture 8"/>
          <p:cNvPicPr/>
          <p:nvPr/>
        </p:nvPicPr>
        <p:blipFill>
          <a:blip r:embed="rId3" cstate="print"/>
          <a:srcRect/>
          <a:stretch>
            <a:fillRect/>
          </a:stretch>
        </p:blipFill>
        <p:spPr bwMode="auto">
          <a:xfrm>
            <a:off x="2452" y="0"/>
            <a:ext cx="7014168" cy="6858000"/>
          </a:xfrm>
          <a:prstGeom prst="rect">
            <a:avLst/>
          </a:prstGeom>
          <a:noFill/>
          <a:ln w="9525">
            <a:noFill/>
            <a:miter lim="800000"/>
            <a:headEnd/>
            <a:tailEnd/>
          </a:ln>
        </p:spPr>
      </p:pic>
      <p:sp>
        <p:nvSpPr>
          <p:cNvPr id="6" name="TextBox 5"/>
          <p:cNvSpPr txBox="1"/>
          <p:nvPr/>
        </p:nvSpPr>
        <p:spPr>
          <a:xfrm>
            <a:off x="4471694" y="2315914"/>
            <a:ext cx="3235392" cy="1631216"/>
          </a:xfrm>
          <a:prstGeom prst="rect">
            <a:avLst/>
          </a:prstGeom>
          <a:noFill/>
        </p:spPr>
        <p:txBody>
          <a:bodyPr wrap="square" rtlCol="0">
            <a:spAutoFit/>
          </a:bodyPr>
          <a:lstStyle/>
          <a:p>
            <a:r>
              <a:rPr lang="lv-LV" sz="2000" dirty="0">
                <a:solidFill>
                  <a:schemeClr val="accent5"/>
                </a:solidFill>
              </a:rPr>
              <a:t>Respondenta un viņa ģimenes iztikas avoti iepriekšējā mēnesī atkarībā no personu skaita mājsaimniecībā</a:t>
            </a:r>
            <a:endParaRPr lang="lv-LV" sz="2000" dirty="0">
              <a:solidFill>
                <a:schemeClr val="accent5"/>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38</a:t>
            </a:fld>
            <a:endParaRPr lang="en-US" dirty="0"/>
          </a:p>
        </p:txBody>
      </p:sp>
    </p:spTree>
    <p:extLst>
      <p:ext uri="{BB962C8B-B14F-4D97-AF65-F5344CB8AC3E}">
        <p14:creationId xmlns:p14="http://schemas.microsoft.com/office/powerpoint/2010/main" val="4244309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5314" y="322354"/>
            <a:ext cx="11999168" cy="653143"/>
          </a:xfrm>
        </p:spPr>
        <p:txBody>
          <a:bodyPr>
            <a:noAutofit/>
          </a:bodyPr>
          <a:lstStyle/>
          <a:p>
            <a:pPr algn="ctr"/>
            <a:r>
              <a:rPr lang="lv-LV" b="1" dirty="0" smtClean="0">
                <a:solidFill>
                  <a:srgbClr val="FF0000"/>
                </a:solidFill>
              </a:rPr>
              <a:t>Trūcīgā </a:t>
            </a:r>
            <a:r>
              <a:rPr lang="lv-LV" b="1" dirty="0">
                <a:solidFill>
                  <a:srgbClr val="FF0000"/>
                </a:solidFill>
              </a:rPr>
              <a:t>vai maznodrošinātā statuss VSNP </a:t>
            </a:r>
            <a:r>
              <a:rPr lang="lv-LV" b="1" dirty="0" smtClean="0">
                <a:solidFill>
                  <a:srgbClr val="FF0000"/>
                </a:solidFill>
              </a:rPr>
              <a:t>saņēmējiem</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39</a:t>
            </a:fld>
            <a:endParaRPr lang="en-US" dirty="0"/>
          </a:p>
        </p:txBody>
      </p:sp>
      <p:pic>
        <p:nvPicPr>
          <p:cNvPr id="14" name="Picture 13"/>
          <p:cNvPicPr/>
          <p:nvPr/>
        </p:nvPicPr>
        <p:blipFill>
          <a:blip r:embed="rId3" cstate="print"/>
          <a:srcRect/>
          <a:stretch>
            <a:fillRect/>
          </a:stretch>
        </p:blipFill>
        <p:spPr bwMode="auto">
          <a:xfrm>
            <a:off x="1399090" y="1174476"/>
            <a:ext cx="8583110" cy="4321254"/>
          </a:xfrm>
          <a:prstGeom prst="rect">
            <a:avLst/>
          </a:prstGeom>
          <a:noFill/>
          <a:ln w="9525">
            <a:noFill/>
            <a:miter lim="800000"/>
            <a:headEnd/>
            <a:tailEnd/>
          </a:ln>
        </p:spPr>
      </p:pic>
    </p:spTree>
    <p:extLst>
      <p:ext uri="{BB962C8B-B14F-4D97-AF65-F5344CB8AC3E}">
        <p14:creationId xmlns:p14="http://schemas.microsoft.com/office/powerpoint/2010/main" val="747623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936453"/>
          </a:xfrm>
        </p:spPr>
        <p:txBody>
          <a:bodyPr>
            <a:normAutofit/>
          </a:bodyPr>
          <a:lstStyle/>
          <a:p>
            <a:pPr algn="ctr"/>
            <a:r>
              <a:rPr lang="lv-LV" b="1" dirty="0" smtClean="0">
                <a:solidFill>
                  <a:srgbClr val="FF0000"/>
                </a:solidFill>
              </a:rPr>
              <a:t>Izmaiņas likumdošanā</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61329492"/>
              </p:ext>
            </p:extLst>
          </p:nvPr>
        </p:nvGraphicFramePr>
        <p:xfrm>
          <a:off x="387500" y="782592"/>
          <a:ext cx="11420176" cy="5034280"/>
        </p:xfrm>
        <a:graphic>
          <a:graphicData uri="http://schemas.openxmlformats.org/drawingml/2006/table">
            <a:tbl>
              <a:tblPr firstRow="1" bandRow="1">
                <a:tableStyleId>{93296810-A885-4BE3-A3E7-6D5BEEA58F35}</a:tableStyleId>
              </a:tblPr>
              <a:tblGrid>
                <a:gridCol w="1688435"/>
                <a:gridCol w="4574853"/>
                <a:gridCol w="2301844"/>
                <a:gridCol w="2855044"/>
              </a:tblGrid>
              <a:tr h="370840">
                <a:tc>
                  <a:txBody>
                    <a:bodyPr/>
                    <a:lstStyle/>
                    <a:p>
                      <a:r>
                        <a:rPr lang="lv-LV" dirty="0" smtClean="0"/>
                        <a:t>Likumi</a:t>
                      </a:r>
                      <a:endParaRPr lang="en-US" dirty="0">
                        <a:solidFill>
                          <a:schemeClr val="tx1"/>
                        </a:solidFill>
                      </a:endParaRPr>
                    </a:p>
                  </a:txBody>
                  <a:tcPr/>
                </a:tc>
                <a:tc>
                  <a:txBody>
                    <a:bodyPr/>
                    <a:lstStyle/>
                    <a:p>
                      <a:r>
                        <a:rPr lang="lv-LV" dirty="0" smtClean="0"/>
                        <a:t>Izmaiņas</a:t>
                      </a:r>
                      <a:endParaRPr lang="en-US" dirty="0">
                        <a:solidFill>
                          <a:schemeClr val="tx1"/>
                        </a:solidFill>
                      </a:endParaRPr>
                    </a:p>
                  </a:txBody>
                  <a:tcPr/>
                </a:tc>
                <a:tc>
                  <a:txBody>
                    <a:bodyPr/>
                    <a:lstStyle/>
                    <a:p>
                      <a:r>
                        <a:rPr lang="lv-LV" dirty="0" smtClean="0"/>
                        <a:t>Mērķgrupa</a:t>
                      </a:r>
                      <a:endParaRPr lang="en-US" dirty="0">
                        <a:solidFill>
                          <a:schemeClr val="tx1"/>
                        </a:solidFill>
                      </a:endParaRPr>
                    </a:p>
                  </a:txBody>
                  <a:tcPr/>
                </a:tc>
                <a:tc>
                  <a:txBody>
                    <a:bodyPr/>
                    <a:lstStyle/>
                    <a:p>
                      <a:r>
                        <a:rPr lang="lv-LV" dirty="0" smtClean="0"/>
                        <a:t>Iecerētā</a:t>
                      </a:r>
                      <a:r>
                        <a:rPr lang="lv-LV" baseline="0" dirty="0" smtClean="0"/>
                        <a:t> i</a:t>
                      </a:r>
                      <a:r>
                        <a:rPr lang="lv-LV" dirty="0" smtClean="0"/>
                        <a:t>etekme</a:t>
                      </a:r>
                      <a:endParaRPr lang="en-US" dirty="0">
                        <a:solidFill>
                          <a:schemeClr val="tx1"/>
                        </a:solidFill>
                      </a:endParaRPr>
                    </a:p>
                  </a:txBody>
                  <a:tcPr/>
                </a:tc>
              </a:tr>
              <a:tr h="370840">
                <a:tc>
                  <a:txBody>
                    <a:bodyPr/>
                    <a:lstStyle/>
                    <a:p>
                      <a:pPr marL="0" algn="l" defTabSz="914400" rtl="0" eaLnBrk="1" latinLnBrk="0" hangingPunct="1"/>
                      <a:r>
                        <a:rPr lang="lv-LV" sz="1800" kern="1200" noProof="0" dirty="0" smtClean="0"/>
                        <a:t>Likums “Par iedzīvotāju ienākuma nodokli”</a:t>
                      </a:r>
                      <a:endParaRPr lang="lv-LV" sz="1800" b="0" kern="1200" noProof="0" dirty="0">
                        <a:solidFill>
                          <a:schemeClr val="dk1"/>
                        </a:solidFill>
                        <a:latin typeface="+mn-lt"/>
                        <a:ea typeface="+mn-ea"/>
                        <a:cs typeface="+mn-cs"/>
                      </a:endParaRPr>
                    </a:p>
                  </a:txBody>
                  <a:tcPr/>
                </a:tc>
                <a:tc>
                  <a:txBody>
                    <a:bodyPr/>
                    <a:lstStyle/>
                    <a:p>
                      <a:r>
                        <a:rPr lang="lv-LV" noProof="0" dirty="0" smtClean="0"/>
                        <a:t>Pensionāra neapliekamā minimuma palielināšana 2021.gadā līdz EUR 3960 (EUR 330 mēnesī).</a:t>
                      </a:r>
                      <a:endParaRPr lang="lv-LV" b="0" noProof="0" dirty="0"/>
                    </a:p>
                  </a:txBody>
                  <a:tcPr/>
                </a:tc>
                <a:tc>
                  <a:txBody>
                    <a:bodyPr/>
                    <a:lstStyle/>
                    <a:p>
                      <a:r>
                        <a:rPr lang="lv-LV" noProof="0" dirty="0" smtClean="0"/>
                        <a:t>Pensiju saņēmēji</a:t>
                      </a:r>
                      <a:endParaRPr lang="lv-LV" b="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noProof="0" dirty="0" smtClean="0"/>
                        <a:t>Paredz ienākumu pieaugumu.</a:t>
                      </a:r>
                      <a:endParaRPr lang="lv-LV" b="0" noProof="0"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latin typeface="+mn-lt"/>
                          <a:ea typeface="+mn-ea"/>
                          <a:cs typeface="+mn-cs"/>
                        </a:rPr>
                        <a:t>Likums “Par valsts pensijām”</a:t>
                      </a:r>
                      <a:endParaRPr lang="lv-LV" sz="1800" kern="1200" noProof="0" dirty="0">
                        <a:solidFill>
                          <a:schemeClr val="dk1"/>
                        </a:solidFill>
                        <a:latin typeface="+mn-lt"/>
                        <a:ea typeface="+mn-ea"/>
                        <a:cs typeface="+mn-cs"/>
                      </a:endParaRPr>
                    </a:p>
                  </a:txBody>
                  <a:tcPr/>
                </a:tc>
                <a:tc>
                  <a:txBody>
                    <a:bodyPr/>
                    <a:lstStyle/>
                    <a:p>
                      <a:r>
                        <a:rPr lang="lv-LV" sz="1800" kern="1200" dirty="0" smtClean="0">
                          <a:effectLst/>
                        </a:rPr>
                        <a:t>Vecuma pensijas saņēmējiem, kuriem apdrošināšanas stāžs ir 45 un vairāk gadu, sākot ar 2019.gadu, pensiju indeksācijā</a:t>
                      </a:r>
                      <a:r>
                        <a:rPr lang="lv-LV" sz="1800" kern="1200" baseline="0" dirty="0" smtClean="0">
                          <a:effectLst/>
                        </a:rPr>
                        <a:t> </a:t>
                      </a:r>
                      <a:r>
                        <a:rPr lang="lv-LV" sz="1800" kern="1200" dirty="0" smtClean="0">
                          <a:effectLst/>
                        </a:rPr>
                        <a:t>piemērot 80 procentus no apdrošināšanas iemaksu algu summas reālā pieauguma procentiem</a:t>
                      </a:r>
                      <a:endParaRPr lang="en-US" b="0" dirty="0"/>
                    </a:p>
                  </a:txBody>
                  <a:tcPr/>
                </a:tc>
                <a:tc>
                  <a:txBody>
                    <a:bodyPr/>
                    <a:lstStyle/>
                    <a:p>
                      <a:pPr marL="0" marR="0" algn="l" defTabSz="914400" rtl="0" eaLnBrk="1" latinLnBrk="0" hangingPunct="1">
                        <a:lnSpc>
                          <a:spcPct val="107000"/>
                        </a:lnSpc>
                        <a:spcBef>
                          <a:spcPts val="0"/>
                        </a:spcBef>
                        <a:spcAft>
                          <a:spcPts val="0"/>
                        </a:spcAft>
                      </a:pPr>
                      <a:r>
                        <a:rPr lang="lv-LV" sz="1800" kern="1200" dirty="0">
                          <a:solidFill>
                            <a:schemeClr val="dk1"/>
                          </a:solidFill>
                          <a:effectLst/>
                          <a:latin typeface="+mn-lt"/>
                          <a:ea typeface="+mn-ea"/>
                          <a:cs typeface="+mn-cs"/>
                        </a:rPr>
                        <a:t>Vecuma </a:t>
                      </a:r>
                      <a:r>
                        <a:rPr lang="lv-LV" sz="1800" kern="1200" dirty="0" smtClean="0">
                          <a:solidFill>
                            <a:schemeClr val="dk1"/>
                          </a:solidFill>
                          <a:effectLst/>
                          <a:latin typeface="+mn-lt"/>
                          <a:ea typeface="+mn-ea"/>
                          <a:cs typeface="+mn-cs"/>
                        </a:rPr>
                        <a:t>pensiju</a:t>
                      </a:r>
                      <a:r>
                        <a:rPr lang="lv-LV" sz="1800" kern="1200" baseline="0" dirty="0" smtClean="0">
                          <a:solidFill>
                            <a:schemeClr val="dk1"/>
                          </a:solidFill>
                          <a:effectLst/>
                          <a:latin typeface="+mn-lt"/>
                          <a:ea typeface="+mn-ea"/>
                          <a:cs typeface="+mn-cs"/>
                        </a:rPr>
                        <a:t> </a:t>
                      </a:r>
                      <a:r>
                        <a:rPr lang="lv-LV" sz="1800" kern="1200" dirty="0" smtClean="0">
                          <a:solidFill>
                            <a:schemeClr val="dk1"/>
                          </a:solidFill>
                          <a:effectLst/>
                          <a:latin typeface="+mn-lt"/>
                          <a:ea typeface="+mn-ea"/>
                          <a:cs typeface="+mn-cs"/>
                        </a:rPr>
                        <a:t>saņēmēji ar apdrošināšanas stāžu</a:t>
                      </a:r>
                      <a:r>
                        <a:rPr lang="lv-LV" sz="1800" kern="1200" baseline="0" dirty="0" smtClean="0">
                          <a:solidFill>
                            <a:schemeClr val="dk1"/>
                          </a:solidFill>
                          <a:effectLst/>
                          <a:latin typeface="+mn-lt"/>
                          <a:ea typeface="+mn-ea"/>
                          <a:cs typeface="+mn-cs"/>
                        </a:rPr>
                        <a:t> no 45 gadiem</a:t>
                      </a:r>
                      <a:endParaRPr lang="en-US" sz="1800" kern="1200" dirty="0">
                        <a:solidFill>
                          <a:schemeClr val="dk1"/>
                        </a:solidFill>
                        <a:effectLst/>
                        <a:latin typeface="+mn-lt"/>
                        <a:ea typeface="+mn-ea"/>
                        <a:cs typeface="+mn-cs"/>
                      </a:endParaRPr>
                    </a:p>
                  </a:txBody>
                  <a:tcPr marL="68580" marR="68580" marT="0" marB="0"/>
                </a:tc>
                <a:tc>
                  <a:txBody>
                    <a:bodyPr/>
                    <a:lstStyle/>
                    <a:p>
                      <a:r>
                        <a:rPr lang="lv-LV" noProof="0" dirty="0" smtClean="0"/>
                        <a:t>Paredz ienākumu pieaugumu</a:t>
                      </a:r>
                      <a:endParaRPr lang="lv-LV" b="0" noProof="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latin typeface="+mn-lt"/>
                          <a:ea typeface="+mn-ea"/>
                          <a:cs typeface="+mn-cs"/>
                        </a:rPr>
                        <a:t>Noteikumi par ikmēneša piemaksu pie vecuma un invaliditātes pensijas</a:t>
                      </a:r>
                      <a:endParaRPr lang="en-US" sz="1800" kern="1200" dirty="0">
                        <a:solidFill>
                          <a:schemeClr val="dk1"/>
                        </a:solidFill>
                        <a:latin typeface="+mn-lt"/>
                        <a:ea typeface="+mn-ea"/>
                        <a:cs typeface="+mn-cs"/>
                      </a:endParaRPr>
                    </a:p>
                  </a:txBody>
                  <a:tcPr/>
                </a:tc>
                <a:tc>
                  <a:txBody>
                    <a:bodyPr/>
                    <a:lstStyle/>
                    <a:p>
                      <a:r>
                        <a:rPr lang="lv-LV" sz="1800" kern="1200" dirty="0" smtClean="0">
                          <a:effectLst/>
                        </a:rPr>
                        <a:t>Pensiju piemaksu</a:t>
                      </a:r>
                      <a:r>
                        <a:rPr lang="lv-LV" sz="1800" kern="1200" baseline="0" dirty="0" smtClean="0">
                          <a:effectLst/>
                        </a:rPr>
                        <a:t> indeksāciju </a:t>
                      </a:r>
                      <a:r>
                        <a:rPr lang="lv-LV" sz="1800" kern="1200" dirty="0" smtClean="0">
                          <a:effectLst/>
                        </a:rPr>
                        <a:t>VSAA aprēķinās un katra gada 1.oktobrī noteiks piemaksas apmēru par vienu apdrošināšanas stāža gadu, kas uzkrāts līdz 1995.gada 31.decembrim.</a:t>
                      </a:r>
                      <a:endParaRPr lang="en-US" b="0" dirty="0"/>
                    </a:p>
                  </a:txBody>
                  <a:tcPr/>
                </a:tc>
                <a:tc>
                  <a:txBody>
                    <a:bodyPr/>
                    <a:lstStyle/>
                    <a:p>
                      <a:pPr marL="0" marR="0" algn="l" defTabSz="914400" rtl="0" eaLnBrk="1" latinLnBrk="0" hangingPunct="1">
                        <a:lnSpc>
                          <a:spcPct val="107000"/>
                        </a:lnSpc>
                        <a:spcBef>
                          <a:spcPts val="0"/>
                        </a:spcBef>
                        <a:spcAft>
                          <a:spcPts val="0"/>
                        </a:spcAft>
                      </a:pPr>
                      <a:r>
                        <a:rPr lang="lv-LV" sz="1800" kern="1200" dirty="0" smtClean="0">
                          <a:solidFill>
                            <a:schemeClr val="dk1"/>
                          </a:solidFill>
                          <a:effectLst/>
                          <a:latin typeface="+mn-lt"/>
                          <a:ea typeface="+mn-ea"/>
                          <a:cs typeface="+mn-cs"/>
                        </a:rPr>
                        <a:t>Vecuma pensiju</a:t>
                      </a:r>
                      <a:r>
                        <a:rPr lang="lv-LV" sz="1800" kern="1200" baseline="0" dirty="0" smtClean="0">
                          <a:solidFill>
                            <a:schemeClr val="dk1"/>
                          </a:solidFill>
                          <a:effectLst/>
                          <a:latin typeface="+mn-lt"/>
                          <a:ea typeface="+mn-ea"/>
                          <a:cs typeface="+mn-cs"/>
                        </a:rPr>
                        <a:t> piemaksu </a:t>
                      </a:r>
                      <a:r>
                        <a:rPr lang="lv-LV" sz="1800" kern="1200" dirty="0" smtClean="0">
                          <a:solidFill>
                            <a:schemeClr val="dk1"/>
                          </a:solidFill>
                          <a:effectLst/>
                          <a:latin typeface="+mn-lt"/>
                          <a:ea typeface="+mn-ea"/>
                          <a:cs typeface="+mn-cs"/>
                        </a:rPr>
                        <a:t>saņēmēji</a:t>
                      </a:r>
                      <a:endParaRPr lang="en-US" sz="1800" kern="1200" dirty="0">
                        <a:solidFill>
                          <a:schemeClr val="dk1"/>
                        </a:solidFill>
                        <a:effectLst/>
                        <a:latin typeface="+mn-lt"/>
                        <a:ea typeface="+mn-ea"/>
                        <a:cs typeface="+mn-cs"/>
                      </a:endParaRPr>
                    </a:p>
                  </a:txBody>
                  <a:tcPr/>
                </a:tc>
                <a:tc>
                  <a:txBody>
                    <a:bodyPr/>
                    <a:lstStyle/>
                    <a:p>
                      <a:r>
                        <a:rPr lang="lv-LV" noProof="0" dirty="0" smtClean="0"/>
                        <a:t>Paredz ienākumu pieaugumu</a:t>
                      </a:r>
                      <a:endParaRPr lang="lv-LV" b="0" noProof="0" dirty="0"/>
                    </a:p>
                  </a:txBody>
                  <a:tcPr/>
                </a:tc>
              </a:tr>
            </a:tbl>
          </a:graphicData>
        </a:graphic>
      </p:graphicFrame>
      <p:sp>
        <p:nvSpPr>
          <p:cNvPr id="5" name="TextBox 4"/>
          <p:cNvSpPr txBox="1"/>
          <p:nvPr/>
        </p:nvSpPr>
        <p:spPr>
          <a:xfrm>
            <a:off x="387500" y="399636"/>
            <a:ext cx="2232132" cy="400110"/>
          </a:xfrm>
          <a:prstGeom prst="rect">
            <a:avLst/>
          </a:prstGeom>
          <a:noFill/>
        </p:spPr>
        <p:txBody>
          <a:bodyPr wrap="square" rtlCol="0">
            <a:spAutoFit/>
          </a:bodyPr>
          <a:lstStyle/>
          <a:p>
            <a:r>
              <a:rPr lang="lv-LV" sz="2000" dirty="0" smtClean="0">
                <a:solidFill>
                  <a:schemeClr val="accent5"/>
                </a:solidFill>
              </a:rPr>
              <a:t>Vecuma pensijas</a:t>
            </a:r>
            <a:endParaRPr lang="lv-LV" sz="2000" dirty="0"/>
          </a:p>
        </p:txBody>
      </p:sp>
    </p:spTree>
    <p:extLst>
      <p:ext uri="{BB962C8B-B14F-4D97-AF65-F5344CB8AC3E}">
        <p14:creationId xmlns:p14="http://schemas.microsoft.com/office/powerpoint/2010/main" val="601796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63690" y="323734"/>
            <a:ext cx="9787812" cy="653143"/>
          </a:xfrm>
        </p:spPr>
        <p:txBody>
          <a:bodyPr>
            <a:noAutofit/>
          </a:bodyPr>
          <a:lstStyle/>
          <a:p>
            <a:pPr algn="ctr"/>
            <a:r>
              <a:rPr lang="lv-LV" b="1" dirty="0" smtClean="0">
                <a:solidFill>
                  <a:srgbClr val="FF0000"/>
                </a:solidFill>
              </a:rPr>
              <a:t>Palīdzība no pašvaldības un labdarības</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40</a:t>
            </a:fld>
            <a:endParaRPr lang="en-US" dirty="0"/>
          </a:p>
        </p:txBody>
      </p:sp>
      <p:pic>
        <p:nvPicPr>
          <p:cNvPr id="10" name="Picture 9"/>
          <p:cNvPicPr/>
          <p:nvPr/>
        </p:nvPicPr>
        <p:blipFill>
          <a:blip r:embed="rId3" cstate="print"/>
          <a:srcRect/>
          <a:stretch>
            <a:fillRect/>
          </a:stretch>
        </p:blipFill>
        <p:spPr bwMode="auto">
          <a:xfrm>
            <a:off x="5823078" y="2051316"/>
            <a:ext cx="6060234" cy="3526971"/>
          </a:xfrm>
          <a:prstGeom prst="rect">
            <a:avLst/>
          </a:prstGeom>
          <a:noFill/>
          <a:ln w="9525">
            <a:noFill/>
            <a:miter lim="800000"/>
            <a:headEnd/>
            <a:tailEnd/>
          </a:ln>
        </p:spPr>
      </p:pic>
      <p:sp>
        <p:nvSpPr>
          <p:cNvPr id="11" name="TextBox 10"/>
          <p:cNvSpPr txBox="1"/>
          <p:nvPr/>
        </p:nvSpPr>
        <p:spPr>
          <a:xfrm>
            <a:off x="6562141" y="1342810"/>
            <a:ext cx="4791659" cy="707886"/>
          </a:xfrm>
          <a:prstGeom prst="rect">
            <a:avLst/>
          </a:prstGeom>
          <a:noFill/>
        </p:spPr>
        <p:txBody>
          <a:bodyPr wrap="square" rtlCol="0">
            <a:spAutoFit/>
          </a:bodyPr>
          <a:lstStyle/>
          <a:p>
            <a:r>
              <a:rPr lang="lv-LV" sz="2000" dirty="0" smtClean="0">
                <a:solidFill>
                  <a:schemeClr val="accent5"/>
                </a:solidFill>
              </a:rPr>
              <a:t>Pēdējā </a:t>
            </a:r>
            <a:r>
              <a:rPr lang="lv-LV" sz="2000" dirty="0">
                <a:solidFill>
                  <a:schemeClr val="accent5"/>
                </a:solidFill>
              </a:rPr>
              <a:t>gada laikā no labdarības organizācijām un </a:t>
            </a:r>
            <a:r>
              <a:rPr lang="lv-LV" sz="2000" dirty="0" smtClean="0">
                <a:solidFill>
                  <a:schemeClr val="accent5"/>
                </a:solidFill>
              </a:rPr>
              <a:t>baznīcas saņemtā </a:t>
            </a:r>
            <a:r>
              <a:rPr lang="lv-LV" sz="2000" dirty="0">
                <a:solidFill>
                  <a:schemeClr val="accent5"/>
                </a:solidFill>
              </a:rPr>
              <a:t>palīdzība </a:t>
            </a:r>
            <a:endParaRPr lang="en-US" sz="2000" dirty="0">
              <a:solidFill>
                <a:schemeClr val="accent5"/>
              </a:solidFill>
            </a:endParaRPr>
          </a:p>
        </p:txBody>
      </p:sp>
      <p:sp>
        <p:nvSpPr>
          <p:cNvPr id="15" name="TextBox 14"/>
          <p:cNvSpPr txBox="1"/>
          <p:nvPr/>
        </p:nvSpPr>
        <p:spPr>
          <a:xfrm>
            <a:off x="615240" y="1315014"/>
            <a:ext cx="4748077" cy="400110"/>
          </a:xfrm>
          <a:prstGeom prst="rect">
            <a:avLst/>
          </a:prstGeom>
          <a:noFill/>
        </p:spPr>
        <p:txBody>
          <a:bodyPr wrap="square" rtlCol="0">
            <a:spAutoFit/>
          </a:bodyPr>
          <a:lstStyle/>
          <a:p>
            <a:r>
              <a:rPr lang="lv-LV" sz="2000" dirty="0" smtClean="0">
                <a:solidFill>
                  <a:schemeClr val="accent5"/>
                </a:solidFill>
              </a:rPr>
              <a:t>No </a:t>
            </a:r>
            <a:r>
              <a:rPr lang="lv-LV" sz="2000" dirty="0">
                <a:solidFill>
                  <a:schemeClr val="accent5"/>
                </a:solidFill>
              </a:rPr>
              <a:t>valsts vai </a:t>
            </a:r>
            <a:r>
              <a:rPr lang="lv-LV" sz="2000" dirty="0" smtClean="0">
                <a:solidFill>
                  <a:schemeClr val="accent5"/>
                </a:solidFill>
              </a:rPr>
              <a:t>pašvaldības saņemtā palīdzība</a:t>
            </a:r>
            <a:endParaRPr lang="lv-LV" sz="2000" dirty="0">
              <a:solidFill>
                <a:schemeClr val="accent5"/>
              </a:solidFill>
            </a:endParaRPr>
          </a:p>
        </p:txBody>
      </p:sp>
      <p:pic>
        <p:nvPicPr>
          <p:cNvPr id="16" name="Picture 15"/>
          <p:cNvPicPr/>
          <p:nvPr/>
        </p:nvPicPr>
        <p:blipFill>
          <a:blip r:embed="rId4" cstate="print"/>
          <a:srcRect/>
          <a:stretch>
            <a:fillRect/>
          </a:stretch>
        </p:blipFill>
        <p:spPr bwMode="auto">
          <a:xfrm>
            <a:off x="615240" y="1813058"/>
            <a:ext cx="5207838" cy="4236098"/>
          </a:xfrm>
          <a:prstGeom prst="rect">
            <a:avLst/>
          </a:prstGeom>
          <a:noFill/>
          <a:ln w="9525">
            <a:noFill/>
            <a:miter lim="800000"/>
            <a:headEnd/>
            <a:tailEnd/>
          </a:ln>
        </p:spPr>
      </p:pic>
      <p:sp>
        <p:nvSpPr>
          <p:cNvPr id="17" name="TextBox 16"/>
          <p:cNvSpPr txBox="1"/>
          <p:nvPr/>
        </p:nvSpPr>
        <p:spPr>
          <a:xfrm>
            <a:off x="2529371" y="6079351"/>
            <a:ext cx="3536302" cy="276999"/>
          </a:xfrm>
          <a:prstGeom prst="rect">
            <a:avLst/>
          </a:prstGeom>
          <a:noFill/>
        </p:spPr>
        <p:txBody>
          <a:bodyPr wrap="square" rtlCol="0">
            <a:spAutoFit/>
          </a:bodyPr>
          <a:lstStyle/>
          <a:p>
            <a:r>
              <a:rPr lang="lv-LV" sz="1200" dirty="0"/>
              <a:t>Bāze: Tie, kam ir trūcīgā vai maznodrošinātā statuss</a:t>
            </a:r>
            <a:endParaRPr lang="en-US" sz="1200" dirty="0"/>
          </a:p>
        </p:txBody>
      </p:sp>
    </p:spTree>
    <p:extLst>
      <p:ext uri="{BB962C8B-B14F-4D97-AF65-F5344CB8AC3E}">
        <p14:creationId xmlns:p14="http://schemas.microsoft.com/office/powerpoint/2010/main" val="3180209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0756" y="309397"/>
            <a:ext cx="10639815" cy="653143"/>
          </a:xfrm>
        </p:spPr>
        <p:txBody>
          <a:bodyPr>
            <a:noAutofit/>
          </a:bodyPr>
          <a:lstStyle/>
          <a:p>
            <a:pPr algn="ctr"/>
            <a:r>
              <a:rPr lang="lv-LV" b="1" dirty="0" smtClean="0">
                <a:solidFill>
                  <a:srgbClr val="FF0000"/>
                </a:solidFill>
              </a:rPr>
              <a:t>Ienākumu pieaugums pēc 2021.gada 1.janvāra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41</a:t>
            </a:fld>
            <a:endParaRPr lang="en-US" dirty="0"/>
          </a:p>
        </p:txBody>
      </p:sp>
      <p:sp>
        <p:nvSpPr>
          <p:cNvPr id="15" name="TextBox 14"/>
          <p:cNvSpPr txBox="1"/>
          <p:nvPr/>
        </p:nvSpPr>
        <p:spPr>
          <a:xfrm>
            <a:off x="5687008" y="1153528"/>
            <a:ext cx="6299718" cy="707886"/>
          </a:xfrm>
          <a:prstGeom prst="rect">
            <a:avLst/>
          </a:prstGeom>
          <a:noFill/>
        </p:spPr>
        <p:txBody>
          <a:bodyPr wrap="square" rtlCol="0">
            <a:spAutoFit/>
          </a:bodyPr>
          <a:lstStyle/>
          <a:p>
            <a:r>
              <a:rPr lang="lv-LV" sz="2000" dirty="0">
                <a:solidFill>
                  <a:schemeClr val="accent5"/>
                </a:solidFill>
              </a:rPr>
              <a:t>Vai pieauga ienākumi pēc tam, kad no 2021.gada 1.janvāra pieauga Valsts sociālā nodrošinājuma pabalsts pieauga</a:t>
            </a:r>
            <a:endParaRPr lang="lv-LV" sz="2000" dirty="0">
              <a:solidFill>
                <a:schemeClr val="accent5"/>
              </a:solidFill>
            </a:endParaRPr>
          </a:p>
        </p:txBody>
      </p:sp>
      <p:sp>
        <p:nvSpPr>
          <p:cNvPr id="17" name="TextBox 16"/>
          <p:cNvSpPr txBox="1"/>
          <p:nvPr/>
        </p:nvSpPr>
        <p:spPr>
          <a:xfrm>
            <a:off x="9427610" y="5057078"/>
            <a:ext cx="2662334" cy="276999"/>
          </a:xfrm>
          <a:prstGeom prst="rect">
            <a:avLst/>
          </a:prstGeom>
          <a:noFill/>
        </p:spPr>
        <p:txBody>
          <a:bodyPr wrap="square" rtlCol="0">
            <a:spAutoFit/>
          </a:bodyPr>
          <a:lstStyle/>
          <a:p>
            <a:r>
              <a:rPr lang="lv-LV" sz="1200" dirty="0"/>
              <a:t>Bāze: tie, kas saņem VSNP vismaz gadu</a:t>
            </a:r>
            <a:endParaRPr lang="en-US" sz="1200" dirty="0"/>
          </a:p>
        </p:txBody>
      </p:sp>
      <p:pic>
        <p:nvPicPr>
          <p:cNvPr id="9" name="Picture 8"/>
          <p:cNvPicPr/>
          <p:nvPr/>
        </p:nvPicPr>
        <p:blipFill>
          <a:blip r:embed="rId3" cstate="print"/>
          <a:srcRect/>
          <a:stretch>
            <a:fillRect/>
          </a:stretch>
        </p:blipFill>
        <p:spPr bwMode="auto">
          <a:xfrm>
            <a:off x="4711959" y="1794222"/>
            <a:ext cx="7377985" cy="3262856"/>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221017" y="3695770"/>
            <a:ext cx="5745909" cy="2445017"/>
          </a:xfrm>
          <a:prstGeom prst="rect">
            <a:avLst/>
          </a:prstGeom>
          <a:noFill/>
          <a:ln w="9525">
            <a:noFill/>
            <a:miter lim="800000"/>
            <a:headEnd/>
            <a:tailEnd/>
          </a:ln>
        </p:spPr>
      </p:pic>
      <p:sp>
        <p:nvSpPr>
          <p:cNvPr id="13" name="TextBox 12"/>
          <p:cNvSpPr txBox="1"/>
          <p:nvPr/>
        </p:nvSpPr>
        <p:spPr>
          <a:xfrm>
            <a:off x="610086" y="6079351"/>
            <a:ext cx="5408645" cy="276999"/>
          </a:xfrm>
          <a:prstGeom prst="rect">
            <a:avLst/>
          </a:prstGeom>
          <a:noFill/>
        </p:spPr>
        <p:txBody>
          <a:bodyPr wrap="square" rtlCol="0">
            <a:spAutoFit/>
          </a:bodyPr>
          <a:lstStyle/>
          <a:p>
            <a:r>
              <a:rPr lang="lv-LV" sz="1200" dirty="0"/>
              <a:t>Bāze: tie, kas saņem VSNP vismaz gadu un novērtējuši savu apmierinātību ar dzīvi</a:t>
            </a:r>
            <a:endParaRPr lang="en-US" sz="1200" dirty="0"/>
          </a:p>
        </p:txBody>
      </p:sp>
      <p:sp>
        <p:nvSpPr>
          <p:cNvPr id="14" name="TextBox 13"/>
          <p:cNvSpPr txBox="1"/>
          <p:nvPr/>
        </p:nvSpPr>
        <p:spPr>
          <a:xfrm>
            <a:off x="169212" y="2703692"/>
            <a:ext cx="5345179" cy="1015663"/>
          </a:xfrm>
          <a:prstGeom prst="rect">
            <a:avLst/>
          </a:prstGeom>
          <a:noFill/>
        </p:spPr>
        <p:txBody>
          <a:bodyPr wrap="square" rtlCol="0">
            <a:spAutoFit/>
          </a:bodyPr>
          <a:lstStyle/>
          <a:p>
            <a:r>
              <a:rPr lang="lv-LV" sz="2000" dirty="0">
                <a:solidFill>
                  <a:schemeClr val="accent5"/>
                </a:solidFill>
              </a:rPr>
              <a:t>Apmierinātība ar dzīvi kopumā (skalā no 0 līdz 10) atkarībā no tā, vai norāda, ka no 2021.gada 1.janvāra ienākumi pieauga</a:t>
            </a:r>
            <a:endParaRPr lang="lv-LV" sz="2000" dirty="0">
              <a:solidFill>
                <a:schemeClr val="accent5"/>
              </a:solidFill>
            </a:endParaRPr>
          </a:p>
        </p:txBody>
      </p:sp>
    </p:spTree>
    <p:extLst>
      <p:ext uri="{BB962C8B-B14F-4D97-AF65-F5344CB8AC3E}">
        <p14:creationId xmlns:p14="http://schemas.microsoft.com/office/powerpoint/2010/main" val="158126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9067" y="2990"/>
            <a:ext cx="5924673" cy="6855009"/>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6719154" y="2990"/>
            <a:ext cx="5690559" cy="6858973"/>
          </a:xfrm>
          <a:prstGeom prst="rect">
            <a:avLst/>
          </a:prstGeom>
          <a:noFill/>
          <a:ln w="9525">
            <a:noFill/>
            <a:miter lim="800000"/>
            <a:headEnd/>
            <a:tailEnd/>
          </a:ln>
        </p:spPr>
      </p:pic>
      <p:sp>
        <p:nvSpPr>
          <p:cNvPr id="18" name="Slide Number Placeholder 17"/>
          <p:cNvSpPr>
            <a:spLocks noGrp="1"/>
          </p:cNvSpPr>
          <p:nvPr>
            <p:ph type="sldNum" sz="quarter" idx="12"/>
          </p:nvPr>
        </p:nvSpPr>
        <p:spPr/>
        <p:txBody>
          <a:bodyPr/>
          <a:lstStyle/>
          <a:p>
            <a:fld id="{74F1C5EA-7852-4B93-BB18-322BB65BE18A}" type="slidenum">
              <a:rPr lang="en-US" smtClean="0"/>
              <a:t>42</a:t>
            </a:fld>
            <a:endParaRPr lang="en-US" dirty="0"/>
          </a:p>
        </p:txBody>
      </p:sp>
      <p:sp>
        <p:nvSpPr>
          <p:cNvPr id="12" name="Title 1"/>
          <p:cNvSpPr>
            <a:spLocks noGrp="1"/>
          </p:cNvSpPr>
          <p:nvPr>
            <p:ph type="title"/>
          </p:nvPr>
        </p:nvSpPr>
        <p:spPr>
          <a:xfrm>
            <a:off x="3087904" y="1283262"/>
            <a:ext cx="5136491" cy="641168"/>
          </a:xfrm>
        </p:spPr>
        <p:txBody>
          <a:bodyPr>
            <a:noAutofit/>
          </a:bodyPr>
          <a:lstStyle/>
          <a:p>
            <a:pPr algn="ctr">
              <a:lnSpc>
                <a:spcPct val="100000"/>
              </a:lnSpc>
            </a:pPr>
            <a:r>
              <a:rPr lang="lv-LV" b="1" dirty="0" smtClean="0">
                <a:solidFill>
                  <a:srgbClr val="FF0000"/>
                </a:solidFill>
              </a:rPr>
              <a:t>Vajadzības, kam</a:t>
            </a:r>
            <a:endParaRPr lang="en-US" b="1" dirty="0">
              <a:solidFill>
                <a:srgbClr val="FF0000"/>
              </a:solidFill>
            </a:endParaRPr>
          </a:p>
        </p:txBody>
      </p:sp>
      <p:sp>
        <p:nvSpPr>
          <p:cNvPr id="13" name="TextBox 12"/>
          <p:cNvSpPr txBox="1"/>
          <p:nvPr/>
        </p:nvSpPr>
        <p:spPr>
          <a:xfrm>
            <a:off x="4370324" y="5969057"/>
            <a:ext cx="3598019" cy="461665"/>
          </a:xfrm>
          <a:prstGeom prst="rect">
            <a:avLst/>
          </a:prstGeom>
          <a:noFill/>
        </p:spPr>
        <p:txBody>
          <a:bodyPr wrap="square" rtlCol="0">
            <a:spAutoFit/>
          </a:bodyPr>
          <a:lstStyle/>
          <a:p>
            <a:r>
              <a:rPr lang="lv-LV" sz="1200" dirty="0"/>
              <a:t>Bāze: </a:t>
            </a:r>
            <a:r>
              <a:rPr lang="lv-LV" sz="1200" dirty="0" smtClean="0"/>
              <a:t>Tie</a:t>
            </a:r>
            <a:r>
              <a:rPr lang="lv-LV" sz="1200" dirty="0"/>
              <a:t>, kas saņem VSNP vismaz gadu un atbildējuši, ka viņu ienākumi pieauguši</a:t>
            </a:r>
            <a:endParaRPr lang="en-US" sz="1200" dirty="0"/>
          </a:p>
        </p:txBody>
      </p:sp>
      <p:sp>
        <p:nvSpPr>
          <p:cNvPr id="15" name="Title 1"/>
          <p:cNvSpPr txBox="1">
            <a:spLocks/>
          </p:cNvSpPr>
          <p:nvPr/>
        </p:nvSpPr>
        <p:spPr>
          <a:xfrm>
            <a:off x="2831852" y="2160395"/>
            <a:ext cx="5136491" cy="154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lv-LV" b="1" dirty="0" smtClean="0">
                <a:solidFill>
                  <a:srgbClr val="FF0000"/>
                </a:solidFill>
              </a:rPr>
              <a:t>pēc ienākumu pieauguma tērē</a:t>
            </a:r>
          </a:p>
          <a:p>
            <a:pPr algn="ctr">
              <a:lnSpc>
                <a:spcPct val="100000"/>
              </a:lnSpc>
            </a:pPr>
            <a:r>
              <a:rPr lang="lv-LV" b="1" dirty="0">
                <a:solidFill>
                  <a:srgbClr val="FF0000"/>
                </a:solidFill>
              </a:rPr>
              <a:t>v</a:t>
            </a:r>
            <a:r>
              <a:rPr lang="lv-LV" b="1" dirty="0" smtClean="0">
                <a:solidFill>
                  <a:srgbClr val="FF0000"/>
                </a:solidFill>
              </a:rPr>
              <a:t>airāk naudas</a:t>
            </a:r>
            <a:endParaRPr lang="en-US" b="1" dirty="0">
              <a:solidFill>
                <a:srgbClr val="FF0000"/>
              </a:solidFill>
            </a:endParaRPr>
          </a:p>
        </p:txBody>
      </p:sp>
    </p:spTree>
    <p:extLst>
      <p:ext uri="{BB962C8B-B14F-4D97-AF65-F5344CB8AC3E}">
        <p14:creationId xmlns:p14="http://schemas.microsoft.com/office/powerpoint/2010/main" val="4000744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9210" y="253413"/>
            <a:ext cx="11165926" cy="653143"/>
          </a:xfrm>
        </p:spPr>
        <p:txBody>
          <a:bodyPr>
            <a:noAutofit/>
          </a:bodyPr>
          <a:lstStyle/>
          <a:p>
            <a:pPr algn="ctr"/>
            <a:r>
              <a:rPr lang="lv-LV" b="1" dirty="0" smtClean="0">
                <a:solidFill>
                  <a:srgbClr val="FF0000"/>
                </a:solidFill>
              </a:rPr>
              <a:t>VSNP saņemšanas situācijas – daži tipiski piemēri</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43</a:t>
            </a:fld>
            <a:endParaRPr lang="en-US" dirty="0"/>
          </a:p>
        </p:txBody>
      </p:sp>
      <p:sp>
        <p:nvSpPr>
          <p:cNvPr id="14" name="TextBox 13"/>
          <p:cNvSpPr txBox="1"/>
          <p:nvPr/>
        </p:nvSpPr>
        <p:spPr>
          <a:xfrm>
            <a:off x="234527" y="1153528"/>
            <a:ext cx="5345179" cy="707886"/>
          </a:xfrm>
          <a:prstGeom prst="rect">
            <a:avLst/>
          </a:prstGeom>
          <a:noFill/>
        </p:spPr>
        <p:txBody>
          <a:bodyPr wrap="square" rtlCol="0">
            <a:spAutoFit/>
          </a:bodyPr>
          <a:lstStyle/>
          <a:p>
            <a:r>
              <a:rPr lang="lv-LV" sz="2000" dirty="0">
                <a:solidFill>
                  <a:schemeClr val="accent5"/>
                </a:solidFill>
              </a:rPr>
              <a:t>I</a:t>
            </a:r>
            <a:r>
              <a:rPr lang="lv-LV" sz="2000" dirty="0" smtClean="0">
                <a:solidFill>
                  <a:schemeClr val="accent5"/>
                </a:solidFill>
              </a:rPr>
              <a:t>nvaliditāte</a:t>
            </a:r>
            <a:r>
              <a:rPr lang="lv-LV" sz="2000" dirty="0">
                <a:solidFill>
                  <a:schemeClr val="accent5"/>
                </a:solidFill>
              </a:rPr>
              <a:t>. Jauni cilvēki, kas nav paspējuši sakrāt darba stāžu, taču vēl strādās vai jau </a:t>
            </a:r>
            <a:r>
              <a:rPr lang="lv-LV" sz="2000" dirty="0" smtClean="0">
                <a:solidFill>
                  <a:schemeClr val="accent5"/>
                </a:solidFill>
              </a:rPr>
              <a:t>strādā.</a:t>
            </a:r>
            <a:endParaRPr lang="en-US" sz="2000" dirty="0">
              <a:solidFill>
                <a:schemeClr val="accent5"/>
              </a:solidFill>
            </a:endParaRPr>
          </a:p>
        </p:txBody>
      </p:sp>
      <p:sp>
        <p:nvSpPr>
          <p:cNvPr id="10" name="TextBox 9"/>
          <p:cNvSpPr txBox="1"/>
          <p:nvPr/>
        </p:nvSpPr>
        <p:spPr>
          <a:xfrm>
            <a:off x="318503" y="2446189"/>
            <a:ext cx="6441526" cy="3570208"/>
          </a:xfrm>
          <a:prstGeom prst="rect">
            <a:avLst/>
          </a:prstGeom>
          <a:noFill/>
          <a:ln w="25400">
            <a:solidFill>
              <a:schemeClr val="accent2"/>
            </a:solidFill>
          </a:ln>
        </p:spPr>
        <p:txBody>
          <a:bodyPr wrap="square" rtlCol="0">
            <a:spAutoFit/>
          </a:bodyPr>
          <a:lstStyle/>
          <a:p>
            <a:pPr>
              <a:spcAft>
                <a:spcPts val="600"/>
              </a:spcAft>
            </a:pPr>
            <a:r>
              <a:rPr lang="lv-LV" dirty="0"/>
              <a:t>26 gadi. Dzīvo viens Rīgā. Vispārējā vidējā izglītība, šobrīd studē augstskolā. Nodarbojies ar motorizētu sporta veidu un tā rezultātā pirms trim gadiem guvis smagu traumu. Bijušas vairākas operācijas, šobrīd ir kustību traucējumi.</a:t>
            </a:r>
            <a:endParaRPr lang="en-US" dirty="0"/>
          </a:p>
          <a:p>
            <a:pPr>
              <a:spcAft>
                <a:spcPts val="600"/>
              </a:spcAft>
            </a:pPr>
            <a:r>
              <a:rPr lang="lv-LV" dirty="0"/>
              <a:t>Līdz traumas iegūšanai oficiāli nav strādājis un Latvijā nodokļus nav maksājis, tādēļ darba stāža tajā brīdī nebija vispār. Pēc traumas ieguvis II invaliditātes grupu un VSNP. Šobrīd ir III invaliditātes grupa. Invaliditāte visdrīzāk ir uz visu mūžu. Pēc invaliditātes iegūšanas uzsācis arī oficiālas darba attiecības. Šajā pavasarī uzkrātais darba stāžs būs 3 gadi.</a:t>
            </a:r>
            <a:endParaRPr lang="en-US" dirty="0"/>
          </a:p>
          <a:p>
            <a:pPr>
              <a:spcAft>
                <a:spcPts val="600"/>
              </a:spcAft>
            </a:pPr>
            <a:r>
              <a:rPr lang="lv-LV" dirty="0"/>
              <a:t>Par iespēju līdz ar to pieteikties invaliditātes pensijai uzzināja intervijas laikā. </a:t>
            </a:r>
            <a:endParaRPr lang="en-US" dirty="0">
              <a:solidFill>
                <a:schemeClr val="accent5"/>
              </a:solidFill>
            </a:endParaRPr>
          </a:p>
        </p:txBody>
      </p:sp>
      <p:sp>
        <p:nvSpPr>
          <p:cNvPr id="11" name="TextBox 10"/>
          <p:cNvSpPr txBox="1"/>
          <p:nvPr/>
        </p:nvSpPr>
        <p:spPr>
          <a:xfrm>
            <a:off x="439801" y="1861414"/>
            <a:ext cx="1792549" cy="584775"/>
          </a:xfrm>
          <a:prstGeom prst="rect">
            <a:avLst/>
          </a:prstGeom>
          <a:noFill/>
        </p:spPr>
        <p:txBody>
          <a:bodyPr wrap="square" rtlCol="0">
            <a:spAutoFit/>
          </a:bodyPr>
          <a:lstStyle/>
          <a:p>
            <a:r>
              <a:rPr lang="lv-LV" sz="3200" dirty="0" smtClean="0">
                <a:solidFill>
                  <a:schemeClr val="accent2"/>
                </a:solidFill>
              </a:rPr>
              <a:t>Raitis</a:t>
            </a:r>
            <a:endParaRPr lang="en-US" sz="3200" dirty="0">
              <a:solidFill>
                <a:schemeClr val="accent2"/>
              </a:solidFill>
            </a:endParaRPr>
          </a:p>
        </p:txBody>
      </p:sp>
    </p:spTree>
    <p:extLst>
      <p:ext uri="{BB962C8B-B14F-4D97-AF65-F5344CB8AC3E}">
        <p14:creationId xmlns:p14="http://schemas.microsoft.com/office/powerpoint/2010/main" val="804862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9210" y="253413"/>
            <a:ext cx="11165926" cy="653143"/>
          </a:xfrm>
        </p:spPr>
        <p:txBody>
          <a:bodyPr>
            <a:noAutofit/>
          </a:bodyPr>
          <a:lstStyle/>
          <a:p>
            <a:pPr algn="ctr"/>
            <a:r>
              <a:rPr lang="lv-LV" b="1" dirty="0" smtClean="0">
                <a:solidFill>
                  <a:srgbClr val="FF0000"/>
                </a:solidFill>
              </a:rPr>
              <a:t>VSNP saņemšanas situācijas – daži tipiski piemēri</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44</a:t>
            </a:fld>
            <a:endParaRPr lang="en-US" dirty="0"/>
          </a:p>
        </p:txBody>
      </p:sp>
      <p:sp>
        <p:nvSpPr>
          <p:cNvPr id="15" name="TextBox 14"/>
          <p:cNvSpPr txBox="1"/>
          <p:nvPr/>
        </p:nvSpPr>
        <p:spPr>
          <a:xfrm>
            <a:off x="295618" y="990516"/>
            <a:ext cx="7924651" cy="707886"/>
          </a:xfrm>
          <a:prstGeom prst="rect">
            <a:avLst/>
          </a:prstGeom>
          <a:noFill/>
        </p:spPr>
        <p:txBody>
          <a:bodyPr wrap="square" rtlCol="0">
            <a:spAutoFit/>
          </a:bodyPr>
          <a:lstStyle/>
          <a:p>
            <a:r>
              <a:rPr lang="lv-LV" sz="2000" dirty="0" smtClean="0">
                <a:solidFill>
                  <a:schemeClr val="accent5"/>
                </a:solidFill>
              </a:rPr>
              <a:t>Invaliditāte</a:t>
            </a:r>
            <a:r>
              <a:rPr lang="lv-LV" sz="2000" dirty="0">
                <a:solidFill>
                  <a:schemeClr val="accent5"/>
                </a:solidFill>
              </a:rPr>
              <a:t>. </a:t>
            </a:r>
            <a:r>
              <a:rPr lang="lv-LV" sz="2000" dirty="0">
                <a:solidFill>
                  <a:schemeClr val="accent5"/>
                </a:solidFill>
              </a:rPr>
              <a:t>Ir nepieciešamais darba stāžs, taču nezināja, ka ir tiesības uz pensiju</a:t>
            </a:r>
            <a:r>
              <a:rPr lang="lv-LV" sz="2000" dirty="0">
                <a:solidFill>
                  <a:schemeClr val="accent5"/>
                </a:solidFill>
              </a:rPr>
              <a:t>.</a:t>
            </a:r>
            <a:endParaRPr lang="en-US" sz="2000" dirty="0">
              <a:solidFill>
                <a:schemeClr val="accent5"/>
              </a:solidFill>
            </a:endParaRPr>
          </a:p>
        </p:txBody>
      </p:sp>
      <p:sp>
        <p:nvSpPr>
          <p:cNvPr id="16" name="TextBox 15"/>
          <p:cNvSpPr txBox="1"/>
          <p:nvPr/>
        </p:nvSpPr>
        <p:spPr>
          <a:xfrm>
            <a:off x="429210" y="1670100"/>
            <a:ext cx="1792549" cy="584775"/>
          </a:xfrm>
          <a:prstGeom prst="rect">
            <a:avLst/>
          </a:prstGeom>
          <a:noFill/>
        </p:spPr>
        <p:txBody>
          <a:bodyPr wrap="square" rtlCol="0">
            <a:spAutoFit/>
          </a:bodyPr>
          <a:lstStyle/>
          <a:p>
            <a:r>
              <a:rPr lang="lv-LV" sz="3200" dirty="0" smtClean="0">
                <a:solidFill>
                  <a:schemeClr val="accent2"/>
                </a:solidFill>
              </a:rPr>
              <a:t>Ilvija</a:t>
            </a:r>
            <a:endParaRPr lang="en-US" sz="3200" dirty="0">
              <a:solidFill>
                <a:schemeClr val="accent2"/>
              </a:solidFill>
            </a:endParaRPr>
          </a:p>
        </p:txBody>
      </p:sp>
      <p:sp>
        <p:nvSpPr>
          <p:cNvPr id="19" name="TextBox 18"/>
          <p:cNvSpPr txBox="1"/>
          <p:nvPr/>
        </p:nvSpPr>
        <p:spPr>
          <a:xfrm>
            <a:off x="295617" y="2226572"/>
            <a:ext cx="11572921" cy="3924151"/>
          </a:xfrm>
          <a:prstGeom prst="rect">
            <a:avLst/>
          </a:prstGeom>
          <a:noFill/>
          <a:ln w="25400">
            <a:solidFill>
              <a:schemeClr val="accent2"/>
            </a:solidFill>
          </a:ln>
        </p:spPr>
        <p:txBody>
          <a:bodyPr wrap="square" rtlCol="0">
            <a:spAutoFit/>
          </a:bodyPr>
          <a:lstStyle/>
          <a:p>
            <a:pPr>
              <a:spcAft>
                <a:spcPts val="600"/>
              </a:spcAft>
            </a:pPr>
            <a:r>
              <a:rPr lang="lv-LV" dirty="0"/>
              <a:t>32 gadi. Dzīvo kopā ar meitu vienā no </a:t>
            </a:r>
            <a:r>
              <a:rPr lang="lv-LV" dirty="0" err="1"/>
              <a:t>valstspilsētām</a:t>
            </a:r>
            <a:r>
              <a:rPr lang="lv-LV" dirty="0"/>
              <a:t>. Šobrīd strādā. Vidējā profesionālā izglītība. Ir studējusi, taču studijas nav pabeigusi. Ir domājusi par mūžizglītības iespējām, taču studēt vairs neplāno. Studiju laikā ir tikai piestrādājusi un pati nav lietas kursā, kad tas bija oficiāli, kad nē.</a:t>
            </a:r>
          </a:p>
          <a:p>
            <a:pPr>
              <a:spcAft>
                <a:spcPts val="600"/>
              </a:spcAft>
            </a:pPr>
            <a:r>
              <a:rPr lang="lv-LV" dirty="0"/>
              <a:t>Līdz ar grūtniecību pirms 8 gadiem parādījusies hroniska </a:t>
            </a:r>
            <a:r>
              <a:rPr lang="lv-LV" dirty="0" err="1"/>
              <a:t>autoimūna</a:t>
            </a:r>
            <a:r>
              <a:rPr lang="lv-LV" dirty="0"/>
              <a:t> saslimšana. Slimība saasinājuma brīžos sagādā nopietnas problēmas (tai skaitā hospitalizāciju), taču pārējā laikā būtiski netraucē. Nevēlas nekur afišēt savu invaliditāti, darbā par to kolēģi nav </a:t>
            </a:r>
            <a:r>
              <a:rPr lang="lv-LV" dirty="0" smtClean="0"/>
              <a:t>lietas </a:t>
            </a:r>
            <a:r>
              <a:rPr lang="lv-LV" dirty="0"/>
              <a:t>kursā. Pati kautrējas par to, tādēļ baidās ar invaliditāti saistītos jautājumus kārtot, lai tā nekur neuzrādītos.</a:t>
            </a:r>
          </a:p>
          <a:p>
            <a:pPr>
              <a:spcAft>
                <a:spcPts val="600"/>
              </a:spcAft>
            </a:pPr>
            <a:r>
              <a:rPr lang="lv-LV" dirty="0"/>
              <a:t>Pēc bērna piedzimšanas strādājusi nedaudz – pieskatījusi bērnu, ārstējusies, tad sākusi strādāt, bet ar pārtraukumiem, jo bērns slimojis, pati slimojusi, kā arī vīrs nav vēlējies, lai viņa strādā vai mācās. Kad piešķirta invaliditāte (II grupa), darba stāžs bijis aptuveni 2 gadi, līdz ar to piešķirts VSNP.</a:t>
            </a:r>
          </a:p>
          <a:p>
            <a:pPr>
              <a:spcAft>
                <a:spcPts val="600"/>
              </a:spcAft>
            </a:pPr>
            <a:r>
              <a:rPr lang="lv-LV" dirty="0"/>
              <a:t>Arī vēlāk strādājusi ar pārtraukumiem, jo tālāk bērnu audzinājusi viena – to bijis grūti savienot ar darbu. Ir šajā laikā strādājusi arī neoficiāli, tomēr šobrīd oficiālais darba stāžs ir aptuveni 5 gadi. Par iespēju līdz ar to saņemt invaliditātes pensiju </a:t>
            </a:r>
            <a:r>
              <a:rPr lang="lv-LV" dirty="0" smtClean="0"/>
              <a:t>pirms intervijas nezināja</a:t>
            </a:r>
            <a:r>
              <a:rPr lang="lv-LV" dirty="0"/>
              <a:t>.</a:t>
            </a:r>
            <a:endParaRPr lang="lv-LV" dirty="0"/>
          </a:p>
        </p:txBody>
      </p:sp>
    </p:spTree>
    <p:extLst>
      <p:ext uri="{BB962C8B-B14F-4D97-AF65-F5344CB8AC3E}">
        <p14:creationId xmlns:p14="http://schemas.microsoft.com/office/powerpoint/2010/main" val="1936133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9210" y="253413"/>
            <a:ext cx="11165926" cy="653143"/>
          </a:xfrm>
        </p:spPr>
        <p:txBody>
          <a:bodyPr>
            <a:noAutofit/>
          </a:bodyPr>
          <a:lstStyle/>
          <a:p>
            <a:pPr algn="ctr"/>
            <a:r>
              <a:rPr lang="lv-LV" b="1" dirty="0" smtClean="0">
                <a:solidFill>
                  <a:srgbClr val="FF0000"/>
                </a:solidFill>
              </a:rPr>
              <a:t>VSNP saņemšanas situācijas – daži tipiski piemēri</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45</a:t>
            </a:fld>
            <a:endParaRPr lang="en-US" dirty="0"/>
          </a:p>
        </p:txBody>
      </p:sp>
      <p:sp>
        <p:nvSpPr>
          <p:cNvPr id="15" name="TextBox 14"/>
          <p:cNvSpPr txBox="1"/>
          <p:nvPr/>
        </p:nvSpPr>
        <p:spPr>
          <a:xfrm>
            <a:off x="295618" y="990516"/>
            <a:ext cx="7924651" cy="707886"/>
          </a:xfrm>
          <a:prstGeom prst="rect">
            <a:avLst/>
          </a:prstGeom>
          <a:noFill/>
        </p:spPr>
        <p:txBody>
          <a:bodyPr wrap="square" rtlCol="0">
            <a:spAutoFit/>
          </a:bodyPr>
          <a:lstStyle/>
          <a:p>
            <a:r>
              <a:rPr lang="lv-LV" sz="2000" dirty="0" smtClean="0">
                <a:solidFill>
                  <a:schemeClr val="accent5"/>
                </a:solidFill>
              </a:rPr>
              <a:t>Invaliditāte</a:t>
            </a:r>
            <a:r>
              <a:rPr lang="lv-LV" sz="2000" dirty="0">
                <a:solidFill>
                  <a:schemeClr val="accent5"/>
                </a:solidFill>
              </a:rPr>
              <a:t>. </a:t>
            </a:r>
            <a:r>
              <a:rPr lang="lv-LV" sz="2000" dirty="0">
                <a:solidFill>
                  <a:schemeClr val="accent5"/>
                </a:solidFill>
              </a:rPr>
              <a:t>Pusmūža cilvēki, kas darbu nespēj atrast dēļ invaliditātes. Arī iespējas strādāt ierobežotas. </a:t>
            </a:r>
            <a:r>
              <a:rPr lang="lv-LV" sz="2000" dirty="0">
                <a:solidFill>
                  <a:schemeClr val="accent5"/>
                </a:solidFill>
              </a:rPr>
              <a:t>Visdrīzāk darba stāžu </a:t>
            </a:r>
            <a:r>
              <a:rPr lang="lv-LV" sz="2000" dirty="0" smtClean="0">
                <a:solidFill>
                  <a:schemeClr val="accent5"/>
                </a:solidFill>
              </a:rPr>
              <a:t>neiegūs.</a:t>
            </a:r>
            <a:endParaRPr lang="en-US" sz="2000" dirty="0">
              <a:solidFill>
                <a:schemeClr val="accent5"/>
              </a:solidFill>
            </a:endParaRPr>
          </a:p>
        </p:txBody>
      </p:sp>
      <p:sp>
        <p:nvSpPr>
          <p:cNvPr id="16" name="TextBox 15"/>
          <p:cNvSpPr txBox="1"/>
          <p:nvPr/>
        </p:nvSpPr>
        <p:spPr>
          <a:xfrm>
            <a:off x="429210" y="1664273"/>
            <a:ext cx="1792549" cy="584775"/>
          </a:xfrm>
          <a:prstGeom prst="rect">
            <a:avLst/>
          </a:prstGeom>
          <a:noFill/>
        </p:spPr>
        <p:txBody>
          <a:bodyPr wrap="square" rtlCol="0">
            <a:spAutoFit/>
          </a:bodyPr>
          <a:lstStyle/>
          <a:p>
            <a:r>
              <a:rPr lang="lv-LV" sz="3200" dirty="0" smtClean="0">
                <a:solidFill>
                  <a:schemeClr val="accent2"/>
                </a:solidFill>
              </a:rPr>
              <a:t>Zaiga</a:t>
            </a:r>
            <a:endParaRPr lang="en-US" sz="3200" dirty="0">
              <a:solidFill>
                <a:schemeClr val="accent2"/>
              </a:solidFill>
            </a:endParaRPr>
          </a:p>
        </p:txBody>
      </p:sp>
      <p:sp>
        <p:nvSpPr>
          <p:cNvPr id="19" name="TextBox 18"/>
          <p:cNvSpPr txBox="1"/>
          <p:nvPr/>
        </p:nvSpPr>
        <p:spPr>
          <a:xfrm>
            <a:off x="295617" y="2189248"/>
            <a:ext cx="11572921" cy="4278094"/>
          </a:xfrm>
          <a:prstGeom prst="rect">
            <a:avLst/>
          </a:prstGeom>
          <a:noFill/>
          <a:ln w="25400">
            <a:solidFill>
              <a:schemeClr val="accent2"/>
            </a:solidFill>
          </a:ln>
        </p:spPr>
        <p:txBody>
          <a:bodyPr wrap="square" rtlCol="0">
            <a:spAutoFit/>
          </a:bodyPr>
          <a:lstStyle/>
          <a:p>
            <a:pPr>
              <a:spcAft>
                <a:spcPts val="600"/>
              </a:spcAft>
            </a:pPr>
            <a:r>
              <a:rPr lang="lv-LV" dirty="0"/>
              <a:t>45 gadi. Dzīvo divatā ar meitu novada centrā, taču pilsētas nomalē. Meitai 20 gadi. Vīrs miris pirms 16 gadiem. Abām ar meitu invaliditāte – muskuļu </a:t>
            </a:r>
            <a:r>
              <a:rPr lang="lv-LV" dirty="0" err="1"/>
              <a:t>distrofija</a:t>
            </a:r>
            <a:r>
              <a:rPr lang="lv-LV" dirty="0"/>
              <a:t>. Iegūta pamatizglītība, mēģinājusi stāties profesionālajā mācību iestādē, </a:t>
            </a:r>
            <a:r>
              <a:rPr lang="lv-LV" dirty="0" smtClean="0"/>
              <a:t>taču norāda, ka </a:t>
            </a:r>
            <a:r>
              <a:rPr lang="lv-LV" dirty="0"/>
              <a:t>nav izturējusi konkursu.</a:t>
            </a:r>
            <a:endParaRPr lang="en-US" dirty="0"/>
          </a:p>
          <a:p>
            <a:pPr>
              <a:spcAft>
                <a:spcPts val="600"/>
              </a:spcAft>
            </a:pPr>
            <a:r>
              <a:rPr lang="lv-LV" dirty="0"/>
              <a:t>Bērnībā varējusi strādāt kolhozā, tāpat palīdzējusi lauku saimniecībā. Palīdzējusi arī maizes ceptuvē, aizvietojot kādu darbinieku. Vēlāk arī “</a:t>
            </a:r>
            <a:r>
              <a:rPr lang="lv-LV" dirty="0" err="1"/>
              <a:t>simtlatniekos</a:t>
            </a:r>
            <a:r>
              <a:rPr lang="lv-LV" dirty="0"/>
              <a:t>”. Šobrīd vairs maizi cilāt ceptuvē nevarētu, jo rokas neklausa.</a:t>
            </a:r>
            <a:endParaRPr lang="en-US" dirty="0"/>
          </a:p>
          <a:p>
            <a:pPr>
              <a:spcAft>
                <a:spcPts val="600"/>
              </a:spcAft>
            </a:pPr>
            <a:r>
              <a:rPr lang="lv-LV" dirty="0"/>
              <a:t>Faktiski invaliditāte ir kopš bērnības, taču vecāki to nav kārtojuši, tāpēc oficiāli invaliditāte ir tikai apmēram 7 gadus, kad pati to nokārtojusi.</a:t>
            </a:r>
            <a:endParaRPr lang="en-US" dirty="0"/>
          </a:p>
          <a:p>
            <a:pPr>
              <a:spcAft>
                <a:spcPts val="600"/>
              </a:spcAft>
            </a:pPr>
            <a:r>
              <a:rPr lang="lv-LV" dirty="0"/>
              <a:t>Saņem apgādnieka zaudējuma pensiju, meitai invaliditātes pensija, pašai VSNP. </a:t>
            </a:r>
            <a:r>
              <a:rPr lang="lv-LV" dirty="0" smtClean="0"/>
              <a:t>Kopā </a:t>
            </a:r>
            <a:r>
              <a:rPr lang="lv-LV" dirty="0"/>
              <a:t>abām mēnesī ienākumi </a:t>
            </a:r>
            <a:r>
              <a:rPr lang="lv-LV" dirty="0" smtClean="0"/>
              <a:t>ir ap </a:t>
            </a:r>
            <a:r>
              <a:rPr lang="lv-LV" dirty="0"/>
              <a:t>EUR </a:t>
            </a:r>
            <a:r>
              <a:rPr lang="lv-LV" dirty="0" smtClean="0"/>
              <a:t>600, </a:t>
            </a:r>
            <a:r>
              <a:rPr lang="lv-LV" dirty="0"/>
              <a:t>un uz palīdzību no pašvaldības pretendēt nevar. Ir asistenta pakalpojums, ko esot izcīnījusi – no sākuma saņemti atteikumi, taču zvanījusi uz LM un beigās piešķirts. Asistents palīdz, piemēram, ar pārtikas atnešanu no veikala, ko pati nespēj. </a:t>
            </a:r>
            <a:endParaRPr lang="en-US" dirty="0"/>
          </a:p>
          <a:p>
            <a:pPr>
              <a:spcAft>
                <a:spcPts val="600"/>
              </a:spcAft>
            </a:pPr>
            <a:r>
              <a:rPr lang="lv-LV" dirty="0"/>
              <a:t>Kā iemeslus, kāpēc nav darba stāža, min to, ka ar invaliditāti neņem darbā, kā arī to, ka nav darba pieredzes (arī neoficiālas). Dzīvesvietas tuvumā arī darba iespēju nav daudz. Tas, ko šobrīd varētu darīt, ir ļoti šaurs </a:t>
            </a:r>
            <a:r>
              <a:rPr lang="lv-LV" dirty="0" smtClean="0"/>
              <a:t>amatu </a:t>
            </a:r>
            <a:r>
              <a:rPr lang="lv-LV" dirty="0"/>
              <a:t>loks (mēģinājusi pieteikties par dežuranti sabiedriskajā tualetē, taču bez panākumiem), līdz ar to necer, ka vēl kādreiz strādās, un darbu nemeklē.</a:t>
            </a:r>
            <a:endParaRPr lang="en-US" dirty="0">
              <a:solidFill>
                <a:schemeClr val="accent5"/>
              </a:solidFill>
            </a:endParaRPr>
          </a:p>
        </p:txBody>
      </p:sp>
    </p:spTree>
    <p:extLst>
      <p:ext uri="{BB962C8B-B14F-4D97-AF65-F5344CB8AC3E}">
        <p14:creationId xmlns:p14="http://schemas.microsoft.com/office/powerpoint/2010/main" val="4028054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9210" y="253413"/>
            <a:ext cx="11165926" cy="653143"/>
          </a:xfrm>
        </p:spPr>
        <p:txBody>
          <a:bodyPr>
            <a:noAutofit/>
          </a:bodyPr>
          <a:lstStyle/>
          <a:p>
            <a:pPr algn="ctr"/>
            <a:r>
              <a:rPr lang="lv-LV" b="1" dirty="0" smtClean="0">
                <a:solidFill>
                  <a:srgbClr val="FF0000"/>
                </a:solidFill>
              </a:rPr>
              <a:t>VSNP saņemšanas situācijas – daži tipiski piemēri</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46</a:t>
            </a:fld>
            <a:endParaRPr lang="en-US" dirty="0"/>
          </a:p>
        </p:txBody>
      </p:sp>
      <p:sp>
        <p:nvSpPr>
          <p:cNvPr id="15" name="TextBox 14"/>
          <p:cNvSpPr txBox="1"/>
          <p:nvPr/>
        </p:nvSpPr>
        <p:spPr>
          <a:xfrm>
            <a:off x="295618" y="990516"/>
            <a:ext cx="9464202" cy="707886"/>
          </a:xfrm>
          <a:prstGeom prst="rect">
            <a:avLst/>
          </a:prstGeom>
          <a:noFill/>
        </p:spPr>
        <p:txBody>
          <a:bodyPr wrap="square" rtlCol="0">
            <a:spAutoFit/>
          </a:bodyPr>
          <a:lstStyle/>
          <a:p>
            <a:r>
              <a:rPr lang="lv-LV" sz="2000" dirty="0" smtClean="0">
                <a:solidFill>
                  <a:schemeClr val="accent5"/>
                </a:solidFill>
              </a:rPr>
              <a:t>Invaliditāte </a:t>
            </a:r>
            <a:r>
              <a:rPr lang="lv-LV" sz="2000" dirty="0">
                <a:solidFill>
                  <a:schemeClr val="accent5"/>
                </a:solidFill>
              </a:rPr>
              <a:t>iegūta nesen. Pirms tam bijis Darbs bez līguma vai darbs savā saimniecībā. </a:t>
            </a:r>
            <a:r>
              <a:rPr lang="lv-LV" sz="2000" dirty="0" smtClean="0">
                <a:solidFill>
                  <a:schemeClr val="accent5"/>
                </a:solidFill>
              </a:rPr>
              <a:t>Pēc </a:t>
            </a:r>
            <a:r>
              <a:rPr lang="lv-LV" sz="2000" dirty="0">
                <a:solidFill>
                  <a:schemeClr val="accent5"/>
                </a:solidFill>
              </a:rPr>
              <a:t>1991.gada oficiāli gandrīz nav strādāts. </a:t>
            </a:r>
            <a:r>
              <a:rPr lang="lv-LV" sz="2000" dirty="0">
                <a:solidFill>
                  <a:schemeClr val="accent5"/>
                </a:solidFill>
              </a:rPr>
              <a:t>Sociālā atstumtība.</a:t>
            </a:r>
            <a:endParaRPr lang="en-US" sz="2000" dirty="0">
              <a:solidFill>
                <a:schemeClr val="accent5"/>
              </a:solidFill>
            </a:endParaRPr>
          </a:p>
        </p:txBody>
      </p:sp>
      <p:sp>
        <p:nvSpPr>
          <p:cNvPr id="16" name="TextBox 15"/>
          <p:cNvSpPr txBox="1"/>
          <p:nvPr/>
        </p:nvSpPr>
        <p:spPr>
          <a:xfrm>
            <a:off x="429210" y="1664273"/>
            <a:ext cx="1792549" cy="584775"/>
          </a:xfrm>
          <a:prstGeom prst="rect">
            <a:avLst/>
          </a:prstGeom>
          <a:noFill/>
        </p:spPr>
        <p:txBody>
          <a:bodyPr wrap="square" rtlCol="0">
            <a:spAutoFit/>
          </a:bodyPr>
          <a:lstStyle/>
          <a:p>
            <a:r>
              <a:rPr lang="lv-LV" sz="3200" dirty="0" smtClean="0">
                <a:solidFill>
                  <a:schemeClr val="accent2"/>
                </a:solidFill>
              </a:rPr>
              <a:t>Raisa</a:t>
            </a:r>
            <a:endParaRPr lang="en-US" sz="3200" dirty="0">
              <a:solidFill>
                <a:schemeClr val="accent2"/>
              </a:solidFill>
            </a:endParaRPr>
          </a:p>
        </p:txBody>
      </p:sp>
      <p:sp>
        <p:nvSpPr>
          <p:cNvPr id="19" name="TextBox 18"/>
          <p:cNvSpPr txBox="1"/>
          <p:nvPr/>
        </p:nvSpPr>
        <p:spPr>
          <a:xfrm>
            <a:off x="295617" y="2226572"/>
            <a:ext cx="8876375" cy="4201150"/>
          </a:xfrm>
          <a:prstGeom prst="rect">
            <a:avLst/>
          </a:prstGeom>
          <a:noFill/>
          <a:ln w="25400">
            <a:solidFill>
              <a:schemeClr val="accent2"/>
            </a:solidFill>
          </a:ln>
        </p:spPr>
        <p:txBody>
          <a:bodyPr wrap="square" rtlCol="0">
            <a:spAutoFit/>
          </a:bodyPr>
          <a:lstStyle/>
          <a:p>
            <a:pPr>
              <a:spcAft>
                <a:spcPts val="600"/>
              </a:spcAft>
            </a:pPr>
            <a:r>
              <a:rPr lang="lv-LV" dirty="0"/>
              <a:t>51 gads. Dzīvo viena, kā pati izsakās, burtiski mežā (lai arī līdz Rīgai ir mazāk par 100 km). Vidējā profesionālā izglītība. Strādājusi oficiāli kolhozā dažus gadus līdz 1991.gadam, bet pēc kolhoza izjukšanas strādājusi pie “saimniekiem”, kas darba attiecības oficiāli nav noformējuši. Pēc tam sākusi strādāt savā saimniecībā.</a:t>
            </a:r>
            <a:endParaRPr lang="en-US" dirty="0"/>
          </a:p>
          <a:p>
            <a:pPr>
              <a:spcAft>
                <a:spcPts val="600"/>
              </a:spcAft>
            </a:pPr>
            <a:r>
              <a:rPr lang="lv-LV" dirty="0"/>
              <a:t>Invaliditāte ir 2 gadus, II invaliditātes grupa, saistās ar onkoloģisku saslimšanu (vēzis 4.stadijā). Strādāt nedrīkst. Zeme līdz ar to pārdota, lopu vairs nav. Pēc operācijām vairāk par 2 kg celt nedrīkst. Un, ja arī varētu strādāt, lai iegūtu nepieciešamos 4 mēnešus, zaudēs trūcīgās statusu.</a:t>
            </a:r>
            <a:endParaRPr lang="en-US" dirty="0"/>
          </a:p>
          <a:p>
            <a:pPr>
              <a:spcAft>
                <a:spcPts val="600"/>
              </a:spcAft>
            </a:pPr>
            <a:r>
              <a:rPr lang="lv-LV" dirty="0"/>
              <a:t>Apgalvo, ka līdz kolhoza izjukšanai trīs gadu stāžs it kā ir savākts, taču 4 mēneši viņai nezināmu iemeslu dēļ neesot ieskaitīti, tāpēc arī nepieciešamo 3 gadu nav. Neko vairāk pierādīt un meklēt dokumentus nav ne spēka, ne iespēju. Problēmas ar nokļūšanu uz pagasta vai novada centru. Vienīgais, kurp dodas ir pie ārsta saistībā ar slimību. </a:t>
            </a:r>
            <a:endParaRPr lang="en-US" dirty="0"/>
          </a:p>
          <a:p>
            <a:pPr>
              <a:spcAft>
                <a:spcPts val="600"/>
              </a:spcAft>
            </a:pPr>
            <a:r>
              <a:rPr lang="lv-LV" dirty="0"/>
              <a:t> Palīdz kāds no apkārtējiem dažreiz. Saņem pārtikas komplektus kā trūcīgā, taču daudzus no tur iekļautajiem produktiem pēc operācijām ēst nedrīkst</a:t>
            </a:r>
            <a:r>
              <a:rPr lang="lv-LV" dirty="0" smtClean="0"/>
              <a:t>. Diēta – ļoti specifiska.</a:t>
            </a:r>
            <a:endParaRPr lang="en-US" dirty="0">
              <a:solidFill>
                <a:schemeClr val="accent5"/>
              </a:solidFill>
            </a:endParaRPr>
          </a:p>
        </p:txBody>
      </p:sp>
    </p:spTree>
    <p:extLst>
      <p:ext uri="{BB962C8B-B14F-4D97-AF65-F5344CB8AC3E}">
        <p14:creationId xmlns:p14="http://schemas.microsoft.com/office/powerpoint/2010/main" val="3005821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9210" y="253413"/>
            <a:ext cx="11165926" cy="653143"/>
          </a:xfrm>
        </p:spPr>
        <p:txBody>
          <a:bodyPr>
            <a:noAutofit/>
          </a:bodyPr>
          <a:lstStyle/>
          <a:p>
            <a:pPr algn="ctr"/>
            <a:r>
              <a:rPr lang="lv-LV" b="1" dirty="0" smtClean="0">
                <a:solidFill>
                  <a:srgbClr val="FF0000"/>
                </a:solidFill>
              </a:rPr>
              <a:t>VSNP saņemšanas situācijas – daži tipiski piemēri</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47</a:t>
            </a:fld>
            <a:endParaRPr lang="en-US" dirty="0"/>
          </a:p>
        </p:txBody>
      </p:sp>
      <p:sp>
        <p:nvSpPr>
          <p:cNvPr id="15" name="TextBox 14"/>
          <p:cNvSpPr txBox="1"/>
          <p:nvPr/>
        </p:nvSpPr>
        <p:spPr>
          <a:xfrm>
            <a:off x="429210" y="956387"/>
            <a:ext cx="9464202" cy="707886"/>
          </a:xfrm>
          <a:prstGeom prst="rect">
            <a:avLst/>
          </a:prstGeom>
          <a:noFill/>
        </p:spPr>
        <p:txBody>
          <a:bodyPr wrap="square" rtlCol="0">
            <a:spAutoFit/>
          </a:bodyPr>
          <a:lstStyle/>
          <a:p>
            <a:r>
              <a:rPr lang="lv-LV" sz="2000" dirty="0">
                <a:solidFill>
                  <a:schemeClr val="accent5"/>
                </a:solidFill>
              </a:rPr>
              <a:t>Pensijas vecums. Darbs bez līguma, izkrita no oficiālā darba tirgus pēc 1991.gada; līdz 1991.gadam nepaspēja sakrāt 15 gadus vai arī nespēja tos pierādīt.</a:t>
            </a:r>
            <a:endParaRPr lang="en-US" sz="2000" dirty="0">
              <a:solidFill>
                <a:schemeClr val="accent5"/>
              </a:solidFill>
            </a:endParaRPr>
          </a:p>
        </p:txBody>
      </p:sp>
      <p:sp>
        <p:nvSpPr>
          <p:cNvPr id="19" name="TextBox 18"/>
          <p:cNvSpPr txBox="1"/>
          <p:nvPr/>
        </p:nvSpPr>
        <p:spPr>
          <a:xfrm>
            <a:off x="295617" y="2226572"/>
            <a:ext cx="8876375" cy="3016210"/>
          </a:xfrm>
          <a:prstGeom prst="rect">
            <a:avLst/>
          </a:prstGeom>
          <a:noFill/>
          <a:ln w="25400">
            <a:solidFill>
              <a:schemeClr val="accent2"/>
            </a:solidFill>
          </a:ln>
        </p:spPr>
        <p:txBody>
          <a:bodyPr wrap="square" rtlCol="0">
            <a:spAutoFit/>
          </a:bodyPr>
          <a:lstStyle/>
          <a:p>
            <a:pPr>
              <a:spcAft>
                <a:spcPts val="600"/>
              </a:spcAft>
            </a:pPr>
            <a:r>
              <a:rPr lang="lv-LV" dirty="0"/>
              <a:t>69 gadi. Dzīvo viens laukos savā dzīvoklī. Vispārējā vidējā izglītība.</a:t>
            </a:r>
          </a:p>
          <a:p>
            <a:pPr>
              <a:spcAft>
                <a:spcPts val="600"/>
              </a:spcAft>
            </a:pPr>
            <a:r>
              <a:rPr lang="lv-LV" dirty="0"/>
              <a:t>Strādājis kopš 1967.gada. Bijis strādnieks kolhozā, atslēdznieks, traktorists. Tiesa, </a:t>
            </a:r>
            <a:r>
              <a:rPr lang="lv-LV" dirty="0" smtClean="0"/>
              <a:t>stāžā </a:t>
            </a:r>
            <a:r>
              <a:rPr lang="lv-LV" dirty="0"/>
              <a:t>ir dažu mēnešu pārtraukumi starp darbavietām. Kopā nostrādāti vairāk nekā 15 </a:t>
            </a:r>
            <a:r>
              <a:rPr lang="lv-LV" dirty="0" smtClean="0"/>
              <a:t>gadi</a:t>
            </a:r>
            <a:r>
              <a:rPr lang="lv-LV" dirty="0"/>
              <a:t>, taču darba grāmatiņa sadegusi mātes dzīvoklī. Precīzi neatceras, kuros gados kurās vietās strādājis, tāpēc arhīvā nav bijis iespējams atrast pierādījumus </a:t>
            </a:r>
            <a:r>
              <a:rPr lang="lv-LV" dirty="0" smtClean="0"/>
              <a:t>daļai darbavietu. </a:t>
            </a:r>
            <a:r>
              <a:rPr lang="lv-LV" dirty="0"/>
              <a:t>Līdz ar to līdz 15 gadu stāžam pietrūkst 11 mēnešu. Pēc padomju laika strādājis tikai neoficiāli pie dažādiem saimniekiem.</a:t>
            </a:r>
          </a:p>
          <a:p>
            <a:pPr>
              <a:spcAft>
                <a:spcPts val="600"/>
              </a:spcAft>
            </a:pPr>
            <a:r>
              <a:rPr lang="lv-LV" dirty="0"/>
              <a:t>Naudā citu ienākumu bez EUR </a:t>
            </a:r>
            <a:r>
              <a:rPr lang="lv-LV" dirty="0" smtClean="0"/>
              <a:t>109 </a:t>
            </a:r>
            <a:r>
              <a:rPr lang="lv-LV" dirty="0"/>
              <a:t>nav. Ir trūcīgā statuss, saņem palīdzības </a:t>
            </a:r>
            <a:r>
              <a:rPr lang="lv-LV" dirty="0" smtClean="0"/>
              <a:t>komplektus</a:t>
            </a:r>
            <a:r>
              <a:rPr lang="lv-LV" dirty="0"/>
              <a:t>, malku, kompensāciju par medikamentiem.  Kopumā pašreizējo situāciju vērtē kā labāku, salīdzinot ar to, kas bija pirms pabalsta iegūšanas, kad strādājis par 2-3 eiro dienā, un labāku par to, kas </a:t>
            </a:r>
            <a:r>
              <a:rPr lang="lv-LV" dirty="0" smtClean="0"/>
              <a:t>bija pirms 2021.gada.</a:t>
            </a:r>
            <a:endParaRPr lang="lv-LV" dirty="0"/>
          </a:p>
        </p:txBody>
      </p:sp>
      <p:sp>
        <p:nvSpPr>
          <p:cNvPr id="8" name="TextBox 7"/>
          <p:cNvSpPr txBox="1"/>
          <p:nvPr/>
        </p:nvSpPr>
        <p:spPr>
          <a:xfrm>
            <a:off x="429210" y="1664273"/>
            <a:ext cx="1792549" cy="584775"/>
          </a:xfrm>
          <a:prstGeom prst="rect">
            <a:avLst/>
          </a:prstGeom>
          <a:noFill/>
        </p:spPr>
        <p:txBody>
          <a:bodyPr wrap="square" rtlCol="0">
            <a:spAutoFit/>
          </a:bodyPr>
          <a:lstStyle/>
          <a:p>
            <a:r>
              <a:rPr lang="lv-LV" sz="3200" dirty="0" smtClean="0">
                <a:solidFill>
                  <a:schemeClr val="accent2"/>
                </a:solidFill>
              </a:rPr>
              <a:t>Zintis</a:t>
            </a:r>
            <a:endParaRPr lang="en-US" sz="3200" dirty="0">
              <a:solidFill>
                <a:schemeClr val="accent2"/>
              </a:solidFill>
            </a:endParaRPr>
          </a:p>
        </p:txBody>
      </p:sp>
    </p:spTree>
    <p:extLst>
      <p:ext uri="{BB962C8B-B14F-4D97-AF65-F5344CB8AC3E}">
        <p14:creationId xmlns:p14="http://schemas.microsoft.com/office/powerpoint/2010/main" val="4229363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9210" y="253413"/>
            <a:ext cx="11165926" cy="653143"/>
          </a:xfrm>
        </p:spPr>
        <p:txBody>
          <a:bodyPr>
            <a:noAutofit/>
          </a:bodyPr>
          <a:lstStyle/>
          <a:p>
            <a:pPr algn="ctr"/>
            <a:r>
              <a:rPr lang="lv-LV" b="1" dirty="0" smtClean="0">
                <a:solidFill>
                  <a:srgbClr val="FF0000"/>
                </a:solidFill>
              </a:rPr>
              <a:t>VSNP saņemšanas situācijas – daži tipiski piemēri</a:t>
            </a:r>
            <a:endParaRPr lang="en-US" b="1" dirty="0">
              <a:solidFill>
                <a:srgbClr val="FF0000"/>
              </a:solidFill>
            </a:endParaRPr>
          </a:p>
        </p:txBody>
      </p:sp>
      <p:sp>
        <p:nvSpPr>
          <p:cNvPr id="18" name="Slide Number Placeholder 17"/>
          <p:cNvSpPr>
            <a:spLocks noGrp="1"/>
          </p:cNvSpPr>
          <p:nvPr>
            <p:ph type="sldNum" sz="quarter" idx="12"/>
          </p:nvPr>
        </p:nvSpPr>
        <p:spPr>
          <a:xfrm>
            <a:off x="9207759" y="5917811"/>
            <a:ext cx="2743200" cy="365125"/>
          </a:xfrm>
        </p:spPr>
        <p:txBody>
          <a:bodyPr/>
          <a:lstStyle/>
          <a:p>
            <a:fld id="{74F1C5EA-7852-4B93-BB18-322BB65BE18A}" type="slidenum">
              <a:rPr lang="en-US" smtClean="0"/>
              <a:t>48</a:t>
            </a:fld>
            <a:endParaRPr lang="en-US" dirty="0"/>
          </a:p>
        </p:txBody>
      </p:sp>
      <p:sp>
        <p:nvSpPr>
          <p:cNvPr id="15" name="TextBox 14"/>
          <p:cNvSpPr txBox="1"/>
          <p:nvPr/>
        </p:nvSpPr>
        <p:spPr>
          <a:xfrm>
            <a:off x="429210" y="956387"/>
            <a:ext cx="9464202" cy="707886"/>
          </a:xfrm>
          <a:prstGeom prst="rect">
            <a:avLst/>
          </a:prstGeom>
          <a:noFill/>
        </p:spPr>
        <p:txBody>
          <a:bodyPr wrap="square" rtlCol="0">
            <a:spAutoFit/>
          </a:bodyPr>
          <a:lstStyle/>
          <a:p>
            <a:r>
              <a:rPr lang="lv-LV" sz="2000" dirty="0">
                <a:solidFill>
                  <a:schemeClr val="accent5"/>
                </a:solidFill>
              </a:rPr>
              <a:t>Pensijas vecums. Darbs bez līguma, izkrita no oficiālā darba tirgus pēc 1991.gada; līdz 1991.gadam nepaspēja sakrāt 15 gadus vai arī nespēja tos pierādīt.</a:t>
            </a:r>
            <a:endParaRPr lang="en-US" sz="2000" dirty="0">
              <a:solidFill>
                <a:schemeClr val="accent5"/>
              </a:solidFill>
            </a:endParaRPr>
          </a:p>
        </p:txBody>
      </p:sp>
      <p:sp>
        <p:nvSpPr>
          <p:cNvPr id="19" name="TextBox 18"/>
          <p:cNvSpPr txBox="1"/>
          <p:nvPr/>
        </p:nvSpPr>
        <p:spPr>
          <a:xfrm>
            <a:off x="65314" y="2207910"/>
            <a:ext cx="12027159" cy="4478149"/>
          </a:xfrm>
          <a:prstGeom prst="rect">
            <a:avLst/>
          </a:prstGeom>
          <a:noFill/>
          <a:ln w="25400">
            <a:solidFill>
              <a:schemeClr val="accent2"/>
            </a:solidFill>
          </a:ln>
        </p:spPr>
        <p:txBody>
          <a:bodyPr wrap="square" rtlCol="0">
            <a:spAutoFit/>
          </a:bodyPr>
          <a:lstStyle/>
          <a:p>
            <a:pPr>
              <a:spcAft>
                <a:spcPts val="600"/>
              </a:spcAft>
            </a:pPr>
            <a:r>
              <a:rPr lang="lv-LV" dirty="0"/>
              <a:t>68 gadi. Nepilsone, latviešu valodu neprot. Dzīvo viena Pierīgā laukos savā mājā. Ir invaliditāte, nevar staigāt, kas ir rezultāts komplikācijām pēc operācijas. Ar </a:t>
            </a:r>
            <a:r>
              <a:rPr lang="lv-LV" dirty="0" smtClean="0"/>
              <a:t>staigājamo </a:t>
            </a:r>
            <a:r>
              <a:rPr lang="lv-LV" dirty="0"/>
              <a:t>rāmi pārvietojas pa māju. Intervijas brīdī ieputināta savā mājā, nevar nekur laukā tikt, jo ceļu iztīrīt varētu vienīgi ar traktoru. Ar vīru, kuram ir 78 gadi, kopā vairs nedzīvo. Nedaudz viņš nepieciešamās lietas izdarīt palīdz, cik pats spēj. Dēls dzīvo ārzemēs. Dzīvesvietu mainīt uz piemērotāku negrasās – gan tāpēc, ka  1.stāvs un vasarā var iziet svaigā gaisā, gan arī tāpēc, lai atstātu īpašumu dēlam.</a:t>
            </a:r>
          </a:p>
          <a:p>
            <a:pPr>
              <a:spcAft>
                <a:spcPts val="600"/>
              </a:spcAft>
            </a:pPr>
            <a:r>
              <a:rPr lang="lv-LV" dirty="0"/>
              <a:t>Mūziķe. Padomju laikā Rīgā mācījusies skolā, taču mūzikas </a:t>
            </a:r>
            <a:r>
              <a:rPr lang="lv-LV" dirty="0" smtClean="0"/>
              <a:t>vidējo profesionālo izglītību </a:t>
            </a:r>
            <a:r>
              <a:rPr lang="lv-LV" dirty="0"/>
              <a:t>ieguvusi </a:t>
            </a:r>
            <a:r>
              <a:rPr lang="lv-LV" dirty="0" smtClean="0"/>
              <a:t>Krievijā</a:t>
            </a:r>
            <a:r>
              <a:rPr lang="lv-LV" dirty="0"/>
              <a:t>, kas nav ieskaitīts darba stāžā. Strādājusi filharmonijā Krievijā, kas arī nav </a:t>
            </a:r>
            <a:r>
              <a:rPr lang="lv-LV" dirty="0" smtClean="0"/>
              <a:t>ieskaitīts</a:t>
            </a:r>
            <a:r>
              <a:rPr lang="lv-LV" dirty="0"/>
              <a:t>. Tāpat nav ieskaitīts bērna kopšanas atvaļinājums Krievijā, lai arī bērns </a:t>
            </a:r>
            <a:r>
              <a:rPr lang="lv-LV" dirty="0" smtClean="0"/>
              <a:t>Latvijā </a:t>
            </a:r>
            <a:r>
              <a:rPr lang="lv-LV" dirty="0"/>
              <a:t>dzīvo no 1 gada un 7 mēnešu vecuma. Galvenokārt padomju laikā strādājusi </a:t>
            </a:r>
            <a:r>
              <a:rPr lang="lv-LV" dirty="0" smtClean="0"/>
              <a:t>Latvijā</a:t>
            </a:r>
            <a:r>
              <a:rPr lang="lv-LV" dirty="0"/>
              <a:t>, tomēr mūziķa darba apmaksai bija sava specifika arī tajā laikā. Turklāt saņēmusi lielus alimentus, kas </a:t>
            </a:r>
            <a:r>
              <a:rPr lang="lv-LV" dirty="0" smtClean="0"/>
              <a:t>ļāvis brīžiem </a:t>
            </a:r>
            <a:r>
              <a:rPr lang="lv-LV" dirty="0"/>
              <a:t>arī nestrādāt. Nav ieskaitīts stāžā laiks, ko Rīgā strādājusi kā ansambļa vadītāja un kafejnīcas darbiniece Virsnieku namā. Līdz ar </a:t>
            </a:r>
            <a:r>
              <a:rPr lang="lv-LV" dirty="0" smtClean="0"/>
              <a:t>to </a:t>
            </a:r>
            <a:r>
              <a:rPr lang="lv-LV" dirty="0"/>
              <a:t>nostrādāto 16 gadu vietā ieskaitīti 10.</a:t>
            </a:r>
          </a:p>
          <a:p>
            <a:pPr>
              <a:spcAft>
                <a:spcPts val="600"/>
              </a:spcAft>
            </a:pPr>
            <a:r>
              <a:rPr lang="lv-LV" dirty="0"/>
              <a:t>Pēc padomju laika vairs oficiāli </a:t>
            </a:r>
            <a:r>
              <a:rPr lang="lv-LV" dirty="0" smtClean="0"/>
              <a:t>gandrīz nav </a:t>
            </a:r>
            <a:r>
              <a:rPr lang="lv-LV" dirty="0"/>
              <a:t>strādājusi. </a:t>
            </a:r>
            <a:r>
              <a:rPr lang="lv-LV" dirty="0" smtClean="0"/>
              <a:t>Mūziķiem 90.gadi kopumā bija </a:t>
            </a:r>
            <a:r>
              <a:rPr lang="lv-LV" dirty="0"/>
              <a:t>sarežģīts laiks. </a:t>
            </a:r>
            <a:r>
              <a:rPr lang="lv-LV" dirty="0" smtClean="0"/>
              <a:t>Tomēr neoficiālas </a:t>
            </a:r>
            <a:r>
              <a:rPr lang="en-US" dirty="0"/>
              <a:t> </a:t>
            </a:r>
            <a:r>
              <a:rPr lang="lv-LV" dirty="0"/>
              <a:t>“haltūras</a:t>
            </a:r>
            <a:r>
              <a:rPr lang="lv-LV" dirty="0" smtClean="0"/>
              <a:t>” bijušas. </a:t>
            </a:r>
            <a:r>
              <a:rPr lang="lv-LV" dirty="0"/>
              <a:t>Kaut ko citu atrast kavējusi </a:t>
            </a:r>
            <a:r>
              <a:rPr lang="lv-LV" dirty="0" smtClean="0"/>
              <a:t>arī latviešu </a:t>
            </a:r>
            <a:r>
              <a:rPr lang="lv-LV" dirty="0"/>
              <a:t>valodas nezināšana. It kā vienā darbavietā </a:t>
            </a:r>
            <a:r>
              <a:rPr lang="lv-LV" dirty="0" smtClean="0"/>
              <a:t>oficiāli </a:t>
            </a:r>
            <a:r>
              <a:rPr lang="lv-LV" dirty="0"/>
              <a:t>strādājusi, ieraksts darba grāmatiņā ir, taču darbavietā kā darbiniece nav </a:t>
            </a:r>
            <a:r>
              <a:rPr lang="lv-LV" dirty="0" smtClean="0"/>
              <a:t>reģistrēta</a:t>
            </a:r>
            <a:r>
              <a:rPr lang="lv-LV" dirty="0"/>
              <a:t>. </a:t>
            </a:r>
          </a:p>
          <a:p>
            <a:pPr>
              <a:spcAft>
                <a:spcPts val="600"/>
              </a:spcAft>
            </a:pPr>
            <a:r>
              <a:rPr lang="lv-LV" dirty="0"/>
              <a:t>Saņem EUR 109. Iepriekš ir nenoformējusi invaliditāti, tad naudā ieguvusi EUR 35, bet noņemti apkures un medikamentu pabalsti, kā arī atvieglojumi par elektrību. Līdz ar to tagad invaliditāte atkal nav noformēta. Asistenta pakalpojumus nesaņem.</a:t>
            </a:r>
          </a:p>
        </p:txBody>
      </p:sp>
      <p:sp>
        <p:nvSpPr>
          <p:cNvPr id="8" name="TextBox 7"/>
          <p:cNvSpPr txBox="1"/>
          <p:nvPr/>
        </p:nvSpPr>
        <p:spPr>
          <a:xfrm>
            <a:off x="429210" y="1664273"/>
            <a:ext cx="2090055" cy="584775"/>
          </a:xfrm>
          <a:prstGeom prst="rect">
            <a:avLst/>
          </a:prstGeom>
          <a:noFill/>
        </p:spPr>
        <p:txBody>
          <a:bodyPr wrap="square" rtlCol="0">
            <a:spAutoFit/>
          </a:bodyPr>
          <a:lstStyle/>
          <a:p>
            <a:r>
              <a:rPr lang="lv-LV" sz="3200" dirty="0" smtClean="0">
                <a:solidFill>
                  <a:schemeClr val="accent2"/>
                </a:solidFill>
              </a:rPr>
              <a:t>Jekaterina</a:t>
            </a:r>
            <a:endParaRPr lang="en-US" sz="3200" dirty="0">
              <a:solidFill>
                <a:schemeClr val="accent2"/>
              </a:solidFill>
            </a:endParaRPr>
          </a:p>
        </p:txBody>
      </p:sp>
    </p:spTree>
    <p:extLst>
      <p:ext uri="{BB962C8B-B14F-4D97-AF65-F5344CB8AC3E}">
        <p14:creationId xmlns:p14="http://schemas.microsoft.com/office/powerpoint/2010/main" val="3708684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9210" y="253413"/>
            <a:ext cx="11165926" cy="653143"/>
          </a:xfrm>
        </p:spPr>
        <p:txBody>
          <a:bodyPr>
            <a:noAutofit/>
          </a:bodyPr>
          <a:lstStyle/>
          <a:p>
            <a:pPr algn="ctr"/>
            <a:r>
              <a:rPr lang="lv-LV" b="1" dirty="0" smtClean="0">
                <a:solidFill>
                  <a:srgbClr val="FF0000"/>
                </a:solidFill>
              </a:rPr>
              <a:t>VSNP saņemšanas situācijas – daži tipiski piemēri</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49</a:t>
            </a:fld>
            <a:endParaRPr lang="en-US" dirty="0"/>
          </a:p>
        </p:txBody>
      </p:sp>
      <p:sp>
        <p:nvSpPr>
          <p:cNvPr id="15" name="TextBox 14"/>
          <p:cNvSpPr txBox="1"/>
          <p:nvPr/>
        </p:nvSpPr>
        <p:spPr>
          <a:xfrm>
            <a:off x="429210" y="956387"/>
            <a:ext cx="9464202" cy="400110"/>
          </a:xfrm>
          <a:prstGeom prst="rect">
            <a:avLst/>
          </a:prstGeom>
          <a:noFill/>
        </p:spPr>
        <p:txBody>
          <a:bodyPr wrap="square" rtlCol="0">
            <a:spAutoFit/>
          </a:bodyPr>
          <a:lstStyle/>
          <a:p>
            <a:r>
              <a:rPr lang="lv-LV" sz="2000" dirty="0">
                <a:solidFill>
                  <a:schemeClr val="accent5"/>
                </a:solidFill>
              </a:rPr>
              <a:t>Pensijas vecums. Nav kārtoti dokumenti, lai pierādītu nepieciešamo darba stāžu.</a:t>
            </a:r>
            <a:endParaRPr lang="en-US" sz="2000" dirty="0">
              <a:solidFill>
                <a:schemeClr val="accent5"/>
              </a:solidFill>
            </a:endParaRPr>
          </a:p>
        </p:txBody>
      </p:sp>
      <p:sp>
        <p:nvSpPr>
          <p:cNvPr id="19" name="TextBox 18"/>
          <p:cNvSpPr txBox="1"/>
          <p:nvPr/>
        </p:nvSpPr>
        <p:spPr>
          <a:xfrm>
            <a:off x="276956" y="1711672"/>
            <a:ext cx="11806187" cy="5032147"/>
          </a:xfrm>
          <a:prstGeom prst="rect">
            <a:avLst/>
          </a:prstGeom>
          <a:noFill/>
          <a:ln w="25400">
            <a:solidFill>
              <a:schemeClr val="accent2"/>
            </a:solidFill>
          </a:ln>
        </p:spPr>
        <p:txBody>
          <a:bodyPr wrap="square" rtlCol="0">
            <a:spAutoFit/>
          </a:bodyPr>
          <a:lstStyle/>
          <a:p>
            <a:pPr>
              <a:spcAft>
                <a:spcPts val="600"/>
              </a:spcAft>
            </a:pPr>
            <a:r>
              <a:rPr lang="lv-LV" dirty="0"/>
              <a:t>69 gadi. Dzīvo viens mazpilsētā savā mājā. Pēc vidusskolas pusotru gadu pastudējis, taču studijas nav pabeidzis. Tad pēc dienesta padomju armijā sācis darbu kolhoza būvbrigādē. Tad uz pusotru gadu devies celt BAM, tad atpakaļ Latvijā darba kolhozā, pēc tam profesionālā ugunsdzēsības daļa. Vēlreiz strādājis arī Krievijā Tālajos Austrumos tiltu būvē, tad Vidusāzijā. Kopumā padomju laikā nostrādāti ap 16-17 gadiem, taču aptuveni trešā daļa no šī laika ārpus Latvijas. Pēdējais no šiem darbiem mežniecībā.</a:t>
            </a:r>
            <a:endParaRPr lang="en-US" dirty="0"/>
          </a:p>
          <a:p>
            <a:pPr>
              <a:spcAft>
                <a:spcPts val="600"/>
              </a:spcAft>
            </a:pPr>
            <a:r>
              <a:rPr lang="lv-LV" dirty="0"/>
              <a:t>Pēc Latvijas neatkarības atgūšanas pārgājis uz dažādām “haltūrām”, galvenokārt mežistrādē, kur 90.gados darbs bez līguma bija parasta prakse. Strādājis arī būvniecībā. Saka, ka darbu nav meklējis, jo vienmēr kāds pats piedāvājis. 90.gadu sākumā pat ir gribējis samaksāt nodokli, taču sistēma vēl nav bijusi sakārtota, kā to legāli izdarīt. Pēc tam vairs nav mēģinājis.</a:t>
            </a:r>
            <a:endParaRPr lang="en-US" dirty="0"/>
          </a:p>
          <a:p>
            <a:pPr>
              <a:spcAft>
                <a:spcPts val="600"/>
              </a:spcAft>
            </a:pPr>
            <a:r>
              <a:rPr lang="lv-LV" dirty="0"/>
              <a:t>Līdz VSNP saņemšanai pēdējos 7 gadus un 7 mēnešu kopis savu māti. Tas nozīmējis arī vairākas reizes nedēļā braukt uz diezgan attālu pilsētu veikt dialīzi. Ienākumu avoti </a:t>
            </a:r>
            <a:r>
              <a:rPr lang="lv-LV" dirty="0" smtClean="0"/>
              <a:t>bijuši </a:t>
            </a:r>
            <a:r>
              <a:rPr lang="lv-LV" dirty="0"/>
              <a:t>mātes pensija un samaksa viņam kā </a:t>
            </a:r>
            <a:r>
              <a:rPr lang="lv-LV" dirty="0" smtClean="0"/>
              <a:t>kopējam, ar ko pilnīgi pieticis. </a:t>
            </a:r>
            <a:r>
              <a:rPr lang="lv-LV" dirty="0"/>
              <a:t>2020.gada beigās māte nomirusi. VSNP pieteicies pēc ilgas pierunāšanas no radinieku puses. Sociālajā dienestā mēģinājuši teikt, ka jāpierāda darba stāžs, taču atbildējis, ka to nedarīšot.</a:t>
            </a:r>
            <a:endParaRPr lang="en-US" dirty="0"/>
          </a:p>
          <a:p>
            <a:pPr>
              <a:spcAft>
                <a:spcPts val="600"/>
              </a:spcAft>
            </a:pPr>
            <a:r>
              <a:rPr lang="lv-LV" dirty="0"/>
              <a:t>Savu oficiālo darba stāžu, kas noteikti pārsniedz 15 gadus, pierādīt nav mēģinājis. Viena darba grāmatiņa kaut kur nezināmā vietā noklīdusi, otra </a:t>
            </a:r>
            <a:r>
              <a:rPr lang="lv-LV" dirty="0" smtClean="0"/>
              <a:t>– noteikti </a:t>
            </a:r>
            <a:r>
              <a:rPr lang="lv-LV" dirty="0"/>
              <a:t>atstāta Vidusāzijā. Saka, ka arī nemēģinās pierādīt – ja reiz valstī paredzēts, ka ar EUR 109 var izdzīvot, tad esot jāpierāda, ka tiešām var. No pašvaldības neņemot “ne kapeiku”, bet iztikt palīdz dārzs. Palīdz ar naudu arī māsas bērni. </a:t>
            </a:r>
            <a:r>
              <a:rPr lang="lv-LV" dirty="0" smtClean="0"/>
              <a:t>Veselība – laba. Saka</a:t>
            </a:r>
            <a:r>
              <a:rPr lang="lv-LV" dirty="0"/>
              <a:t>, ka varbūt vēl pats mēģinās ar biškopību nodarboties, varbūt pat nelegāli pastrādāt ārvalstīs.</a:t>
            </a:r>
          </a:p>
        </p:txBody>
      </p:sp>
      <p:sp>
        <p:nvSpPr>
          <p:cNvPr id="8" name="TextBox 7"/>
          <p:cNvSpPr txBox="1"/>
          <p:nvPr/>
        </p:nvSpPr>
        <p:spPr>
          <a:xfrm>
            <a:off x="429210" y="1156442"/>
            <a:ext cx="1792549" cy="584775"/>
          </a:xfrm>
          <a:prstGeom prst="rect">
            <a:avLst/>
          </a:prstGeom>
          <a:noFill/>
        </p:spPr>
        <p:txBody>
          <a:bodyPr wrap="square" rtlCol="0">
            <a:spAutoFit/>
          </a:bodyPr>
          <a:lstStyle/>
          <a:p>
            <a:r>
              <a:rPr lang="lv-LV" sz="3200" dirty="0" smtClean="0">
                <a:solidFill>
                  <a:schemeClr val="accent2"/>
                </a:solidFill>
              </a:rPr>
              <a:t>Georgs</a:t>
            </a:r>
            <a:endParaRPr lang="en-US" sz="3200" dirty="0">
              <a:solidFill>
                <a:schemeClr val="accent2"/>
              </a:solidFill>
            </a:endParaRPr>
          </a:p>
        </p:txBody>
      </p:sp>
    </p:spTree>
    <p:extLst>
      <p:ext uri="{BB962C8B-B14F-4D97-AF65-F5344CB8AC3E}">
        <p14:creationId xmlns:p14="http://schemas.microsoft.com/office/powerpoint/2010/main" val="2526296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936453"/>
          </a:xfrm>
        </p:spPr>
        <p:txBody>
          <a:bodyPr>
            <a:normAutofit/>
          </a:bodyPr>
          <a:lstStyle/>
          <a:p>
            <a:pPr algn="ctr"/>
            <a:r>
              <a:rPr lang="lv-LV" b="1" dirty="0" smtClean="0">
                <a:solidFill>
                  <a:srgbClr val="FF0000"/>
                </a:solidFill>
              </a:rPr>
              <a:t>Izmaiņas likumdošanā</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19562221"/>
              </p:ext>
            </p:extLst>
          </p:nvPr>
        </p:nvGraphicFramePr>
        <p:xfrm>
          <a:off x="387500" y="823320"/>
          <a:ext cx="11420176" cy="4119880"/>
        </p:xfrm>
        <a:graphic>
          <a:graphicData uri="http://schemas.openxmlformats.org/drawingml/2006/table">
            <a:tbl>
              <a:tblPr firstRow="1" bandRow="1">
                <a:tableStyleId>{93296810-A885-4BE3-A3E7-6D5BEEA58F35}</a:tableStyleId>
              </a:tblPr>
              <a:tblGrid>
                <a:gridCol w="2800543"/>
                <a:gridCol w="4308389"/>
                <a:gridCol w="2388973"/>
                <a:gridCol w="1922271"/>
              </a:tblGrid>
              <a:tr h="370840">
                <a:tc>
                  <a:txBody>
                    <a:bodyPr/>
                    <a:lstStyle/>
                    <a:p>
                      <a:pPr marL="0" algn="l" defTabSz="914400" rtl="0" eaLnBrk="1" latinLnBrk="0" hangingPunct="1"/>
                      <a:r>
                        <a:rPr lang="lv-LV" sz="1800" b="1" kern="1200" dirty="0" smtClean="0">
                          <a:solidFill>
                            <a:schemeClr val="lt1"/>
                          </a:solidFill>
                          <a:latin typeface="+mn-lt"/>
                          <a:ea typeface="+mn-ea"/>
                          <a:cs typeface="+mn-cs"/>
                        </a:rPr>
                        <a:t>Likumi</a:t>
                      </a:r>
                      <a:endParaRPr lang="en-US" sz="1800" b="1" kern="1200" dirty="0">
                        <a:solidFill>
                          <a:schemeClr val="lt1"/>
                        </a:solidFill>
                        <a:latin typeface="+mn-lt"/>
                        <a:ea typeface="+mn-ea"/>
                        <a:cs typeface="+mn-cs"/>
                      </a:endParaRPr>
                    </a:p>
                  </a:txBody>
                  <a:tcPr/>
                </a:tc>
                <a:tc>
                  <a:txBody>
                    <a:bodyPr/>
                    <a:lstStyle/>
                    <a:p>
                      <a:r>
                        <a:rPr lang="lv-LV" dirty="0" smtClean="0"/>
                        <a:t>Izmaiņas</a:t>
                      </a:r>
                      <a:endParaRPr lang="en-US" dirty="0">
                        <a:solidFill>
                          <a:schemeClr val="tx1"/>
                        </a:solidFill>
                      </a:endParaRPr>
                    </a:p>
                  </a:txBody>
                  <a:tcPr/>
                </a:tc>
                <a:tc>
                  <a:txBody>
                    <a:bodyPr/>
                    <a:lstStyle/>
                    <a:p>
                      <a:r>
                        <a:rPr lang="lv-LV" dirty="0" smtClean="0"/>
                        <a:t>Mērķgrupa</a:t>
                      </a:r>
                      <a:endParaRPr lang="en-US" dirty="0">
                        <a:solidFill>
                          <a:schemeClr val="tx1"/>
                        </a:solidFill>
                      </a:endParaRPr>
                    </a:p>
                  </a:txBody>
                  <a:tcPr/>
                </a:tc>
                <a:tc>
                  <a:txBody>
                    <a:bodyPr/>
                    <a:lstStyle/>
                    <a:p>
                      <a:r>
                        <a:rPr lang="lv-LV" dirty="0" smtClean="0"/>
                        <a:t>Iecerētā</a:t>
                      </a:r>
                      <a:r>
                        <a:rPr lang="lv-LV" baseline="0" dirty="0" smtClean="0"/>
                        <a:t> i</a:t>
                      </a:r>
                      <a:r>
                        <a:rPr lang="lv-LV" dirty="0" smtClean="0"/>
                        <a:t>etekme</a:t>
                      </a:r>
                      <a:endParaRPr lang="en-US" dirty="0">
                        <a:solidFill>
                          <a:schemeClr val="tx1"/>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latin typeface="+mn-lt"/>
                          <a:ea typeface="+mn-ea"/>
                          <a:cs typeface="+mn-cs"/>
                        </a:rPr>
                        <a:t>Valsts sociālo pabalstu likums</a:t>
                      </a:r>
                    </a:p>
                  </a:txBody>
                  <a:tcPr/>
                </a:tc>
                <a:tc>
                  <a:txBody>
                    <a:bodyPr/>
                    <a:lstStyle/>
                    <a:p>
                      <a:r>
                        <a:rPr lang="lv-LV" sz="1800" kern="1200" dirty="0" smtClean="0">
                          <a:effectLst/>
                        </a:rPr>
                        <a:t>Paredzēts pabalsts personām ar invaliditāti, kam nepieciešama kopšana arī gadījumā, kad tās ir pārsniegušas 18 gadu vecumu un tām nepieciešama īpaša kopšana sakarā ar smagiem funkcionāliem traucējumiem,</a:t>
                      </a:r>
                      <a:r>
                        <a:rPr lang="lv-LV" sz="1800" kern="1200" baseline="0" dirty="0" smtClean="0">
                          <a:effectLst/>
                        </a:rPr>
                        <a:t> ja</a:t>
                      </a:r>
                      <a:r>
                        <a:rPr lang="lv-LV" sz="1800" kern="1200" dirty="0" smtClean="0">
                          <a:effectLst/>
                        </a:rPr>
                        <a:t> invaliditātes cēlonis ir slimība no bērnības</a:t>
                      </a:r>
                      <a:endParaRPr lang="en-US" b="0" dirty="0"/>
                    </a:p>
                  </a:txBody>
                  <a:tcPr/>
                </a:tc>
                <a:tc>
                  <a:txBody>
                    <a:bodyPr/>
                    <a:lstStyle/>
                    <a:p>
                      <a:pPr marL="0" marR="0" algn="l" defTabSz="914400" rtl="0" eaLnBrk="1" latinLnBrk="0" hangingPunct="1">
                        <a:lnSpc>
                          <a:spcPct val="107000"/>
                        </a:lnSpc>
                        <a:spcBef>
                          <a:spcPts val="0"/>
                        </a:spcBef>
                        <a:spcAft>
                          <a:spcPts val="0"/>
                        </a:spcAft>
                      </a:pPr>
                      <a:r>
                        <a:rPr lang="lv-LV" sz="1800" kern="1200" dirty="0" smtClean="0">
                          <a:solidFill>
                            <a:schemeClr val="dk1"/>
                          </a:solidFill>
                          <a:effectLst/>
                          <a:latin typeface="+mn-lt"/>
                          <a:ea typeface="+mn-ea"/>
                          <a:cs typeface="+mn-cs"/>
                        </a:rPr>
                        <a:t>Personas ar invaliditāti, kam nepieciešama īpaša kopšana un kam invaliditātes cēlonis ir slimība no bērnības</a:t>
                      </a:r>
                      <a:endParaRPr lang="en-US" sz="1800" kern="1200" dirty="0">
                        <a:solidFill>
                          <a:schemeClr val="dk1"/>
                        </a:solidFill>
                        <a:effectLst/>
                        <a:latin typeface="+mn-lt"/>
                        <a:ea typeface="+mn-ea"/>
                        <a:cs typeface="+mn-cs"/>
                      </a:endParaRPr>
                    </a:p>
                  </a:txBody>
                  <a:tcPr marL="68580" marR="68580" marT="0" marB="0"/>
                </a:tc>
                <a:tc>
                  <a:txBody>
                    <a:bodyPr/>
                    <a:lstStyle/>
                    <a:p>
                      <a:r>
                        <a:rPr lang="lv-LV" noProof="0" dirty="0" smtClean="0"/>
                        <a:t>Paredz ienākumu pieaugumu</a:t>
                      </a:r>
                      <a:endParaRPr lang="lv-LV" b="0" noProof="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latin typeface="+mn-lt"/>
                          <a:ea typeface="+mn-ea"/>
                          <a:cs typeface="+mn-cs"/>
                        </a:rPr>
                        <a:t>Noteikumi par prognozējamas invaliditātes, invaliditātes un darbspēju zaudējuma noteikšanas kritērijiem, termiņiem un kārtību</a:t>
                      </a:r>
                      <a:endParaRPr lang="en-US" sz="1800" kern="1200" dirty="0">
                        <a:solidFill>
                          <a:schemeClr val="dk1"/>
                        </a:solidFill>
                        <a:latin typeface="+mn-lt"/>
                        <a:ea typeface="+mn-ea"/>
                        <a:cs typeface="+mn-cs"/>
                      </a:endParaRPr>
                    </a:p>
                  </a:txBody>
                  <a:tcPr/>
                </a:tc>
                <a:tc>
                  <a:txBody>
                    <a:bodyPr/>
                    <a:lstStyle/>
                    <a:p>
                      <a:r>
                        <a:rPr lang="lv-LV" sz="1800" kern="1200" dirty="0" smtClean="0">
                          <a:solidFill>
                            <a:schemeClr val="dk1"/>
                          </a:solidFill>
                          <a:effectLst/>
                          <a:latin typeface="+mn-lt"/>
                          <a:ea typeface="+mn-ea"/>
                          <a:cs typeface="+mn-cs"/>
                        </a:rPr>
                        <a:t>Atzinumu turpmāk varēs izsniegt arī personām ar invaliditāti - ar garīga rakstura traucējumiem, kurām ir uzvedības un emocionālie traucējumi, kuri izpaužas ar atkārtotu un persistējošu asociālu, agresīvu vai izaicinošu uzvedību un rada būtiskus pārvietošanās traucējumus</a:t>
                      </a:r>
                      <a:endParaRPr lang="en-US" b="0" dirty="0"/>
                    </a:p>
                  </a:txBody>
                  <a:tcPr/>
                </a:tc>
                <a:tc>
                  <a:txBody>
                    <a:bodyPr/>
                    <a:lstStyle/>
                    <a:p>
                      <a:r>
                        <a:rPr lang="lv-LV" sz="1800" kern="1200" dirty="0" smtClean="0">
                          <a:effectLst/>
                        </a:rPr>
                        <a:t>Personas ar invaliditāti, k</a:t>
                      </a:r>
                      <a:r>
                        <a:rPr lang="lv-LV" sz="1800" kern="1200" baseline="0" dirty="0" smtClean="0">
                          <a:effectLst/>
                        </a:rPr>
                        <a:t>as atbilst minētajiem nosacījumiem</a:t>
                      </a:r>
                      <a:endParaRPr lang="en-US" b="0" dirty="0"/>
                    </a:p>
                  </a:txBody>
                  <a:tcPr/>
                </a:tc>
                <a:tc>
                  <a:txBody>
                    <a:bodyPr/>
                    <a:lstStyle/>
                    <a:p>
                      <a:r>
                        <a:rPr lang="lv-LV" noProof="0" dirty="0" smtClean="0"/>
                        <a:t>Pabalsta saņemšana</a:t>
                      </a:r>
                      <a:r>
                        <a:rPr lang="lv-LV" baseline="0" noProof="0" dirty="0" smtClean="0"/>
                        <a:t> </a:t>
                      </a:r>
                      <a:r>
                        <a:rPr lang="lv-LV" noProof="0" dirty="0" smtClean="0"/>
                        <a:t>transporta izdevumu kompensēšanai</a:t>
                      </a:r>
                      <a:endParaRPr lang="lv-LV" b="0" noProof="0" dirty="0"/>
                    </a:p>
                  </a:txBody>
                  <a:tcPr/>
                </a:tc>
              </a:tr>
            </a:tbl>
          </a:graphicData>
        </a:graphic>
      </p:graphicFrame>
      <p:sp>
        <p:nvSpPr>
          <p:cNvPr id="5" name="TextBox 4"/>
          <p:cNvSpPr txBox="1"/>
          <p:nvPr/>
        </p:nvSpPr>
        <p:spPr>
          <a:xfrm>
            <a:off x="387500" y="470887"/>
            <a:ext cx="2232132" cy="400110"/>
          </a:xfrm>
          <a:prstGeom prst="rect">
            <a:avLst/>
          </a:prstGeom>
          <a:noFill/>
        </p:spPr>
        <p:txBody>
          <a:bodyPr wrap="square" rtlCol="0">
            <a:spAutoFit/>
          </a:bodyPr>
          <a:lstStyle/>
          <a:p>
            <a:r>
              <a:rPr lang="lv-LV" sz="2000" dirty="0" smtClean="0">
                <a:solidFill>
                  <a:schemeClr val="accent5"/>
                </a:solidFill>
              </a:rPr>
              <a:t>Invaliditāte</a:t>
            </a:r>
            <a:endParaRPr lang="lv-LV" sz="2000" dirty="0"/>
          </a:p>
        </p:txBody>
      </p:sp>
    </p:spTree>
    <p:extLst>
      <p:ext uri="{BB962C8B-B14F-4D97-AF65-F5344CB8AC3E}">
        <p14:creationId xmlns:p14="http://schemas.microsoft.com/office/powerpoint/2010/main" val="2216320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50</a:t>
            </a:fld>
            <a:endParaRPr lang="en-US" dirty="0"/>
          </a:p>
        </p:txBody>
      </p:sp>
      <p:sp>
        <p:nvSpPr>
          <p:cNvPr id="25" name="TextBox 24"/>
          <p:cNvSpPr txBox="1"/>
          <p:nvPr/>
        </p:nvSpPr>
        <p:spPr>
          <a:xfrm>
            <a:off x="230660" y="2078256"/>
            <a:ext cx="11335265" cy="2677656"/>
          </a:xfrm>
          <a:prstGeom prst="rect">
            <a:avLst/>
          </a:prstGeom>
          <a:noFill/>
        </p:spPr>
        <p:txBody>
          <a:bodyPr wrap="square" rtlCol="0">
            <a:spAutoFit/>
          </a:bodyPr>
          <a:lstStyle/>
          <a:p>
            <a:pPr algn="ctr"/>
            <a:r>
              <a:rPr lang="lv-LV" sz="3200" cap="all" dirty="0" smtClean="0">
                <a:solidFill>
                  <a:srgbClr val="FF0000"/>
                </a:solidFill>
              </a:rPr>
              <a:t>Ikgadējs </a:t>
            </a:r>
            <a:r>
              <a:rPr lang="lv-LV" sz="3200" cap="all" dirty="0">
                <a:solidFill>
                  <a:srgbClr val="FF0000"/>
                </a:solidFill>
              </a:rPr>
              <a:t>nabadzības un sociālās atstumtības mazināšanas rīcībpolitikas izvērtējums </a:t>
            </a:r>
            <a:r>
              <a:rPr lang="lv-LV" sz="2400" cap="all" dirty="0">
                <a:solidFill>
                  <a:srgbClr val="FF0000"/>
                </a:solidFill>
              </a:rPr>
              <a:t>(t.sk. padziļināts izvērtējums par valsts sociālā nodrošinājuma pabalsta saņēmējiem</a:t>
            </a:r>
            <a:r>
              <a:rPr lang="lv-LV" sz="2400" cap="all" dirty="0" smtClean="0">
                <a:solidFill>
                  <a:srgbClr val="FF0000"/>
                </a:solidFill>
              </a:rPr>
              <a:t>)</a:t>
            </a:r>
            <a:endParaRPr lang="lv-LV" sz="3600" cap="all" dirty="0" smtClean="0">
              <a:solidFill>
                <a:srgbClr val="FF0000"/>
              </a:solidFill>
            </a:endParaRPr>
          </a:p>
          <a:p>
            <a:pPr algn="ctr"/>
            <a:endParaRPr lang="lv-LV" sz="3200" cap="all" dirty="0">
              <a:solidFill>
                <a:srgbClr val="FF0000"/>
              </a:solidFill>
            </a:endParaRPr>
          </a:p>
          <a:p>
            <a:pPr algn="ctr"/>
            <a:r>
              <a:rPr lang="lv-LV" sz="2400" dirty="0" smtClean="0">
                <a:solidFill>
                  <a:schemeClr val="accent5"/>
                </a:solidFill>
              </a:rPr>
              <a:t>Progresa </a:t>
            </a:r>
            <a:r>
              <a:rPr lang="lv-LV" sz="2400" dirty="0">
                <a:solidFill>
                  <a:schemeClr val="accent5"/>
                </a:solidFill>
              </a:rPr>
              <a:t>ziņojums</a:t>
            </a:r>
          </a:p>
          <a:p>
            <a:pPr algn="ctr"/>
            <a:endParaRPr lang="lv-LV" sz="2400" dirty="0">
              <a:solidFill>
                <a:schemeClr val="accent5"/>
              </a:solidFill>
            </a:endParaRPr>
          </a:p>
        </p:txBody>
      </p:sp>
      <p:pic>
        <p:nvPicPr>
          <p:cNvPr id="26" name="Picture 25" descr="G:\LM_nab_izvertejums\Nodevumi\logo_ansamblis_krasains.jpg"/>
          <p:cNvPicPr/>
          <p:nvPr/>
        </p:nvPicPr>
        <p:blipFill>
          <a:blip r:embed="rId3" cstate="print"/>
          <a:srcRect/>
          <a:stretch>
            <a:fillRect/>
          </a:stretch>
        </p:blipFill>
        <p:spPr bwMode="auto">
          <a:xfrm>
            <a:off x="3101279" y="312746"/>
            <a:ext cx="5742305" cy="1042670"/>
          </a:xfrm>
          <a:prstGeom prst="rect">
            <a:avLst/>
          </a:prstGeom>
          <a:noFill/>
          <a:ln w="9525">
            <a:noFill/>
            <a:miter lim="800000"/>
            <a:headEnd/>
            <a:tailEnd/>
          </a:ln>
        </p:spPr>
      </p:pic>
      <p:sp>
        <p:nvSpPr>
          <p:cNvPr id="27" name="TextBox 26"/>
          <p:cNvSpPr txBox="1"/>
          <p:nvPr/>
        </p:nvSpPr>
        <p:spPr>
          <a:xfrm>
            <a:off x="2624015" y="5987018"/>
            <a:ext cx="6993926" cy="369332"/>
          </a:xfrm>
          <a:prstGeom prst="rect">
            <a:avLst/>
          </a:prstGeom>
          <a:noFill/>
        </p:spPr>
        <p:txBody>
          <a:bodyPr wrap="square" rtlCol="0">
            <a:spAutoFit/>
          </a:bodyPr>
          <a:lstStyle/>
          <a:p>
            <a:pPr algn="ctr"/>
            <a:r>
              <a:rPr lang="lv-LV" dirty="0"/>
              <a:t>SIA „Projektu un kvalitātes vadība</a:t>
            </a:r>
            <a:r>
              <a:rPr lang="lv-LV" dirty="0" smtClean="0"/>
              <a:t>”</a:t>
            </a:r>
            <a:endParaRPr lang="lv-LV" dirty="0"/>
          </a:p>
        </p:txBody>
      </p:sp>
      <p:sp>
        <p:nvSpPr>
          <p:cNvPr id="28" name="TextBox 27"/>
          <p:cNvSpPr txBox="1"/>
          <p:nvPr/>
        </p:nvSpPr>
        <p:spPr>
          <a:xfrm>
            <a:off x="1449861" y="1332499"/>
            <a:ext cx="8896864" cy="523220"/>
          </a:xfrm>
          <a:prstGeom prst="rect">
            <a:avLst/>
          </a:prstGeom>
          <a:noFill/>
        </p:spPr>
        <p:txBody>
          <a:bodyPr wrap="square" rtlCol="0">
            <a:spAutoFit/>
          </a:bodyPr>
          <a:lstStyle/>
          <a:p>
            <a:pPr algn="ctr"/>
            <a:r>
              <a:rPr lang="lv-LV" sz="1400" dirty="0"/>
              <a:t>Pētījums veikts ESF projekta Nr.9.2.1.2/15/I/001 “Iekļaujoša darba tirgus un</a:t>
            </a:r>
            <a:endParaRPr lang="en-US" sz="1400" dirty="0"/>
          </a:p>
          <a:p>
            <a:pPr algn="ctr"/>
            <a:r>
              <a:rPr lang="lv-LV" sz="1400" dirty="0"/>
              <a:t>nabadzības risku pētījumi un monitorings” ietvaros</a:t>
            </a:r>
            <a:endParaRPr lang="en-US" sz="1400" dirty="0"/>
          </a:p>
        </p:txBody>
      </p:sp>
      <p:sp>
        <p:nvSpPr>
          <p:cNvPr id="29" name="Subtitle 2">
            <a:extLst>
              <a:ext uri="{FF2B5EF4-FFF2-40B4-BE49-F238E27FC236}">
                <a16:creationId xmlns="" xmlns:a16="http://schemas.microsoft.com/office/drawing/2014/main" id="{2A5B7E9B-6BB9-084D-9F0E-49109F9DEFA5}"/>
              </a:ext>
            </a:extLst>
          </p:cNvPr>
          <p:cNvSpPr txBox="1">
            <a:spLocks/>
          </p:cNvSpPr>
          <p:nvPr/>
        </p:nvSpPr>
        <p:spPr>
          <a:xfrm>
            <a:off x="8843584" y="5355743"/>
            <a:ext cx="3084805" cy="1365732"/>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800" b="0" dirty="0"/>
              <a:t>Māris Brants, </a:t>
            </a:r>
            <a:r>
              <a:rPr lang="lv-LV" sz="1800" b="0" dirty="0" smtClean="0"/>
              <a:t>pētījuma vadītājs</a:t>
            </a:r>
            <a:endParaRPr lang="lv-LV" sz="1800" b="0" dirty="0"/>
          </a:p>
          <a:p>
            <a:r>
              <a:rPr lang="lv-LV" sz="1800" b="0" dirty="0" smtClean="0"/>
              <a:t>2022. </a:t>
            </a:r>
            <a:r>
              <a:rPr lang="lv-LV" sz="1800" b="0" dirty="0"/>
              <a:t>gada </a:t>
            </a:r>
            <a:r>
              <a:rPr lang="lv-LV" sz="1800" b="0" dirty="0"/>
              <a:t>2</a:t>
            </a:r>
            <a:r>
              <a:rPr lang="lv-LV" sz="1800" b="0" dirty="0" smtClean="0"/>
              <a:t>. marts</a:t>
            </a:r>
            <a:endParaRPr lang="lv-LV" sz="1800" b="0" dirty="0"/>
          </a:p>
          <a:p>
            <a:endParaRPr lang="lv-LV" sz="1800" b="0" dirty="0">
              <a:solidFill>
                <a:schemeClr val="accent5"/>
              </a:solidFill>
            </a:endParaRPr>
          </a:p>
        </p:txBody>
      </p:sp>
    </p:spTree>
    <p:extLst>
      <p:ext uri="{BB962C8B-B14F-4D97-AF65-F5344CB8AC3E}">
        <p14:creationId xmlns:p14="http://schemas.microsoft.com/office/powerpoint/2010/main" val="2100582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936453"/>
          </a:xfrm>
        </p:spPr>
        <p:txBody>
          <a:bodyPr>
            <a:normAutofit/>
          </a:bodyPr>
          <a:lstStyle/>
          <a:p>
            <a:pPr algn="ctr"/>
            <a:r>
              <a:rPr lang="lv-LV" b="1" dirty="0" smtClean="0">
                <a:solidFill>
                  <a:srgbClr val="FF0000"/>
                </a:solidFill>
              </a:rPr>
              <a:t>Izmaiņas likumdošanā</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99436620"/>
              </p:ext>
            </p:extLst>
          </p:nvPr>
        </p:nvGraphicFramePr>
        <p:xfrm>
          <a:off x="387500" y="832020"/>
          <a:ext cx="11420176" cy="4759960"/>
        </p:xfrm>
        <a:graphic>
          <a:graphicData uri="http://schemas.openxmlformats.org/drawingml/2006/table">
            <a:tbl>
              <a:tblPr firstRow="1" bandRow="1">
                <a:tableStyleId>{93296810-A885-4BE3-A3E7-6D5BEEA58F35}</a:tableStyleId>
              </a:tblPr>
              <a:tblGrid>
                <a:gridCol w="1688435"/>
                <a:gridCol w="4574853"/>
                <a:gridCol w="2301844"/>
                <a:gridCol w="2855044"/>
              </a:tblGrid>
              <a:tr h="370840">
                <a:tc>
                  <a:txBody>
                    <a:bodyPr/>
                    <a:lstStyle/>
                    <a:p>
                      <a:r>
                        <a:rPr lang="lv-LV" dirty="0" smtClean="0"/>
                        <a:t>Likumi</a:t>
                      </a:r>
                      <a:endParaRPr lang="en-US" dirty="0">
                        <a:solidFill>
                          <a:schemeClr val="tx1"/>
                        </a:solidFill>
                      </a:endParaRPr>
                    </a:p>
                  </a:txBody>
                  <a:tcPr/>
                </a:tc>
                <a:tc>
                  <a:txBody>
                    <a:bodyPr/>
                    <a:lstStyle/>
                    <a:p>
                      <a:r>
                        <a:rPr lang="lv-LV" dirty="0" smtClean="0"/>
                        <a:t>Izmaiņas</a:t>
                      </a:r>
                      <a:endParaRPr lang="en-US" dirty="0">
                        <a:solidFill>
                          <a:schemeClr val="tx1"/>
                        </a:solidFill>
                      </a:endParaRPr>
                    </a:p>
                  </a:txBody>
                  <a:tcPr/>
                </a:tc>
                <a:tc>
                  <a:txBody>
                    <a:bodyPr/>
                    <a:lstStyle/>
                    <a:p>
                      <a:r>
                        <a:rPr lang="lv-LV" dirty="0" smtClean="0"/>
                        <a:t>Mērķgrupa</a:t>
                      </a:r>
                      <a:endParaRPr lang="en-US" dirty="0">
                        <a:solidFill>
                          <a:schemeClr val="tx1"/>
                        </a:solidFill>
                      </a:endParaRPr>
                    </a:p>
                  </a:txBody>
                  <a:tcPr/>
                </a:tc>
                <a:tc>
                  <a:txBody>
                    <a:bodyPr/>
                    <a:lstStyle/>
                    <a:p>
                      <a:r>
                        <a:rPr lang="lv-LV" dirty="0" smtClean="0"/>
                        <a:t>Iecerētā</a:t>
                      </a:r>
                      <a:r>
                        <a:rPr lang="lv-LV" baseline="0" dirty="0" smtClean="0"/>
                        <a:t> i</a:t>
                      </a:r>
                      <a:r>
                        <a:rPr lang="lv-LV" dirty="0" smtClean="0"/>
                        <a:t>etekme</a:t>
                      </a:r>
                      <a:endParaRPr lang="en-US" dirty="0">
                        <a:solidFill>
                          <a:schemeClr val="tx1"/>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noProof="0" dirty="0" smtClean="0"/>
                        <a:t>Darba likums</a:t>
                      </a:r>
                    </a:p>
                    <a:p>
                      <a:r>
                        <a:rPr lang="lv-LV" noProof="0" dirty="0" smtClean="0"/>
                        <a:t>Darba aizsardzības likums</a:t>
                      </a:r>
                    </a:p>
                    <a:p>
                      <a:endParaRPr lang="en-US" b="0" dirty="0"/>
                    </a:p>
                  </a:txBody>
                  <a:tcPr/>
                </a:tc>
                <a:tc>
                  <a:txBody>
                    <a:bodyPr/>
                    <a:lstStyle/>
                    <a:p>
                      <a:r>
                        <a:rPr lang="lv-LV" sz="1800" kern="1200" dirty="0" smtClean="0">
                          <a:effectLst/>
                        </a:rPr>
                        <a:t>Ģimenē, kura adoptējusi bērnu vecumā līdz 18 gadiem, vienam no adoptētājiem tiks piešķirts 10 kalendāra dienas ilgs atvaļinājum</a:t>
                      </a:r>
                      <a:endParaRPr lang="en-US" b="0" dirty="0"/>
                    </a:p>
                  </a:txBody>
                  <a:tcPr/>
                </a:tc>
                <a:tc>
                  <a:txBody>
                    <a:bodyPr/>
                    <a:lstStyle/>
                    <a:p>
                      <a:r>
                        <a:rPr lang="lv-LV" sz="1800" kern="1200" dirty="0" smtClean="0">
                          <a:effectLst/>
                        </a:rPr>
                        <a:t>Ārpusģimenes aprūpē esoša bērna adoptētāji;</a:t>
                      </a:r>
                    </a:p>
                    <a:p>
                      <a:r>
                        <a:rPr lang="lv-LV" sz="1800" kern="1200" dirty="0" smtClean="0">
                          <a:effectLst/>
                        </a:rPr>
                        <a:t>ārpusģimenes aprūpē esoši bērni</a:t>
                      </a:r>
                      <a:endParaRPr lang="en-US" b="0" dirty="0"/>
                    </a:p>
                  </a:txBody>
                  <a:tcPr/>
                </a:tc>
                <a:tc>
                  <a:txBody>
                    <a:bodyPr/>
                    <a:lstStyle/>
                    <a:p>
                      <a:r>
                        <a:rPr lang="lv-LV" noProof="0" dirty="0" smtClean="0"/>
                        <a:t>Paredz ienākumu pieaugumu</a:t>
                      </a:r>
                      <a:endParaRPr lang="lv-LV" b="0" noProof="0" dirty="0"/>
                    </a:p>
                  </a:txBody>
                  <a:tcPr/>
                </a:tc>
              </a:tr>
              <a:tr h="370840">
                <a:tc>
                  <a:txBody>
                    <a:bodyPr/>
                    <a:lstStyle/>
                    <a:p>
                      <a:pPr marL="0" algn="l" defTabSz="914400" rtl="0" eaLnBrk="1" latinLnBrk="0" hangingPunct="1"/>
                      <a:r>
                        <a:rPr lang="lv-LV" sz="1800" kern="1200" dirty="0" smtClean="0">
                          <a:solidFill>
                            <a:schemeClr val="dk1"/>
                          </a:solidFill>
                          <a:latin typeface="+mn-lt"/>
                          <a:ea typeface="+mn-ea"/>
                          <a:cs typeface="+mn-cs"/>
                        </a:rPr>
                        <a:t>Likums “Par maternitātes un slimības apdrošināšanu”</a:t>
                      </a:r>
                      <a:endParaRPr lang="en-US" sz="1800" kern="1200" dirty="0">
                        <a:solidFill>
                          <a:schemeClr val="dk1"/>
                        </a:solidFill>
                        <a:latin typeface="+mn-lt"/>
                        <a:ea typeface="+mn-ea"/>
                        <a:cs typeface="+mn-cs"/>
                      </a:endParaRPr>
                    </a:p>
                  </a:txBody>
                  <a:tcPr/>
                </a:tc>
                <a:tc>
                  <a:txBody>
                    <a:bodyPr/>
                    <a:lstStyle/>
                    <a:p>
                      <a:r>
                        <a:rPr lang="lv-LV" sz="1800" kern="1200" dirty="0" smtClean="0">
                          <a:solidFill>
                            <a:schemeClr val="dk1"/>
                          </a:solidFill>
                          <a:effectLst/>
                          <a:latin typeface="+mn-lt"/>
                          <a:ea typeface="+mn-ea"/>
                          <a:cs typeface="+mn-cs"/>
                        </a:rPr>
                        <a:t>Paternitātes pabalsts tiks piešķirts vienam no vecākiem sakarā ar ārpusģimenes aprūpē esoša bērna vecumā līdz 18 gadiem adopciju</a:t>
                      </a:r>
                      <a:endParaRPr lang="en-US" b="0" dirty="0"/>
                    </a:p>
                  </a:txBody>
                  <a:tcPr/>
                </a:tc>
                <a:tc>
                  <a:txBody>
                    <a:bodyPr/>
                    <a:lstStyle/>
                    <a:p>
                      <a:r>
                        <a:rPr lang="lv-LV" sz="1800" kern="1200" dirty="0" smtClean="0">
                          <a:effectLst/>
                        </a:rPr>
                        <a:t>Ārpusģimenes aprūpē esoša bērna adoptētāji;</a:t>
                      </a:r>
                    </a:p>
                    <a:p>
                      <a:r>
                        <a:rPr lang="lv-LV" sz="1800" kern="1200" dirty="0" smtClean="0">
                          <a:effectLst/>
                        </a:rPr>
                        <a:t>ārpusģimenes aprūpē esoši bērni</a:t>
                      </a:r>
                      <a:endParaRPr lang="en-US" b="0" dirty="0"/>
                    </a:p>
                  </a:txBody>
                  <a:tcPr/>
                </a:tc>
                <a:tc>
                  <a:txBody>
                    <a:bodyPr/>
                    <a:lstStyle/>
                    <a:p>
                      <a:r>
                        <a:rPr lang="lv-LV" noProof="0" dirty="0" smtClean="0"/>
                        <a:t>Paredz ienākumu pieaugumu</a:t>
                      </a:r>
                      <a:endParaRPr lang="lv-LV" b="0" noProof="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latin typeface="+mn-lt"/>
                          <a:ea typeface="+mn-ea"/>
                          <a:cs typeface="+mn-cs"/>
                        </a:rPr>
                        <a:t>Valsts sociālo pabalstu likums</a:t>
                      </a:r>
                      <a:endParaRPr lang="en-US" sz="1800" kern="1200" dirty="0">
                        <a:solidFill>
                          <a:schemeClr val="dk1"/>
                        </a:solidFill>
                        <a:latin typeface="+mn-lt"/>
                        <a:ea typeface="+mn-ea"/>
                        <a:cs typeface="+mn-cs"/>
                      </a:endParaRPr>
                    </a:p>
                  </a:txBody>
                  <a:tcPr/>
                </a:tc>
                <a:tc>
                  <a:txBody>
                    <a:bodyPr/>
                    <a:lstStyle/>
                    <a:p>
                      <a:r>
                        <a:rPr lang="lv-LV" sz="1800" kern="1200" dirty="0" smtClean="0">
                          <a:solidFill>
                            <a:schemeClr val="dk1"/>
                          </a:solidFill>
                          <a:effectLst/>
                          <a:latin typeface="+mn-lt"/>
                          <a:ea typeface="+mn-ea"/>
                          <a:cs typeface="+mn-cs"/>
                        </a:rPr>
                        <a:t>Bērna adopcijas pabalsta ieviešana, atlīdzības piešķiršana par aizbildņa pienākumu pildīšanu arī gadījumos, ja viņš ar aizbilstamo pastāvīgi dzīvos ārvalstī</a:t>
                      </a:r>
                      <a:endParaRPr lang="en-US" b="0" dirty="0"/>
                    </a:p>
                  </a:txBody>
                  <a:tcPr/>
                </a:tc>
                <a:tc>
                  <a:txBody>
                    <a:bodyPr/>
                    <a:lstStyle/>
                    <a:p>
                      <a:r>
                        <a:rPr lang="lv-LV" sz="1800" kern="1200" dirty="0" smtClean="0">
                          <a:effectLst/>
                        </a:rPr>
                        <a:t>Ārpusģimenes aprūpē esoša bērna adoptētāji, aizbildņi;</a:t>
                      </a:r>
                    </a:p>
                    <a:p>
                      <a:r>
                        <a:rPr lang="lv-LV" sz="1800" kern="1200" dirty="0" smtClean="0">
                          <a:effectLst/>
                        </a:rPr>
                        <a:t>ārpusģimenes aprūpē esoši bērni</a:t>
                      </a:r>
                      <a:endParaRPr lang="en-US" b="0" dirty="0"/>
                    </a:p>
                  </a:txBody>
                  <a:tcPr/>
                </a:tc>
                <a:tc>
                  <a:txBody>
                    <a:bodyPr/>
                    <a:lstStyle/>
                    <a:p>
                      <a:r>
                        <a:rPr lang="lv-LV" noProof="0" dirty="0" smtClean="0"/>
                        <a:t>Paredz ienākumu pieaugumu</a:t>
                      </a:r>
                      <a:endParaRPr lang="lv-LV" b="0" noProof="0" dirty="0"/>
                    </a:p>
                  </a:txBody>
                  <a:tcPr/>
                </a:tc>
              </a:tr>
            </a:tbl>
          </a:graphicData>
        </a:graphic>
      </p:graphicFrame>
      <p:sp>
        <p:nvSpPr>
          <p:cNvPr id="5" name="TextBox 4"/>
          <p:cNvSpPr txBox="1"/>
          <p:nvPr/>
        </p:nvSpPr>
        <p:spPr>
          <a:xfrm>
            <a:off x="387500" y="431910"/>
            <a:ext cx="2882923" cy="400110"/>
          </a:xfrm>
          <a:prstGeom prst="rect">
            <a:avLst/>
          </a:prstGeom>
          <a:noFill/>
        </p:spPr>
        <p:txBody>
          <a:bodyPr wrap="square" rtlCol="0">
            <a:spAutoFit/>
          </a:bodyPr>
          <a:lstStyle/>
          <a:p>
            <a:r>
              <a:rPr lang="lv-LV" sz="2000" dirty="0" smtClean="0">
                <a:solidFill>
                  <a:schemeClr val="accent5"/>
                </a:solidFill>
              </a:rPr>
              <a:t>Adopcija un aizbildniecība</a:t>
            </a:r>
            <a:endParaRPr lang="lv-LV" sz="2000" dirty="0"/>
          </a:p>
        </p:txBody>
      </p:sp>
    </p:spTree>
    <p:extLst>
      <p:ext uri="{BB962C8B-B14F-4D97-AF65-F5344CB8AC3E}">
        <p14:creationId xmlns:p14="http://schemas.microsoft.com/office/powerpoint/2010/main" val="577673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93" y="2754099"/>
            <a:ext cx="10515600" cy="936453"/>
          </a:xfrm>
        </p:spPr>
        <p:txBody>
          <a:bodyPr>
            <a:normAutofit/>
          </a:bodyPr>
          <a:lstStyle/>
          <a:p>
            <a:pPr algn="ctr"/>
            <a:r>
              <a:rPr lang="lv-LV" b="1" cap="small" dirty="0" smtClean="0">
                <a:solidFill>
                  <a:srgbClr val="FF0000"/>
                </a:solidFill>
              </a:rPr>
              <a:t>Situācijas raksturojums</a:t>
            </a:r>
            <a:endParaRPr lang="en-US" b="1" cap="small"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7</a:t>
            </a:fld>
            <a:endParaRPr lang="en-US" dirty="0"/>
          </a:p>
        </p:txBody>
      </p:sp>
    </p:spTree>
    <p:extLst>
      <p:ext uri="{BB962C8B-B14F-4D97-AF65-F5344CB8AC3E}">
        <p14:creationId xmlns:p14="http://schemas.microsoft.com/office/powerpoint/2010/main" val="4147999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936453"/>
          </a:xfrm>
        </p:spPr>
        <p:txBody>
          <a:bodyPr>
            <a:normAutofit/>
          </a:bodyPr>
          <a:lstStyle/>
          <a:p>
            <a:pPr algn="ctr"/>
            <a:r>
              <a:rPr lang="lv-LV" b="1" dirty="0" smtClean="0">
                <a:solidFill>
                  <a:srgbClr val="FF0000"/>
                </a:solidFill>
              </a:rPr>
              <a:t>Ienākumu nevienlīdzība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8</a:t>
            </a:fld>
            <a:endParaRPr lang="en-US" dirty="0"/>
          </a:p>
        </p:txBody>
      </p:sp>
      <p:sp>
        <p:nvSpPr>
          <p:cNvPr id="5" name="TextBox 4"/>
          <p:cNvSpPr txBox="1"/>
          <p:nvPr/>
        </p:nvSpPr>
        <p:spPr>
          <a:xfrm>
            <a:off x="74462" y="939114"/>
            <a:ext cx="3929127" cy="400110"/>
          </a:xfrm>
          <a:prstGeom prst="rect">
            <a:avLst/>
          </a:prstGeom>
          <a:noFill/>
        </p:spPr>
        <p:txBody>
          <a:bodyPr wrap="square" rtlCol="0">
            <a:spAutoFit/>
          </a:bodyPr>
          <a:lstStyle/>
          <a:p>
            <a:r>
              <a:rPr lang="lv-LV" sz="2000" dirty="0">
                <a:solidFill>
                  <a:schemeClr val="accent5"/>
                </a:solidFill>
              </a:rPr>
              <a:t>S80/S20 kvintiļu attiecību indekss</a:t>
            </a:r>
          </a:p>
        </p:txBody>
      </p:sp>
      <p:graphicFrame>
        <p:nvGraphicFramePr>
          <p:cNvPr id="4" name="Table 3"/>
          <p:cNvGraphicFramePr>
            <a:graphicFrameLocks noGrp="1"/>
          </p:cNvGraphicFramePr>
          <p:nvPr>
            <p:extLst>
              <p:ext uri="{D42A27DB-BD31-4B8C-83A1-F6EECF244321}">
                <p14:modId xmlns:p14="http://schemas.microsoft.com/office/powerpoint/2010/main" val="1108950187"/>
              </p:ext>
            </p:extLst>
          </p:nvPr>
        </p:nvGraphicFramePr>
        <p:xfrm>
          <a:off x="148604" y="1305192"/>
          <a:ext cx="5436650" cy="840486"/>
        </p:xfrm>
        <a:graphic>
          <a:graphicData uri="http://schemas.openxmlformats.org/drawingml/2006/table">
            <a:tbl>
              <a:tblPr firstRow="1" firstCol="1" bandRow="1">
                <a:tableStyleId>{93296810-A885-4BE3-A3E7-6D5BEEA58F35}</a:tableStyleId>
              </a:tblPr>
              <a:tblGrid>
                <a:gridCol w="2083850"/>
                <a:gridCol w="670560"/>
                <a:gridCol w="670560"/>
                <a:gridCol w="670560"/>
                <a:gridCol w="670560"/>
                <a:gridCol w="670560"/>
              </a:tblGrid>
              <a:tr h="209550">
                <a:tc>
                  <a:txBody>
                    <a:bodyPr/>
                    <a:lstStyle/>
                    <a:p>
                      <a:pPr marL="0" marR="0" algn="ctr">
                        <a:lnSpc>
                          <a:spcPct val="107000"/>
                        </a:lnSpc>
                        <a:spcBef>
                          <a:spcPts val="0"/>
                        </a:spcBef>
                        <a:spcAft>
                          <a:spcPts val="0"/>
                        </a:spcAft>
                      </a:pPr>
                      <a:r>
                        <a:rPr lang="lv-LV" sz="1200" dirty="0">
                          <a:effectLst/>
                        </a:rPr>
                        <a:t>Vecuma grupas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550">
                <a:tc>
                  <a:txBody>
                    <a:bodyPr/>
                    <a:lstStyle/>
                    <a:p>
                      <a:pPr marL="0" marR="0" algn="just">
                        <a:lnSpc>
                          <a:spcPct val="115000"/>
                        </a:lnSpc>
                        <a:spcBef>
                          <a:spcPts val="0"/>
                        </a:spcBef>
                        <a:spcAft>
                          <a:spcPts val="0"/>
                        </a:spcAft>
                      </a:pPr>
                      <a:r>
                        <a:rPr lang="lv-LV" sz="1200">
                          <a:effectLst/>
                        </a:rPr>
                        <a:t>Visi iedzīvotāji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dirty="0">
                          <a:effectLst/>
                        </a:rPr>
                        <a:t>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dirty="0">
                          <a:effectLst/>
                        </a:rPr>
                        <a:t>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marL="0" marR="0" algn="just">
                        <a:lnSpc>
                          <a:spcPct val="115000"/>
                        </a:lnSpc>
                        <a:spcBef>
                          <a:spcPts val="0"/>
                        </a:spcBef>
                        <a:spcAft>
                          <a:spcPts val="0"/>
                        </a:spcAft>
                      </a:pPr>
                      <a:r>
                        <a:rPr lang="lv-LV" sz="1200" dirty="0">
                          <a:effectLst/>
                        </a:rPr>
                        <a:t>Iedzīvotāji vecumā 0-64 gadi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dirty="0">
                          <a:effectLst/>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dirty="0">
                          <a:effectLst/>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marL="0" marR="0" algn="just">
                        <a:lnSpc>
                          <a:spcPct val="115000"/>
                        </a:lnSpc>
                        <a:spcBef>
                          <a:spcPts val="0"/>
                        </a:spcBef>
                        <a:spcAft>
                          <a:spcPts val="0"/>
                        </a:spcAft>
                      </a:pPr>
                      <a:r>
                        <a:rPr lang="lv-LV" sz="1200">
                          <a:effectLst/>
                        </a:rPr>
                        <a:t>Iedzīvotāji vecumā 65+ gadi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dirty="0">
                          <a:effectLst/>
                        </a:rPr>
                        <a:t>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lv-LV" sz="1200" dirty="0">
                          <a:effectLst/>
                        </a:rPr>
                        <a:t>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TextBox 6"/>
          <p:cNvSpPr txBox="1"/>
          <p:nvPr/>
        </p:nvSpPr>
        <p:spPr>
          <a:xfrm>
            <a:off x="6350580" y="929344"/>
            <a:ext cx="3929127" cy="400110"/>
          </a:xfrm>
          <a:prstGeom prst="rect">
            <a:avLst/>
          </a:prstGeom>
          <a:noFill/>
        </p:spPr>
        <p:txBody>
          <a:bodyPr wrap="square" rtlCol="0">
            <a:spAutoFit/>
          </a:bodyPr>
          <a:lstStyle/>
          <a:p>
            <a:r>
              <a:rPr lang="lv-LV" sz="2000" dirty="0">
                <a:solidFill>
                  <a:schemeClr val="accent5"/>
                </a:solidFill>
              </a:rPr>
              <a:t>Džini koeficients</a:t>
            </a:r>
            <a:endParaRPr lang="en-US" sz="2000" dirty="0">
              <a:solidFill>
                <a:schemeClr val="accent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50437520"/>
              </p:ext>
            </p:extLst>
          </p:nvPr>
        </p:nvGraphicFramePr>
        <p:xfrm>
          <a:off x="6362936" y="1303336"/>
          <a:ext cx="5424294" cy="419862"/>
        </p:xfrm>
        <a:graphic>
          <a:graphicData uri="http://schemas.openxmlformats.org/drawingml/2006/table">
            <a:tbl>
              <a:tblPr firstRow="1" firstCol="1" bandRow="1">
                <a:tableStyleId>{93296810-A885-4BE3-A3E7-6D5BEEA58F35}</a:tableStyleId>
              </a:tblPr>
              <a:tblGrid>
                <a:gridCol w="2055019"/>
                <a:gridCol w="673855"/>
                <a:gridCol w="673855"/>
                <a:gridCol w="673855"/>
                <a:gridCol w="673855"/>
                <a:gridCol w="673855"/>
              </a:tblGrid>
              <a:tr h="209550">
                <a:tc>
                  <a:txBody>
                    <a:bodyPr/>
                    <a:lstStyle/>
                    <a:p>
                      <a:pPr marL="0" marR="0" algn="ctr">
                        <a:lnSpc>
                          <a:spcPct val="107000"/>
                        </a:lnSpc>
                        <a:spcBef>
                          <a:spcPts val="0"/>
                        </a:spcBef>
                        <a:spcAft>
                          <a:spcPts val="0"/>
                        </a:spcAft>
                      </a:pPr>
                      <a:r>
                        <a:rPr lang="lv-LV"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550">
                <a:tc>
                  <a:txBody>
                    <a:bodyPr/>
                    <a:lstStyle/>
                    <a:p>
                      <a:pPr marL="0" marR="0" algn="just">
                        <a:lnSpc>
                          <a:spcPct val="115000"/>
                        </a:lnSpc>
                        <a:spcBef>
                          <a:spcPts val="0"/>
                        </a:spcBef>
                        <a:spcAft>
                          <a:spcPts val="0"/>
                        </a:spcAft>
                      </a:pPr>
                      <a:r>
                        <a:rPr lang="lv-LV" sz="1200">
                          <a:effectLst/>
                        </a:rPr>
                        <a:t>Džini koeficients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35,6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35,2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34,5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TextBox 7"/>
          <p:cNvSpPr txBox="1"/>
          <p:nvPr/>
        </p:nvSpPr>
        <p:spPr>
          <a:xfrm>
            <a:off x="3521674" y="2113539"/>
            <a:ext cx="2603157" cy="276999"/>
          </a:xfrm>
          <a:prstGeom prst="rect">
            <a:avLst/>
          </a:prstGeom>
          <a:noFill/>
        </p:spPr>
        <p:txBody>
          <a:bodyPr wrap="square" rtlCol="0">
            <a:spAutoFit/>
          </a:bodyPr>
          <a:lstStyle/>
          <a:p>
            <a:r>
              <a:rPr lang="lv-LV" sz="1200" dirty="0"/>
              <a:t>Avots: CSP datu tabula </a:t>
            </a:r>
            <a:r>
              <a:rPr lang="lv-LV" sz="1200" dirty="0" smtClean="0"/>
              <a:t>NNI020</a:t>
            </a:r>
            <a:endParaRPr lang="en-US" sz="1200" dirty="0"/>
          </a:p>
        </p:txBody>
      </p:sp>
      <p:sp>
        <p:nvSpPr>
          <p:cNvPr id="10" name="TextBox 9"/>
          <p:cNvSpPr txBox="1"/>
          <p:nvPr/>
        </p:nvSpPr>
        <p:spPr>
          <a:xfrm>
            <a:off x="9746949" y="1729738"/>
            <a:ext cx="2329721" cy="276999"/>
          </a:xfrm>
          <a:prstGeom prst="rect">
            <a:avLst/>
          </a:prstGeom>
          <a:noFill/>
        </p:spPr>
        <p:txBody>
          <a:bodyPr wrap="square" rtlCol="0">
            <a:spAutoFit/>
          </a:bodyPr>
          <a:lstStyle/>
          <a:p>
            <a:r>
              <a:rPr lang="lv-LV" sz="1200" dirty="0"/>
              <a:t>Avots: CSP datu tabula NNI030</a:t>
            </a:r>
            <a:endParaRPr lang="en-US" sz="1200" dirty="0"/>
          </a:p>
        </p:txBody>
      </p:sp>
      <p:pic>
        <p:nvPicPr>
          <p:cNvPr id="11" name="Attēls 3"/>
          <p:cNvPicPr/>
          <p:nvPr/>
        </p:nvPicPr>
        <p:blipFill>
          <a:blip r:embed="rId3">
            <a:extLst>
              <a:ext uri="{28A0092B-C50C-407E-A947-70E740481C1C}">
                <a14:useLocalDpi xmlns:a14="http://schemas.microsoft.com/office/drawing/2010/main" val="0"/>
              </a:ext>
            </a:extLst>
          </a:blip>
          <a:srcRect/>
          <a:stretch>
            <a:fillRect/>
          </a:stretch>
        </p:blipFill>
        <p:spPr bwMode="auto">
          <a:xfrm>
            <a:off x="148604" y="2511756"/>
            <a:ext cx="5815122" cy="3522955"/>
          </a:xfrm>
          <a:prstGeom prst="rect">
            <a:avLst/>
          </a:prstGeom>
          <a:noFill/>
        </p:spPr>
      </p:pic>
      <p:pic>
        <p:nvPicPr>
          <p:cNvPr id="12" name="Attēls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751" y="2511756"/>
            <a:ext cx="5540016" cy="3454032"/>
          </a:xfrm>
          <a:prstGeom prst="rect">
            <a:avLst/>
          </a:prstGeom>
          <a:noFill/>
        </p:spPr>
      </p:pic>
    </p:spTree>
    <p:extLst>
      <p:ext uri="{BB962C8B-B14F-4D97-AF65-F5344CB8AC3E}">
        <p14:creationId xmlns:p14="http://schemas.microsoft.com/office/powerpoint/2010/main" val="3200402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9</a:t>
            </a:fld>
            <a:endParaRPr lang="en-US" dirty="0"/>
          </a:p>
        </p:txBody>
      </p:sp>
      <p:sp>
        <p:nvSpPr>
          <p:cNvPr id="5" name="TextBox 4"/>
          <p:cNvSpPr txBox="1"/>
          <p:nvPr/>
        </p:nvSpPr>
        <p:spPr>
          <a:xfrm>
            <a:off x="7166918" y="815885"/>
            <a:ext cx="4343400" cy="707886"/>
          </a:xfrm>
          <a:prstGeom prst="rect">
            <a:avLst/>
          </a:prstGeom>
          <a:noFill/>
        </p:spPr>
        <p:txBody>
          <a:bodyPr wrap="square" rtlCol="0">
            <a:spAutoFit/>
          </a:bodyPr>
          <a:lstStyle/>
          <a:p>
            <a:r>
              <a:rPr lang="lv-LV" sz="2000" dirty="0">
                <a:solidFill>
                  <a:schemeClr val="accent5"/>
                </a:solidFill>
              </a:rPr>
              <a:t>Minimālā ienākuma līmeņa </a:t>
            </a:r>
            <a:r>
              <a:rPr lang="lv-LV" sz="2000" dirty="0">
                <a:solidFill>
                  <a:schemeClr val="accent5"/>
                </a:solidFill>
              </a:rPr>
              <a:t>rādītājs mēnesī </a:t>
            </a:r>
            <a:r>
              <a:rPr lang="lv-LV" sz="2000" dirty="0">
                <a:solidFill>
                  <a:schemeClr val="accent5"/>
                </a:solidFill>
              </a:rPr>
              <a:t>(ilustratīvās vērtības)</a:t>
            </a:r>
          </a:p>
        </p:txBody>
      </p:sp>
      <p:sp>
        <p:nvSpPr>
          <p:cNvPr id="8" name="TextBox 7"/>
          <p:cNvSpPr txBox="1"/>
          <p:nvPr/>
        </p:nvSpPr>
        <p:spPr>
          <a:xfrm>
            <a:off x="9435679" y="3877189"/>
            <a:ext cx="2603157" cy="276999"/>
          </a:xfrm>
          <a:prstGeom prst="rect">
            <a:avLst/>
          </a:prstGeom>
          <a:noFill/>
        </p:spPr>
        <p:txBody>
          <a:bodyPr wrap="square" rtlCol="0">
            <a:spAutoFit/>
          </a:bodyPr>
          <a:lstStyle/>
          <a:p>
            <a:r>
              <a:rPr lang="lv-LV" sz="1200" dirty="0"/>
              <a:t>Avots: CSP datu tabula NNM010</a:t>
            </a:r>
            <a:endParaRPr lang="en-US" sz="1200" dirty="0"/>
          </a:p>
        </p:txBody>
      </p:sp>
      <p:pic>
        <p:nvPicPr>
          <p:cNvPr id="13" name="Attēls 11"/>
          <p:cNvPicPr/>
          <p:nvPr/>
        </p:nvPicPr>
        <p:blipFill>
          <a:blip r:embed="rId3">
            <a:extLst>
              <a:ext uri="{28A0092B-C50C-407E-A947-70E740481C1C}">
                <a14:useLocalDpi xmlns:a14="http://schemas.microsoft.com/office/drawing/2010/main" val="0"/>
              </a:ext>
            </a:extLst>
          </a:blip>
          <a:srcRect/>
          <a:stretch>
            <a:fillRect/>
          </a:stretch>
        </p:blipFill>
        <p:spPr bwMode="auto">
          <a:xfrm>
            <a:off x="7166918" y="1436208"/>
            <a:ext cx="4537522" cy="2440981"/>
          </a:xfrm>
          <a:prstGeom prst="rect">
            <a:avLst/>
          </a:prstGeom>
          <a:noFill/>
        </p:spPr>
      </p:pic>
      <p:pic>
        <p:nvPicPr>
          <p:cNvPr id="14" name="Attēls 12"/>
          <p:cNvPicPr/>
          <p:nvPr/>
        </p:nvPicPr>
        <p:blipFill>
          <a:blip r:embed="rId4">
            <a:extLst>
              <a:ext uri="{28A0092B-C50C-407E-A947-70E740481C1C}">
                <a14:useLocalDpi xmlns:a14="http://schemas.microsoft.com/office/drawing/2010/main" val="0"/>
              </a:ext>
            </a:extLst>
          </a:blip>
          <a:srcRect/>
          <a:stretch>
            <a:fillRect/>
          </a:stretch>
        </p:blipFill>
        <p:spPr bwMode="auto">
          <a:xfrm>
            <a:off x="-2098" y="476"/>
            <a:ext cx="6707697" cy="6857523"/>
          </a:xfrm>
          <a:prstGeom prst="rect">
            <a:avLst/>
          </a:prstGeom>
          <a:noFill/>
        </p:spPr>
      </p:pic>
      <p:sp>
        <p:nvSpPr>
          <p:cNvPr id="15" name="TextBox 14"/>
          <p:cNvSpPr txBox="1"/>
          <p:nvPr/>
        </p:nvSpPr>
        <p:spPr>
          <a:xfrm>
            <a:off x="37328" y="-2408"/>
            <a:ext cx="2598780" cy="1323439"/>
          </a:xfrm>
          <a:prstGeom prst="rect">
            <a:avLst/>
          </a:prstGeom>
          <a:noFill/>
        </p:spPr>
        <p:txBody>
          <a:bodyPr wrap="square" rtlCol="0">
            <a:spAutoFit/>
          </a:bodyPr>
          <a:lstStyle/>
          <a:p>
            <a:r>
              <a:rPr lang="lv-LV" sz="2000" dirty="0">
                <a:solidFill>
                  <a:schemeClr val="accent5"/>
                </a:solidFill>
              </a:rPr>
              <a:t>Mājsaimniecību īpatsvars zem minimālā ienākuma līmeņa pēc mājsaimniecības tipa</a:t>
            </a:r>
            <a:endParaRPr lang="lv-LV" sz="2000" dirty="0">
              <a:solidFill>
                <a:schemeClr val="accent5"/>
              </a:solidFill>
            </a:endParaRPr>
          </a:p>
        </p:txBody>
      </p:sp>
      <p:sp>
        <p:nvSpPr>
          <p:cNvPr id="16" name="TextBox 15"/>
          <p:cNvSpPr txBox="1"/>
          <p:nvPr/>
        </p:nvSpPr>
        <p:spPr>
          <a:xfrm>
            <a:off x="296561" y="6595545"/>
            <a:ext cx="2603157" cy="276999"/>
          </a:xfrm>
          <a:prstGeom prst="rect">
            <a:avLst/>
          </a:prstGeom>
          <a:noFill/>
        </p:spPr>
        <p:txBody>
          <a:bodyPr wrap="square" rtlCol="0">
            <a:spAutoFit/>
          </a:bodyPr>
          <a:lstStyle/>
          <a:p>
            <a:r>
              <a:rPr lang="lv-LV" sz="1200" dirty="0"/>
              <a:t>Avots: CSP datu tabula </a:t>
            </a:r>
            <a:r>
              <a:rPr lang="lv-LV" sz="1200" dirty="0" smtClean="0"/>
              <a:t>NNM070</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2381329445"/>
              </p:ext>
            </p:extLst>
          </p:nvPr>
        </p:nvGraphicFramePr>
        <p:xfrm>
          <a:off x="7050825" y="4818826"/>
          <a:ext cx="4769708" cy="1472184"/>
        </p:xfrm>
        <a:graphic>
          <a:graphicData uri="http://schemas.openxmlformats.org/drawingml/2006/table">
            <a:tbl>
              <a:tblPr firstRow="1" firstCol="1" bandRow="1">
                <a:tableStyleId>{93296810-A885-4BE3-A3E7-6D5BEEA58F35}</a:tableStyleId>
              </a:tblPr>
              <a:tblGrid>
                <a:gridCol w="1351005"/>
                <a:gridCol w="572423"/>
                <a:gridCol w="711570"/>
                <a:gridCol w="711570"/>
                <a:gridCol w="711570"/>
                <a:gridCol w="711570"/>
              </a:tblGrid>
              <a:tr h="209550">
                <a:tc>
                  <a:txBody>
                    <a:bodyPr/>
                    <a:lstStyle/>
                    <a:p>
                      <a:pPr marL="0" marR="0" algn="just">
                        <a:lnSpc>
                          <a:spcPct val="115000"/>
                        </a:lnSpc>
                        <a:spcBef>
                          <a:spcPts val="0"/>
                        </a:spcBef>
                        <a:spcAft>
                          <a:spcPts val="0"/>
                        </a:spcAft>
                      </a:pPr>
                      <a:r>
                        <a:rPr lang="lv-LV"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v-LV" sz="1200" dirty="0">
                          <a:effectLst/>
                        </a:rPr>
                        <a:t>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550">
                <a:tc>
                  <a:txBody>
                    <a:bodyPr/>
                    <a:lstStyle/>
                    <a:p>
                      <a:pPr marL="0" marR="0" algn="just">
                        <a:lnSpc>
                          <a:spcPct val="115000"/>
                        </a:lnSpc>
                        <a:spcBef>
                          <a:spcPts val="0"/>
                        </a:spcBef>
                        <a:spcAft>
                          <a:spcPts val="0"/>
                        </a:spcAft>
                      </a:pPr>
                      <a:r>
                        <a:rPr lang="lv-LV" sz="1200" dirty="0">
                          <a:effectLst/>
                        </a:rPr>
                        <a:t>Rīgas reģions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3,4 %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3,7 %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4,1 %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4,4 %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4,1 %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550">
                <a:tc>
                  <a:txBody>
                    <a:bodyPr/>
                    <a:lstStyle/>
                    <a:p>
                      <a:pPr marL="0" marR="0" algn="just">
                        <a:lnSpc>
                          <a:spcPct val="115000"/>
                        </a:lnSpc>
                        <a:spcBef>
                          <a:spcPts val="0"/>
                        </a:spcBef>
                        <a:spcAft>
                          <a:spcPts val="0"/>
                        </a:spcAft>
                      </a:pPr>
                      <a:r>
                        <a:rPr lang="lv-LV" sz="1200" dirty="0">
                          <a:effectLst/>
                        </a:rPr>
                        <a:t>Pierīgas reģions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5,7 %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5,9 %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5,2 %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3,7 %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5,6 %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550">
                <a:tc>
                  <a:txBody>
                    <a:bodyPr/>
                    <a:lstStyle/>
                    <a:p>
                      <a:pPr marL="0" marR="0" algn="just">
                        <a:lnSpc>
                          <a:spcPct val="115000"/>
                        </a:lnSpc>
                        <a:spcBef>
                          <a:spcPts val="0"/>
                        </a:spcBef>
                        <a:spcAft>
                          <a:spcPts val="0"/>
                        </a:spcAft>
                      </a:pPr>
                      <a:r>
                        <a:rPr lang="lv-LV" sz="1200" dirty="0">
                          <a:effectLst/>
                        </a:rPr>
                        <a:t>Vidzemes reģions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9,5 %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10,9 %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12,5 %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11,6 %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10,9 %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550">
                <a:tc>
                  <a:txBody>
                    <a:bodyPr/>
                    <a:lstStyle/>
                    <a:p>
                      <a:pPr marL="0" marR="0" algn="just">
                        <a:lnSpc>
                          <a:spcPct val="115000"/>
                        </a:lnSpc>
                        <a:spcBef>
                          <a:spcPts val="0"/>
                        </a:spcBef>
                        <a:spcAft>
                          <a:spcPts val="0"/>
                        </a:spcAft>
                      </a:pPr>
                      <a:r>
                        <a:rPr lang="lv-LV" sz="1200">
                          <a:effectLst/>
                        </a:rPr>
                        <a:t>Kurzemes reģions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7,4 %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8,0 %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8,5 %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9,8 %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9,3 %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550">
                <a:tc>
                  <a:txBody>
                    <a:bodyPr/>
                    <a:lstStyle/>
                    <a:p>
                      <a:pPr marL="0" marR="0" algn="just">
                        <a:lnSpc>
                          <a:spcPct val="115000"/>
                        </a:lnSpc>
                        <a:spcBef>
                          <a:spcPts val="0"/>
                        </a:spcBef>
                        <a:spcAft>
                          <a:spcPts val="0"/>
                        </a:spcAft>
                      </a:pPr>
                      <a:r>
                        <a:rPr lang="lv-LV" sz="1200">
                          <a:effectLst/>
                        </a:rPr>
                        <a:t>Zemgales reģions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7,8 %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9,7 %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8,1 %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8,4 %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550">
                <a:tc>
                  <a:txBody>
                    <a:bodyPr/>
                    <a:lstStyle/>
                    <a:p>
                      <a:pPr marL="0" marR="0" algn="just">
                        <a:lnSpc>
                          <a:spcPct val="115000"/>
                        </a:lnSpc>
                        <a:spcBef>
                          <a:spcPts val="0"/>
                        </a:spcBef>
                        <a:spcAft>
                          <a:spcPts val="0"/>
                        </a:spcAft>
                      </a:pPr>
                      <a:r>
                        <a:rPr lang="lv-LV" sz="1200">
                          <a:effectLst/>
                        </a:rPr>
                        <a:t>Latgales reģions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a:effectLst/>
                        </a:rPr>
                        <a:t>17,1 %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16,1 %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22,3 %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17,8 %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lv-LV" sz="1200" dirty="0">
                          <a:effectLst/>
                        </a:rPr>
                        <a:t>15,6 %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7" name="TextBox 16"/>
          <p:cNvSpPr txBox="1"/>
          <p:nvPr/>
        </p:nvSpPr>
        <p:spPr>
          <a:xfrm>
            <a:off x="7379043" y="6318170"/>
            <a:ext cx="2603157" cy="276999"/>
          </a:xfrm>
          <a:prstGeom prst="rect">
            <a:avLst/>
          </a:prstGeom>
          <a:noFill/>
        </p:spPr>
        <p:txBody>
          <a:bodyPr wrap="square" rtlCol="0">
            <a:spAutoFit/>
          </a:bodyPr>
          <a:lstStyle/>
          <a:p>
            <a:r>
              <a:rPr lang="lv-LV" sz="1200" dirty="0"/>
              <a:t>Avots: CSP datu tabula </a:t>
            </a:r>
            <a:r>
              <a:rPr lang="lv-LV" sz="1200" dirty="0" smtClean="0"/>
              <a:t>NNM020</a:t>
            </a:r>
            <a:endParaRPr lang="en-US" sz="1200" dirty="0"/>
          </a:p>
        </p:txBody>
      </p:sp>
      <p:sp>
        <p:nvSpPr>
          <p:cNvPr id="19" name="TextBox 18"/>
          <p:cNvSpPr txBox="1"/>
          <p:nvPr/>
        </p:nvSpPr>
        <p:spPr>
          <a:xfrm>
            <a:off x="6986479" y="4137117"/>
            <a:ext cx="4656438" cy="707886"/>
          </a:xfrm>
          <a:prstGeom prst="rect">
            <a:avLst/>
          </a:prstGeom>
          <a:noFill/>
        </p:spPr>
        <p:txBody>
          <a:bodyPr wrap="square" rtlCol="0">
            <a:spAutoFit/>
          </a:bodyPr>
          <a:lstStyle/>
          <a:p>
            <a:r>
              <a:rPr lang="lv-LV" sz="2000" dirty="0">
                <a:solidFill>
                  <a:schemeClr val="accent5"/>
                </a:solidFill>
              </a:rPr>
              <a:t>Mājsaimniecību īpatsvars zem minimālā ienākuma līmeņa </a:t>
            </a:r>
            <a:r>
              <a:rPr lang="lv-LV" sz="2000" dirty="0" smtClean="0">
                <a:solidFill>
                  <a:schemeClr val="accent5"/>
                </a:solidFill>
              </a:rPr>
              <a:t>reģionos</a:t>
            </a:r>
            <a:endParaRPr lang="lv-LV" sz="2000" dirty="0">
              <a:solidFill>
                <a:schemeClr val="accent5"/>
              </a:solidFill>
            </a:endParaRPr>
          </a:p>
        </p:txBody>
      </p:sp>
      <p:sp>
        <p:nvSpPr>
          <p:cNvPr id="2" name="Title 1"/>
          <p:cNvSpPr>
            <a:spLocks noGrp="1"/>
          </p:cNvSpPr>
          <p:nvPr>
            <p:ph type="title"/>
          </p:nvPr>
        </p:nvSpPr>
        <p:spPr>
          <a:xfrm>
            <a:off x="5519351" y="76802"/>
            <a:ext cx="6404447" cy="739083"/>
          </a:xfrm>
        </p:spPr>
        <p:txBody>
          <a:bodyPr>
            <a:normAutofit/>
          </a:bodyPr>
          <a:lstStyle/>
          <a:p>
            <a:pPr algn="ctr"/>
            <a:r>
              <a:rPr lang="lv-LV" b="1" dirty="0" smtClean="0">
                <a:solidFill>
                  <a:srgbClr val="FF0000"/>
                </a:solidFill>
              </a:rPr>
              <a:t>Minimālo ienākumu līmenis</a:t>
            </a:r>
            <a:endParaRPr lang="en-US" b="1" dirty="0">
              <a:solidFill>
                <a:srgbClr val="FF0000"/>
              </a:solidFill>
            </a:endParaRPr>
          </a:p>
        </p:txBody>
      </p:sp>
      <p:sp>
        <p:nvSpPr>
          <p:cNvPr id="9" name="TextBox 8"/>
          <p:cNvSpPr txBox="1"/>
          <p:nvPr/>
        </p:nvSpPr>
        <p:spPr>
          <a:xfrm>
            <a:off x="4769709" y="2314802"/>
            <a:ext cx="2675237" cy="1569660"/>
          </a:xfrm>
          <a:prstGeom prst="rect">
            <a:avLst/>
          </a:prstGeom>
          <a:noFill/>
        </p:spPr>
        <p:txBody>
          <a:bodyPr wrap="square" rtlCol="0">
            <a:spAutoFit/>
          </a:bodyPr>
          <a:lstStyle/>
          <a:p>
            <a:r>
              <a:rPr lang="lv-LV" sz="1200" dirty="0">
                <a:solidFill>
                  <a:srgbClr val="C00000"/>
                </a:solidFill>
              </a:rPr>
              <a:t>Latvijā minimālā ienākuma līmenis tiek noteikts 40% apmērā no mājsaimniecību rīcībā esošo ienākumu mediānas, pārrēķinātas uz ekvivalento patērētāju, piemērojot ekvivalences skalu, atbilstoši kurai pirmajai personai ir piešķirts koeficients 1, bet katrai nākamajai 0,7 neatkarīgi no vecuma. </a:t>
            </a:r>
            <a:endParaRPr lang="en-US" sz="1200" dirty="0">
              <a:solidFill>
                <a:srgbClr val="C00000"/>
              </a:solidFill>
            </a:endParaRPr>
          </a:p>
        </p:txBody>
      </p:sp>
    </p:spTree>
    <p:extLst>
      <p:ext uri="{BB962C8B-B14F-4D97-AF65-F5344CB8AC3E}">
        <p14:creationId xmlns:p14="http://schemas.microsoft.com/office/powerpoint/2010/main" val="3086819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3416</TotalTime>
  <Words>4202</Words>
  <Application>Microsoft Office PowerPoint</Application>
  <PresentationFormat>Widescreen</PresentationFormat>
  <Paragraphs>538</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Times New Roman</vt:lpstr>
      <vt:lpstr>Office Theme</vt:lpstr>
      <vt:lpstr>PowerPoint Presentation</vt:lpstr>
      <vt:lpstr>Izmaiņas likumdošanā</vt:lpstr>
      <vt:lpstr>Izmaiņas likumdošanā</vt:lpstr>
      <vt:lpstr>Izmaiņas likumdošanā</vt:lpstr>
      <vt:lpstr>Izmaiņas likumdošanā</vt:lpstr>
      <vt:lpstr>Izmaiņas likumdošanā</vt:lpstr>
      <vt:lpstr>Situācijas raksturojums</vt:lpstr>
      <vt:lpstr>Ienākumu nevienlīdzība</vt:lpstr>
      <vt:lpstr>Minimālo ienākumu līmenis</vt:lpstr>
      <vt:lpstr>Mājsaimniecību ienākumi uz vienu ekvivalento patērētāju</vt:lpstr>
      <vt:lpstr>Mājsaimniecību ienākumu struktūra</vt:lpstr>
      <vt:lpstr>Ienākumu sadalījums kvintiļu grupās</vt:lpstr>
      <vt:lpstr>Ienākumu sadalījums kvintiļu grupās</vt:lpstr>
      <vt:lpstr>Nabadzība riska tendences</vt:lpstr>
      <vt:lpstr>Nabadzība riska tendences</vt:lpstr>
      <vt:lpstr>Materiālā nenodrošinātība</vt:lpstr>
      <vt:lpstr>Ekonomiskā spriedze</vt:lpstr>
      <vt:lpstr>Personas ar invaliditāti</vt:lpstr>
      <vt:lpstr>Personu skaita izmaiņas un īpatsvars dzimumvecumu grupās</vt:lpstr>
      <vt:lpstr>Personu ar invaliditāti struktūras izmaiņas</vt:lpstr>
      <vt:lpstr>Personu ar invaliditāti struktūra pēc invaliditātes grupām</vt:lpstr>
      <vt:lpstr>Personu ar invaliditāti struktūra pēc invaliditātes grupām</vt:lpstr>
      <vt:lpstr>Personu ar invaliditāti struktūra pēc funkcionālo traucējumu veida</vt:lpstr>
      <vt:lpstr>Personu ar invaliditāti ienākumi</vt:lpstr>
      <vt:lpstr>Personu ar invaliditāti ienākumu avoti</vt:lpstr>
      <vt:lpstr>Valsts sociālā nodrošinājuma pabalsta saņēmēji</vt:lpstr>
      <vt:lpstr>Personu skaits un respondence</vt:lpstr>
      <vt:lpstr>Cēloņi, kāpēc nav nepieciešamā darba stāža</vt:lpstr>
      <vt:lpstr>Cēloņi, kāpēc nav nepieciešamā darba stāža</vt:lpstr>
      <vt:lpstr>Galvenais iemesls, kāpēc pārtrauca darbu pēdējā darbavietā</vt:lpstr>
      <vt:lpstr>Galvenais iemesls, kāpēc pārtrauca darbu pēdējā darbavietā</vt:lpstr>
      <vt:lpstr>Galvenais iemesls, kāpēc pārtrauca darbu pēdējā darbavietā</vt:lpstr>
      <vt:lpstr>Pārtraukumi oficiāli atzītajā darba stāžā, kuros respondenti nav strādājuši</vt:lpstr>
      <vt:lpstr>Pārtraukumi oficiāli atzītajā darba stāžā, kuros respondenti nav strādājuši</vt:lpstr>
      <vt:lpstr>Pārtraukumi oficiāli atzītajā darba stāžā, kuros respondenti nav strādājuši</vt:lpstr>
      <vt:lpstr>Pārtraukumi oficiāli atzītajā darba stāžā, kuros respondenti nav strādājuši</vt:lpstr>
      <vt:lpstr>Iztikas līdzekļi</vt:lpstr>
      <vt:lpstr>Iztikas līdzekļi</vt:lpstr>
      <vt:lpstr>Trūcīgā vai maznodrošinātā statuss VSNP saņēmējiem</vt:lpstr>
      <vt:lpstr>Palīdzība no pašvaldības un labdarības</vt:lpstr>
      <vt:lpstr>Ienākumu pieaugums pēc 2021.gada 1.janvāra</vt:lpstr>
      <vt:lpstr>Vajadzības, kam</vt:lpstr>
      <vt:lpstr>VSNP saņemšanas situācijas – daži tipiski piemēri</vt:lpstr>
      <vt:lpstr>VSNP saņemšanas situācijas – daži tipiski piemēri</vt:lpstr>
      <vt:lpstr>VSNP saņemšanas situācijas – daži tipiski piemēri</vt:lpstr>
      <vt:lpstr>VSNP saņemšanas situācijas – daži tipiski piemēri</vt:lpstr>
      <vt:lpstr>VSNP saņemšanas situācijas – daži tipiski piemēri</vt:lpstr>
      <vt:lpstr>VSNP saņemšanas situācijas – daži tipiski piemēri</vt:lpstr>
      <vt:lpstr>VSNP saņemšanas situācijas – daži tipiski piemēri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Kādu robežu noteikt?</dc:title>
  <dc:creator>Windows User</dc:creator>
  <cp:lastModifiedBy>Windows User</cp:lastModifiedBy>
  <cp:revision>415</cp:revision>
  <dcterms:created xsi:type="dcterms:W3CDTF">2019-12-09T13:04:04Z</dcterms:created>
  <dcterms:modified xsi:type="dcterms:W3CDTF">2022-03-02T05:47:45Z</dcterms:modified>
</cp:coreProperties>
</file>