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1"/>
  </p:sldMasterIdLst>
  <p:notesMasterIdLst>
    <p:notesMasterId r:id="rId8"/>
  </p:notesMasterIdLst>
  <p:handoutMasterIdLst>
    <p:handoutMasterId r:id="rId9"/>
  </p:handoutMasterIdLst>
  <p:sldIdLst>
    <p:sldId id="257" r:id="rId2"/>
    <p:sldId id="755" r:id="rId3"/>
    <p:sldId id="749" r:id="rId4"/>
    <p:sldId id="751" r:id="rId5"/>
    <p:sldId id="752" r:id="rId6"/>
    <p:sldId id="361" r:id="rId7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na Tuča" initials="GT" lastIdx="2" clrIdx="0">
    <p:extLst>
      <p:ext uri="{19B8F6BF-5375-455C-9EA6-DF929625EA0E}">
        <p15:presenceInfo xmlns:p15="http://schemas.microsoft.com/office/powerpoint/2012/main" userId="S-1-5-21-738795142-1242532775-405837587-136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99CCFF"/>
    <a:srgbClr val="80C535"/>
    <a:srgbClr val="6EA9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684" autoAdjust="0"/>
  </p:normalViewPr>
  <p:slideViewPr>
    <p:cSldViewPr snapToGrid="0">
      <p:cViewPr varScale="1">
        <p:scale>
          <a:sx n="81" d="100"/>
          <a:sy n="81" d="100"/>
        </p:scale>
        <p:origin x="1632" y="78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9E33A02-AA45-433B-B207-837C32AD5C0E}" type="datetimeFigureOut">
              <a:rPr lang="lv-LV" smtClean="0"/>
              <a:t>22.06.2022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6C7742-FE3C-4F2D-88D8-086901AF935E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0518151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4A6CDD6-4BF8-4AE2-B42B-910D95DB4296}" type="datetimeFigureOut">
              <a:rPr lang="lv-LV" smtClean="0"/>
              <a:t>22.06.2022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D01B391-23A7-42CB-A184-AFE045D2BB2B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1636828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1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AA012-1C0C-4FEF-810E-8890E5E544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70515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21385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66739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07483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5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53677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59614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1547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052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0576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1561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4071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5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87191800-77E5-4651-BAAC-0C70176B763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32236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267200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5"/>
            <a:ext cx="3962400" cy="428307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28B6C390-344C-4969-8992-D0B23405AA8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240814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5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5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516065"/>
            <a:ext cx="3860800" cy="87153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516065"/>
            <a:ext cx="3962400" cy="87087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DD5819D-9885-45FC-8C2D-E7CD99AB225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490482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3B8AC4A6-68EF-47E4-965B-382FE4BDAAF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4016912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BCE70E9C-782B-4092-B229-246745DF725F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506720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80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3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3D84654-884D-47FA-BDF8-4FBAE3C4AEF1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11015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83205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0372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02F12AB-E2B6-416A-8DBA-74942F7AD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8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A0B12D4-A1E1-4694-974B-ECE8FEF6E18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96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1A2F6FB-105C-43B7-B7D4-6CBA7F9CC682}" type="slidenum">
              <a:rPr lang="en-US" altLang="lv-LV"/>
              <a:pPr>
                <a:defRPr/>
              </a:pPr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478753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6E9A77-5AE0-40CC-8D1C-4CC9707BE4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33CD4AA7-B894-436D-8A0D-DCF48DA3E6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97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937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3295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881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2957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925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5717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423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961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664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756" r:id="rId21"/>
    <p:sldLayoutId id="2147483759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lm.gov.lv/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hyperlink" Target="https://www.youtube.com/user/LabklajibasMinistrij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8.png"/><Relationship Id="rId11" Type="http://schemas.openxmlformats.org/officeDocument/2006/relationships/hyperlink" Target="https://twitter.com/Lab_min" TargetMode="External"/><Relationship Id="rId5" Type="http://schemas.openxmlformats.org/officeDocument/2006/relationships/image" Target="../media/image7.png"/><Relationship Id="rId10" Type="http://schemas.openxmlformats.org/officeDocument/2006/relationships/hyperlink" Target="https://www.facebook.com/labklajibasministrija/?ref=hl" TargetMode="External"/><Relationship Id="rId4" Type="http://schemas.openxmlformats.org/officeDocument/2006/relationships/image" Target="../media/image6.png"/><Relationship Id="rId9" Type="http://schemas.openxmlformats.org/officeDocument/2006/relationships/hyperlink" Target="https://www.instagram.com/labklajibas_ministrij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61317" y="3444558"/>
            <a:ext cx="10216283" cy="127984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P</a:t>
            </a:r>
            <a:r>
              <a:rPr lang="en-GB" altLang="lv-LV" dirty="0" err="1">
                <a:solidFill>
                  <a:srgbClr val="002060"/>
                </a:solidFill>
                <a:ea typeface="MS PGothic" panose="020B0600070205080204" pitchFamily="34" charset="-128"/>
              </a:rPr>
              <a:t>rioritā</a:t>
            </a:r>
            <a:r>
              <a:rPr lang="lv-LV" altLang="lv-LV" dirty="0" err="1">
                <a:solidFill>
                  <a:srgbClr val="002060"/>
                </a:solidFill>
                <a:ea typeface="MS PGothic" panose="020B0600070205080204" pitchFamily="34" charset="-128"/>
              </a:rPr>
              <a:t>rie</a:t>
            </a:r>
            <a:r>
              <a:rPr lang="lv-LV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 pasākumi</a:t>
            </a:r>
            <a:r>
              <a:rPr lang="en-GB" altLang="lv-LV">
                <a:solidFill>
                  <a:srgbClr val="002060"/>
                </a:solidFill>
                <a:ea typeface="MS PGothic" panose="020B0600070205080204" pitchFamily="34" charset="-128"/>
              </a:rPr>
              <a:t> 202</a:t>
            </a:r>
            <a:r>
              <a:rPr lang="lv-LV" altLang="lv-LV" dirty="0">
                <a:solidFill>
                  <a:srgbClr val="002060"/>
                </a:solidFill>
                <a:ea typeface="MS PGothic" panose="020B0600070205080204" pitchFamily="34" charset="-128"/>
              </a:rPr>
              <a:t>3</a:t>
            </a:r>
            <a:br>
              <a:rPr lang="lv-LV" altLang="lv-LV" dirty="0">
                <a:solidFill>
                  <a:srgbClr val="002060"/>
                </a:solidFill>
                <a:ea typeface="MS PGothic" panose="020B0600070205080204" pitchFamily="34" charset="-128"/>
              </a:rPr>
            </a:br>
            <a:endParaRPr lang="lv-LV" altLang="lv-LV" sz="2800" i="1" dirty="0">
              <a:solidFill>
                <a:srgbClr val="3366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altLang="lv-LV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2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2022</a:t>
            </a:r>
            <a:r>
              <a:rPr lang="en-GB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.</a:t>
            </a:r>
            <a:r>
              <a:rPr lang="en-GB" altLang="lv-LV" sz="2000" b="1" dirty="0" err="1">
                <a:solidFill>
                  <a:srgbClr val="336600"/>
                </a:solidFill>
                <a:cs typeface="Leelawadee UI Semilight" panose="020B0402040204020203" pitchFamily="34" charset="-34"/>
              </a:rPr>
              <a:t>gada</a:t>
            </a:r>
            <a:r>
              <a:rPr lang="en-GB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 </a:t>
            </a: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2</a:t>
            </a:r>
            <a:r>
              <a:rPr lang="en-GB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2.</a:t>
            </a:r>
            <a:r>
              <a:rPr lang="lv-LV" altLang="lv-LV" sz="2000" b="1" dirty="0">
                <a:solidFill>
                  <a:srgbClr val="336600"/>
                </a:solidFill>
                <a:cs typeface="Leelawadee UI Semilight" panose="020B0402040204020203" pitchFamily="34" charset="-34"/>
              </a:rPr>
              <a:t>jūnijā</a:t>
            </a:r>
          </a:p>
          <a:p>
            <a:pPr algn="r"/>
            <a:endParaRPr lang="lv-LV" altLang="lv-LV" sz="2000" dirty="0">
              <a:solidFill>
                <a:srgbClr val="FF0000"/>
              </a:solidFill>
              <a:cs typeface="Leelawadee UI Semilight" panose="020B04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62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351" y="381000"/>
            <a:ext cx="9070843" cy="1036642"/>
          </a:xfrm>
        </p:spPr>
        <p:txBody>
          <a:bodyPr>
            <a:normAutofit/>
          </a:bodyPr>
          <a:lstStyle/>
          <a:p>
            <a:r>
              <a:rPr lang="lv-LV" sz="2800" dirty="0">
                <a:solidFill>
                  <a:srgbClr val="6BA539"/>
                </a:solidFill>
                <a:ea typeface="+mn-ea"/>
                <a:cs typeface="+mn-cs"/>
              </a:rPr>
              <a:t>Materiālais atbalsts noteiktām iedzīvotāju grupām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14" y="1325880"/>
            <a:ext cx="6882741" cy="5303520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Minimālā ienākuma līmeņa ikgadējā pārskatīšana no 2023.gada </a:t>
            </a: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Bāzes pensijas ieviešana</a:t>
            </a:r>
            <a:endParaRPr lang="lv-LV" dirty="0"/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Nodrošinājums nākotnē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VSAOI par nestrādājošām personām, kuras aprūpē bērnu ar invaliditāti</a:t>
            </a: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algn="just">
              <a:spcBef>
                <a:spcPts val="1200"/>
              </a:spcBef>
            </a:pPr>
            <a:endParaRPr 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2</a:t>
            </a:fld>
            <a:endParaRPr lang="en-US" altLang="lv-LV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F85D67-01F4-49F1-AE85-CF43D7971625}"/>
              </a:ext>
            </a:extLst>
          </p:cNvPr>
          <p:cNvSpPr txBox="1">
            <a:spLocks/>
          </p:cNvSpPr>
          <p:nvPr/>
        </p:nvSpPr>
        <p:spPr>
          <a:xfrm>
            <a:off x="8145199" y="1552055"/>
            <a:ext cx="3537527" cy="13438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  <a:cs typeface="Times New Roman" panose="02020603050405020304" pitchFamily="18" charset="0"/>
              </a:rPr>
              <a:t>25/ 44/ 55 milj. EUR</a:t>
            </a: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52/ 57/ 62 milj. EUR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34DBBE4-63EC-45A6-AAAD-F162C597EFB1}"/>
              </a:ext>
            </a:extLst>
          </p:cNvPr>
          <p:cNvCxnSpPr>
            <a:cxnSpLocks/>
          </p:cNvCxnSpPr>
          <p:nvPr/>
        </p:nvCxnSpPr>
        <p:spPr>
          <a:xfrm>
            <a:off x="7951927" y="1552055"/>
            <a:ext cx="0" cy="1145425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E50CC07-7732-46EE-95C5-C2856EE3A581}"/>
              </a:ext>
            </a:extLst>
          </p:cNvPr>
          <p:cNvSpPr txBox="1">
            <a:spLocks/>
          </p:cNvSpPr>
          <p:nvPr/>
        </p:nvSpPr>
        <p:spPr>
          <a:xfrm>
            <a:off x="8145199" y="3502405"/>
            <a:ext cx="3537527" cy="13438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5</a:t>
            </a: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 milj. EUR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014C59-CFC9-4FB2-B71A-218268953353}"/>
              </a:ext>
            </a:extLst>
          </p:cNvPr>
          <p:cNvCxnSpPr>
            <a:cxnSpLocks/>
          </p:cNvCxnSpPr>
          <p:nvPr/>
        </p:nvCxnSpPr>
        <p:spPr>
          <a:xfrm>
            <a:off x="7923525" y="3742410"/>
            <a:ext cx="0" cy="80114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821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351" y="381000"/>
            <a:ext cx="9070843" cy="1036642"/>
          </a:xfrm>
        </p:spPr>
        <p:txBody>
          <a:bodyPr>
            <a:normAutofit/>
          </a:bodyPr>
          <a:lstStyle/>
          <a:p>
            <a:r>
              <a:rPr lang="en-GB" altLang="lv-LV" sz="2800" dirty="0" err="1">
                <a:solidFill>
                  <a:srgbClr val="6BA539"/>
                </a:solidFill>
              </a:rPr>
              <a:t>Ģimeniskā</a:t>
            </a:r>
            <a:r>
              <a:rPr lang="en-GB" altLang="lv-LV" sz="2800" dirty="0">
                <a:solidFill>
                  <a:srgbClr val="6BA539"/>
                </a:solidFill>
              </a:rPr>
              <a:t> vide un a</a:t>
            </a:r>
            <a:r>
              <a:rPr lang="lv-LV" altLang="lv-LV" sz="2800" dirty="0" err="1">
                <a:solidFill>
                  <a:srgbClr val="6BA539"/>
                </a:solidFill>
              </a:rPr>
              <a:t>lternatīvo</a:t>
            </a:r>
            <a:r>
              <a:rPr lang="lv-LV" altLang="lv-LV" sz="2800" dirty="0">
                <a:solidFill>
                  <a:srgbClr val="6BA539"/>
                </a:solidFill>
              </a:rPr>
              <a:t> ģimenes aprūpes formu attīstība 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292352"/>
            <a:ext cx="7227455" cy="5337048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Atbalsts aizbildņiem 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Sociālās garantijas nestrādājošiem aizbildņiem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Izmaiņas atlīdzībā</a:t>
            </a:r>
          </a:p>
          <a:p>
            <a:pPr marL="457200" lvl="1" indent="0" algn="just">
              <a:spcBef>
                <a:spcPts val="1200"/>
              </a:spcBef>
              <a:buNone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>
              <a:defRPr/>
            </a:pPr>
            <a:r>
              <a:rPr lang="lv-LV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Ārpusģimenes aprūpes atbalsta pakalpojumu </a:t>
            </a:r>
            <a:r>
              <a:rPr lang="lv-LV" altLang="lv-LV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pilnveid</a:t>
            </a:r>
            <a:r>
              <a:rPr lang="en-GB" alt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e</a:t>
            </a:r>
            <a:endParaRPr lang="lv-LV" altLang="lv-LV" b="1" dirty="0">
              <a:solidFill>
                <a:srgbClr val="002060"/>
              </a:solidFill>
              <a:ea typeface="MS PGothic" panose="020B0600070205080204" pitchFamily="34" charset="-128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Atbalsts adoptētājiem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Atlīdzība par adoptējamā bērna aprūpi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Adopcijas atlīdzības pabalsts</a:t>
            </a: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Jaundzimušā pūriņa nodrošināšana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3</a:t>
            </a:fld>
            <a:endParaRPr lang="en-US" altLang="lv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1F3513-5B2C-457A-84FA-B997A4B9245A}"/>
              </a:ext>
            </a:extLst>
          </p:cNvPr>
          <p:cNvSpPr txBox="1">
            <a:spLocks/>
          </p:cNvSpPr>
          <p:nvPr/>
        </p:nvSpPr>
        <p:spPr>
          <a:xfrm>
            <a:off x="8248073" y="1595302"/>
            <a:ext cx="3537527" cy="13438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3,3 / 4,2 milj. EUR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F85D67-01F4-49F1-AE85-CF43D7971625}"/>
              </a:ext>
            </a:extLst>
          </p:cNvPr>
          <p:cNvSpPr txBox="1">
            <a:spLocks/>
          </p:cNvSpPr>
          <p:nvPr/>
        </p:nvSpPr>
        <p:spPr>
          <a:xfrm>
            <a:off x="8400472" y="4662158"/>
            <a:ext cx="3537527" cy="13438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0,35 / 0,46 milj. EUR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42D00-8EF0-4C5B-81B4-E2AC1366E843}"/>
              </a:ext>
            </a:extLst>
          </p:cNvPr>
          <p:cNvCxnSpPr>
            <a:cxnSpLocks/>
          </p:cNvCxnSpPr>
          <p:nvPr/>
        </p:nvCxnSpPr>
        <p:spPr>
          <a:xfrm>
            <a:off x="8044872" y="1731818"/>
            <a:ext cx="0" cy="96981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34DBBE4-63EC-45A6-AAAD-F162C597EFB1}"/>
              </a:ext>
            </a:extLst>
          </p:cNvPr>
          <p:cNvCxnSpPr>
            <a:cxnSpLocks/>
          </p:cNvCxnSpPr>
          <p:nvPr/>
        </p:nvCxnSpPr>
        <p:spPr>
          <a:xfrm>
            <a:off x="8044872" y="3313475"/>
            <a:ext cx="0" cy="937631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CA06AB3-5A87-4DC3-A535-271976AEAD1C}"/>
              </a:ext>
            </a:extLst>
          </p:cNvPr>
          <p:cNvSpPr txBox="1">
            <a:spLocks/>
          </p:cNvSpPr>
          <p:nvPr/>
        </p:nvSpPr>
        <p:spPr>
          <a:xfrm>
            <a:off x="8349667" y="3110344"/>
            <a:ext cx="3537527" cy="13438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1,5/ 9,3/ 9,5 milj. EUR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A0C213-BB94-4415-B808-2D3B8153356C}"/>
              </a:ext>
            </a:extLst>
          </p:cNvPr>
          <p:cNvCxnSpPr>
            <a:cxnSpLocks/>
          </p:cNvCxnSpPr>
          <p:nvPr/>
        </p:nvCxnSpPr>
        <p:spPr>
          <a:xfrm>
            <a:off x="8026399" y="4696690"/>
            <a:ext cx="18473" cy="78971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B7924C2-EA1A-4A79-B08F-A901A5B3A14B}"/>
              </a:ext>
            </a:extLst>
          </p:cNvPr>
          <p:cNvSpPr txBox="1">
            <a:spLocks/>
          </p:cNvSpPr>
          <p:nvPr/>
        </p:nvSpPr>
        <p:spPr>
          <a:xfrm>
            <a:off x="8044873" y="5805054"/>
            <a:ext cx="3537527" cy="13438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2,7 / 9 milj. EUR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4BE2ED9-5D45-459D-A3C2-79E3B24FF69F}"/>
              </a:ext>
            </a:extLst>
          </p:cNvPr>
          <p:cNvCxnSpPr>
            <a:cxnSpLocks/>
          </p:cNvCxnSpPr>
          <p:nvPr/>
        </p:nvCxnSpPr>
        <p:spPr>
          <a:xfrm>
            <a:off x="8044872" y="5805054"/>
            <a:ext cx="0" cy="96981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44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3" y="381000"/>
            <a:ext cx="9296392" cy="1036642"/>
          </a:xfrm>
        </p:spPr>
        <p:txBody>
          <a:bodyPr>
            <a:normAutofit/>
          </a:bodyPr>
          <a:lstStyle/>
          <a:p>
            <a:r>
              <a:rPr lang="en-GB" altLang="lv-LV" sz="2800" dirty="0" err="1">
                <a:solidFill>
                  <a:srgbClr val="6BA539"/>
                </a:solidFill>
              </a:rPr>
              <a:t>Sociālo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pakalpojumu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kvalitāte</a:t>
            </a:r>
            <a:r>
              <a:rPr lang="en-GB" altLang="lv-LV" sz="2800" dirty="0">
                <a:solidFill>
                  <a:srgbClr val="6BA539"/>
                </a:solidFill>
              </a:rPr>
              <a:t> un </a:t>
            </a:r>
            <a:r>
              <a:rPr lang="en-GB" altLang="lv-LV" sz="2800" dirty="0" err="1">
                <a:solidFill>
                  <a:srgbClr val="6BA539"/>
                </a:solidFill>
              </a:rPr>
              <a:t>pieejamība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758" y="1292352"/>
            <a:ext cx="6882741" cy="5337048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Valsts līdzfinansējums/mērķdotācijas p/v 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Pakalpojums dzīvesvietā bērniem ar smagiem funkcionāliem traucējumiem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Sociālajiem darbiniekiem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Ģimenes asistentiem</a:t>
            </a:r>
          </a:p>
          <a:p>
            <a:pPr marL="457200" lvl="1" indent="0" algn="just">
              <a:spcBef>
                <a:spcPts val="1200"/>
              </a:spcBef>
              <a:buNone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Jauni pakalpojumi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Pusaudžiem ar atkarības problēmām un uzvedības traucējumiem</a:t>
            </a:r>
          </a:p>
          <a:p>
            <a:pPr lvl="1" algn="just">
              <a:spcBef>
                <a:spcPts val="1200"/>
              </a:spcBef>
            </a:pP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Hospisa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 aprūpe mājās pilngadīgām personām un atbalsts viņu ģimenes locekļiem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Atbalsta persona lēmumu pieņemšanā</a:t>
            </a: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1F3513-5B2C-457A-84FA-B997A4B9245A}"/>
              </a:ext>
            </a:extLst>
          </p:cNvPr>
          <p:cNvSpPr txBox="1">
            <a:spLocks/>
          </p:cNvSpPr>
          <p:nvPr/>
        </p:nvSpPr>
        <p:spPr>
          <a:xfrm>
            <a:off x="8248072" y="1771972"/>
            <a:ext cx="3639121" cy="1987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highlight>
                  <a:srgbClr val="E6E6E6"/>
                </a:highlight>
                <a:latin typeface="Verdana" panose="020B0604030504040204" pitchFamily="34" charset="0"/>
                <a:ea typeface="MS PGothic" panose="020B0600070205080204" pitchFamily="34" charset="-128"/>
              </a:rPr>
              <a:t>3,5/ 7/ 10,6 milj. EUR</a:t>
            </a:r>
          </a:p>
          <a:p>
            <a:pPr marL="0" lvl="1" indent="0" algn="ctr">
              <a:spcBef>
                <a:spcPts val="24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2,8 milj. EUR</a:t>
            </a:r>
          </a:p>
          <a:p>
            <a:pPr marL="0" lvl="1" indent="0" algn="ctr">
              <a:spcBef>
                <a:spcPts val="24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0,6 / 1,7 / 2,5 milj. EUR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F85D67-01F4-49F1-AE85-CF43D7971625}"/>
              </a:ext>
            </a:extLst>
          </p:cNvPr>
          <p:cNvSpPr txBox="1">
            <a:spLocks/>
          </p:cNvSpPr>
          <p:nvPr/>
        </p:nvSpPr>
        <p:spPr>
          <a:xfrm>
            <a:off x="8247089" y="4322619"/>
            <a:ext cx="3537527" cy="2154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endParaRPr lang="lv-LV" b="1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0,7/ 0,2/ 0,2 milj. EUR</a:t>
            </a:r>
          </a:p>
          <a:p>
            <a:pPr marL="0" lvl="1" indent="0" algn="ctr">
              <a:spcBef>
                <a:spcPts val="24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0,9 milj. EUR</a:t>
            </a:r>
          </a:p>
          <a:p>
            <a:pPr marL="0" lvl="1" indent="0" algn="ctr">
              <a:spcBef>
                <a:spcPts val="30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0,5/ 1,1/ 1,5 milj. EUR</a:t>
            </a:r>
          </a:p>
          <a:p>
            <a:pPr marL="0" lvl="1" indent="0" algn="ctr">
              <a:spcBef>
                <a:spcPts val="1200"/>
              </a:spcBef>
              <a:buNone/>
            </a:pPr>
            <a:endParaRPr lang="lv-LV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42D00-8EF0-4C5B-81B4-E2AC1366E843}"/>
              </a:ext>
            </a:extLst>
          </p:cNvPr>
          <p:cNvCxnSpPr>
            <a:cxnSpLocks/>
          </p:cNvCxnSpPr>
          <p:nvPr/>
        </p:nvCxnSpPr>
        <p:spPr>
          <a:xfrm>
            <a:off x="8044872" y="1658432"/>
            <a:ext cx="0" cy="198773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A0C213-BB94-4415-B808-2D3B8153356C}"/>
              </a:ext>
            </a:extLst>
          </p:cNvPr>
          <p:cNvCxnSpPr>
            <a:cxnSpLocks/>
          </p:cNvCxnSpPr>
          <p:nvPr/>
        </p:nvCxnSpPr>
        <p:spPr>
          <a:xfrm>
            <a:off x="8044872" y="4170219"/>
            <a:ext cx="0" cy="2264871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6459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E0C1F-40A5-4CF3-B119-43AEFDF97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3" y="381000"/>
            <a:ext cx="9296392" cy="1036642"/>
          </a:xfrm>
        </p:spPr>
        <p:txBody>
          <a:bodyPr>
            <a:normAutofit/>
          </a:bodyPr>
          <a:lstStyle/>
          <a:p>
            <a:r>
              <a:rPr lang="en-GB" altLang="lv-LV" sz="2800" dirty="0" err="1">
                <a:solidFill>
                  <a:srgbClr val="6BA539"/>
                </a:solidFill>
              </a:rPr>
              <a:t>Sociālo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pakalpojumu</a:t>
            </a:r>
            <a:r>
              <a:rPr lang="en-GB" altLang="lv-LV" sz="2800" dirty="0">
                <a:solidFill>
                  <a:srgbClr val="6BA539"/>
                </a:solidFill>
              </a:rPr>
              <a:t> </a:t>
            </a:r>
            <a:r>
              <a:rPr lang="en-GB" altLang="lv-LV" sz="2800" dirty="0" err="1">
                <a:solidFill>
                  <a:srgbClr val="6BA539"/>
                </a:solidFill>
              </a:rPr>
              <a:t>kvalitāte</a:t>
            </a:r>
            <a:r>
              <a:rPr lang="en-GB" altLang="lv-LV" sz="2800" dirty="0">
                <a:solidFill>
                  <a:srgbClr val="6BA539"/>
                </a:solidFill>
              </a:rPr>
              <a:t> un </a:t>
            </a:r>
            <a:r>
              <a:rPr lang="en-GB" altLang="lv-LV" sz="2800" dirty="0" err="1">
                <a:solidFill>
                  <a:srgbClr val="6BA539"/>
                </a:solidFill>
              </a:rPr>
              <a:t>pieejamība</a:t>
            </a:r>
            <a:endParaRPr lang="lv-LV" sz="2800" dirty="0">
              <a:solidFill>
                <a:srgbClr val="6BA539"/>
              </a:solidFill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92B25-913F-4D59-AF51-2B8571E86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336" y="1417642"/>
            <a:ext cx="6882741" cy="5337048"/>
          </a:xfrm>
        </p:spPr>
        <p:txBody>
          <a:bodyPr>
            <a:noAutofit/>
          </a:bodyPr>
          <a:lstStyle/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lv-LV" b="1" dirty="0">
                <a:solidFill>
                  <a:srgbClr val="002060"/>
                </a:solidFill>
                <a:ea typeface="MS PGothic" panose="020B0600070205080204" pitchFamily="34" charset="-128"/>
              </a:rPr>
              <a:t>Pakalpojuma cenas un satura pārskatīšana 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No vardarbības cietušām pilngadīgām personām un bērniem</a:t>
            </a:r>
          </a:p>
          <a:p>
            <a:pPr lvl="1" algn="just">
              <a:spcBef>
                <a:spcPts val="1200"/>
              </a:spcBef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Cilvēku tirdzniecības upuriem</a:t>
            </a: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spcBef>
                <a:spcPts val="1200"/>
              </a:spcBef>
              <a:buNone/>
            </a:pPr>
            <a:r>
              <a:rPr lang="lv-LV" b="1" dirty="0">
                <a:solidFill>
                  <a:srgbClr val="002060"/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Tehnisko palīglīdzekļu pieejamība un klāsts</a:t>
            </a:r>
          </a:p>
          <a:p>
            <a:pPr marL="0" lvl="1" indent="0" algn="just">
              <a:spcBef>
                <a:spcPts val="1200"/>
              </a:spcBef>
              <a:buNone/>
            </a:pPr>
            <a:endParaRPr lang="lv-LV" b="1" dirty="0">
              <a:solidFill>
                <a:srgbClr val="002060"/>
              </a:solidFill>
              <a:latin typeface="Verdana" panose="020B0604030504040204" pitchFamily="34" charset="0"/>
              <a:ea typeface="MS PGothic" panose="020B0600070205080204" pitchFamily="34" charset="-128"/>
            </a:endParaRPr>
          </a:p>
          <a:p>
            <a:pPr lvl="1" algn="just">
              <a:spcBef>
                <a:spcPts val="12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0" algn="just">
              <a:spcBef>
                <a:spcPts val="1200"/>
              </a:spcBef>
              <a:buNone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 algn="just">
              <a:spcBef>
                <a:spcPts val="1200"/>
              </a:spcBef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8AA-FEE1-430B-A871-617C338E271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5</a:t>
            </a:fld>
            <a:endParaRPr lang="en-US" altLang="lv-LV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71F3513-5B2C-457A-84FA-B997A4B9245A}"/>
              </a:ext>
            </a:extLst>
          </p:cNvPr>
          <p:cNvSpPr txBox="1">
            <a:spLocks/>
          </p:cNvSpPr>
          <p:nvPr/>
        </p:nvSpPr>
        <p:spPr>
          <a:xfrm>
            <a:off x="8248071" y="1560314"/>
            <a:ext cx="3537527" cy="3186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Bef>
                <a:spcPts val="1200"/>
              </a:spcBef>
              <a:buNone/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highlight>
                  <a:srgbClr val="E6E6E6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1,5 milj. EUR</a:t>
            </a:r>
          </a:p>
          <a:p>
            <a:pPr marL="0" lvl="1" indent="0" algn="ctr">
              <a:spcBef>
                <a:spcPts val="3000"/>
              </a:spcBef>
              <a:buNone/>
            </a:pPr>
            <a:r>
              <a:rPr lang="lv-LV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0,1 </a:t>
            </a:r>
            <a:r>
              <a:rPr lang="lv-LV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milj.EUR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F85D67-01F4-49F1-AE85-CF43D7971625}"/>
              </a:ext>
            </a:extLst>
          </p:cNvPr>
          <p:cNvSpPr txBox="1">
            <a:spLocks/>
          </p:cNvSpPr>
          <p:nvPr/>
        </p:nvSpPr>
        <p:spPr>
          <a:xfrm>
            <a:off x="8349668" y="4299330"/>
            <a:ext cx="3537527" cy="824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1200"/>
              </a:spcBef>
              <a:buNone/>
            </a:pPr>
            <a:r>
              <a:rPr lang="lv-LV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MS PGothic" panose="020B0600070205080204" pitchFamily="34" charset="-128"/>
              </a:rPr>
              <a:t>9/ 7,5/ 6,5 milj. EUR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42D00-8EF0-4C5B-81B4-E2AC1366E843}"/>
              </a:ext>
            </a:extLst>
          </p:cNvPr>
          <p:cNvCxnSpPr>
            <a:cxnSpLocks/>
          </p:cNvCxnSpPr>
          <p:nvPr/>
        </p:nvCxnSpPr>
        <p:spPr>
          <a:xfrm>
            <a:off x="8044872" y="1658432"/>
            <a:ext cx="0" cy="146477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A0C213-BB94-4415-B808-2D3B8153356C}"/>
              </a:ext>
            </a:extLst>
          </p:cNvPr>
          <p:cNvCxnSpPr>
            <a:cxnSpLocks/>
          </p:cNvCxnSpPr>
          <p:nvPr/>
        </p:nvCxnSpPr>
        <p:spPr>
          <a:xfrm>
            <a:off x="8044872" y="3925258"/>
            <a:ext cx="0" cy="104601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339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Graphic 2">
            <a:extLst>
              <a:ext uri="{FF2B5EF4-FFF2-40B4-BE49-F238E27FC236}">
                <a16:creationId xmlns:a16="http://schemas.microsoft.com/office/drawing/2014/main" id="{331BC5EE-EF3C-49AA-B4E5-E784BE651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5865814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Graphic 4">
            <a:extLst>
              <a:ext uri="{FF2B5EF4-FFF2-40B4-BE49-F238E27FC236}">
                <a16:creationId xmlns:a16="http://schemas.microsoft.com/office/drawing/2014/main" id="{A6815B51-9757-4BB4-961A-408947BF8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6118226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14">
            <a:extLst>
              <a:ext uri="{FF2B5EF4-FFF2-40B4-BE49-F238E27FC236}">
                <a16:creationId xmlns:a16="http://schemas.microsoft.com/office/drawing/2014/main" id="{0B657EDA-7DA7-4B25-A5FF-7B6871A07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39" y="6350001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15">
            <a:extLst>
              <a:ext uri="{FF2B5EF4-FFF2-40B4-BE49-F238E27FC236}">
                <a16:creationId xmlns:a16="http://schemas.microsoft.com/office/drawing/2014/main" id="{2EEF82B0-F2F1-456B-9DDD-A373A499A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5370513"/>
            <a:ext cx="239712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Graphic 15">
            <a:extLst>
              <a:ext uri="{FF2B5EF4-FFF2-40B4-BE49-F238E27FC236}">
                <a16:creationId xmlns:a16="http://schemas.microsoft.com/office/drawing/2014/main" id="{881AD6D4-62F7-469F-A68B-2873D7E0B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51" y="5618164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TextBox 17">
            <a:extLst>
              <a:ext uri="{FF2B5EF4-FFF2-40B4-BE49-F238E27FC236}">
                <a16:creationId xmlns:a16="http://schemas.microsoft.com/office/drawing/2014/main" id="{DA13555E-0741-415C-9E14-69BDE3592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360988"/>
            <a:ext cx="1866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8"/>
              </a:rPr>
              <a:t>http://www.lm.gov.lv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2" name="TextBox 18">
            <a:extLst>
              <a:ext uri="{FF2B5EF4-FFF2-40B4-BE49-F238E27FC236}">
                <a16:creationId xmlns:a16="http://schemas.microsoft.com/office/drawing/2014/main" id="{794FB80F-E0BC-4C9D-8C5B-EE45E42E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619750"/>
            <a:ext cx="3619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9"/>
              </a:rPr>
              <a:t>https://www.instagram.com/labklajibas_ministrija/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3" name="TextBox 19">
            <a:extLst>
              <a:ext uri="{FF2B5EF4-FFF2-40B4-BE49-F238E27FC236}">
                <a16:creationId xmlns:a16="http://schemas.microsoft.com/office/drawing/2014/main" id="{EB180472-BE42-42C8-AFCA-B89AD1135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865813"/>
            <a:ext cx="3952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10"/>
              </a:rPr>
              <a:t>https://www.facebook.com/labklajibasministrija/?ref=hl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4" name="TextBox 20">
            <a:hlinkClick r:id="rId11"/>
            <a:extLst>
              <a:ext uri="{FF2B5EF4-FFF2-40B4-BE49-F238E27FC236}">
                <a16:creationId xmlns:a16="http://schemas.microsoft.com/office/drawing/2014/main" id="{AA029C1A-E047-48C6-9217-C79F20A72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6097588"/>
            <a:ext cx="2622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11"/>
              </a:rPr>
              <a:t>https://twitter.com/Lab_min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5" name="TextBox 21">
            <a:extLst>
              <a:ext uri="{FF2B5EF4-FFF2-40B4-BE49-F238E27FC236}">
                <a16:creationId xmlns:a16="http://schemas.microsoft.com/office/drawing/2014/main" id="{5351C3D2-0CCC-41F5-AF07-8E22F6FB2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6337300"/>
            <a:ext cx="3619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12"/>
              </a:rPr>
              <a:t>https://www.youtube.com/user/LabklajibasMinistrij</a:t>
            </a:r>
            <a:endParaRPr lang="en-US" altLang="lv-LV" sz="10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12070</TotalTime>
  <Words>318</Words>
  <Application>Microsoft Office PowerPoint</Application>
  <PresentationFormat>Widescreen</PresentationFormat>
  <Paragraphs>129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MS PGothic</vt:lpstr>
      <vt:lpstr>Arial</vt:lpstr>
      <vt:lpstr>Calibri</vt:lpstr>
      <vt:lpstr>Calibri Light</vt:lpstr>
      <vt:lpstr>Leelawadee UI Semilight</vt:lpstr>
      <vt:lpstr>Times New Roman</vt:lpstr>
      <vt:lpstr>Verdana</vt:lpstr>
      <vt:lpstr>Office Theme</vt:lpstr>
      <vt:lpstr>Prioritārie pasākumi 2023 </vt:lpstr>
      <vt:lpstr>Materiālais atbalsts noteiktām iedzīvotāju grupām </vt:lpstr>
      <vt:lpstr>Ģimeniskā vide un alternatīvo ģimenes aprūpes formu attīstība </vt:lpstr>
      <vt:lpstr>Sociālo pakalpojumu kvalitāte un pieejamība</vt:lpstr>
      <vt:lpstr>Sociālo pakalpojumu kvalitāte un pieejamība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Secinājumi par padotības iestāžu pirmo novērtēšanas posmu</dc:title>
  <dc:creator>Aija Grīnberga</dc:creator>
  <cp:lastModifiedBy>Diana Jakaite</cp:lastModifiedBy>
  <cp:revision>1049</cp:revision>
  <cp:lastPrinted>2022-06-20T06:33:10Z</cp:lastPrinted>
  <dcterms:created xsi:type="dcterms:W3CDTF">2016-01-19T11:45:43Z</dcterms:created>
  <dcterms:modified xsi:type="dcterms:W3CDTF">2022-06-22T06:54:31Z</dcterms:modified>
</cp:coreProperties>
</file>