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797675" cy="9926638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959F3F-D5D9-40CE-9E6B-348F5E0EBE58}">
          <p14:sldIdLst>
            <p14:sldId id="257"/>
          </p14:sldIdLst>
        </p14:section>
        <p14:section name="Untitled Section" id="{07C2D5E1-3E72-4B8D-BD55-9073BB8FF97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310CD4-9E3A-A565-E54E-6F9683373DF0}" name="Lelde Ģiga" initials="LĢ" userId="S::Lelde.Giga@vmnvd.gov.lv::5bcbaa91-bef9-48ca-a7be-bcf1b60ff6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vgenijs Blaževičs" initials="jb" lastIdx="13" clrIdx="0"/>
  <p:cmAuthor id="1" name="kkarsa" initials="KK" lastIdx="4" clrIdx="1"/>
  <p:cmAuthor id="2" name="Jevgenijs Blaževičs" initials="JB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CC"/>
    <a:srgbClr val="E2F2F6"/>
    <a:srgbClr val="DB6D57"/>
    <a:srgbClr val="9CC63E"/>
    <a:srgbClr val="74942C"/>
    <a:srgbClr val="7B9D2F"/>
    <a:srgbClr val="DE9B64"/>
    <a:srgbClr val="E78C67"/>
    <a:srgbClr val="E08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88529" autoAdjust="0"/>
  </p:normalViewPr>
  <p:slideViewPr>
    <p:cSldViewPr>
      <p:cViewPr varScale="1">
        <p:scale>
          <a:sx n="57" d="100"/>
          <a:sy n="57" d="100"/>
        </p:scale>
        <p:origin x="153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72615-529F-416B-85C3-CC12FC850629}" type="datetimeFigureOut">
              <a:rPr lang="lv-LV" smtClean="0"/>
              <a:pPr/>
              <a:t>22.06.2022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3BCA0-598E-4CEC-9DEE-30E75FD13D6A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58191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pPr/>
              <a:t>22.06.2022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Izvērtēt pediatra  pieejamību (BKUS, III, IV līmeņa slimnīcās, kā arī primārajā un sekundārajā ambulatorajā aprūpē)</a:t>
            </a:r>
          </a:p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Paplašināt riska grupu vakcināciju un pilnveidot vakcinācijas kalendāru, t.sk. pret gripu, izvērtēt iespēju ieviest grūtnieču vakcināciju pret garo klepu, zēnu vakcināciju pret cilvēka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papilomas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vīrusa infekciju  un citām infekcijām,</a:t>
            </a:r>
          </a:p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Specializētas pārtikas nodrošināšana (Papildus finansējums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enterālai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barošanai  bērniem ar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hematoonkoloģisku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saslimšanu, Papildus finansējums pacientiem ar īpašām uztura vajadzībām (Dietoloģijas kabinets, 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parenterālās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enterālās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barošanas kabinets, 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enterālās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barošanas maisījumu nodrošināšana bērniem)</a:t>
            </a:r>
            <a:endParaRPr lang="lv-LV" dirty="0"/>
          </a:p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4562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177"/>
            <a:ext cx="7772400" cy="1470023"/>
          </a:xfrm>
        </p:spPr>
        <p:txBody>
          <a:bodyPr>
            <a:normAutofit/>
          </a:bodyPr>
          <a:lstStyle>
            <a:lvl1pPr algn="ctr">
              <a:defRPr sz="3600" b="1"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43600"/>
            <a:ext cx="64008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0"/>
            <a:ext cx="1600200" cy="182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27A49-8623-430D-9CCC-FA9B5DAE1CB5}" type="datetime1">
              <a:rPr lang="en-US" smtClean="0"/>
              <a:pPr/>
              <a:t>6/22/2022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274643"/>
            <a:ext cx="68580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14F550A5-531C-42D8-8F37-215A359AC47F}" type="datetime1">
              <a:rPr lang="en-US" smtClean="0"/>
              <a:pPr/>
              <a:t>6/22/2022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Cambria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r" defTabSz="939575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3DB76E3D-1F46-4960-922E-72E27F58E379}"/>
              </a:ext>
            </a:extLst>
          </p:cNvPr>
          <p:cNvSpPr/>
          <p:nvPr/>
        </p:nvSpPr>
        <p:spPr>
          <a:xfrm>
            <a:off x="2362200" y="4495800"/>
            <a:ext cx="5486400" cy="990600"/>
          </a:xfrm>
          <a:prstGeom prst="round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EB496FC-F974-403C-A1B5-B051F597D81F}"/>
              </a:ext>
            </a:extLst>
          </p:cNvPr>
          <p:cNvSpPr/>
          <p:nvPr/>
        </p:nvSpPr>
        <p:spPr>
          <a:xfrm>
            <a:off x="3352800" y="3200400"/>
            <a:ext cx="5486400" cy="1143000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7A4020B-5805-4CD0-9CA9-EF38E329FBFA}"/>
              </a:ext>
            </a:extLst>
          </p:cNvPr>
          <p:cNvSpPr/>
          <p:nvPr/>
        </p:nvSpPr>
        <p:spPr>
          <a:xfrm>
            <a:off x="3581400" y="2133600"/>
            <a:ext cx="5105400" cy="914400"/>
          </a:xfrm>
          <a:prstGeom prst="roundRect">
            <a:avLst/>
          </a:prstGeom>
          <a:noFill/>
          <a:ln w="50800">
            <a:solidFill>
              <a:srgbClr val="00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E4D44D-A982-4929-A70E-DB017C128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76200"/>
            <a:ext cx="7010400" cy="860337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lv-LV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rioritārie pasākumi ģimeņu un bērnu atbalstam 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D9D31757-C75D-4246-9D11-802901701788}"/>
              </a:ext>
            </a:extLst>
          </p:cNvPr>
          <p:cNvSpPr/>
          <p:nvPr/>
        </p:nvSpPr>
        <p:spPr>
          <a:xfrm>
            <a:off x="381000" y="2438228"/>
            <a:ext cx="2209800" cy="1943101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EAD67AC-B7AB-4D2E-93CC-EA9C651C9F18}"/>
              </a:ext>
            </a:extLst>
          </p:cNvPr>
          <p:cNvSpPr/>
          <p:nvPr/>
        </p:nvSpPr>
        <p:spPr>
          <a:xfrm>
            <a:off x="3429000" y="1066800"/>
            <a:ext cx="5257800" cy="914400"/>
          </a:xfrm>
          <a:prstGeom prst="round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AC7F77-1177-4812-8628-32318845F76F}"/>
              </a:ext>
            </a:extLst>
          </p:cNvPr>
          <p:cNvSpPr txBox="1"/>
          <p:nvPr/>
        </p:nvSpPr>
        <p:spPr>
          <a:xfrm>
            <a:off x="3657600" y="1981200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v-LV" sz="1100" b="1" spc="70" dirty="0">
              <a:solidFill>
                <a:srgbClr val="1C1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100" b="1" spc="70" dirty="0">
                <a:solidFill>
                  <a:srgbClr val="1C1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Grūtniecības periodā: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Pārskatītas un aktualizētas  MK noteikumos Nr.611 noteiktās prasības izmeklējumiem grūtniecības periodā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Uzlabot grūtnieču </a:t>
            </a:r>
            <a:r>
              <a:rPr lang="lv-LV" sz="1100" dirty="0" err="1">
                <a:latin typeface="Arial" panose="020B0604020202020204" pitchFamily="34" charset="0"/>
                <a:cs typeface="Arial" panose="020B0604020202020204" pitchFamily="34" charset="0"/>
              </a:rPr>
              <a:t>ultrasonogrāfisko</a:t>
            </a: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 izmeklējumu kvalitāti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Mazināt mutes dobuma infekciju riskus grūtniecēm 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5391C12D-3064-4CC3-BD1D-27A23F895591}"/>
              </a:ext>
            </a:extLst>
          </p:cNvPr>
          <p:cNvSpPr/>
          <p:nvPr/>
        </p:nvSpPr>
        <p:spPr>
          <a:xfrm>
            <a:off x="2819400" y="1441499"/>
            <a:ext cx="760726" cy="653339"/>
          </a:xfrm>
          <a:prstGeom prst="flowChartConnector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8998AF4-1D51-41F7-86D0-47B66D5AF29E}"/>
              </a:ext>
            </a:extLst>
          </p:cNvPr>
          <p:cNvCxnSpPr>
            <a:cxnSpLocks/>
            <a:stCxn id="9" idx="7"/>
            <a:endCxn id="17" idx="3"/>
          </p:cNvCxnSpPr>
          <p:nvPr/>
        </p:nvCxnSpPr>
        <p:spPr>
          <a:xfrm flipV="1">
            <a:off x="2267182" y="1999159"/>
            <a:ext cx="663624" cy="723630"/>
          </a:xfrm>
          <a:prstGeom prst="line">
            <a:avLst/>
          </a:prstGeom>
          <a:ln w="222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A0375FD-2A56-44C7-A451-22F2F8B6A78D}"/>
              </a:ext>
            </a:extLst>
          </p:cNvPr>
          <p:cNvSpPr txBox="1"/>
          <p:nvPr/>
        </p:nvSpPr>
        <p:spPr>
          <a:xfrm>
            <a:off x="3657600" y="1066800"/>
            <a:ext cx="4800600" cy="884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ts val="925"/>
              </a:lnSpc>
              <a:defRPr/>
            </a:pPr>
            <a:r>
              <a:rPr lang="lv-LV" altLang="lv-LV" sz="1100" b="1" dirty="0">
                <a:solidFill>
                  <a:srgbClr val="1C1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Pirms grūtniecības iestāšanās: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Nodrošināt valsts apmaksātu kontracepcijas pakalpojumu  iespējas sievietēm, kuras ir pakļautas sociālajam riskam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Nodrošināt  valsts apmaksātu </a:t>
            </a:r>
            <a:r>
              <a:rPr lang="lv-LV" sz="1100" dirty="0" err="1">
                <a:latin typeface="Arial" panose="020B0604020202020204" pitchFamily="34" charset="0"/>
                <a:cs typeface="Arial" panose="020B0604020202020204" pitchFamily="34" charset="0"/>
              </a:rPr>
              <a:t>preimplantācijas</a:t>
            </a: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 DNS diagnostiku ģimenēm ar pārmantojamu ģenētisko patoloģiju</a:t>
            </a:r>
            <a:endParaRPr lang="lv-LV" altLang="lv-LV" sz="1100" dirty="0">
              <a:solidFill>
                <a:srgbClr val="312F31"/>
              </a:solidFill>
              <a:latin typeface="Arial" panose="020B0604020202020204" pitchFamily="34" charset="0"/>
            </a:endParaRP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5458209A-3D6E-40DF-8D70-030868ABE4BC}"/>
              </a:ext>
            </a:extLst>
          </p:cNvPr>
          <p:cNvSpPr/>
          <p:nvPr/>
        </p:nvSpPr>
        <p:spPr>
          <a:xfrm>
            <a:off x="3009901" y="2438400"/>
            <a:ext cx="620486" cy="556775"/>
          </a:xfrm>
          <a:prstGeom prst="flowChartConnector">
            <a:avLst/>
          </a:prstGeom>
          <a:noFill/>
          <a:ln w="50800">
            <a:solidFill>
              <a:srgbClr val="00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EAFDB00-C7B9-400A-983A-F40C751B21B3}"/>
              </a:ext>
            </a:extLst>
          </p:cNvPr>
          <p:cNvCxnSpPr>
            <a:cxnSpLocks/>
            <a:stCxn id="9" idx="6"/>
            <a:endCxn id="29" idx="2"/>
          </p:cNvCxnSpPr>
          <p:nvPr/>
        </p:nvCxnSpPr>
        <p:spPr>
          <a:xfrm flipV="1">
            <a:off x="2590800" y="2716788"/>
            <a:ext cx="419101" cy="692991"/>
          </a:xfrm>
          <a:prstGeom prst="line">
            <a:avLst/>
          </a:prstGeom>
          <a:ln w="222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106B924-2B81-4613-84C3-5BE119178AAF}"/>
              </a:ext>
            </a:extLst>
          </p:cNvPr>
          <p:cNvSpPr txBox="1"/>
          <p:nvPr/>
        </p:nvSpPr>
        <p:spPr>
          <a:xfrm>
            <a:off x="3429000" y="3124200"/>
            <a:ext cx="5257800" cy="1025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ts val="950"/>
              </a:lnSpc>
              <a:defRPr/>
            </a:pPr>
            <a:endParaRPr lang="lv-LV" altLang="lv-LV" sz="1100" b="1" dirty="0">
              <a:solidFill>
                <a:srgbClr val="1C1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ts val="950"/>
              </a:lnSpc>
              <a:defRPr/>
            </a:pPr>
            <a:r>
              <a:rPr lang="lv-LV" altLang="lv-LV" sz="1100" b="1" dirty="0">
                <a:solidFill>
                  <a:srgbClr val="1C1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Jaundzimušajiem: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Paplašināt jaundzimušo ģenētiski iedzimto slimību laboratorisko </a:t>
            </a:r>
            <a:r>
              <a:rPr lang="lv-LV" sz="1100" dirty="0" err="1">
                <a:latin typeface="Arial" panose="020B0604020202020204" pitchFamily="34" charset="0"/>
                <a:cs typeface="Arial" panose="020B0604020202020204" pitchFamily="34" charset="0"/>
              </a:rPr>
              <a:t>skrīningu</a:t>
            </a: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 ar jauniem izmeklējumiem agrīnai ārstējamu patoloģiju diagnosticēšanai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 err="1">
                <a:latin typeface="Arial" panose="020B0604020202020204" pitchFamily="34" charset="0"/>
                <a:cs typeface="Arial" panose="020B0604020202020204" pitchFamily="34" charset="0"/>
              </a:rPr>
              <a:t>Pēcdzemdību</a:t>
            </a: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 jaundzimušā un sievietes apskates, ko veic vecmāte </a:t>
            </a:r>
            <a:r>
              <a:rPr lang="lv-LV" sz="1100" dirty="0" err="1">
                <a:latin typeface="Arial" panose="020B0604020202020204" pitchFamily="34" charset="0"/>
                <a:cs typeface="Arial" panose="020B0604020202020204" pitchFamily="34" charset="0"/>
              </a:rPr>
              <a:t>mājvizītē</a:t>
            </a: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, tajā skaitā atkarota jaundzimušā skrīninga paņemšana pēc nepieciešamības  </a:t>
            </a:r>
            <a:endParaRPr lang="lv-LV" altLang="lv-LV" sz="1100" b="1" dirty="0">
              <a:solidFill>
                <a:srgbClr val="1C1A1C"/>
              </a:solidFill>
              <a:latin typeface="Arial" panose="020B0604020202020204" pitchFamily="34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1312BC5-33F7-4349-80B9-6941EB4F9856}"/>
              </a:ext>
            </a:extLst>
          </p:cNvPr>
          <p:cNvCxnSpPr>
            <a:cxnSpLocks/>
            <a:stCxn id="69" idx="2"/>
            <a:endCxn id="9" idx="5"/>
          </p:cNvCxnSpPr>
          <p:nvPr/>
        </p:nvCxnSpPr>
        <p:spPr>
          <a:xfrm flipH="1">
            <a:off x="2267182" y="3802756"/>
            <a:ext cx="476018" cy="294012"/>
          </a:xfrm>
          <a:prstGeom prst="line">
            <a:avLst/>
          </a:prstGeom>
          <a:ln w="222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445F19E-D390-4917-ACDB-E543FFC61947}"/>
              </a:ext>
            </a:extLst>
          </p:cNvPr>
          <p:cNvSpPr txBox="1"/>
          <p:nvPr/>
        </p:nvSpPr>
        <p:spPr>
          <a:xfrm>
            <a:off x="2362200" y="4495800"/>
            <a:ext cx="5410200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 eaLnBrk="1" fontAlgn="auto" hangingPunct="1">
              <a:lnSpc>
                <a:spcPts val="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100" b="1" spc="15" dirty="0">
                <a:solidFill>
                  <a:srgbClr val="1C1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Bērniem: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Bērnu aktīvās dinamiskās novērošanas plāna ieviešana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Izvērtēt pediatra  pieejamību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Paplašināt riska grupu vakcināciju un pilnveidot vakcinācijas kalendāru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latin typeface="Arial" panose="020B0604020202020204" pitchFamily="34" charset="0"/>
                <a:cs typeface="Arial" panose="020B0604020202020204" pitchFamily="34" charset="0"/>
              </a:rPr>
              <a:t>Specializētas pārtikas nodrošināšana </a:t>
            </a:r>
            <a:endParaRPr lang="lv-LV" dirty="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CAFB561-A9EA-4395-8090-B1A3B1499FDD}"/>
              </a:ext>
            </a:extLst>
          </p:cNvPr>
          <p:cNvCxnSpPr>
            <a:cxnSpLocks/>
            <a:stCxn id="31" idx="1"/>
            <a:endCxn id="9" idx="3"/>
          </p:cNvCxnSpPr>
          <p:nvPr/>
        </p:nvCxnSpPr>
        <p:spPr>
          <a:xfrm flipV="1">
            <a:off x="336167" y="4096768"/>
            <a:ext cx="368451" cy="2091929"/>
          </a:xfrm>
          <a:prstGeom prst="line">
            <a:avLst/>
          </a:prstGeom>
          <a:ln w="222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5D45C7B-4709-404E-B42A-F438F5F48DFE}"/>
              </a:ext>
            </a:extLst>
          </p:cNvPr>
          <p:cNvCxnSpPr>
            <a:cxnSpLocks/>
            <a:stCxn id="77" idx="1"/>
            <a:endCxn id="9" idx="4"/>
          </p:cNvCxnSpPr>
          <p:nvPr/>
        </p:nvCxnSpPr>
        <p:spPr>
          <a:xfrm flipH="1" flipV="1">
            <a:off x="1485900" y="4381329"/>
            <a:ext cx="301906" cy="438750"/>
          </a:xfrm>
          <a:prstGeom prst="line">
            <a:avLst/>
          </a:prstGeom>
          <a:ln w="222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1289FB67-F974-485D-B65A-F159A0F28392}"/>
              </a:ext>
            </a:extLst>
          </p:cNvPr>
          <p:cNvSpPr/>
          <p:nvPr/>
        </p:nvSpPr>
        <p:spPr>
          <a:xfrm>
            <a:off x="838200" y="5562599"/>
            <a:ext cx="7924800" cy="1143001"/>
          </a:xfrm>
          <a:prstGeom prst="round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eaLnBrk="1" hangingPunct="1">
              <a:lnSpc>
                <a:spcPts val="1013"/>
              </a:lnSpc>
              <a:buClr>
                <a:srgbClr val="444444"/>
              </a:buClr>
              <a:defRPr/>
            </a:pPr>
            <a:endParaRPr lang="lv-LV" altLang="lv-LV" sz="1100" dirty="0">
              <a:latin typeface="Arial" panose="020B0604020202020204" pitchFamily="34" charset="0"/>
            </a:endParaRPr>
          </a:p>
        </p:txBody>
      </p:sp>
      <p:sp>
        <p:nvSpPr>
          <p:cNvPr id="69" name="Flowchart: Connector 68">
            <a:extLst>
              <a:ext uri="{FF2B5EF4-FFF2-40B4-BE49-F238E27FC236}">
                <a16:creationId xmlns:a16="http://schemas.microsoft.com/office/drawing/2014/main" id="{2C012DAE-3353-4F74-AA5B-9B825CD0B2D4}"/>
              </a:ext>
            </a:extLst>
          </p:cNvPr>
          <p:cNvSpPr/>
          <p:nvPr/>
        </p:nvSpPr>
        <p:spPr>
          <a:xfrm>
            <a:off x="2743200" y="3476086"/>
            <a:ext cx="760726" cy="653339"/>
          </a:xfrm>
          <a:prstGeom prst="flowChartConnector">
            <a:avLst/>
          </a:prstGeom>
          <a:solidFill>
            <a:schemeClr val="bg1"/>
          </a:solidFill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50" name="Picture 49" descr="Shape&#10;&#10;Description automatically generated with low confidence">
            <a:extLst>
              <a:ext uri="{FF2B5EF4-FFF2-40B4-BE49-F238E27FC236}">
                <a16:creationId xmlns:a16="http://schemas.microsoft.com/office/drawing/2014/main" id="{5E130AD4-D22E-4816-8112-F6C1FE747C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47800"/>
            <a:ext cx="533095" cy="533095"/>
          </a:xfrm>
          <a:prstGeom prst="rect">
            <a:avLst/>
          </a:prstGeom>
        </p:spPr>
      </p:pic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CA81C747-891F-467A-AAD6-B034FD49A7D5}"/>
              </a:ext>
            </a:extLst>
          </p:cNvPr>
          <p:cNvSpPr/>
          <p:nvPr/>
        </p:nvSpPr>
        <p:spPr>
          <a:xfrm>
            <a:off x="1676400" y="4724400"/>
            <a:ext cx="760726" cy="653339"/>
          </a:xfrm>
          <a:prstGeom prst="flowChartConnector">
            <a:avLst/>
          </a:prstGeom>
          <a:solidFill>
            <a:schemeClr val="bg1"/>
          </a:solidFill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A5765547-7CB9-4454-85BA-57B8438D82C6}"/>
              </a:ext>
            </a:extLst>
          </p:cNvPr>
          <p:cNvSpPr/>
          <p:nvPr/>
        </p:nvSpPr>
        <p:spPr>
          <a:xfrm>
            <a:off x="228600" y="6096000"/>
            <a:ext cx="734513" cy="632975"/>
          </a:xfrm>
          <a:prstGeom prst="flowChartConnector">
            <a:avLst/>
          </a:prstGeom>
          <a:solidFill>
            <a:schemeClr val="bg1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BC692C8-FFC2-6B5F-ECC7-354221F3D6F9}"/>
              </a:ext>
            </a:extLst>
          </p:cNvPr>
          <p:cNvSpPr/>
          <p:nvPr/>
        </p:nvSpPr>
        <p:spPr>
          <a:xfrm>
            <a:off x="1981200" y="685800"/>
            <a:ext cx="6934200" cy="76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2D7E5542-90E5-A1A8-C728-7802381FB9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38400"/>
            <a:ext cx="1813529" cy="1720923"/>
          </a:xfrm>
          <a:prstGeom prst="rect">
            <a:avLst/>
          </a:prstGeom>
        </p:spPr>
      </p:pic>
      <p:pic>
        <p:nvPicPr>
          <p:cNvPr id="46" name="Picture 45" descr="Shape&#10;&#10;Description automatically generated with low confidence">
            <a:extLst>
              <a:ext uri="{FF2B5EF4-FFF2-40B4-BE49-F238E27FC236}">
                <a16:creationId xmlns:a16="http://schemas.microsoft.com/office/drawing/2014/main" id="{9AA8084E-16AE-A215-A1DA-FCF5B42CFB0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438400"/>
            <a:ext cx="533400" cy="533400"/>
          </a:xfrm>
          <a:prstGeom prst="rect">
            <a:avLst/>
          </a:prstGeom>
        </p:spPr>
      </p:pic>
      <p:pic>
        <p:nvPicPr>
          <p:cNvPr id="61" name="Picture 60" descr="Shape&#10;&#10;Description automatically generated with low confidence">
            <a:extLst>
              <a:ext uri="{FF2B5EF4-FFF2-40B4-BE49-F238E27FC236}">
                <a16:creationId xmlns:a16="http://schemas.microsoft.com/office/drawing/2014/main" id="{207C4E8E-26C9-6B78-8A26-70951EE5734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581400"/>
            <a:ext cx="381000" cy="533400"/>
          </a:xfrm>
          <a:prstGeom prst="rect">
            <a:avLst/>
          </a:prstGeom>
        </p:spPr>
      </p:pic>
      <p:pic>
        <p:nvPicPr>
          <p:cNvPr id="70" name="Picture 69" descr="Shape&#10;&#10;Description automatically generated with low confidence">
            <a:extLst>
              <a:ext uri="{FF2B5EF4-FFF2-40B4-BE49-F238E27FC236}">
                <a16:creationId xmlns:a16="http://schemas.microsoft.com/office/drawing/2014/main" id="{9D337E28-D1FF-986D-6A27-6F24DF8E2FE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800600"/>
            <a:ext cx="457200" cy="457200"/>
          </a:xfrm>
          <a:prstGeom prst="rect">
            <a:avLst/>
          </a:prstGeom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ACED5CF4-418A-45B5-E6A4-B1BDF2B9A2C2}"/>
              </a:ext>
            </a:extLst>
          </p:cNvPr>
          <p:cNvSpPr txBox="1"/>
          <p:nvPr/>
        </p:nvSpPr>
        <p:spPr>
          <a:xfrm>
            <a:off x="914400" y="5638800"/>
            <a:ext cx="8001000" cy="1025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ts val="1000"/>
              </a:lnSpc>
              <a:buClr>
                <a:srgbClr val="444444"/>
              </a:buClr>
              <a:defRPr/>
            </a:pPr>
            <a:r>
              <a:rPr lang="lv-LV" altLang="lv-LV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Izmaiņas veselības aprūpē</a:t>
            </a:r>
          </a:p>
          <a:p>
            <a:pPr marL="184150" indent="-171450">
              <a:lnSpc>
                <a:spcPts val="1013"/>
              </a:lnSpc>
              <a:buClr>
                <a:srgbClr val="444444"/>
              </a:buClr>
              <a:buFont typeface="Wingdings" panose="05000000000000000000" pitchFamily="2" charset="2"/>
              <a:buChar char="v"/>
              <a:defRPr/>
            </a:pP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Ģimenes ārstu praksēm 3. māsas piesaistītes izmaksas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Jaunu zāļu iekļaušana un kompensācijas paplašināšana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Medicīniskās ierīces pacientu ar cukura diabētu, urīnpūšļa disfunkciju, mākslīgo atveri un </a:t>
            </a:r>
            <a:r>
              <a:rPr lang="lv-LV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inkontinenci</a:t>
            </a: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aprūpes uzlabošanai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Rehabilitācijas pakalpojumu pieejamības uzlabošana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Uztura speciālista nodrošināšana Diabēta apmācību kabinetā </a:t>
            </a:r>
          </a:p>
        </p:txBody>
      </p:sp>
      <p:pic>
        <p:nvPicPr>
          <p:cNvPr id="110" name="Picture 109" descr="Shape&#10;&#10;Description automatically generated with low confidence">
            <a:extLst>
              <a:ext uri="{FF2B5EF4-FFF2-40B4-BE49-F238E27FC236}">
                <a16:creationId xmlns:a16="http://schemas.microsoft.com/office/drawing/2014/main" id="{0BEBF1FD-42D5-E876-7493-92BCCC763F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096000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0901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de xmlns="0403aeb7-10dd-41a9-8f8e-1fc0ec5546a5">29.08.2019_7AK_sede_(LM,_VM,_TM_darba_uzd)</Sede>
    <Kom xmlns="0403aeb7-10dd-41a9-8f8e-1fc0ec5546a5">7.Nodarbinātības, darbaspēka mobilitātes un sociālā iekļaušanas prioritārā virziena apakškomiteja</Kom>
    <kartiba xmlns="0403aeb7-10dd-41a9-8f8e-1fc0ec5546a5">349</kartiba>
    <Apraksts xmlns="0403aeb7-10dd-41a9-8f8e-1fc0ec5546a5">Prezentācija</Aprakst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769CB3625653B469456ADAF54D4F4F2" ma:contentTypeVersion="18" ma:contentTypeDescription="Izveidot jaunu dokumentu." ma:contentTypeScope="" ma:versionID="e06384fd50a500a872840aef6003b52d">
  <xsd:schema xmlns:xsd="http://www.w3.org/2001/XMLSchema" xmlns:xs="http://www.w3.org/2001/XMLSchema" xmlns:p="http://schemas.microsoft.com/office/2006/metadata/properties" xmlns:ns2="0403aeb7-10dd-41a9-8f8e-1fc0ec5546a5" targetNamespace="http://schemas.microsoft.com/office/2006/metadata/properties" ma:root="true" ma:fieldsID="753abc82a1afd51520ba218459619623" ns2:_="">
    <xsd:import namespace="0403aeb7-10dd-41a9-8f8e-1fc0ec5546a5"/>
    <xsd:element name="properties">
      <xsd:complexType>
        <xsd:sequence>
          <xsd:element name="documentManagement">
            <xsd:complexType>
              <xsd:all>
                <xsd:element ref="ns2:kartiba" minOccurs="0"/>
                <xsd:element ref="ns2:Apraksts" minOccurs="0"/>
                <xsd:element ref="ns2:Kom" minOccurs="0"/>
                <xsd:element ref="ns2:Se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3aeb7-10dd-41a9-8f8e-1fc0ec5546a5" elementFormDefault="qualified">
    <xsd:import namespace="http://schemas.microsoft.com/office/2006/documentManagement/types"/>
    <xsd:import namespace="http://schemas.microsoft.com/office/infopath/2007/PartnerControls"/>
    <xsd:element name="kartiba" ma:index="8" nillable="true" ma:displayName="Kartiba" ma:list="{3f24fc9e-4815-407b-a964-6513ba8ad655}" ma:internalName="kartiba" ma:showField="Title">
      <xsd:simpleType>
        <xsd:restriction base="dms:Lookup"/>
      </xsd:simpleType>
    </xsd:element>
    <xsd:element name="Apraksts" ma:index="9" nillable="true" ma:displayName="Dokumenta apraksts" ma:internalName="Apraksts">
      <xsd:simpleType>
        <xsd:restriction base="dms:Note">
          <xsd:maxLength value="255"/>
        </xsd:restriction>
      </xsd:simpleType>
    </xsd:element>
    <xsd:element name="Kom" ma:index="10" nillable="true" ma:displayName="Komiteja vai apakškomiteja" ma:hidden="true" ma:internalName="Kom" ma:readOnly="false">
      <xsd:simpleType>
        <xsd:restriction base="dms:Text">
          <xsd:maxLength value="255"/>
        </xsd:restriction>
      </xsd:simpleType>
    </xsd:element>
    <xsd:element name="Sede" ma:index="11" nillable="true" ma:displayName="Sēdes nosaukums" ma:hidden="true" ma:internalName="Sede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0A1CCC-AB92-4AE0-8E6D-4A96E49069D2}">
  <ds:schemaRefs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403aeb7-10dd-41a9-8f8e-1fc0ec5546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7AE311C-9741-4769-9F6A-384C627736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03aeb7-10dd-41a9-8f8e-1fc0ec554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0735F6-0A3B-4C0E-9881-D838A05F41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14552</TotalTime>
  <Words>254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Wingdings</vt:lpstr>
      <vt:lpstr>Theme1</vt:lpstr>
      <vt:lpstr>Prioritārie pasākumi ģimeņu un bērnu atbalstam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</dc:title>
  <dc:creator>kkarsa</dc:creator>
  <cp:lastModifiedBy>Sanita Janka</cp:lastModifiedBy>
  <cp:revision>1130</cp:revision>
  <cp:lastPrinted>2019-08-26T11:24:09Z</cp:lastPrinted>
  <dcterms:created xsi:type="dcterms:W3CDTF">2006-08-16T00:00:00Z</dcterms:created>
  <dcterms:modified xsi:type="dcterms:W3CDTF">2022-06-22T05:36:57Z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0x010100F769CB3625653B469456ADAF54D4F4F2</vt:lpwstr>
  </property>
  <property fmtid="{D5CDD505-2E9C-101B-9397-08002B2CF9AE}" pid="3" name="WorkflowChangePath">
    <vt:lpwstr>62de6b22-8c5c-435a-b322-e6d4ca62170b,3;62de6b22-8c5c-435a-b322-e6d4ca62170b,3;</vt:lpwstr>
  </property>
</Properties>
</file>