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62" r:id="rId2"/>
    <p:sldId id="563" r:id="rId3"/>
    <p:sldId id="561" r:id="rId4"/>
    <p:sldId id="564" r:id="rId5"/>
    <p:sldId id="565" r:id="rId6"/>
    <p:sldId id="566" r:id="rId7"/>
    <p:sldId id="547" r:id="rId8"/>
    <p:sldId id="567" r:id="rId9"/>
    <p:sldId id="549" r:id="rId10"/>
    <p:sldId id="568" r:id="rId11"/>
    <p:sldId id="569" r:id="rId12"/>
    <p:sldId id="550" r:id="rId13"/>
    <p:sldId id="570" r:id="rId14"/>
    <p:sldId id="571" r:id="rId15"/>
    <p:sldId id="551" r:id="rId16"/>
    <p:sldId id="574" r:id="rId17"/>
    <p:sldId id="575" r:id="rId18"/>
    <p:sldId id="552" r:id="rId19"/>
    <p:sldId id="576" r:id="rId20"/>
    <p:sldId id="577" r:id="rId21"/>
    <p:sldId id="553" r:id="rId22"/>
    <p:sldId id="578" r:id="rId23"/>
    <p:sldId id="579" r:id="rId24"/>
    <p:sldId id="554" r:id="rId25"/>
    <p:sldId id="580" r:id="rId26"/>
    <p:sldId id="294" r:id="rId27"/>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Paršova" initials="RP" lastIdx="1" clrIdx="0">
    <p:extLst>
      <p:ext uri="{19B8F6BF-5375-455C-9EA6-DF929625EA0E}">
        <p15:presenceInfo xmlns:p15="http://schemas.microsoft.com/office/powerpoint/2012/main" userId="S-1-5-21-738795142-1242532775-405837587-13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346" autoAdjust="0"/>
  </p:normalViewPr>
  <p:slideViewPr>
    <p:cSldViewPr snapToGrid="0">
      <p:cViewPr varScale="1">
        <p:scale>
          <a:sx n="64" d="100"/>
          <a:sy n="64" d="100"/>
        </p:scale>
        <p:origin x="1378" y="91"/>
      </p:cViewPr>
      <p:guideLst/>
    </p:cSldViewPr>
  </p:slideViewPr>
  <p:outlineViewPr>
    <p:cViewPr>
      <p:scale>
        <a:sx n="33" d="100"/>
        <a:sy n="33" d="100"/>
      </p:scale>
      <p:origin x="0" y="-100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3EBFF5B-FDD2-4CC8-B9E9-706B4F072FC7}" type="datetimeFigureOut">
              <a:rPr lang="lv-LV" smtClean="0"/>
              <a:t>21.06.2022</a:t>
            </a:fld>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CD05F17-59D0-4414-BF8E-D4EA8E4D2764}" type="slidenum">
              <a:rPr lang="lv-LV" smtClean="0"/>
              <a:t>‹#›</a:t>
            </a:fld>
            <a:endParaRPr lang="lv-LV"/>
          </a:p>
        </p:txBody>
      </p:sp>
    </p:spTree>
    <p:extLst>
      <p:ext uri="{BB962C8B-B14F-4D97-AF65-F5344CB8AC3E}">
        <p14:creationId xmlns:p14="http://schemas.microsoft.com/office/powerpoint/2010/main" val="230798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CF0D4AC-A941-4A00-8F85-38990BDA99D4}" type="datetimeFigureOut">
              <a:rPr lang="lv-LV" smtClean="0"/>
              <a:t>21.06.2022</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1F2C61C-C57F-46B8-A997-5968F9B5846A}" type="slidenum">
              <a:rPr lang="lv-LV" smtClean="0"/>
              <a:t>‹#›</a:t>
            </a:fld>
            <a:endParaRPr lang="lv-LV"/>
          </a:p>
        </p:txBody>
      </p:sp>
    </p:spTree>
    <p:extLst>
      <p:ext uri="{BB962C8B-B14F-4D97-AF65-F5344CB8AC3E}">
        <p14:creationId xmlns:p14="http://schemas.microsoft.com/office/powerpoint/2010/main" val="74986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1</a:t>
            </a:fld>
            <a:endParaRPr lang="lv-LV"/>
          </a:p>
        </p:txBody>
      </p:sp>
    </p:spTree>
    <p:extLst>
      <p:ext uri="{BB962C8B-B14F-4D97-AF65-F5344CB8AC3E}">
        <p14:creationId xmlns:p14="http://schemas.microsoft.com/office/powerpoint/2010/main" val="265606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26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68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12</a:t>
            </a:fld>
            <a:endParaRPr lang="lv-LV"/>
          </a:p>
        </p:txBody>
      </p:sp>
    </p:spTree>
    <p:extLst>
      <p:ext uri="{BB962C8B-B14F-4D97-AF65-F5344CB8AC3E}">
        <p14:creationId xmlns:p14="http://schemas.microsoft.com/office/powerpoint/2010/main" val="4193311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3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20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TM darba grupa</a:t>
            </a:r>
          </a:p>
        </p:txBody>
      </p:sp>
      <p:sp>
        <p:nvSpPr>
          <p:cNvPr id="4" name="Slide Number Placeholder 3"/>
          <p:cNvSpPr>
            <a:spLocks noGrp="1"/>
          </p:cNvSpPr>
          <p:nvPr>
            <p:ph type="sldNum" sz="quarter" idx="5"/>
          </p:nvPr>
        </p:nvSpPr>
        <p:spPr/>
        <p:txBody>
          <a:bodyPr/>
          <a:lstStyle/>
          <a:p>
            <a:fld id="{11F2C61C-C57F-46B8-A997-5968F9B5846A}" type="slidenum">
              <a:rPr lang="lv-LV" smtClean="0"/>
              <a:t>15</a:t>
            </a:fld>
            <a:endParaRPr lang="lv-LV"/>
          </a:p>
        </p:txBody>
      </p:sp>
    </p:spTree>
    <p:extLst>
      <p:ext uri="{BB962C8B-B14F-4D97-AF65-F5344CB8AC3E}">
        <p14:creationId xmlns:p14="http://schemas.microsoft.com/office/powerpoint/2010/main" val="341238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TM darba grupa</a:t>
            </a:r>
          </a:p>
        </p:txBody>
      </p:sp>
      <p:sp>
        <p:nvSpPr>
          <p:cNvPr id="4" name="Slide Number Placeholder 3"/>
          <p:cNvSpPr>
            <a:spLocks noGrp="1"/>
          </p:cNvSpPr>
          <p:nvPr>
            <p:ph type="sldNum" sz="quarter" idx="5"/>
          </p:nvPr>
        </p:nvSpPr>
        <p:spPr/>
        <p:txBody>
          <a:bodyPr/>
          <a:lstStyle/>
          <a:p>
            <a:fld id="{11F2C61C-C57F-46B8-A997-5968F9B5846A}" type="slidenum">
              <a:rPr lang="lv-LV" smtClean="0"/>
              <a:t>16</a:t>
            </a:fld>
            <a:endParaRPr lang="lv-LV"/>
          </a:p>
        </p:txBody>
      </p:sp>
    </p:spTree>
    <p:extLst>
      <p:ext uri="{BB962C8B-B14F-4D97-AF65-F5344CB8AC3E}">
        <p14:creationId xmlns:p14="http://schemas.microsoft.com/office/powerpoint/2010/main" val="394032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8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LM darba grupa</a:t>
            </a:r>
          </a:p>
        </p:txBody>
      </p:sp>
      <p:sp>
        <p:nvSpPr>
          <p:cNvPr id="4" name="Slide Number Placeholder 3"/>
          <p:cNvSpPr>
            <a:spLocks noGrp="1"/>
          </p:cNvSpPr>
          <p:nvPr>
            <p:ph type="sldNum" sz="quarter" idx="5"/>
          </p:nvPr>
        </p:nvSpPr>
        <p:spPr/>
        <p:txBody>
          <a:bodyPr/>
          <a:lstStyle/>
          <a:p>
            <a:fld id="{11F2C61C-C57F-46B8-A997-5968F9B5846A}" type="slidenum">
              <a:rPr lang="lv-LV" smtClean="0"/>
              <a:t>18</a:t>
            </a:fld>
            <a:endParaRPr lang="lv-LV"/>
          </a:p>
        </p:txBody>
      </p:sp>
    </p:spTree>
    <p:extLst>
      <p:ext uri="{BB962C8B-B14F-4D97-AF65-F5344CB8AC3E}">
        <p14:creationId xmlns:p14="http://schemas.microsoft.com/office/powerpoint/2010/main" val="156273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5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2</a:t>
            </a:fld>
            <a:endParaRPr lang="lv-LV"/>
          </a:p>
        </p:txBody>
      </p:sp>
    </p:spTree>
    <p:extLst>
      <p:ext uri="{BB962C8B-B14F-4D97-AF65-F5344CB8AC3E}">
        <p14:creationId xmlns:p14="http://schemas.microsoft.com/office/powerpoint/2010/main" val="50745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78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VM darba grupa. Pirmā darba grupas sanāksme plānota 9.jūnijā - ministriju pārstāvji ziņos par esošo situāciju seksuālās un reproduktīvās </a:t>
            </a:r>
            <a:r>
              <a:rPr lang="lv-LV"/>
              <a:t>veselības jomā. </a:t>
            </a:r>
            <a:r>
              <a:rPr lang="lv-LV" dirty="0"/>
              <a:t>Darba grupas mērķis ir izstrādāt priekšlikumus, kas ir nepieciešami, lai novērstu nepilngadīgo grūtniecību, kā arī veicinātu pusaudžu prasmes veidot drošas un </a:t>
            </a:r>
            <a:r>
              <a:rPr lang="lv-LV" dirty="0" err="1"/>
              <a:t>cieņpilnas</a:t>
            </a:r>
            <a:r>
              <a:rPr lang="lv-LV" dirty="0"/>
              <a:t> attiecības.</a:t>
            </a:r>
          </a:p>
        </p:txBody>
      </p:sp>
      <p:sp>
        <p:nvSpPr>
          <p:cNvPr id="4" name="Slide Number Placeholder 3"/>
          <p:cNvSpPr>
            <a:spLocks noGrp="1"/>
          </p:cNvSpPr>
          <p:nvPr>
            <p:ph type="sldNum" sz="quarter" idx="5"/>
          </p:nvPr>
        </p:nvSpPr>
        <p:spPr/>
        <p:txBody>
          <a:bodyPr/>
          <a:lstStyle/>
          <a:p>
            <a:fld id="{11F2C61C-C57F-46B8-A997-5968F9B5846A}" type="slidenum">
              <a:rPr lang="lv-LV" smtClean="0"/>
              <a:t>21</a:t>
            </a:fld>
            <a:endParaRPr lang="lv-LV"/>
          </a:p>
        </p:txBody>
      </p:sp>
    </p:spTree>
    <p:extLst>
      <p:ext uri="{BB962C8B-B14F-4D97-AF65-F5344CB8AC3E}">
        <p14:creationId xmlns:p14="http://schemas.microsoft.com/office/powerpoint/2010/main" val="219043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034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11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24</a:t>
            </a:fld>
            <a:endParaRPr lang="lv-LV"/>
          </a:p>
        </p:txBody>
      </p:sp>
    </p:spTree>
    <p:extLst>
      <p:ext uri="{BB962C8B-B14F-4D97-AF65-F5344CB8AC3E}">
        <p14:creationId xmlns:p14="http://schemas.microsoft.com/office/powerpoint/2010/main" val="666537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65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3</a:t>
            </a:fld>
            <a:endParaRPr lang="lv-LV"/>
          </a:p>
        </p:txBody>
      </p:sp>
    </p:spTree>
    <p:extLst>
      <p:ext uri="{BB962C8B-B14F-4D97-AF65-F5344CB8AC3E}">
        <p14:creationId xmlns:p14="http://schemas.microsoft.com/office/powerpoint/2010/main" val="361655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4</a:t>
            </a:fld>
            <a:endParaRPr lang="lv-LV"/>
          </a:p>
        </p:txBody>
      </p:sp>
    </p:spTree>
    <p:extLst>
      <p:ext uri="{BB962C8B-B14F-4D97-AF65-F5344CB8AC3E}">
        <p14:creationId xmlns:p14="http://schemas.microsoft.com/office/powerpoint/2010/main" val="270968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5</a:t>
            </a:fld>
            <a:endParaRPr lang="lv-LV"/>
          </a:p>
        </p:txBody>
      </p:sp>
    </p:spTree>
    <p:extLst>
      <p:ext uri="{BB962C8B-B14F-4D97-AF65-F5344CB8AC3E}">
        <p14:creationId xmlns:p14="http://schemas.microsoft.com/office/powerpoint/2010/main" val="33836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10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VM - AST </a:t>
            </a:r>
            <a:r>
              <a:rPr lang="en-US" dirty="0" err="1"/>
              <a:t>diagnostikai</a:t>
            </a:r>
            <a:r>
              <a:rPr lang="en-US" dirty="0"/>
              <a:t> </a:t>
            </a:r>
            <a:r>
              <a:rPr lang="en-US" dirty="0" err="1"/>
              <a:t>ir</a:t>
            </a:r>
            <a:r>
              <a:rPr lang="en-US" dirty="0"/>
              <a:t> </a:t>
            </a:r>
            <a:r>
              <a:rPr lang="en-US" dirty="0" err="1"/>
              <a:t>pieš</a:t>
            </a:r>
            <a:r>
              <a:rPr lang="lv-LV" dirty="0"/>
              <a:t>ķ</a:t>
            </a:r>
            <a:r>
              <a:rPr lang="en-US" dirty="0" err="1"/>
              <a:t>irti</a:t>
            </a:r>
            <a:r>
              <a:rPr lang="en-US" dirty="0"/>
              <a:t> </a:t>
            </a:r>
            <a:r>
              <a:rPr lang="en-US" dirty="0" err="1"/>
              <a:t>papildus</a:t>
            </a:r>
            <a:r>
              <a:rPr lang="en-US" dirty="0"/>
              <a:t> </a:t>
            </a:r>
            <a:r>
              <a:rPr lang="en-US" dirty="0" err="1"/>
              <a:t>finanšu</a:t>
            </a:r>
            <a:r>
              <a:rPr lang="en-US" dirty="0"/>
              <a:t> </a:t>
            </a:r>
            <a:r>
              <a:rPr lang="en-US" dirty="0" err="1"/>
              <a:t>līdzek</a:t>
            </a:r>
            <a:r>
              <a:rPr lang="lv-LV" dirty="0"/>
              <a:t>ļ</a:t>
            </a:r>
            <a:r>
              <a:rPr lang="en-US" dirty="0" err="1"/>
              <a:t>i</a:t>
            </a:r>
            <a:r>
              <a:rPr lang="en-US" dirty="0"/>
              <a:t>, </a:t>
            </a:r>
            <a:r>
              <a:rPr lang="en-US" u="sng" dirty="0" err="1"/>
              <a:t>Turpmāk</a:t>
            </a:r>
            <a:r>
              <a:rPr lang="en-US" u="sng" dirty="0"/>
              <a:t> </a:t>
            </a:r>
            <a:r>
              <a:rPr lang="en-US" u="sng" dirty="0" err="1"/>
              <a:t>risināmais</a:t>
            </a:r>
            <a:r>
              <a:rPr lang="en-US" u="sng" dirty="0"/>
              <a:t> </a:t>
            </a:r>
            <a:r>
              <a:rPr lang="en-US" dirty="0"/>
              <a:t>(IZM, LM) – </a:t>
            </a:r>
            <a:r>
              <a:rPr lang="en-US" dirty="0" err="1"/>
              <a:t>pārējiem</a:t>
            </a:r>
            <a:r>
              <a:rPr lang="en-US" dirty="0"/>
              <a:t> 80% </a:t>
            </a:r>
            <a:r>
              <a:rPr lang="en-US" dirty="0" err="1"/>
              <a:t>bērniem</a:t>
            </a:r>
            <a:r>
              <a:rPr lang="en-US" dirty="0"/>
              <a:t> </a:t>
            </a:r>
            <a:r>
              <a:rPr lang="en-US" dirty="0" err="1"/>
              <a:t>jānodrošina</a:t>
            </a:r>
            <a:r>
              <a:rPr lang="en-US" dirty="0"/>
              <a:t> </a:t>
            </a:r>
            <a:r>
              <a:rPr lang="en-US" dirty="0" err="1"/>
              <a:t>cits</a:t>
            </a:r>
            <a:r>
              <a:rPr lang="en-US" dirty="0"/>
              <a:t> </a:t>
            </a:r>
            <a:r>
              <a:rPr lang="en-US" dirty="0" err="1"/>
              <a:t>pakalpojums</a:t>
            </a:r>
            <a:r>
              <a:rPr lang="en-US" dirty="0"/>
              <a:t> </a:t>
            </a:r>
            <a:r>
              <a:rPr lang="en-US" dirty="0" err="1"/>
              <a:t>jeb</a:t>
            </a:r>
            <a:r>
              <a:rPr lang="en-US" dirty="0"/>
              <a:t> 126 984 </a:t>
            </a:r>
            <a:r>
              <a:rPr lang="en-US" dirty="0" err="1"/>
              <a:t>apmeklējumus</a:t>
            </a:r>
            <a:r>
              <a:rPr lang="en-US" dirty="0"/>
              <a:t>/</a:t>
            </a:r>
            <a:r>
              <a:rPr lang="en-US" dirty="0" err="1"/>
              <a:t>gadā</a:t>
            </a:r>
            <a:r>
              <a:rPr lang="en-US" dirty="0"/>
              <a:t> </a:t>
            </a:r>
            <a:r>
              <a:rPr lang="en-US" dirty="0" err="1"/>
              <a:t>būs</a:t>
            </a:r>
            <a:r>
              <a:rPr lang="en-US" dirty="0"/>
              <a:t> </a:t>
            </a:r>
            <a:r>
              <a:rPr lang="en-US" dirty="0" err="1"/>
              <a:t>nepieciešams</a:t>
            </a:r>
            <a:r>
              <a:rPr lang="en-US" dirty="0"/>
              <a:t> </a:t>
            </a:r>
            <a:r>
              <a:rPr lang="en-US" dirty="0" err="1"/>
              <a:t>nodrošināt</a:t>
            </a:r>
            <a:r>
              <a:rPr lang="en-US" dirty="0"/>
              <a:t> </a:t>
            </a:r>
            <a:r>
              <a:rPr lang="en-US" dirty="0" err="1"/>
              <a:t>sociālā</a:t>
            </a:r>
            <a:r>
              <a:rPr lang="en-US" dirty="0"/>
              <a:t> un </a:t>
            </a:r>
            <a:r>
              <a:rPr lang="en-US" dirty="0" err="1"/>
              <a:t>izglītības</a:t>
            </a:r>
            <a:r>
              <a:rPr lang="en-US" dirty="0"/>
              <a:t> </a:t>
            </a:r>
            <a:r>
              <a:rPr lang="en-US" dirty="0" err="1"/>
              <a:t>sektorā</a:t>
            </a:r>
            <a:r>
              <a:rPr lang="en-US" dirty="0"/>
              <a:t> </a:t>
            </a:r>
            <a:r>
              <a:rPr lang="en-US" dirty="0" err="1"/>
              <a:t>strādājošajiem</a:t>
            </a:r>
            <a:r>
              <a:rPr lang="en-US" dirty="0"/>
              <a:t> ABA </a:t>
            </a:r>
            <a:r>
              <a:rPr lang="en-US" dirty="0" err="1"/>
              <a:t>terapeitiem</a:t>
            </a:r>
            <a:r>
              <a:rPr lang="en-US" dirty="0"/>
              <a:t>. </a:t>
            </a:r>
          </a:p>
          <a:p>
            <a:pPr marL="228600" indent="-228600">
              <a:buAutoNum type="arabicParenR"/>
            </a:pPr>
            <a:r>
              <a:rPr lang="en-US" dirty="0"/>
              <a:t>IZM - </a:t>
            </a:r>
            <a:r>
              <a:rPr lang="en-US" dirty="0" err="1"/>
              <a:t>Izstrādāta</a:t>
            </a:r>
            <a:r>
              <a:rPr lang="en-US" dirty="0"/>
              <a:t> </a:t>
            </a:r>
            <a:r>
              <a:rPr lang="en-US" dirty="0" err="1"/>
              <a:t>izglītojamo</a:t>
            </a:r>
            <a:r>
              <a:rPr lang="en-US" dirty="0"/>
              <a:t> </a:t>
            </a:r>
            <a:r>
              <a:rPr lang="en-US" dirty="0" err="1"/>
              <a:t>speciālo</a:t>
            </a:r>
            <a:r>
              <a:rPr lang="en-US" dirty="0"/>
              <a:t> </a:t>
            </a:r>
            <a:r>
              <a:rPr lang="en-US" dirty="0" err="1"/>
              <a:t>vajadzību</a:t>
            </a:r>
            <a:r>
              <a:rPr lang="en-US" dirty="0"/>
              <a:t> </a:t>
            </a:r>
            <a:r>
              <a:rPr lang="en-US" dirty="0" err="1"/>
              <a:t>izvērtēšanas</a:t>
            </a:r>
            <a:r>
              <a:rPr lang="en-US" dirty="0"/>
              <a:t> </a:t>
            </a:r>
            <a:r>
              <a:rPr lang="en-US" dirty="0" err="1"/>
              <a:t>metodika</a:t>
            </a:r>
            <a:r>
              <a:rPr lang="en-US" dirty="0"/>
              <a:t>, PKC </a:t>
            </a:r>
            <a:r>
              <a:rPr lang="en-US" dirty="0" err="1"/>
              <a:t>darba</a:t>
            </a:r>
            <a:r>
              <a:rPr lang="en-US" dirty="0"/>
              <a:t> </a:t>
            </a:r>
            <a:r>
              <a:rPr lang="en-US" dirty="0" err="1"/>
              <a:t>grupa</a:t>
            </a:r>
            <a:r>
              <a:rPr lang="en-US" dirty="0"/>
              <a:t> par </a:t>
            </a:r>
            <a:r>
              <a:rPr lang="en-US" dirty="0" err="1"/>
              <a:t>agrīnās</a:t>
            </a:r>
            <a:r>
              <a:rPr lang="en-US" dirty="0"/>
              <a:t> </a:t>
            </a:r>
            <a:r>
              <a:rPr lang="en-US" dirty="0" err="1"/>
              <a:t>novērtēšanas</a:t>
            </a:r>
            <a:r>
              <a:rPr lang="en-US" dirty="0"/>
              <a:t> </a:t>
            </a:r>
            <a:r>
              <a:rPr lang="en-US" dirty="0" err="1"/>
              <a:t>rīku</a:t>
            </a:r>
            <a:r>
              <a:rPr lang="en-US" dirty="0"/>
              <a:t>. </a:t>
            </a:r>
            <a:r>
              <a:rPr lang="en-US" dirty="0" err="1"/>
              <a:t>Turpmāk</a:t>
            </a:r>
            <a:r>
              <a:rPr lang="en-US" dirty="0"/>
              <a:t> </a:t>
            </a:r>
            <a:r>
              <a:rPr lang="en-US" dirty="0" err="1"/>
              <a:t>risināmais</a:t>
            </a:r>
            <a:r>
              <a:rPr lang="en-US" dirty="0"/>
              <a:t> (IZM): </a:t>
            </a:r>
            <a:r>
              <a:rPr lang="en-US" dirty="0" err="1"/>
              <a:t>Veikt</a:t>
            </a:r>
            <a:r>
              <a:rPr lang="en-US" dirty="0"/>
              <a:t> </a:t>
            </a:r>
            <a:r>
              <a:rPr lang="en-US" dirty="0" err="1"/>
              <a:t>bērnu</a:t>
            </a:r>
            <a:r>
              <a:rPr lang="en-US" dirty="0"/>
              <a:t> </a:t>
            </a:r>
            <a:r>
              <a:rPr lang="en-US" dirty="0" err="1"/>
              <a:t>izvērtēšanu</a:t>
            </a:r>
            <a:r>
              <a:rPr lang="en-US" dirty="0"/>
              <a:t> </a:t>
            </a:r>
            <a:r>
              <a:rPr lang="en-US" dirty="0" err="1"/>
              <a:t>jau</a:t>
            </a:r>
            <a:r>
              <a:rPr lang="en-US" dirty="0"/>
              <a:t> no 1,5 </a:t>
            </a:r>
            <a:r>
              <a:rPr lang="en-US" dirty="0" err="1"/>
              <a:t>gadu</a:t>
            </a:r>
            <a:r>
              <a:rPr lang="en-US" dirty="0"/>
              <a:t> </a:t>
            </a:r>
            <a:r>
              <a:rPr lang="en-US" dirty="0" err="1"/>
              <a:t>vecuma</a:t>
            </a:r>
            <a:r>
              <a:rPr lang="en-US" dirty="0"/>
              <a:t>; </a:t>
            </a:r>
            <a:r>
              <a:rPr lang="en-US" dirty="0" err="1"/>
              <a:t>Atbalsta</a:t>
            </a:r>
            <a:r>
              <a:rPr lang="en-US" dirty="0"/>
              <a:t> </a:t>
            </a:r>
            <a:r>
              <a:rPr lang="en-US" dirty="0" err="1"/>
              <a:t>personāla</a:t>
            </a:r>
            <a:r>
              <a:rPr lang="en-US" dirty="0"/>
              <a:t> </a:t>
            </a:r>
            <a:r>
              <a:rPr lang="en-US" dirty="0" err="1"/>
              <a:t>pieejamība</a:t>
            </a:r>
            <a:r>
              <a:rPr lang="en-US" dirty="0"/>
              <a:t> </a:t>
            </a:r>
            <a:r>
              <a:rPr lang="en-US" dirty="0" err="1"/>
              <a:t>izglītības</a:t>
            </a:r>
            <a:r>
              <a:rPr lang="en-US" dirty="0"/>
              <a:t> </a:t>
            </a:r>
            <a:r>
              <a:rPr lang="en-US" dirty="0" err="1"/>
              <a:t>iestādē</a:t>
            </a:r>
            <a:r>
              <a:rPr lang="en-US" dirty="0"/>
              <a:t>; </a:t>
            </a:r>
            <a:r>
              <a:rPr lang="en-US" dirty="0" err="1"/>
              <a:t>Speciālistu</a:t>
            </a:r>
            <a:r>
              <a:rPr lang="en-US" dirty="0"/>
              <a:t> </a:t>
            </a:r>
            <a:r>
              <a:rPr lang="en-US" dirty="0" err="1"/>
              <a:t>pieejamība</a:t>
            </a:r>
            <a:r>
              <a:rPr lang="en-US" dirty="0"/>
              <a:t> </a:t>
            </a:r>
            <a:r>
              <a:rPr lang="en-US" dirty="0" err="1"/>
              <a:t>izglītības</a:t>
            </a:r>
            <a:r>
              <a:rPr lang="en-US" dirty="0"/>
              <a:t> </a:t>
            </a:r>
            <a:r>
              <a:rPr lang="en-US" dirty="0" err="1"/>
              <a:t>iestādē</a:t>
            </a:r>
            <a:r>
              <a:rPr lang="en-US" dirty="0"/>
              <a:t>, </a:t>
            </a:r>
            <a:r>
              <a:rPr lang="en-US" dirty="0" err="1"/>
              <a:t>lai</a:t>
            </a:r>
            <a:r>
              <a:rPr lang="en-US" dirty="0"/>
              <a:t> </a:t>
            </a:r>
            <a:r>
              <a:rPr lang="en-US" dirty="0" err="1"/>
              <a:t>bērns</a:t>
            </a:r>
            <a:r>
              <a:rPr lang="en-US" dirty="0"/>
              <a:t> nav </a:t>
            </a:r>
            <a:r>
              <a:rPr lang="en-US" dirty="0" err="1"/>
              <a:t>jāizrauj</a:t>
            </a:r>
            <a:r>
              <a:rPr lang="en-US" dirty="0"/>
              <a:t> no </a:t>
            </a:r>
            <a:r>
              <a:rPr lang="en-US" dirty="0" err="1"/>
              <a:t>izglītības</a:t>
            </a:r>
            <a:r>
              <a:rPr lang="en-US" dirty="0"/>
              <a:t> </a:t>
            </a:r>
            <a:r>
              <a:rPr lang="en-US" dirty="0" err="1"/>
              <a:t>procesa</a:t>
            </a:r>
            <a:endParaRPr lang="en-US" dirty="0"/>
          </a:p>
          <a:p>
            <a:pPr marL="228600" indent="-228600">
              <a:buAutoNum type="arabicParenR"/>
            </a:pPr>
            <a:r>
              <a:rPr lang="en-US" dirty="0" err="1"/>
              <a:t>Vairākkārt</a:t>
            </a:r>
            <a:r>
              <a:rPr lang="en-US" dirty="0"/>
              <a:t> </a:t>
            </a:r>
            <a:r>
              <a:rPr lang="en-US" dirty="0" err="1"/>
              <a:t>ir</a:t>
            </a:r>
            <a:r>
              <a:rPr lang="en-US" dirty="0"/>
              <a:t> </a:t>
            </a:r>
            <a:r>
              <a:rPr lang="en-US" dirty="0" err="1"/>
              <a:t>notikušas</a:t>
            </a:r>
            <a:r>
              <a:rPr lang="en-US" dirty="0"/>
              <a:t> </a:t>
            </a:r>
            <a:r>
              <a:rPr lang="en-US" dirty="0" err="1"/>
              <a:t>diskusijas</a:t>
            </a:r>
            <a:r>
              <a:rPr lang="en-US" dirty="0"/>
              <a:t> par </a:t>
            </a:r>
            <a:r>
              <a:rPr lang="en-US" dirty="0" err="1"/>
              <a:t>gadījuma</a:t>
            </a:r>
            <a:r>
              <a:rPr lang="en-US" dirty="0"/>
              <a:t> </a:t>
            </a:r>
            <a:r>
              <a:rPr lang="en-US" dirty="0" err="1"/>
              <a:t>vadītāju</a:t>
            </a:r>
            <a:r>
              <a:rPr lang="en-US" dirty="0"/>
              <a:t>, </a:t>
            </a:r>
            <a:r>
              <a:rPr lang="en-US" dirty="0" err="1"/>
              <a:t>konceptuāla</a:t>
            </a:r>
            <a:r>
              <a:rPr lang="en-US" dirty="0"/>
              <a:t> </a:t>
            </a:r>
            <a:r>
              <a:rPr lang="en-US" dirty="0" err="1"/>
              <a:t>vienošanās</a:t>
            </a:r>
            <a:r>
              <a:rPr lang="en-US" dirty="0"/>
              <a:t> </a:t>
            </a:r>
            <a:r>
              <a:rPr lang="en-US" dirty="0" err="1"/>
              <a:t>līdz</a:t>
            </a:r>
            <a:r>
              <a:rPr lang="en-US" dirty="0"/>
              <a:t> </a:t>
            </a:r>
            <a:r>
              <a:rPr lang="en-US" dirty="0" err="1"/>
              <a:t>šim</a:t>
            </a:r>
            <a:r>
              <a:rPr lang="en-US" dirty="0"/>
              <a:t> nav </a:t>
            </a:r>
            <a:r>
              <a:rPr lang="en-US" dirty="0" err="1"/>
              <a:t>panākta</a:t>
            </a:r>
            <a:endParaRPr lang="en-US" dirty="0"/>
          </a:p>
          <a:p>
            <a:pPr marL="228600" indent="-228600">
              <a:buAutoNum type="arabicParenR"/>
            </a:pPr>
            <a:r>
              <a:rPr lang="en-US" dirty="0" err="1"/>
              <a:t>Uzklausīta</a:t>
            </a:r>
            <a:r>
              <a:rPr lang="en-US" dirty="0"/>
              <a:t> </a:t>
            </a:r>
            <a:r>
              <a:rPr lang="en-US" dirty="0" err="1"/>
              <a:t>Lielbritānijas</a:t>
            </a:r>
            <a:r>
              <a:rPr lang="en-US" dirty="0"/>
              <a:t> </a:t>
            </a:r>
            <a:r>
              <a:rPr lang="en-US" dirty="0" err="1"/>
              <a:t>pieredze</a:t>
            </a:r>
            <a:endParaRPr lang="en-US" dirty="0"/>
          </a:p>
          <a:p>
            <a:pPr marL="0" indent="0">
              <a:buNone/>
            </a:pPr>
            <a:endParaRPr lang="en-US" dirty="0"/>
          </a:p>
          <a:p>
            <a:pPr marL="228600" indent="-228600">
              <a:buAutoNum type="arabicParenR"/>
            </a:pPr>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7</a:t>
            </a:fld>
            <a:endParaRPr lang="lv-LV"/>
          </a:p>
        </p:txBody>
      </p:sp>
    </p:spTree>
    <p:extLst>
      <p:ext uri="{BB962C8B-B14F-4D97-AF65-F5344CB8AC3E}">
        <p14:creationId xmlns:p14="http://schemas.microsoft.com/office/powerpoint/2010/main" val="36667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8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VBTAI darba grupa</a:t>
            </a:r>
          </a:p>
        </p:txBody>
      </p:sp>
      <p:sp>
        <p:nvSpPr>
          <p:cNvPr id="4" name="Slide Number Placeholder 3"/>
          <p:cNvSpPr>
            <a:spLocks noGrp="1"/>
          </p:cNvSpPr>
          <p:nvPr>
            <p:ph type="sldNum" sz="quarter" idx="5"/>
          </p:nvPr>
        </p:nvSpPr>
        <p:spPr/>
        <p:txBody>
          <a:bodyPr/>
          <a:lstStyle/>
          <a:p>
            <a:fld id="{11F2C61C-C57F-46B8-A997-5968F9B5846A}" type="slidenum">
              <a:rPr lang="lv-LV" smtClean="0"/>
              <a:t>9</a:t>
            </a:fld>
            <a:endParaRPr lang="lv-LV"/>
          </a:p>
        </p:txBody>
      </p:sp>
    </p:spTree>
    <p:extLst>
      <p:ext uri="{BB962C8B-B14F-4D97-AF65-F5344CB8AC3E}">
        <p14:creationId xmlns:p14="http://schemas.microsoft.com/office/powerpoint/2010/main" val="4065375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1B6A-A333-433D-9F15-C3A0AC9C7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FB8BE4D3-01CC-469B-B156-2F3860499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2ADEF388-23DD-49B2-8D95-CE01DD05CE42}"/>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5" name="Footer Placeholder 4">
            <a:extLst>
              <a:ext uri="{FF2B5EF4-FFF2-40B4-BE49-F238E27FC236}">
                <a16:creationId xmlns:a16="http://schemas.microsoft.com/office/drawing/2014/main" id="{E1721421-A54B-4FAB-985F-74E56F3A3A0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48FBBD9-E4DC-410B-A4AD-E5A3F7AA7A12}"/>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74049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19F4-E627-4563-B95D-39C44C206C25}"/>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6E70467-9FBB-4F5E-B9F7-5025FD5046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C93345A-0149-43AD-8348-6D0650A4F2DD}"/>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5" name="Footer Placeholder 4">
            <a:extLst>
              <a:ext uri="{FF2B5EF4-FFF2-40B4-BE49-F238E27FC236}">
                <a16:creationId xmlns:a16="http://schemas.microsoft.com/office/drawing/2014/main" id="{E37ED797-5F7D-4857-B5B8-37E5D4A7E05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124951D-F6AB-4C78-A705-A7189E4691CE}"/>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154671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26074-830E-4593-9B5C-9893B8E858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93ED086-2B96-46D1-8C8D-0D8F83D00A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91B3EF9-7F8C-4724-BB81-FBF739E81C1E}"/>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5" name="Footer Placeholder 4">
            <a:extLst>
              <a:ext uri="{FF2B5EF4-FFF2-40B4-BE49-F238E27FC236}">
                <a16:creationId xmlns:a16="http://schemas.microsoft.com/office/drawing/2014/main" id="{DF4F9EAE-0BD7-438D-B1B2-DD270AE18B8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B7E049C-6538-4DB4-B14D-64BABC45912B}"/>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2236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6191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11628D8D-A1AA-4601-8B99-49743562C836}" type="slidenum">
              <a:rPr lang="en-US" altLang="lv-LV"/>
              <a:pPr>
                <a:defRPr/>
              </a:pPr>
              <a:t>‹#›</a:t>
            </a:fld>
            <a:endParaRPr lang="en-US" altLang="lv-LV"/>
          </a:p>
        </p:txBody>
      </p:sp>
    </p:spTree>
    <p:extLst>
      <p:ext uri="{BB962C8B-B14F-4D97-AF65-F5344CB8AC3E}">
        <p14:creationId xmlns:p14="http://schemas.microsoft.com/office/powerpoint/2010/main" val="114014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AA1A50-87FD-447D-B611-28F44ED24D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93CDF8B1-644E-4B58-87B9-944F24AF4117}"/>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CFEDF96-FF3E-4669-ABD8-3AA925C5E2D4}" type="slidenum">
              <a:rPr lang="en-US" altLang="lv-LV"/>
              <a:pPr>
                <a:defRPr/>
              </a:pPr>
              <a:t>‹#›</a:t>
            </a:fld>
            <a:endParaRPr lang="en-US" altLang="lv-LV"/>
          </a:p>
        </p:txBody>
      </p:sp>
    </p:spTree>
    <p:extLst>
      <p:ext uri="{BB962C8B-B14F-4D97-AF65-F5344CB8AC3E}">
        <p14:creationId xmlns:p14="http://schemas.microsoft.com/office/powerpoint/2010/main" val="367173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8E8E-4374-4BDF-841C-FBC8AFE40DF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1744D03-115F-40B7-9F06-5216C81C9F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2105EE1-8BCD-4292-8E65-785ED2E6789B}"/>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5" name="Footer Placeholder 4">
            <a:extLst>
              <a:ext uri="{FF2B5EF4-FFF2-40B4-BE49-F238E27FC236}">
                <a16:creationId xmlns:a16="http://schemas.microsoft.com/office/drawing/2014/main" id="{99A32A8C-241C-4D64-B7D2-FF0F7383C1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0F5CA10-CD81-4734-9280-D05F69B3AAFC}"/>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42119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FC4E-C6A8-4773-81BE-C992BF9BD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AAC3D06-0147-4239-837A-BC6525006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FB3E36-357B-49F1-8A89-DEB1C3C02EE3}"/>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5" name="Footer Placeholder 4">
            <a:extLst>
              <a:ext uri="{FF2B5EF4-FFF2-40B4-BE49-F238E27FC236}">
                <a16:creationId xmlns:a16="http://schemas.microsoft.com/office/drawing/2014/main" id="{EBD662FD-9B30-4595-9120-50FFDEDF750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03EDAFB-F461-4598-A5A2-076DA785A3E1}"/>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83852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548E-48F0-4289-81F3-7EFA1C06709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A928BF2-6CD0-4E49-BCBB-9C53BE50B7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4D31286-C95C-4890-A5A5-655309513E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FFF128D-A7D7-4CB9-9190-80C4AF4F3985}"/>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6" name="Footer Placeholder 5">
            <a:extLst>
              <a:ext uri="{FF2B5EF4-FFF2-40B4-BE49-F238E27FC236}">
                <a16:creationId xmlns:a16="http://schemas.microsoft.com/office/drawing/2014/main" id="{6F9CE9C3-0CD1-4F7C-80E7-04B48124711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9BF73FE-6CD1-4E73-ADCE-8924A1368D99}"/>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228025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913-28A0-4E56-95A1-565A0055B5E7}"/>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2EE6C6F-AF1E-4D44-B7EE-1BF19CE75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08431B-09A2-4610-96D0-E26BED85C1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DF19B7F-1DBF-4546-ABC6-E92E02DB3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889330-8436-44D6-B3C8-E9BAA7CA0B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91364A34-7868-49E0-955D-816B72A63F59}"/>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8" name="Footer Placeholder 7">
            <a:extLst>
              <a:ext uri="{FF2B5EF4-FFF2-40B4-BE49-F238E27FC236}">
                <a16:creationId xmlns:a16="http://schemas.microsoft.com/office/drawing/2014/main" id="{8A579403-7D62-46BE-8466-FCED2E3A7EB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BCC07934-99AE-43B7-9441-3588A6202833}"/>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98589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E7C7-E786-441B-83A0-6CF36CF9923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AEEC73C7-6374-4A4E-8818-A690ED10A60A}"/>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4" name="Footer Placeholder 3">
            <a:extLst>
              <a:ext uri="{FF2B5EF4-FFF2-40B4-BE49-F238E27FC236}">
                <a16:creationId xmlns:a16="http://schemas.microsoft.com/office/drawing/2014/main" id="{D3243226-F3B3-4F70-AFD4-DF6E56F2402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F3FE2D1-7C24-440D-A563-612306A97DD9}"/>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427835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B5956-155B-4A4D-8801-25BBB6B8BFE9}"/>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3" name="Footer Placeholder 2">
            <a:extLst>
              <a:ext uri="{FF2B5EF4-FFF2-40B4-BE49-F238E27FC236}">
                <a16:creationId xmlns:a16="http://schemas.microsoft.com/office/drawing/2014/main" id="{53999D6C-B419-47B2-8D26-17A04051D32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BAC4547-5633-4AAF-B643-858E3C33DDEA}"/>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01247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EAFE-601F-4C3A-AC20-80F7F2F8B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D00FB35-F963-4326-B02A-982282589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EDA21A39-C797-4DE5-AE29-2C20C428D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2D3EAB-D98B-4A68-BDCB-4B81A30AEEAA}"/>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6" name="Footer Placeholder 5">
            <a:extLst>
              <a:ext uri="{FF2B5EF4-FFF2-40B4-BE49-F238E27FC236}">
                <a16:creationId xmlns:a16="http://schemas.microsoft.com/office/drawing/2014/main" id="{80C5F641-5D22-469C-B6FD-49BF706B49C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72446B0-502F-433C-9DA6-153DCE2737B2}"/>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73051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B23D-E41F-444B-A543-2A00615FF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1D6FFB8-8ABD-4871-A304-5A654ECBF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C5C8BC6-954F-4E12-B37A-FBDBBABAD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286C2B-AEED-4293-9BE3-3E2C2FCBAC26}"/>
              </a:ext>
            </a:extLst>
          </p:cNvPr>
          <p:cNvSpPr>
            <a:spLocks noGrp="1"/>
          </p:cNvSpPr>
          <p:nvPr>
            <p:ph type="dt" sz="half" idx="10"/>
          </p:nvPr>
        </p:nvSpPr>
        <p:spPr/>
        <p:txBody>
          <a:bodyPr/>
          <a:lstStyle/>
          <a:p>
            <a:fld id="{2B14E8E9-2773-4131-9007-D9F133C7A770}" type="datetimeFigureOut">
              <a:rPr lang="lv-LV" smtClean="0"/>
              <a:t>21.06.2022</a:t>
            </a:fld>
            <a:endParaRPr lang="lv-LV"/>
          </a:p>
        </p:txBody>
      </p:sp>
      <p:sp>
        <p:nvSpPr>
          <p:cNvPr id="6" name="Footer Placeholder 5">
            <a:extLst>
              <a:ext uri="{FF2B5EF4-FFF2-40B4-BE49-F238E27FC236}">
                <a16:creationId xmlns:a16="http://schemas.microsoft.com/office/drawing/2014/main" id="{6086CA85-37A3-448B-951D-F6C512693F2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5C6D9DE-D2CA-48FF-89FA-C258F6C4953B}"/>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237787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E15E8-71EF-4F9E-BCE5-F82E8DC60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707CF4E-4860-4269-9A79-7F470104F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7E98672-CEC2-43CC-808C-17D1257E1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4E8E9-2773-4131-9007-D9F133C7A770}" type="datetimeFigureOut">
              <a:rPr lang="lv-LV" smtClean="0"/>
              <a:t>21.06.2022</a:t>
            </a:fld>
            <a:endParaRPr lang="lv-LV"/>
          </a:p>
        </p:txBody>
      </p:sp>
      <p:sp>
        <p:nvSpPr>
          <p:cNvPr id="5" name="Footer Placeholder 4">
            <a:extLst>
              <a:ext uri="{FF2B5EF4-FFF2-40B4-BE49-F238E27FC236}">
                <a16:creationId xmlns:a16="http://schemas.microsoft.com/office/drawing/2014/main" id="{31AC2429-174B-44C8-9F3A-FF2097A84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DB4D0908-7C06-420A-9171-E70FB3DE8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E9EC3-2438-4748-BAA4-9EDFB962C2DE}" type="slidenum">
              <a:rPr lang="lv-LV" smtClean="0"/>
              <a:t>‹#›</a:t>
            </a:fld>
            <a:endParaRPr lang="lv-LV"/>
          </a:p>
        </p:txBody>
      </p:sp>
    </p:spTree>
    <p:extLst>
      <p:ext uri="{BB962C8B-B14F-4D97-AF65-F5344CB8AC3E}">
        <p14:creationId xmlns:p14="http://schemas.microsoft.com/office/powerpoint/2010/main" val="52735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www.lm.gov.lv/"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114"/>
            <a:ext cx="12192000" cy="779711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7200" dirty="0"/>
          </a:p>
        </p:txBody>
      </p:sp>
      <p:sp>
        <p:nvSpPr>
          <p:cNvPr id="10" name="TextBox 9">
            <a:extLst>
              <a:ext uri="{FF2B5EF4-FFF2-40B4-BE49-F238E27FC236}">
                <a16:creationId xmlns:a16="http://schemas.microsoft.com/office/drawing/2014/main" id="{FB501A57-16FA-4398-9E8D-0030196C8436}"/>
              </a:ext>
            </a:extLst>
          </p:cNvPr>
          <p:cNvSpPr txBox="1"/>
          <p:nvPr/>
        </p:nvSpPr>
        <p:spPr>
          <a:xfrm>
            <a:off x="906162" y="4284466"/>
            <a:ext cx="10725664" cy="2123658"/>
          </a:xfrm>
          <a:prstGeom prst="rect">
            <a:avLst/>
          </a:prstGeom>
          <a:noFill/>
        </p:spPr>
        <p:txBody>
          <a:bodyPr wrap="square" rtlCol="0">
            <a:spAutoFit/>
          </a:bodyPr>
          <a:lstStyle/>
          <a:p>
            <a:pPr algn="ctr"/>
            <a:r>
              <a:rPr lang="lv-LV" sz="6600" dirty="0">
                <a:solidFill>
                  <a:schemeClr val="bg1"/>
                </a:solidFill>
              </a:rPr>
              <a:t>Bērnu lietu sadarbības padomes apakšgrupas</a:t>
            </a:r>
          </a:p>
        </p:txBody>
      </p:sp>
    </p:spTree>
    <p:extLst>
      <p:ext uri="{BB962C8B-B14F-4D97-AF65-F5344CB8AC3E}">
        <p14:creationId xmlns:p14="http://schemas.microsoft.com/office/powerpoint/2010/main" val="139986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471660" y="2625934"/>
            <a:ext cx="46275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Turpmāk</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plānotais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0" y="302221"/>
            <a:ext cx="7031939" cy="5724644"/>
            <a:chOff x="141879" y="429611"/>
            <a:chExt cx="7031939" cy="5724644"/>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en-US" b="1" dirty="0" err="1">
                  <a:solidFill>
                    <a:prstClr val="black"/>
                  </a:solidFill>
                </a:rPr>
                <a:t>Apskatīt</a:t>
              </a:r>
              <a:r>
                <a:rPr lang="en-US" b="1" dirty="0">
                  <a:solidFill>
                    <a:prstClr val="black"/>
                  </a:solidFill>
                </a:rPr>
                <a:t> </a:t>
              </a:r>
              <a:r>
                <a:rPr lang="lv-LV" b="1" dirty="0" err="1">
                  <a:solidFill>
                    <a:prstClr val="black"/>
                  </a:solidFill>
                </a:rPr>
                <a:t>starpinstitucionālās</a:t>
              </a:r>
              <a:r>
                <a:rPr lang="lv-LV" b="1" dirty="0">
                  <a:solidFill>
                    <a:prstClr val="black"/>
                  </a:solidFill>
                </a:rPr>
                <a:t> sadarbības </a:t>
              </a:r>
              <a:r>
                <a:rPr lang="lv-LV" b="1" dirty="0" err="1">
                  <a:solidFill>
                    <a:prstClr val="black"/>
                  </a:solidFill>
                </a:rPr>
                <a:t>proces</a:t>
              </a:r>
              <a:r>
                <a:rPr lang="en-US" b="1" dirty="0">
                  <a:solidFill>
                    <a:prstClr val="black"/>
                  </a:solidFill>
                </a:rPr>
                <a:t>u</a:t>
              </a:r>
              <a:r>
                <a:rPr lang="lv-LV" b="1" dirty="0">
                  <a:solidFill>
                    <a:prstClr val="black"/>
                  </a:solidFill>
                </a:rPr>
                <a:t> vardarbības kontekstā, skatot vienu konkrētu sarežģīto/ </a:t>
              </a:r>
              <a:r>
                <a:rPr lang="lv-LV" b="1" dirty="0" err="1">
                  <a:solidFill>
                    <a:prstClr val="black"/>
                  </a:solidFill>
                </a:rPr>
                <a:t>daudzslāņaino</a:t>
              </a:r>
              <a:r>
                <a:rPr lang="lv-LV" b="1" dirty="0">
                  <a:solidFill>
                    <a:prstClr val="black"/>
                  </a:solidFill>
                </a:rPr>
                <a:t> gadījumu, iezīmēt precīzus </a:t>
              </a:r>
              <a:r>
                <a:rPr lang="lv-LV" b="1" dirty="0" err="1">
                  <a:solidFill>
                    <a:prstClr val="black"/>
                  </a:solidFill>
                </a:rPr>
                <a:t>problēmjautājumus</a:t>
              </a:r>
              <a:r>
                <a:rPr lang="lv-LV" b="1" dirty="0">
                  <a:solidFill>
                    <a:prstClr val="black"/>
                  </a:solidFill>
                </a:rPr>
                <a:t>;</a:t>
              </a:r>
              <a:endParaRPr lang="en-US" b="1" dirty="0">
                <a:solidFill>
                  <a:prstClr val="black"/>
                </a:solidFill>
              </a:endParaRPr>
            </a:p>
            <a:p>
              <a:pPr lvl="0"/>
              <a:endParaRPr lang="lv-LV" b="1" dirty="0">
                <a:solidFill>
                  <a:prstClr val="black"/>
                </a:solidFill>
              </a:endParaRPr>
            </a:p>
            <a:p>
              <a:pPr marL="342900" lvl="0" indent="-342900">
                <a:buFont typeface="Wingdings" panose="05000000000000000000" pitchFamily="2" charset="2"/>
                <a:buChar char="q"/>
              </a:pPr>
              <a:r>
                <a:rPr lang="lv-LV" b="1" dirty="0">
                  <a:solidFill>
                    <a:prstClr val="black"/>
                  </a:solidFill>
                </a:rPr>
                <a:t>Gadījuma </a:t>
              </a:r>
              <a:r>
                <a:rPr lang="lv-LV" b="1" dirty="0" err="1">
                  <a:solidFill>
                    <a:prstClr val="black"/>
                  </a:solidFill>
                </a:rPr>
                <a:t>analīz</a:t>
              </a:r>
              <a:r>
                <a:rPr lang="en-US" b="1" dirty="0">
                  <a:solidFill>
                    <a:prstClr val="black"/>
                  </a:solidFill>
                </a:rPr>
                <a:t>e</a:t>
              </a:r>
              <a:r>
                <a:rPr lang="lv-LV" b="1" dirty="0">
                  <a:solidFill>
                    <a:prstClr val="black"/>
                  </a:solidFill>
                </a:rPr>
                <a:t>;</a:t>
              </a:r>
              <a:endParaRPr lang="en-US" b="1" dirty="0">
                <a:solidFill>
                  <a:prstClr val="black"/>
                </a:solidFill>
              </a:endParaRPr>
            </a:p>
            <a:p>
              <a:pPr lvl="0"/>
              <a:endParaRPr lang="lv-LV" b="1" dirty="0">
                <a:solidFill>
                  <a:prstClr val="black"/>
                </a:solidFill>
              </a:endParaRPr>
            </a:p>
            <a:p>
              <a:pPr marL="342900" lvl="0" indent="-342900">
                <a:buFont typeface="Wingdings" panose="05000000000000000000" pitchFamily="2" charset="2"/>
                <a:buChar char="q"/>
              </a:pPr>
              <a:r>
                <a:rPr lang="lv-LV" b="1" dirty="0">
                  <a:solidFill>
                    <a:prstClr val="black"/>
                  </a:solidFill>
                </a:rPr>
                <a:t>Kartējot gadījumu un identificējot </a:t>
              </a:r>
              <a:r>
                <a:rPr lang="lv-LV" b="1" dirty="0" err="1">
                  <a:solidFill>
                    <a:prstClr val="black"/>
                  </a:solidFill>
                </a:rPr>
                <a:t>problēmjautājumus</a:t>
              </a:r>
              <a:r>
                <a:rPr lang="en-US" b="1" dirty="0">
                  <a:solidFill>
                    <a:prstClr val="black"/>
                  </a:solidFill>
                </a:rPr>
                <a:t>,</a:t>
              </a:r>
              <a:r>
                <a:rPr lang="lv-LV" b="1" dirty="0">
                  <a:solidFill>
                    <a:prstClr val="black"/>
                  </a:solidFill>
                </a:rPr>
                <a:t> rast iespēju saņemt atgriezenisko saiti no šajā sadarbībā ieinteresētajiem (ģimene, jaunietis), personām/ģimenēm ar līdzīgu pieredzi; </a:t>
              </a:r>
              <a:endParaRPr lang="en-US" b="1" dirty="0">
                <a:solidFill>
                  <a:prstClr val="black"/>
                </a:solidFill>
              </a:endParaRPr>
            </a:p>
            <a:p>
              <a:pPr lvl="0"/>
              <a:endParaRPr lang="lv-LV" b="1" dirty="0">
                <a:solidFill>
                  <a:prstClr val="black"/>
                </a:solidFill>
              </a:endParaRPr>
            </a:p>
            <a:p>
              <a:pPr marL="342900" lvl="0" indent="-342900">
                <a:buFont typeface="Wingdings" panose="05000000000000000000" pitchFamily="2" charset="2"/>
                <a:buChar char="q"/>
              </a:pPr>
              <a:r>
                <a:rPr lang="lv-LV" b="1" dirty="0">
                  <a:solidFill>
                    <a:prstClr val="black"/>
                  </a:solidFill>
                </a:rPr>
                <a:t>KSU </a:t>
              </a:r>
              <a:r>
                <a:rPr lang="lv-LV" b="1" dirty="0" err="1">
                  <a:solidFill>
                    <a:prstClr val="black"/>
                  </a:solidFill>
                </a:rPr>
                <a:t>grup</a:t>
              </a:r>
              <a:r>
                <a:rPr lang="en-US" b="1" dirty="0">
                  <a:solidFill>
                    <a:prstClr val="black"/>
                  </a:solidFill>
                </a:rPr>
                <a:t>as progress</a:t>
              </a:r>
              <a:r>
                <a:rPr lang="lv-LV" b="1" dirty="0">
                  <a:solidFill>
                    <a:prstClr val="black"/>
                  </a:solidFill>
                </a:rPr>
                <a:t>, </a:t>
              </a:r>
              <a:r>
                <a:rPr lang="en-US" b="1" dirty="0" err="1">
                  <a:solidFill>
                    <a:prstClr val="black"/>
                  </a:solidFill>
                </a:rPr>
                <a:t>identificētie</a:t>
              </a:r>
              <a:r>
                <a:rPr lang="en-US" b="1" dirty="0">
                  <a:solidFill>
                    <a:prstClr val="black"/>
                  </a:solidFill>
                </a:rPr>
                <a:t> </a:t>
              </a:r>
              <a:r>
                <a:rPr lang="en-US" b="1" dirty="0" err="1">
                  <a:solidFill>
                    <a:prstClr val="black"/>
                  </a:solidFill>
                </a:rPr>
                <a:t>problēmjautājumi</a:t>
              </a:r>
              <a:r>
                <a:rPr lang="lv-LV" b="1" dirty="0">
                  <a:solidFill>
                    <a:prstClr val="black"/>
                  </a:solidFill>
                </a:rPr>
                <a:t>;</a:t>
              </a:r>
              <a:endParaRPr lang="en-US" b="1" dirty="0">
                <a:solidFill>
                  <a:prstClr val="black"/>
                </a:solidFill>
              </a:endParaRPr>
            </a:p>
            <a:p>
              <a:pPr lvl="0"/>
              <a:endParaRPr lang="lv-LV" b="1" dirty="0">
                <a:solidFill>
                  <a:prstClr val="black"/>
                </a:solidFill>
              </a:endParaRPr>
            </a:p>
            <a:p>
              <a:pPr marL="342900" lvl="0" indent="-342900">
                <a:buFont typeface="Wingdings" panose="05000000000000000000" pitchFamily="2" charset="2"/>
                <a:buChar char="q"/>
              </a:pPr>
              <a:r>
                <a:rPr lang="en-US" b="1" dirty="0" err="1">
                  <a:solidFill>
                    <a:prstClr val="black"/>
                  </a:solidFill>
                </a:rPr>
                <a:t>Iesniegto</a:t>
              </a:r>
              <a:r>
                <a:rPr lang="en-US" b="1" dirty="0">
                  <a:solidFill>
                    <a:prstClr val="black"/>
                  </a:solidFill>
                </a:rPr>
                <a:t> </a:t>
              </a:r>
              <a:r>
                <a:rPr lang="en-US" b="1" dirty="0" err="1">
                  <a:solidFill>
                    <a:prstClr val="black"/>
                  </a:solidFill>
                </a:rPr>
                <a:t>priekšlikumu</a:t>
              </a:r>
              <a:r>
                <a:rPr lang="en-US" b="1" dirty="0">
                  <a:solidFill>
                    <a:prstClr val="black"/>
                  </a:solidFill>
                </a:rPr>
                <a:t> </a:t>
              </a:r>
              <a:r>
                <a:rPr lang="en-US" b="1" dirty="0" err="1">
                  <a:solidFill>
                    <a:prstClr val="black"/>
                  </a:solidFill>
                </a:rPr>
                <a:t>izvērtēšana</a:t>
              </a:r>
              <a:r>
                <a:rPr lang="lv-LV" b="1" dirty="0">
                  <a:solidFill>
                    <a:prstClr val="black"/>
                  </a:solidFill>
                </a:rPr>
                <a:t> regulējuma pilnveidei</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53179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587" y="358550"/>
            <a:ext cx="8482263" cy="4750067"/>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754326"/>
          </a:xfrm>
          <a:prstGeom prst="rect">
            <a:avLst/>
          </a:prstGeom>
          <a:noFill/>
        </p:spPr>
        <p:txBody>
          <a:bodyPr wrap="square" rtlCol="0">
            <a:spAutoFit/>
          </a:bodyPr>
          <a:lstStyle/>
          <a:p>
            <a:pPr lvl="0" algn="ctr"/>
            <a:r>
              <a:rPr lang="lv-LV" sz="5400" b="1" dirty="0">
                <a:solidFill>
                  <a:prstClr val="white"/>
                </a:solidFill>
              </a:rPr>
              <a:t>Vardarbības pret bērnu datu monitorings</a:t>
            </a:r>
          </a:p>
        </p:txBody>
      </p:sp>
    </p:spTree>
    <p:extLst>
      <p:ext uri="{BB962C8B-B14F-4D97-AF65-F5344CB8AC3E}">
        <p14:creationId xmlns:p14="http://schemas.microsoft.com/office/powerpoint/2010/main" val="151966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467787" y="5131131"/>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230915" y="1443058"/>
            <a:ext cx="7031939" cy="546380"/>
            <a:chOff x="141879" y="429611"/>
            <a:chExt cx="7031939" cy="461665"/>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458790"/>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390085"/>
            </a:xfrm>
            <a:prstGeom prst="rect">
              <a:avLst/>
            </a:prstGeom>
            <a:noFill/>
          </p:spPr>
          <p:txBody>
            <a:bodyPr wrap="square" rtlCol="0">
              <a:spAutoFit/>
            </a:bodyPr>
            <a:lstStyle/>
            <a:p>
              <a:r>
                <a:rPr lang="en-GB" sz="2400" b="1" dirty="0" err="1">
                  <a:solidFill>
                    <a:schemeClr val="accent2"/>
                  </a:solidFill>
                </a:rPr>
                <a:t>Kādus</a:t>
              </a:r>
              <a:r>
                <a:rPr lang="en-GB" sz="2400" b="1" dirty="0">
                  <a:solidFill>
                    <a:schemeClr val="accent2"/>
                  </a:solidFill>
                </a:rPr>
                <a:t> </a:t>
              </a:r>
              <a:r>
                <a:rPr lang="en-GB" sz="2400" b="1" dirty="0" err="1">
                  <a:solidFill>
                    <a:schemeClr val="accent2"/>
                  </a:solidFill>
                </a:rPr>
                <a:t>datus</a:t>
              </a:r>
              <a:r>
                <a:rPr lang="en-GB" sz="2400" b="1" dirty="0">
                  <a:solidFill>
                    <a:schemeClr val="accent2"/>
                  </a:solidFill>
                </a:rPr>
                <a:t> </a:t>
              </a:r>
              <a:r>
                <a:rPr lang="en-GB" sz="2400" b="1" dirty="0" err="1">
                  <a:solidFill>
                    <a:schemeClr val="accent2"/>
                  </a:solidFill>
                </a:rPr>
                <a:t>šobrīd</a:t>
              </a:r>
              <a:r>
                <a:rPr lang="en-GB" sz="2400" b="1" dirty="0">
                  <a:solidFill>
                    <a:schemeClr val="accent2"/>
                  </a:solidFill>
                </a:rPr>
                <a:t> </a:t>
              </a:r>
              <a:r>
                <a:rPr lang="en-GB" sz="2400" b="1" dirty="0" err="1">
                  <a:solidFill>
                    <a:schemeClr val="accent2"/>
                  </a:solidFill>
                </a:rPr>
                <a:t>vāc</a:t>
              </a:r>
              <a:endParaRPr lang="lv-LV" sz="2400" b="1" dirty="0">
                <a:solidFill>
                  <a:schemeClr val="accent2"/>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2539212"/>
            <a:ext cx="7306707" cy="542977"/>
            <a:chOff x="141879" y="1443441"/>
            <a:chExt cx="7306707" cy="54297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522723"/>
              <a:ext cx="6799136" cy="461665"/>
            </a:xfrm>
            <a:prstGeom prst="rect">
              <a:avLst/>
            </a:prstGeom>
            <a:noFill/>
          </p:spPr>
          <p:txBody>
            <a:bodyPr wrap="square" rtlCol="0">
              <a:spAutoFit/>
            </a:bodyPr>
            <a:lstStyle/>
            <a:p>
              <a:r>
                <a:rPr lang="en-GB" sz="2400" b="1" dirty="0" err="1">
                  <a:solidFill>
                    <a:schemeClr val="accent2"/>
                  </a:solidFill>
                </a:rPr>
                <a:t>Kādus</a:t>
              </a:r>
              <a:r>
                <a:rPr lang="en-GB" sz="2400" b="1" dirty="0">
                  <a:solidFill>
                    <a:schemeClr val="accent2"/>
                  </a:solidFill>
                </a:rPr>
                <a:t> </a:t>
              </a:r>
              <a:r>
                <a:rPr lang="en-GB" sz="2400" b="1" dirty="0" err="1">
                  <a:solidFill>
                    <a:schemeClr val="accent2"/>
                  </a:solidFill>
                </a:rPr>
                <a:t>datus</a:t>
              </a:r>
              <a:r>
                <a:rPr lang="en-GB" sz="2400" b="1" dirty="0">
                  <a:solidFill>
                    <a:schemeClr val="accent2"/>
                  </a:solidFill>
                </a:rPr>
                <a:t> </a:t>
              </a:r>
              <a:r>
                <a:rPr lang="en-GB" sz="2400" b="1" dirty="0" err="1">
                  <a:solidFill>
                    <a:schemeClr val="accent2"/>
                  </a:solidFill>
                </a:rPr>
                <a:t>būtu</a:t>
              </a:r>
              <a:r>
                <a:rPr lang="en-GB" sz="2400" b="1" dirty="0">
                  <a:solidFill>
                    <a:schemeClr val="accent2"/>
                  </a:solidFill>
                </a:rPr>
                <a:t> </a:t>
              </a:r>
              <a:r>
                <a:rPr lang="en-GB" sz="2400" b="1" dirty="0" err="1">
                  <a:solidFill>
                    <a:schemeClr val="accent2"/>
                  </a:solidFill>
                </a:rPr>
                <a:t>jāvāc</a:t>
              </a:r>
              <a:endParaRPr lang="en-GB" sz="2400" b="1" dirty="0">
                <a:solidFill>
                  <a:schemeClr val="accent2"/>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3539793"/>
            <a:ext cx="7053249" cy="542977"/>
            <a:chOff x="141879" y="2725704"/>
            <a:chExt cx="7053249" cy="54297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70760" y="2781118"/>
              <a:ext cx="6524368" cy="461665"/>
            </a:xfrm>
            <a:prstGeom prst="rect">
              <a:avLst/>
            </a:prstGeom>
            <a:noFill/>
          </p:spPr>
          <p:txBody>
            <a:bodyPr wrap="square" rtlCol="0">
              <a:spAutoFit/>
            </a:bodyPr>
            <a:lstStyle/>
            <a:p>
              <a:r>
                <a:rPr lang="en-GB" sz="2400" b="1" dirty="0" err="1">
                  <a:solidFill>
                    <a:schemeClr val="accent2"/>
                  </a:solidFill>
                </a:rPr>
                <a:t>Kādi</a:t>
              </a:r>
              <a:r>
                <a:rPr lang="en-GB" sz="2400" b="1" dirty="0">
                  <a:solidFill>
                    <a:schemeClr val="accent2"/>
                  </a:solidFill>
                </a:rPr>
                <a:t> </a:t>
              </a:r>
              <a:r>
                <a:rPr lang="en-GB" sz="2400" b="1" dirty="0" err="1">
                  <a:solidFill>
                    <a:schemeClr val="accent2"/>
                  </a:solidFill>
                </a:rPr>
                <a:t>pētījumi</a:t>
              </a:r>
              <a:r>
                <a:rPr lang="en-GB" sz="2400" b="1" dirty="0">
                  <a:solidFill>
                    <a:schemeClr val="accent2"/>
                  </a:solidFill>
                </a:rPr>
                <a:t> </a:t>
              </a:r>
              <a:r>
                <a:rPr lang="en-GB" sz="2400" b="1" dirty="0" err="1">
                  <a:solidFill>
                    <a:schemeClr val="accent2"/>
                  </a:solidFill>
                </a:rPr>
                <a:t>jāveic</a:t>
              </a:r>
              <a:endParaRPr lang="lv-LV" sz="2400" b="1" dirty="0">
                <a:solidFill>
                  <a:schemeClr val="accent2"/>
                </a:solidFill>
              </a:endParaRPr>
            </a:p>
          </p:txBody>
        </p:sp>
      </p:grpSp>
      <p:grpSp>
        <p:nvGrpSpPr>
          <p:cNvPr id="24" name="Group 23">
            <a:extLst>
              <a:ext uri="{FF2B5EF4-FFF2-40B4-BE49-F238E27FC236}">
                <a16:creationId xmlns:a16="http://schemas.microsoft.com/office/drawing/2014/main" id="{86A0E049-F16B-472A-B1CF-B7FA81F09519}"/>
              </a:ext>
            </a:extLst>
          </p:cNvPr>
          <p:cNvGrpSpPr/>
          <p:nvPr/>
        </p:nvGrpSpPr>
        <p:grpSpPr>
          <a:xfrm>
            <a:off x="296562" y="4669466"/>
            <a:ext cx="7031939" cy="545852"/>
            <a:chOff x="141879" y="1440566"/>
            <a:chExt cx="7031939" cy="545852"/>
          </a:xfrm>
        </p:grpSpPr>
        <p:sp>
          <p:nvSpPr>
            <p:cNvPr id="25" name="Parallelogram 24">
              <a:extLst>
                <a:ext uri="{FF2B5EF4-FFF2-40B4-BE49-F238E27FC236}">
                  <a16:creationId xmlns:a16="http://schemas.microsoft.com/office/drawing/2014/main" id="{4C92C7E7-EF81-4765-A4E1-3ED471262A42}"/>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TextBox 25">
              <a:extLst>
                <a:ext uri="{FF2B5EF4-FFF2-40B4-BE49-F238E27FC236}">
                  <a16:creationId xmlns:a16="http://schemas.microsoft.com/office/drawing/2014/main" id="{FFA0664A-0E3B-4E0D-9209-26D0227A526B}"/>
                </a:ext>
              </a:extLst>
            </p:cNvPr>
            <p:cNvSpPr txBox="1"/>
            <p:nvPr/>
          </p:nvSpPr>
          <p:spPr>
            <a:xfrm>
              <a:off x="649450" y="1440566"/>
              <a:ext cx="6524368" cy="461665"/>
            </a:xfrm>
            <a:prstGeom prst="rect">
              <a:avLst/>
            </a:prstGeom>
            <a:noFill/>
          </p:spPr>
          <p:txBody>
            <a:bodyPr wrap="square" rtlCol="0">
              <a:spAutoFit/>
            </a:bodyPr>
            <a:lstStyle/>
            <a:p>
              <a:r>
                <a:rPr lang="en-GB" sz="2400" b="1" dirty="0">
                  <a:solidFill>
                    <a:schemeClr val="accent2"/>
                  </a:solidFill>
                </a:rPr>
                <a:t>Kas </a:t>
              </a:r>
              <a:r>
                <a:rPr lang="en-GB" sz="2400" b="1" dirty="0" err="1">
                  <a:solidFill>
                    <a:schemeClr val="accent2"/>
                  </a:solidFill>
                </a:rPr>
                <a:t>vāc</a:t>
              </a:r>
              <a:r>
                <a:rPr lang="en-GB" sz="2400" b="1" dirty="0">
                  <a:solidFill>
                    <a:schemeClr val="accent2"/>
                  </a:solidFill>
                </a:rPr>
                <a:t> </a:t>
              </a:r>
              <a:r>
                <a:rPr lang="en-GB" sz="2400" b="1" dirty="0" err="1">
                  <a:solidFill>
                    <a:schemeClr val="accent2"/>
                  </a:solidFill>
                </a:rPr>
                <a:t>datus</a:t>
              </a:r>
              <a:endParaRPr lang="lv-LV" sz="2400" b="1" dirty="0">
                <a:solidFill>
                  <a:schemeClr val="accent2"/>
                </a:solidFill>
              </a:endParaRPr>
            </a:p>
          </p:txBody>
        </p:sp>
      </p:grpSp>
      <p:sp>
        <p:nvSpPr>
          <p:cNvPr id="6" name="TextBox 5">
            <a:extLst>
              <a:ext uri="{FF2B5EF4-FFF2-40B4-BE49-F238E27FC236}">
                <a16:creationId xmlns:a16="http://schemas.microsoft.com/office/drawing/2014/main" id="{589CA6A9-64EE-47DA-8C3C-7433D2DF865D}"/>
              </a:ext>
            </a:extLst>
          </p:cNvPr>
          <p:cNvSpPr txBox="1"/>
          <p:nvPr/>
        </p:nvSpPr>
        <p:spPr>
          <a:xfrm>
            <a:off x="6858000" y="757989"/>
            <a:ext cx="2574758" cy="923330"/>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grupu</a:t>
            </a:r>
            <a:r>
              <a:rPr lang="en-US" b="1" dirty="0"/>
              <a:t> </a:t>
            </a:r>
            <a:r>
              <a:rPr lang="en-US" b="1" dirty="0" err="1"/>
              <a:t>plānots</a:t>
            </a:r>
            <a:r>
              <a:rPr lang="en-US" b="1" dirty="0"/>
              <a:t> </a:t>
            </a:r>
            <a:r>
              <a:rPr lang="en-US" b="1" dirty="0" err="1"/>
              <a:t>sākt</a:t>
            </a:r>
            <a:r>
              <a:rPr lang="en-US" b="1" dirty="0"/>
              <a:t> 20.07.2022.</a:t>
            </a:r>
            <a:endParaRPr lang="lv-LV" b="1" dirty="0"/>
          </a:p>
        </p:txBody>
      </p:sp>
    </p:spTree>
    <p:extLst>
      <p:ext uri="{BB962C8B-B14F-4D97-AF65-F5344CB8AC3E}">
        <p14:creationId xmlns:p14="http://schemas.microsoft.com/office/powerpoint/2010/main" val="30830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541191" y="4490828"/>
            <a:ext cx="46275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Uzsāktās</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a:t>
            </a: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darbības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461126" y="2062953"/>
            <a:ext cx="7031939" cy="3231654"/>
            <a:chOff x="141879" y="429611"/>
            <a:chExt cx="7031939" cy="3231654"/>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en-US" b="1" dirty="0" err="1">
                  <a:solidFill>
                    <a:prstClr val="black"/>
                  </a:solidFill>
                </a:rPr>
                <a:t>Tiek</a:t>
              </a:r>
              <a:r>
                <a:rPr lang="en-US" b="1" dirty="0">
                  <a:solidFill>
                    <a:prstClr val="black"/>
                  </a:solidFill>
                </a:rPr>
                <a:t> </a:t>
              </a:r>
              <a:r>
                <a:rPr lang="en-US" b="1" dirty="0" err="1">
                  <a:solidFill>
                    <a:prstClr val="black"/>
                  </a:solidFill>
                </a:rPr>
                <a:t>izstrādāta</a:t>
              </a:r>
              <a:r>
                <a:rPr lang="en-US" b="1" dirty="0">
                  <a:solidFill>
                    <a:prstClr val="black"/>
                  </a:solidFill>
                </a:rPr>
                <a:t> </a:t>
              </a:r>
              <a:r>
                <a:rPr lang="en-US" b="1" dirty="0" err="1">
                  <a:solidFill>
                    <a:prstClr val="black"/>
                  </a:solidFill>
                </a:rPr>
                <a:t>tehniskā</a:t>
              </a:r>
              <a:r>
                <a:rPr lang="en-US" b="1" dirty="0">
                  <a:solidFill>
                    <a:prstClr val="black"/>
                  </a:solidFill>
                </a:rPr>
                <a:t> </a:t>
              </a:r>
              <a:r>
                <a:rPr lang="en-US" b="1" dirty="0" err="1">
                  <a:solidFill>
                    <a:prstClr val="black"/>
                  </a:solidFill>
                </a:rPr>
                <a:t>specifikācija</a:t>
              </a:r>
              <a:r>
                <a:rPr lang="en-US" b="1" dirty="0">
                  <a:solidFill>
                    <a:prstClr val="black"/>
                  </a:solidFill>
                </a:rPr>
                <a:t> </a:t>
              </a:r>
              <a:r>
                <a:rPr lang="en-US" b="1" dirty="0" err="1">
                  <a:solidFill>
                    <a:prstClr val="black"/>
                  </a:solidFill>
                </a:rPr>
                <a:t>pētījumam</a:t>
              </a:r>
              <a:r>
                <a:rPr lang="en-US" b="1" dirty="0">
                  <a:solidFill>
                    <a:prstClr val="black"/>
                  </a:solidFill>
                </a:rPr>
                <a:t>, </a:t>
              </a:r>
              <a:r>
                <a:rPr lang="en-US" b="1" dirty="0" err="1">
                  <a:solidFill>
                    <a:prstClr val="black"/>
                  </a:solidFill>
                </a:rPr>
                <a:t>lai</a:t>
              </a:r>
              <a:r>
                <a:rPr lang="en-US" b="1" dirty="0">
                  <a:solidFill>
                    <a:prstClr val="black"/>
                  </a:solidFill>
                </a:rPr>
                <a:t>:</a:t>
              </a:r>
            </a:p>
            <a:p>
              <a:pPr marL="800100" lvl="1" indent="-342900">
                <a:buFont typeface="Wingdings" panose="05000000000000000000" pitchFamily="2" charset="2"/>
                <a:buChar char="q"/>
              </a:pPr>
              <a:r>
                <a:rPr lang="en-US" b="1" dirty="0" err="1">
                  <a:solidFill>
                    <a:prstClr val="black"/>
                  </a:solidFill>
                </a:rPr>
                <a:t>Identificētu</a:t>
              </a:r>
              <a:r>
                <a:rPr lang="en-US" b="1" dirty="0">
                  <a:solidFill>
                    <a:prstClr val="black"/>
                  </a:solidFill>
                </a:rPr>
                <a:t> </a:t>
              </a:r>
              <a:r>
                <a:rPr lang="en-US" b="1" dirty="0" err="1">
                  <a:solidFill>
                    <a:prstClr val="black"/>
                  </a:solidFill>
                </a:rPr>
                <a:t>trūkstošos</a:t>
              </a:r>
              <a:r>
                <a:rPr lang="en-US" b="1" dirty="0">
                  <a:solidFill>
                    <a:prstClr val="black"/>
                  </a:solidFill>
                </a:rPr>
                <a:t> </a:t>
              </a:r>
              <a:r>
                <a:rPr lang="en-US" b="1" dirty="0" err="1">
                  <a:solidFill>
                    <a:prstClr val="black"/>
                  </a:solidFill>
                </a:rPr>
                <a:t>datus</a:t>
              </a:r>
              <a:endParaRPr lang="en-US" b="1" dirty="0">
                <a:solidFill>
                  <a:prstClr val="black"/>
                </a:solidFill>
              </a:endParaRPr>
            </a:p>
            <a:p>
              <a:pPr marL="800100" lvl="1" indent="-342900">
                <a:buFont typeface="Wingdings" panose="05000000000000000000" pitchFamily="2" charset="2"/>
                <a:buChar char="q"/>
              </a:pPr>
              <a:r>
                <a:rPr lang="en-US" b="1" dirty="0" err="1">
                  <a:solidFill>
                    <a:prstClr val="black"/>
                  </a:solidFill>
                </a:rPr>
                <a:t>Izstrādātu</a:t>
              </a:r>
              <a:r>
                <a:rPr lang="en-US" b="1" dirty="0">
                  <a:solidFill>
                    <a:prstClr val="black"/>
                  </a:solidFill>
                </a:rPr>
                <a:t> </a:t>
              </a:r>
              <a:r>
                <a:rPr lang="en-US" b="1" dirty="0" err="1">
                  <a:solidFill>
                    <a:prstClr val="black"/>
                  </a:solidFill>
                </a:rPr>
                <a:t>monitoringa</a:t>
              </a:r>
              <a:r>
                <a:rPr lang="en-US" b="1" dirty="0">
                  <a:solidFill>
                    <a:prstClr val="black"/>
                  </a:solidFill>
                </a:rPr>
                <a:t> </a:t>
              </a:r>
              <a:r>
                <a:rPr lang="en-US" b="1" dirty="0" err="1">
                  <a:solidFill>
                    <a:prstClr val="black"/>
                  </a:solidFill>
                </a:rPr>
                <a:t>sistēmu</a:t>
              </a:r>
              <a:endParaRPr lang="en-US" b="1" dirty="0">
                <a:solidFill>
                  <a:prstClr val="black"/>
                </a:solidFill>
              </a:endParaRPr>
            </a:p>
            <a:p>
              <a:pPr marL="800100" lvl="1" indent="-342900">
                <a:buFont typeface="Wingdings" panose="05000000000000000000" pitchFamily="2" charset="2"/>
                <a:buChar char="q"/>
              </a:pPr>
              <a:endParaRPr lang="en-US" b="1" dirty="0">
                <a:solidFill>
                  <a:prstClr val="black"/>
                </a:solidFill>
              </a:endParaRPr>
            </a:p>
            <a:p>
              <a:pPr marL="800100" lvl="1" indent="-342900">
                <a:buFont typeface="Wingdings" panose="05000000000000000000" pitchFamily="2" charset="2"/>
                <a:buChar char="q"/>
              </a:pPr>
              <a:endParaRPr lang="en-US" b="1" dirty="0">
                <a:solidFill>
                  <a:prstClr val="black"/>
                </a:solidFill>
              </a:endParaRPr>
            </a:p>
            <a:p>
              <a:pPr marL="342900" indent="-342900">
                <a:buFont typeface="Wingdings" panose="05000000000000000000" pitchFamily="2" charset="2"/>
                <a:buChar char="q"/>
              </a:pPr>
              <a:r>
                <a:rPr lang="en-US" b="1" dirty="0" err="1">
                  <a:solidFill>
                    <a:prstClr val="black"/>
                  </a:solidFill>
                </a:rPr>
                <a:t>Tehniskā</a:t>
              </a:r>
              <a:r>
                <a:rPr lang="en-US" b="1" dirty="0">
                  <a:solidFill>
                    <a:prstClr val="black"/>
                  </a:solidFill>
                </a:rPr>
                <a:t> </a:t>
              </a:r>
              <a:r>
                <a:rPr lang="en-US" b="1" dirty="0" err="1">
                  <a:solidFill>
                    <a:prstClr val="black"/>
                  </a:solidFill>
                </a:rPr>
                <a:t>specifikācija</a:t>
              </a:r>
              <a:r>
                <a:rPr lang="en-US" b="1" dirty="0">
                  <a:solidFill>
                    <a:prstClr val="black"/>
                  </a:solidFill>
                </a:rPr>
                <a:t> </a:t>
              </a:r>
              <a:r>
                <a:rPr lang="en-US" b="1" dirty="0" err="1">
                  <a:solidFill>
                    <a:prstClr val="black"/>
                  </a:solidFill>
                </a:rPr>
                <a:t>tiks</a:t>
              </a:r>
              <a:r>
                <a:rPr lang="en-US" b="1" dirty="0">
                  <a:solidFill>
                    <a:prstClr val="black"/>
                  </a:solidFill>
                </a:rPr>
                <a:t> </a:t>
              </a:r>
              <a:r>
                <a:rPr lang="en-US" b="1" dirty="0" err="1">
                  <a:solidFill>
                    <a:prstClr val="black"/>
                  </a:solidFill>
                </a:rPr>
                <a:t>iesniegta</a:t>
              </a:r>
              <a:r>
                <a:rPr lang="en-US" b="1" dirty="0">
                  <a:solidFill>
                    <a:prstClr val="black"/>
                  </a:solidFill>
                </a:rPr>
                <a:t> </a:t>
              </a:r>
              <a:r>
                <a:rPr lang="en-US" b="1" dirty="0" err="1">
                  <a:solidFill>
                    <a:prstClr val="black"/>
                  </a:solidFill>
                </a:rPr>
                <a:t>izskatīšanai</a:t>
              </a:r>
              <a:r>
                <a:rPr lang="en-US" b="1" dirty="0">
                  <a:solidFill>
                    <a:prstClr val="black"/>
                  </a:solidFill>
                </a:rPr>
                <a:t>, </a:t>
              </a:r>
              <a:r>
                <a:rPr lang="en-US" b="1" dirty="0" err="1">
                  <a:solidFill>
                    <a:prstClr val="black"/>
                  </a:solidFill>
                </a:rPr>
                <a:t>precizēšanai</a:t>
              </a:r>
              <a:r>
                <a:rPr lang="en-US" b="1" dirty="0">
                  <a:solidFill>
                    <a:prstClr val="black"/>
                  </a:solidFill>
                </a:rPr>
                <a:t> </a:t>
              </a:r>
              <a:r>
                <a:rPr lang="en-US" b="1" dirty="0" err="1">
                  <a:solidFill>
                    <a:prstClr val="black"/>
                  </a:solidFill>
                </a:rPr>
                <a:t>darba</a:t>
              </a:r>
              <a:r>
                <a:rPr lang="en-US" b="1" dirty="0">
                  <a:solidFill>
                    <a:prstClr val="black"/>
                  </a:solidFill>
                </a:rPr>
                <a:t> </a:t>
              </a:r>
              <a:r>
                <a:rPr lang="en-US" b="1" dirty="0" err="1">
                  <a:solidFill>
                    <a:prstClr val="black"/>
                  </a:solidFill>
                </a:rPr>
                <a:t>grupā</a:t>
              </a:r>
              <a:endParaRPr lang="en-US" b="1" dirty="0">
                <a:solidFill>
                  <a:prstClr val="black"/>
                </a:solidFill>
              </a:endParaRPr>
            </a:p>
            <a:p>
              <a:pPr lvl="0"/>
              <a:endParaRPr lang="lv-LV" b="1"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206537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171" y="167689"/>
            <a:ext cx="8148187" cy="5423637"/>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569660"/>
          </a:xfrm>
          <a:prstGeom prst="rect">
            <a:avLst/>
          </a:prstGeom>
          <a:noFill/>
        </p:spPr>
        <p:txBody>
          <a:bodyPr wrap="square" rtlCol="0">
            <a:spAutoFit/>
          </a:bodyPr>
          <a:lstStyle/>
          <a:p>
            <a:pPr lvl="0" algn="ctr"/>
            <a:r>
              <a:rPr lang="lv-LV" sz="4800" b="1" dirty="0">
                <a:solidFill>
                  <a:prstClr val="white"/>
                </a:solidFill>
              </a:rPr>
              <a:t>Atbalsta pilnveide  bērniem, kuriem ir antisociāla uzvedība</a:t>
            </a:r>
          </a:p>
        </p:txBody>
      </p:sp>
    </p:spTree>
    <p:extLst>
      <p:ext uri="{BB962C8B-B14F-4D97-AF65-F5344CB8AC3E}">
        <p14:creationId xmlns:p14="http://schemas.microsoft.com/office/powerpoint/2010/main" val="44811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303454"/>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p>
          <a:p>
            <a:pPr algn="ctr"/>
            <a:r>
              <a:rPr lang="en-US" sz="3200" b="1" dirty="0" err="1">
                <a:solidFill>
                  <a:schemeClr val="bg1"/>
                </a:solidFill>
              </a:rPr>
              <a:t>uzdevumi</a:t>
            </a:r>
            <a:r>
              <a:rPr lang="en-US" sz="3200" b="1" dirty="0">
                <a:solidFill>
                  <a:schemeClr val="bg1"/>
                </a:solidFill>
              </a:rPr>
              <a:t> (TM)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30915" y="1781688"/>
            <a:ext cx="7031939" cy="830997"/>
            <a:chOff x="141879" y="429611"/>
            <a:chExt cx="7031939" cy="830997"/>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830997"/>
            </a:xfrm>
            <a:prstGeom prst="rect">
              <a:avLst/>
            </a:prstGeom>
            <a:noFill/>
          </p:spPr>
          <p:txBody>
            <a:bodyPr wrap="square" rtlCol="0">
              <a:spAutoFit/>
            </a:bodyPr>
            <a:lstStyle/>
            <a:p>
              <a:r>
                <a:rPr lang="en-GB" sz="2400" b="1" dirty="0" err="1">
                  <a:solidFill>
                    <a:schemeClr val="accent2"/>
                  </a:solidFill>
                </a:rPr>
                <a:t>Vienota</a:t>
              </a:r>
              <a:r>
                <a:rPr lang="en-GB" sz="2400" b="1" dirty="0">
                  <a:solidFill>
                    <a:schemeClr val="accent2"/>
                  </a:solidFill>
                </a:rPr>
                <a:t> </a:t>
              </a:r>
              <a:r>
                <a:rPr lang="en-GB" sz="2400" b="1" dirty="0" err="1">
                  <a:solidFill>
                    <a:schemeClr val="accent2"/>
                  </a:solidFill>
                </a:rPr>
                <a:t>pieeja</a:t>
              </a:r>
              <a:r>
                <a:rPr lang="en-GB" sz="2400" b="1" dirty="0">
                  <a:solidFill>
                    <a:schemeClr val="accent2"/>
                  </a:solidFill>
                </a:rPr>
                <a:t> </a:t>
              </a:r>
              <a:r>
                <a:rPr lang="en-GB" sz="2400" b="1" dirty="0" err="1">
                  <a:solidFill>
                    <a:schemeClr val="accent2"/>
                  </a:solidFill>
                </a:rPr>
                <a:t>darbā</a:t>
              </a:r>
              <a:r>
                <a:rPr lang="en-GB" sz="2400" b="1" dirty="0">
                  <a:solidFill>
                    <a:schemeClr val="accent2"/>
                  </a:solidFill>
                </a:rPr>
                <a:t> </a:t>
              </a:r>
              <a:r>
                <a:rPr lang="en-GB" sz="2400" b="1" dirty="0" err="1">
                  <a:solidFill>
                    <a:schemeClr val="accent2"/>
                  </a:solidFill>
                </a:rPr>
                <a:t>ar</a:t>
              </a:r>
              <a:r>
                <a:rPr lang="en-GB" sz="2400" b="1" dirty="0">
                  <a:solidFill>
                    <a:schemeClr val="accent2"/>
                  </a:solidFill>
                </a:rPr>
                <a:t> </a:t>
              </a:r>
              <a:r>
                <a:rPr lang="en-GB" sz="2400" b="1" dirty="0" err="1">
                  <a:solidFill>
                    <a:schemeClr val="accent2"/>
                  </a:solidFill>
                </a:rPr>
                <a:t>bērniem</a:t>
              </a:r>
              <a:r>
                <a:rPr lang="en-GB" sz="2400" b="1" dirty="0">
                  <a:solidFill>
                    <a:schemeClr val="accent2"/>
                  </a:solidFill>
                </a:rPr>
                <a:t>, </a:t>
              </a:r>
              <a:r>
                <a:rPr lang="en-GB" sz="2400" b="1" dirty="0" err="1">
                  <a:solidFill>
                    <a:schemeClr val="accent2"/>
                  </a:solidFill>
                </a:rPr>
                <a:t>kuriem</a:t>
              </a:r>
              <a:r>
                <a:rPr lang="en-GB" sz="2400" b="1" dirty="0">
                  <a:solidFill>
                    <a:schemeClr val="accent2"/>
                  </a:solidFill>
                </a:rPr>
                <a:t> </a:t>
              </a:r>
              <a:r>
                <a:rPr lang="en-GB" sz="2400" b="1" dirty="0" err="1">
                  <a:solidFill>
                    <a:schemeClr val="accent2"/>
                  </a:solidFill>
                </a:rPr>
                <a:t>ir</a:t>
              </a:r>
              <a:r>
                <a:rPr lang="en-GB" sz="2400" b="1" dirty="0">
                  <a:solidFill>
                    <a:schemeClr val="accent2"/>
                  </a:solidFill>
                </a:rPr>
                <a:t> </a:t>
              </a:r>
              <a:r>
                <a:rPr lang="en-GB" sz="2400" b="1" dirty="0" err="1">
                  <a:solidFill>
                    <a:schemeClr val="accent2"/>
                  </a:solidFill>
                </a:rPr>
                <a:t>antisociāla</a:t>
              </a:r>
              <a:r>
                <a:rPr lang="en-GB" sz="2400" b="1" dirty="0">
                  <a:solidFill>
                    <a:schemeClr val="accent2"/>
                  </a:solidFill>
                </a:rPr>
                <a:t> </a:t>
              </a:r>
              <a:r>
                <a:rPr lang="en-GB" sz="2400" b="1" dirty="0" err="1">
                  <a:solidFill>
                    <a:schemeClr val="accent2"/>
                  </a:solidFill>
                </a:rPr>
                <a:t>uzvedība</a:t>
              </a:r>
              <a:endParaRPr lang="lv-LV" sz="2400" b="1" dirty="0">
                <a:solidFill>
                  <a:schemeClr val="accent2"/>
                </a:solidFill>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30915" y="3675430"/>
            <a:ext cx="7031939" cy="830997"/>
            <a:chOff x="141879" y="1440566"/>
            <a:chExt cx="7031939" cy="830997"/>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830997"/>
            </a:xfrm>
            <a:prstGeom prst="rect">
              <a:avLst/>
            </a:prstGeom>
            <a:noFill/>
          </p:spPr>
          <p:txBody>
            <a:bodyPr wrap="square" rtlCol="0">
              <a:spAutoFit/>
            </a:bodyPr>
            <a:lstStyle/>
            <a:p>
              <a:r>
                <a:rPr lang="en-GB" sz="2400" b="1" dirty="0" err="1">
                  <a:solidFill>
                    <a:schemeClr val="accent2"/>
                  </a:solidFill>
                </a:rPr>
                <a:t>Vienots</a:t>
              </a:r>
              <a:r>
                <a:rPr lang="lv-LV" sz="2400" b="1" dirty="0">
                  <a:solidFill>
                    <a:schemeClr val="accent2"/>
                  </a:solidFill>
                </a:rPr>
                <a:t> </a:t>
              </a:r>
              <a:r>
                <a:rPr lang="lv-LV" sz="2400" b="1" dirty="0" err="1">
                  <a:solidFill>
                    <a:schemeClr val="accent2"/>
                  </a:solidFill>
                </a:rPr>
                <a:t>proces</a:t>
              </a:r>
              <a:r>
                <a:rPr lang="en-GB" sz="2400" b="1" dirty="0">
                  <a:solidFill>
                    <a:schemeClr val="accent2"/>
                  </a:solidFill>
                </a:rPr>
                <a:t>s</a:t>
              </a:r>
              <a:r>
                <a:rPr lang="lv-LV" sz="2400" b="1" dirty="0">
                  <a:solidFill>
                    <a:schemeClr val="accent2"/>
                  </a:solidFill>
                </a:rPr>
                <a:t>, kādā iekārto bērnu likumpārkāpumu profilakses li</a:t>
              </a:r>
              <a:r>
                <a:rPr lang="en-GB" sz="2400" b="1" dirty="0" err="1">
                  <a:solidFill>
                    <a:schemeClr val="accent2"/>
                  </a:solidFill>
                </a:rPr>
                <a:t>etu</a:t>
              </a:r>
              <a:endParaRPr lang="lv-LV" sz="2400" b="1" dirty="0">
                <a:solidFill>
                  <a:schemeClr val="accent2"/>
                </a:solidFill>
              </a:endParaRPr>
            </a:p>
          </p:txBody>
        </p:sp>
      </p:grpSp>
      <p:grpSp>
        <p:nvGrpSpPr>
          <p:cNvPr id="29" name="Group 28">
            <a:extLst>
              <a:ext uri="{FF2B5EF4-FFF2-40B4-BE49-F238E27FC236}">
                <a16:creationId xmlns:a16="http://schemas.microsoft.com/office/drawing/2014/main" id="{27C9DC58-5203-4992-82FB-05313ECB6416}"/>
              </a:ext>
            </a:extLst>
          </p:cNvPr>
          <p:cNvGrpSpPr/>
          <p:nvPr/>
        </p:nvGrpSpPr>
        <p:grpSpPr>
          <a:xfrm>
            <a:off x="230915" y="5334505"/>
            <a:ext cx="7031939" cy="830997"/>
            <a:chOff x="141879" y="2722829"/>
            <a:chExt cx="7031939" cy="830997"/>
          </a:xfrm>
        </p:grpSpPr>
        <p:sp>
          <p:nvSpPr>
            <p:cNvPr id="30" name="Parallelogram 29">
              <a:extLst>
                <a:ext uri="{FF2B5EF4-FFF2-40B4-BE49-F238E27FC236}">
                  <a16:creationId xmlns:a16="http://schemas.microsoft.com/office/drawing/2014/main" id="{AE1DAACA-F868-4B08-9AB0-3FE07C5309CD}"/>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2178EDDD-EACD-4DE6-A896-C347915CF51A}"/>
                </a:ext>
              </a:extLst>
            </p:cNvPr>
            <p:cNvSpPr txBox="1"/>
            <p:nvPr/>
          </p:nvSpPr>
          <p:spPr>
            <a:xfrm>
              <a:off x="649450" y="2722829"/>
              <a:ext cx="6524368" cy="830997"/>
            </a:xfrm>
            <a:prstGeom prst="rect">
              <a:avLst/>
            </a:prstGeom>
            <a:noFill/>
          </p:spPr>
          <p:txBody>
            <a:bodyPr wrap="square" rtlCol="0">
              <a:spAutoFit/>
            </a:bodyPr>
            <a:lstStyle/>
            <a:p>
              <a:r>
                <a:rPr lang="en-GB" sz="2400" b="1" dirty="0">
                  <a:solidFill>
                    <a:schemeClr val="accent2"/>
                  </a:solidFill>
                </a:rPr>
                <a:t>P</a:t>
              </a:r>
              <a:r>
                <a:rPr lang="lv-LV" sz="2400" b="1" dirty="0" err="1">
                  <a:solidFill>
                    <a:schemeClr val="accent2"/>
                  </a:solidFill>
                </a:rPr>
                <a:t>recizēt</a:t>
              </a:r>
              <a:r>
                <a:rPr lang="en-GB" sz="2400" b="1" dirty="0">
                  <a:solidFill>
                    <a:schemeClr val="accent2"/>
                  </a:solidFill>
                </a:rPr>
                <a:t>a</a:t>
              </a:r>
              <a:r>
                <a:rPr lang="lv-LV" sz="2400" b="1" dirty="0">
                  <a:solidFill>
                    <a:schemeClr val="accent2"/>
                  </a:solidFill>
                </a:rPr>
                <a:t> ziņošanas </a:t>
              </a:r>
              <a:r>
                <a:rPr lang="lv-LV" sz="2400" b="1" dirty="0" err="1">
                  <a:solidFill>
                    <a:schemeClr val="accent2"/>
                  </a:solidFill>
                </a:rPr>
                <a:t>kārtīb</a:t>
              </a:r>
              <a:r>
                <a:rPr lang="en-GB" sz="2400" b="1" dirty="0">
                  <a:solidFill>
                    <a:schemeClr val="accent2"/>
                  </a:solidFill>
                </a:rPr>
                <a:t>a</a:t>
              </a:r>
              <a:r>
                <a:rPr lang="lv-LV" sz="2400" b="1" dirty="0">
                  <a:solidFill>
                    <a:schemeClr val="accent2"/>
                  </a:solidFill>
                </a:rPr>
                <a:t> vardarbības pret bērnu gadījumos</a:t>
              </a:r>
            </a:p>
          </p:txBody>
        </p:sp>
      </p:grpSp>
    </p:spTree>
    <p:extLst>
      <p:ext uri="{BB962C8B-B14F-4D97-AF65-F5344CB8AC3E}">
        <p14:creationId xmlns:p14="http://schemas.microsoft.com/office/powerpoint/2010/main" val="87484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303454"/>
            <a:ext cx="4698231" cy="1077218"/>
          </a:xfrm>
          <a:prstGeom prst="rect">
            <a:avLst/>
          </a:prstGeom>
          <a:noFill/>
        </p:spPr>
        <p:txBody>
          <a:bodyPr wrap="square" rtlCol="0">
            <a:spAutoFit/>
          </a:bodyPr>
          <a:lstStyle/>
          <a:p>
            <a:pPr algn="ctr"/>
            <a:r>
              <a:rPr lang="en-US" sz="3200" b="1" dirty="0" err="1">
                <a:solidFill>
                  <a:schemeClr val="bg1"/>
                </a:solidFill>
              </a:rPr>
              <a:t>Plānotās</a:t>
            </a:r>
            <a:r>
              <a:rPr lang="en-US" sz="3200" b="1" dirty="0">
                <a:solidFill>
                  <a:schemeClr val="bg1"/>
                </a:solidFill>
              </a:rPr>
              <a:t> </a:t>
            </a:r>
          </a:p>
          <a:p>
            <a:pPr algn="ctr"/>
            <a:r>
              <a:rPr lang="en-US" sz="3200" b="1" dirty="0" err="1">
                <a:solidFill>
                  <a:schemeClr val="bg1"/>
                </a:solidFill>
              </a:rPr>
              <a:t>darbības</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96562" y="535900"/>
            <a:ext cx="7031939" cy="1077218"/>
            <a:chOff x="141879" y="429611"/>
            <a:chExt cx="7031939" cy="1077218"/>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1077218"/>
            </a:xfrm>
            <a:prstGeom prst="rect">
              <a:avLst/>
            </a:prstGeom>
            <a:noFill/>
          </p:spPr>
          <p:txBody>
            <a:bodyPr wrap="square" rtlCol="0">
              <a:spAutoFit/>
            </a:bodyPr>
            <a:lstStyle/>
            <a:p>
              <a:r>
                <a:rPr lang="en-GB" sz="2400" b="1" dirty="0">
                  <a:solidFill>
                    <a:schemeClr val="accent2"/>
                  </a:solidFill>
                </a:rPr>
                <a:t>SKII “</a:t>
              </a:r>
              <a:r>
                <a:rPr lang="en-GB" sz="2400" b="1" dirty="0" err="1">
                  <a:solidFill>
                    <a:schemeClr val="accent2"/>
                  </a:solidFill>
                </a:rPr>
                <a:t>Naukšēni</a:t>
              </a:r>
              <a:r>
                <a:rPr lang="en-GB" sz="2400" b="1" dirty="0">
                  <a:solidFill>
                    <a:schemeClr val="accent2"/>
                  </a:solidFill>
                </a:rPr>
                <a:t> </a:t>
              </a:r>
              <a:r>
                <a:rPr lang="en-GB" sz="2400" b="1" dirty="0" err="1">
                  <a:solidFill>
                    <a:schemeClr val="accent2"/>
                  </a:solidFill>
                </a:rPr>
                <a:t>slēgšana</a:t>
              </a:r>
              <a:r>
                <a:rPr lang="en-GB" sz="2400" b="1" dirty="0">
                  <a:solidFill>
                    <a:schemeClr val="accent2"/>
                  </a:solidFill>
                </a:rPr>
                <a:t>”:</a:t>
              </a:r>
            </a:p>
            <a:p>
              <a:pPr marL="342900" indent="-342900">
                <a:buFont typeface="Wingdings" panose="05000000000000000000" pitchFamily="2" charset="2"/>
                <a:buChar char="Ø"/>
              </a:pPr>
              <a:r>
                <a:rPr lang="en-GB" sz="2000" b="1" dirty="0" err="1">
                  <a:solidFill>
                    <a:schemeClr val="accent2"/>
                  </a:solidFill>
                </a:rPr>
                <a:t>Bērna</a:t>
              </a:r>
              <a:r>
                <a:rPr lang="en-GB" sz="2000" b="1" dirty="0">
                  <a:solidFill>
                    <a:schemeClr val="accent2"/>
                  </a:solidFill>
                </a:rPr>
                <a:t> </a:t>
              </a:r>
              <a:r>
                <a:rPr lang="en-GB" sz="2000" b="1" dirty="0" err="1">
                  <a:solidFill>
                    <a:schemeClr val="accent2"/>
                  </a:solidFill>
                </a:rPr>
                <a:t>ievietošana</a:t>
              </a:r>
              <a:r>
                <a:rPr lang="en-GB" sz="2000" b="1" dirty="0">
                  <a:solidFill>
                    <a:schemeClr val="accent2"/>
                  </a:solidFill>
                </a:rPr>
                <a:t> SKII</a:t>
              </a:r>
            </a:p>
            <a:p>
              <a:pPr marL="342900" indent="-342900">
                <a:buFont typeface="Wingdings" panose="05000000000000000000" pitchFamily="2" charset="2"/>
                <a:buChar char="Ø"/>
              </a:pPr>
              <a:r>
                <a:rPr lang="en-GB" sz="2000" b="1" dirty="0" err="1">
                  <a:solidFill>
                    <a:schemeClr val="accent2"/>
                  </a:solidFill>
                </a:rPr>
                <a:t>Konceptuāls</a:t>
              </a:r>
              <a:r>
                <a:rPr lang="en-GB" sz="2000" b="1" dirty="0">
                  <a:solidFill>
                    <a:schemeClr val="accent2"/>
                  </a:solidFill>
                </a:rPr>
                <a:t> </a:t>
              </a:r>
              <a:r>
                <a:rPr lang="en-GB" sz="2000" b="1" dirty="0" err="1">
                  <a:solidFill>
                    <a:schemeClr val="accent2"/>
                  </a:solidFill>
                </a:rPr>
                <a:t>risinājums</a:t>
              </a:r>
              <a:r>
                <a:rPr lang="en-GB" sz="2000" b="1" dirty="0">
                  <a:solidFill>
                    <a:schemeClr val="accent2"/>
                  </a:solidFill>
                </a:rPr>
                <a:t> </a:t>
              </a:r>
              <a:r>
                <a:rPr lang="en-GB" sz="2000" b="1" dirty="0" err="1">
                  <a:solidFill>
                    <a:schemeClr val="accent2"/>
                  </a:solidFill>
                </a:rPr>
                <a:t>uz</a:t>
              </a:r>
              <a:r>
                <a:rPr lang="en-GB" sz="2000" b="1" dirty="0">
                  <a:solidFill>
                    <a:schemeClr val="accent2"/>
                  </a:solidFill>
                </a:rPr>
                <a:t> </a:t>
              </a:r>
              <a:r>
                <a:rPr lang="en-GB" sz="2000" b="1" dirty="0" err="1">
                  <a:solidFill>
                    <a:schemeClr val="accent2"/>
                  </a:solidFill>
                </a:rPr>
                <a:t>nākotni</a:t>
              </a:r>
              <a:endParaRPr lang="lv-LV" sz="2000" b="1" dirty="0">
                <a:solidFill>
                  <a:schemeClr val="accent2"/>
                </a:solidFill>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96562" y="2298525"/>
            <a:ext cx="7031939" cy="1754326"/>
            <a:chOff x="141879" y="1440566"/>
            <a:chExt cx="7031939" cy="1754326"/>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1754326"/>
            </a:xfrm>
            <a:prstGeom prst="rect">
              <a:avLst/>
            </a:prstGeom>
            <a:noFill/>
          </p:spPr>
          <p:txBody>
            <a:bodyPr wrap="square" rtlCol="0">
              <a:spAutoFit/>
            </a:bodyPr>
            <a:lstStyle/>
            <a:p>
              <a:r>
                <a:rPr lang="en-US" sz="2400" b="1" dirty="0" err="1">
                  <a:solidFill>
                    <a:schemeClr val="accent2"/>
                  </a:solidFill>
                </a:rPr>
                <a:t>Probācijas</a:t>
              </a:r>
              <a:r>
                <a:rPr lang="en-US" sz="2400" b="1" dirty="0">
                  <a:solidFill>
                    <a:schemeClr val="accent2"/>
                  </a:solidFill>
                </a:rPr>
                <a:t> </a:t>
              </a:r>
              <a:r>
                <a:rPr lang="en-US" sz="2400" b="1" dirty="0" err="1">
                  <a:solidFill>
                    <a:schemeClr val="accent2"/>
                  </a:solidFill>
                </a:rPr>
                <a:t>novērošana</a:t>
              </a:r>
              <a:r>
                <a:rPr lang="en-US" sz="2400" b="1" dirty="0">
                  <a:solidFill>
                    <a:schemeClr val="accent2"/>
                  </a:solidFill>
                </a:rPr>
                <a:t>:</a:t>
              </a:r>
            </a:p>
            <a:p>
              <a:pPr marL="342900" indent="-342900">
                <a:buFont typeface="Wingdings" panose="05000000000000000000" pitchFamily="2" charset="2"/>
                <a:buChar char="Ø"/>
              </a:pPr>
              <a:r>
                <a:rPr lang="lv-LV" sz="2000" b="1" dirty="0">
                  <a:solidFill>
                    <a:schemeClr val="accent2"/>
                  </a:solidFill>
                </a:rPr>
                <a:t>VPD pārraudzīts audzinoša rakstura piespiedu līdzeklis</a:t>
              </a:r>
              <a:endParaRPr lang="en-US" sz="2000" b="1" dirty="0">
                <a:solidFill>
                  <a:schemeClr val="accent2"/>
                </a:solidFill>
              </a:endParaRPr>
            </a:p>
            <a:p>
              <a:pPr marL="342900" indent="-342900">
                <a:buFont typeface="Wingdings" panose="05000000000000000000" pitchFamily="2" charset="2"/>
                <a:buChar char="Ø"/>
              </a:pPr>
              <a:r>
                <a:rPr lang="en-US" sz="2000" b="1" dirty="0" err="1">
                  <a:solidFill>
                    <a:schemeClr val="accent2"/>
                  </a:solidFill>
                </a:rPr>
                <a:t>ārpakalpojums</a:t>
              </a:r>
              <a:endParaRPr lang="lv-LV" sz="2000" b="1" dirty="0">
                <a:solidFill>
                  <a:schemeClr val="accent2"/>
                </a:solidFill>
              </a:endParaRPr>
            </a:p>
            <a:p>
              <a:pPr marL="342900" indent="-342900">
                <a:buFont typeface="Wingdings" panose="05000000000000000000" pitchFamily="2" charset="2"/>
                <a:buChar char="Ø"/>
              </a:pPr>
              <a:endParaRPr lang="lv-LV" sz="2400" b="1" dirty="0">
                <a:solidFill>
                  <a:schemeClr val="accent2"/>
                </a:solidFill>
              </a:endParaRPr>
            </a:p>
          </p:txBody>
        </p:sp>
      </p:grpSp>
      <p:grpSp>
        <p:nvGrpSpPr>
          <p:cNvPr id="29" name="Group 28">
            <a:extLst>
              <a:ext uri="{FF2B5EF4-FFF2-40B4-BE49-F238E27FC236}">
                <a16:creationId xmlns:a16="http://schemas.microsoft.com/office/drawing/2014/main" id="{27C9DC58-5203-4992-82FB-05313ECB6416}"/>
              </a:ext>
            </a:extLst>
          </p:cNvPr>
          <p:cNvGrpSpPr/>
          <p:nvPr/>
        </p:nvGrpSpPr>
        <p:grpSpPr>
          <a:xfrm>
            <a:off x="122631" y="4183774"/>
            <a:ext cx="7031939" cy="1446550"/>
            <a:chOff x="141879" y="2722829"/>
            <a:chExt cx="7031939" cy="1446550"/>
          </a:xfrm>
        </p:grpSpPr>
        <p:sp>
          <p:nvSpPr>
            <p:cNvPr id="30" name="Parallelogram 29">
              <a:extLst>
                <a:ext uri="{FF2B5EF4-FFF2-40B4-BE49-F238E27FC236}">
                  <a16:creationId xmlns:a16="http://schemas.microsoft.com/office/drawing/2014/main" id="{AE1DAACA-F868-4B08-9AB0-3FE07C5309CD}"/>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2178EDDD-EACD-4DE6-A896-C347915CF51A}"/>
                </a:ext>
              </a:extLst>
            </p:cNvPr>
            <p:cNvSpPr txBox="1"/>
            <p:nvPr/>
          </p:nvSpPr>
          <p:spPr>
            <a:xfrm>
              <a:off x="649450" y="2722829"/>
              <a:ext cx="6524368" cy="1446550"/>
            </a:xfrm>
            <a:prstGeom prst="rect">
              <a:avLst/>
            </a:prstGeom>
            <a:noFill/>
          </p:spPr>
          <p:txBody>
            <a:bodyPr wrap="square" rtlCol="0">
              <a:spAutoFit/>
            </a:bodyPr>
            <a:lstStyle/>
            <a:p>
              <a:r>
                <a:rPr lang="en-GB" sz="2400" b="1" dirty="0" err="1">
                  <a:solidFill>
                    <a:schemeClr val="accent2"/>
                  </a:solidFill>
                </a:rPr>
                <a:t>Pakāpeniska</a:t>
              </a:r>
              <a:r>
                <a:rPr lang="en-GB" sz="2400" b="1" dirty="0">
                  <a:solidFill>
                    <a:schemeClr val="accent2"/>
                  </a:solidFill>
                </a:rPr>
                <a:t> </a:t>
              </a:r>
              <a:r>
                <a:rPr lang="en-GB" sz="2400" b="1" dirty="0" err="1">
                  <a:solidFill>
                    <a:schemeClr val="accent2"/>
                  </a:solidFill>
                </a:rPr>
                <a:t>atteikšanās</a:t>
              </a:r>
              <a:r>
                <a:rPr lang="en-GB" sz="2400" b="1" dirty="0">
                  <a:solidFill>
                    <a:schemeClr val="accent2"/>
                  </a:solidFill>
                </a:rPr>
                <a:t> no </a:t>
              </a:r>
              <a:r>
                <a:rPr lang="en-GB" sz="2400" b="1" dirty="0" err="1">
                  <a:solidFill>
                    <a:schemeClr val="accent2"/>
                  </a:solidFill>
                </a:rPr>
                <a:t>bērnu</a:t>
              </a:r>
              <a:r>
                <a:rPr lang="en-GB" sz="2400" b="1" dirty="0">
                  <a:solidFill>
                    <a:schemeClr val="accent2"/>
                  </a:solidFill>
                </a:rPr>
                <a:t> </a:t>
              </a:r>
              <a:r>
                <a:rPr lang="en-GB" sz="2400" b="1" dirty="0" err="1">
                  <a:solidFill>
                    <a:schemeClr val="accent2"/>
                  </a:solidFill>
                </a:rPr>
                <a:t>administratīvas</a:t>
              </a:r>
              <a:r>
                <a:rPr lang="en-GB" sz="2400" b="1" dirty="0">
                  <a:solidFill>
                    <a:schemeClr val="accent2"/>
                  </a:solidFill>
                </a:rPr>
                <a:t> </a:t>
              </a:r>
              <a:r>
                <a:rPr lang="en-GB" sz="2400" b="1" dirty="0" err="1">
                  <a:solidFill>
                    <a:schemeClr val="accent2"/>
                  </a:solidFill>
                </a:rPr>
                <a:t>sodīšanas</a:t>
              </a:r>
              <a:r>
                <a:rPr lang="en-GB" sz="2400" b="1" dirty="0">
                  <a:solidFill>
                    <a:schemeClr val="accent2"/>
                  </a:solidFill>
                </a:rPr>
                <a:t>:</a:t>
              </a:r>
            </a:p>
            <a:p>
              <a:pPr marL="342900" indent="-342900">
                <a:buFont typeface="Wingdings" panose="05000000000000000000" pitchFamily="2" charset="2"/>
                <a:buChar char="Ø"/>
              </a:pPr>
              <a:r>
                <a:rPr lang="en-GB" sz="2000" b="1" dirty="0">
                  <a:solidFill>
                    <a:schemeClr val="accent2"/>
                  </a:solidFill>
                </a:rPr>
                <a:t>BTAL 58.pants</a:t>
              </a:r>
            </a:p>
            <a:p>
              <a:pPr marL="342900" indent="-342900">
                <a:buFont typeface="Wingdings" panose="05000000000000000000" pitchFamily="2" charset="2"/>
                <a:buChar char="Ø"/>
              </a:pPr>
              <a:r>
                <a:rPr lang="en-GB" sz="2000" b="1" dirty="0" err="1">
                  <a:solidFill>
                    <a:schemeClr val="accent2"/>
                  </a:solidFill>
                </a:rPr>
                <a:t>Konceptuāls</a:t>
              </a:r>
              <a:r>
                <a:rPr lang="en-GB" sz="2000" b="1" dirty="0">
                  <a:solidFill>
                    <a:schemeClr val="accent2"/>
                  </a:solidFill>
                </a:rPr>
                <a:t> </a:t>
              </a:r>
              <a:r>
                <a:rPr lang="en-GB" sz="2000" b="1" dirty="0" err="1">
                  <a:solidFill>
                    <a:schemeClr val="accent2"/>
                  </a:solidFill>
                </a:rPr>
                <a:t>risinājums</a:t>
              </a:r>
              <a:r>
                <a:rPr lang="en-GB" sz="2000" b="1" dirty="0">
                  <a:solidFill>
                    <a:schemeClr val="accent2"/>
                  </a:solidFill>
                </a:rPr>
                <a:t> </a:t>
              </a:r>
              <a:r>
                <a:rPr lang="en-GB" sz="2000" b="1" dirty="0" err="1">
                  <a:solidFill>
                    <a:schemeClr val="accent2"/>
                  </a:solidFill>
                </a:rPr>
                <a:t>uz</a:t>
              </a:r>
              <a:r>
                <a:rPr lang="en-GB" sz="2000" b="1" dirty="0">
                  <a:solidFill>
                    <a:schemeClr val="accent2"/>
                  </a:solidFill>
                </a:rPr>
                <a:t> </a:t>
              </a:r>
              <a:r>
                <a:rPr lang="en-GB" sz="2000" b="1" dirty="0" err="1">
                  <a:solidFill>
                    <a:schemeClr val="accent2"/>
                  </a:solidFill>
                </a:rPr>
                <a:t>nākotni</a:t>
              </a:r>
              <a:endParaRPr lang="en-GB" sz="2000" b="1" dirty="0">
                <a:solidFill>
                  <a:schemeClr val="accent2"/>
                </a:solidFill>
              </a:endParaRPr>
            </a:p>
          </p:txBody>
        </p:sp>
      </p:grpSp>
    </p:spTree>
    <p:extLst>
      <p:ext uri="{BB962C8B-B14F-4D97-AF65-F5344CB8AC3E}">
        <p14:creationId xmlns:p14="http://schemas.microsoft.com/office/powerpoint/2010/main" val="178719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123" y="663190"/>
            <a:ext cx="9833990" cy="5531619"/>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565895"/>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569660"/>
          </a:xfrm>
          <a:prstGeom prst="rect">
            <a:avLst/>
          </a:prstGeom>
          <a:noFill/>
        </p:spPr>
        <p:txBody>
          <a:bodyPr wrap="square" rtlCol="0">
            <a:spAutoFit/>
          </a:bodyPr>
          <a:lstStyle/>
          <a:p>
            <a:pPr lvl="0" algn="ctr"/>
            <a:r>
              <a:rPr lang="lv-LV" sz="4800" b="1" dirty="0">
                <a:solidFill>
                  <a:prstClr val="white"/>
                </a:solidFill>
              </a:rPr>
              <a:t>Bērnu alternatīvās aprūpes sistēmas pilnveide</a:t>
            </a:r>
          </a:p>
        </p:txBody>
      </p:sp>
    </p:spTree>
    <p:extLst>
      <p:ext uri="{BB962C8B-B14F-4D97-AF65-F5344CB8AC3E}">
        <p14:creationId xmlns:p14="http://schemas.microsoft.com/office/powerpoint/2010/main" val="237091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467787" y="4978787"/>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30915" y="1781688"/>
            <a:ext cx="7031939" cy="1200329"/>
            <a:chOff x="141879" y="429611"/>
            <a:chExt cx="7031939" cy="1200329"/>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5"/>
              <a:ext cx="2063579" cy="1197455"/>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1200329"/>
            </a:xfrm>
            <a:prstGeom prst="rect">
              <a:avLst/>
            </a:prstGeom>
            <a:noFill/>
          </p:spPr>
          <p:txBody>
            <a:bodyPr wrap="square" rtlCol="0">
              <a:spAutoFit/>
            </a:bodyPr>
            <a:lstStyle/>
            <a:p>
              <a:r>
                <a:rPr lang="en-GB" sz="2400" b="1" dirty="0">
                  <a:solidFill>
                    <a:schemeClr val="accent2"/>
                  </a:solidFill>
                </a:rPr>
                <a:t>S</a:t>
              </a:r>
              <a:r>
                <a:rPr lang="lv-LV" sz="2400" b="1" dirty="0" err="1">
                  <a:solidFill>
                    <a:schemeClr val="accent2"/>
                  </a:solidFill>
                </a:rPr>
                <a:t>pecializēto</a:t>
              </a:r>
              <a:r>
                <a:rPr lang="lv-LV" sz="2400" b="1" dirty="0">
                  <a:solidFill>
                    <a:schemeClr val="accent2"/>
                  </a:solidFill>
                </a:rPr>
                <a:t> audžuģimeņu un ārpusģimenes aprūpes atbalsta centru darbības uzlabošana</a:t>
              </a: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30915" y="4070847"/>
            <a:ext cx="7031939" cy="1446550"/>
            <a:chOff x="141879" y="1440566"/>
            <a:chExt cx="7031939" cy="1446550"/>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0"/>
              <a:ext cx="2063579" cy="1443675"/>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1446550"/>
            </a:xfrm>
            <a:prstGeom prst="rect">
              <a:avLst/>
            </a:prstGeom>
            <a:noFill/>
          </p:spPr>
          <p:txBody>
            <a:bodyPr wrap="square" rtlCol="0">
              <a:spAutoFit/>
            </a:bodyPr>
            <a:lstStyle/>
            <a:p>
              <a:r>
                <a:rPr lang="lv-LV" sz="2200" b="1" dirty="0">
                  <a:solidFill>
                    <a:schemeClr val="accent2"/>
                  </a:solidFill>
                </a:rPr>
                <a:t>Bērnu alternatīvās aprūpes formu diferenciācija, atbalsta sistēmas jauniešiem pēc ārpusģimenes aprūpes pilnveide, adopcijas sistēmas pilnveide</a:t>
              </a:r>
            </a:p>
          </p:txBody>
        </p:sp>
      </p:grpSp>
      <p:sp>
        <p:nvSpPr>
          <p:cNvPr id="2" name="TextBox 1">
            <a:extLst>
              <a:ext uri="{FF2B5EF4-FFF2-40B4-BE49-F238E27FC236}">
                <a16:creationId xmlns:a16="http://schemas.microsoft.com/office/drawing/2014/main" id="{0C818F43-4BD5-4E4A-ACD5-1A71D8D73F24}"/>
              </a:ext>
            </a:extLst>
          </p:cNvPr>
          <p:cNvSpPr txBox="1"/>
          <p:nvPr/>
        </p:nvSpPr>
        <p:spPr>
          <a:xfrm>
            <a:off x="8412502" y="994719"/>
            <a:ext cx="2562727" cy="923330"/>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a:t>
            </a:r>
            <a:r>
              <a:rPr lang="en-US" b="1" dirty="0"/>
              <a:t>:</a:t>
            </a:r>
          </a:p>
          <a:p>
            <a:pPr marL="285750" indent="-285750">
              <a:buFont typeface="Arial" panose="020B0604020202020204" pitchFamily="34" charset="0"/>
              <a:buChar char="•"/>
            </a:pPr>
            <a:r>
              <a:rPr lang="en-US" b="1" dirty="0"/>
              <a:t>02.06.2022.</a:t>
            </a:r>
            <a:endParaRPr lang="lv-LV" b="1" dirty="0"/>
          </a:p>
        </p:txBody>
      </p:sp>
    </p:spTree>
    <p:extLst>
      <p:ext uri="{BB962C8B-B14F-4D97-AF65-F5344CB8AC3E}">
        <p14:creationId xmlns:p14="http://schemas.microsoft.com/office/powerpoint/2010/main" val="83042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303454"/>
            <a:ext cx="46982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Paveiktais</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un </a:t>
            </a: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plānotais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96562" y="535900"/>
            <a:ext cx="7031939" cy="2000548"/>
            <a:chOff x="141879" y="429611"/>
            <a:chExt cx="7031939" cy="2000548"/>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Darba</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grupā</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izskatīts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a:t>
              </a:r>
            </a:p>
            <a:p>
              <a:pPr marL="342900" lvl="0" indent="-342900">
                <a:buFont typeface="Wingdings" panose="05000000000000000000" pitchFamily="2" charset="2"/>
                <a:buChar char="Ø"/>
              </a:pPr>
              <a:endParaRPr lang="en-US" sz="2000" b="1" dirty="0">
                <a:solidFill>
                  <a:srgbClr val="38572C"/>
                </a:solidFill>
              </a:endParaRPr>
            </a:p>
            <a:p>
              <a:pPr marL="342900" lvl="0" indent="-342900">
                <a:buFont typeface="Wingdings" panose="05000000000000000000" pitchFamily="2" charset="2"/>
                <a:buChar char="Ø"/>
              </a:pPr>
              <a:r>
                <a:rPr lang="lv-LV" sz="2000" b="1" dirty="0">
                  <a:solidFill>
                    <a:srgbClr val="38572C"/>
                  </a:solidFill>
                </a:rPr>
                <a:t>Aktuālā statistika </a:t>
              </a:r>
              <a:r>
                <a:rPr lang="lv-LV" sz="2000" b="1" dirty="0" err="1">
                  <a:solidFill>
                    <a:srgbClr val="38572C"/>
                  </a:solidFill>
                </a:rPr>
                <a:t>ārpusģimenes</a:t>
              </a:r>
              <a:r>
                <a:rPr lang="lv-LV" sz="2000" b="1" dirty="0">
                  <a:solidFill>
                    <a:srgbClr val="38572C"/>
                  </a:solidFill>
                </a:rPr>
                <a:t> aprūpē</a:t>
              </a:r>
              <a:endParaRPr kumimoji="0" lang="en-GB" sz="20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Ø"/>
              </a:pPr>
              <a:r>
                <a:rPr kumimoji="0" lang="en-GB" sz="2000" b="1" i="0" u="none" strike="noStrike" kern="1200" cap="none" spc="0" normalizeH="0" baseline="0" noProof="0" dirty="0" err="1">
                  <a:ln>
                    <a:noFill/>
                  </a:ln>
                  <a:solidFill>
                    <a:srgbClr val="38572C"/>
                  </a:solidFill>
                  <a:effectLst/>
                  <a:uLnTx/>
                  <a:uFillTx/>
                  <a:latin typeface="Verdana" panose="020B0604030504040204"/>
                  <a:ea typeface="+mn-ea"/>
                  <a:cs typeface="+mn-cs"/>
                </a:rPr>
                <a:t>Ārpus</a:t>
              </a:r>
              <a:r>
                <a:rPr kumimoji="0" lang="lv-LV" sz="2000" b="1" i="0" u="none" strike="noStrike" kern="1200" cap="none" spc="0" normalizeH="0" baseline="0" noProof="0" dirty="0">
                  <a:ln>
                    <a:noFill/>
                  </a:ln>
                  <a:solidFill>
                    <a:srgbClr val="38572C"/>
                  </a:solidFill>
                  <a:effectLst/>
                  <a:uLnTx/>
                  <a:uFillTx/>
                  <a:latin typeface="Verdana" panose="020B0604030504040204"/>
                  <a:ea typeface="+mn-ea"/>
                  <a:cs typeface="+mn-cs"/>
                </a:rPr>
                <a:t>ģ</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imenes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aprūpes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atbalsta</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centru</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darbība</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2021.gadā</a:t>
              </a:r>
              <a:endParaRPr lang="en-US" sz="2000" b="1" dirty="0">
                <a:solidFill>
                  <a:srgbClr val="38572C"/>
                </a:solidFill>
                <a:latin typeface="Verdana" panose="020B0604030504040204"/>
              </a:endParaRPr>
            </a:p>
            <a:p>
              <a:pPr marL="342900" lvl="0" indent="-342900">
                <a:buFont typeface="Wingdings" panose="05000000000000000000" pitchFamily="2" charset="2"/>
                <a:buChar char="Ø"/>
              </a:pPr>
              <a:r>
                <a:rPr lang="en-US" sz="2000" b="1" dirty="0" err="1">
                  <a:solidFill>
                    <a:srgbClr val="38572C"/>
                  </a:solidFill>
                  <a:latin typeface="Verdana" panose="020B0604030504040204"/>
                </a:rPr>
                <a:t>Informatīvā</a:t>
              </a:r>
              <a:r>
                <a:rPr lang="en-US" sz="2000" b="1" dirty="0">
                  <a:solidFill>
                    <a:srgbClr val="38572C"/>
                  </a:solidFill>
                  <a:latin typeface="Verdana" panose="020B0604030504040204"/>
                </a:rPr>
                <a:t> </a:t>
              </a:r>
              <a:r>
                <a:rPr lang="en-US" sz="2000" b="1" dirty="0" err="1">
                  <a:solidFill>
                    <a:srgbClr val="38572C"/>
                  </a:solidFill>
                  <a:latin typeface="Verdana" panose="020B0604030504040204"/>
                </a:rPr>
                <a:t>zi</a:t>
              </a:r>
              <a:r>
                <a:rPr lang="lv-LV" sz="2000" b="1" dirty="0">
                  <a:solidFill>
                    <a:srgbClr val="38572C"/>
                  </a:solidFill>
                  <a:latin typeface="Verdana" panose="020B0604030504040204"/>
                </a:rPr>
                <a:t>ņ</a:t>
              </a:r>
              <a:r>
                <a:rPr lang="en-US" sz="2000" b="1" dirty="0" err="1">
                  <a:solidFill>
                    <a:srgbClr val="38572C"/>
                  </a:solidFill>
                  <a:latin typeface="Verdana" panose="020B0604030504040204"/>
                </a:rPr>
                <a:t>ojuma</a:t>
              </a:r>
              <a:r>
                <a:rPr lang="en-US" sz="2000" b="1" dirty="0">
                  <a:solidFill>
                    <a:srgbClr val="38572C"/>
                  </a:solidFill>
                  <a:latin typeface="Verdana" panose="020B0604030504040204"/>
                </a:rPr>
                <a:t> </a:t>
              </a:r>
              <a:r>
                <a:rPr lang="en-US" sz="2000" b="1" dirty="0" err="1">
                  <a:solidFill>
                    <a:srgbClr val="38572C"/>
                  </a:solidFill>
                  <a:latin typeface="Verdana" panose="020B0604030504040204"/>
                </a:rPr>
                <a:t>saturs</a:t>
              </a:r>
              <a:endParaRPr kumimoji="0" lang="lv-LV" sz="20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79207" y="3429000"/>
            <a:ext cx="6781220" cy="3231654"/>
            <a:chOff x="-43918" y="1117399"/>
            <a:chExt cx="6781220" cy="3231654"/>
          </a:xfrm>
        </p:grpSpPr>
        <p:sp>
          <p:nvSpPr>
            <p:cNvPr id="27" name="Parallelogram 26">
              <a:extLst>
                <a:ext uri="{FF2B5EF4-FFF2-40B4-BE49-F238E27FC236}">
                  <a16:creationId xmlns:a16="http://schemas.microsoft.com/office/drawing/2014/main" id="{F77AF0D1-4BF5-444D-9C3F-BB1635D0029C}"/>
                </a:ext>
              </a:extLst>
            </p:cNvPr>
            <p:cNvSpPr/>
            <p:nvPr/>
          </p:nvSpPr>
          <p:spPr>
            <a:xfrm>
              <a:off x="-43918" y="116373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8" name="TextBox 27">
              <a:extLst>
                <a:ext uri="{FF2B5EF4-FFF2-40B4-BE49-F238E27FC236}">
                  <a16:creationId xmlns:a16="http://schemas.microsoft.com/office/drawing/2014/main" id="{70B72461-3D4E-4C3D-99A2-8B05264DBC75}"/>
                </a:ext>
              </a:extLst>
            </p:cNvPr>
            <p:cNvSpPr txBox="1"/>
            <p:nvPr/>
          </p:nvSpPr>
          <p:spPr>
            <a:xfrm>
              <a:off x="212934" y="1117399"/>
              <a:ext cx="6524368"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Pēc</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darba</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grupas</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solidFill>
                    <a:srgbClr val="38572C"/>
                  </a:solidFill>
                  <a:latin typeface="Verdana" panose="020B0604030504040204"/>
                </a:rPr>
                <a:t>l</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īdz</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09.06.2022. –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informatīvais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zi</a:t>
              </a:r>
              <a:r>
                <a:rPr kumimoji="0" lang="lv-LV" sz="2000" b="1" i="0" u="none" strike="noStrike" kern="1200" cap="none" spc="0" normalizeH="0" baseline="0" noProof="0" dirty="0">
                  <a:ln>
                    <a:noFill/>
                  </a:ln>
                  <a:solidFill>
                    <a:srgbClr val="38572C"/>
                  </a:solidFill>
                  <a:effectLst/>
                  <a:uLnTx/>
                  <a:uFillTx/>
                  <a:latin typeface="Verdana" panose="020B0604030504040204"/>
                  <a:ea typeface="+mn-ea"/>
                  <a:cs typeface="+mn-cs"/>
                </a:rPr>
                <a:t>ņ</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ojums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nosūtīts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saska</a:t>
              </a:r>
              <a:r>
                <a:rPr kumimoji="0" lang="lv-LV" sz="2000" b="1" i="0" u="none" strike="noStrike" kern="1200" cap="none" spc="0" normalizeH="0" baseline="0" noProof="0" dirty="0">
                  <a:ln>
                    <a:noFill/>
                  </a:ln>
                  <a:solidFill>
                    <a:srgbClr val="38572C"/>
                  </a:solidFill>
                  <a:effectLst/>
                  <a:uLnTx/>
                  <a:uFillTx/>
                  <a:latin typeface="Verdana" panose="020B0604030504040204"/>
                  <a:ea typeface="+mn-ea"/>
                  <a:cs typeface="+mn-cs"/>
                </a:rPr>
                <a:t>ņ</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ošanai</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darba</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grupai</a:t>
              </a: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Ø"/>
              </a:pPr>
              <a:r>
                <a:rPr lang="en-US" sz="2000" b="1" dirty="0" err="1">
                  <a:solidFill>
                    <a:srgbClr val="38572C"/>
                  </a:solidFill>
                </a:rPr>
                <a:t>līdz</a:t>
              </a:r>
              <a:r>
                <a:rPr lang="en-US" sz="2000" b="1" dirty="0">
                  <a:solidFill>
                    <a:srgbClr val="38572C"/>
                  </a:solidFill>
                </a:rPr>
                <a:t> 17.06.2022. - </a:t>
              </a:r>
              <a:r>
                <a:rPr lang="en-US" sz="2000" b="1" dirty="0" err="1">
                  <a:solidFill>
                    <a:srgbClr val="38572C"/>
                  </a:solidFill>
                </a:rPr>
                <a:t>darba</a:t>
              </a:r>
              <a:r>
                <a:rPr lang="en-US" sz="2000" b="1" dirty="0">
                  <a:solidFill>
                    <a:srgbClr val="38572C"/>
                  </a:solidFill>
                </a:rPr>
                <a:t> </a:t>
              </a:r>
              <a:r>
                <a:rPr lang="en-US" sz="2000" b="1" dirty="0" err="1">
                  <a:solidFill>
                    <a:srgbClr val="38572C"/>
                  </a:solidFill>
                </a:rPr>
                <a:t>grupas</a:t>
              </a:r>
              <a:r>
                <a:rPr lang="en-US" sz="2000" b="1" dirty="0">
                  <a:solidFill>
                    <a:srgbClr val="38572C"/>
                  </a:solidFill>
                </a:rPr>
                <a:t> </a:t>
              </a:r>
              <a:r>
                <a:rPr lang="en-US" sz="2000" b="1" dirty="0" err="1">
                  <a:solidFill>
                    <a:srgbClr val="38572C"/>
                  </a:solidFill>
                </a:rPr>
                <a:t>pārstāvji</a:t>
              </a:r>
              <a:r>
                <a:rPr lang="en-US" sz="2000" b="1" dirty="0">
                  <a:solidFill>
                    <a:srgbClr val="38572C"/>
                  </a:solidFill>
                </a:rPr>
                <a:t> </a:t>
              </a:r>
              <a:r>
                <a:rPr lang="en-US" sz="2000" b="1" dirty="0" err="1">
                  <a:solidFill>
                    <a:srgbClr val="38572C"/>
                  </a:solidFill>
                </a:rPr>
                <a:t>tiešsaistē</a:t>
              </a:r>
              <a:r>
                <a:rPr lang="en-US" sz="2000" b="1" dirty="0">
                  <a:solidFill>
                    <a:srgbClr val="38572C"/>
                  </a:solidFill>
                </a:rPr>
                <a:t> </a:t>
              </a:r>
              <a:r>
                <a:rPr lang="en-US" sz="2000" b="1" dirty="0" err="1">
                  <a:solidFill>
                    <a:srgbClr val="38572C"/>
                  </a:solidFill>
                </a:rPr>
                <a:t>veica</a:t>
              </a:r>
              <a:r>
                <a:rPr lang="en-US" sz="2000" b="1" dirty="0">
                  <a:solidFill>
                    <a:srgbClr val="38572C"/>
                  </a:solidFill>
                </a:rPr>
                <a:t> </a:t>
              </a:r>
              <a:r>
                <a:rPr lang="en-US" sz="2000" b="1" dirty="0" err="1">
                  <a:solidFill>
                    <a:srgbClr val="38572C"/>
                  </a:solidFill>
                </a:rPr>
                <a:t>labojumus</a:t>
              </a:r>
              <a:r>
                <a:rPr lang="en-US" sz="2000" b="1" dirty="0">
                  <a:solidFill>
                    <a:srgbClr val="38572C"/>
                  </a:solidFill>
                </a:rPr>
                <a:t>, </a:t>
              </a:r>
              <a:r>
                <a:rPr lang="en-US" sz="2000" b="1" dirty="0" err="1">
                  <a:solidFill>
                    <a:srgbClr val="38572C"/>
                  </a:solidFill>
                </a:rPr>
                <a:t>precizējumus</a:t>
              </a:r>
              <a:r>
                <a:rPr lang="en-US" sz="2000" b="1" dirty="0">
                  <a:solidFill>
                    <a:srgbClr val="38572C"/>
                  </a:solidFill>
                </a:rPr>
                <a:t>, </a:t>
              </a:r>
              <a:r>
                <a:rPr lang="en-US" sz="2000" b="1" dirty="0" err="1">
                  <a:solidFill>
                    <a:srgbClr val="38572C"/>
                  </a:solidFill>
                </a:rPr>
                <a:t>sniedza</a:t>
              </a:r>
              <a:r>
                <a:rPr lang="en-US" sz="2000" b="1" dirty="0">
                  <a:solidFill>
                    <a:srgbClr val="38572C"/>
                  </a:solidFill>
                </a:rPr>
                <a:t> </a:t>
              </a:r>
              <a:r>
                <a:rPr lang="en-US" sz="2000" b="1" dirty="0" err="1">
                  <a:solidFill>
                    <a:srgbClr val="38572C"/>
                  </a:solidFill>
                </a:rPr>
                <a:t>priekšlikumus</a:t>
              </a:r>
              <a:endParaRPr lang="en-US" sz="2000" b="1" dirty="0">
                <a:solidFill>
                  <a:srgbClr val="38572C"/>
                </a:solidFill>
              </a:endParaRPr>
            </a:p>
            <a:p>
              <a:pPr marL="342900" lvl="0" indent="-342900">
                <a:buFont typeface="Wingdings" panose="05000000000000000000" pitchFamily="2" charset="2"/>
                <a:buChar char="Ø"/>
              </a:pP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Ø"/>
              </a:pPr>
              <a:r>
                <a:rPr lang="lv-LV" sz="2000" b="1" dirty="0">
                  <a:solidFill>
                    <a:srgbClr val="38572C"/>
                  </a:solidFill>
                </a:rPr>
                <a:t>saņemti 143 komentāri</a:t>
              </a:r>
              <a:r>
                <a:rPr lang="en-US" sz="2000" b="1" dirty="0">
                  <a:solidFill>
                    <a:srgbClr val="38572C"/>
                  </a:solidFill>
                </a:rPr>
                <a:t>, </a:t>
              </a:r>
              <a:r>
                <a:rPr lang="en-US" sz="2000" b="1" dirty="0" err="1">
                  <a:solidFill>
                    <a:srgbClr val="38572C"/>
                  </a:solidFill>
                </a:rPr>
                <a:t>notiek</a:t>
              </a:r>
              <a:r>
                <a:rPr lang="en-US" sz="2000" b="1" dirty="0">
                  <a:solidFill>
                    <a:srgbClr val="38572C"/>
                  </a:solidFill>
                </a:rPr>
                <a:t> </a:t>
              </a:r>
              <a:r>
                <a:rPr lang="en-US" sz="2000" b="1" dirty="0" err="1">
                  <a:solidFill>
                    <a:srgbClr val="38572C"/>
                  </a:solidFill>
                </a:rPr>
                <a:t>zi</a:t>
              </a:r>
              <a:r>
                <a:rPr lang="lv-LV" sz="2000" b="1" dirty="0">
                  <a:solidFill>
                    <a:srgbClr val="38572C"/>
                  </a:solidFill>
                </a:rPr>
                <a:t>ņ</a:t>
              </a:r>
              <a:r>
                <a:rPr lang="en-US" sz="2000" b="1" dirty="0" err="1">
                  <a:solidFill>
                    <a:srgbClr val="38572C"/>
                  </a:solidFill>
                </a:rPr>
                <a:t>ojuma</a:t>
              </a:r>
              <a:r>
                <a:rPr lang="en-US" sz="2000" b="1" dirty="0">
                  <a:solidFill>
                    <a:srgbClr val="38572C"/>
                  </a:solidFill>
                </a:rPr>
                <a:t> </a:t>
              </a:r>
              <a:r>
                <a:rPr lang="en-US" sz="2000" b="1" dirty="0" err="1">
                  <a:solidFill>
                    <a:srgbClr val="38572C"/>
                  </a:solidFill>
                </a:rPr>
                <a:t>precizēšana</a:t>
              </a:r>
              <a:endParaRPr kumimoji="0" lang="lv-LV" sz="24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284566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851" y="107474"/>
            <a:ext cx="7621845" cy="571638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7200" dirty="0"/>
          </a:p>
        </p:txBody>
      </p:sp>
      <p:sp>
        <p:nvSpPr>
          <p:cNvPr id="10" name="TextBox 9">
            <a:extLst>
              <a:ext uri="{FF2B5EF4-FFF2-40B4-BE49-F238E27FC236}">
                <a16:creationId xmlns:a16="http://schemas.microsoft.com/office/drawing/2014/main" id="{FB501A57-16FA-4398-9E8D-0030196C8436}"/>
              </a:ext>
            </a:extLst>
          </p:cNvPr>
          <p:cNvSpPr txBox="1"/>
          <p:nvPr/>
        </p:nvSpPr>
        <p:spPr>
          <a:xfrm>
            <a:off x="1038509" y="4946695"/>
            <a:ext cx="10725664" cy="1754326"/>
          </a:xfrm>
          <a:prstGeom prst="rect">
            <a:avLst/>
          </a:prstGeom>
          <a:noFill/>
        </p:spPr>
        <p:txBody>
          <a:bodyPr wrap="square" rtlCol="0">
            <a:spAutoFit/>
          </a:bodyPr>
          <a:lstStyle/>
          <a:p>
            <a:pPr algn="ctr"/>
            <a:r>
              <a:rPr lang="lv-LV" sz="5400" dirty="0">
                <a:solidFill>
                  <a:schemeClr val="bg1"/>
                </a:solidFill>
              </a:rPr>
              <a:t>Bērnu </a:t>
            </a:r>
            <a:r>
              <a:rPr lang="en-US" sz="5400" dirty="0" err="1">
                <a:solidFill>
                  <a:schemeClr val="bg1"/>
                </a:solidFill>
              </a:rPr>
              <a:t>tiesību</a:t>
            </a:r>
            <a:r>
              <a:rPr lang="en-US" sz="5400" dirty="0">
                <a:solidFill>
                  <a:schemeClr val="bg1"/>
                </a:solidFill>
              </a:rPr>
              <a:t> </a:t>
            </a:r>
            <a:r>
              <a:rPr lang="en-US" sz="5400" dirty="0" err="1">
                <a:solidFill>
                  <a:schemeClr val="bg1"/>
                </a:solidFill>
              </a:rPr>
              <a:t>aizsardzības</a:t>
            </a:r>
            <a:r>
              <a:rPr lang="en-US" sz="5400" dirty="0">
                <a:solidFill>
                  <a:schemeClr val="bg1"/>
                </a:solidFill>
              </a:rPr>
              <a:t> </a:t>
            </a:r>
            <a:r>
              <a:rPr lang="en-US" sz="5400" dirty="0" err="1">
                <a:solidFill>
                  <a:schemeClr val="bg1"/>
                </a:solidFill>
              </a:rPr>
              <a:t>likuma</a:t>
            </a:r>
            <a:r>
              <a:rPr lang="en-US" sz="5400" dirty="0">
                <a:solidFill>
                  <a:schemeClr val="bg1"/>
                </a:solidFill>
              </a:rPr>
              <a:t> </a:t>
            </a:r>
            <a:r>
              <a:rPr lang="en-US" sz="5400" dirty="0" err="1">
                <a:solidFill>
                  <a:schemeClr val="bg1"/>
                </a:solidFill>
              </a:rPr>
              <a:t>darba</a:t>
            </a:r>
            <a:r>
              <a:rPr lang="en-US" sz="5400" dirty="0">
                <a:solidFill>
                  <a:schemeClr val="bg1"/>
                </a:solidFill>
              </a:rPr>
              <a:t> </a:t>
            </a:r>
            <a:r>
              <a:rPr lang="en-US" sz="5400" dirty="0" err="1">
                <a:solidFill>
                  <a:schemeClr val="bg1"/>
                </a:solidFill>
              </a:rPr>
              <a:t>grupa</a:t>
            </a:r>
            <a:endParaRPr lang="lv-LV" sz="5400" dirty="0">
              <a:solidFill>
                <a:schemeClr val="bg1"/>
              </a:solidFill>
            </a:endParaRPr>
          </a:p>
        </p:txBody>
      </p:sp>
    </p:spTree>
    <p:extLst>
      <p:ext uri="{BB962C8B-B14F-4D97-AF65-F5344CB8AC3E}">
        <p14:creationId xmlns:p14="http://schemas.microsoft.com/office/powerpoint/2010/main" val="205143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02" y="167689"/>
            <a:ext cx="9154565" cy="610304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565895"/>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569660"/>
          </a:xfrm>
          <a:prstGeom prst="rect">
            <a:avLst/>
          </a:prstGeom>
          <a:noFill/>
        </p:spPr>
        <p:txBody>
          <a:bodyPr wrap="square" rtlCol="0">
            <a:spAutoFit/>
          </a:bodyPr>
          <a:lstStyle/>
          <a:p>
            <a:pPr lvl="0" algn="ctr"/>
            <a:r>
              <a:rPr lang="lv-LV" sz="4800" b="1" dirty="0">
                <a:solidFill>
                  <a:prstClr val="white"/>
                </a:solidFill>
              </a:rPr>
              <a:t>Bērnu un pusaudžu veselības izglītība</a:t>
            </a:r>
          </a:p>
        </p:txBody>
      </p:sp>
    </p:spTree>
    <p:extLst>
      <p:ext uri="{BB962C8B-B14F-4D97-AF65-F5344CB8AC3E}">
        <p14:creationId xmlns:p14="http://schemas.microsoft.com/office/powerpoint/2010/main" val="3759438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467787" y="4621435"/>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(VM)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4" name="Group 3">
            <a:extLst>
              <a:ext uri="{FF2B5EF4-FFF2-40B4-BE49-F238E27FC236}">
                <a16:creationId xmlns:a16="http://schemas.microsoft.com/office/drawing/2014/main" id="{655A2365-9C9F-4ECC-A969-92DFCA91CE26}"/>
              </a:ext>
            </a:extLst>
          </p:cNvPr>
          <p:cNvGrpSpPr/>
          <p:nvPr/>
        </p:nvGrpSpPr>
        <p:grpSpPr>
          <a:xfrm>
            <a:off x="230915" y="2539212"/>
            <a:ext cx="7306707" cy="542977"/>
            <a:chOff x="141879" y="1443441"/>
            <a:chExt cx="7306707" cy="54297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522723"/>
              <a:ext cx="6799136" cy="461665"/>
            </a:xfrm>
            <a:prstGeom prst="rect">
              <a:avLst/>
            </a:prstGeom>
            <a:noFill/>
          </p:spPr>
          <p:txBody>
            <a:bodyPr wrap="square" rtlCol="0">
              <a:spAutoFit/>
            </a:bodyPr>
            <a:lstStyle/>
            <a:p>
              <a:r>
                <a:rPr lang="en-GB" sz="2400" b="1" dirty="0" err="1">
                  <a:solidFill>
                    <a:schemeClr val="accent2"/>
                  </a:solidFill>
                </a:rPr>
                <a:t>Bezmaksas</a:t>
              </a:r>
              <a:r>
                <a:rPr lang="en-GB" sz="2400" b="1" dirty="0">
                  <a:solidFill>
                    <a:schemeClr val="accent2"/>
                  </a:solidFill>
                </a:rPr>
                <a:t> </a:t>
              </a:r>
              <a:r>
                <a:rPr lang="en-GB" sz="2400" b="1" dirty="0" err="1">
                  <a:solidFill>
                    <a:schemeClr val="accent2"/>
                  </a:solidFill>
                </a:rPr>
                <a:t>kontracepcija</a:t>
              </a:r>
              <a:endParaRPr lang="en-GB" sz="2400" b="1" dirty="0">
                <a:solidFill>
                  <a:schemeClr val="accent2"/>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3819061"/>
            <a:ext cx="7053249" cy="542977"/>
            <a:chOff x="141879" y="2725704"/>
            <a:chExt cx="7053249" cy="54297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70760" y="2781118"/>
              <a:ext cx="6524368" cy="461665"/>
            </a:xfrm>
            <a:prstGeom prst="rect">
              <a:avLst/>
            </a:prstGeom>
            <a:noFill/>
          </p:spPr>
          <p:txBody>
            <a:bodyPr wrap="square" rtlCol="0">
              <a:spAutoFit/>
            </a:bodyPr>
            <a:lstStyle/>
            <a:p>
              <a:r>
                <a:rPr lang="en-GB" sz="2400" b="1" dirty="0" err="1">
                  <a:solidFill>
                    <a:schemeClr val="accent2"/>
                  </a:solidFill>
                </a:rPr>
                <a:t>Pusaudžu</a:t>
              </a:r>
              <a:r>
                <a:rPr lang="en-GB" sz="2400" b="1" dirty="0">
                  <a:solidFill>
                    <a:schemeClr val="accent2"/>
                  </a:solidFill>
                </a:rPr>
                <a:t> </a:t>
              </a:r>
              <a:r>
                <a:rPr lang="en-GB" sz="2400" b="1" dirty="0" err="1">
                  <a:solidFill>
                    <a:schemeClr val="accent2"/>
                  </a:solidFill>
                </a:rPr>
                <a:t>izglītošana</a:t>
              </a:r>
              <a:endParaRPr lang="lv-LV" sz="2400" b="1" dirty="0">
                <a:solidFill>
                  <a:schemeClr val="accent2"/>
                </a:solidFill>
              </a:endParaRPr>
            </a:p>
          </p:txBody>
        </p:sp>
      </p:grpSp>
      <p:sp>
        <p:nvSpPr>
          <p:cNvPr id="2" name="TextBox 1">
            <a:extLst>
              <a:ext uri="{FF2B5EF4-FFF2-40B4-BE49-F238E27FC236}">
                <a16:creationId xmlns:a16="http://schemas.microsoft.com/office/drawing/2014/main" id="{8E6E8329-8023-456A-A741-1979AD714263}"/>
              </a:ext>
            </a:extLst>
          </p:cNvPr>
          <p:cNvSpPr txBox="1"/>
          <p:nvPr/>
        </p:nvSpPr>
        <p:spPr>
          <a:xfrm>
            <a:off x="6858000" y="307191"/>
            <a:ext cx="2959768" cy="1754326"/>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a:t>
            </a:r>
            <a:r>
              <a:rPr lang="en-US" b="1" dirty="0"/>
              <a:t>:</a:t>
            </a:r>
          </a:p>
          <a:p>
            <a:pPr marL="285750" indent="-285750">
              <a:buFont typeface="Arial" panose="020B0604020202020204" pitchFamily="34" charset="0"/>
              <a:buChar char="•"/>
            </a:pPr>
            <a:r>
              <a:rPr lang="en-US" b="1" dirty="0"/>
              <a:t>09.06.2022.</a:t>
            </a:r>
          </a:p>
          <a:p>
            <a:pPr marL="285750" indent="-285750">
              <a:buFont typeface="Arial" panose="020B0604020202020204" pitchFamily="34" charset="0"/>
              <a:buChar char="•"/>
            </a:pPr>
            <a:endParaRPr lang="en-US" b="1" dirty="0"/>
          </a:p>
          <a:p>
            <a:r>
              <a:rPr lang="en-US" b="1" dirty="0" err="1"/>
              <a:t>Nākošā</a:t>
            </a:r>
            <a:r>
              <a:rPr lang="en-US" b="1" dirty="0"/>
              <a:t> </a:t>
            </a:r>
            <a:r>
              <a:rPr lang="en-US" b="1" dirty="0" err="1"/>
              <a:t>plānota</a:t>
            </a:r>
            <a:r>
              <a:rPr lang="en-US" b="1" dirty="0"/>
              <a:t> </a:t>
            </a:r>
            <a:r>
              <a:rPr lang="en-US" b="1" dirty="0" err="1"/>
              <a:t>jūlijā-augustā</a:t>
            </a:r>
            <a:endParaRPr lang="lv-LV" b="1" dirty="0"/>
          </a:p>
        </p:txBody>
      </p:sp>
    </p:spTree>
    <p:extLst>
      <p:ext uri="{BB962C8B-B14F-4D97-AF65-F5344CB8AC3E}">
        <p14:creationId xmlns:p14="http://schemas.microsoft.com/office/powerpoint/2010/main" val="360417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328501" y="2149018"/>
            <a:ext cx="46982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Paveiktais</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un </a:t>
            </a: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plānotais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96562" y="535900"/>
            <a:ext cx="7031939" cy="2308324"/>
            <a:chOff x="141879" y="429611"/>
            <a:chExt cx="7031939" cy="2308324"/>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09.06.2022. - </a:t>
              </a:r>
              <a:r>
                <a:rPr lang="en-GB" sz="2400" b="1" dirty="0">
                  <a:solidFill>
                    <a:srgbClr val="38572C"/>
                  </a:solidFill>
                  <a:latin typeface="Verdana" panose="020B0604030504040204"/>
                </a:rPr>
                <a:t>d</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arba</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grupā</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VM, LM un VISC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informēja</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par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aktualitātēm</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bērnu</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un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pusaudžu</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seksuālās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un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reproduktīvās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veselības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jautājumos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tai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skaitā</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veselības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izglītības</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GB" sz="2400" b="1" i="0" u="none" strike="noStrike" kern="1200" cap="none" spc="0" normalizeH="0" baseline="0" noProof="0" dirty="0" err="1">
                  <a:ln>
                    <a:noFill/>
                  </a:ln>
                  <a:solidFill>
                    <a:srgbClr val="38572C"/>
                  </a:solidFill>
                  <a:effectLst/>
                  <a:uLnTx/>
                  <a:uFillTx/>
                  <a:latin typeface="Verdana" panose="020B0604030504040204"/>
                  <a:ea typeface="+mn-ea"/>
                  <a:cs typeface="+mn-cs"/>
                </a:rPr>
                <a:t>jautājumiem</a:t>
              </a:r>
              <a:r>
                <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rPr>
                <a:t> </a:t>
              </a: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79207" y="3429000"/>
            <a:ext cx="6781220" cy="2677656"/>
            <a:chOff x="-43918" y="1117399"/>
            <a:chExt cx="6781220" cy="2677656"/>
          </a:xfrm>
        </p:grpSpPr>
        <p:sp>
          <p:nvSpPr>
            <p:cNvPr id="27" name="Parallelogram 26">
              <a:extLst>
                <a:ext uri="{FF2B5EF4-FFF2-40B4-BE49-F238E27FC236}">
                  <a16:creationId xmlns:a16="http://schemas.microsoft.com/office/drawing/2014/main" id="{F77AF0D1-4BF5-444D-9C3F-BB1635D0029C}"/>
                </a:ext>
              </a:extLst>
            </p:cNvPr>
            <p:cNvSpPr/>
            <p:nvPr/>
          </p:nvSpPr>
          <p:spPr>
            <a:xfrm>
              <a:off x="-43918" y="116373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8" name="TextBox 27">
              <a:extLst>
                <a:ext uri="{FF2B5EF4-FFF2-40B4-BE49-F238E27FC236}">
                  <a16:creationId xmlns:a16="http://schemas.microsoft.com/office/drawing/2014/main" id="{70B72461-3D4E-4C3D-99A2-8B05264DBC75}"/>
                </a:ext>
              </a:extLst>
            </p:cNvPr>
            <p:cNvSpPr txBox="1"/>
            <p:nvPr/>
          </p:nvSpPr>
          <p:spPr>
            <a:xfrm>
              <a:off x="212934" y="1117399"/>
              <a:ext cx="6524368"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Nākošajā</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darba</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grupā</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plānots</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ka par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aktualitātēm</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400" b="1" i="0" u="none" strike="noStrike" kern="1200" cap="none" spc="0" normalizeH="0" baseline="0" noProof="0" dirty="0" err="1">
                  <a:ln>
                    <a:noFill/>
                  </a:ln>
                  <a:solidFill>
                    <a:srgbClr val="38572C"/>
                  </a:solidFill>
                  <a:effectLst/>
                  <a:uLnTx/>
                  <a:uFillTx/>
                  <a:latin typeface="Verdana" panose="020B0604030504040204"/>
                  <a:ea typeface="+mn-ea"/>
                  <a:cs typeface="+mn-cs"/>
                </a:rPr>
                <a:t>informēs</a:t>
              </a:r>
              <a:r>
                <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rPr>
                <a:t>:</a:t>
              </a:r>
            </a:p>
            <a:p>
              <a:pPr marL="800100" lvl="1" indent="-342900">
                <a:buFont typeface="Wingdings" panose="05000000000000000000" pitchFamily="2" charset="2"/>
                <a:buChar char="Ø"/>
              </a:pP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Biedrība</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Papardes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zieds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a:t>
              </a:r>
            </a:p>
            <a:p>
              <a:pPr marL="800100" lvl="1" indent="-342900">
                <a:buFont typeface="Wingdings" panose="05000000000000000000" pitchFamily="2" charset="2"/>
                <a:buChar char="Ø"/>
              </a:pPr>
              <a:r>
                <a:rPr lang="en-US" sz="2000" b="1" dirty="0" err="1">
                  <a:solidFill>
                    <a:srgbClr val="38572C"/>
                  </a:solidFill>
                  <a:latin typeface="Verdana" panose="020B0604030504040204"/>
                </a:rPr>
                <a:t>Vecāku</a:t>
              </a:r>
              <a:r>
                <a:rPr lang="en-US" sz="2000" b="1" dirty="0">
                  <a:solidFill>
                    <a:srgbClr val="38572C"/>
                  </a:solidFill>
                  <a:latin typeface="Verdana" panose="020B0604030504040204"/>
                </a:rPr>
                <a:t> </a:t>
              </a:r>
              <a:r>
                <a:rPr lang="en-US" sz="2000" b="1" dirty="0" err="1">
                  <a:solidFill>
                    <a:srgbClr val="38572C"/>
                  </a:solidFill>
                  <a:latin typeface="Verdana" panose="020B0604030504040204"/>
                </a:rPr>
                <a:t>organizācija</a:t>
              </a:r>
              <a:r>
                <a:rPr lang="en-US" sz="2000" b="1" dirty="0">
                  <a:solidFill>
                    <a:srgbClr val="38572C"/>
                  </a:solidFill>
                  <a:latin typeface="Verdana" panose="020B0604030504040204"/>
                </a:rPr>
                <a:t> “Mammamuntetiem.lv”</a:t>
              </a:r>
            </a:p>
            <a:p>
              <a:pPr marL="800100" lvl="1" indent="-342900">
                <a:buFont typeface="Wingdings" panose="05000000000000000000" pitchFamily="2" charset="2"/>
                <a:buChar char="Ø"/>
              </a:pP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Latvijas</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Ginekologu</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un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dzemdību</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speciālistu</a:t>
              </a:r>
              <a:r>
                <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rPr>
                <a:t> </a:t>
              </a:r>
              <a:r>
                <a:rPr kumimoji="0" lang="en-US" sz="2000" b="1" i="0" u="none" strike="noStrike" kern="1200" cap="none" spc="0" normalizeH="0" baseline="0" noProof="0" dirty="0" err="1">
                  <a:ln>
                    <a:noFill/>
                  </a:ln>
                  <a:solidFill>
                    <a:srgbClr val="38572C"/>
                  </a:solidFill>
                  <a:effectLst/>
                  <a:uLnTx/>
                  <a:uFillTx/>
                  <a:latin typeface="Verdana" panose="020B0604030504040204"/>
                  <a:ea typeface="+mn-ea"/>
                  <a:cs typeface="+mn-cs"/>
                </a:rPr>
                <a:t>pārstāvis</a:t>
              </a: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800100" lvl="1" indent="-342900">
                <a:buFont typeface="Wingdings" panose="05000000000000000000" pitchFamily="2" charset="2"/>
                <a:buChar char="Ø"/>
              </a:pPr>
              <a:r>
                <a:rPr lang="en-US" sz="2000" b="1" dirty="0" err="1">
                  <a:solidFill>
                    <a:srgbClr val="38572C"/>
                  </a:solidFill>
                  <a:latin typeface="Verdana" panose="020B0604030504040204"/>
                </a:rPr>
                <a:t>Pārresoru</a:t>
              </a:r>
              <a:r>
                <a:rPr lang="en-US" sz="2000" b="1" dirty="0">
                  <a:solidFill>
                    <a:srgbClr val="38572C"/>
                  </a:solidFill>
                  <a:latin typeface="Verdana" panose="020B0604030504040204"/>
                </a:rPr>
                <a:t> </a:t>
              </a:r>
              <a:r>
                <a:rPr lang="en-US" sz="2000" b="1" dirty="0" err="1">
                  <a:solidFill>
                    <a:srgbClr val="38572C"/>
                  </a:solidFill>
                  <a:latin typeface="Verdana" panose="020B0604030504040204"/>
                </a:rPr>
                <a:t>koordinācijas</a:t>
              </a:r>
              <a:r>
                <a:rPr lang="en-US" sz="2000" b="1" dirty="0">
                  <a:solidFill>
                    <a:srgbClr val="38572C"/>
                  </a:solidFill>
                  <a:latin typeface="Verdana" panose="020B0604030504040204"/>
                </a:rPr>
                <a:t> </a:t>
              </a:r>
              <a:r>
                <a:rPr lang="en-US" sz="2000" b="1" dirty="0" err="1">
                  <a:solidFill>
                    <a:srgbClr val="38572C"/>
                  </a:solidFill>
                  <a:latin typeface="Verdana" panose="020B0604030504040204"/>
                </a:rPr>
                <a:t>centrs</a:t>
              </a: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sp>
        <p:nvSpPr>
          <p:cNvPr id="3" name="TextBox 2">
            <a:extLst>
              <a:ext uri="{FF2B5EF4-FFF2-40B4-BE49-F238E27FC236}">
                <a16:creationId xmlns:a16="http://schemas.microsoft.com/office/drawing/2014/main" id="{E193810A-B9D2-4AF0-90B2-7A1E93211577}"/>
              </a:ext>
            </a:extLst>
          </p:cNvPr>
          <p:cNvSpPr txBox="1"/>
          <p:nvPr/>
        </p:nvSpPr>
        <p:spPr>
          <a:xfrm>
            <a:off x="6428728" y="4767828"/>
            <a:ext cx="3513221" cy="2031325"/>
          </a:xfrm>
          <a:prstGeom prst="rect">
            <a:avLst/>
          </a:prstGeom>
          <a:solidFill>
            <a:schemeClr val="accent6">
              <a:lumMod val="20000"/>
              <a:lumOff val="80000"/>
            </a:schemeClr>
          </a:solidFill>
          <a:ln>
            <a:solidFill>
              <a:schemeClr val="tx1"/>
            </a:solidFill>
          </a:ln>
          <a:effectLst>
            <a:glow rad="63500">
              <a:schemeClr val="accent1">
                <a:satMod val="175000"/>
                <a:alpha val="40000"/>
              </a:schemeClr>
            </a:glow>
          </a:effectLst>
        </p:spPr>
        <p:txBody>
          <a:bodyPr wrap="square" rtlCol="0">
            <a:spAutoFit/>
          </a:bodyPr>
          <a:lstStyle/>
          <a:p>
            <a:r>
              <a:rPr lang="lv-LV" i="1" dirty="0"/>
              <a:t>Vienlaikus tiek uzsākta priekšlikumu un ierosinājumu iesniegšana no darba grupas pārstāvjiem bērnu un pusaudžu veselības izglītības jautājumu risināšanā.</a:t>
            </a:r>
          </a:p>
        </p:txBody>
      </p:sp>
    </p:spTree>
    <p:extLst>
      <p:ext uri="{BB962C8B-B14F-4D97-AF65-F5344CB8AC3E}">
        <p14:creationId xmlns:p14="http://schemas.microsoft.com/office/powerpoint/2010/main" val="223406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267" y="0"/>
            <a:ext cx="9154565" cy="6103043"/>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565895"/>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777249"/>
            <a:ext cx="10725664" cy="923330"/>
          </a:xfrm>
          <a:prstGeom prst="rect">
            <a:avLst/>
          </a:prstGeom>
          <a:noFill/>
        </p:spPr>
        <p:txBody>
          <a:bodyPr wrap="square" rtlCol="0">
            <a:spAutoFit/>
          </a:bodyPr>
          <a:lstStyle/>
          <a:p>
            <a:pPr lvl="0" algn="ctr"/>
            <a:r>
              <a:rPr lang="lv-LV" sz="5400" b="1" dirty="0">
                <a:solidFill>
                  <a:prstClr val="white"/>
                </a:solidFill>
              </a:rPr>
              <a:t>Bāriņtiesu darba pilnveide</a:t>
            </a:r>
          </a:p>
        </p:txBody>
      </p:sp>
    </p:spTree>
    <p:extLst>
      <p:ext uri="{BB962C8B-B14F-4D97-AF65-F5344CB8AC3E}">
        <p14:creationId xmlns:p14="http://schemas.microsoft.com/office/powerpoint/2010/main" val="209996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895924"/>
            <a:ext cx="4698231"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(VBTAI)</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30915" y="1781688"/>
            <a:ext cx="7031939" cy="830997"/>
            <a:chOff x="141879" y="429611"/>
            <a:chExt cx="7031939" cy="830997"/>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830997"/>
            </a:xfrm>
            <a:prstGeom prst="rect">
              <a:avLst/>
            </a:prstGeom>
            <a:noFill/>
          </p:spPr>
          <p:txBody>
            <a:bodyPr wrap="square" rtlCol="0">
              <a:spAutoFit/>
            </a:bodyPr>
            <a:lstStyle/>
            <a:p>
              <a:r>
                <a:rPr lang="en-GB" sz="2400" b="1" dirty="0">
                  <a:solidFill>
                    <a:schemeClr val="accent2"/>
                  </a:solidFill>
                </a:rPr>
                <a:t>Mediācijas </a:t>
              </a:r>
              <a:r>
                <a:rPr lang="en-GB" sz="2400" b="1" dirty="0" err="1">
                  <a:solidFill>
                    <a:schemeClr val="accent2"/>
                  </a:solidFill>
                </a:rPr>
                <a:t>izmantošanas</a:t>
              </a:r>
              <a:r>
                <a:rPr lang="en-GB" sz="2400" b="1" dirty="0">
                  <a:solidFill>
                    <a:schemeClr val="accent2"/>
                  </a:solidFill>
                </a:rPr>
                <a:t> </a:t>
              </a:r>
              <a:r>
                <a:rPr lang="en-GB" sz="2400" b="1" dirty="0" err="1">
                  <a:solidFill>
                    <a:schemeClr val="accent2"/>
                  </a:solidFill>
                </a:rPr>
                <a:t>veicināšana</a:t>
              </a:r>
              <a:endParaRPr lang="lv-LV" sz="2400" b="1" dirty="0">
                <a:solidFill>
                  <a:schemeClr val="accent2"/>
                </a:solidFill>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30915" y="3400505"/>
            <a:ext cx="7031939" cy="461665"/>
            <a:chOff x="141879" y="1440566"/>
            <a:chExt cx="7031939" cy="461665"/>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1"/>
              <a:ext cx="2063579" cy="458790"/>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461665"/>
            </a:xfrm>
            <a:prstGeom prst="rect">
              <a:avLst/>
            </a:prstGeom>
            <a:noFill/>
          </p:spPr>
          <p:txBody>
            <a:bodyPr wrap="square" rtlCol="0">
              <a:spAutoFit/>
            </a:bodyPr>
            <a:lstStyle/>
            <a:p>
              <a:r>
                <a:rPr lang="en-GB" sz="2400" b="1" dirty="0" err="1">
                  <a:solidFill>
                    <a:schemeClr val="accent2"/>
                  </a:solidFill>
                </a:rPr>
                <a:t>Apmācību</a:t>
              </a:r>
              <a:r>
                <a:rPr lang="en-GB" sz="2400" b="1" dirty="0">
                  <a:solidFill>
                    <a:schemeClr val="accent2"/>
                  </a:solidFill>
                </a:rPr>
                <a:t> </a:t>
              </a:r>
              <a:r>
                <a:rPr lang="en-GB" sz="2400" b="1" dirty="0" err="1">
                  <a:solidFill>
                    <a:schemeClr val="accent2"/>
                  </a:solidFill>
                </a:rPr>
                <a:t>programmas</a:t>
              </a:r>
              <a:r>
                <a:rPr lang="en-GB" sz="2400" b="1" dirty="0">
                  <a:solidFill>
                    <a:schemeClr val="accent2"/>
                  </a:solidFill>
                </a:rPr>
                <a:t> </a:t>
              </a:r>
              <a:r>
                <a:rPr lang="en-GB" sz="2400" b="1" dirty="0" err="1">
                  <a:solidFill>
                    <a:schemeClr val="accent2"/>
                  </a:solidFill>
                </a:rPr>
                <a:t>saturs</a:t>
              </a:r>
              <a:endParaRPr lang="lv-LV" sz="2400" b="1" dirty="0">
                <a:solidFill>
                  <a:schemeClr val="accent2"/>
                </a:solidFill>
              </a:endParaRPr>
            </a:p>
          </p:txBody>
        </p:sp>
      </p:grpSp>
      <p:grpSp>
        <p:nvGrpSpPr>
          <p:cNvPr id="29" name="Group 28">
            <a:extLst>
              <a:ext uri="{FF2B5EF4-FFF2-40B4-BE49-F238E27FC236}">
                <a16:creationId xmlns:a16="http://schemas.microsoft.com/office/drawing/2014/main" id="{27C9DC58-5203-4992-82FB-05313ECB6416}"/>
              </a:ext>
            </a:extLst>
          </p:cNvPr>
          <p:cNvGrpSpPr/>
          <p:nvPr/>
        </p:nvGrpSpPr>
        <p:grpSpPr>
          <a:xfrm>
            <a:off x="228776" y="4726648"/>
            <a:ext cx="7031939" cy="830997"/>
            <a:chOff x="141879" y="2722829"/>
            <a:chExt cx="7031939" cy="830997"/>
          </a:xfrm>
        </p:grpSpPr>
        <p:sp>
          <p:nvSpPr>
            <p:cNvPr id="30" name="Parallelogram 29">
              <a:extLst>
                <a:ext uri="{FF2B5EF4-FFF2-40B4-BE49-F238E27FC236}">
                  <a16:creationId xmlns:a16="http://schemas.microsoft.com/office/drawing/2014/main" id="{AE1DAACA-F868-4B08-9AB0-3FE07C5309CD}"/>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2178EDDD-EACD-4DE6-A896-C347915CF51A}"/>
                </a:ext>
              </a:extLst>
            </p:cNvPr>
            <p:cNvSpPr txBox="1"/>
            <p:nvPr/>
          </p:nvSpPr>
          <p:spPr>
            <a:xfrm>
              <a:off x="649450" y="2722829"/>
              <a:ext cx="6524368" cy="830997"/>
            </a:xfrm>
            <a:prstGeom prst="rect">
              <a:avLst/>
            </a:prstGeom>
            <a:noFill/>
          </p:spPr>
          <p:txBody>
            <a:bodyPr wrap="square" rtlCol="0">
              <a:spAutoFit/>
            </a:bodyPr>
            <a:lstStyle/>
            <a:p>
              <a:r>
                <a:rPr lang="en-GB" sz="2400" b="1" dirty="0">
                  <a:solidFill>
                    <a:schemeClr val="accent2"/>
                  </a:solidFill>
                </a:rPr>
                <a:t>A</a:t>
              </a:r>
              <a:r>
                <a:rPr lang="lv-LV" sz="2400" b="1" dirty="0" err="1">
                  <a:solidFill>
                    <a:schemeClr val="accent2"/>
                  </a:solidFill>
                </a:rPr>
                <a:t>lgoritm</a:t>
              </a:r>
              <a:r>
                <a:rPr lang="en-GB" sz="2400" b="1" dirty="0">
                  <a:solidFill>
                    <a:schemeClr val="accent2"/>
                  </a:solidFill>
                </a:rPr>
                <a:t>s</a:t>
              </a:r>
              <a:r>
                <a:rPr lang="lv-LV" sz="2400" b="1" dirty="0">
                  <a:solidFill>
                    <a:schemeClr val="accent2"/>
                  </a:solidFill>
                </a:rPr>
                <a:t>, kad bāriņtiesai, jābūt nošķiršanas pieprasītājiem</a:t>
              </a:r>
            </a:p>
          </p:txBody>
        </p:sp>
      </p:grpSp>
      <p:sp>
        <p:nvSpPr>
          <p:cNvPr id="2" name="TextBox 1">
            <a:extLst>
              <a:ext uri="{FF2B5EF4-FFF2-40B4-BE49-F238E27FC236}">
                <a16:creationId xmlns:a16="http://schemas.microsoft.com/office/drawing/2014/main" id="{EC9367C7-B957-4D05-BCCE-CC3322A3663D}"/>
              </a:ext>
            </a:extLst>
          </p:cNvPr>
          <p:cNvSpPr txBox="1"/>
          <p:nvPr/>
        </p:nvSpPr>
        <p:spPr>
          <a:xfrm>
            <a:off x="7399421" y="806116"/>
            <a:ext cx="2478505" cy="923330"/>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a:t>
            </a:r>
            <a:r>
              <a:rPr lang="en-US" b="1" dirty="0"/>
              <a:t>:</a:t>
            </a:r>
          </a:p>
          <a:p>
            <a:pPr marL="285750" indent="-285750">
              <a:buFont typeface="Arial" panose="020B0604020202020204" pitchFamily="34" charset="0"/>
              <a:buChar char="•"/>
            </a:pPr>
            <a:r>
              <a:rPr lang="en-US" b="1" dirty="0"/>
              <a:t>07.06.2022.</a:t>
            </a:r>
            <a:endParaRPr lang="lv-LV" b="1" dirty="0"/>
          </a:p>
        </p:txBody>
      </p:sp>
    </p:spTree>
    <p:extLst>
      <p:ext uri="{BB962C8B-B14F-4D97-AF65-F5344CB8AC3E}">
        <p14:creationId xmlns:p14="http://schemas.microsoft.com/office/powerpoint/2010/main" val="98976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471660" y="2625934"/>
            <a:ext cx="46275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Turpmāk</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plānotais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92751" y="302221"/>
            <a:ext cx="7512787" cy="6186309"/>
            <a:chOff x="649450" y="429611"/>
            <a:chExt cx="6524368" cy="6186309"/>
          </a:xfrm>
        </p:grpSpPr>
        <p:sp>
          <p:nvSpPr>
            <p:cNvPr id="2" name="Parallelogram 1">
              <a:extLst>
                <a:ext uri="{FF2B5EF4-FFF2-40B4-BE49-F238E27FC236}">
                  <a16:creationId xmlns:a16="http://schemas.microsoft.com/office/drawing/2014/main" id="{3AE8CCAC-11AB-4C8A-A2BD-CB6B37466AE9}"/>
                </a:ext>
              </a:extLst>
            </p:cNvPr>
            <p:cNvSpPr/>
            <p:nvPr/>
          </p:nvSpPr>
          <p:spPr>
            <a:xfrm>
              <a:off x="734624" y="42961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en-US" sz="1400" b="1" dirty="0" err="1">
                  <a:solidFill>
                    <a:prstClr val="black"/>
                  </a:solidFill>
                </a:rPr>
                <a:t>izveidot</a:t>
              </a:r>
              <a:r>
                <a:rPr lang="en-US" sz="1400" b="1" dirty="0">
                  <a:solidFill>
                    <a:prstClr val="black"/>
                  </a:solidFill>
                </a:rPr>
                <a:t> "</a:t>
              </a:r>
              <a:r>
                <a:rPr lang="en-US" sz="1400" b="1" dirty="0" err="1">
                  <a:solidFill>
                    <a:prstClr val="black"/>
                  </a:solidFill>
                </a:rPr>
                <a:t>pakalpojuma</a:t>
              </a:r>
              <a:r>
                <a:rPr lang="en-US" sz="1400" b="1" dirty="0">
                  <a:solidFill>
                    <a:prstClr val="black"/>
                  </a:solidFill>
                </a:rPr>
                <a:t> </a:t>
              </a:r>
              <a:r>
                <a:rPr lang="en-US" sz="1400" b="1" dirty="0" err="1">
                  <a:solidFill>
                    <a:prstClr val="black"/>
                  </a:solidFill>
                </a:rPr>
                <a:t>grozu</a:t>
              </a:r>
              <a:r>
                <a:rPr lang="en-US" sz="1400" b="1" dirty="0">
                  <a:solidFill>
                    <a:prstClr val="black"/>
                  </a:solidFill>
                </a:rPr>
                <a:t>" </a:t>
              </a:r>
              <a:r>
                <a:rPr lang="en-US" sz="1400" b="1" dirty="0" err="1">
                  <a:solidFill>
                    <a:prstClr val="black"/>
                  </a:solidFill>
                </a:rPr>
                <a:t>vecākiem</a:t>
              </a:r>
              <a:r>
                <a:rPr lang="en-US" sz="1400" b="1" dirty="0">
                  <a:solidFill>
                    <a:prstClr val="black"/>
                  </a:solidFill>
                </a:rPr>
                <a:t> </a:t>
              </a:r>
              <a:r>
                <a:rPr lang="en-US" sz="1400" b="1" dirty="0" err="1">
                  <a:solidFill>
                    <a:prstClr val="black"/>
                  </a:solidFill>
                </a:rPr>
                <a:t>strīda</a:t>
              </a:r>
              <a:r>
                <a:rPr lang="en-US" sz="1400" b="1" dirty="0">
                  <a:solidFill>
                    <a:prstClr val="black"/>
                  </a:solidFill>
                </a:rPr>
                <a:t> </a:t>
              </a:r>
              <a:r>
                <a:rPr lang="en-US" sz="1400" b="1" dirty="0" err="1">
                  <a:solidFill>
                    <a:prstClr val="black"/>
                  </a:solidFill>
                </a:rPr>
                <a:t>risināšanai</a:t>
              </a:r>
              <a:r>
                <a:rPr lang="en-US" sz="1400" b="1" dirty="0">
                  <a:solidFill>
                    <a:prstClr val="black"/>
                  </a:solidFill>
                </a:rPr>
                <a:t>, </a:t>
              </a:r>
              <a:r>
                <a:rPr lang="en-US" sz="1400" b="1" dirty="0" err="1">
                  <a:solidFill>
                    <a:prstClr val="black"/>
                  </a:solidFill>
                </a:rPr>
                <a:t>kurā</a:t>
              </a:r>
              <a:r>
                <a:rPr lang="en-US" sz="1400" b="1" dirty="0">
                  <a:solidFill>
                    <a:prstClr val="black"/>
                  </a:solidFill>
                </a:rPr>
                <a:t> </a:t>
              </a:r>
              <a:r>
                <a:rPr lang="en-US" sz="1400" b="1" dirty="0" err="1">
                  <a:solidFill>
                    <a:prstClr val="black"/>
                  </a:solidFill>
                </a:rPr>
                <a:t>pakalpojumu</a:t>
              </a:r>
              <a:r>
                <a:rPr lang="en-US" sz="1400" b="1" dirty="0">
                  <a:solidFill>
                    <a:prstClr val="black"/>
                  </a:solidFill>
                </a:rPr>
                <a:t> </a:t>
              </a:r>
              <a:r>
                <a:rPr lang="en-US" sz="1400" b="1" dirty="0" err="1">
                  <a:solidFill>
                    <a:prstClr val="black"/>
                  </a:solidFill>
                </a:rPr>
                <a:t>vecākiem</a:t>
              </a:r>
              <a:r>
                <a:rPr lang="en-US" sz="1400" b="1" dirty="0">
                  <a:solidFill>
                    <a:prstClr val="black"/>
                  </a:solidFill>
                </a:rPr>
                <a:t> </a:t>
              </a:r>
              <a:r>
                <a:rPr lang="en-US" sz="1400" b="1" dirty="0" err="1">
                  <a:solidFill>
                    <a:prstClr val="black"/>
                  </a:solidFill>
                </a:rPr>
                <a:t>sniedz</a:t>
              </a:r>
              <a:r>
                <a:rPr lang="en-US" sz="1400" b="1" dirty="0">
                  <a:solidFill>
                    <a:prstClr val="black"/>
                  </a:solidFill>
                </a:rPr>
                <a:t> </a:t>
              </a:r>
              <a:r>
                <a:rPr lang="en-US" sz="1400" b="1" dirty="0" err="1">
                  <a:solidFill>
                    <a:prstClr val="black"/>
                  </a:solidFill>
                </a:rPr>
                <a:t>advokāts</a:t>
              </a:r>
              <a:r>
                <a:rPr lang="en-US" sz="1400" b="1" dirty="0">
                  <a:solidFill>
                    <a:prstClr val="black"/>
                  </a:solidFill>
                </a:rPr>
                <a:t> </a:t>
              </a:r>
              <a:r>
                <a:rPr lang="en-US" sz="1400" b="1" dirty="0" err="1">
                  <a:solidFill>
                    <a:prstClr val="black"/>
                  </a:solidFill>
                </a:rPr>
                <a:t>ar</a:t>
              </a:r>
              <a:r>
                <a:rPr lang="en-US" sz="1400" b="1" dirty="0">
                  <a:solidFill>
                    <a:prstClr val="black"/>
                  </a:solidFill>
                </a:rPr>
                <a:t> </a:t>
              </a:r>
              <a:r>
                <a:rPr lang="en-US" sz="1400" b="1" dirty="0" err="1">
                  <a:solidFill>
                    <a:prstClr val="black"/>
                  </a:solidFill>
                </a:rPr>
                <a:t>apgūtām</a:t>
              </a:r>
              <a:r>
                <a:rPr lang="en-US" sz="1400" b="1" dirty="0">
                  <a:solidFill>
                    <a:prstClr val="black"/>
                  </a:solidFill>
                </a:rPr>
                <a:t> </a:t>
              </a:r>
              <a:r>
                <a:rPr lang="en-US" sz="1400" b="1" dirty="0" err="1">
                  <a:solidFill>
                    <a:prstClr val="black"/>
                  </a:solidFill>
                </a:rPr>
                <a:t>pamatzināšanām</a:t>
              </a:r>
              <a:r>
                <a:rPr lang="en-US" sz="1400" b="1" dirty="0">
                  <a:solidFill>
                    <a:prstClr val="black"/>
                  </a:solidFill>
                </a:rPr>
                <a:t> </a:t>
              </a:r>
              <a:r>
                <a:rPr lang="en-US" sz="1400" b="1" dirty="0" err="1">
                  <a:solidFill>
                    <a:prstClr val="black"/>
                  </a:solidFill>
                </a:rPr>
                <a:t>mediācijas</a:t>
              </a:r>
              <a:r>
                <a:rPr lang="en-US" sz="1400" b="1" dirty="0">
                  <a:solidFill>
                    <a:prstClr val="black"/>
                  </a:solidFill>
                </a:rPr>
                <a:t> </a:t>
              </a:r>
              <a:r>
                <a:rPr lang="en-US" sz="1400" b="1" dirty="0" err="1">
                  <a:solidFill>
                    <a:prstClr val="black"/>
                  </a:solidFill>
                </a:rPr>
                <a:t>jautājumos</a:t>
              </a:r>
              <a:r>
                <a:rPr lang="en-US" sz="1400" b="1" dirty="0">
                  <a:solidFill>
                    <a:prstClr val="black"/>
                  </a:solidFill>
                </a:rPr>
                <a:t>, </a:t>
              </a:r>
              <a:r>
                <a:rPr lang="en-US" sz="1400" b="1" dirty="0" err="1">
                  <a:solidFill>
                    <a:prstClr val="black"/>
                  </a:solidFill>
                </a:rPr>
                <a:t>psihologs</a:t>
              </a:r>
              <a:r>
                <a:rPr lang="en-US" sz="1400" b="1" dirty="0">
                  <a:solidFill>
                    <a:prstClr val="blac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sz="1400" b="1" dirty="0" err="1">
                  <a:solidFill>
                    <a:prstClr val="black"/>
                  </a:solidFill>
                </a:rPr>
                <a:t>mediācijas</a:t>
              </a:r>
              <a:r>
                <a:rPr lang="lv-LV" sz="1400" b="1" dirty="0">
                  <a:solidFill>
                    <a:prstClr val="black"/>
                  </a:solidFill>
                </a:rPr>
                <a:t> kā obligāta pakalpojuma ieviešanu lietās par vecāku strīdiem bērnu aizgādības un saskarsmes jautājumos</a:t>
              </a:r>
              <a:r>
                <a:rPr lang="en-US" sz="1400" b="1" dirty="0">
                  <a:solidFill>
                    <a:prstClr val="black"/>
                  </a:solidFill>
                </a:rPr>
                <a:t>;</a:t>
              </a:r>
            </a:p>
            <a:p>
              <a:pPr lvl="0"/>
              <a:endParaRPr kumimoji="0" lang="lv-LV" sz="14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sz="1400" b="1" dirty="0" err="1">
                  <a:solidFill>
                    <a:prstClr val="black"/>
                  </a:solidFill>
                </a:rPr>
                <a:t>nepieciešamīb</a:t>
              </a:r>
              <a:r>
                <a:rPr lang="en-US" sz="1400" b="1" dirty="0">
                  <a:solidFill>
                    <a:prstClr val="black"/>
                  </a:solidFill>
                </a:rPr>
                <a:t>a</a:t>
              </a:r>
              <a:r>
                <a:rPr lang="lv-LV" sz="1400" b="1" dirty="0">
                  <a:solidFill>
                    <a:prstClr val="black"/>
                  </a:solidFill>
                </a:rPr>
                <a:t> noteikt, ka par vecāku juridisko pārstāvi var būt persona ar apgūtām </a:t>
              </a:r>
              <a:r>
                <a:rPr lang="lv-LV" sz="1400" b="1" dirty="0" err="1">
                  <a:solidFill>
                    <a:prstClr val="black"/>
                  </a:solidFill>
                </a:rPr>
                <a:t>pamatzināšanām</a:t>
              </a:r>
              <a:r>
                <a:rPr lang="lv-LV" sz="1400" b="1" dirty="0">
                  <a:solidFill>
                    <a:prstClr val="black"/>
                  </a:solidFill>
                </a:rPr>
                <a:t> bērnu tiesību  un </a:t>
              </a:r>
              <a:r>
                <a:rPr lang="lv-LV" sz="1400" b="1" dirty="0" err="1">
                  <a:solidFill>
                    <a:prstClr val="black"/>
                  </a:solidFill>
                </a:rPr>
                <a:t>mediācijas</a:t>
              </a:r>
              <a:r>
                <a:rPr lang="lv-LV" sz="1400" b="1" dirty="0">
                  <a:solidFill>
                    <a:prstClr val="black"/>
                  </a:solidFill>
                </a:rPr>
                <a:t> jautājumos; </a:t>
              </a:r>
              <a:endPar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1" dirty="0">
                  <a:solidFill>
                    <a:prstClr val="black"/>
                  </a:solidFill>
                  <a:latin typeface="Verdana" panose="020B0604030504040204"/>
                </a:rPr>
                <a:t>p</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ilnveidot</a:t>
              </a:r>
              <a:r>
                <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rPr>
                <a:t> </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bāri</a:t>
              </a:r>
              <a:r>
                <a:rPr kumimoji="0" lang="lv-LV" sz="1400" b="1" i="0" u="none" strike="noStrike" kern="1200" cap="none" spc="0" normalizeH="0" baseline="0" noProof="0" dirty="0">
                  <a:ln>
                    <a:noFill/>
                  </a:ln>
                  <a:solidFill>
                    <a:prstClr val="black"/>
                  </a:solidFill>
                  <a:effectLst/>
                  <a:uLnTx/>
                  <a:uFillTx/>
                  <a:latin typeface="Verdana" panose="020B0604030504040204"/>
                  <a:ea typeface="+mn-ea"/>
                  <a:cs typeface="+mn-cs"/>
                </a:rPr>
                <a:t>ņ</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tiesu</a:t>
              </a:r>
              <a:r>
                <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rPr>
                <a:t> </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darbinieku</a:t>
              </a:r>
              <a:r>
                <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rPr>
                <a:t> </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apmācību</a:t>
              </a:r>
              <a:r>
                <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rPr>
                <a:t> </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programmu</a:t>
              </a:r>
              <a:r>
                <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rPr>
                <a:t> </a:t>
              </a:r>
              <a:r>
                <a:rPr kumimoji="0" lang="en-US" sz="1400" b="1" i="0" u="none" strike="noStrike" kern="1200" cap="none" spc="0" normalizeH="0" baseline="0" noProof="0" dirty="0" err="1">
                  <a:ln>
                    <a:noFill/>
                  </a:ln>
                  <a:solidFill>
                    <a:prstClr val="black"/>
                  </a:solidFill>
                  <a:effectLst/>
                  <a:uLnTx/>
                  <a:uFillTx/>
                  <a:latin typeface="Verdana" panose="020B0604030504040204"/>
                  <a:ea typeface="+mn-ea"/>
                  <a:cs typeface="+mn-cs"/>
                </a:rPr>
                <a:t>saturu</a:t>
              </a:r>
              <a:r>
                <a:rPr kumimoji="0" lang="en-US" sz="1400" b="1" i="0" u="none" strike="noStrike" kern="1200" cap="none" spc="0" normalizeH="0" baseline="0" noProof="0" dirty="0">
                  <a:ln>
                    <a:noFill/>
                  </a:ln>
                  <a:solidFill>
                    <a:prstClr val="black"/>
                  </a:solidFill>
                  <a:effectLst/>
                  <a:uLnTx/>
                  <a:uFillTx/>
                  <a:latin typeface="Verdana" panose="020B0604030504040204"/>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lv-LV" sz="14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sz="1400" b="1" dirty="0">
                  <a:solidFill>
                    <a:prstClr val="black"/>
                  </a:solidFill>
                </a:rPr>
                <a:t>diskutēt par iespēju vecāku strīda risināšanas lietās atteikties no bāriņtiesas atzinuma sniegšanas tiesā rakstveida formas un rast risinājumu ieviest objektīvās izmeklēšanas principu CPL lietās, kas izriet no aizgādības un saskarsmes tiesībām</a:t>
              </a:r>
              <a:endParaRPr lang="en-US" sz="1400" b="1" dirty="0">
                <a:solidFill>
                  <a:prstClr val="black"/>
                </a:solidFill>
              </a:endParaRPr>
            </a:p>
            <a:p>
              <a:pPr marL="342900" lvl="0" indent="-342900">
                <a:buFont typeface="Wingdings" panose="05000000000000000000" pitchFamily="2" charset="2"/>
                <a:buChar char="q"/>
              </a:pPr>
              <a:endParaRPr lang="en-US" sz="1400" b="1" dirty="0">
                <a:solidFill>
                  <a:prstClr val="black"/>
                </a:solidFill>
              </a:endParaRPr>
            </a:p>
            <a:p>
              <a:pPr marL="342900" lvl="0" indent="-342900">
                <a:buFont typeface="Wingdings" panose="05000000000000000000" pitchFamily="2" charset="2"/>
                <a:buChar char="q"/>
              </a:pPr>
              <a:r>
                <a:rPr lang="lv-LV" sz="1400" b="1" dirty="0">
                  <a:solidFill>
                    <a:prstClr val="black"/>
                  </a:solidFill>
                </a:rPr>
                <a:t>izpētīt atsevišķu valstu pieredzi un praksi vecāku strīdu risināšanas lietās;</a:t>
              </a:r>
              <a:endParaRPr lang="en-US" sz="1400" b="1" dirty="0">
                <a:solidFill>
                  <a:prstClr val="black"/>
                </a:solidFill>
              </a:endParaRPr>
            </a:p>
            <a:p>
              <a:pPr marL="342900" lvl="0" indent="-342900">
                <a:buFont typeface="Wingdings" panose="05000000000000000000" pitchFamily="2" charset="2"/>
                <a:buChar char="q"/>
              </a:pPr>
              <a:endParaRPr lang="lv-LV" sz="1400" b="1" dirty="0">
                <a:solidFill>
                  <a:prstClr val="black"/>
                </a:solidFill>
              </a:endParaRPr>
            </a:p>
            <a:p>
              <a:pPr marL="342900" lvl="0" indent="-342900">
                <a:buFont typeface="Wingdings" panose="05000000000000000000" pitchFamily="2" charset="2"/>
                <a:buChar char="q"/>
              </a:pPr>
              <a:r>
                <a:rPr lang="lv-LV" sz="1400" b="1" dirty="0">
                  <a:solidFill>
                    <a:prstClr val="black"/>
                  </a:solidFill>
                </a:rPr>
                <a:t>izvērtēt šī brīža normatīvo regulējumu, nosakot smagnējāku un sarežģītāku procesu vecākiem, kuri nepilda tiesas spriedumu, piemēram, valsts nodevas palielināšana. </a:t>
              </a:r>
            </a:p>
            <a:p>
              <a:pPr marL="342900" lvl="0" indent="-342900">
                <a:buFont typeface="Wingdings" panose="05000000000000000000" pitchFamily="2" charset="2"/>
                <a:buChar char="q"/>
              </a:pPr>
              <a:endParaRPr kumimoji="0" lang="en-US" sz="18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3554868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
          <p:cNvSpPr>
            <a:spLocks noChangeArrowheads="1"/>
          </p:cNvSpPr>
          <p:nvPr/>
        </p:nvSpPr>
        <p:spPr bwMode="auto">
          <a:xfrm>
            <a:off x="3526517" y="3785656"/>
            <a:ext cx="51389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600" dirty="0" err="1">
                <a:solidFill>
                  <a:srgbClr val="005927"/>
                </a:solidFill>
                <a:latin typeface="Tahoma" pitchFamily="34" charset="0"/>
                <a:cs typeface="Tahoma" pitchFamily="34" charset="0"/>
                <a:hlinkClick r:id="rId2"/>
              </a:rPr>
              <a:t>www.lm.gov.lv</a:t>
            </a:r>
            <a:endParaRPr lang="lv-LV" altLang="lv-LV" sz="1600" dirty="0">
              <a:solidFill>
                <a:srgbClr val="005927"/>
              </a:solidFill>
              <a:latin typeface="Tahoma" pitchFamily="34" charset="0"/>
              <a:cs typeface="Tahoma" pitchFamily="34" charset="0"/>
            </a:endParaRP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Twitter:@Lab_min</a:t>
            </a:r>
            <a:endParaRPr lang="lv-LV" altLang="lv-LV" sz="1600" dirty="0">
              <a:solidFill>
                <a:srgbClr val="005927"/>
              </a:solidFill>
              <a:latin typeface="Tahoma" pitchFamily="34" charset="0"/>
              <a:cs typeface="Tahoma" pitchFamily="34" charset="0"/>
            </a:endParaRPr>
          </a:p>
          <a:p>
            <a:pPr algn="ctr"/>
            <a:r>
              <a:rPr lang="lv-LV" altLang="lv-LV" sz="1600" dirty="0">
                <a:solidFill>
                  <a:srgbClr val="005927"/>
                </a:solidFill>
                <a:latin typeface="Tahoma" pitchFamily="34" charset="0"/>
                <a:cs typeface="Tahoma" pitchFamily="34" charset="0"/>
              </a:rPr>
              <a:t>https://www.facebook.com/labklajibasministrija</a:t>
            </a: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Flickr.com:Labklajibas_ministrija</a:t>
            </a:r>
            <a:endParaRPr lang="lv-LV" altLang="lv-LV" sz="1600" dirty="0">
              <a:solidFill>
                <a:srgbClr val="005927"/>
              </a:solidFill>
              <a:latin typeface="Tahoma" pitchFamily="34" charset="0"/>
              <a:cs typeface="Tahoma" pitchFamily="34" charset="0"/>
            </a:endParaRP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Youtube.com</a:t>
            </a:r>
            <a:r>
              <a:rPr lang="lv-LV" altLang="lv-LV" sz="1600" dirty="0">
                <a:solidFill>
                  <a:srgbClr val="005927"/>
                </a:solidFill>
                <a:latin typeface="Tahoma" pitchFamily="34" charset="0"/>
                <a:cs typeface="Tahoma" pitchFamily="34" charset="0"/>
              </a:rPr>
              <a:t>/</a:t>
            </a:r>
            <a:r>
              <a:rPr lang="lv-LV" altLang="lv-LV" sz="1600" dirty="0" err="1">
                <a:solidFill>
                  <a:srgbClr val="005927"/>
                </a:solidFill>
                <a:latin typeface="Tahoma" pitchFamily="34" charset="0"/>
                <a:cs typeface="Tahoma" pitchFamily="34" charset="0"/>
              </a:rPr>
              <a:t>labklajibasministrija</a:t>
            </a:r>
            <a:endParaRPr lang="lv-LV" altLang="lv-LV" sz="1600" dirty="0">
              <a:solidFill>
                <a:srgbClr val="005927"/>
              </a:solidFill>
              <a:latin typeface="Tahoma" pitchFamily="34" charset="0"/>
              <a:cs typeface="Tahoma" pitchFamily="34" charset="0"/>
            </a:endParaRP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Draugiem.lv</a:t>
            </a:r>
            <a:r>
              <a:rPr lang="lv-LV" altLang="lv-LV" sz="1600" dirty="0">
                <a:solidFill>
                  <a:srgbClr val="005927"/>
                </a:solidFill>
                <a:latin typeface="Tahoma" pitchFamily="34" charset="0"/>
                <a:cs typeface="Tahoma" pitchFamily="34" charset="0"/>
              </a:rPr>
              <a:t>/</a:t>
            </a:r>
            <a:r>
              <a:rPr lang="lv-LV" altLang="lv-LV" sz="1600" dirty="0" err="1">
                <a:solidFill>
                  <a:srgbClr val="005927"/>
                </a:solidFill>
                <a:latin typeface="Tahoma" pitchFamily="34" charset="0"/>
                <a:cs typeface="Tahoma" pitchFamily="34" charset="0"/>
              </a:rPr>
              <a:t>labklajiba</a:t>
            </a:r>
            <a:endParaRPr lang="lv-LV" altLang="lv-LV" sz="1600" dirty="0">
              <a:solidFill>
                <a:srgbClr val="005927"/>
              </a:solidFill>
              <a:latin typeface="Tahoma" pitchFamily="34" charset="0"/>
              <a:cs typeface="Tahoma" pitchFamily="34" charset="0"/>
            </a:endParaRPr>
          </a:p>
          <a:p>
            <a:pPr algn="ctr"/>
            <a:r>
              <a:rPr lang="lv-LV" altLang="lv-LV" sz="1600" i="1" dirty="0">
                <a:latin typeface="Tahoma" pitchFamily="34" charset="0"/>
                <a:cs typeface="Tahoma" pitchFamily="34" charset="0"/>
              </a:rPr>
              <a:t>Izmantotie attēli no: </a:t>
            </a:r>
            <a:r>
              <a:rPr lang="lv-LV" altLang="lv-LV" sz="1600" i="1" dirty="0" err="1">
                <a:latin typeface="Tahoma" pitchFamily="34" charset="0"/>
                <a:cs typeface="Tahoma" pitchFamily="34" charset="0"/>
              </a:rPr>
              <a:t>www.godagimene.lv</a:t>
            </a:r>
            <a:endParaRPr lang="lv-LV" altLang="lv-LV" sz="1600" i="1" dirty="0">
              <a:latin typeface="Tahoma" pitchFamily="34" charset="0"/>
              <a:cs typeface="Tahoma" pitchFamily="34" charset="0"/>
            </a:endParaRPr>
          </a:p>
        </p:txBody>
      </p:sp>
    </p:spTree>
    <p:extLst>
      <p:ext uri="{BB962C8B-B14F-4D97-AF65-F5344CB8AC3E}">
        <p14:creationId xmlns:p14="http://schemas.microsoft.com/office/powerpoint/2010/main" val="230063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333496" y="4303454"/>
            <a:ext cx="4627589"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p>
          <a:p>
            <a:pPr algn="ct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337497" y="1944674"/>
            <a:ext cx="7031939" cy="830997"/>
            <a:chOff x="141879" y="429611"/>
            <a:chExt cx="7031939" cy="830997"/>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830997"/>
            </a:xfrm>
            <a:prstGeom prst="rect">
              <a:avLst/>
            </a:prstGeom>
            <a:noFill/>
          </p:spPr>
          <p:txBody>
            <a:bodyPr wrap="square" rtlCol="0">
              <a:spAutoFit/>
            </a:bodyPr>
            <a:lstStyle/>
            <a:p>
              <a:r>
                <a:rPr lang="en-GB" sz="2400" b="1" dirty="0">
                  <a:solidFill>
                    <a:schemeClr val="accent2"/>
                  </a:solidFill>
                </a:rPr>
                <a:t>P</a:t>
              </a:r>
              <a:r>
                <a:rPr lang="lv-LV" sz="2400" b="1" dirty="0" err="1">
                  <a:solidFill>
                    <a:schemeClr val="accent2"/>
                  </a:solidFill>
                </a:rPr>
                <a:t>recizēt</a:t>
              </a:r>
              <a:r>
                <a:rPr lang="en-GB" sz="2400" b="1" dirty="0">
                  <a:solidFill>
                    <a:schemeClr val="accent2"/>
                  </a:solidFill>
                </a:rPr>
                <a:t>a</a:t>
              </a:r>
              <a:r>
                <a:rPr lang="lv-LV" sz="2400" b="1" dirty="0">
                  <a:solidFill>
                    <a:schemeClr val="accent2"/>
                  </a:solidFill>
                </a:rPr>
                <a:t>  seksuālās vardarbības </a:t>
              </a:r>
              <a:r>
                <a:rPr lang="lv-LV" sz="2400" b="1" dirty="0" err="1">
                  <a:solidFill>
                    <a:schemeClr val="accent2"/>
                  </a:solidFill>
                </a:rPr>
                <a:t>definīcij</a:t>
              </a:r>
              <a:r>
                <a:rPr lang="en-GB" sz="2400" b="1" dirty="0">
                  <a:solidFill>
                    <a:schemeClr val="accent2"/>
                  </a:solidFill>
                </a:rPr>
                <a:t>a - </a:t>
              </a:r>
              <a:r>
                <a:rPr lang="en-GB" sz="2400" b="1" i="1" dirty="0" err="1">
                  <a:solidFill>
                    <a:schemeClr val="accent6"/>
                  </a:solidFill>
                </a:rPr>
                <a:t>pabeigts</a:t>
              </a:r>
              <a:endParaRPr lang="lv-LV" sz="2400" b="1" i="1" dirty="0">
                <a:solidFill>
                  <a:schemeClr val="accent6"/>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3145003"/>
            <a:ext cx="7031939" cy="830997"/>
            <a:chOff x="141879" y="1440566"/>
            <a:chExt cx="7031939" cy="83099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440566"/>
              <a:ext cx="6524368" cy="830997"/>
            </a:xfrm>
            <a:prstGeom prst="rect">
              <a:avLst/>
            </a:prstGeom>
            <a:noFill/>
          </p:spPr>
          <p:txBody>
            <a:bodyPr wrap="square" rtlCol="0">
              <a:spAutoFit/>
            </a:bodyPr>
            <a:lstStyle/>
            <a:p>
              <a:r>
                <a:rPr lang="en-GB" sz="2400" b="1" dirty="0">
                  <a:solidFill>
                    <a:schemeClr val="accent2"/>
                  </a:solidFill>
                </a:rPr>
                <a:t>K</a:t>
              </a:r>
              <a:r>
                <a:rPr lang="lv-LV" sz="2400" b="1" dirty="0" err="1">
                  <a:solidFill>
                    <a:schemeClr val="accent2"/>
                  </a:solidFill>
                </a:rPr>
                <a:t>onceptuāl</a:t>
              </a:r>
              <a:r>
                <a:rPr lang="en-GB" sz="2400" b="1" dirty="0">
                  <a:solidFill>
                    <a:schemeClr val="accent2"/>
                  </a:solidFill>
                </a:rPr>
                <a:t>as</a:t>
              </a:r>
              <a:r>
                <a:rPr lang="lv-LV" sz="2400" b="1" dirty="0">
                  <a:solidFill>
                    <a:schemeClr val="accent2"/>
                  </a:solidFill>
                </a:rPr>
                <a:t> </a:t>
              </a:r>
              <a:r>
                <a:rPr lang="lv-LV" sz="2400" b="1" dirty="0" err="1">
                  <a:solidFill>
                    <a:schemeClr val="accent2"/>
                  </a:solidFill>
                </a:rPr>
                <a:t>izmaiņ</a:t>
              </a:r>
              <a:r>
                <a:rPr lang="en-GB" sz="2400" b="1" dirty="0">
                  <a:solidFill>
                    <a:schemeClr val="accent2"/>
                  </a:solidFill>
                </a:rPr>
                <a:t>as</a:t>
              </a:r>
              <a:r>
                <a:rPr lang="lv-LV" sz="2400" b="1" dirty="0">
                  <a:solidFill>
                    <a:schemeClr val="accent2"/>
                  </a:solidFill>
                </a:rPr>
                <a:t> bērnu likumpārkāpumu regulējumā</a:t>
              </a:r>
              <a:endParaRPr lang="lv-LV" sz="2400" b="1" i="1" dirty="0"/>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4749729"/>
            <a:ext cx="7031939" cy="830997"/>
            <a:chOff x="141879" y="2722829"/>
            <a:chExt cx="7031939" cy="83099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49450" y="2722829"/>
              <a:ext cx="6524368" cy="830997"/>
            </a:xfrm>
            <a:prstGeom prst="rect">
              <a:avLst/>
            </a:prstGeom>
            <a:noFill/>
          </p:spPr>
          <p:txBody>
            <a:bodyPr wrap="square" rtlCol="0">
              <a:spAutoFit/>
            </a:bodyPr>
            <a:lstStyle/>
            <a:p>
              <a:r>
                <a:rPr lang="en-GB" sz="2400" b="1" dirty="0">
                  <a:solidFill>
                    <a:schemeClr val="accent2"/>
                  </a:solidFill>
                </a:rPr>
                <a:t>P</a:t>
              </a:r>
              <a:r>
                <a:rPr lang="lv-LV" sz="2400" b="1" dirty="0" err="1">
                  <a:solidFill>
                    <a:schemeClr val="accent2"/>
                  </a:solidFill>
                </a:rPr>
                <a:t>recizēt</a:t>
              </a:r>
              <a:r>
                <a:rPr lang="en-GB" sz="2400" b="1" dirty="0">
                  <a:solidFill>
                    <a:schemeClr val="accent2"/>
                  </a:solidFill>
                </a:rPr>
                <a:t>a</a:t>
              </a:r>
              <a:r>
                <a:rPr lang="lv-LV" sz="2400" b="1" dirty="0">
                  <a:solidFill>
                    <a:schemeClr val="accent2"/>
                  </a:solidFill>
                </a:rPr>
                <a:t> ziņošanas </a:t>
              </a:r>
              <a:r>
                <a:rPr lang="lv-LV" sz="2400" b="1" dirty="0" err="1">
                  <a:solidFill>
                    <a:schemeClr val="accent2"/>
                  </a:solidFill>
                </a:rPr>
                <a:t>kārtīb</a:t>
              </a:r>
              <a:r>
                <a:rPr lang="en-GB" sz="2400" b="1" dirty="0">
                  <a:solidFill>
                    <a:schemeClr val="accent2"/>
                  </a:solidFill>
                </a:rPr>
                <a:t>a</a:t>
              </a:r>
              <a:r>
                <a:rPr lang="lv-LV" sz="2400" b="1" dirty="0">
                  <a:solidFill>
                    <a:schemeClr val="accent2"/>
                  </a:solidFill>
                </a:rPr>
                <a:t> vardarbības pret bērnu gadījumos</a:t>
              </a:r>
              <a:endParaRPr lang="lv-LV" sz="2400" b="1" i="1" dirty="0">
                <a:solidFill>
                  <a:srgbClr val="0070C0"/>
                </a:solidFill>
              </a:endParaRPr>
            </a:p>
          </p:txBody>
        </p:sp>
      </p:grpSp>
      <p:sp>
        <p:nvSpPr>
          <p:cNvPr id="6" name="TextBox 5">
            <a:extLst>
              <a:ext uri="{FF2B5EF4-FFF2-40B4-BE49-F238E27FC236}">
                <a16:creationId xmlns:a16="http://schemas.microsoft.com/office/drawing/2014/main" id="{C13F9669-5F77-4B77-9493-EF67297A5828}"/>
              </a:ext>
            </a:extLst>
          </p:cNvPr>
          <p:cNvSpPr txBox="1"/>
          <p:nvPr/>
        </p:nvSpPr>
        <p:spPr>
          <a:xfrm>
            <a:off x="8618621" y="384721"/>
            <a:ext cx="3573379" cy="1477328"/>
          </a:xfrm>
          <a:prstGeom prst="rect">
            <a:avLst/>
          </a:prstGeom>
          <a:solidFill>
            <a:schemeClr val="accent1">
              <a:lumMod val="20000"/>
              <a:lumOff val="80000"/>
            </a:schemeClr>
          </a:solidFill>
        </p:spPr>
        <p:txBody>
          <a:bodyPr wrap="square" rtlCol="0">
            <a:spAutoFit/>
          </a:bodyPr>
          <a:lstStyle/>
          <a:p>
            <a:r>
              <a:rPr lang="en-US" b="1" dirty="0" err="1"/>
              <a:t>Darba</a:t>
            </a:r>
            <a:r>
              <a:rPr lang="en-US" b="1" dirty="0"/>
              <a:t> </a:t>
            </a:r>
            <a:r>
              <a:rPr lang="en-US" b="1" dirty="0" err="1"/>
              <a:t>grupa</a:t>
            </a:r>
            <a:r>
              <a:rPr lang="en-US" b="1" dirty="0"/>
              <a:t> </a:t>
            </a:r>
            <a:r>
              <a:rPr lang="en-US" b="1" dirty="0" err="1"/>
              <a:t>norisinājās</a:t>
            </a:r>
            <a:r>
              <a:rPr lang="en-US" b="1" dirty="0"/>
              <a:t>:</a:t>
            </a:r>
          </a:p>
          <a:p>
            <a:pPr marL="285750" indent="-285750">
              <a:buFont typeface="Arial" panose="020B0604020202020204" pitchFamily="34" charset="0"/>
              <a:buChar char="•"/>
            </a:pPr>
            <a:r>
              <a:rPr lang="en-US" b="1" dirty="0"/>
              <a:t>07.06.2022.</a:t>
            </a:r>
          </a:p>
          <a:p>
            <a:pPr marL="285750" indent="-285750">
              <a:buFont typeface="Arial" panose="020B0604020202020204" pitchFamily="34" charset="0"/>
              <a:buChar char="•"/>
            </a:pPr>
            <a:r>
              <a:rPr lang="en-US" b="1" dirty="0"/>
              <a:t>21.06.2022.</a:t>
            </a:r>
          </a:p>
          <a:p>
            <a:r>
              <a:rPr lang="en-US" b="1" dirty="0" err="1"/>
              <a:t>Nākošā</a:t>
            </a:r>
            <a:r>
              <a:rPr lang="en-US" b="1" dirty="0"/>
              <a:t> </a:t>
            </a:r>
            <a:r>
              <a:rPr lang="en-US" b="1" dirty="0" err="1"/>
              <a:t>plānota</a:t>
            </a:r>
            <a:r>
              <a:rPr lang="en-US" b="1" dirty="0"/>
              <a:t> 05.07.2022.</a:t>
            </a:r>
          </a:p>
        </p:txBody>
      </p:sp>
    </p:spTree>
    <p:extLst>
      <p:ext uri="{BB962C8B-B14F-4D97-AF65-F5344CB8AC3E}">
        <p14:creationId xmlns:p14="http://schemas.microsoft.com/office/powerpoint/2010/main" val="310825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641147" y="1536190"/>
            <a:ext cx="4627589" cy="1077218"/>
          </a:xfrm>
          <a:prstGeom prst="rect">
            <a:avLst/>
          </a:prstGeom>
          <a:noFill/>
        </p:spPr>
        <p:txBody>
          <a:bodyPr wrap="square" rtlCol="0">
            <a:spAutoFit/>
          </a:bodyPr>
          <a:lstStyle/>
          <a:p>
            <a:pPr algn="ctr"/>
            <a:r>
              <a:rPr lang="en-US" sz="3200" b="1" dirty="0" err="1">
                <a:solidFill>
                  <a:schemeClr val="bg1"/>
                </a:solidFill>
              </a:rPr>
              <a:t>Papildus</a:t>
            </a:r>
            <a:r>
              <a:rPr lang="en-US" sz="3200" b="1" dirty="0">
                <a:solidFill>
                  <a:schemeClr val="bg1"/>
                </a:solidFill>
              </a:rPr>
              <a:t> </a:t>
            </a:r>
          </a:p>
          <a:p>
            <a:pPr algn="ctr"/>
            <a:r>
              <a:rPr lang="en-US" sz="3200" b="1" dirty="0" err="1">
                <a:solidFill>
                  <a:schemeClr val="bg1"/>
                </a:solidFill>
              </a:rPr>
              <a:t>paveiktais</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0" y="302221"/>
            <a:ext cx="7031939" cy="5632311"/>
            <a:chOff x="141879" y="429611"/>
            <a:chExt cx="7031939" cy="5632311"/>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5632311"/>
            </a:xfrm>
            <a:prstGeom prst="rect">
              <a:avLst/>
            </a:prstGeom>
            <a:noFill/>
          </p:spPr>
          <p:txBody>
            <a:bodyPr wrap="square" rtlCol="0">
              <a:spAutoFit/>
            </a:bodyPr>
            <a:lstStyle/>
            <a:p>
              <a:r>
                <a:rPr lang="en-US" sz="2400" b="1" dirty="0" err="1">
                  <a:solidFill>
                    <a:schemeClr val="accent2"/>
                  </a:solidFill>
                </a:rPr>
                <a:t>Saska</a:t>
              </a:r>
              <a:r>
                <a:rPr lang="lv-LV" sz="2400" b="1" dirty="0">
                  <a:solidFill>
                    <a:schemeClr val="accent2"/>
                  </a:solidFill>
                </a:rPr>
                <a:t>ņ</a:t>
              </a:r>
              <a:r>
                <a:rPr lang="en-US" sz="2400" b="1" dirty="0" err="1">
                  <a:solidFill>
                    <a:schemeClr val="accent2"/>
                  </a:solidFill>
                </a:rPr>
                <a:t>oti</a:t>
              </a:r>
              <a:r>
                <a:rPr lang="en-US" sz="2400" b="1" dirty="0">
                  <a:solidFill>
                    <a:schemeClr val="accent2"/>
                  </a:solidFill>
                </a:rPr>
                <a:t> </a:t>
              </a:r>
              <a:r>
                <a:rPr lang="en-US" sz="2400" b="1" dirty="0" err="1">
                  <a:solidFill>
                    <a:schemeClr val="accent2"/>
                  </a:solidFill>
                </a:rPr>
                <a:t>grozījumi</a:t>
              </a:r>
              <a:r>
                <a:rPr lang="en-US" sz="2400" b="1" dirty="0">
                  <a:solidFill>
                    <a:schemeClr val="accent2"/>
                  </a:solidFill>
                </a:rPr>
                <a:t> </a:t>
              </a:r>
              <a:r>
                <a:rPr lang="en-US" sz="2400" b="1" dirty="0" err="1">
                  <a:solidFill>
                    <a:schemeClr val="accent2"/>
                  </a:solidFill>
                </a:rPr>
                <a:t>Bērnu</a:t>
              </a:r>
              <a:r>
                <a:rPr lang="en-US" sz="2400" b="1" dirty="0">
                  <a:solidFill>
                    <a:schemeClr val="accent2"/>
                  </a:solidFill>
                </a:rPr>
                <a:t> </a:t>
              </a:r>
              <a:r>
                <a:rPr lang="en-US" sz="2400" b="1" dirty="0" err="1">
                  <a:solidFill>
                    <a:schemeClr val="accent2"/>
                  </a:solidFill>
                </a:rPr>
                <a:t>tiesību</a:t>
              </a:r>
              <a:r>
                <a:rPr lang="en-US" sz="2400" b="1" dirty="0">
                  <a:solidFill>
                    <a:schemeClr val="accent2"/>
                  </a:solidFill>
                </a:rPr>
                <a:t> </a:t>
              </a:r>
              <a:r>
                <a:rPr lang="en-US" sz="2400" b="1" dirty="0" err="1">
                  <a:solidFill>
                    <a:schemeClr val="accent2"/>
                  </a:solidFill>
                </a:rPr>
                <a:t>aizsardzības</a:t>
              </a:r>
              <a:r>
                <a:rPr lang="en-US" sz="2400" b="1" dirty="0">
                  <a:solidFill>
                    <a:schemeClr val="accent2"/>
                  </a:solidFill>
                </a:rPr>
                <a:t> </a:t>
              </a:r>
              <a:r>
                <a:rPr lang="en-US" sz="2400" b="1" dirty="0" err="1">
                  <a:solidFill>
                    <a:schemeClr val="accent2"/>
                  </a:solidFill>
                </a:rPr>
                <a:t>likuma</a:t>
              </a:r>
              <a:r>
                <a:rPr lang="en-US" sz="2400" b="1" dirty="0">
                  <a:solidFill>
                    <a:schemeClr val="accent2"/>
                  </a:solidFill>
                </a:rPr>
                <a:t>:</a:t>
              </a:r>
            </a:p>
            <a:p>
              <a:endParaRPr lang="en-US" sz="2400" b="1" dirty="0">
                <a:solidFill>
                  <a:schemeClr val="accent2"/>
                </a:solidFill>
              </a:endParaRPr>
            </a:p>
            <a:p>
              <a:pPr marL="342900" indent="-342900">
                <a:buFont typeface="Wingdings" panose="05000000000000000000" pitchFamily="2" charset="2"/>
                <a:buChar char="q"/>
              </a:pPr>
              <a:r>
                <a:rPr lang="lv-LV" b="1" dirty="0"/>
                <a:t>1.panta 10.punktā</a:t>
              </a:r>
              <a:r>
                <a:rPr lang="en-US" b="1" dirty="0"/>
                <a:t> – </a:t>
              </a:r>
              <a:r>
                <a:rPr lang="en-US" b="1" dirty="0" err="1"/>
                <a:t>precizējot</a:t>
              </a:r>
              <a:r>
                <a:rPr lang="en-US" b="1" dirty="0"/>
                <a:t> </a:t>
              </a:r>
              <a:r>
                <a:rPr lang="en-US" b="1" dirty="0" err="1"/>
                <a:t>seksuālas</a:t>
              </a:r>
              <a:r>
                <a:rPr lang="en-US" b="1" dirty="0"/>
                <a:t> </a:t>
              </a:r>
              <a:r>
                <a:rPr lang="en-US" b="1" dirty="0" err="1"/>
                <a:t>vardarbības</a:t>
              </a:r>
              <a:r>
                <a:rPr lang="en-US" b="1" dirty="0"/>
                <a:t> </a:t>
              </a:r>
              <a:r>
                <a:rPr lang="en-US" b="1" dirty="0" err="1"/>
                <a:t>definīciju</a:t>
              </a:r>
              <a:r>
                <a:rPr lang="en-US" b="1" dirty="0"/>
                <a:t>;</a:t>
              </a:r>
            </a:p>
            <a:p>
              <a:endParaRPr lang="en-US" b="1" dirty="0"/>
            </a:p>
            <a:p>
              <a:pPr marL="342900" indent="-342900">
                <a:buFont typeface="Wingdings" panose="05000000000000000000" pitchFamily="2" charset="2"/>
                <a:buChar char="q"/>
              </a:pPr>
              <a:r>
                <a:rPr lang="lv-LV" b="1" dirty="0">
                  <a:ea typeface="Calibri" panose="020F0502020204030204" pitchFamily="34" charset="0"/>
                </a:rPr>
                <a:t>26.</a:t>
              </a:r>
              <a:r>
                <a:rPr lang="lv-LV" b="1" baseline="30000" dirty="0">
                  <a:ea typeface="Calibri" panose="020F0502020204030204" pitchFamily="34" charset="0"/>
                </a:rPr>
                <a:t>1</a:t>
              </a:r>
              <a:r>
                <a:rPr lang="lv-LV" b="1" dirty="0">
                  <a:ea typeface="Calibri" panose="020F0502020204030204" pitchFamily="34" charset="0"/>
                </a:rPr>
                <a:t> pantā</a:t>
              </a:r>
              <a:r>
                <a:rPr lang="en-US" b="1" dirty="0">
                  <a:ea typeface="Calibri" panose="020F0502020204030204" pitchFamily="34" charset="0"/>
                </a:rPr>
                <a:t> – </a:t>
              </a:r>
              <a:r>
                <a:rPr lang="en-US" b="1" dirty="0" err="1">
                  <a:ea typeface="Calibri" panose="020F0502020204030204" pitchFamily="34" charset="0"/>
                </a:rPr>
                <a:t>precizējot</a:t>
              </a:r>
              <a:r>
                <a:rPr lang="en-US" b="1" dirty="0">
                  <a:ea typeface="Calibri" panose="020F0502020204030204" pitchFamily="34" charset="0"/>
                </a:rPr>
                <a:t> </a:t>
              </a:r>
              <a:r>
                <a:rPr lang="en-US" b="1" dirty="0" err="1">
                  <a:ea typeface="Calibri" panose="020F0502020204030204" pitchFamily="34" charset="0"/>
                </a:rPr>
                <a:t>Latvijas</a:t>
              </a:r>
              <a:r>
                <a:rPr lang="en-US" b="1" dirty="0">
                  <a:ea typeface="Calibri" panose="020F0502020204030204" pitchFamily="34" charset="0"/>
                </a:rPr>
                <a:t> </a:t>
              </a:r>
              <a:r>
                <a:rPr lang="en-US" b="1" dirty="0" err="1">
                  <a:ea typeface="Calibri" panose="020F0502020204030204" pitchFamily="34" charset="0"/>
                </a:rPr>
                <a:t>Goda</a:t>
              </a:r>
              <a:r>
                <a:rPr lang="en-US" b="1" dirty="0">
                  <a:ea typeface="Calibri" panose="020F0502020204030204" pitchFamily="34" charset="0"/>
                </a:rPr>
                <a:t> </a:t>
              </a:r>
              <a:r>
                <a:rPr lang="lv-LV" b="1" dirty="0">
                  <a:ea typeface="Calibri" panose="020F0502020204030204" pitchFamily="34" charset="0"/>
                </a:rPr>
                <a:t>ģ</a:t>
              </a:r>
              <a:r>
                <a:rPr lang="en-US" b="1" dirty="0" err="1">
                  <a:ea typeface="Calibri" panose="020F0502020204030204" pitchFamily="34" charset="0"/>
                </a:rPr>
                <a:t>imenes</a:t>
              </a:r>
              <a:r>
                <a:rPr lang="en-US" b="1" dirty="0">
                  <a:ea typeface="Calibri" panose="020F0502020204030204" pitchFamily="34" charset="0"/>
                </a:rPr>
                <a:t> </a:t>
              </a:r>
              <a:r>
                <a:rPr lang="en-US" b="1" dirty="0" err="1">
                  <a:ea typeface="Calibri" panose="020F0502020204030204" pitchFamily="34" charset="0"/>
                </a:rPr>
                <a:t>apliecības</a:t>
              </a:r>
              <a:r>
                <a:rPr lang="en-US" b="1" dirty="0">
                  <a:ea typeface="Calibri" panose="020F0502020204030204" pitchFamily="34" charset="0"/>
                </a:rPr>
                <a:t> </a:t>
              </a:r>
              <a:r>
                <a:rPr lang="en-US" b="1" dirty="0" err="1">
                  <a:ea typeface="Calibri" panose="020F0502020204030204" pitchFamily="34" charset="0"/>
                </a:rPr>
                <a:t>datu</a:t>
              </a:r>
              <a:r>
                <a:rPr lang="en-US" b="1" dirty="0">
                  <a:ea typeface="Calibri" panose="020F0502020204030204" pitchFamily="34" charset="0"/>
                </a:rPr>
                <a:t> </a:t>
              </a:r>
              <a:r>
                <a:rPr lang="en-US" b="1" dirty="0" err="1">
                  <a:ea typeface="Calibri" panose="020F0502020204030204" pitchFamily="34" charset="0"/>
                </a:rPr>
                <a:t>apstrādes</a:t>
              </a:r>
              <a:r>
                <a:rPr lang="en-US" b="1" dirty="0">
                  <a:ea typeface="Calibri" panose="020F0502020204030204" pitchFamily="34" charset="0"/>
                </a:rPr>
                <a:t> </a:t>
              </a:r>
              <a:r>
                <a:rPr lang="en-US" b="1" dirty="0" err="1">
                  <a:ea typeface="Calibri" panose="020F0502020204030204" pitchFamily="34" charset="0"/>
                </a:rPr>
                <a:t>nosacījumus</a:t>
              </a:r>
              <a:r>
                <a:rPr lang="en-US" b="1" dirty="0">
                  <a:ea typeface="Calibri" panose="020F0502020204030204" pitchFamily="34" charset="0"/>
                </a:rPr>
                <a:t>;</a:t>
              </a: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r>
                <a:rPr lang="lv-LV" b="1" dirty="0">
                  <a:ea typeface="Calibri" panose="020F0502020204030204" pitchFamily="34" charset="0"/>
                </a:rPr>
                <a:t>31.panta piektajā daļā</a:t>
              </a:r>
              <a:r>
                <a:rPr lang="en-US" b="1" dirty="0">
                  <a:ea typeface="Calibri" panose="020F0502020204030204" pitchFamily="34" charset="0"/>
                </a:rPr>
                <a:t> – </a:t>
              </a:r>
              <a:r>
                <a:rPr lang="en-US" b="1" dirty="0" err="1">
                  <a:ea typeface="Calibri" panose="020F0502020204030204" pitchFamily="34" charset="0"/>
                </a:rPr>
                <a:t>paplašinot</a:t>
              </a:r>
              <a:r>
                <a:rPr lang="en-US" b="1" dirty="0">
                  <a:ea typeface="Calibri" panose="020F0502020204030204" pitchFamily="34" charset="0"/>
                </a:rPr>
                <a:t> </a:t>
              </a:r>
              <a:r>
                <a:rPr lang="en-US" b="1" dirty="0" err="1">
                  <a:ea typeface="Calibri" panose="020F0502020204030204" pitchFamily="34" charset="0"/>
                </a:rPr>
                <a:t>Ministru</a:t>
              </a:r>
              <a:r>
                <a:rPr lang="en-US" b="1" dirty="0">
                  <a:ea typeface="Calibri" panose="020F0502020204030204" pitchFamily="34" charset="0"/>
                </a:rPr>
                <a:t> </a:t>
              </a:r>
              <a:r>
                <a:rPr lang="en-US" b="1" dirty="0" err="1">
                  <a:ea typeface="Calibri" panose="020F0502020204030204" pitchFamily="34" charset="0"/>
                </a:rPr>
                <a:t>kabinetam</a:t>
              </a:r>
              <a:r>
                <a:rPr lang="en-US" b="1" dirty="0">
                  <a:ea typeface="Calibri" panose="020F0502020204030204" pitchFamily="34" charset="0"/>
                </a:rPr>
                <a:t> dele</a:t>
              </a:r>
              <a:r>
                <a:rPr lang="lv-LV" b="1" dirty="0">
                  <a:ea typeface="Calibri" panose="020F0502020204030204" pitchFamily="34" charset="0"/>
                </a:rPr>
                <a:t>ģ</a:t>
              </a:r>
              <a:r>
                <a:rPr lang="en-US" b="1" dirty="0" err="1">
                  <a:ea typeface="Calibri" panose="020F0502020204030204" pitchFamily="34" charset="0"/>
                </a:rPr>
                <a:t>ējumu</a:t>
              </a:r>
              <a:r>
                <a:rPr lang="en-US" b="1" dirty="0">
                  <a:ea typeface="Calibri" panose="020F0502020204030204" pitchFamily="34" charset="0"/>
                </a:rPr>
                <a:t> par </a:t>
              </a:r>
              <a:r>
                <a:rPr lang="en-US" b="1" dirty="0" err="1">
                  <a:ea typeface="Calibri" panose="020F0502020204030204" pitchFamily="34" charset="0"/>
                </a:rPr>
                <a:t>Ārvalsts</a:t>
              </a:r>
              <a:r>
                <a:rPr lang="en-US" b="1" dirty="0">
                  <a:ea typeface="Calibri" panose="020F0502020204030204" pitchFamily="34" charset="0"/>
                </a:rPr>
                <a:t> </a:t>
              </a:r>
              <a:r>
                <a:rPr lang="en-US" b="1" dirty="0" err="1">
                  <a:ea typeface="Calibri" panose="020F0502020204030204" pitchFamily="34" charset="0"/>
                </a:rPr>
                <a:t>adopcijas</a:t>
              </a:r>
              <a:r>
                <a:rPr lang="en-US" b="1" dirty="0">
                  <a:ea typeface="Calibri" panose="020F0502020204030204" pitchFamily="34" charset="0"/>
                </a:rPr>
                <a:t> </a:t>
              </a:r>
              <a:r>
                <a:rPr lang="en-US" b="1" dirty="0" err="1">
                  <a:ea typeface="Calibri" panose="020F0502020204030204" pitchFamily="34" charset="0"/>
                </a:rPr>
                <a:t>komisijas</a:t>
              </a:r>
              <a:r>
                <a:rPr lang="en-US" b="1" dirty="0">
                  <a:ea typeface="Calibri" panose="020F0502020204030204" pitchFamily="34" charset="0"/>
                </a:rPr>
                <a:t> </a:t>
              </a:r>
              <a:r>
                <a:rPr lang="en-US" b="1" dirty="0" err="1">
                  <a:ea typeface="Calibri" panose="020F0502020204030204" pitchFamily="34" charset="0"/>
                </a:rPr>
                <a:t>izveidi</a:t>
              </a:r>
              <a:r>
                <a:rPr lang="en-US" b="1" dirty="0">
                  <a:ea typeface="Calibri" panose="020F0502020204030204" pitchFamily="34" charset="0"/>
                </a:rPr>
                <a:t>;</a:t>
              </a: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r>
                <a:rPr lang="lv-LV" b="1" dirty="0">
                  <a:ea typeface="Calibri" panose="020F0502020204030204" pitchFamily="34" charset="0"/>
                </a:rPr>
                <a:t>51.</a:t>
              </a:r>
              <a:r>
                <a:rPr lang="lv-LV" b="1" baseline="30000" dirty="0">
                  <a:ea typeface="Calibri" panose="020F0502020204030204" pitchFamily="34" charset="0"/>
                </a:rPr>
                <a:t>1 </a:t>
              </a:r>
              <a:r>
                <a:rPr lang="lv-LV" b="1" dirty="0">
                  <a:ea typeface="Calibri" panose="020F0502020204030204" pitchFamily="34" charset="0"/>
                </a:rPr>
                <a:t>un 52.</a:t>
              </a:r>
              <a:r>
                <a:rPr lang="lv-LV" b="1" baseline="30000" dirty="0">
                  <a:ea typeface="Calibri" panose="020F0502020204030204" pitchFamily="34" charset="0"/>
                </a:rPr>
                <a:t>2</a:t>
              </a:r>
              <a:r>
                <a:rPr lang="lv-LV" b="1" dirty="0">
                  <a:ea typeface="Calibri" panose="020F0502020204030204" pitchFamily="34" charset="0"/>
                </a:rPr>
                <a:t> pantā </a:t>
              </a:r>
              <a:r>
                <a:rPr lang="en-US" b="1" dirty="0">
                  <a:ea typeface="Calibri" panose="020F0502020204030204" pitchFamily="34" charset="0"/>
                </a:rPr>
                <a:t>– </a:t>
              </a:r>
              <a:r>
                <a:rPr lang="en-US" b="1" dirty="0" err="1">
                  <a:ea typeface="Calibri" panose="020F0502020204030204" pitchFamily="34" charset="0"/>
                </a:rPr>
                <a:t>definējot</a:t>
              </a:r>
              <a:r>
                <a:rPr lang="en-US" b="1" dirty="0">
                  <a:ea typeface="Calibri" panose="020F0502020204030204" pitchFamily="34" charset="0"/>
                </a:rPr>
                <a:t> </a:t>
              </a:r>
              <a:r>
                <a:rPr lang="en-US" b="1" dirty="0" err="1">
                  <a:ea typeface="Calibri" panose="020F0502020204030204" pitchFamily="34" charset="0"/>
                </a:rPr>
                <a:t>Bērna</a:t>
              </a:r>
              <a:r>
                <a:rPr lang="en-US" b="1" dirty="0">
                  <a:ea typeface="Calibri" panose="020F0502020204030204" pitchFamily="34" charset="0"/>
                </a:rPr>
                <a:t> </a:t>
              </a:r>
              <a:r>
                <a:rPr lang="en-US" b="1" dirty="0" err="1">
                  <a:ea typeface="Calibri" panose="020F0502020204030204" pitchFamily="34" charset="0"/>
                </a:rPr>
                <a:t>māju</a:t>
              </a:r>
              <a:r>
                <a:rPr lang="en-US" b="1" dirty="0">
                  <a:ea typeface="Calibri" panose="020F0502020204030204" pitchFamily="34" charset="0"/>
                </a:rPr>
                <a:t> un </a:t>
              </a:r>
              <a:r>
                <a:rPr lang="en-US" b="1" dirty="0" err="1">
                  <a:ea typeface="Calibri" panose="020F0502020204030204" pitchFamily="34" charset="0"/>
                </a:rPr>
                <a:t>tās</a:t>
              </a:r>
              <a:r>
                <a:rPr lang="en-US" b="1" dirty="0">
                  <a:ea typeface="Calibri" panose="020F0502020204030204" pitchFamily="34" charset="0"/>
                </a:rPr>
                <a:t> </a:t>
              </a:r>
              <a:r>
                <a:rPr lang="en-US" b="1" dirty="0" err="1">
                  <a:ea typeface="Calibri" panose="020F0502020204030204" pitchFamily="34" charset="0"/>
                </a:rPr>
                <a:t>pamatprincipus</a:t>
              </a:r>
              <a:r>
                <a:rPr lang="en-US" b="1" dirty="0">
                  <a:ea typeface="Calibri" panose="020F0502020204030204" pitchFamily="34" charset="0"/>
                </a:rPr>
                <a:t>;</a:t>
              </a: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r>
                <a:rPr lang="en-US" b="1" dirty="0">
                  <a:ea typeface="Calibri" panose="020F0502020204030204" pitchFamily="34" charset="0"/>
                </a:rPr>
                <a:t>52.pantā – </a:t>
              </a:r>
              <a:r>
                <a:rPr lang="en-US" b="1" dirty="0" err="1">
                  <a:ea typeface="Calibri" panose="020F0502020204030204" pitchFamily="34" charset="0"/>
                </a:rPr>
                <a:t>aizstājot</a:t>
              </a:r>
              <a:r>
                <a:rPr lang="en-US" b="1" dirty="0">
                  <a:ea typeface="Calibri" panose="020F0502020204030204" pitchFamily="34" charset="0"/>
                </a:rPr>
                <a:t> </a:t>
              </a:r>
              <a:r>
                <a:rPr lang="en-US" b="1" dirty="0" err="1">
                  <a:ea typeface="Calibri" panose="020F0502020204030204" pitchFamily="34" charset="0"/>
                </a:rPr>
                <a:t>vārdu</a:t>
              </a:r>
              <a:r>
                <a:rPr lang="en-US" b="1" dirty="0">
                  <a:ea typeface="Calibri" panose="020F0502020204030204" pitchFamily="34" charset="0"/>
                </a:rPr>
                <a:t> </a:t>
              </a:r>
              <a:r>
                <a:rPr lang="en-US" b="1" dirty="0" err="1">
                  <a:ea typeface="Calibri" panose="020F0502020204030204" pitchFamily="34" charset="0"/>
                </a:rPr>
                <a:t>rehabilitācija</a:t>
              </a:r>
              <a:r>
                <a:rPr lang="en-US" b="1" dirty="0">
                  <a:ea typeface="Calibri" panose="020F0502020204030204" pitchFamily="34" charset="0"/>
                </a:rPr>
                <a:t> </a:t>
              </a:r>
              <a:r>
                <a:rPr lang="en-US" b="1" dirty="0" err="1">
                  <a:ea typeface="Calibri" panose="020F0502020204030204" pitchFamily="34" charset="0"/>
                </a:rPr>
                <a:t>ar</a:t>
              </a:r>
              <a:r>
                <a:rPr lang="en-US" b="1" dirty="0">
                  <a:ea typeface="Calibri" panose="020F0502020204030204" pitchFamily="34" charset="0"/>
                </a:rPr>
                <a:t> </a:t>
              </a:r>
              <a:r>
                <a:rPr lang="en-US" b="1" dirty="0" err="1">
                  <a:ea typeface="Calibri" panose="020F0502020204030204" pitchFamily="34" charset="0"/>
                </a:rPr>
                <a:t>vārdiem</a:t>
              </a:r>
              <a:r>
                <a:rPr lang="en-US" b="1" dirty="0">
                  <a:ea typeface="Calibri" panose="020F0502020204030204" pitchFamily="34" charset="0"/>
                </a:rPr>
                <a:t> “</a:t>
              </a:r>
              <a:r>
                <a:rPr lang="en-US" b="1" dirty="0" err="1">
                  <a:ea typeface="Calibri" panose="020F0502020204030204" pitchFamily="34" charset="0"/>
                </a:rPr>
                <a:t>medicīniskā</a:t>
              </a:r>
              <a:r>
                <a:rPr lang="en-US" b="1" dirty="0">
                  <a:ea typeface="Calibri" panose="020F0502020204030204" pitchFamily="34" charset="0"/>
                </a:rPr>
                <a:t> </a:t>
              </a:r>
              <a:r>
                <a:rPr lang="en-US" b="1" dirty="0" err="1">
                  <a:ea typeface="Calibri" panose="020F0502020204030204" pitchFamily="34" charset="0"/>
                </a:rPr>
                <a:t>rehabilitācija</a:t>
              </a:r>
              <a:r>
                <a:rPr lang="en-US" b="1" dirty="0">
                  <a:ea typeface="Calibri" panose="020F0502020204030204" pitchFamily="34" charset="0"/>
                </a:rPr>
                <a:t>”</a:t>
              </a:r>
            </a:p>
            <a:p>
              <a:pPr marL="342900" indent="-342900">
                <a:buFont typeface="Wingdings" panose="05000000000000000000" pitchFamily="2" charset="2"/>
                <a:buChar char="q"/>
              </a:pPr>
              <a:endParaRPr lang="en-US" b="1" dirty="0">
                <a:ea typeface="Calibri" panose="020F0502020204030204" pitchFamily="34" charset="0"/>
              </a:endParaRPr>
            </a:p>
          </p:txBody>
        </p:sp>
      </p:grpSp>
    </p:spTree>
    <p:extLst>
      <p:ext uri="{BB962C8B-B14F-4D97-AF65-F5344CB8AC3E}">
        <p14:creationId xmlns:p14="http://schemas.microsoft.com/office/powerpoint/2010/main" val="360235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564411" y="2298106"/>
            <a:ext cx="4627589" cy="1077218"/>
          </a:xfrm>
          <a:prstGeom prst="rect">
            <a:avLst/>
          </a:prstGeom>
          <a:noFill/>
        </p:spPr>
        <p:txBody>
          <a:bodyPr wrap="square" rtlCol="0">
            <a:spAutoFit/>
          </a:bodyPr>
          <a:lstStyle/>
          <a:p>
            <a:pPr algn="ctr"/>
            <a:r>
              <a:rPr lang="en-US" sz="3200" b="1" dirty="0" err="1">
                <a:solidFill>
                  <a:schemeClr val="bg1"/>
                </a:solidFill>
              </a:rPr>
              <a:t>Papildus</a:t>
            </a:r>
            <a:r>
              <a:rPr lang="en-US" sz="3200" b="1" dirty="0">
                <a:solidFill>
                  <a:schemeClr val="bg1"/>
                </a:solidFill>
              </a:rPr>
              <a:t> </a:t>
            </a:r>
          </a:p>
          <a:p>
            <a:pPr algn="ctr"/>
            <a:r>
              <a:rPr lang="en-US" sz="3200" b="1" dirty="0" err="1">
                <a:solidFill>
                  <a:schemeClr val="bg1"/>
                </a:solidFill>
              </a:rPr>
              <a:t>paveiktais</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376488" y="1441434"/>
            <a:ext cx="6959906" cy="4208548"/>
            <a:chOff x="-83212" y="-548734"/>
            <a:chExt cx="6959906" cy="4208548"/>
          </a:xfrm>
        </p:grpSpPr>
        <p:sp>
          <p:nvSpPr>
            <p:cNvPr id="2" name="Parallelogram 1">
              <a:extLst>
                <a:ext uri="{FF2B5EF4-FFF2-40B4-BE49-F238E27FC236}">
                  <a16:creationId xmlns:a16="http://schemas.microsoft.com/office/drawing/2014/main" id="{3AE8CCAC-11AB-4C8A-A2BD-CB6B37466AE9}"/>
                </a:ext>
              </a:extLst>
            </p:cNvPr>
            <p:cNvSpPr/>
            <p:nvPr/>
          </p:nvSpPr>
          <p:spPr>
            <a:xfrm>
              <a:off x="-83212" y="-54873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352326" y="-218171"/>
              <a:ext cx="6524368" cy="3877985"/>
            </a:xfrm>
            <a:prstGeom prst="rect">
              <a:avLst/>
            </a:prstGeom>
            <a:noFill/>
          </p:spPr>
          <p:txBody>
            <a:bodyPr wrap="square" rtlCol="0">
              <a:spAutoFit/>
            </a:bodyPr>
            <a:lstStyle/>
            <a:p>
              <a:r>
                <a:rPr lang="en-US" sz="2400" b="1" dirty="0" err="1">
                  <a:solidFill>
                    <a:schemeClr val="accent2"/>
                  </a:solidFill>
                </a:rPr>
                <a:t>Diskusijas</a:t>
              </a:r>
              <a:r>
                <a:rPr lang="en-US" sz="2400" b="1" dirty="0">
                  <a:solidFill>
                    <a:schemeClr val="accent2"/>
                  </a:solidFill>
                </a:rPr>
                <a:t> </a:t>
              </a:r>
              <a:r>
                <a:rPr lang="en-US" sz="2400" b="1" dirty="0" err="1">
                  <a:solidFill>
                    <a:schemeClr val="accent2"/>
                  </a:solidFill>
                </a:rPr>
                <a:t>turpinās</a:t>
              </a:r>
              <a:r>
                <a:rPr lang="en-US" sz="2400" b="1" dirty="0">
                  <a:solidFill>
                    <a:schemeClr val="accent2"/>
                  </a:solidFill>
                </a:rPr>
                <a:t> par:</a:t>
              </a:r>
            </a:p>
            <a:p>
              <a:endParaRPr lang="en-US" sz="2400" b="1" dirty="0">
                <a:solidFill>
                  <a:schemeClr val="accent2"/>
                </a:solidFill>
              </a:endParaRPr>
            </a:p>
            <a:p>
              <a:pPr marL="342900" indent="-342900">
                <a:buFont typeface="Wingdings" panose="05000000000000000000" pitchFamily="2" charset="2"/>
                <a:buChar char="q"/>
              </a:pPr>
              <a:r>
                <a:rPr lang="en-US" b="1" dirty="0" err="1"/>
                <a:t>grozījumiem</a:t>
              </a:r>
              <a:r>
                <a:rPr lang="en-US" b="1" dirty="0"/>
                <a:t> 88.pantā - </a:t>
              </a:r>
              <a:r>
                <a:rPr lang="en-US" b="1" dirty="0" err="1"/>
                <a:t>Kompetence</a:t>
              </a:r>
              <a:r>
                <a:rPr lang="en-US" b="1" dirty="0"/>
                <a:t> </a:t>
              </a:r>
              <a:r>
                <a:rPr lang="en-US" b="1" dirty="0" err="1"/>
                <a:t>administratīvo</a:t>
              </a:r>
              <a:r>
                <a:rPr lang="en-US" b="1" dirty="0"/>
                <a:t> </a:t>
              </a:r>
              <a:r>
                <a:rPr lang="en-US" b="1" dirty="0" err="1"/>
                <a:t>pārkāpumu</a:t>
              </a:r>
              <a:r>
                <a:rPr lang="en-US" b="1" dirty="0"/>
                <a:t> </a:t>
              </a:r>
              <a:r>
                <a:rPr lang="en-US" b="1" dirty="0" err="1"/>
                <a:t>procesā</a:t>
              </a:r>
              <a:r>
                <a:rPr lang="en-US" b="1" dirty="0"/>
                <a:t>;</a:t>
              </a:r>
            </a:p>
            <a:p>
              <a:endParaRPr lang="en-US" b="1" dirty="0"/>
            </a:p>
            <a:p>
              <a:pPr marL="342900" indent="-342900">
                <a:buFont typeface="Wingdings" panose="05000000000000000000" pitchFamily="2" charset="2"/>
                <a:buChar char="q"/>
              </a:pPr>
              <a:r>
                <a:rPr lang="en-US" b="1" dirty="0" err="1">
                  <a:ea typeface="Calibri" panose="020F0502020204030204" pitchFamily="34" charset="0"/>
                </a:rPr>
                <a:t>grozījumiem</a:t>
              </a:r>
              <a:r>
                <a:rPr lang="en-US" b="1" dirty="0">
                  <a:ea typeface="Calibri" panose="020F0502020204030204" pitchFamily="34" charset="0"/>
                </a:rPr>
                <a:t> 78.pantā – </a:t>
              </a:r>
              <a:r>
                <a:rPr lang="en-US" b="1" dirty="0" err="1">
                  <a:ea typeface="Calibri" panose="020F0502020204030204" pitchFamily="34" charset="0"/>
                </a:rPr>
                <a:t>nikotīna</a:t>
              </a:r>
              <a:r>
                <a:rPr lang="en-US" b="1" dirty="0">
                  <a:ea typeface="Calibri" panose="020F0502020204030204" pitchFamily="34" charset="0"/>
                </a:rPr>
                <a:t> </a:t>
              </a:r>
              <a:r>
                <a:rPr lang="en-US" b="1" dirty="0" err="1">
                  <a:ea typeface="Calibri" panose="020F0502020204030204" pitchFamily="34" charset="0"/>
                </a:rPr>
                <a:t>saturošie</a:t>
              </a:r>
              <a:r>
                <a:rPr lang="en-US" b="1" dirty="0">
                  <a:ea typeface="Calibri" panose="020F0502020204030204" pitchFamily="34" charset="0"/>
                </a:rPr>
                <a:t> </a:t>
              </a:r>
              <a:r>
                <a:rPr lang="en-US" b="1" dirty="0" err="1">
                  <a:ea typeface="Calibri" panose="020F0502020204030204" pitchFamily="34" charset="0"/>
                </a:rPr>
                <a:t>zelējamie</a:t>
              </a:r>
              <a:r>
                <a:rPr lang="en-US" b="1" dirty="0">
                  <a:ea typeface="Calibri" panose="020F0502020204030204" pitchFamily="34" charset="0"/>
                </a:rPr>
                <a:t> </a:t>
              </a:r>
              <a:r>
                <a:rPr lang="en-US" b="1" dirty="0" err="1">
                  <a:ea typeface="Calibri" panose="020F0502020204030204" pitchFamily="34" charset="0"/>
                </a:rPr>
                <a:t>spilventi</a:t>
              </a:r>
              <a:r>
                <a:rPr lang="lv-LV" b="1" dirty="0">
                  <a:ea typeface="Calibri" panose="020F0502020204030204" pitchFamily="34" charset="0"/>
                </a:rPr>
                <a:t>ņ</a:t>
              </a:r>
              <a:r>
                <a:rPr lang="en-US" b="1" dirty="0" err="1">
                  <a:ea typeface="Calibri" panose="020F0502020204030204" pitchFamily="34" charset="0"/>
                </a:rPr>
                <a:t>i</a:t>
              </a:r>
              <a:r>
                <a:rPr lang="en-US" b="1" dirty="0">
                  <a:ea typeface="Calibri" panose="020F0502020204030204" pitchFamily="34" charset="0"/>
                </a:rPr>
                <a:t>;</a:t>
              </a: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r>
                <a:rPr lang="en-US" b="1" dirty="0" err="1">
                  <a:ea typeface="Calibri" panose="020F0502020204030204" pitchFamily="34" charset="0"/>
                </a:rPr>
                <a:t>Grozījumiem</a:t>
              </a:r>
              <a:r>
                <a:rPr lang="en-US" b="1" dirty="0">
                  <a:ea typeface="Calibri" panose="020F0502020204030204" pitchFamily="34" charset="0"/>
                </a:rPr>
                <a:t> 72. un 81.pantā – </a:t>
              </a:r>
              <a:r>
                <a:rPr lang="en-US" b="1" dirty="0" err="1">
                  <a:ea typeface="Calibri" panose="020F0502020204030204" pitchFamily="34" charset="0"/>
                </a:rPr>
                <a:t>precizējot</a:t>
              </a:r>
              <a:r>
                <a:rPr lang="en-US" b="1" dirty="0">
                  <a:ea typeface="Calibri" panose="020F0502020204030204" pitchFamily="34" charset="0"/>
                </a:rPr>
                <a:t> </a:t>
              </a:r>
              <a:r>
                <a:rPr lang="en-US" b="1" dirty="0" err="1">
                  <a:ea typeface="Calibri" panose="020F0502020204030204" pitchFamily="34" charset="0"/>
                </a:rPr>
                <a:t>darbinieku</a:t>
              </a:r>
              <a:r>
                <a:rPr lang="en-US" b="1" dirty="0">
                  <a:ea typeface="Calibri" panose="020F0502020204030204" pitchFamily="34" charset="0"/>
                </a:rPr>
                <a:t> </a:t>
              </a:r>
              <a:r>
                <a:rPr lang="en-US" b="1" dirty="0" err="1">
                  <a:ea typeface="Calibri" panose="020F0502020204030204" pitchFamily="34" charset="0"/>
                </a:rPr>
                <a:t>administratīvo</a:t>
              </a:r>
              <a:r>
                <a:rPr lang="en-US" b="1" dirty="0">
                  <a:ea typeface="Calibri" panose="020F0502020204030204" pitchFamily="34" charset="0"/>
                </a:rPr>
                <a:t> </a:t>
              </a:r>
              <a:r>
                <a:rPr lang="en-US" b="1" dirty="0" err="1">
                  <a:ea typeface="Calibri" panose="020F0502020204030204" pitchFamily="34" charset="0"/>
                </a:rPr>
                <a:t>atbildību</a:t>
              </a:r>
              <a:endParaRPr lang="en-US" b="1" dirty="0">
                <a:ea typeface="Calibri" panose="020F0502020204030204" pitchFamily="34" charset="0"/>
              </a:endParaRP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endParaRPr lang="lv-LV" b="1" dirty="0"/>
            </a:p>
          </p:txBody>
        </p:sp>
      </p:grpSp>
    </p:spTree>
    <p:extLst>
      <p:ext uri="{BB962C8B-B14F-4D97-AF65-F5344CB8AC3E}">
        <p14:creationId xmlns:p14="http://schemas.microsoft.com/office/powerpoint/2010/main" val="133990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777" y="0"/>
            <a:ext cx="7621845" cy="5076148"/>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621843"/>
            <a:ext cx="10725664" cy="1938992"/>
          </a:xfrm>
          <a:prstGeom prst="rect">
            <a:avLst/>
          </a:prstGeom>
          <a:noFill/>
        </p:spPr>
        <p:txBody>
          <a:bodyPr wrap="square" rtlCol="0">
            <a:spAutoFit/>
          </a:bodyPr>
          <a:lstStyle/>
          <a:p>
            <a:pPr lvl="0" algn="ctr"/>
            <a:r>
              <a:rPr lang="lv-LV" sz="4000" dirty="0">
                <a:solidFill>
                  <a:prstClr val="white"/>
                </a:solidFill>
              </a:rPr>
              <a:t>Valsts apmaksātu pakalpojumu pilnveide bērniem ar </a:t>
            </a:r>
            <a:r>
              <a:rPr lang="lv-LV" sz="4000" dirty="0" err="1">
                <a:solidFill>
                  <a:prstClr val="white"/>
                </a:solidFill>
              </a:rPr>
              <a:t>autiskā</a:t>
            </a:r>
            <a:r>
              <a:rPr lang="lv-LV" sz="4000" dirty="0">
                <a:solidFill>
                  <a:prstClr val="white"/>
                </a:solidFill>
              </a:rPr>
              <a:t> spektra traucējumiem</a:t>
            </a:r>
          </a:p>
        </p:txBody>
      </p:sp>
    </p:spTree>
    <p:extLst>
      <p:ext uri="{BB962C8B-B14F-4D97-AF65-F5344CB8AC3E}">
        <p14:creationId xmlns:p14="http://schemas.microsoft.com/office/powerpoint/2010/main" val="319799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641321" y="4953160"/>
            <a:ext cx="4698231"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p>
          <a:p>
            <a:pPr algn="ct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230915" y="592467"/>
            <a:ext cx="7031939" cy="850509"/>
            <a:chOff x="141879" y="250776"/>
            <a:chExt cx="7031939" cy="718640"/>
          </a:xfrm>
        </p:grpSpPr>
        <p:sp>
          <p:nvSpPr>
            <p:cNvPr id="2" name="Parallelogram 1">
              <a:extLst>
                <a:ext uri="{FF2B5EF4-FFF2-40B4-BE49-F238E27FC236}">
                  <a16:creationId xmlns:a16="http://schemas.microsoft.com/office/drawing/2014/main" id="{3AE8CCAC-11AB-4C8A-A2BD-CB6B37466AE9}"/>
                </a:ext>
              </a:extLst>
            </p:cNvPr>
            <p:cNvSpPr/>
            <p:nvPr/>
          </p:nvSpPr>
          <p:spPr>
            <a:xfrm>
              <a:off x="141879" y="250776"/>
              <a:ext cx="2063579" cy="458790"/>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267263"/>
              <a:ext cx="6524368" cy="702153"/>
            </a:xfrm>
            <a:prstGeom prst="rect">
              <a:avLst/>
            </a:prstGeom>
            <a:noFill/>
          </p:spPr>
          <p:txBody>
            <a:bodyPr wrap="square" rtlCol="0">
              <a:spAutoFit/>
            </a:bodyPr>
            <a:lstStyle/>
            <a:p>
              <a:r>
                <a:rPr lang="en-GB" sz="2400" b="1" dirty="0" err="1">
                  <a:solidFill>
                    <a:schemeClr val="accent2"/>
                  </a:solidFill>
                </a:rPr>
                <a:t>Diagnostikas</a:t>
              </a:r>
              <a:r>
                <a:rPr lang="lv-LV" sz="2400" b="1" dirty="0">
                  <a:solidFill>
                    <a:schemeClr val="accent2"/>
                  </a:solidFill>
                </a:rPr>
                <a:t> procesa </a:t>
              </a:r>
              <a:r>
                <a:rPr lang="lv-LV" sz="2400" b="1" dirty="0" err="1">
                  <a:solidFill>
                    <a:schemeClr val="accent2"/>
                  </a:solidFill>
                </a:rPr>
                <a:t>pilnveid</a:t>
              </a:r>
              <a:r>
                <a:rPr lang="en-GB" sz="2400" b="1" dirty="0">
                  <a:solidFill>
                    <a:schemeClr val="accent2"/>
                  </a:solidFill>
                </a:rPr>
                <a:t>e – </a:t>
              </a:r>
              <a:r>
                <a:rPr lang="en-GB" sz="2400" b="1" dirty="0" err="1">
                  <a:solidFill>
                    <a:schemeClr val="accent2"/>
                  </a:solidFill>
                </a:rPr>
                <a:t>atbildīgais</a:t>
              </a:r>
              <a:r>
                <a:rPr lang="en-GB" sz="2400" b="1" dirty="0">
                  <a:solidFill>
                    <a:schemeClr val="accent2"/>
                  </a:solidFill>
                </a:rPr>
                <a:t> VM, IZM, LM – </a:t>
              </a:r>
              <a:r>
                <a:rPr lang="en-GB" sz="2000" b="1" i="1" dirty="0" err="1">
                  <a:solidFill>
                    <a:schemeClr val="accent2">
                      <a:lumMod val="60000"/>
                      <a:lumOff val="40000"/>
                    </a:schemeClr>
                  </a:solidFill>
                </a:rPr>
                <a:t>pabeigts</a:t>
              </a:r>
              <a:endParaRPr lang="lv-LV" sz="2000" b="1" i="1" dirty="0">
                <a:solidFill>
                  <a:schemeClr val="accent2">
                    <a:lumMod val="60000"/>
                    <a:lumOff val="40000"/>
                  </a:schemeClr>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1900272"/>
            <a:ext cx="7306707" cy="910279"/>
            <a:chOff x="141879" y="1443441"/>
            <a:chExt cx="7306707" cy="910279"/>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522723"/>
              <a:ext cx="6799136" cy="830997"/>
            </a:xfrm>
            <a:prstGeom prst="rect">
              <a:avLst/>
            </a:prstGeom>
            <a:noFill/>
          </p:spPr>
          <p:txBody>
            <a:bodyPr wrap="square" rtlCol="0">
              <a:spAutoFit/>
            </a:bodyPr>
            <a:lstStyle/>
            <a:p>
              <a:r>
                <a:rPr lang="en-GB" sz="2400" b="1" dirty="0">
                  <a:solidFill>
                    <a:schemeClr val="accent2"/>
                  </a:solidFill>
                </a:rPr>
                <a:t>A</a:t>
              </a:r>
              <a:r>
                <a:rPr lang="lv-LV" sz="2400" b="1" dirty="0">
                  <a:solidFill>
                    <a:schemeClr val="accent2"/>
                  </a:solidFill>
                </a:rPr>
                <a:t>grīna intervence un atbalst</a:t>
              </a:r>
              <a:r>
                <a:rPr lang="en-GB" sz="2400" b="1" dirty="0">
                  <a:solidFill>
                    <a:schemeClr val="accent2"/>
                  </a:solidFill>
                </a:rPr>
                <a:t>s </a:t>
              </a:r>
              <a:r>
                <a:rPr lang="en-GB" sz="2400" b="1" dirty="0" err="1">
                  <a:solidFill>
                    <a:schemeClr val="accent2"/>
                  </a:solidFill>
                </a:rPr>
                <a:t>atbildīgais</a:t>
              </a:r>
              <a:r>
                <a:rPr lang="en-GB" sz="2400" b="1" dirty="0">
                  <a:solidFill>
                    <a:schemeClr val="accent2"/>
                  </a:solidFill>
                </a:rPr>
                <a:t> IZM - </a:t>
              </a:r>
              <a:r>
                <a:rPr lang="en-GB" sz="2000" b="1" i="1" dirty="0" err="1">
                  <a:solidFill>
                    <a:schemeClr val="accent2">
                      <a:lumMod val="60000"/>
                      <a:lumOff val="40000"/>
                    </a:schemeClr>
                  </a:solidFill>
                </a:rPr>
                <a:t>pabeigts</a:t>
              </a:r>
              <a:endParaRPr lang="en-GB" sz="2000" b="1" i="1" dirty="0">
                <a:solidFill>
                  <a:schemeClr val="accent2">
                    <a:lumMod val="60000"/>
                    <a:lumOff val="40000"/>
                  </a:schemeClr>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2900853"/>
            <a:ext cx="7053249" cy="542977"/>
            <a:chOff x="141879" y="2725704"/>
            <a:chExt cx="7053249" cy="54297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70760" y="2781118"/>
              <a:ext cx="6524368" cy="461665"/>
            </a:xfrm>
            <a:prstGeom prst="rect">
              <a:avLst/>
            </a:prstGeom>
            <a:noFill/>
          </p:spPr>
          <p:txBody>
            <a:bodyPr wrap="square" rtlCol="0">
              <a:spAutoFit/>
            </a:bodyPr>
            <a:lstStyle/>
            <a:p>
              <a:r>
                <a:rPr lang="en-GB" sz="2400" b="1" dirty="0" err="1">
                  <a:solidFill>
                    <a:schemeClr val="accent2"/>
                  </a:solidFill>
                </a:rPr>
                <a:t>Plašāks</a:t>
              </a:r>
              <a:r>
                <a:rPr lang="en-GB" sz="2400" b="1" dirty="0">
                  <a:solidFill>
                    <a:schemeClr val="accent2"/>
                  </a:solidFill>
                </a:rPr>
                <a:t> </a:t>
              </a:r>
              <a:r>
                <a:rPr lang="en-GB" sz="2400" b="1" dirty="0" err="1">
                  <a:solidFill>
                    <a:schemeClr val="accent2"/>
                  </a:solidFill>
                </a:rPr>
                <a:t>pakalpojumu</a:t>
              </a:r>
              <a:r>
                <a:rPr lang="en-GB" sz="2400" b="1" dirty="0">
                  <a:solidFill>
                    <a:schemeClr val="accent2"/>
                  </a:solidFill>
                </a:rPr>
                <a:t> </a:t>
              </a:r>
              <a:r>
                <a:rPr lang="en-GB" sz="2400" b="1" dirty="0" err="1">
                  <a:solidFill>
                    <a:schemeClr val="accent2"/>
                  </a:solidFill>
                </a:rPr>
                <a:t>klāsts</a:t>
              </a:r>
              <a:endParaRPr lang="lv-LV" sz="2400" b="1" dirty="0">
                <a:solidFill>
                  <a:schemeClr val="accent2"/>
                </a:solidFill>
              </a:endParaRPr>
            </a:p>
          </p:txBody>
        </p:sp>
      </p:grpSp>
      <p:grpSp>
        <p:nvGrpSpPr>
          <p:cNvPr id="24" name="Group 23">
            <a:extLst>
              <a:ext uri="{FF2B5EF4-FFF2-40B4-BE49-F238E27FC236}">
                <a16:creationId xmlns:a16="http://schemas.microsoft.com/office/drawing/2014/main" id="{86A0E049-F16B-472A-B1CF-B7FA81F09519}"/>
              </a:ext>
            </a:extLst>
          </p:cNvPr>
          <p:cNvGrpSpPr/>
          <p:nvPr/>
        </p:nvGrpSpPr>
        <p:grpSpPr>
          <a:xfrm>
            <a:off x="296562" y="4030526"/>
            <a:ext cx="7031939" cy="545852"/>
            <a:chOff x="141879" y="1440566"/>
            <a:chExt cx="7031939" cy="545852"/>
          </a:xfrm>
        </p:grpSpPr>
        <p:sp>
          <p:nvSpPr>
            <p:cNvPr id="25" name="Parallelogram 24">
              <a:extLst>
                <a:ext uri="{FF2B5EF4-FFF2-40B4-BE49-F238E27FC236}">
                  <a16:creationId xmlns:a16="http://schemas.microsoft.com/office/drawing/2014/main" id="{4C92C7E7-EF81-4765-A4E1-3ED471262A42}"/>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TextBox 25">
              <a:extLst>
                <a:ext uri="{FF2B5EF4-FFF2-40B4-BE49-F238E27FC236}">
                  <a16:creationId xmlns:a16="http://schemas.microsoft.com/office/drawing/2014/main" id="{FFA0664A-0E3B-4E0D-9209-26D0227A526B}"/>
                </a:ext>
              </a:extLst>
            </p:cNvPr>
            <p:cNvSpPr txBox="1"/>
            <p:nvPr/>
          </p:nvSpPr>
          <p:spPr>
            <a:xfrm>
              <a:off x="649450" y="1440566"/>
              <a:ext cx="6524368" cy="461665"/>
            </a:xfrm>
            <a:prstGeom prst="rect">
              <a:avLst/>
            </a:prstGeom>
            <a:noFill/>
          </p:spPr>
          <p:txBody>
            <a:bodyPr wrap="square" rtlCol="0">
              <a:spAutoFit/>
            </a:bodyPr>
            <a:lstStyle/>
            <a:p>
              <a:r>
                <a:rPr lang="en-GB" sz="2400" b="1" dirty="0" err="1">
                  <a:solidFill>
                    <a:schemeClr val="accent2"/>
                  </a:solidFill>
                </a:rPr>
                <a:t>Informācijas</a:t>
              </a:r>
              <a:r>
                <a:rPr lang="en-GB" sz="2400" b="1" dirty="0">
                  <a:solidFill>
                    <a:schemeClr val="accent2"/>
                  </a:solidFill>
                </a:rPr>
                <a:t> </a:t>
              </a:r>
              <a:r>
                <a:rPr lang="en-GB" sz="2400" b="1" dirty="0" err="1">
                  <a:solidFill>
                    <a:schemeClr val="accent2"/>
                  </a:solidFill>
                </a:rPr>
                <a:t>aprites</a:t>
              </a:r>
              <a:r>
                <a:rPr lang="en-GB" sz="2400" b="1" dirty="0">
                  <a:solidFill>
                    <a:schemeClr val="accent2"/>
                  </a:solidFill>
                </a:rPr>
                <a:t> </a:t>
              </a:r>
              <a:r>
                <a:rPr lang="en-GB" sz="2400" b="1" dirty="0" err="1">
                  <a:solidFill>
                    <a:schemeClr val="accent2"/>
                  </a:solidFill>
                </a:rPr>
                <a:t>pilnveide</a:t>
              </a:r>
              <a:endParaRPr lang="lv-LV" sz="2400" b="1" dirty="0">
                <a:solidFill>
                  <a:schemeClr val="accent2"/>
                </a:solidFill>
              </a:endParaRPr>
            </a:p>
          </p:txBody>
        </p:sp>
      </p:grpSp>
      <p:grpSp>
        <p:nvGrpSpPr>
          <p:cNvPr id="27" name="Group 26">
            <a:extLst>
              <a:ext uri="{FF2B5EF4-FFF2-40B4-BE49-F238E27FC236}">
                <a16:creationId xmlns:a16="http://schemas.microsoft.com/office/drawing/2014/main" id="{720E6900-266B-4AE3-81DA-35ECDCBCC193}"/>
              </a:ext>
            </a:extLst>
          </p:cNvPr>
          <p:cNvGrpSpPr/>
          <p:nvPr/>
        </p:nvGrpSpPr>
        <p:grpSpPr>
          <a:xfrm>
            <a:off x="296562" y="5078887"/>
            <a:ext cx="7031939" cy="545852"/>
            <a:chOff x="141879" y="1440566"/>
            <a:chExt cx="7031939" cy="545852"/>
          </a:xfrm>
        </p:grpSpPr>
        <p:sp>
          <p:nvSpPr>
            <p:cNvPr id="28" name="Parallelogram 27">
              <a:extLst>
                <a:ext uri="{FF2B5EF4-FFF2-40B4-BE49-F238E27FC236}">
                  <a16:creationId xmlns:a16="http://schemas.microsoft.com/office/drawing/2014/main" id="{EC786C13-B0BF-47FF-9221-44DE35CECC04}"/>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a:extLst>
                <a:ext uri="{FF2B5EF4-FFF2-40B4-BE49-F238E27FC236}">
                  <a16:creationId xmlns:a16="http://schemas.microsoft.com/office/drawing/2014/main" id="{AC85DC20-CE0E-460F-93BE-91BCA0F8C444}"/>
                </a:ext>
              </a:extLst>
            </p:cNvPr>
            <p:cNvSpPr txBox="1"/>
            <p:nvPr/>
          </p:nvSpPr>
          <p:spPr>
            <a:xfrm>
              <a:off x="649450" y="1440566"/>
              <a:ext cx="6524368" cy="461665"/>
            </a:xfrm>
            <a:prstGeom prst="rect">
              <a:avLst/>
            </a:prstGeom>
            <a:noFill/>
          </p:spPr>
          <p:txBody>
            <a:bodyPr wrap="square" rtlCol="0">
              <a:spAutoFit/>
            </a:bodyPr>
            <a:lstStyle/>
            <a:p>
              <a:r>
                <a:rPr lang="en-GB" sz="2400" b="1" dirty="0" err="1">
                  <a:solidFill>
                    <a:schemeClr val="accent2"/>
                  </a:solidFill>
                </a:rPr>
                <a:t>Izmai</a:t>
              </a:r>
              <a:r>
                <a:rPr lang="lv-LV" sz="2400" b="1" dirty="0">
                  <a:solidFill>
                    <a:schemeClr val="accent2"/>
                  </a:solidFill>
                </a:rPr>
                <a:t>ņ</a:t>
              </a:r>
              <a:r>
                <a:rPr lang="en-GB" sz="2400" b="1" dirty="0">
                  <a:solidFill>
                    <a:schemeClr val="accent2"/>
                  </a:solidFill>
                </a:rPr>
                <a:t>as </a:t>
              </a:r>
              <a:r>
                <a:rPr lang="en-GB" sz="2400" b="1" dirty="0" err="1">
                  <a:solidFill>
                    <a:schemeClr val="accent2"/>
                  </a:solidFill>
                </a:rPr>
                <a:t>tiesību</a:t>
              </a:r>
              <a:r>
                <a:rPr lang="en-GB" sz="2400" b="1" dirty="0">
                  <a:solidFill>
                    <a:schemeClr val="accent2"/>
                  </a:solidFill>
                </a:rPr>
                <a:t> </a:t>
              </a:r>
              <a:r>
                <a:rPr lang="en-GB" sz="2400" b="1" dirty="0" err="1">
                  <a:solidFill>
                    <a:schemeClr val="accent2"/>
                  </a:solidFill>
                </a:rPr>
                <a:t>aktos</a:t>
              </a:r>
              <a:endParaRPr lang="lv-LV" sz="2400" b="1" dirty="0">
                <a:solidFill>
                  <a:schemeClr val="accent2"/>
                </a:solidFill>
              </a:endParaRPr>
            </a:p>
          </p:txBody>
        </p:sp>
      </p:grpSp>
      <p:sp>
        <p:nvSpPr>
          <p:cNvPr id="6" name="TextBox 5">
            <a:extLst>
              <a:ext uri="{FF2B5EF4-FFF2-40B4-BE49-F238E27FC236}">
                <a16:creationId xmlns:a16="http://schemas.microsoft.com/office/drawing/2014/main" id="{DA57E6AC-7463-4531-9CAD-B06CA00BCC2A}"/>
              </a:ext>
            </a:extLst>
          </p:cNvPr>
          <p:cNvSpPr txBox="1"/>
          <p:nvPr/>
        </p:nvSpPr>
        <p:spPr>
          <a:xfrm>
            <a:off x="7198713" y="196336"/>
            <a:ext cx="3687120" cy="2308324"/>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sanāksmes</a:t>
            </a:r>
            <a:r>
              <a:rPr lang="en-US" b="1" dirty="0"/>
              <a:t>:</a:t>
            </a:r>
          </a:p>
          <a:p>
            <a:pPr marL="285750" indent="-285750">
              <a:buFont typeface="Arial" panose="020B0604020202020204" pitchFamily="34" charset="0"/>
              <a:buChar char="•"/>
            </a:pPr>
            <a:r>
              <a:rPr lang="en-US" b="1" dirty="0"/>
              <a:t>28.09.2021.</a:t>
            </a:r>
          </a:p>
          <a:p>
            <a:pPr marL="285750" indent="-285750">
              <a:buFont typeface="Arial" panose="020B0604020202020204" pitchFamily="34" charset="0"/>
              <a:buChar char="•"/>
            </a:pPr>
            <a:r>
              <a:rPr lang="en-US" b="1" dirty="0"/>
              <a:t>19.10.2021.</a:t>
            </a:r>
          </a:p>
          <a:p>
            <a:pPr marL="285750" indent="-285750">
              <a:buFont typeface="Arial" panose="020B0604020202020204" pitchFamily="34" charset="0"/>
              <a:buChar char="•"/>
            </a:pPr>
            <a:r>
              <a:rPr lang="en-US" b="1" dirty="0"/>
              <a:t>10.11.2021.</a:t>
            </a:r>
          </a:p>
          <a:p>
            <a:pPr marL="285750" indent="-285750">
              <a:buFont typeface="Arial" panose="020B0604020202020204" pitchFamily="34" charset="0"/>
              <a:buChar char="•"/>
            </a:pPr>
            <a:r>
              <a:rPr lang="en-US" b="1" dirty="0"/>
              <a:t>15.12.2021.</a:t>
            </a:r>
          </a:p>
          <a:p>
            <a:pPr marL="285750" indent="-285750">
              <a:buFont typeface="Arial" panose="020B0604020202020204" pitchFamily="34" charset="0"/>
              <a:buChar char="•"/>
            </a:pPr>
            <a:r>
              <a:rPr lang="en-US" b="1" dirty="0"/>
              <a:t>22.02.2022.</a:t>
            </a:r>
          </a:p>
          <a:p>
            <a:pPr marL="285750" indent="-285750">
              <a:buFont typeface="Arial" panose="020B0604020202020204" pitchFamily="34" charset="0"/>
              <a:buChar char="•"/>
            </a:pPr>
            <a:r>
              <a:rPr lang="en-US" b="1" dirty="0"/>
              <a:t>19.04.2022.</a:t>
            </a:r>
          </a:p>
          <a:p>
            <a:pPr marL="285750" indent="-285750">
              <a:buFont typeface="Arial" panose="020B0604020202020204" pitchFamily="34" charset="0"/>
              <a:buChar char="•"/>
            </a:pPr>
            <a:r>
              <a:rPr lang="en-US" b="1" dirty="0"/>
              <a:t>30.05.2022.</a:t>
            </a:r>
            <a:endParaRPr lang="lv-LV" b="1" dirty="0"/>
          </a:p>
        </p:txBody>
      </p:sp>
    </p:spTree>
    <p:extLst>
      <p:ext uri="{BB962C8B-B14F-4D97-AF65-F5344CB8AC3E}">
        <p14:creationId xmlns:p14="http://schemas.microsoft.com/office/powerpoint/2010/main" val="252295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987" y="71864"/>
            <a:ext cx="8482263" cy="5654842"/>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2123658"/>
          </a:xfrm>
          <a:prstGeom prst="rect">
            <a:avLst/>
          </a:prstGeom>
          <a:noFill/>
        </p:spPr>
        <p:txBody>
          <a:bodyPr wrap="square" rtlCol="0">
            <a:spAutoFit/>
          </a:bodyPr>
          <a:lstStyle/>
          <a:p>
            <a:pPr lvl="0" algn="ctr"/>
            <a:r>
              <a:rPr lang="lv-LV" sz="6600" dirty="0" err="1">
                <a:solidFill>
                  <a:prstClr val="white"/>
                </a:solidFill>
              </a:rPr>
              <a:t>Starpinstitucionālā</a:t>
            </a:r>
            <a:r>
              <a:rPr lang="lv-LV" sz="6600" dirty="0">
                <a:solidFill>
                  <a:prstClr val="white"/>
                </a:solidFill>
              </a:rPr>
              <a:t> sadarbība</a:t>
            </a:r>
          </a:p>
        </p:txBody>
      </p:sp>
    </p:spTree>
    <p:extLst>
      <p:ext uri="{BB962C8B-B14F-4D97-AF65-F5344CB8AC3E}">
        <p14:creationId xmlns:p14="http://schemas.microsoft.com/office/powerpoint/2010/main" val="243528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282" y="-679622"/>
            <a:ext cx="5782962" cy="7537622"/>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333496" y="5165227"/>
            <a:ext cx="4627589"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(VBTAI)</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230915" y="2166954"/>
            <a:ext cx="7031939" cy="830997"/>
            <a:chOff x="141879" y="429611"/>
            <a:chExt cx="7031939" cy="830997"/>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830997"/>
            </a:xfrm>
            <a:prstGeom prst="rect">
              <a:avLst/>
            </a:prstGeom>
            <a:noFill/>
          </p:spPr>
          <p:txBody>
            <a:bodyPr wrap="square" rtlCol="0">
              <a:spAutoFit/>
            </a:bodyPr>
            <a:lstStyle/>
            <a:p>
              <a:r>
                <a:rPr lang="en-GB" sz="2400" b="1" dirty="0" err="1">
                  <a:solidFill>
                    <a:schemeClr val="accent2"/>
                  </a:solidFill>
                </a:rPr>
                <a:t>Definēt</a:t>
              </a:r>
              <a:r>
                <a:rPr lang="en-GB" sz="2400" b="1" dirty="0">
                  <a:solidFill>
                    <a:schemeClr val="accent2"/>
                  </a:solidFill>
                </a:rPr>
                <a:t> </a:t>
              </a:r>
              <a:r>
                <a:rPr lang="en-GB" sz="2400" b="1" dirty="0" err="1">
                  <a:solidFill>
                    <a:schemeClr val="accent2"/>
                  </a:solidFill>
                </a:rPr>
                <a:t>informācijas</a:t>
              </a:r>
              <a:r>
                <a:rPr lang="en-GB" sz="2400" b="1" dirty="0">
                  <a:solidFill>
                    <a:schemeClr val="accent2"/>
                  </a:solidFill>
                </a:rPr>
                <a:t> </a:t>
              </a:r>
              <a:r>
                <a:rPr lang="en-GB" sz="2400" b="1" dirty="0" err="1">
                  <a:solidFill>
                    <a:schemeClr val="accent2"/>
                  </a:solidFill>
                </a:rPr>
                <a:t>apriti</a:t>
              </a:r>
              <a:r>
                <a:rPr lang="en-GB" sz="2400" b="1" dirty="0">
                  <a:solidFill>
                    <a:schemeClr val="accent2"/>
                  </a:solidFill>
                </a:rPr>
                <a:t> no </a:t>
              </a:r>
              <a:r>
                <a:rPr lang="en-GB" sz="2400" b="1" dirty="0" err="1">
                  <a:solidFill>
                    <a:schemeClr val="accent2"/>
                  </a:solidFill>
                </a:rPr>
                <a:t>tiesībsargājošā</a:t>
              </a:r>
              <a:r>
                <a:rPr lang="en-GB" sz="2400" b="1" dirty="0">
                  <a:solidFill>
                    <a:schemeClr val="accent2"/>
                  </a:solidFill>
                </a:rPr>
                <a:t> </a:t>
              </a:r>
              <a:r>
                <a:rPr lang="en-GB" sz="2400" b="1" dirty="0" err="1">
                  <a:solidFill>
                    <a:schemeClr val="accent2"/>
                  </a:solidFill>
                </a:rPr>
                <a:t>uz</a:t>
              </a:r>
              <a:r>
                <a:rPr lang="en-GB" sz="2400" b="1" dirty="0">
                  <a:solidFill>
                    <a:schemeClr val="accent2"/>
                  </a:solidFill>
                </a:rPr>
                <a:t> </a:t>
              </a:r>
              <a:r>
                <a:rPr lang="en-GB" sz="2400" b="1" dirty="0" err="1">
                  <a:solidFill>
                    <a:schemeClr val="accent2"/>
                  </a:solidFill>
                </a:rPr>
                <a:t>sociālo</a:t>
              </a:r>
              <a:r>
                <a:rPr lang="en-GB" sz="2400" b="1" dirty="0">
                  <a:solidFill>
                    <a:schemeClr val="accent2"/>
                  </a:solidFill>
                </a:rPr>
                <a:t> </a:t>
              </a:r>
              <a:r>
                <a:rPr lang="en-GB" sz="2400" b="1" dirty="0" err="1">
                  <a:solidFill>
                    <a:schemeClr val="accent2"/>
                  </a:solidFill>
                </a:rPr>
                <a:t>sektoru</a:t>
              </a:r>
              <a:endParaRPr lang="lv-LV" sz="2400" b="1" dirty="0">
                <a:solidFill>
                  <a:schemeClr val="accent2"/>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4009976"/>
            <a:ext cx="7031939" cy="830997"/>
            <a:chOff x="141879" y="1440566"/>
            <a:chExt cx="7031939" cy="83099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440566"/>
              <a:ext cx="6524368" cy="830997"/>
            </a:xfrm>
            <a:prstGeom prst="rect">
              <a:avLst/>
            </a:prstGeom>
            <a:noFill/>
          </p:spPr>
          <p:txBody>
            <a:bodyPr wrap="square" rtlCol="0">
              <a:spAutoFit/>
            </a:bodyPr>
            <a:lstStyle/>
            <a:p>
              <a:r>
                <a:rPr lang="en-GB" sz="2400" b="1" dirty="0" err="1">
                  <a:solidFill>
                    <a:schemeClr val="accent2"/>
                  </a:solidFill>
                </a:rPr>
                <a:t>Definēt</a:t>
              </a:r>
              <a:r>
                <a:rPr lang="en-GB" sz="2400" b="1" dirty="0">
                  <a:solidFill>
                    <a:schemeClr val="accent2"/>
                  </a:solidFill>
                </a:rPr>
                <a:t> </a:t>
              </a:r>
              <a:r>
                <a:rPr lang="en-GB" sz="2400" b="1" dirty="0" err="1">
                  <a:solidFill>
                    <a:schemeClr val="accent2"/>
                  </a:solidFill>
                </a:rPr>
                <a:t>ārstniecības</a:t>
              </a:r>
              <a:r>
                <a:rPr lang="en-GB" sz="2400" b="1" dirty="0">
                  <a:solidFill>
                    <a:schemeClr val="accent2"/>
                  </a:solidFill>
                </a:rPr>
                <a:t> </a:t>
              </a:r>
              <a:r>
                <a:rPr lang="en-GB" sz="2400" b="1" dirty="0" err="1">
                  <a:solidFill>
                    <a:schemeClr val="accent2"/>
                  </a:solidFill>
                </a:rPr>
                <a:t>personu</a:t>
              </a:r>
              <a:r>
                <a:rPr lang="en-GB" sz="2400" b="1" dirty="0">
                  <a:solidFill>
                    <a:schemeClr val="accent2"/>
                  </a:solidFill>
                </a:rPr>
                <a:t> </a:t>
              </a:r>
              <a:r>
                <a:rPr lang="en-GB" sz="2400" b="1" dirty="0" err="1">
                  <a:solidFill>
                    <a:schemeClr val="accent2"/>
                  </a:solidFill>
                </a:rPr>
                <a:t>iesaisti</a:t>
              </a:r>
              <a:r>
                <a:rPr lang="en-GB" sz="2400" b="1" dirty="0">
                  <a:solidFill>
                    <a:schemeClr val="accent2"/>
                  </a:solidFill>
                </a:rPr>
                <a:t> </a:t>
              </a:r>
              <a:r>
                <a:rPr lang="en-GB" sz="2400" b="1" dirty="0" err="1">
                  <a:solidFill>
                    <a:schemeClr val="accent2"/>
                  </a:solidFill>
                </a:rPr>
                <a:t>prevencijas</a:t>
              </a:r>
              <a:r>
                <a:rPr lang="en-GB" sz="2400" b="1" dirty="0">
                  <a:solidFill>
                    <a:schemeClr val="accent2"/>
                  </a:solidFill>
                </a:rPr>
                <a:t> </a:t>
              </a:r>
              <a:r>
                <a:rPr lang="en-GB" sz="2400" b="1" dirty="0" err="1">
                  <a:solidFill>
                    <a:schemeClr val="accent2"/>
                  </a:solidFill>
                </a:rPr>
                <a:t>jomā</a:t>
              </a:r>
              <a:r>
                <a:rPr lang="en-GB" sz="2400" b="1" dirty="0">
                  <a:solidFill>
                    <a:schemeClr val="accent2"/>
                  </a:solidFill>
                </a:rPr>
                <a:t> </a:t>
              </a:r>
              <a:endParaRPr lang="lv-LV" sz="2400" b="1" dirty="0">
                <a:solidFill>
                  <a:schemeClr val="accent2"/>
                </a:solidFill>
              </a:endParaRPr>
            </a:p>
          </p:txBody>
        </p:sp>
      </p:grpSp>
      <p:sp>
        <p:nvSpPr>
          <p:cNvPr id="5" name="TextBox 4">
            <a:extLst>
              <a:ext uri="{FF2B5EF4-FFF2-40B4-BE49-F238E27FC236}">
                <a16:creationId xmlns:a16="http://schemas.microsoft.com/office/drawing/2014/main" id="{EC3A93AE-E16A-4ECE-9674-48B1C0B8C3B0}"/>
              </a:ext>
            </a:extLst>
          </p:cNvPr>
          <p:cNvSpPr txBox="1"/>
          <p:nvPr/>
        </p:nvSpPr>
        <p:spPr>
          <a:xfrm>
            <a:off x="7451451" y="235112"/>
            <a:ext cx="3100244" cy="1754326"/>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sanāksmes</a:t>
            </a:r>
            <a:r>
              <a:rPr lang="en-US" b="1" dirty="0"/>
              <a:t>:</a:t>
            </a:r>
          </a:p>
          <a:p>
            <a:pPr marL="285750" indent="-285750">
              <a:buFont typeface="Arial" panose="020B0604020202020204" pitchFamily="34" charset="0"/>
              <a:buChar char="•"/>
            </a:pPr>
            <a:r>
              <a:rPr lang="en-US" b="1" dirty="0"/>
              <a:t>09.06.2022.</a:t>
            </a:r>
          </a:p>
          <a:p>
            <a:pPr marL="285750" indent="-285750">
              <a:buFont typeface="Arial" panose="020B0604020202020204" pitchFamily="34" charset="0"/>
              <a:buChar char="•"/>
            </a:pPr>
            <a:endParaRPr lang="en-US" b="1" dirty="0"/>
          </a:p>
          <a:p>
            <a:r>
              <a:rPr lang="en-US" b="1" dirty="0" err="1"/>
              <a:t>Nākošā</a:t>
            </a:r>
            <a:r>
              <a:rPr lang="en-US" b="1" dirty="0"/>
              <a:t> </a:t>
            </a:r>
            <a:r>
              <a:rPr lang="en-US" b="1" dirty="0" err="1"/>
              <a:t>plānota</a:t>
            </a:r>
            <a:r>
              <a:rPr lang="en-US" b="1" dirty="0"/>
              <a:t> 21.07.2022.</a:t>
            </a:r>
            <a:endParaRPr lang="lv-LV" b="1" dirty="0"/>
          </a:p>
        </p:txBody>
      </p:sp>
    </p:spTree>
    <p:extLst>
      <p:ext uri="{BB962C8B-B14F-4D97-AF65-F5344CB8AC3E}">
        <p14:creationId xmlns:p14="http://schemas.microsoft.com/office/powerpoint/2010/main" val="1812958321"/>
      </p:ext>
    </p:extLst>
  </p:cSld>
  <p:clrMapOvr>
    <a:masterClrMapping/>
  </p:clrMapOvr>
</p:sld>
</file>

<file path=ppt/theme/theme1.xml><?xml version="1.0" encoding="utf-8"?>
<a:theme xmlns:a="http://schemas.openxmlformats.org/drawingml/2006/main" name="Office Theme">
  <a:themeElements>
    <a:clrScheme name="Ministrijas krāsas">
      <a:dk1>
        <a:sysClr val="windowText" lastClr="000000"/>
      </a:dk1>
      <a:lt1>
        <a:sysClr val="window" lastClr="FFFFFF"/>
      </a:lt1>
      <a:dk2>
        <a:srgbClr val="26201E"/>
      </a:dk2>
      <a:lt2>
        <a:srgbClr val="E7E6E6"/>
      </a:lt2>
      <a:accent1>
        <a:srgbClr val="6BA539"/>
      </a:accent1>
      <a:accent2>
        <a:srgbClr val="38572C"/>
      </a:accent2>
      <a:accent3>
        <a:srgbClr val="F7F6F2"/>
      </a:accent3>
      <a:accent4>
        <a:srgbClr val="38572C"/>
      </a:accent4>
      <a:accent5>
        <a:srgbClr val="263B1E"/>
      </a:accent5>
      <a:accent6>
        <a:srgbClr val="6BA539"/>
      </a:accent6>
      <a:hlink>
        <a:srgbClr val="38572C"/>
      </a:hlink>
      <a:folHlink>
        <a:srgbClr val="263B1E"/>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4523</TotalTime>
  <Words>1117</Words>
  <Application>Microsoft Office PowerPoint</Application>
  <PresentationFormat>Platekrāna</PresentationFormat>
  <Paragraphs>204</Paragraphs>
  <Slides>26</Slides>
  <Notes>25</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26</vt:i4>
      </vt:variant>
    </vt:vector>
  </HeadingPairs>
  <TitlesOfParts>
    <vt:vector size="34" baseType="lpstr">
      <vt:lpstr>Arial</vt:lpstr>
      <vt:lpstr>Calibri</vt:lpstr>
      <vt:lpstr>Consolas</vt:lpstr>
      <vt:lpstr>Tahoma</vt:lpstr>
      <vt:lpstr>Times New Roman</vt:lpstr>
      <vt:lpstr>Verdana</vt:lpstr>
      <vt:lpstr>Wingdings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Bērnu un ģimenes politika Latvijā</dc:title>
  <dc:creator>Linda Liepa</dc:creator>
  <cp:lastModifiedBy>Zita Veldze</cp:lastModifiedBy>
  <cp:revision>408</cp:revision>
  <cp:lastPrinted>2018-11-12T09:24:39Z</cp:lastPrinted>
  <dcterms:created xsi:type="dcterms:W3CDTF">2018-05-25T08:49:44Z</dcterms:created>
  <dcterms:modified xsi:type="dcterms:W3CDTF">2022-06-21T13:36:16Z</dcterms:modified>
</cp:coreProperties>
</file>