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68" r:id="rId2"/>
    <p:sldId id="256" r:id="rId3"/>
    <p:sldId id="315" r:id="rId4"/>
    <p:sldId id="258" r:id="rId5"/>
    <p:sldId id="307" r:id="rId6"/>
    <p:sldId id="259" r:id="rId7"/>
    <p:sldId id="262" r:id="rId8"/>
    <p:sldId id="263" r:id="rId9"/>
    <p:sldId id="306" r:id="rId10"/>
    <p:sldId id="308" r:id="rId11"/>
    <p:sldId id="309" r:id="rId12"/>
    <p:sldId id="310" r:id="rId13"/>
    <p:sldId id="319" r:id="rId14"/>
    <p:sldId id="327" r:id="rId15"/>
    <p:sldId id="316" r:id="rId16"/>
    <p:sldId id="322" r:id="rId17"/>
    <p:sldId id="323" r:id="rId18"/>
    <p:sldId id="317" r:id="rId19"/>
    <p:sldId id="325" r:id="rId20"/>
    <p:sldId id="324" r:id="rId21"/>
    <p:sldId id="326" r:id="rId22"/>
    <p:sldId id="321" r:id="rId23"/>
    <p:sldId id="318" r:id="rId24"/>
    <p:sldId id="328"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8" autoAdjust="0"/>
    <p:restoredTop sz="94660"/>
  </p:normalViewPr>
  <p:slideViewPr>
    <p:cSldViewPr snapToGrid="0">
      <p:cViewPr varScale="1">
        <p:scale>
          <a:sx n="86" d="100"/>
          <a:sy n="86" d="100"/>
        </p:scale>
        <p:origin x="331"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8B2E566-9F7C-4F0A-B422-87FDD20EEBF3}" type="datetimeFigureOut">
              <a:rPr lang="en-US" smtClean="0"/>
              <a:t>16-Jun-22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BD56B10-2B96-4969-8283-2F6C26ED4A94}" type="slidenum">
              <a:rPr lang="en-US" smtClean="0"/>
              <a:t>‹#›</a:t>
            </a:fld>
            <a:endParaRPr lang="en-US"/>
          </a:p>
        </p:txBody>
      </p:sp>
    </p:spTree>
    <p:extLst>
      <p:ext uri="{BB962C8B-B14F-4D97-AF65-F5344CB8AC3E}">
        <p14:creationId xmlns:p14="http://schemas.microsoft.com/office/powerpoint/2010/main" val="41449712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D56B10-2B96-4969-8283-2F6C26ED4A94}" type="slidenum">
              <a:rPr lang="en-US" smtClean="0"/>
              <a:t>1</a:t>
            </a:fld>
            <a:endParaRPr lang="en-US"/>
          </a:p>
        </p:txBody>
      </p:sp>
    </p:spTree>
    <p:extLst>
      <p:ext uri="{BB962C8B-B14F-4D97-AF65-F5344CB8AC3E}">
        <p14:creationId xmlns:p14="http://schemas.microsoft.com/office/powerpoint/2010/main" val="595879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D56B10-2B96-4969-8283-2F6C26ED4A94}" type="slidenum">
              <a:rPr lang="en-US" smtClean="0"/>
              <a:t>16</a:t>
            </a:fld>
            <a:endParaRPr lang="en-US"/>
          </a:p>
        </p:txBody>
      </p:sp>
    </p:spTree>
    <p:extLst>
      <p:ext uri="{BB962C8B-B14F-4D97-AF65-F5344CB8AC3E}">
        <p14:creationId xmlns:p14="http://schemas.microsoft.com/office/powerpoint/2010/main" val="23761844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D56B10-2B96-4969-8283-2F6C26ED4A94}" type="slidenum">
              <a:rPr lang="en-US" smtClean="0"/>
              <a:t>17</a:t>
            </a:fld>
            <a:endParaRPr lang="en-US"/>
          </a:p>
        </p:txBody>
      </p:sp>
    </p:spTree>
    <p:extLst>
      <p:ext uri="{BB962C8B-B14F-4D97-AF65-F5344CB8AC3E}">
        <p14:creationId xmlns:p14="http://schemas.microsoft.com/office/powerpoint/2010/main" val="3787224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D56B10-2B96-4969-8283-2F6C26ED4A94}" type="slidenum">
              <a:rPr lang="en-US" smtClean="0"/>
              <a:t>18</a:t>
            </a:fld>
            <a:endParaRPr lang="en-US"/>
          </a:p>
        </p:txBody>
      </p:sp>
    </p:spTree>
    <p:extLst>
      <p:ext uri="{BB962C8B-B14F-4D97-AF65-F5344CB8AC3E}">
        <p14:creationId xmlns:p14="http://schemas.microsoft.com/office/powerpoint/2010/main" val="17740425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D56B10-2B96-4969-8283-2F6C26ED4A94}" type="slidenum">
              <a:rPr lang="en-US" smtClean="0"/>
              <a:t>19</a:t>
            </a:fld>
            <a:endParaRPr lang="en-US"/>
          </a:p>
        </p:txBody>
      </p:sp>
    </p:spTree>
    <p:extLst>
      <p:ext uri="{BB962C8B-B14F-4D97-AF65-F5344CB8AC3E}">
        <p14:creationId xmlns:p14="http://schemas.microsoft.com/office/powerpoint/2010/main" val="13276366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D56B10-2B96-4969-8283-2F6C26ED4A94}" type="slidenum">
              <a:rPr lang="en-US" smtClean="0"/>
              <a:t>20</a:t>
            </a:fld>
            <a:endParaRPr lang="en-US"/>
          </a:p>
        </p:txBody>
      </p:sp>
    </p:spTree>
    <p:extLst>
      <p:ext uri="{BB962C8B-B14F-4D97-AF65-F5344CB8AC3E}">
        <p14:creationId xmlns:p14="http://schemas.microsoft.com/office/powerpoint/2010/main" val="31112458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D56B10-2B96-4969-8283-2F6C26ED4A94}" type="slidenum">
              <a:rPr lang="en-US" smtClean="0"/>
              <a:t>21</a:t>
            </a:fld>
            <a:endParaRPr lang="en-US"/>
          </a:p>
        </p:txBody>
      </p:sp>
    </p:spTree>
    <p:extLst>
      <p:ext uri="{BB962C8B-B14F-4D97-AF65-F5344CB8AC3E}">
        <p14:creationId xmlns:p14="http://schemas.microsoft.com/office/powerpoint/2010/main" val="112525340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D56B10-2B96-4969-8283-2F6C26ED4A94}" type="slidenum">
              <a:rPr lang="en-US" smtClean="0"/>
              <a:t>22</a:t>
            </a:fld>
            <a:endParaRPr lang="en-US"/>
          </a:p>
        </p:txBody>
      </p:sp>
    </p:spTree>
    <p:extLst>
      <p:ext uri="{BB962C8B-B14F-4D97-AF65-F5344CB8AC3E}">
        <p14:creationId xmlns:p14="http://schemas.microsoft.com/office/powerpoint/2010/main" val="207727509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D56B10-2B96-4969-8283-2F6C26ED4A94}" type="slidenum">
              <a:rPr lang="en-US" smtClean="0"/>
              <a:t>23</a:t>
            </a:fld>
            <a:endParaRPr lang="en-US"/>
          </a:p>
        </p:txBody>
      </p:sp>
    </p:spTree>
    <p:extLst>
      <p:ext uri="{BB962C8B-B14F-4D97-AF65-F5344CB8AC3E}">
        <p14:creationId xmlns:p14="http://schemas.microsoft.com/office/powerpoint/2010/main" val="75893218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D56B10-2B96-4969-8283-2F6C26ED4A94}" type="slidenum">
              <a:rPr lang="en-US" smtClean="0"/>
              <a:t>24</a:t>
            </a:fld>
            <a:endParaRPr lang="en-US"/>
          </a:p>
        </p:txBody>
      </p:sp>
    </p:spTree>
    <p:extLst>
      <p:ext uri="{BB962C8B-B14F-4D97-AF65-F5344CB8AC3E}">
        <p14:creationId xmlns:p14="http://schemas.microsoft.com/office/powerpoint/2010/main" val="4548576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D56B10-2B96-4969-8283-2F6C26ED4A94}" type="slidenum">
              <a:rPr lang="en-US" smtClean="0"/>
              <a:t>3</a:t>
            </a:fld>
            <a:endParaRPr lang="en-US"/>
          </a:p>
        </p:txBody>
      </p:sp>
    </p:spTree>
    <p:extLst>
      <p:ext uri="{BB962C8B-B14F-4D97-AF65-F5344CB8AC3E}">
        <p14:creationId xmlns:p14="http://schemas.microsoft.com/office/powerpoint/2010/main" val="23688106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D56B10-2B96-4969-8283-2F6C26ED4A94}" type="slidenum">
              <a:rPr lang="en-US" smtClean="0"/>
              <a:t>5</a:t>
            </a:fld>
            <a:endParaRPr lang="en-US"/>
          </a:p>
        </p:txBody>
      </p:sp>
    </p:spTree>
    <p:extLst>
      <p:ext uri="{BB962C8B-B14F-4D97-AF65-F5344CB8AC3E}">
        <p14:creationId xmlns:p14="http://schemas.microsoft.com/office/powerpoint/2010/main" val="12192738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D56B10-2B96-4969-8283-2F6C26ED4A94}" type="slidenum">
              <a:rPr lang="en-US" smtClean="0"/>
              <a:t>9</a:t>
            </a:fld>
            <a:endParaRPr lang="en-US"/>
          </a:p>
        </p:txBody>
      </p:sp>
    </p:spTree>
    <p:extLst>
      <p:ext uri="{BB962C8B-B14F-4D97-AF65-F5344CB8AC3E}">
        <p14:creationId xmlns:p14="http://schemas.microsoft.com/office/powerpoint/2010/main" val="1156695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D56B10-2B96-4969-8283-2F6C26ED4A94}" type="slidenum">
              <a:rPr lang="en-US" smtClean="0"/>
              <a:t>10</a:t>
            </a:fld>
            <a:endParaRPr lang="en-US"/>
          </a:p>
        </p:txBody>
      </p:sp>
    </p:spTree>
    <p:extLst>
      <p:ext uri="{BB962C8B-B14F-4D97-AF65-F5344CB8AC3E}">
        <p14:creationId xmlns:p14="http://schemas.microsoft.com/office/powerpoint/2010/main" val="30102995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D56B10-2B96-4969-8283-2F6C26ED4A94}" type="slidenum">
              <a:rPr lang="en-US" smtClean="0"/>
              <a:t>11</a:t>
            </a:fld>
            <a:endParaRPr lang="en-US"/>
          </a:p>
        </p:txBody>
      </p:sp>
    </p:spTree>
    <p:extLst>
      <p:ext uri="{BB962C8B-B14F-4D97-AF65-F5344CB8AC3E}">
        <p14:creationId xmlns:p14="http://schemas.microsoft.com/office/powerpoint/2010/main" val="19711964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D56B10-2B96-4969-8283-2F6C26ED4A94}" type="slidenum">
              <a:rPr lang="en-US" smtClean="0"/>
              <a:t>12</a:t>
            </a:fld>
            <a:endParaRPr lang="en-US"/>
          </a:p>
        </p:txBody>
      </p:sp>
    </p:spTree>
    <p:extLst>
      <p:ext uri="{BB962C8B-B14F-4D97-AF65-F5344CB8AC3E}">
        <p14:creationId xmlns:p14="http://schemas.microsoft.com/office/powerpoint/2010/main" val="4475564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D56B10-2B96-4969-8283-2F6C26ED4A94}" type="slidenum">
              <a:rPr lang="en-US" smtClean="0"/>
              <a:t>14</a:t>
            </a:fld>
            <a:endParaRPr lang="en-US"/>
          </a:p>
        </p:txBody>
      </p:sp>
    </p:spTree>
    <p:extLst>
      <p:ext uri="{BB962C8B-B14F-4D97-AF65-F5344CB8AC3E}">
        <p14:creationId xmlns:p14="http://schemas.microsoft.com/office/powerpoint/2010/main" val="689449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D56B10-2B96-4969-8283-2F6C26ED4A94}" type="slidenum">
              <a:rPr lang="en-US" smtClean="0"/>
              <a:t>15</a:t>
            </a:fld>
            <a:endParaRPr lang="en-US"/>
          </a:p>
        </p:txBody>
      </p:sp>
    </p:spTree>
    <p:extLst>
      <p:ext uri="{BB962C8B-B14F-4D97-AF65-F5344CB8AC3E}">
        <p14:creationId xmlns:p14="http://schemas.microsoft.com/office/powerpoint/2010/main" val="31250894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3D98410-8047-44AE-8631-BB413F214749}" type="datetime1">
              <a:rPr lang="en-US" smtClean="0"/>
              <a:t>16-Jun-22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F1C5EA-7852-4B93-BB18-322BB65BE18A}" type="slidenum">
              <a:rPr lang="en-US" smtClean="0"/>
              <a:t>‹#›</a:t>
            </a:fld>
            <a:endParaRPr lang="en-US"/>
          </a:p>
        </p:txBody>
      </p:sp>
    </p:spTree>
    <p:extLst>
      <p:ext uri="{BB962C8B-B14F-4D97-AF65-F5344CB8AC3E}">
        <p14:creationId xmlns:p14="http://schemas.microsoft.com/office/powerpoint/2010/main" val="39860307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2D70B12-ACB7-4A2D-ACCE-92A007394113}" type="datetime1">
              <a:rPr lang="en-US" smtClean="0"/>
              <a:t>16-Jun-22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F1C5EA-7852-4B93-BB18-322BB65BE18A}" type="slidenum">
              <a:rPr lang="en-US" smtClean="0"/>
              <a:t>‹#›</a:t>
            </a:fld>
            <a:endParaRPr lang="en-US"/>
          </a:p>
        </p:txBody>
      </p:sp>
    </p:spTree>
    <p:extLst>
      <p:ext uri="{BB962C8B-B14F-4D97-AF65-F5344CB8AC3E}">
        <p14:creationId xmlns:p14="http://schemas.microsoft.com/office/powerpoint/2010/main" val="33260912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9A3543-FAD7-4CDF-8156-1D6B972D71C3}" type="datetime1">
              <a:rPr lang="en-US" smtClean="0"/>
              <a:t>16-Jun-22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F1C5EA-7852-4B93-BB18-322BB65BE18A}" type="slidenum">
              <a:rPr lang="en-US" smtClean="0"/>
              <a:t>‹#›</a:t>
            </a:fld>
            <a:endParaRPr lang="en-US"/>
          </a:p>
        </p:txBody>
      </p:sp>
    </p:spTree>
    <p:extLst>
      <p:ext uri="{BB962C8B-B14F-4D97-AF65-F5344CB8AC3E}">
        <p14:creationId xmlns:p14="http://schemas.microsoft.com/office/powerpoint/2010/main" val="1763275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6824C3A-065D-4B71-AE20-F84C3ADC0FF6}" type="datetime1">
              <a:rPr lang="en-US" smtClean="0"/>
              <a:t>16-Jun-22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F1C5EA-7852-4B93-BB18-322BB65BE18A}" type="slidenum">
              <a:rPr lang="en-US" smtClean="0"/>
              <a:t>‹#›</a:t>
            </a:fld>
            <a:endParaRPr lang="en-US"/>
          </a:p>
        </p:txBody>
      </p:sp>
    </p:spTree>
    <p:extLst>
      <p:ext uri="{BB962C8B-B14F-4D97-AF65-F5344CB8AC3E}">
        <p14:creationId xmlns:p14="http://schemas.microsoft.com/office/powerpoint/2010/main" val="39583100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08C89CB-D5B3-48FF-A350-DA0210807281}" type="datetime1">
              <a:rPr lang="en-US" smtClean="0"/>
              <a:t>16-Jun-22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F1C5EA-7852-4B93-BB18-322BB65BE18A}" type="slidenum">
              <a:rPr lang="en-US" smtClean="0"/>
              <a:t>‹#›</a:t>
            </a:fld>
            <a:endParaRPr lang="en-US"/>
          </a:p>
        </p:txBody>
      </p:sp>
    </p:spTree>
    <p:extLst>
      <p:ext uri="{BB962C8B-B14F-4D97-AF65-F5344CB8AC3E}">
        <p14:creationId xmlns:p14="http://schemas.microsoft.com/office/powerpoint/2010/main" val="38042842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4B2594C-58ED-47E4-8328-BA59A4B0DBA3}" type="datetime1">
              <a:rPr lang="en-US" smtClean="0"/>
              <a:t>16-Jun-22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F1C5EA-7852-4B93-BB18-322BB65BE18A}" type="slidenum">
              <a:rPr lang="en-US" smtClean="0"/>
              <a:t>‹#›</a:t>
            </a:fld>
            <a:endParaRPr lang="en-US"/>
          </a:p>
        </p:txBody>
      </p:sp>
    </p:spTree>
    <p:extLst>
      <p:ext uri="{BB962C8B-B14F-4D97-AF65-F5344CB8AC3E}">
        <p14:creationId xmlns:p14="http://schemas.microsoft.com/office/powerpoint/2010/main" val="15777939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84D6E66-6105-44ED-927C-2AC8442D9EA3}" type="datetime1">
              <a:rPr lang="en-US" smtClean="0"/>
              <a:t>16-Jun-22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4F1C5EA-7852-4B93-BB18-322BB65BE18A}" type="slidenum">
              <a:rPr lang="en-US" smtClean="0"/>
              <a:t>‹#›</a:t>
            </a:fld>
            <a:endParaRPr lang="en-US"/>
          </a:p>
        </p:txBody>
      </p:sp>
    </p:spTree>
    <p:extLst>
      <p:ext uri="{BB962C8B-B14F-4D97-AF65-F5344CB8AC3E}">
        <p14:creationId xmlns:p14="http://schemas.microsoft.com/office/powerpoint/2010/main" val="1065634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807AC09-175B-440D-BF3B-6405777C8A0F}" type="datetime1">
              <a:rPr lang="en-US" smtClean="0"/>
              <a:t>16-Jun-22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4F1C5EA-7852-4B93-BB18-322BB65BE18A}" type="slidenum">
              <a:rPr lang="en-US" smtClean="0"/>
              <a:t>‹#›</a:t>
            </a:fld>
            <a:endParaRPr lang="en-US"/>
          </a:p>
        </p:txBody>
      </p:sp>
    </p:spTree>
    <p:extLst>
      <p:ext uri="{BB962C8B-B14F-4D97-AF65-F5344CB8AC3E}">
        <p14:creationId xmlns:p14="http://schemas.microsoft.com/office/powerpoint/2010/main" val="4219687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2FAA66-77E5-412D-BF46-3510EA65E3E6}" type="datetime1">
              <a:rPr lang="en-US" smtClean="0"/>
              <a:t>16-Jun-22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4F1C5EA-7852-4B93-BB18-322BB65BE18A}" type="slidenum">
              <a:rPr lang="en-US" smtClean="0"/>
              <a:t>‹#›</a:t>
            </a:fld>
            <a:endParaRPr lang="en-US"/>
          </a:p>
        </p:txBody>
      </p:sp>
    </p:spTree>
    <p:extLst>
      <p:ext uri="{BB962C8B-B14F-4D97-AF65-F5344CB8AC3E}">
        <p14:creationId xmlns:p14="http://schemas.microsoft.com/office/powerpoint/2010/main" val="7435260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D3CA71-FE89-4B38-81A1-6C2A743AEBC2}" type="datetime1">
              <a:rPr lang="en-US" smtClean="0"/>
              <a:t>16-Jun-22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F1C5EA-7852-4B93-BB18-322BB65BE18A}" type="slidenum">
              <a:rPr lang="en-US" smtClean="0"/>
              <a:t>‹#›</a:t>
            </a:fld>
            <a:endParaRPr lang="en-US"/>
          </a:p>
        </p:txBody>
      </p:sp>
    </p:spTree>
    <p:extLst>
      <p:ext uri="{BB962C8B-B14F-4D97-AF65-F5344CB8AC3E}">
        <p14:creationId xmlns:p14="http://schemas.microsoft.com/office/powerpoint/2010/main" val="31858903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57F7061-0D12-4CCD-A925-75F2EA00728A}" type="datetime1">
              <a:rPr lang="en-US" smtClean="0"/>
              <a:t>16-Jun-22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F1C5EA-7852-4B93-BB18-322BB65BE18A}" type="slidenum">
              <a:rPr lang="en-US" smtClean="0"/>
              <a:t>‹#›</a:t>
            </a:fld>
            <a:endParaRPr lang="en-US"/>
          </a:p>
        </p:txBody>
      </p:sp>
    </p:spTree>
    <p:extLst>
      <p:ext uri="{BB962C8B-B14F-4D97-AF65-F5344CB8AC3E}">
        <p14:creationId xmlns:p14="http://schemas.microsoft.com/office/powerpoint/2010/main" val="35826976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D1460D-0351-4A4C-B66B-1DC87F7EE2A9}" type="datetime1">
              <a:rPr lang="en-US" smtClean="0"/>
              <a:t>16-Jun-22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F1C5EA-7852-4B93-BB18-322BB65BE18A}" type="slidenum">
              <a:rPr lang="en-US" smtClean="0"/>
              <a:t>‹#›</a:t>
            </a:fld>
            <a:endParaRPr lang="en-US"/>
          </a:p>
        </p:txBody>
      </p:sp>
    </p:spTree>
    <p:extLst>
      <p:ext uri="{BB962C8B-B14F-4D97-AF65-F5344CB8AC3E}">
        <p14:creationId xmlns:p14="http://schemas.microsoft.com/office/powerpoint/2010/main" val="7149271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Slide Number Placeholder 17"/>
          <p:cNvSpPr>
            <a:spLocks noGrp="1"/>
          </p:cNvSpPr>
          <p:nvPr>
            <p:ph type="sldNum" sz="quarter" idx="12"/>
          </p:nvPr>
        </p:nvSpPr>
        <p:spPr/>
        <p:txBody>
          <a:bodyPr/>
          <a:lstStyle/>
          <a:p>
            <a:fld id="{74F1C5EA-7852-4B93-BB18-322BB65BE18A}" type="slidenum">
              <a:rPr lang="en-US" smtClean="0"/>
              <a:t>1</a:t>
            </a:fld>
            <a:endParaRPr lang="en-US" dirty="0"/>
          </a:p>
        </p:txBody>
      </p:sp>
      <p:sp>
        <p:nvSpPr>
          <p:cNvPr id="25" name="TextBox 24"/>
          <p:cNvSpPr txBox="1"/>
          <p:nvPr/>
        </p:nvSpPr>
        <p:spPr>
          <a:xfrm>
            <a:off x="230660" y="2451569"/>
            <a:ext cx="11335265" cy="1815882"/>
          </a:xfrm>
          <a:prstGeom prst="rect">
            <a:avLst/>
          </a:prstGeom>
          <a:noFill/>
        </p:spPr>
        <p:txBody>
          <a:bodyPr wrap="square" rtlCol="0">
            <a:spAutoFit/>
          </a:bodyPr>
          <a:lstStyle/>
          <a:p>
            <a:pPr algn="ctr"/>
            <a:r>
              <a:rPr lang="lv-LV" sz="3200" cap="all" dirty="0">
                <a:solidFill>
                  <a:srgbClr val="FF0000"/>
                </a:solidFill>
              </a:rPr>
              <a:t>Ikgadējs nabadzības un sociālās atstumtības mazināšanas rīcībpolitikas izvērtējums </a:t>
            </a:r>
            <a:r>
              <a:rPr lang="lv-LV" sz="2400" cap="all" dirty="0">
                <a:solidFill>
                  <a:srgbClr val="FF0000"/>
                </a:solidFill>
              </a:rPr>
              <a:t>(t.sk. padziļināts izvērtējums par valsts sociālā nodrošinājuma pabalsta saņēmējiem)</a:t>
            </a:r>
            <a:endParaRPr lang="lv-LV" sz="3200" cap="all" dirty="0">
              <a:solidFill>
                <a:srgbClr val="FF0000"/>
              </a:solidFill>
            </a:endParaRPr>
          </a:p>
          <a:p>
            <a:pPr algn="ctr"/>
            <a:endParaRPr lang="lv-LV" sz="2400" dirty="0">
              <a:solidFill>
                <a:schemeClr val="accent5"/>
              </a:solidFill>
            </a:endParaRPr>
          </a:p>
        </p:txBody>
      </p:sp>
      <p:pic>
        <p:nvPicPr>
          <p:cNvPr id="26" name="Picture 25" descr="G:\LM_nab_izvertejums\Nodevumi\logo_ansamblis_krasains.jpg"/>
          <p:cNvPicPr/>
          <p:nvPr/>
        </p:nvPicPr>
        <p:blipFill>
          <a:blip r:embed="rId3" cstate="print"/>
          <a:srcRect/>
          <a:stretch>
            <a:fillRect/>
          </a:stretch>
        </p:blipFill>
        <p:spPr bwMode="auto">
          <a:xfrm>
            <a:off x="3101279" y="312746"/>
            <a:ext cx="5742305" cy="1042670"/>
          </a:xfrm>
          <a:prstGeom prst="rect">
            <a:avLst/>
          </a:prstGeom>
          <a:noFill/>
          <a:ln w="9525">
            <a:noFill/>
            <a:miter lim="800000"/>
            <a:headEnd/>
            <a:tailEnd/>
          </a:ln>
        </p:spPr>
      </p:pic>
      <p:sp>
        <p:nvSpPr>
          <p:cNvPr id="27" name="TextBox 26"/>
          <p:cNvSpPr txBox="1"/>
          <p:nvPr/>
        </p:nvSpPr>
        <p:spPr>
          <a:xfrm>
            <a:off x="2624015" y="5987018"/>
            <a:ext cx="6993926" cy="369332"/>
          </a:xfrm>
          <a:prstGeom prst="rect">
            <a:avLst/>
          </a:prstGeom>
          <a:noFill/>
        </p:spPr>
        <p:txBody>
          <a:bodyPr wrap="square" rtlCol="0">
            <a:spAutoFit/>
          </a:bodyPr>
          <a:lstStyle/>
          <a:p>
            <a:pPr algn="ctr"/>
            <a:r>
              <a:rPr lang="lv-LV" dirty="0"/>
              <a:t>SIA „Projektu un kvalitātes vadība”</a:t>
            </a:r>
          </a:p>
        </p:txBody>
      </p:sp>
      <p:sp>
        <p:nvSpPr>
          <p:cNvPr id="28" name="TextBox 27"/>
          <p:cNvSpPr txBox="1"/>
          <p:nvPr/>
        </p:nvSpPr>
        <p:spPr>
          <a:xfrm>
            <a:off x="1449861" y="1332499"/>
            <a:ext cx="8896864" cy="523220"/>
          </a:xfrm>
          <a:prstGeom prst="rect">
            <a:avLst/>
          </a:prstGeom>
          <a:noFill/>
        </p:spPr>
        <p:txBody>
          <a:bodyPr wrap="square" rtlCol="0">
            <a:spAutoFit/>
          </a:bodyPr>
          <a:lstStyle/>
          <a:p>
            <a:pPr algn="ctr"/>
            <a:r>
              <a:rPr lang="lv-LV" sz="1400" dirty="0"/>
              <a:t>Pētījums veikts ESF projekta Nr.9.2.1.2/15/I/001 “Iekļaujoša darba tirgus un</a:t>
            </a:r>
            <a:endParaRPr lang="en-US" sz="1400" dirty="0"/>
          </a:p>
          <a:p>
            <a:pPr algn="ctr"/>
            <a:r>
              <a:rPr lang="lv-LV" sz="1400" dirty="0"/>
              <a:t>nabadzības risku pētījumi un monitorings” ietvaros</a:t>
            </a:r>
            <a:endParaRPr lang="en-US" sz="1400" dirty="0"/>
          </a:p>
        </p:txBody>
      </p:sp>
      <p:sp>
        <p:nvSpPr>
          <p:cNvPr id="7" name="TextBox 6">
            <a:extLst>
              <a:ext uri="{FF2B5EF4-FFF2-40B4-BE49-F238E27FC236}">
                <a16:creationId xmlns:a16="http://schemas.microsoft.com/office/drawing/2014/main" id="{488A0188-096F-4305-BE96-170611BDAC50}"/>
              </a:ext>
            </a:extLst>
          </p:cNvPr>
          <p:cNvSpPr txBox="1"/>
          <p:nvPr/>
        </p:nvSpPr>
        <p:spPr>
          <a:xfrm>
            <a:off x="230660" y="4267451"/>
            <a:ext cx="11335265" cy="584775"/>
          </a:xfrm>
          <a:prstGeom prst="rect">
            <a:avLst/>
          </a:prstGeom>
          <a:noFill/>
        </p:spPr>
        <p:txBody>
          <a:bodyPr wrap="square" rtlCol="0">
            <a:spAutoFit/>
          </a:bodyPr>
          <a:lstStyle/>
          <a:p>
            <a:pPr algn="ctr"/>
            <a:r>
              <a:rPr lang="lv-LV" sz="3200" cap="all" dirty="0">
                <a:solidFill>
                  <a:schemeClr val="accent5"/>
                </a:solidFill>
              </a:rPr>
              <a:t>Gadījumu izpētes rezultāti</a:t>
            </a:r>
          </a:p>
        </p:txBody>
      </p:sp>
      <p:sp>
        <p:nvSpPr>
          <p:cNvPr id="8" name="TextBox 7">
            <a:extLst>
              <a:ext uri="{FF2B5EF4-FFF2-40B4-BE49-F238E27FC236}">
                <a16:creationId xmlns:a16="http://schemas.microsoft.com/office/drawing/2014/main" id="{11E8F0A4-3D4D-457A-AA5D-530B3D8A27D3}"/>
              </a:ext>
            </a:extLst>
          </p:cNvPr>
          <p:cNvSpPr txBox="1"/>
          <p:nvPr/>
        </p:nvSpPr>
        <p:spPr>
          <a:xfrm>
            <a:off x="9294921" y="6370100"/>
            <a:ext cx="2563583" cy="400110"/>
          </a:xfrm>
          <a:prstGeom prst="rect">
            <a:avLst/>
          </a:prstGeom>
          <a:solidFill>
            <a:schemeClr val="bg1"/>
          </a:solidFill>
        </p:spPr>
        <p:txBody>
          <a:bodyPr wrap="square" rtlCol="0">
            <a:spAutoFit/>
          </a:bodyPr>
          <a:lstStyle/>
          <a:p>
            <a:pPr algn="ctr"/>
            <a:r>
              <a:rPr lang="lv-LV" sz="2000" cap="all" dirty="0">
                <a:solidFill>
                  <a:schemeClr val="accent5"/>
                </a:solidFill>
              </a:rPr>
              <a:t>2022.Gada 16.jūnijā</a:t>
            </a:r>
          </a:p>
        </p:txBody>
      </p:sp>
    </p:spTree>
    <p:extLst>
      <p:ext uri="{BB962C8B-B14F-4D97-AF65-F5344CB8AC3E}">
        <p14:creationId xmlns:p14="http://schemas.microsoft.com/office/powerpoint/2010/main" val="5587128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Slide Number Placeholder 17"/>
          <p:cNvSpPr>
            <a:spLocks noGrp="1"/>
          </p:cNvSpPr>
          <p:nvPr>
            <p:ph type="sldNum" sz="quarter" idx="12"/>
          </p:nvPr>
        </p:nvSpPr>
        <p:spPr/>
        <p:txBody>
          <a:bodyPr/>
          <a:lstStyle/>
          <a:p>
            <a:fld id="{74F1C5EA-7852-4B93-BB18-322BB65BE18A}" type="slidenum">
              <a:rPr lang="en-US" smtClean="0"/>
              <a:t>10</a:t>
            </a:fld>
            <a:endParaRPr lang="en-US" dirty="0"/>
          </a:p>
        </p:txBody>
      </p:sp>
      <p:sp>
        <p:nvSpPr>
          <p:cNvPr id="4" name="Title 1"/>
          <p:cNvSpPr>
            <a:spLocks noGrp="1"/>
          </p:cNvSpPr>
          <p:nvPr>
            <p:ph type="title"/>
          </p:nvPr>
        </p:nvSpPr>
        <p:spPr>
          <a:xfrm>
            <a:off x="531341" y="31987"/>
            <a:ext cx="10515600" cy="875815"/>
          </a:xfrm>
        </p:spPr>
        <p:txBody>
          <a:bodyPr/>
          <a:lstStyle/>
          <a:p>
            <a:pPr algn="ctr"/>
            <a:r>
              <a:rPr lang="lv-LV" b="1" dirty="0">
                <a:solidFill>
                  <a:srgbClr val="FF0000"/>
                </a:solidFill>
              </a:rPr>
              <a:t>Secinājumi</a:t>
            </a:r>
            <a:endParaRPr lang="en-US" b="1" dirty="0">
              <a:solidFill>
                <a:srgbClr val="FF0000"/>
              </a:solidFill>
            </a:endParaRPr>
          </a:p>
        </p:txBody>
      </p:sp>
      <p:sp>
        <p:nvSpPr>
          <p:cNvPr id="7" name="TextBox 6"/>
          <p:cNvSpPr txBox="1"/>
          <p:nvPr/>
        </p:nvSpPr>
        <p:spPr>
          <a:xfrm>
            <a:off x="342417" y="844244"/>
            <a:ext cx="11709540" cy="5262979"/>
          </a:xfrm>
          <a:prstGeom prst="rect">
            <a:avLst/>
          </a:prstGeom>
          <a:noFill/>
        </p:spPr>
        <p:txBody>
          <a:bodyPr wrap="square" rtlCol="0">
            <a:spAutoFit/>
          </a:bodyPr>
          <a:lstStyle/>
          <a:p>
            <a:r>
              <a:rPr lang="lv-LV" sz="2400" dirty="0"/>
              <a:t>Dažādās sabiedrībās būtiski atšķiras izpratne par to, vai taisnīgāks ir dažādu labumu vienlīdzīgs sadalījums vai arī vienlīdzīga iespēju nodrošināšana šos labumus iegūt. Nav pamata uzskatīt, ka tāda izpratne par sociālo taisnīgumu, kas paredz pensiju pieaugošu diferenciāciju pēc darba stāža (būtībā tas nozīmē, ka, jo ilgāk persona ir pensionāra statusā, jo izteiktāk izpaužas tās atšķirība no vienaudžiem ar atšķirīgu darba stāžu) veicina Latvijas sabiedrības, tai skaitā pensionāru kopienas, saliedētību. Par pretdarbību šādām tendencēm (tiesa, mazāk saistībā ar pensijām, vairāk saistībā ar trūcīgo statusu) liecina Tiesībsarga aktivitātes, no šīm aktivitātēm izrietošie Satversmes tiesas spriedumi un minimālo ienākumu reforma 2021.gadā, kas mazināja arī pensionāru nevienlīdzību atkarībā no darba stāža.</a:t>
            </a:r>
            <a:endParaRPr lang="en-US" sz="2400" dirty="0"/>
          </a:p>
          <a:p>
            <a:r>
              <a:rPr lang="lv-LV" sz="2400" dirty="0"/>
              <a:t>Šai kontekstā gan ir būtiski, kā tiek mainīts indeksējamās pensijas limits, kā arī pensionāru ar nodokļiem neapliekamais minimums (pēdējais šī pētījuma kontekstā nav analizēts) – ja šos rādītājus paralēli nepaaugstina vai arī paaugstina nebūtiski, iespējams būtiski nobremzēt lielo pensiju pieaugumu, tādējādi pēc būtības izraisot situāciju, kad pensiju apjomi atkal sāk koncentrēties nevis diversificēties.</a:t>
            </a:r>
            <a:endParaRPr lang="en-US" sz="2400" dirty="0"/>
          </a:p>
        </p:txBody>
      </p:sp>
    </p:spTree>
    <p:extLst>
      <p:ext uri="{BB962C8B-B14F-4D97-AF65-F5344CB8AC3E}">
        <p14:creationId xmlns:p14="http://schemas.microsoft.com/office/powerpoint/2010/main" val="8705207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Slide Number Placeholder 17"/>
          <p:cNvSpPr>
            <a:spLocks noGrp="1"/>
          </p:cNvSpPr>
          <p:nvPr>
            <p:ph type="sldNum" sz="quarter" idx="12"/>
          </p:nvPr>
        </p:nvSpPr>
        <p:spPr/>
        <p:txBody>
          <a:bodyPr/>
          <a:lstStyle/>
          <a:p>
            <a:fld id="{74F1C5EA-7852-4B93-BB18-322BB65BE18A}" type="slidenum">
              <a:rPr lang="en-US" smtClean="0"/>
              <a:t>11</a:t>
            </a:fld>
            <a:endParaRPr lang="en-US" dirty="0"/>
          </a:p>
        </p:txBody>
      </p:sp>
      <p:sp>
        <p:nvSpPr>
          <p:cNvPr id="4" name="Title 1"/>
          <p:cNvSpPr>
            <a:spLocks noGrp="1"/>
          </p:cNvSpPr>
          <p:nvPr>
            <p:ph type="title"/>
          </p:nvPr>
        </p:nvSpPr>
        <p:spPr>
          <a:xfrm>
            <a:off x="7196543" y="-52300"/>
            <a:ext cx="4339755" cy="875815"/>
          </a:xfrm>
        </p:spPr>
        <p:txBody>
          <a:bodyPr/>
          <a:lstStyle/>
          <a:p>
            <a:pPr algn="ctr"/>
            <a:r>
              <a:rPr lang="lv-LV" b="1" dirty="0">
                <a:solidFill>
                  <a:srgbClr val="FF0000"/>
                </a:solidFill>
              </a:rPr>
              <a:t>Secinājumi</a:t>
            </a:r>
            <a:endParaRPr lang="en-US" b="1" dirty="0">
              <a:solidFill>
                <a:srgbClr val="FF0000"/>
              </a:solidFill>
            </a:endParaRPr>
          </a:p>
        </p:txBody>
      </p:sp>
      <p:pic>
        <p:nvPicPr>
          <p:cNvPr id="8" name="Picture 7">
            <a:extLst>
              <a:ext uri="{FF2B5EF4-FFF2-40B4-BE49-F238E27FC236}">
                <a16:creationId xmlns:a16="http://schemas.microsoft.com/office/drawing/2014/main" id="{FD4EC562-F1EC-4C1E-A19E-B5257F14AEE1}"/>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0" y="-60037"/>
            <a:ext cx="6802419" cy="7030124"/>
          </a:xfrm>
          <a:prstGeom prst="rect">
            <a:avLst/>
          </a:prstGeom>
          <a:noFill/>
        </p:spPr>
      </p:pic>
      <p:sp>
        <p:nvSpPr>
          <p:cNvPr id="7" name="TextBox 6"/>
          <p:cNvSpPr txBox="1"/>
          <p:nvPr/>
        </p:nvSpPr>
        <p:spPr>
          <a:xfrm>
            <a:off x="6205491" y="621823"/>
            <a:ext cx="6060647" cy="5632311"/>
          </a:xfrm>
          <a:prstGeom prst="rect">
            <a:avLst/>
          </a:prstGeom>
          <a:solidFill>
            <a:schemeClr val="bg1"/>
          </a:solidFill>
        </p:spPr>
        <p:txBody>
          <a:bodyPr wrap="square" rtlCol="0">
            <a:spAutoFit/>
          </a:bodyPr>
          <a:lstStyle/>
          <a:p>
            <a:r>
              <a:rPr lang="lv-LV" sz="2400" dirty="0"/>
              <a:t>Pensiju piemaksu indeksēšanas mērķis nav saprotams, ja ņem vērā kontekstu, ka pašu piemaksu saņemšana ir atkarīga vienīgi no gada, kad persona pensionējusies. Personām, kas pensionējušās līdz 2011.gadam šī indeksācija sniedz progresējoši priviliģētu situāciju, salīdzinot ar tiem, kas pensionējušies vēlāk. Līdz ar to izmaiņas vērtējamas kā netaisnīgas. Ja līdzekļi bija ierobežoti, šo izmaiņu vietā bija nepieciešams vispirms piešķirt neindeksējamas piemaksas tiem, kam piemaksas nav tiesību saņemt (vai arī izveidot mehānismu, kā tās piešķirt pakāpeniski, ja nebija iespējams rast līdzekļus, lai piešķirtu uzreiz visiem). </a:t>
            </a:r>
            <a:endParaRPr lang="en-US" sz="2400" dirty="0"/>
          </a:p>
        </p:txBody>
      </p:sp>
      <p:sp>
        <p:nvSpPr>
          <p:cNvPr id="6" name="TextBox 5">
            <a:extLst>
              <a:ext uri="{FF2B5EF4-FFF2-40B4-BE49-F238E27FC236}">
                <a16:creationId xmlns:a16="http://schemas.microsoft.com/office/drawing/2014/main" id="{B5D29E8A-41B7-4625-B97F-6D1785C959DE}"/>
              </a:ext>
            </a:extLst>
          </p:cNvPr>
          <p:cNvSpPr txBox="1"/>
          <p:nvPr/>
        </p:nvSpPr>
        <p:spPr>
          <a:xfrm>
            <a:off x="6619228" y="6623466"/>
            <a:ext cx="3362972" cy="276999"/>
          </a:xfrm>
          <a:prstGeom prst="rect">
            <a:avLst/>
          </a:prstGeom>
          <a:noFill/>
        </p:spPr>
        <p:txBody>
          <a:bodyPr wrap="square" rtlCol="0">
            <a:spAutoFit/>
          </a:bodyPr>
          <a:lstStyle/>
          <a:p>
            <a:r>
              <a:rPr lang="lv-LV" sz="1200" dirty="0"/>
              <a:t>Avots: Aprēķini no nepublicētiem VSAA datiem</a:t>
            </a:r>
            <a:endParaRPr lang="en-US" sz="1200" dirty="0"/>
          </a:p>
        </p:txBody>
      </p:sp>
    </p:spTree>
    <p:extLst>
      <p:ext uri="{BB962C8B-B14F-4D97-AF65-F5344CB8AC3E}">
        <p14:creationId xmlns:p14="http://schemas.microsoft.com/office/powerpoint/2010/main" val="8497303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Slide Number Placeholder 17"/>
          <p:cNvSpPr>
            <a:spLocks noGrp="1"/>
          </p:cNvSpPr>
          <p:nvPr>
            <p:ph type="sldNum" sz="quarter" idx="12"/>
          </p:nvPr>
        </p:nvSpPr>
        <p:spPr/>
        <p:txBody>
          <a:bodyPr/>
          <a:lstStyle/>
          <a:p>
            <a:fld id="{74F1C5EA-7852-4B93-BB18-322BB65BE18A}" type="slidenum">
              <a:rPr lang="en-US" smtClean="0"/>
              <a:t>12</a:t>
            </a:fld>
            <a:endParaRPr lang="en-US" dirty="0"/>
          </a:p>
        </p:txBody>
      </p:sp>
      <p:sp>
        <p:nvSpPr>
          <p:cNvPr id="4" name="Title 1"/>
          <p:cNvSpPr>
            <a:spLocks noGrp="1"/>
          </p:cNvSpPr>
          <p:nvPr>
            <p:ph type="title"/>
          </p:nvPr>
        </p:nvSpPr>
        <p:spPr>
          <a:xfrm>
            <a:off x="531341" y="31987"/>
            <a:ext cx="10515600" cy="875815"/>
          </a:xfrm>
        </p:spPr>
        <p:txBody>
          <a:bodyPr/>
          <a:lstStyle/>
          <a:p>
            <a:pPr algn="ctr"/>
            <a:r>
              <a:rPr lang="lv-LV" b="1" dirty="0">
                <a:solidFill>
                  <a:srgbClr val="FF0000"/>
                </a:solidFill>
              </a:rPr>
              <a:t>Rekomendācijas</a:t>
            </a:r>
            <a:endParaRPr lang="en-US" b="1" dirty="0">
              <a:solidFill>
                <a:srgbClr val="FF0000"/>
              </a:solidFill>
            </a:endParaRPr>
          </a:p>
        </p:txBody>
      </p:sp>
      <p:sp>
        <p:nvSpPr>
          <p:cNvPr id="7" name="TextBox 6"/>
          <p:cNvSpPr txBox="1"/>
          <p:nvPr/>
        </p:nvSpPr>
        <p:spPr>
          <a:xfrm>
            <a:off x="268277" y="907802"/>
            <a:ext cx="11709540" cy="4893647"/>
          </a:xfrm>
          <a:prstGeom prst="rect">
            <a:avLst/>
          </a:prstGeom>
          <a:noFill/>
        </p:spPr>
        <p:txBody>
          <a:bodyPr wrap="square" rtlCol="0">
            <a:spAutoFit/>
          </a:bodyPr>
          <a:lstStyle/>
          <a:p>
            <a:pPr marL="342900" indent="-342900">
              <a:buFont typeface="Arial" panose="020B0604020202020204" pitchFamily="34" charset="0"/>
              <a:buChar char="•"/>
            </a:pPr>
            <a:r>
              <a:rPr lang="lv-LV" sz="2400" dirty="0"/>
              <a:t>Turpināt izpēti, kā mainās pensijas pēc vairākām indeksācijas reizēm atkarībā no darba stāža un gadu skaita, cik persona bijusi pensionāra statusā pēc 2018.gada. Tā kā pensiju indeksi ir kumulatīvi (pensiju atšķirības pieaug ar katru indeksācijas reizi), tad nevienlīdzība starp saņemamajām pensijām pieaugs ar katru gadu. Izpētes mērķis ir noskaidrot, vai kumulatīvie indeksi laika gaitā neradīs situāciju, ko sabiedrība varētu vērtēt kā netaisnīgu. Risku rada tas, ka darba stāžs nosaka ne tikai pensiju apjomu, bet arī pieauguma tempu. </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r>
              <a:rPr lang="lv-LV" sz="2400" dirty="0"/>
              <a:t>Situācija ar pensiju piemaksām, kuras daļa nesaņem, bet daļa saņem, turklāt ik gadus tiek  indeksētas, vērtējama kā netaisnīga, jo vienīgais kritērijs, no kā atkarīga piemaksu saņemšana, ir pensionēšanās gads. Tā kā piemaksu atcelšana varētu izraisīt neapmierinātību, nepieciešams iespējami drīz piešķirt piemaksas pie pensijas arī personām, kas pensionējušās, sākot ar 2012.gadu. Politiķiem izvairoties pieņemt šādu lēmumu pašiem, pastāv iespēja, ka to var nākties darīt pēc Satversmes tiesas sprieduma.</a:t>
            </a:r>
            <a:endParaRPr lang="en-US" sz="2400" dirty="0"/>
          </a:p>
        </p:txBody>
      </p:sp>
    </p:spTree>
    <p:extLst>
      <p:ext uri="{BB962C8B-B14F-4D97-AF65-F5344CB8AC3E}">
        <p14:creationId xmlns:p14="http://schemas.microsoft.com/office/powerpoint/2010/main" val="18504989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66335" y="128697"/>
            <a:ext cx="9144000" cy="879432"/>
          </a:xfrm>
        </p:spPr>
        <p:txBody>
          <a:bodyPr>
            <a:normAutofit fontScale="90000"/>
          </a:bodyPr>
          <a:lstStyle/>
          <a:p>
            <a:r>
              <a:rPr lang="lv-LV" b="1" dirty="0">
                <a:solidFill>
                  <a:srgbClr val="FF0000"/>
                </a:solidFill>
              </a:rPr>
              <a:t>Izpētes tēma</a:t>
            </a:r>
            <a:endParaRPr lang="en-US" b="1" dirty="0">
              <a:solidFill>
                <a:srgbClr val="FF0000"/>
              </a:solidFill>
            </a:endParaRPr>
          </a:p>
        </p:txBody>
      </p:sp>
      <p:sp>
        <p:nvSpPr>
          <p:cNvPr id="3" name="Subtitle 2"/>
          <p:cNvSpPr>
            <a:spLocks noGrp="1"/>
          </p:cNvSpPr>
          <p:nvPr>
            <p:ph type="subTitle" idx="1"/>
          </p:nvPr>
        </p:nvSpPr>
        <p:spPr>
          <a:xfrm>
            <a:off x="-442129" y="966772"/>
            <a:ext cx="10812027" cy="434503"/>
          </a:xfrm>
        </p:spPr>
        <p:txBody>
          <a:bodyPr>
            <a:noAutofit/>
          </a:bodyPr>
          <a:lstStyle/>
          <a:p>
            <a:pPr lvl="2" algn="l">
              <a:lnSpc>
                <a:spcPct val="90000"/>
              </a:lnSpc>
              <a:spcBef>
                <a:spcPct val="0"/>
              </a:spcBef>
            </a:pPr>
            <a:r>
              <a:rPr lang="lv-LV" sz="2400" b="1" dirty="0">
                <a:solidFill>
                  <a:schemeClr val="accent5"/>
                </a:solidFill>
              </a:rPr>
              <a:t>3.gadījums – izmaiņas Iedzīvotāju ienākumu nodokļa atmaksas nosacījumos:</a:t>
            </a:r>
          </a:p>
          <a:p>
            <a:pPr algn="l"/>
            <a:endParaRPr lang="en-US" dirty="0"/>
          </a:p>
        </p:txBody>
      </p:sp>
      <p:sp>
        <p:nvSpPr>
          <p:cNvPr id="5" name="TextBox 4"/>
          <p:cNvSpPr txBox="1"/>
          <p:nvPr/>
        </p:nvSpPr>
        <p:spPr>
          <a:xfrm>
            <a:off x="124880" y="1316547"/>
            <a:ext cx="11826910" cy="5541453"/>
          </a:xfrm>
          <a:prstGeom prst="rect">
            <a:avLst/>
          </a:prstGeom>
          <a:noFill/>
        </p:spPr>
        <p:txBody>
          <a:bodyPr wrap="square" rtlCol="0">
            <a:spAutoFit/>
          </a:bodyPr>
          <a:lstStyle/>
          <a:p>
            <a:pPr marL="285750" indent="-285750">
              <a:lnSpc>
                <a:spcPct val="107000"/>
              </a:lnSpc>
              <a:spcAft>
                <a:spcPts val="800"/>
              </a:spcAft>
              <a:buFont typeface="Wingdings" panose="05000000000000000000" pitchFamily="2" charset="2"/>
              <a:buChar char="q"/>
            </a:pPr>
            <a:r>
              <a:rPr lang="lv-LV" dirty="0"/>
              <a:t>Pirms 2018.gada gan atmaksājamās summas limits vienai personai par izglītību, ārstnieciskajiem pakalpojumiem un veselības apdrošināšanas prēmiju maksājumiem gadā nedrīkst pārsniegt EUR 215, savukārt izdevumiem par:</a:t>
            </a:r>
            <a:endParaRPr lang="en-US" dirty="0"/>
          </a:p>
          <a:p>
            <a:pPr marL="742950" lvl="1" indent="-285750">
              <a:lnSpc>
                <a:spcPct val="107000"/>
              </a:lnSpc>
              <a:buFont typeface="Wingdings" panose="05000000000000000000" pitchFamily="2" charset="2"/>
              <a:buChar char="§"/>
            </a:pPr>
            <a:r>
              <a:rPr lang="lv-LV" dirty="0"/>
              <a:t>operācijām, kas ir plānveida veselības aprūpes pakalpojumi;</a:t>
            </a:r>
          </a:p>
          <a:p>
            <a:pPr marL="742950" lvl="1" indent="-285750">
              <a:lnSpc>
                <a:spcPct val="107000"/>
              </a:lnSpc>
              <a:buFont typeface="Wingdings" panose="05000000000000000000" pitchFamily="2" charset="2"/>
              <a:buChar char="§"/>
            </a:pPr>
            <a:r>
              <a:rPr lang="lv-LV" dirty="0"/>
              <a:t>olšūnu punkciju (folikulu iegūšanu, izmantojot punkciju);</a:t>
            </a:r>
          </a:p>
          <a:p>
            <a:pPr marL="742950" lvl="1" indent="-285750">
              <a:lnSpc>
                <a:spcPct val="107000"/>
              </a:lnSpc>
              <a:buFont typeface="Wingdings" panose="05000000000000000000" pitchFamily="2" charset="2"/>
              <a:buChar char="§"/>
            </a:pPr>
            <a:r>
              <a:rPr lang="lv-LV" dirty="0"/>
              <a:t>zobārstniecības pakalpojumiem (ieskaitot zobu protezēšanu);</a:t>
            </a:r>
          </a:p>
          <a:p>
            <a:pPr marL="742950" lvl="1" indent="-285750">
              <a:lnSpc>
                <a:spcPct val="107000"/>
              </a:lnSpc>
              <a:buFont typeface="Wingdings" panose="05000000000000000000" pitchFamily="2" charset="2"/>
              <a:buChar char="§"/>
            </a:pPr>
            <a:r>
              <a:rPr lang="lv-LV" dirty="0"/>
              <a:t>endoprotēžu un citu veidu ar cilvēka organismu savienotu protēžu izgatavošanu un iegādi, </a:t>
            </a:r>
            <a:endParaRPr lang="en-US" dirty="0"/>
          </a:p>
          <a:p>
            <a:r>
              <a:rPr lang="lv-LV" dirty="0"/>
              <a:t>atmaksājamo izdevumu limits gada ietvaros nebija noteikts. Ziedojumiem bija noteikts tas pats EUR 215 limits gadā, turklāt ziedojumu summa, no kuras atmaksājams IIN, nedrīkstēja pārsniegt 20% no maksātāja apliekamā ienākuma lieluma gada ietvaros.</a:t>
            </a:r>
            <a:endParaRPr lang="en-US" dirty="0"/>
          </a:p>
          <a:p>
            <a:endParaRPr lang="en-US" dirty="0"/>
          </a:p>
          <a:p>
            <a:pPr marL="285750" lvl="1" indent="-285750">
              <a:lnSpc>
                <a:spcPct val="107000"/>
              </a:lnSpc>
              <a:spcAft>
                <a:spcPts val="800"/>
              </a:spcAft>
              <a:buFont typeface="Wingdings" panose="05000000000000000000" pitchFamily="2" charset="2"/>
              <a:buChar char="q"/>
            </a:pPr>
            <a:r>
              <a:rPr lang="lv-LV" dirty="0"/>
              <a:t>Ieviesto izmaiņas, kuru būtība bija šāda:</a:t>
            </a:r>
            <a:endParaRPr lang="en-US" dirty="0"/>
          </a:p>
          <a:p>
            <a:pPr marL="742950" lvl="1" indent="-285750">
              <a:lnSpc>
                <a:spcPct val="107000"/>
              </a:lnSpc>
              <a:buFont typeface="Wingdings" panose="05000000000000000000" pitchFamily="2" charset="2"/>
              <a:buChar char="§"/>
            </a:pPr>
            <a:r>
              <a:rPr lang="lv-LV" dirty="0"/>
              <a:t>summas limits, no kuras tiek atmaksāts IIN, vienai personai gada ietvaros tika paaugstināts no EUR 215 līdz EUR 600;</a:t>
            </a:r>
            <a:endParaRPr lang="en-US" dirty="0"/>
          </a:p>
          <a:p>
            <a:pPr marL="742950" lvl="1" indent="-285750">
              <a:lnSpc>
                <a:spcPct val="107000"/>
              </a:lnSpc>
              <a:buFont typeface="Wingdings" panose="05000000000000000000" pitchFamily="2" charset="2"/>
              <a:buChar char="§"/>
            </a:pPr>
            <a:r>
              <a:rPr lang="lv-LV" dirty="0"/>
              <a:t>limita ietvaros tika iekļautas papildus izdevumu kategorijas – izdevumi par operācijām, olšūnu punkciju, zobārstniecību, kā arī endoprotēžu izgatavošanu un iegādi – par kurām iepriekš IIN atmaksa tika veikta pilnā apmērā, kā arī šis limits tāpat ietvēra ziedojumus;</a:t>
            </a:r>
            <a:endParaRPr lang="en-US" dirty="0"/>
          </a:p>
          <a:p>
            <a:pPr marL="742950" lvl="1" indent="-285750">
              <a:lnSpc>
                <a:spcPct val="107000"/>
              </a:lnSpc>
              <a:spcAft>
                <a:spcPts val="800"/>
              </a:spcAft>
              <a:buFont typeface="Wingdings" panose="05000000000000000000" pitchFamily="2" charset="2"/>
              <a:buChar char="§"/>
            </a:pPr>
            <a:r>
              <a:rPr lang="lv-LV" dirty="0"/>
              <a:t>norma par to, ka gada ietvaros ziedojumu apmērs, par kuriem atmaksājams IIN, nedrīkst pārsniegt 20%, tika aizvietota ar normu, ka kopējās summas apmērs par ziedojumiem, kā arī izglītības un veselības aprūpes izdevumiem nedrīkst pārsniegt 50% no maksātāja apliekamā ienākuma gada ietvaros.</a:t>
            </a:r>
            <a:endParaRPr lang="en-US" dirty="0"/>
          </a:p>
        </p:txBody>
      </p:sp>
      <p:sp>
        <p:nvSpPr>
          <p:cNvPr id="7" name="Slide Number Placeholder 17">
            <a:extLst>
              <a:ext uri="{FF2B5EF4-FFF2-40B4-BE49-F238E27FC236}">
                <a16:creationId xmlns:a16="http://schemas.microsoft.com/office/drawing/2014/main" id="{90865DA2-4FAE-4A5D-8159-5E85338B5D52}"/>
              </a:ext>
            </a:extLst>
          </p:cNvPr>
          <p:cNvSpPr>
            <a:spLocks noGrp="1"/>
          </p:cNvSpPr>
          <p:nvPr>
            <p:ph type="sldNum" sz="quarter" idx="12"/>
          </p:nvPr>
        </p:nvSpPr>
        <p:spPr>
          <a:xfrm>
            <a:off x="8610600" y="6356350"/>
            <a:ext cx="2743200" cy="365125"/>
          </a:xfrm>
        </p:spPr>
        <p:txBody>
          <a:bodyPr/>
          <a:lstStyle/>
          <a:p>
            <a:fld id="{74F1C5EA-7852-4B93-BB18-322BB65BE18A}" type="slidenum">
              <a:rPr lang="en-US" smtClean="0"/>
              <a:t>13</a:t>
            </a:fld>
            <a:endParaRPr lang="en-US" dirty="0"/>
          </a:p>
        </p:txBody>
      </p:sp>
    </p:spTree>
    <p:extLst>
      <p:ext uri="{BB962C8B-B14F-4D97-AF65-F5344CB8AC3E}">
        <p14:creationId xmlns:p14="http://schemas.microsoft.com/office/powerpoint/2010/main" val="16829921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Slide Number Placeholder 17"/>
          <p:cNvSpPr>
            <a:spLocks noGrp="1"/>
          </p:cNvSpPr>
          <p:nvPr>
            <p:ph type="sldNum" sz="quarter" idx="12"/>
          </p:nvPr>
        </p:nvSpPr>
        <p:spPr/>
        <p:txBody>
          <a:bodyPr/>
          <a:lstStyle/>
          <a:p>
            <a:fld id="{74F1C5EA-7852-4B93-BB18-322BB65BE18A}" type="slidenum">
              <a:rPr lang="en-US" smtClean="0"/>
              <a:t>14</a:t>
            </a:fld>
            <a:endParaRPr lang="en-US" dirty="0"/>
          </a:p>
        </p:txBody>
      </p:sp>
      <p:sp>
        <p:nvSpPr>
          <p:cNvPr id="4" name="Title 1"/>
          <p:cNvSpPr>
            <a:spLocks noGrp="1"/>
          </p:cNvSpPr>
          <p:nvPr>
            <p:ph type="title"/>
          </p:nvPr>
        </p:nvSpPr>
        <p:spPr>
          <a:xfrm>
            <a:off x="564292" y="269244"/>
            <a:ext cx="10515600" cy="1325563"/>
          </a:xfrm>
        </p:spPr>
        <p:txBody>
          <a:bodyPr/>
          <a:lstStyle/>
          <a:p>
            <a:pPr algn="ctr"/>
            <a:r>
              <a:rPr lang="lv-LV" b="1" dirty="0">
                <a:solidFill>
                  <a:srgbClr val="FF0000"/>
                </a:solidFill>
              </a:rPr>
              <a:t>Veikto izmaiņu pamatojums </a:t>
            </a:r>
            <a:endParaRPr lang="en-US" b="1" dirty="0">
              <a:solidFill>
                <a:srgbClr val="FF0000"/>
              </a:solidFill>
            </a:endParaRPr>
          </a:p>
        </p:txBody>
      </p:sp>
      <p:sp>
        <p:nvSpPr>
          <p:cNvPr id="5" name="TextBox 4"/>
          <p:cNvSpPr txBox="1"/>
          <p:nvPr/>
        </p:nvSpPr>
        <p:spPr>
          <a:xfrm>
            <a:off x="182083" y="1594807"/>
            <a:ext cx="12009917" cy="3539430"/>
          </a:xfrm>
          <a:prstGeom prst="rect">
            <a:avLst/>
          </a:prstGeom>
          <a:noFill/>
        </p:spPr>
        <p:txBody>
          <a:bodyPr wrap="square" rtlCol="0">
            <a:spAutoFit/>
          </a:bodyPr>
          <a:lstStyle/>
          <a:p>
            <a:r>
              <a:rPr lang="lv-LV" sz="2400" dirty="0"/>
              <a:t>Izstrādājot  Nodokļu politikas pamatnostādnes 2018.-2021.gadam, tika konstatēts, ka summa EUR 215 apmērā neatbilst tā brīža ekonomiskajai situācijai, jo kopš 2001.gada būtiski ir palielinājies maksas medicīnas pakalpojumu izmantošanas īpatsvars un pieaugušas izglītības iegūšanas izmaksas, kā arī medicīniskie pakalpojumi kļuvuši dārgāki.</a:t>
            </a:r>
          </a:p>
          <a:p>
            <a:endParaRPr lang="lv-LV" sz="2400" dirty="0"/>
          </a:p>
          <a:p>
            <a:r>
              <a:rPr lang="lv-LV" sz="2400" dirty="0"/>
              <a:t>Vienlaikus veiktie pasākumi nodēvēti par «Attaisnoto izdevumu ierobežošanu», paredzot fiskālo ietekmi uz valsts budžetu + 9,4 milj. EUR (tiesa, šis ietekmes aprēķins ietver ne tikai izglītības un veselības aprūpes izdevumu atmaksu, bet arī iemaksas privātajos pensiju fondos un apdrošināšanas prēmiju maksājumi).</a:t>
            </a:r>
          </a:p>
        </p:txBody>
      </p:sp>
    </p:spTree>
    <p:extLst>
      <p:ext uri="{BB962C8B-B14F-4D97-AF65-F5344CB8AC3E}">
        <p14:creationId xmlns:p14="http://schemas.microsoft.com/office/powerpoint/2010/main" val="30164616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Slide Number Placeholder 17"/>
          <p:cNvSpPr>
            <a:spLocks noGrp="1"/>
          </p:cNvSpPr>
          <p:nvPr>
            <p:ph type="sldNum" sz="quarter" idx="12"/>
          </p:nvPr>
        </p:nvSpPr>
        <p:spPr/>
        <p:txBody>
          <a:bodyPr/>
          <a:lstStyle/>
          <a:p>
            <a:fld id="{74F1C5EA-7852-4B93-BB18-322BB65BE18A}" type="slidenum">
              <a:rPr lang="en-US" smtClean="0"/>
              <a:t>15</a:t>
            </a:fld>
            <a:endParaRPr lang="en-US" dirty="0"/>
          </a:p>
        </p:txBody>
      </p:sp>
      <p:sp>
        <p:nvSpPr>
          <p:cNvPr id="4" name="Title 1"/>
          <p:cNvSpPr>
            <a:spLocks noGrp="1"/>
          </p:cNvSpPr>
          <p:nvPr>
            <p:ph type="title"/>
          </p:nvPr>
        </p:nvSpPr>
        <p:spPr>
          <a:xfrm>
            <a:off x="564292" y="269244"/>
            <a:ext cx="10515600" cy="1325563"/>
          </a:xfrm>
        </p:spPr>
        <p:txBody>
          <a:bodyPr/>
          <a:lstStyle/>
          <a:p>
            <a:pPr algn="ctr"/>
            <a:r>
              <a:rPr lang="lv-LV" b="1" dirty="0">
                <a:solidFill>
                  <a:srgbClr val="FF0000"/>
                </a:solidFill>
              </a:rPr>
              <a:t>Metodoloģija</a:t>
            </a:r>
            <a:endParaRPr lang="en-US" b="1" dirty="0">
              <a:solidFill>
                <a:srgbClr val="FF0000"/>
              </a:solidFill>
            </a:endParaRPr>
          </a:p>
        </p:txBody>
      </p:sp>
      <p:sp>
        <p:nvSpPr>
          <p:cNvPr id="5" name="TextBox 4"/>
          <p:cNvSpPr txBox="1"/>
          <p:nvPr/>
        </p:nvSpPr>
        <p:spPr>
          <a:xfrm>
            <a:off x="182083" y="1282534"/>
            <a:ext cx="12009917" cy="3662541"/>
          </a:xfrm>
          <a:prstGeom prst="rect">
            <a:avLst/>
          </a:prstGeom>
          <a:noFill/>
        </p:spPr>
        <p:txBody>
          <a:bodyPr wrap="square" rtlCol="0">
            <a:spAutoFit/>
          </a:bodyPr>
          <a:lstStyle/>
          <a:p>
            <a:r>
              <a:rPr lang="lv-LV" sz="2400" dirty="0"/>
              <a:t>Lai veiktu gadījuma analīzi:</a:t>
            </a:r>
          </a:p>
          <a:p>
            <a:endParaRPr lang="en-US" sz="800" dirty="0"/>
          </a:p>
          <a:p>
            <a:pPr marL="457200" lvl="0" indent="-457200">
              <a:buFont typeface="+mj-lt"/>
              <a:buAutoNum type="arabicPeriod"/>
            </a:pPr>
            <a:r>
              <a:rPr lang="lv-LV" sz="2400" dirty="0"/>
              <a:t>Veikta viena ekspertu intervija;</a:t>
            </a:r>
          </a:p>
          <a:p>
            <a:pPr marL="457200" lvl="0" indent="-457200">
              <a:buFont typeface="+mj-lt"/>
              <a:buAutoNum type="arabicPeriod"/>
            </a:pPr>
            <a:endParaRPr lang="en-US" sz="800" dirty="0"/>
          </a:p>
          <a:p>
            <a:pPr marL="457200" lvl="0" indent="-457200">
              <a:buFont typeface="+mj-lt"/>
              <a:buAutoNum type="arabicPeriod"/>
            </a:pPr>
            <a:r>
              <a:rPr lang="lv-LV" sz="2400" dirty="0"/>
              <a:t>Apkopoti no VID saņemtie dati par personu ienākumiem un iesniegtajām D4 formām izdevumu atmaksai 2018.-2020.gadā visiem tiem, kuru ienākumi gadā nepārsniedza EUR 6000. Šāda robeža tika izvēlēta, ņemot vērā ienākumu līmeni, līdz kuram 2020.gadā algai tika piemērots maksimālais neapliekamais IIN minimums – EUR 500, kas gadā kopsummā ir EUR 6000. Dati saņemti nevis kā anonimizēts datu fails par katru personu atsevišķi, bet kā rādītāju apkopojumu par noteiktām personu grupām (summārie vai vidējie rādītāji par noteikta vecuma personām ar noteiktiem ienākumiem noteiktā gadā).</a:t>
            </a:r>
          </a:p>
        </p:txBody>
      </p:sp>
    </p:spTree>
    <p:extLst>
      <p:ext uri="{BB962C8B-B14F-4D97-AF65-F5344CB8AC3E}">
        <p14:creationId xmlns:p14="http://schemas.microsoft.com/office/powerpoint/2010/main" val="36335666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Slide Number Placeholder 17"/>
          <p:cNvSpPr>
            <a:spLocks noGrp="1"/>
          </p:cNvSpPr>
          <p:nvPr>
            <p:ph type="sldNum" sz="quarter" idx="12"/>
          </p:nvPr>
        </p:nvSpPr>
        <p:spPr/>
        <p:txBody>
          <a:bodyPr/>
          <a:lstStyle/>
          <a:p>
            <a:fld id="{74F1C5EA-7852-4B93-BB18-322BB65BE18A}" type="slidenum">
              <a:rPr lang="en-US" smtClean="0"/>
              <a:t>16</a:t>
            </a:fld>
            <a:endParaRPr lang="en-US" dirty="0"/>
          </a:p>
        </p:txBody>
      </p:sp>
      <p:sp>
        <p:nvSpPr>
          <p:cNvPr id="4" name="Title 1"/>
          <p:cNvSpPr>
            <a:spLocks noGrp="1"/>
          </p:cNvSpPr>
          <p:nvPr>
            <p:ph type="title"/>
          </p:nvPr>
        </p:nvSpPr>
        <p:spPr>
          <a:xfrm>
            <a:off x="6782637" y="31987"/>
            <a:ext cx="4264304" cy="875815"/>
          </a:xfrm>
        </p:spPr>
        <p:txBody>
          <a:bodyPr/>
          <a:lstStyle/>
          <a:p>
            <a:pPr algn="ctr"/>
            <a:r>
              <a:rPr lang="lv-LV" b="1" dirty="0">
                <a:solidFill>
                  <a:srgbClr val="FF0000"/>
                </a:solidFill>
              </a:rPr>
              <a:t>Secinājumi</a:t>
            </a:r>
            <a:endParaRPr lang="en-US" b="1" dirty="0">
              <a:solidFill>
                <a:srgbClr val="FF0000"/>
              </a:solidFill>
            </a:endParaRPr>
          </a:p>
        </p:txBody>
      </p:sp>
      <p:sp>
        <p:nvSpPr>
          <p:cNvPr id="8" name="TextBox 7"/>
          <p:cNvSpPr txBox="1"/>
          <p:nvPr/>
        </p:nvSpPr>
        <p:spPr>
          <a:xfrm>
            <a:off x="6393788" y="962157"/>
            <a:ext cx="5727108" cy="4816896"/>
          </a:xfrm>
          <a:prstGeom prst="rect">
            <a:avLst/>
          </a:prstGeom>
          <a:noFill/>
        </p:spPr>
        <p:txBody>
          <a:bodyPr wrap="square" rtlCol="0">
            <a:spAutoFit/>
          </a:bodyPr>
          <a:lstStyle/>
          <a:p>
            <a:pPr algn="just">
              <a:lnSpc>
                <a:spcPct val="107000"/>
              </a:lnSpc>
              <a:spcAft>
                <a:spcPts val="800"/>
              </a:spcAft>
            </a:pPr>
            <a:r>
              <a:rPr lang="lv-LV" sz="2400" dirty="0"/>
              <a:t>Ja IIN atmaksas mehānisma viens no galvenajiem mērķiem ir veicināt brīvprātīgu ienākumu deklarāciju iesniegšanu, tad kopumā, vērtējot 2018.-2020.gada situāciju, var secināt, ka vismaz ienākumu grupā līdz EUR 6000 tas tiek veiksmīgi realizēts – uz deklarāciju iesniegušo īpatsvara krituma fona D4 formu par sevi iesniegušo īpatsvars ir stabils – tātad IIN atmaksa ir nozīmīgs un stabils motivējošs faktors, kas veicina deklarācijas iesniegšanu, kamēr citu faktoru ietekme mazinās.</a:t>
            </a:r>
            <a:endParaRPr lang="en-US" sz="2400" dirty="0"/>
          </a:p>
        </p:txBody>
      </p:sp>
      <p:pic>
        <p:nvPicPr>
          <p:cNvPr id="9" name="Picture 8">
            <a:extLst>
              <a:ext uri="{FF2B5EF4-FFF2-40B4-BE49-F238E27FC236}">
                <a16:creationId xmlns:a16="http://schemas.microsoft.com/office/drawing/2014/main" id="{75435AB2-2CC1-4B90-A897-18DDAB53CB0C}"/>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3" y="532563"/>
            <a:ext cx="6394461" cy="6325437"/>
          </a:xfrm>
          <a:prstGeom prst="rect">
            <a:avLst/>
          </a:prstGeom>
          <a:noFill/>
        </p:spPr>
      </p:pic>
      <p:sp>
        <p:nvSpPr>
          <p:cNvPr id="6" name="TextBox 5"/>
          <p:cNvSpPr txBox="1"/>
          <p:nvPr/>
        </p:nvSpPr>
        <p:spPr>
          <a:xfrm>
            <a:off x="91664" y="0"/>
            <a:ext cx="6550908" cy="646331"/>
          </a:xfrm>
          <a:prstGeom prst="rect">
            <a:avLst/>
          </a:prstGeom>
          <a:noFill/>
        </p:spPr>
        <p:txBody>
          <a:bodyPr wrap="square" rtlCol="0">
            <a:spAutoFit/>
          </a:bodyPr>
          <a:lstStyle/>
          <a:p>
            <a:pPr algn="ctr"/>
            <a:r>
              <a:rPr lang="lv-LV" b="1" dirty="0">
                <a:solidFill>
                  <a:schemeClr val="accent6"/>
                </a:solidFill>
              </a:rPr>
              <a:t>Ienākumu deklarācijas un D4 formas par sevi iesniegušo īpatsvars 2018.-2020.gadā no personām attiecīgajās ienākumu grupās</a:t>
            </a:r>
            <a:endParaRPr lang="en-US" b="1" dirty="0">
              <a:solidFill>
                <a:schemeClr val="accent6"/>
              </a:solidFill>
            </a:endParaRPr>
          </a:p>
        </p:txBody>
      </p:sp>
    </p:spTree>
    <p:extLst>
      <p:ext uri="{BB962C8B-B14F-4D97-AF65-F5344CB8AC3E}">
        <p14:creationId xmlns:p14="http://schemas.microsoft.com/office/powerpoint/2010/main" val="41941527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Slide Number Placeholder 17"/>
          <p:cNvSpPr>
            <a:spLocks noGrp="1"/>
          </p:cNvSpPr>
          <p:nvPr>
            <p:ph type="sldNum" sz="quarter" idx="12"/>
          </p:nvPr>
        </p:nvSpPr>
        <p:spPr/>
        <p:txBody>
          <a:bodyPr/>
          <a:lstStyle/>
          <a:p>
            <a:fld id="{74F1C5EA-7852-4B93-BB18-322BB65BE18A}" type="slidenum">
              <a:rPr lang="en-US" smtClean="0"/>
              <a:t>17</a:t>
            </a:fld>
            <a:endParaRPr lang="en-US" dirty="0"/>
          </a:p>
        </p:txBody>
      </p:sp>
      <p:sp>
        <p:nvSpPr>
          <p:cNvPr id="4" name="Title 1"/>
          <p:cNvSpPr>
            <a:spLocks noGrp="1"/>
          </p:cNvSpPr>
          <p:nvPr>
            <p:ph type="title"/>
          </p:nvPr>
        </p:nvSpPr>
        <p:spPr>
          <a:xfrm>
            <a:off x="531341" y="31987"/>
            <a:ext cx="10515600" cy="875815"/>
          </a:xfrm>
        </p:spPr>
        <p:txBody>
          <a:bodyPr/>
          <a:lstStyle/>
          <a:p>
            <a:pPr algn="ctr"/>
            <a:r>
              <a:rPr lang="lv-LV" b="1" dirty="0">
                <a:solidFill>
                  <a:srgbClr val="FF0000"/>
                </a:solidFill>
              </a:rPr>
              <a:t>Secinājumi</a:t>
            </a:r>
            <a:endParaRPr lang="en-US" b="1" dirty="0">
              <a:solidFill>
                <a:srgbClr val="FF0000"/>
              </a:solidFill>
            </a:endParaRPr>
          </a:p>
        </p:txBody>
      </p:sp>
      <p:pic>
        <p:nvPicPr>
          <p:cNvPr id="8" name="Picture 7">
            <a:extLst>
              <a:ext uri="{FF2B5EF4-FFF2-40B4-BE49-F238E27FC236}">
                <a16:creationId xmlns:a16="http://schemas.microsoft.com/office/drawing/2014/main" id="{5F23EB4F-B56C-42F6-8FB5-CE4D52F1D7C4}"/>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1739950"/>
            <a:ext cx="7270812" cy="5118050"/>
          </a:xfrm>
          <a:prstGeom prst="rect">
            <a:avLst/>
          </a:prstGeom>
          <a:noFill/>
        </p:spPr>
      </p:pic>
      <p:sp>
        <p:nvSpPr>
          <p:cNvPr id="10" name="TextBox 9">
            <a:extLst>
              <a:ext uri="{FF2B5EF4-FFF2-40B4-BE49-F238E27FC236}">
                <a16:creationId xmlns:a16="http://schemas.microsoft.com/office/drawing/2014/main" id="{7808E9DE-0EB4-452A-A3CC-C827ACBDC855}"/>
              </a:ext>
            </a:extLst>
          </p:cNvPr>
          <p:cNvSpPr txBox="1"/>
          <p:nvPr/>
        </p:nvSpPr>
        <p:spPr>
          <a:xfrm>
            <a:off x="-1" y="907802"/>
            <a:ext cx="6718831" cy="646331"/>
          </a:xfrm>
          <a:prstGeom prst="rect">
            <a:avLst/>
          </a:prstGeom>
          <a:noFill/>
        </p:spPr>
        <p:txBody>
          <a:bodyPr wrap="square" rtlCol="0">
            <a:spAutoFit/>
          </a:bodyPr>
          <a:lstStyle/>
          <a:p>
            <a:pPr algn="ctr"/>
            <a:r>
              <a:rPr lang="lv-LV" b="1" dirty="0">
                <a:solidFill>
                  <a:schemeClr val="accent6"/>
                </a:solidFill>
              </a:rPr>
              <a:t>Ne-unikālo ģimenes locekļu īpatsvars, par kuriem iesniegtas D4 formas, no personām attiecīgajā ienākumu līmenī 2018.-2020.gadā</a:t>
            </a:r>
            <a:endParaRPr lang="en-US" b="1" dirty="0">
              <a:solidFill>
                <a:schemeClr val="accent6"/>
              </a:solidFill>
            </a:endParaRPr>
          </a:p>
        </p:txBody>
      </p:sp>
      <p:sp>
        <p:nvSpPr>
          <p:cNvPr id="7" name="TextBox 6"/>
          <p:cNvSpPr txBox="1"/>
          <p:nvPr/>
        </p:nvSpPr>
        <p:spPr>
          <a:xfrm>
            <a:off x="3062796" y="2895027"/>
            <a:ext cx="8765915" cy="3236207"/>
          </a:xfrm>
          <a:prstGeom prst="rect">
            <a:avLst/>
          </a:prstGeom>
          <a:noFill/>
        </p:spPr>
        <p:txBody>
          <a:bodyPr wrap="square" rtlCol="0">
            <a:spAutoFit/>
          </a:bodyPr>
          <a:lstStyle/>
          <a:p>
            <a:pPr algn="just">
              <a:lnSpc>
                <a:spcPct val="107000"/>
              </a:lnSpc>
              <a:spcAft>
                <a:spcPts val="800"/>
              </a:spcAft>
            </a:pPr>
            <a:r>
              <a:rPr lang="lv-LV" sz="2400" dirty="0"/>
              <a:t>Lai arī par sevi D4 formas iesniegušo īpatsvars būtiski nemainās, par ģimenes locekļiem (īpaši pieaugušajiem) D4 formas apskatāmajā laika posmā iesniegtas arvien retāk. Tas, vērtējot no sociālā taisnīguma viedokļa, tas nozīmē mazākas iespējas atgūt savus medicīnas un izglītības izdevumus tiem, kas nav IIN maksātāji. Taču tas nenozīmē mazāk ienākumu deklarāciju ar D4 formām kā tādām, tādējādi informācijas apjoms, ko līdz ar D4 formām par iedzīvotāju ienākumiem izdodas apkopot, līdz ar to būtiski nemainās.</a:t>
            </a:r>
            <a:endParaRPr lang="en-US" sz="2400" dirty="0"/>
          </a:p>
        </p:txBody>
      </p:sp>
    </p:spTree>
    <p:extLst>
      <p:ext uri="{BB962C8B-B14F-4D97-AF65-F5344CB8AC3E}">
        <p14:creationId xmlns:p14="http://schemas.microsoft.com/office/powerpoint/2010/main" val="16788934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Slide Number Placeholder 17"/>
          <p:cNvSpPr>
            <a:spLocks noGrp="1"/>
          </p:cNvSpPr>
          <p:nvPr>
            <p:ph type="sldNum" sz="quarter" idx="12"/>
          </p:nvPr>
        </p:nvSpPr>
        <p:spPr/>
        <p:txBody>
          <a:bodyPr/>
          <a:lstStyle/>
          <a:p>
            <a:fld id="{74F1C5EA-7852-4B93-BB18-322BB65BE18A}" type="slidenum">
              <a:rPr lang="en-US" smtClean="0"/>
              <a:t>18</a:t>
            </a:fld>
            <a:endParaRPr lang="en-US" dirty="0"/>
          </a:p>
        </p:txBody>
      </p:sp>
      <p:sp>
        <p:nvSpPr>
          <p:cNvPr id="4" name="Title 1"/>
          <p:cNvSpPr>
            <a:spLocks noGrp="1"/>
          </p:cNvSpPr>
          <p:nvPr>
            <p:ph type="title"/>
          </p:nvPr>
        </p:nvSpPr>
        <p:spPr>
          <a:xfrm>
            <a:off x="531341" y="31987"/>
            <a:ext cx="10515600" cy="875815"/>
          </a:xfrm>
        </p:spPr>
        <p:txBody>
          <a:bodyPr/>
          <a:lstStyle/>
          <a:p>
            <a:pPr algn="ctr"/>
            <a:r>
              <a:rPr lang="lv-LV" b="1" dirty="0">
                <a:solidFill>
                  <a:srgbClr val="FF0000"/>
                </a:solidFill>
              </a:rPr>
              <a:t>Secinājumi</a:t>
            </a:r>
            <a:endParaRPr lang="en-US" b="1" dirty="0">
              <a:solidFill>
                <a:srgbClr val="FF0000"/>
              </a:solidFill>
            </a:endParaRPr>
          </a:p>
        </p:txBody>
      </p:sp>
      <p:pic>
        <p:nvPicPr>
          <p:cNvPr id="5" name="Picture 4"/>
          <p:cNvPicPr/>
          <p:nvPr/>
        </p:nvPicPr>
        <p:blipFill>
          <a:blip r:embed="rId3">
            <a:extLst>
              <a:ext uri="{28A0092B-C50C-407E-A947-70E740481C1C}">
                <a14:useLocalDpi xmlns:a14="http://schemas.microsoft.com/office/drawing/2010/main" val="0"/>
              </a:ext>
            </a:extLst>
          </a:blip>
          <a:srcRect/>
          <a:stretch>
            <a:fillRect/>
          </a:stretch>
        </p:blipFill>
        <p:spPr bwMode="auto">
          <a:xfrm>
            <a:off x="0" y="3156170"/>
            <a:ext cx="5844266" cy="3365157"/>
          </a:xfrm>
          <a:prstGeom prst="rect">
            <a:avLst/>
          </a:prstGeom>
          <a:noFill/>
        </p:spPr>
      </p:pic>
      <p:sp>
        <p:nvSpPr>
          <p:cNvPr id="6" name="TextBox 5"/>
          <p:cNvSpPr txBox="1"/>
          <p:nvPr/>
        </p:nvSpPr>
        <p:spPr>
          <a:xfrm>
            <a:off x="96205" y="2061125"/>
            <a:ext cx="5626281" cy="923330"/>
          </a:xfrm>
          <a:prstGeom prst="rect">
            <a:avLst/>
          </a:prstGeom>
          <a:noFill/>
        </p:spPr>
        <p:txBody>
          <a:bodyPr wrap="square" rtlCol="0">
            <a:spAutoFit/>
          </a:bodyPr>
          <a:lstStyle/>
          <a:p>
            <a:pPr algn="ctr"/>
            <a:r>
              <a:rPr lang="lv-LV" b="1" dirty="0">
                <a:solidFill>
                  <a:schemeClr val="accent6"/>
                </a:solidFill>
              </a:rPr>
              <a:t>Kopējais naudas apjoms, ko IIN atmaksai par veselības aprūpi un izglītību 2018.-2020.gadā D4 formās iesniegušas personas ar ienākumiem līdz EUR 6000 gadā</a:t>
            </a:r>
            <a:endParaRPr lang="en-US" b="1" dirty="0">
              <a:solidFill>
                <a:schemeClr val="accent6"/>
              </a:solidFill>
            </a:endParaRPr>
          </a:p>
        </p:txBody>
      </p:sp>
      <p:sp>
        <p:nvSpPr>
          <p:cNvPr id="9" name="TextBox 8">
            <a:extLst>
              <a:ext uri="{FF2B5EF4-FFF2-40B4-BE49-F238E27FC236}">
                <a16:creationId xmlns:a16="http://schemas.microsoft.com/office/drawing/2014/main" id="{DC608A6F-17F5-456B-852A-3395526B8EFD}"/>
              </a:ext>
            </a:extLst>
          </p:cNvPr>
          <p:cNvSpPr txBox="1"/>
          <p:nvPr/>
        </p:nvSpPr>
        <p:spPr>
          <a:xfrm>
            <a:off x="199657" y="710700"/>
            <a:ext cx="11992262" cy="1260345"/>
          </a:xfrm>
          <a:prstGeom prst="rect">
            <a:avLst/>
          </a:prstGeom>
          <a:noFill/>
        </p:spPr>
        <p:txBody>
          <a:bodyPr wrap="square" rtlCol="0">
            <a:spAutoFit/>
          </a:bodyPr>
          <a:lstStyle/>
          <a:p>
            <a:pPr algn="just">
              <a:lnSpc>
                <a:spcPct val="107000"/>
              </a:lnSpc>
              <a:spcAft>
                <a:spcPts val="800"/>
              </a:spcAft>
            </a:pPr>
            <a:r>
              <a:rPr lang="lv-LV" sz="2400" dirty="0"/>
              <a:t>Kopējais naudas apjoms, kas iekļauts D4 formās saistībā ar izdevumiem izglītībai un veselības aprūpei kopš 2018.gada pakāpeniski samazinājies, turklāt minētās izmaiņas skar gan izdevumus veselības aprūpei, gan izglītībai.</a:t>
            </a:r>
          </a:p>
        </p:txBody>
      </p:sp>
      <p:sp>
        <p:nvSpPr>
          <p:cNvPr id="7" name="TextBox 6"/>
          <p:cNvSpPr txBox="1"/>
          <p:nvPr/>
        </p:nvSpPr>
        <p:spPr>
          <a:xfrm>
            <a:off x="5619034" y="1924579"/>
            <a:ext cx="6572885" cy="4729500"/>
          </a:xfrm>
          <a:prstGeom prst="rect">
            <a:avLst/>
          </a:prstGeom>
          <a:noFill/>
        </p:spPr>
        <p:txBody>
          <a:bodyPr wrap="square" rtlCol="0">
            <a:spAutoFit/>
          </a:bodyPr>
          <a:lstStyle/>
          <a:p>
            <a:pPr marL="342900" indent="-342900" algn="just">
              <a:lnSpc>
                <a:spcPct val="107000"/>
              </a:lnSpc>
              <a:spcAft>
                <a:spcPts val="800"/>
              </a:spcAft>
              <a:buFont typeface="Arial" panose="020B0604020202020204" pitchFamily="34" charset="0"/>
              <a:buChar char="•"/>
            </a:pPr>
            <a:r>
              <a:rPr lang="lv-LV" sz="2400" dirty="0"/>
              <a:t>Daļēji tas ir saistīts ar pašas mērķgrupas samazināšanos (arvien lielākai daļai vēlākajos gados ienākumi pārsniedza EUR 6000 gadā).</a:t>
            </a:r>
          </a:p>
          <a:p>
            <a:pPr marL="342900" indent="-342900" algn="just">
              <a:lnSpc>
                <a:spcPct val="107000"/>
              </a:lnSpc>
              <a:spcAft>
                <a:spcPts val="800"/>
              </a:spcAft>
              <a:buFont typeface="Arial" panose="020B0604020202020204" pitchFamily="34" charset="0"/>
              <a:buChar char="•"/>
            </a:pPr>
            <a:r>
              <a:rPr lang="lv-LV" sz="2400" dirty="0"/>
              <a:t>Daļēji samazinājumu 2020.gadā, iespējams, var saistīt ar mazāku veselības aprūpes pakalpojumu apjomu COVID-19 ierobežojumu dēļ.</a:t>
            </a:r>
          </a:p>
          <a:p>
            <a:pPr marL="342900" indent="-342900" algn="just">
              <a:lnSpc>
                <a:spcPct val="107000"/>
              </a:lnSpc>
              <a:spcAft>
                <a:spcPts val="800"/>
              </a:spcAft>
              <a:buFont typeface="Arial" panose="020B0604020202020204" pitchFamily="34" charset="0"/>
              <a:buChar char="•"/>
            </a:pPr>
            <a:r>
              <a:rPr lang="lv-LV" sz="2400" dirty="0"/>
              <a:t>Daļēji samazinājumu var saistīt ar to, ka attaisnotos izdevumus par konkrēto gadu var iesniegt arī vēlāk (3 gadu laikā).</a:t>
            </a:r>
          </a:p>
          <a:p>
            <a:pPr marL="342900" indent="-342900" algn="just">
              <a:lnSpc>
                <a:spcPct val="107000"/>
              </a:lnSpc>
              <a:spcAft>
                <a:spcPts val="800"/>
              </a:spcAft>
              <a:buFont typeface="Arial" panose="020B0604020202020204" pitchFamily="34" charset="0"/>
              <a:buChar char="•"/>
            </a:pPr>
            <a:r>
              <a:rPr lang="lv-LV" sz="2400" dirty="0"/>
              <a:t>Daļēji tomēr runa ir par objektīvi mazāku atmaksai iesniegto naudas summu.</a:t>
            </a:r>
            <a:endParaRPr lang="en-US" sz="2400" dirty="0"/>
          </a:p>
        </p:txBody>
      </p:sp>
    </p:spTree>
    <p:extLst>
      <p:ext uri="{BB962C8B-B14F-4D97-AF65-F5344CB8AC3E}">
        <p14:creationId xmlns:p14="http://schemas.microsoft.com/office/powerpoint/2010/main" val="1883957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Slide Number Placeholder 17"/>
          <p:cNvSpPr>
            <a:spLocks noGrp="1"/>
          </p:cNvSpPr>
          <p:nvPr>
            <p:ph type="sldNum" sz="quarter" idx="12"/>
          </p:nvPr>
        </p:nvSpPr>
        <p:spPr/>
        <p:txBody>
          <a:bodyPr/>
          <a:lstStyle/>
          <a:p>
            <a:fld id="{74F1C5EA-7852-4B93-BB18-322BB65BE18A}" type="slidenum">
              <a:rPr lang="en-US" smtClean="0"/>
              <a:t>19</a:t>
            </a:fld>
            <a:endParaRPr lang="en-US" dirty="0"/>
          </a:p>
        </p:txBody>
      </p:sp>
      <p:sp>
        <p:nvSpPr>
          <p:cNvPr id="4" name="Title 1"/>
          <p:cNvSpPr>
            <a:spLocks noGrp="1"/>
          </p:cNvSpPr>
          <p:nvPr>
            <p:ph type="title"/>
          </p:nvPr>
        </p:nvSpPr>
        <p:spPr>
          <a:xfrm>
            <a:off x="531341" y="31987"/>
            <a:ext cx="10515600" cy="875815"/>
          </a:xfrm>
        </p:spPr>
        <p:txBody>
          <a:bodyPr/>
          <a:lstStyle/>
          <a:p>
            <a:pPr algn="ctr"/>
            <a:r>
              <a:rPr lang="lv-LV" b="1" dirty="0">
                <a:solidFill>
                  <a:srgbClr val="FF0000"/>
                </a:solidFill>
              </a:rPr>
              <a:t>Secinājumi</a:t>
            </a:r>
            <a:endParaRPr lang="en-US" b="1" dirty="0">
              <a:solidFill>
                <a:srgbClr val="FF0000"/>
              </a:solidFill>
            </a:endParaRPr>
          </a:p>
        </p:txBody>
      </p:sp>
      <p:sp>
        <p:nvSpPr>
          <p:cNvPr id="6" name="TextBox 5"/>
          <p:cNvSpPr txBox="1"/>
          <p:nvPr/>
        </p:nvSpPr>
        <p:spPr>
          <a:xfrm>
            <a:off x="531342" y="1626781"/>
            <a:ext cx="5626281" cy="923330"/>
          </a:xfrm>
          <a:prstGeom prst="rect">
            <a:avLst/>
          </a:prstGeom>
          <a:noFill/>
        </p:spPr>
        <p:txBody>
          <a:bodyPr wrap="square" rtlCol="0">
            <a:spAutoFit/>
          </a:bodyPr>
          <a:lstStyle/>
          <a:p>
            <a:pPr algn="ctr"/>
            <a:r>
              <a:rPr lang="lv-LV" b="1" dirty="0">
                <a:solidFill>
                  <a:schemeClr val="accent6"/>
                </a:solidFill>
              </a:rPr>
              <a:t>Personu īpatsvars, kuras pašas vai par kurām iesniegtas D4 formas izdevumu atmaksai par izglītību un veselības aprūpi 2018.-2020.gadā</a:t>
            </a:r>
            <a:endParaRPr lang="en-US" b="1" dirty="0">
              <a:solidFill>
                <a:schemeClr val="accent6"/>
              </a:solidFill>
            </a:endParaRPr>
          </a:p>
        </p:txBody>
      </p:sp>
      <p:sp>
        <p:nvSpPr>
          <p:cNvPr id="7" name="TextBox 6"/>
          <p:cNvSpPr txBox="1"/>
          <p:nvPr/>
        </p:nvSpPr>
        <p:spPr>
          <a:xfrm>
            <a:off x="7440886" y="1765090"/>
            <a:ext cx="4219772" cy="3733971"/>
          </a:xfrm>
          <a:prstGeom prst="rect">
            <a:avLst/>
          </a:prstGeom>
          <a:noFill/>
        </p:spPr>
        <p:txBody>
          <a:bodyPr wrap="square" rtlCol="0">
            <a:spAutoFit/>
          </a:bodyPr>
          <a:lstStyle/>
          <a:p>
            <a:pPr algn="just">
              <a:lnSpc>
                <a:spcPct val="107000"/>
              </a:lnSpc>
              <a:spcAft>
                <a:spcPts val="800"/>
              </a:spcAft>
            </a:pPr>
            <a:r>
              <a:rPr lang="lv-LV" sz="2400" dirty="0"/>
              <a:t>Personu īpatsvars, kas atmaksai iesnieguši izdevumus izglītībai, laika posmā no 2018.gada līdz 2020.gadam pakāpeniski samazinājies. </a:t>
            </a:r>
          </a:p>
          <a:p>
            <a:pPr algn="just">
              <a:lnSpc>
                <a:spcPct val="107000"/>
              </a:lnSpc>
              <a:spcAft>
                <a:spcPts val="800"/>
              </a:spcAft>
            </a:pPr>
            <a:r>
              <a:rPr lang="lv-LV" sz="2400" dirty="0"/>
              <a:t>Veselības aprūpes izdevumus 2019. un 2020.gadā iesniedzis lielāks personu īpatsvars nekā 2018.gadā. </a:t>
            </a:r>
            <a:endParaRPr lang="en-US" sz="2400" dirty="0"/>
          </a:p>
        </p:txBody>
      </p:sp>
      <p:pic>
        <p:nvPicPr>
          <p:cNvPr id="10" name="Picture 9">
            <a:extLst>
              <a:ext uri="{FF2B5EF4-FFF2-40B4-BE49-F238E27FC236}">
                <a16:creationId xmlns:a16="http://schemas.microsoft.com/office/drawing/2014/main" id="{50DF0FC4-D9E4-4DF3-AECA-59989794175C}"/>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2606705"/>
            <a:ext cx="7288567" cy="3340419"/>
          </a:xfrm>
          <a:prstGeom prst="rect">
            <a:avLst/>
          </a:prstGeom>
          <a:noFill/>
        </p:spPr>
      </p:pic>
    </p:spTree>
    <p:extLst>
      <p:ext uri="{BB962C8B-B14F-4D97-AF65-F5344CB8AC3E}">
        <p14:creationId xmlns:p14="http://schemas.microsoft.com/office/powerpoint/2010/main" val="30016983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66335" y="128697"/>
            <a:ext cx="9144000" cy="879432"/>
          </a:xfrm>
        </p:spPr>
        <p:txBody>
          <a:bodyPr>
            <a:normAutofit fontScale="90000"/>
          </a:bodyPr>
          <a:lstStyle/>
          <a:p>
            <a:r>
              <a:rPr lang="lv-LV" b="1" dirty="0">
                <a:solidFill>
                  <a:srgbClr val="FF0000"/>
                </a:solidFill>
              </a:rPr>
              <a:t>Izpētes tēmas</a:t>
            </a:r>
            <a:endParaRPr lang="en-US" b="1" dirty="0">
              <a:solidFill>
                <a:srgbClr val="FF0000"/>
              </a:solidFill>
            </a:endParaRPr>
          </a:p>
        </p:txBody>
      </p:sp>
      <p:sp>
        <p:nvSpPr>
          <p:cNvPr id="3" name="Subtitle 2"/>
          <p:cNvSpPr>
            <a:spLocks noGrp="1"/>
          </p:cNvSpPr>
          <p:nvPr>
            <p:ph type="subTitle" idx="1"/>
          </p:nvPr>
        </p:nvSpPr>
        <p:spPr>
          <a:xfrm>
            <a:off x="494271" y="1008129"/>
            <a:ext cx="9144000" cy="434503"/>
          </a:xfrm>
        </p:spPr>
        <p:txBody>
          <a:bodyPr/>
          <a:lstStyle/>
          <a:p>
            <a:pPr algn="l"/>
            <a:r>
              <a:rPr lang="lv-LV" b="1" dirty="0">
                <a:solidFill>
                  <a:schemeClr val="accent5"/>
                </a:solidFill>
              </a:rPr>
              <a:t>1.gadījums – pensiju indeksu diferenciācija atkarībā no darba stāža:</a:t>
            </a:r>
            <a:endParaRPr lang="en-US" dirty="0">
              <a:solidFill>
                <a:schemeClr val="accent5"/>
              </a:solidFill>
            </a:endParaRPr>
          </a:p>
          <a:p>
            <a:endParaRPr lang="en-US" dirty="0"/>
          </a:p>
        </p:txBody>
      </p:sp>
      <p:sp>
        <p:nvSpPr>
          <p:cNvPr id="4" name="Subtitle 2"/>
          <p:cNvSpPr txBox="1">
            <a:spLocks/>
          </p:cNvSpPr>
          <p:nvPr/>
        </p:nvSpPr>
        <p:spPr>
          <a:xfrm>
            <a:off x="494272" y="4981993"/>
            <a:ext cx="9144000" cy="434503"/>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lv-LV" b="1" dirty="0">
                <a:solidFill>
                  <a:schemeClr val="accent5"/>
                </a:solidFill>
              </a:rPr>
              <a:t>2.gadījums – pensiju piemaksu indeksu indeksācijas ieviešana:</a:t>
            </a:r>
            <a:endParaRPr lang="en-US" dirty="0">
              <a:solidFill>
                <a:schemeClr val="accent5"/>
              </a:solidFill>
            </a:endParaRPr>
          </a:p>
        </p:txBody>
      </p:sp>
      <p:sp>
        <p:nvSpPr>
          <p:cNvPr id="5" name="TextBox 4"/>
          <p:cNvSpPr txBox="1"/>
          <p:nvPr/>
        </p:nvSpPr>
        <p:spPr>
          <a:xfrm>
            <a:off x="906162" y="1442632"/>
            <a:ext cx="11145795" cy="3416320"/>
          </a:xfrm>
          <a:prstGeom prst="rect">
            <a:avLst/>
          </a:prstGeom>
          <a:noFill/>
        </p:spPr>
        <p:txBody>
          <a:bodyPr wrap="square" rtlCol="0">
            <a:spAutoFit/>
          </a:bodyPr>
          <a:lstStyle/>
          <a:p>
            <a:pPr marL="285750" lvl="0" indent="-285750">
              <a:buFont typeface="Wingdings" panose="05000000000000000000" pitchFamily="2" charset="2"/>
              <a:buChar char="q"/>
            </a:pPr>
            <a:r>
              <a:rPr lang="lv-LV" dirty="0"/>
              <a:t>No 2018.gada līdz ar grozījumiem likumā “Par valsts pensijām” tika diferencēti pensiju pamatsummu indeksācijai piemērojamie koeficienti atkarībā no personas darba stāža:</a:t>
            </a:r>
            <a:endParaRPr lang="en-US" dirty="0"/>
          </a:p>
          <a:p>
            <a:pPr marL="742950" lvl="1" indent="-285750">
              <a:buFont typeface="Wingdings" panose="05000000000000000000" pitchFamily="2" charset="2"/>
              <a:buChar char="§"/>
            </a:pPr>
            <a:r>
              <a:rPr lang="lv-LV" dirty="0"/>
              <a:t>ar stāžu līdz 29 gadiem </a:t>
            </a:r>
            <a:r>
              <a:rPr lang="lv-LV" dirty="0" err="1"/>
              <a:t>pamatindekss</a:t>
            </a:r>
            <a:r>
              <a:rPr lang="lv-LV" dirty="0"/>
              <a:t> saglabājās tāds kā iepriekš – t.i., tā aprēķinā bija izmantoti 50% no iepriekšējā kalendārā gada vidējās sociālās apdrošināšanas iemaksu algas;</a:t>
            </a:r>
            <a:endParaRPr lang="en-US" dirty="0"/>
          </a:p>
          <a:p>
            <a:pPr marL="742950" lvl="1" indent="-285750">
              <a:buFont typeface="Wingdings" panose="05000000000000000000" pitchFamily="2" charset="2"/>
              <a:buChar char="§"/>
            </a:pPr>
            <a:r>
              <a:rPr lang="lv-LV" dirty="0"/>
              <a:t>ar stāžu no 30 līdz 39 gadiem (vai vecuma pensija piešķirta par darbu smagos un kaitīgos apstākļos) tika izmantoti 60%;</a:t>
            </a:r>
            <a:endParaRPr lang="en-US" dirty="0"/>
          </a:p>
          <a:p>
            <a:pPr marL="742950" lvl="1" indent="-285750">
              <a:buFont typeface="Wingdings" panose="05000000000000000000" pitchFamily="2" charset="2"/>
              <a:buChar char="§"/>
            </a:pPr>
            <a:r>
              <a:rPr lang="lv-LV" dirty="0"/>
              <a:t>ar stāžu no 40 gadiem – attiecīgi 70%.</a:t>
            </a:r>
          </a:p>
          <a:p>
            <a:pPr marL="742950" lvl="1" indent="-285750">
              <a:buFont typeface="Wingdings" panose="05000000000000000000" pitchFamily="2" charset="2"/>
              <a:buChar char="§"/>
            </a:pPr>
            <a:endParaRPr lang="en-US" dirty="0"/>
          </a:p>
          <a:p>
            <a:pPr marL="285750" lvl="0" indent="-285750">
              <a:buFont typeface="Wingdings" panose="05000000000000000000" pitchFamily="2" charset="2"/>
              <a:buChar char="q"/>
            </a:pPr>
            <a:r>
              <a:rPr lang="lv-LV" dirty="0"/>
              <a:t>No 2019.gada līdz ar grozījumiem likumā “Par valsts pensijām”</a:t>
            </a:r>
            <a:r>
              <a:rPr lang="lv-LV" baseline="30000" dirty="0"/>
              <a:t> </a:t>
            </a:r>
            <a:r>
              <a:rPr lang="lv-LV" dirty="0"/>
              <a:t>pēdējā grupa tika sadalīta divās:</a:t>
            </a:r>
            <a:endParaRPr lang="en-US" dirty="0"/>
          </a:p>
          <a:p>
            <a:pPr marL="742950" lvl="1" indent="-285750">
              <a:buFont typeface="Wingdings" panose="05000000000000000000" pitchFamily="2" charset="2"/>
              <a:buChar char="§"/>
            </a:pPr>
            <a:r>
              <a:rPr lang="lv-LV" dirty="0"/>
              <a:t>ar stāžu no 40 līdz 44 gadiem aprēķinā turpināja izmantoti 70% no iepriekšējā kalendārā gada vidējās sociālās apdrošināšanas iemaksu algas;</a:t>
            </a:r>
            <a:endParaRPr lang="en-US" dirty="0"/>
          </a:p>
          <a:p>
            <a:pPr marL="742950" lvl="1" indent="-285750">
              <a:buFont typeface="Wingdings" panose="05000000000000000000" pitchFamily="2" charset="2"/>
              <a:buChar char="§"/>
            </a:pPr>
            <a:r>
              <a:rPr lang="lv-LV" dirty="0"/>
              <a:t>ar stāžu no 45 gadiem un vairāk – tika izmantoti 80%.</a:t>
            </a:r>
            <a:endParaRPr lang="en-US" dirty="0"/>
          </a:p>
        </p:txBody>
      </p:sp>
      <p:sp>
        <p:nvSpPr>
          <p:cNvPr id="6" name="TextBox 5"/>
          <p:cNvSpPr txBox="1"/>
          <p:nvPr/>
        </p:nvSpPr>
        <p:spPr>
          <a:xfrm>
            <a:off x="906162" y="5539537"/>
            <a:ext cx="11145795" cy="923330"/>
          </a:xfrm>
          <a:prstGeom prst="rect">
            <a:avLst/>
          </a:prstGeom>
          <a:noFill/>
        </p:spPr>
        <p:txBody>
          <a:bodyPr wrap="square" rtlCol="0">
            <a:spAutoFit/>
          </a:bodyPr>
          <a:lstStyle/>
          <a:p>
            <a:pPr marL="285750" lvl="0" indent="-285750">
              <a:buFont typeface="Wingdings" panose="05000000000000000000" pitchFamily="2" charset="2"/>
              <a:buChar char="q"/>
            </a:pPr>
            <a:r>
              <a:rPr lang="lv-LV" dirty="0"/>
              <a:t>No 2019.gada, līdz ar Ministru kabineta 30.04.2019. noteikumu Nr. 184 stāšanos spēkā tika diferencētas arī pensiju piemaksas par darba stāžu līdz 1996.gadam, piemērojot faktisko patēriņa cenu indeksu un 50% no apdrošināšanas iemaksu algu summas reālā pieauguma procentiem.</a:t>
            </a:r>
            <a:endParaRPr lang="en-US" dirty="0"/>
          </a:p>
        </p:txBody>
      </p:sp>
      <p:sp>
        <p:nvSpPr>
          <p:cNvPr id="7" name="Slide Number Placeholder 17">
            <a:extLst>
              <a:ext uri="{FF2B5EF4-FFF2-40B4-BE49-F238E27FC236}">
                <a16:creationId xmlns:a16="http://schemas.microsoft.com/office/drawing/2014/main" id="{90865DA2-4FAE-4A5D-8159-5E85338B5D52}"/>
              </a:ext>
            </a:extLst>
          </p:cNvPr>
          <p:cNvSpPr>
            <a:spLocks noGrp="1"/>
          </p:cNvSpPr>
          <p:nvPr>
            <p:ph type="sldNum" sz="quarter" idx="12"/>
          </p:nvPr>
        </p:nvSpPr>
        <p:spPr>
          <a:xfrm>
            <a:off x="8610600" y="6356350"/>
            <a:ext cx="2743200" cy="365125"/>
          </a:xfrm>
        </p:spPr>
        <p:txBody>
          <a:bodyPr/>
          <a:lstStyle/>
          <a:p>
            <a:fld id="{74F1C5EA-7852-4B93-BB18-322BB65BE18A}" type="slidenum">
              <a:rPr lang="en-US" smtClean="0"/>
              <a:t>2</a:t>
            </a:fld>
            <a:endParaRPr lang="en-US" dirty="0"/>
          </a:p>
        </p:txBody>
      </p:sp>
    </p:spTree>
    <p:extLst>
      <p:ext uri="{BB962C8B-B14F-4D97-AF65-F5344CB8AC3E}">
        <p14:creationId xmlns:p14="http://schemas.microsoft.com/office/powerpoint/2010/main" val="34155142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Slide Number Placeholder 17"/>
          <p:cNvSpPr>
            <a:spLocks noGrp="1"/>
          </p:cNvSpPr>
          <p:nvPr>
            <p:ph type="sldNum" sz="quarter" idx="12"/>
          </p:nvPr>
        </p:nvSpPr>
        <p:spPr/>
        <p:txBody>
          <a:bodyPr/>
          <a:lstStyle/>
          <a:p>
            <a:fld id="{74F1C5EA-7852-4B93-BB18-322BB65BE18A}" type="slidenum">
              <a:rPr lang="en-US" smtClean="0"/>
              <a:t>20</a:t>
            </a:fld>
            <a:endParaRPr lang="en-US" dirty="0"/>
          </a:p>
        </p:txBody>
      </p:sp>
      <p:sp>
        <p:nvSpPr>
          <p:cNvPr id="4" name="Title 1"/>
          <p:cNvSpPr>
            <a:spLocks noGrp="1"/>
          </p:cNvSpPr>
          <p:nvPr>
            <p:ph type="title"/>
          </p:nvPr>
        </p:nvSpPr>
        <p:spPr>
          <a:xfrm>
            <a:off x="531341" y="31987"/>
            <a:ext cx="10515600" cy="875815"/>
          </a:xfrm>
        </p:spPr>
        <p:txBody>
          <a:bodyPr/>
          <a:lstStyle/>
          <a:p>
            <a:pPr algn="ctr"/>
            <a:r>
              <a:rPr lang="lv-LV" b="1" dirty="0">
                <a:solidFill>
                  <a:srgbClr val="FF0000"/>
                </a:solidFill>
              </a:rPr>
              <a:t>Secinājumi</a:t>
            </a:r>
            <a:endParaRPr lang="en-US" b="1" dirty="0">
              <a:solidFill>
                <a:srgbClr val="FF0000"/>
              </a:solidFill>
            </a:endParaRPr>
          </a:p>
        </p:txBody>
      </p:sp>
      <p:sp>
        <p:nvSpPr>
          <p:cNvPr id="6" name="TextBox 5"/>
          <p:cNvSpPr txBox="1"/>
          <p:nvPr/>
        </p:nvSpPr>
        <p:spPr>
          <a:xfrm>
            <a:off x="96205" y="2372657"/>
            <a:ext cx="5626281" cy="923330"/>
          </a:xfrm>
          <a:prstGeom prst="rect">
            <a:avLst/>
          </a:prstGeom>
          <a:noFill/>
        </p:spPr>
        <p:txBody>
          <a:bodyPr wrap="square" rtlCol="0">
            <a:spAutoFit/>
          </a:bodyPr>
          <a:lstStyle/>
          <a:p>
            <a:pPr algn="ctr"/>
            <a:r>
              <a:rPr lang="lv-LV" b="1" dirty="0">
                <a:solidFill>
                  <a:schemeClr val="accent6"/>
                </a:solidFill>
              </a:rPr>
              <a:t>Vidējo par sevi un kopumā (par sevi un ģimenes locekļiem) atmaksai iesniegto izdevumi par izglītību un veselības aprūpi salīdzinājums 2018.-2020.gadā</a:t>
            </a:r>
            <a:endParaRPr lang="en-US" b="1" dirty="0">
              <a:solidFill>
                <a:schemeClr val="accent6"/>
              </a:solidFill>
            </a:endParaRPr>
          </a:p>
        </p:txBody>
      </p:sp>
      <p:sp>
        <p:nvSpPr>
          <p:cNvPr id="9" name="TextBox 8">
            <a:extLst>
              <a:ext uri="{FF2B5EF4-FFF2-40B4-BE49-F238E27FC236}">
                <a16:creationId xmlns:a16="http://schemas.microsoft.com/office/drawing/2014/main" id="{DC608A6F-17F5-456B-852A-3395526B8EFD}"/>
              </a:ext>
            </a:extLst>
          </p:cNvPr>
          <p:cNvSpPr txBox="1"/>
          <p:nvPr/>
        </p:nvSpPr>
        <p:spPr>
          <a:xfrm>
            <a:off x="0" y="710700"/>
            <a:ext cx="12191919" cy="1655518"/>
          </a:xfrm>
          <a:prstGeom prst="rect">
            <a:avLst/>
          </a:prstGeom>
          <a:noFill/>
        </p:spPr>
        <p:txBody>
          <a:bodyPr wrap="square" rtlCol="0">
            <a:spAutoFit/>
          </a:bodyPr>
          <a:lstStyle/>
          <a:p>
            <a:pPr algn="just">
              <a:lnSpc>
                <a:spcPct val="107000"/>
              </a:lnSpc>
              <a:spcAft>
                <a:spcPts val="800"/>
              </a:spcAft>
            </a:pPr>
            <a:r>
              <a:rPr lang="lv-LV" sz="2400" dirty="0"/>
              <a:t>Attaisnotie izdevumi izglītībai, ja persona tos iesniegusi par sevi, vidēji gada ietvaros pārsniedz EUR 600 limitu, turklāt vidējās summas pakāpeniski pieaugušas, tādējādi, ja pieņem, ka iesniedzēji vairākus gados no vietas var pārklāties, tad neizbēgama ir summu pārcelšana uz nākamajiem gadiem, kas var nozīmēt, ka šajos nākamajos gados pakāpeniski zūd jēga personai</a:t>
            </a:r>
          </a:p>
        </p:txBody>
      </p:sp>
      <p:pic>
        <p:nvPicPr>
          <p:cNvPr id="8" name="Picture 7">
            <a:extLst>
              <a:ext uri="{FF2B5EF4-FFF2-40B4-BE49-F238E27FC236}">
                <a16:creationId xmlns:a16="http://schemas.microsoft.com/office/drawing/2014/main" id="{05CB135E-CFDD-4AF2-8E2F-CF66BFCBFF50}"/>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3372264"/>
            <a:ext cx="6567079" cy="3371895"/>
          </a:xfrm>
          <a:prstGeom prst="rect">
            <a:avLst/>
          </a:prstGeom>
          <a:noFill/>
        </p:spPr>
      </p:pic>
      <p:sp>
        <p:nvSpPr>
          <p:cNvPr id="10" name="TextBox 9">
            <a:extLst>
              <a:ext uri="{FF2B5EF4-FFF2-40B4-BE49-F238E27FC236}">
                <a16:creationId xmlns:a16="http://schemas.microsoft.com/office/drawing/2014/main" id="{E4F75719-12E5-44D1-8592-681616F85E5A}"/>
              </a:ext>
            </a:extLst>
          </p:cNvPr>
          <p:cNvSpPr txBox="1"/>
          <p:nvPr/>
        </p:nvSpPr>
        <p:spPr>
          <a:xfrm>
            <a:off x="6131512" y="2281010"/>
            <a:ext cx="5999795" cy="4421723"/>
          </a:xfrm>
          <a:prstGeom prst="rect">
            <a:avLst/>
          </a:prstGeom>
          <a:noFill/>
        </p:spPr>
        <p:txBody>
          <a:bodyPr wrap="square" rtlCol="0">
            <a:spAutoFit/>
          </a:bodyPr>
          <a:lstStyle/>
          <a:p>
            <a:pPr algn="just">
              <a:lnSpc>
                <a:spcPct val="107000"/>
              </a:lnSpc>
              <a:spcAft>
                <a:spcPts val="800"/>
              </a:spcAft>
            </a:pPr>
            <a:r>
              <a:rPr lang="lv-LV" sz="2400" dirty="0"/>
              <a:t>pašai šos izdevumus deklarācijā norādīt. Tas varētu būt viens no galvenajiem iemesliem, kāpēc iesniedzēju īpatsvars kopumā samazinājies. Šis samazinājums galvenokārt noticis uz ģimenes locekļu rēķina. Vidējās summas tad, ja iekļauj arī ģimenes locekļus, ir zem EUR 600, tomēr summas samazinājušās vispirmām kārtām uz bērnu rēķina (ar izdevumiem interešu izglītībai u.tml. gada laikā grūtāk uzkrāt summu, kas sasniedz EUR 600, atšķirībā no studiju maksas augstskolā).</a:t>
            </a:r>
            <a:endParaRPr lang="en-US" sz="2400" dirty="0"/>
          </a:p>
        </p:txBody>
      </p:sp>
    </p:spTree>
    <p:extLst>
      <p:ext uri="{BB962C8B-B14F-4D97-AF65-F5344CB8AC3E}">
        <p14:creationId xmlns:p14="http://schemas.microsoft.com/office/powerpoint/2010/main" val="4795486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Slide Number Placeholder 17"/>
          <p:cNvSpPr>
            <a:spLocks noGrp="1"/>
          </p:cNvSpPr>
          <p:nvPr>
            <p:ph type="sldNum" sz="quarter" idx="12"/>
          </p:nvPr>
        </p:nvSpPr>
        <p:spPr/>
        <p:txBody>
          <a:bodyPr/>
          <a:lstStyle/>
          <a:p>
            <a:fld id="{74F1C5EA-7852-4B93-BB18-322BB65BE18A}" type="slidenum">
              <a:rPr lang="en-US" smtClean="0"/>
              <a:t>21</a:t>
            </a:fld>
            <a:endParaRPr lang="en-US" dirty="0"/>
          </a:p>
        </p:txBody>
      </p:sp>
      <p:sp>
        <p:nvSpPr>
          <p:cNvPr id="4" name="Title 1"/>
          <p:cNvSpPr>
            <a:spLocks noGrp="1"/>
          </p:cNvSpPr>
          <p:nvPr>
            <p:ph type="title"/>
          </p:nvPr>
        </p:nvSpPr>
        <p:spPr>
          <a:xfrm>
            <a:off x="531341" y="31987"/>
            <a:ext cx="10515600" cy="875815"/>
          </a:xfrm>
        </p:spPr>
        <p:txBody>
          <a:bodyPr/>
          <a:lstStyle/>
          <a:p>
            <a:pPr algn="ctr"/>
            <a:r>
              <a:rPr lang="lv-LV" b="1" dirty="0">
                <a:solidFill>
                  <a:srgbClr val="FF0000"/>
                </a:solidFill>
              </a:rPr>
              <a:t>Secinājumi</a:t>
            </a:r>
            <a:endParaRPr lang="en-US" b="1" dirty="0">
              <a:solidFill>
                <a:srgbClr val="FF0000"/>
              </a:solidFill>
            </a:endParaRPr>
          </a:p>
        </p:txBody>
      </p:sp>
      <p:sp>
        <p:nvSpPr>
          <p:cNvPr id="6" name="TextBox 5"/>
          <p:cNvSpPr txBox="1"/>
          <p:nvPr/>
        </p:nvSpPr>
        <p:spPr>
          <a:xfrm>
            <a:off x="96205" y="2372657"/>
            <a:ext cx="5626281" cy="923330"/>
          </a:xfrm>
          <a:prstGeom prst="rect">
            <a:avLst/>
          </a:prstGeom>
          <a:noFill/>
        </p:spPr>
        <p:txBody>
          <a:bodyPr wrap="square" rtlCol="0">
            <a:spAutoFit/>
          </a:bodyPr>
          <a:lstStyle/>
          <a:p>
            <a:pPr algn="ctr"/>
            <a:r>
              <a:rPr lang="lv-LV" b="1" dirty="0">
                <a:solidFill>
                  <a:schemeClr val="accent6"/>
                </a:solidFill>
              </a:rPr>
              <a:t>Vidējo par sevi un kopumā (par sevi un ģimenes locekļiem) atmaksai iesniegto izdevumi par izglītību un veselības aprūpi salīdzinājums 2018.-2020.gadā</a:t>
            </a:r>
            <a:endParaRPr lang="en-US" b="1" dirty="0">
              <a:solidFill>
                <a:schemeClr val="accent6"/>
              </a:solidFill>
            </a:endParaRPr>
          </a:p>
        </p:txBody>
      </p:sp>
      <p:sp>
        <p:nvSpPr>
          <p:cNvPr id="9" name="TextBox 8">
            <a:extLst>
              <a:ext uri="{FF2B5EF4-FFF2-40B4-BE49-F238E27FC236}">
                <a16:creationId xmlns:a16="http://schemas.microsoft.com/office/drawing/2014/main" id="{DC608A6F-17F5-456B-852A-3395526B8EFD}"/>
              </a:ext>
            </a:extLst>
          </p:cNvPr>
          <p:cNvSpPr txBox="1"/>
          <p:nvPr/>
        </p:nvSpPr>
        <p:spPr>
          <a:xfrm>
            <a:off x="4119320" y="910470"/>
            <a:ext cx="8072680" cy="865173"/>
          </a:xfrm>
          <a:prstGeom prst="rect">
            <a:avLst/>
          </a:prstGeom>
          <a:noFill/>
        </p:spPr>
        <p:txBody>
          <a:bodyPr wrap="square" rtlCol="0">
            <a:spAutoFit/>
          </a:bodyPr>
          <a:lstStyle/>
          <a:p>
            <a:pPr algn="just">
              <a:lnSpc>
                <a:spcPct val="107000"/>
              </a:lnSpc>
              <a:spcAft>
                <a:spcPts val="800"/>
              </a:spcAft>
            </a:pPr>
            <a:r>
              <a:rPr lang="lv-LV" sz="2400" dirty="0"/>
              <a:t>Par veselības aprūpi 2019. un 2020.gadā atmaksai iesniegti izdevumi par mazākām summām, ko var skaidrot:</a:t>
            </a:r>
          </a:p>
        </p:txBody>
      </p:sp>
      <p:pic>
        <p:nvPicPr>
          <p:cNvPr id="8" name="Picture 7">
            <a:extLst>
              <a:ext uri="{FF2B5EF4-FFF2-40B4-BE49-F238E27FC236}">
                <a16:creationId xmlns:a16="http://schemas.microsoft.com/office/drawing/2014/main" id="{05CB135E-CFDD-4AF2-8E2F-CF66BFCBFF50}"/>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3372264"/>
            <a:ext cx="6567079" cy="3371895"/>
          </a:xfrm>
          <a:prstGeom prst="rect">
            <a:avLst/>
          </a:prstGeom>
          <a:noFill/>
        </p:spPr>
      </p:pic>
      <p:sp>
        <p:nvSpPr>
          <p:cNvPr id="12" name="TextBox 11">
            <a:extLst>
              <a:ext uri="{FF2B5EF4-FFF2-40B4-BE49-F238E27FC236}">
                <a16:creationId xmlns:a16="http://schemas.microsoft.com/office/drawing/2014/main" id="{FDCCA7FD-B962-44D7-BC18-732303B607F7}"/>
              </a:ext>
            </a:extLst>
          </p:cNvPr>
          <p:cNvSpPr txBox="1"/>
          <p:nvPr/>
        </p:nvSpPr>
        <p:spPr>
          <a:xfrm>
            <a:off x="6096000" y="1728427"/>
            <a:ext cx="5857752" cy="4919488"/>
          </a:xfrm>
          <a:prstGeom prst="rect">
            <a:avLst/>
          </a:prstGeom>
          <a:noFill/>
        </p:spPr>
        <p:txBody>
          <a:bodyPr wrap="square" rtlCol="0">
            <a:spAutoFit/>
          </a:bodyPr>
          <a:lstStyle/>
          <a:p>
            <a:pPr marL="342900" indent="-342900" algn="just">
              <a:lnSpc>
                <a:spcPct val="107000"/>
              </a:lnSpc>
              <a:spcAft>
                <a:spcPts val="800"/>
              </a:spcAft>
              <a:buFont typeface="Arial" panose="020B0604020202020204" pitchFamily="34" charset="0"/>
              <a:buChar char="•"/>
            </a:pPr>
            <a:r>
              <a:rPr lang="lv-LV" sz="2400" dirty="0"/>
              <a:t>gan ar to, ka daļai personu ar zemākiem ienākumiem pēc 2020.gada sākuma, kad tika iesniegtas deklarācijas par ienākumiem 2019.gadā, līdz ar pandēmijas izraisītajiem ierobežojumiem šāda iespēja iegūt finanses varēja būt būtiskāka, nekā gadu iepriekš (tādējādi tika iesniegti izdevumi arī par daudz mazākām summām),</a:t>
            </a:r>
          </a:p>
          <a:p>
            <a:pPr marL="342900" indent="-342900" algn="just">
              <a:lnSpc>
                <a:spcPct val="107000"/>
              </a:lnSpc>
              <a:spcAft>
                <a:spcPts val="800"/>
              </a:spcAft>
              <a:buFont typeface="Arial" panose="020B0604020202020204" pitchFamily="34" charset="0"/>
              <a:buChar char="•"/>
            </a:pPr>
            <a:r>
              <a:rPr lang="lv-LV" sz="2400" dirty="0"/>
              <a:t>gan ar to, ka lielāka uzmanība pievērsta izdevumus apliecinošo dokumentu saglabāšanai. </a:t>
            </a:r>
          </a:p>
        </p:txBody>
      </p:sp>
    </p:spTree>
    <p:extLst>
      <p:ext uri="{BB962C8B-B14F-4D97-AF65-F5344CB8AC3E}">
        <p14:creationId xmlns:p14="http://schemas.microsoft.com/office/powerpoint/2010/main" val="9377228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Slide Number Placeholder 17"/>
          <p:cNvSpPr>
            <a:spLocks noGrp="1"/>
          </p:cNvSpPr>
          <p:nvPr>
            <p:ph type="sldNum" sz="quarter" idx="12"/>
          </p:nvPr>
        </p:nvSpPr>
        <p:spPr/>
        <p:txBody>
          <a:bodyPr/>
          <a:lstStyle/>
          <a:p>
            <a:fld id="{74F1C5EA-7852-4B93-BB18-322BB65BE18A}" type="slidenum">
              <a:rPr lang="en-US" smtClean="0"/>
              <a:t>22</a:t>
            </a:fld>
            <a:endParaRPr lang="en-US" dirty="0"/>
          </a:p>
        </p:txBody>
      </p:sp>
      <p:sp>
        <p:nvSpPr>
          <p:cNvPr id="4" name="Title 1"/>
          <p:cNvSpPr>
            <a:spLocks noGrp="1"/>
          </p:cNvSpPr>
          <p:nvPr>
            <p:ph type="title"/>
          </p:nvPr>
        </p:nvSpPr>
        <p:spPr>
          <a:xfrm>
            <a:off x="531341" y="31987"/>
            <a:ext cx="10515600" cy="875815"/>
          </a:xfrm>
        </p:spPr>
        <p:txBody>
          <a:bodyPr/>
          <a:lstStyle/>
          <a:p>
            <a:pPr algn="ctr"/>
            <a:r>
              <a:rPr lang="lv-LV" b="1" dirty="0">
                <a:solidFill>
                  <a:srgbClr val="FF0000"/>
                </a:solidFill>
              </a:rPr>
              <a:t>Secinājumi</a:t>
            </a:r>
            <a:endParaRPr lang="en-US" b="1" dirty="0">
              <a:solidFill>
                <a:srgbClr val="FF0000"/>
              </a:solidFill>
            </a:endParaRPr>
          </a:p>
        </p:txBody>
      </p:sp>
      <p:sp>
        <p:nvSpPr>
          <p:cNvPr id="8" name="TextBox 7"/>
          <p:cNvSpPr txBox="1"/>
          <p:nvPr/>
        </p:nvSpPr>
        <p:spPr>
          <a:xfrm>
            <a:off x="265670" y="986070"/>
            <a:ext cx="11660659" cy="5632311"/>
          </a:xfrm>
          <a:prstGeom prst="rect">
            <a:avLst/>
          </a:prstGeom>
          <a:noFill/>
        </p:spPr>
        <p:txBody>
          <a:bodyPr wrap="square" rtlCol="0">
            <a:spAutoFit/>
          </a:bodyPr>
          <a:lstStyle/>
          <a:p>
            <a:r>
              <a:rPr lang="lv-LV" sz="2400" dirty="0"/>
              <a:t>Nav pamata uzskatīt, ka apskatāmajā laika periodā kādai grupai būtu mazinājusies izglītības vai veselības aprūpes pakalpojumu finansiālā pieejamība kā tāda. Tomēr ieviestie nosacījumi nenodrošina vienlīdzīgu pieejamību vai arī tādu nevienlīdzību pieejamībā, kas būtu uzskatāma par sociāli taisnīgu.</a:t>
            </a:r>
          </a:p>
          <a:p>
            <a:endParaRPr lang="lv-LV" sz="2400" dirty="0"/>
          </a:p>
          <a:p>
            <a:r>
              <a:rPr lang="lv-LV" sz="2400" dirty="0"/>
              <a:t>Kā netaisnīga situācija ir vērtējama nestrādājošo personu grupā, kuras nemaksā IIN, ja tām nav tuvu radinieku vai arī esošie radinieki nav gatavi viņu izdevumus iekļaut savās ienākumu deklarācijās (vai nu tāpēc, ka tās nevēlas iesniegt, vai arī tāpēc, ka atmaksājamais summas limits jau sasniegts, tai skaitā, iespējams, uz to summu rēķina, kas akumulējušās atmaksai no iepriekšējiem gadiem). Tipiskākā šāda grupas ir nestrādājošie pensionāri, kuru pensijas netiek apliktas ar IIN, bet kas intensīvi izmanto veselības aprūpes pakalpojumus.</a:t>
            </a:r>
          </a:p>
          <a:p>
            <a:endParaRPr lang="lv-LV" sz="2400" dirty="0"/>
          </a:p>
          <a:p>
            <a:r>
              <a:rPr lang="lv-LV" sz="2400" dirty="0"/>
              <a:t>Tāpat netaisnīga ir situācija par privātpersonu līdzekļiem studējošajiem, ja viņiem nav iespēju daļu studiju maksas atgūt ar radinieku ienākumu deklarāciju palīdzību, jo tipiska studiju maksa Latvijā ievērojami pārsniedz atmaksājamās summas limitu vienai personai. </a:t>
            </a:r>
            <a:endParaRPr lang="en-US" sz="2400" dirty="0"/>
          </a:p>
        </p:txBody>
      </p:sp>
    </p:spTree>
    <p:extLst>
      <p:ext uri="{BB962C8B-B14F-4D97-AF65-F5344CB8AC3E}">
        <p14:creationId xmlns:p14="http://schemas.microsoft.com/office/powerpoint/2010/main" val="42275798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Slide Number Placeholder 17"/>
          <p:cNvSpPr>
            <a:spLocks noGrp="1"/>
          </p:cNvSpPr>
          <p:nvPr>
            <p:ph type="sldNum" sz="quarter" idx="12"/>
          </p:nvPr>
        </p:nvSpPr>
        <p:spPr/>
        <p:txBody>
          <a:bodyPr/>
          <a:lstStyle/>
          <a:p>
            <a:fld id="{74F1C5EA-7852-4B93-BB18-322BB65BE18A}" type="slidenum">
              <a:rPr lang="en-US" smtClean="0"/>
              <a:t>23</a:t>
            </a:fld>
            <a:endParaRPr lang="en-US" dirty="0"/>
          </a:p>
        </p:txBody>
      </p:sp>
      <p:sp>
        <p:nvSpPr>
          <p:cNvPr id="4" name="Title 1"/>
          <p:cNvSpPr>
            <a:spLocks noGrp="1"/>
          </p:cNvSpPr>
          <p:nvPr>
            <p:ph type="title"/>
          </p:nvPr>
        </p:nvSpPr>
        <p:spPr>
          <a:xfrm>
            <a:off x="531341" y="31987"/>
            <a:ext cx="10515600" cy="875815"/>
          </a:xfrm>
        </p:spPr>
        <p:txBody>
          <a:bodyPr/>
          <a:lstStyle/>
          <a:p>
            <a:pPr algn="ctr"/>
            <a:r>
              <a:rPr lang="lv-LV" b="1" dirty="0">
                <a:solidFill>
                  <a:srgbClr val="FF0000"/>
                </a:solidFill>
              </a:rPr>
              <a:t>Rekomendācijas</a:t>
            </a:r>
            <a:endParaRPr lang="en-US" b="1" dirty="0">
              <a:solidFill>
                <a:srgbClr val="FF0000"/>
              </a:solidFill>
            </a:endParaRPr>
          </a:p>
        </p:txBody>
      </p:sp>
      <p:sp>
        <p:nvSpPr>
          <p:cNvPr id="8" name="TextBox 7"/>
          <p:cNvSpPr txBox="1"/>
          <p:nvPr/>
        </p:nvSpPr>
        <p:spPr>
          <a:xfrm>
            <a:off x="189471" y="993668"/>
            <a:ext cx="11862486" cy="3785652"/>
          </a:xfrm>
          <a:prstGeom prst="rect">
            <a:avLst/>
          </a:prstGeom>
          <a:noFill/>
        </p:spPr>
        <p:txBody>
          <a:bodyPr wrap="square" rtlCol="0">
            <a:spAutoFit/>
          </a:bodyPr>
          <a:lstStyle/>
          <a:p>
            <a:r>
              <a:rPr lang="lv-LV" sz="2400" dirty="0"/>
              <a:t>Atteikties no IIN atmaksas par attaisnotajiem izdevumiem tajās izdevumu, kategorijās, kas skar nozīmīgākos un universāli nepieciešamākos veselības aprūpes un izglītības pakalpojumus, tā vietā palielinot tiešā valsts budžeta finansējuma daļu. Jo lielāks šajās izdevumu kategorijās ir </a:t>
            </a:r>
            <a:r>
              <a:rPr lang="lv-LV" sz="2400" dirty="0" err="1"/>
              <a:t>tiešmaksājuma</a:t>
            </a:r>
            <a:r>
              <a:rPr lang="lv-LV" sz="2400" dirty="0"/>
              <a:t> īpatsvars, jo lielākā mērā pakalpojuma pieejamība ar ir atkarīga no tā saņēmēja rocības, kas universāli nepieciešamāko pakalpojumu gadījumā nav sociāli taisnīgs mehānisms.</a:t>
            </a:r>
          </a:p>
          <a:p>
            <a:endParaRPr lang="lv-LV" sz="2400" dirty="0"/>
          </a:p>
          <a:p>
            <a:r>
              <a:rPr lang="lv-LV" sz="2400" dirty="0"/>
              <a:t>IIN atmaksa kā instruments ir saglabājama tādās izdevumu kategorijās, ko valsts definē kā veicināmas (tādi varētu būt, piemēram, ziedojumi). Ja tas vienlaikus nozīmētu ienākumu deklarāciju iesniedzēju īpatsvara kritumu, tad izstrādāt citus deklarāciju iesniegšanu veicinošus pasākumus.</a:t>
            </a:r>
          </a:p>
        </p:txBody>
      </p:sp>
    </p:spTree>
    <p:extLst>
      <p:ext uri="{BB962C8B-B14F-4D97-AF65-F5344CB8AC3E}">
        <p14:creationId xmlns:p14="http://schemas.microsoft.com/office/powerpoint/2010/main" val="28070738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Slide Number Placeholder 17"/>
          <p:cNvSpPr>
            <a:spLocks noGrp="1"/>
          </p:cNvSpPr>
          <p:nvPr>
            <p:ph type="sldNum" sz="quarter" idx="12"/>
          </p:nvPr>
        </p:nvSpPr>
        <p:spPr/>
        <p:txBody>
          <a:bodyPr/>
          <a:lstStyle/>
          <a:p>
            <a:fld id="{74F1C5EA-7852-4B93-BB18-322BB65BE18A}" type="slidenum">
              <a:rPr lang="en-US" smtClean="0"/>
              <a:t>24</a:t>
            </a:fld>
            <a:endParaRPr lang="en-US" dirty="0"/>
          </a:p>
        </p:txBody>
      </p:sp>
      <p:sp>
        <p:nvSpPr>
          <p:cNvPr id="25" name="TextBox 24"/>
          <p:cNvSpPr txBox="1"/>
          <p:nvPr/>
        </p:nvSpPr>
        <p:spPr>
          <a:xfrm>
            <a:off x="230660" y="2451569"/>
            <a:ext cx="11335265" cy="1815882"/>
          </a:xfrm>
          <a:prstGeom prst="rect">
            <a:avLst/>
          </a:prstGeom>
          <a:noFill/>
        </p:spPr>
        <p:txBody>
          <a:bodyPr wrap="square" rtlCol="0">
            <a:spAutoFit/>
          </a:bodyPr>
          <a:lstStyle/>
          <a:p>
            <a:pPr algn="ctr"/>
            <a:r>
              <a:rPr lang="lv-LV" sz="3200" cap="all" dirty="0">
                <a:solidFill>
                  <a:srgbClr val="FF0000"/>
                </a:solidFill>
              </a:rPr>
              <a:t>Ikgadējs nabadzības un sociālās atstumtības mazināšanas rīcībpolitikas izvērtējums </a:t>
            </a:r>
            <a:r>
              <a:rPr lang="lv-LV" sz="2400" cap="all" dirty="0">
                <a:solidFill>
                  <a:srgbClr val="FF0000"/>
                </a:solidFill>
              </a:rPr>
              <a:t>(t.sk. padziļināts izvērtējums par valsts sociālā nodrošinājuma pabalsta saņēmējiem)</a:t>
            </a:r>
            <a:endParaRPr lang="lv-LV" sz="3200" cap="all" dirty="0">
              <a:solidFill>
                <a:srgbClr val="FF0000"/>
              </a:solidFill>
            </a:endParaRPr>
          </a:p>
          <a:p>
            <a:pPr algn="ctr"/>
            <a:endParaRPr lang="lv-LV" sz="2400" dirty="0">
              <a:solidFill>
                <a:schemeClr val="accent5"/>
              </a:solidFill>
            </a:endParaRPr>
          </a:p>
        </p:txBody>
      </p:sp>
      <p:pic>
        <p:nvPicPr>
          <p:cNvPr id="26" name="Picture 25" descr="G:\LM_nab_izvertejums\Nodevumi\logo_ansamblis_krasains.jpg"/>
          <p:cNvPicPr/>
          <p:nvPr/>
        </p:nvPicPr>
        <p:blipFill>
          <a:blip r:embed="rId3" cstate="print"/>
          <a:srcRect/>
          <a:stretch>
            <a:fillRect/>
          </a:stretch>
        </p:blipFill>
        <p:spPr bwMode="auto">
          <a:xfrm>
            <a:off x="3101279" y="312746"/>
            <a:ext cx="5742305" cy="1042670"/>
          </a:xfrm>
          <a:prstGeom prst="rect">
            <a:avLst/>
          </a:prstGeom>
          <a:noFill/>
          <a:ln w="9525">
            <a:noFill/>
            <a:miter lim="800000"/>
            <a:headEnd/>
            <a:tailEnd/>
          </a:ln>
        </p:spPr>
      </p:pic>
      <p:sp>
        <p:nvSpPr>
          <p:cNvPr id="27" name="TextBox 26"/>
          <p:cNvSpPr txBox="1"/>
          <p:nvPr/>
        </p:nvSpPr>
        <p:spPr>
          <a:xfrm>
            <a:off x="2624015" y="5987018"/>
            <a:ext cx="6993926" cy="369332"/>
          </a:xfrm>
          <a:prstGeom prst="rect">
            <a:avLst/>
          </a:prstGeom>
          <a:noFill/>
        </p:spPr>
        <p:txBody>
          <a:bodyPr wrap="square" rtlCol="0">
            <a:spAutoFit/>
          </a:bodyPr>
          <a:lstStyle/>
          <a:p>
            <a:pPr algn="ctr"/>
            <a:r>
              <a:rPr lang="lv-LV" dirty="0"/>
              <a:t>SIA „Projektu un kvalitātes vadība”</a:t>
            </a:r>
          </a:p>
        </p:txBody>
      </p:sp>
      <p:sp>
        <p:nvSpPr>
          <p:cNvPr id="28" name="TextBox 27"/>
          <p:cNvSpPr txBox="1"/>
          <p:nvPr/>
        </p:nvSpPr>
        <p:spPr>
          <a:xfrm>
            <a:off x="1449861" y="1332499"/>
            <a:ext cx="8896864" cy="523220"/>
          </a:xfrm>
          <a:prstGeom prst="rect">
            <a:avLst/>
          </a:prstGeom>
          <a:noFill/>
        </p:spPr>
        <p:txBody>
          <a:bodyPr wrap="square" rtlCol="0">
            <a:spAutoFit/>
          </a:bodyPr>
          <a:lstStyle/>
          <a:p>
            <a:pPr algn="ctr"/>
            <a:r>
              <a:rPr lang="lv-LV" sz="1400" dirty="0"/>
              <a:t>Pētījums veikts ESF projekta Nr.9.2.1.2/15/I/001 “Iekļaujoša darba tirgus un</a:t>
            </a:r>
            <a:endParaRPr lang="en-US" sz="1400" dirty="0"/>
          </a:p>
          <a:p>
            <a:pPr algn="ctr"/>
            <a:r>
              <a:rPr lang="lv-LV" sz="1400" dirty="0"/>
              <a:t>nabadzības risku pētījumi un monitorings” ietvaros</a:t>
            </a:r>
            <a:endParaRPr lang="en-US" sz="1400" dirty="0"/>
          </a:p>
        </p:txBody>
      </p:sp>
      <p:sp>
        <p:nvSpPr>
          <p:cNvPr id="7" name="TextBox 6">
            <a:extLst>
              <a:ext uri="{FF2B5EF4-FFF2-40B4-BE49-F238E27FC236}">
                <a16:creationId xmlns:a16="http://schemas.microsoft.com/office/drawing/2014/main" id="{488A0188-096F-4305-BE96-170611BDAC50}"/>
              </a:ext>
            </a:extLst>
          </p:cNvPr>
          <p:cNvSpPr txBox="1"/>
          <p:nvPr/>
        </p:nvSpPr>
        <p:spPr>
          <a:xfrm>
            <a:off x="230660" y="4267451"/>
            <a:ext cx="11335265" cy="584775"/>
          </a:xfrm>
          <a:prstGeom prst="rect">
            <a:avLst/>
          </a:prstGeom>
          <a:noFill/>
        </p:spPr>
        <p:txBody>
          <a:bodyPr wrap="square" rtlCol="0">
            <a:spAutoFit/>
          </a:bodyPr>
          <a:lstStyle/>
          <a:p>
            <a:pPr algn="ctr"/>
            <a:r>
              <a:rPr lang="lv-LV" sz="3200" cap="all" dirty="0">
                <a:solidFill>
                  <a:schemeClr val="accent5"/>
                </a:solidFill>
              </a:rPr>
              <a:t>Gadījumu izpētes rezultāti</a:t>
            </a:r>
          </a:p>
        </p:txBody>
      </p:sp>
      <p:sp>
        <p:nvSpPr>
          <p:cNvPr id="8" name="TextBox 7">
            <a:extLst>
              <a:ext uri="{FF2B5EF4-FFF2-40B4-BE49-F238E27FC236}">
                <a16:creationId xmlns:a16="http://schemas.microsoft.com/office/drawing/2014/main" id="{11E8F0A4-3D4D-457A-AA5D-530B3D8A27D3}"/>
              </a:ext>
            </a:extLst>
          </p:cNvPr>
          <p:cNvSpPr txBox="1"/>
          <p:nvPr/>
        </p:nvSpPr>
        <p:spPr>
          <a:xfrm>
            <a:off x="9294921" y="6370100"/>
            <a:ext cx="2563583" cy="400110"/>
          </a:xfrm>
          <a:prstGeom prst="rect">
            <a:avLst/>
          </a:prstGeom>
          <a:solidFill>
            <a:schemeClr val="bg1"/>
          </a:solidFill>
        </p:spPr>
        <p:txBody>
          <a:bodyPr wrap="square" rtlCol="0">
            <a:spAutoFit/>
          </a:bodyPr>
          <a:lstStyle/>
          <a:p>
            <a:pPr algn="ctr"/>
            <a:r>
              <a:rPr lang="lv-LV" sz="2000" cap="all" dirty="0">
                <a:solidFill>
                  <a:schemeClr val="accent5"/>
                </a:solidFill>
              </a:rPr>
              <a:t>2022.</a:t>
            </a:r>
            <a:r>
              <a:rPr lang="lv-LV" sz="2000" cap="all">
                <a:solidFill>
                  <a:schemeClr val="accent5"/>
                </a:solidFill>
              </a:rPr>
              <a:t>Gada 16.</a:t>
            </a:r>
            <a:r>
              <a:rPr lang="lv-LV" sz="2000" cap="all" dirty="0">
                <a:solidFill>
                  <a:schemeClr val="accent5"/>
                </a:solidFill>
              </a:rPr>
              <a:t>jūnijā</a:t>
            </a:r>
          </a:p>
        </p:txBody>
      </p:sp>
    </p:spTree>
    <p:extLst>
      <p:ext uri="{BB962C8B-B14F-4D97-AF65-F5344CB8AC3E}">
        <p14:creationId xmlns:p14="http://schemas.microsoft.com/office/powerpoint/2010/main" val="38877393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Slide Number Placeholder 17"/>
          <p:cNvSpPr>
            <a:spLocks noGrp="1"/>
          </p:cNvSpPr>
          <p:nvPr>
            <p:ph type="sldNum" sz="quarter" idx="12"/>
          </p:nvPr>
        </p:nvSpPr>
        <p:spPr/>
        <p:txBody>
          <a:bodyPr/>
          <a:lstStyle/>
          <a:p>
            <a:fld id="{74F1C5EA-7852-4B93-BB18-322BB65BE18A}" type="slidenum">
              <a:rPr lang="en-US" smtClean="0"/>
              <a:t>3</a:t>
            </a:fld>
            <a:endParaRPr lang="en-US" dirty="0"/>
          </a:p>
        </p:txBody>
      </p:sp>
      <p:sp>
        <p:nvSpPr>
          <p:cNvPr id="4" name="Title 1"/>
          <p:cNvSpPr>
            <a:spLocks noGrp="1"/>
          </p:cNvSpPr>
          <p:nvPr>
            <p:ph type="title"/>
          </p:nvPr>
        </p:nvSpPr>
        <p:spPr>
          <a:xfrm>
            <a:off x="564292" y="269244"/>
            <a:ext cx="10515600" cy="1325563"/>
          </a:xfrm>
        </p:spPr>
        <p:txBody>
          <a:bodyPr/>
          <a:lstStyle/>
          <a:p>
            <a:pPr algn="ctr"/>
            <a:r>
              <a:rPr lang="lv-LV" b="1" dirty="0">
                <a:solidFill>
                  <a:srgbClr val="FF0000"/>
                </a:solidFill>
              </a:rPr>
              <a:t>Metodoloģija</a:t>
            </a:r>
            <a:endParaRPr lang="en-US" b="1" dirty="0">
              <a:solidFill>
                <a:srgbClr val="FF0000"/>
              </a:solidFill>
            </a:endParaRPr>
          </a:p>
        </p:txBody>
      </p:sp>
      <p:sp>
        <p:nvSpPr>
          <p:cNvPr id="5" name="TextBox 4"/>
          <p:cNvSpPr txBox="1"/>
          <p:nvPr/>
        </p:nvSpPr>
        <p:spPr>
          <a:xfrm>
            <a:off x="182083" y="1282534"/>
            <a:ext cx="12009917" cy="5386090"/>
          </a:xfrm>
          <a:prstGeom prst="rect">
            <a:avLst/>
          </a:prstGeom>
          <a:noFill/>
        </p:spPr>
        <p:txBody>
          <a:bodyPr wrap="square" rtlCol="0">
            <a:spAutoFit/>
          </a:bodyPr>
          <a:lstStyle/>
          <a:p>
            <a:r>
              <a:rPr lang="lv-LV" sz="2400" dirty="0"/>
              <a:t>Lai veiktu gadījumu analīzi:</a:t>
            </a:r>
          </a:p>
          <a:p>
            <a:endParaRPr lang="en-US" sz="800" dirty="0"/>
          </a:p>
          <a:p>
            <a:pPr marL="457200" lvl="0" indent="-457200">
              <a:buFont typeface="+mj-lt"/>
              <a:buAutoNum type="arabicPeriod"/>
            </a:pPr>
            <a:r>
              <a:rPr lang="lv-LV" sz="2400" dirty="0"/>
              <a:t>Veiktas 3 ekspertu intervijas, tai skaitā, viena izpētes sākumposmā, bet divas izpētes beigās;</a:t>
            </a:r>
            <a:endParaRPr lang="en-US" sz="2400" dirty="0"/>
          </a:p>
          <a:p>
            <a:pPr marL="457200" lvl="0" indent="-457200">
              <a:buFont typeface="+mj-lt"/>
              <a:buAutoNum type="arabicPeriod"/>
            </a:pPr>
            <a:r>
              <a:rPr lang="lv-LV" sz="2400" dirty="0"/>
              <a:t>Analizēta publiski pieejamā VSAA statistika par vecuma pensiju izmaiņām un pensionāru skaitu;</a:t>
            </a:r>
            <a:endParaRPr lang="en-US" sz="2400" dirty="0"/>
          </a:p>
          <a:p>
            <a:pPr marL="457200" lvl="0" indent="-457200">
              <a:buFont typeface="+mj-lt"/>
              <a:buAutoNum type="arabicPeriod"/>
            </a:pPr>
            <a:r>
              <a:rPr lang="lv-LV" sz="2400" dirty="0"/>
              <a:t>Apkopoti no VSAA saņemtie dati par vecuma pensiju saņēmēju pensijām 2017.-2020.gadā (par četriem mēnešiem no katra gada). Datu kopa ļāva diferencēt pensijas un piemaksas, kā arī precīzi tās sasaistīt ar darba stāžu, personu vecumu un dzimumu;</a:t>
            </a:r>
          </a:p>
          <a:p>
            <a:pPr marL="457200" lvl="0" indent="-457200">
              <a:buFont typeface="+mj-lt"/>
              <a:buAutoNum type="arabicPeriod"/>
            </a:pPr>
            <a:r>
              <a:rPr lang="lv-LV" sz="2400" dirty="0"/>
              <a:t>Lai izvērtētu pensiju un piemaksu indeksācijas ietekmi uz piešķirto pensijas apmēru dažādos griezumos, kā arī lai minimizētu ar indeksāciju nesaistīto faktoru ietekmi, no datiem tika atlasīta to pensiju saņēmēju datu kopa, kas analizējamajā periodā ir nemainīga pēc virknes pazīmju, konkrēti:</a:t>
            </a:r>
            <a:endParaRPr lang="en-US" sz="2400" dirty="0"/>
          </a:p>
          <a:p>
            <a:pPr marL="1257300" lvl="2" indent="-342900">
              <a:buFont typeface="Arial" panose="020B0604020202020204" pitchFamily="34" charset="0"/>
              <a:buChar char="•"/>
            </a:pPr>
            <a:r>
              <a:rPr lang="lv-LV" sz="2400" dirty="0"/>
              <a:t>ir piešķirtas pensijas 2017.-2019.gada oktobra mēnesī;</a:t>
            </a:r>
          </a:p>
          <a:p>
            <a:pPr marL="1257300" lvl="2" indent="-342900">
              <a:buFont typeface="Arial" panose="020B0604020202020204" pitchFamily="34" charset="0"/>
              <a:buChar char="•"/>
            </a:pPr>
            <a:r>
              <a:rPr lang="lv-LV" sz="2400" dirty="0"/>
              <a:t>pensijas aprēķinā izmantotais darba stāžs starp gadiem nemainās;</a:t>
            </a:r>
          </a:p>
          <a:p>
            <a:pPr marL="1257300" lvl="2" indent="-342900">
              <a:buFont typeface="Arial" panose="020B0604020202020204" pitchFamily="34" charset="0"/>
              <a:buChar char="•"/>
            </a:pPr>
            <a:r>
              <a:rPr lang="lv-LV" sz="2400" dirty="0"/>
              <a:t>piesaistītā pakalpojuma lieta nav Starptautisko pakalpojumu nodaļā.</a:t>
            </a:r>
            <a:endParaRPr lang="en-US" sz="2400" dirty="0"/>
          </a:p>
        </p:txBody>
      </p:sp>
    </p:spTree>
    <p:extLst>
      <p:ext uri="{BB962C8B-B14F-4D97-AF65-F5344CB8AC3E}">
        <p14:creationId xmlns:p14="http://schemas.microsoft.com/office/powerpoint/2010/main" val="20936992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2686" y="149817"/>
            <a:ext cx="6446024" cy="879432"/>
          </a:xfrm>
        </p:spPr>
        <p:txBody>
          <a:bodyPr>
            <a:normAutofit fontScale="90000"/>
          </a:bodyPr>
          <a:lstStyle/>
          <a:p>
            <a:r>
              <a:rPr lang="lv-LV" b="1" dirty="0">
                <a:solidFill>
                  <a:srgbClr val="FF0000"/>
                </a:solidFill>
              </a:rPr>
              <a:t>Pensiju pieaugums </a:t>
            </a:r>
            <a:endParaRPr lang="en-US" b="1" dirty="0">
              <a:solidFill>
                <a:srgbClr val="FF0000"/>
              </a:solidFill>
            </a:endParaRPr>
          </a:p>
        </p:txBody>
      </p:sp>
      <p:pic>
        <p:nvPicPr>
          <p:cNvPr id="12" name="Picture 11"/>
          <p:cNvPicPr/>
          <p:nvPr/>
        </p:nvPicPr>
        <p:blipFill>
          <a:blip r:embed="rId2">
            <a:extLst>
              <a:ext uri="{28A0092B-C50C-407E-A947-70E740481C1C}">
                <a14:useLocalDpi xmlns:a14="http://schemas.microsoft.com/office/drawing/2010/main" val="0"/>
              </a:ext>
            </a:extLst>
          </a:blip>
          <a:srcRect/>
          <a:stretch>
            <a:fillRect/>
          </a:stretch>
        </p:blipFill>
        <p:spPr bwMode="auto">
          <a:xfrm>
            <a:off x="718005" y="2016140"/>
            <a:ext cx="10487608" cy="4038421"/>
          </a:xfrm>
          <a:prstGeom prst="rect">
            <a:avLst/>
          </a:prstGeom>
          <a:noFill/>
        </p:spPr>
      </p:pic>
      <p:sp>
        <p:nvSpPr>
          <p:cNvPr id="10" name="TextBox 9"/>
          <p:cNvSpPr txBox="1"/>
          <p:nvPr/>
        </p:nvSpPr>
        <p:spPr>
          <a:xfrm>
            <a:off x="1335521" y="1134219"/>
            <a:ext cx="10746377" cy="369332"/>
          </a:xfrm>
          <a:prstGeom prst="rect">
            <a:avLst/>
          </a:prstGeom>
          <a:noFill/>
        </p:spPr>
        <p:txBody>
          <a:bodyPr wrap="square" rtlCol="0">
            <a:spAutoFit/>
          </a:bodyPr>
          <a:lstStyle/>
          <a:p>
            <a:r>
              <a:rPr lang="lv-LV" b="1" dirty="0">
                <a:solidFill>
                  <a:schemeClr val="accent6"/>
                </a:solidFill>
              </a:rPr>
              <a:t>Vidējo vecuma pensiju (ar piemaksām) pieaugums pret iepriekšējo mēnesi 2017.-2020.gadā (procentos)</a:t>
            </a:r>
            <a:endParaRPr lang="en-US" b="1" dirty="0">
              <a:solidFill>
                <a:schemeClr val="accent6"/>
              </a:solidFill>
            </a:endParaRPr>
          </a:p>
        </p:txBody>
      </p:sp>
      <p:grpSp>
        <p:nvGrpSpPr>
          <p:cNvPr id="41" name="Group 40"/>
          <p:cNvGrpSpPr/>
          <p:nvPr/>
        </p:nvGrpSpPr>
        <p:grpSpPr>
          <a:xfrm>
            <a:off x="1408470" y="1648599"/>
            <a:ext cx="2808514" cy="3548202"/>
            <a:chOff x="1399592" y="1313047"/>
            <a:chExt cx="2808514" cy="3548202"/>
          </a:xfrm>
        </p:grpSpPr>
        <p:sp>
          <p:nvSpPr>
            <p:cNvPr id="13" name="TextBox 12"/>
            <p:cNvSpPr txBox="1"/>
            <p:nvPr/>
          </p:nvSpPr>
          <p:spPr>
            <a:xfrm>
              <a:off x="1399592" y="1313047"/>
              <a:ext cx="2808514" cy="1169551"/>
            </a:xfrm>
            <a:prstGeom prst="rect">
              <a:avLst/>
            </a:prstGeom>
            <a:noFill/>
          </p:spPr>
          <p:txBody>
            <a:bodyPr wrap="square" rtlCol="0">
              <a:spAutoFit/>
            </a:bodyPr>
            <a:lstStyle/>
            <a:p>
              <a:pPr algn="ctr"/>
              <a:r>
                <a:rPr lang="lv-LV" sz="1400" i="1" dirty="0">
                  <a:solidFill>
                    <a:schemeClr val="accent5"/>
                  </a:solidFill>
                </a:rPr>
                <a:t>2011.-2015.gadā piešķirto pensiju pārrēķins, kompensējot tās situācijas, kad ekonomiskās krīzes laikā aprēķinā bija ņemti vērā negatīvie kapitāla indeksi</a:t>
              </a:r>
              <a:endParaRPr lang="en-US" sz="1400" i="1" dirty="0">
                <a:solidFill>
                  <a:schemeClr val="accent5"/>
                </a:solidFill>
              </a:endParaRPr>
            </a:p>
          </p:txBody>
        </p:sp>
        <p:cxnSp>
          <p:nvCxnSpPr>
            <p:cNvPr id="15" name="Straight Arrow Connector 14"/>
            <p:cNvCxnSpPr/>
            <p:nvPr/>
          </p:nvCxnSpPr>
          <p:spPr>
            <a:xfrm flipH="1">
              <a:off x="1466335" y="2559678"/>
              <a:ext cx="978287" cy="230157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3110983" y="2559678"/>
              <a:ext cx="602601" cy="230157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grpSp>
      <p:grpSp>
        <p:nvGrpSpPr>
          <p:cNvPr id="42" name="Group 41"/>
          <p:cNvGrpSpPr/>
          <p:nvPr/>
        </p:nvGrpSpPr>
        <p:grpSpPr>
          <a:xfrm>
            <a:off x="4184329" y="1496140"/>
            <a:ext cx="3130418" cy="3182292"/>
            <a:chOff x="4175451" y="1160588"/>
            <a:chExt cx="3130418" cy="3182292"/>
          </a:xfrm>
        </p:grpSpPr>
        <p:sp>
          <p:nvSpPr>
            <p:cNvPr id="20" name="TextBox 19"/>
            <p:cNvSpPr txBox="1"/>
            <p:nvPr/>
          </p:nvSpPr>
          <p:spPr>
            <a:xfrm>
              <a:off x="4175451" y="1160588"/>
              <a:ext cx="3130418" cy="1169551"/>
            </a:xfrm>
            <a:prstGeom prst="rect">
              <a:avLst/>
            </a:prstGeom>
            <a:noFill/>
          </p:spPr>
          <p:txBody>
            <a:bodyPr wrap="square" rtlCol="0">
              <a:spAutoFit/>
            </a:bodyPr>
            <a:lstStyle/>
            <a:p>
              <a:pPr algn="ctr"/>
              <a:r>
                <a:rPr lang="lv-LV" sz="1400" i="1" dirty="0">
                  <a:solidFill>
                    <a:srgbClr val="00B050"/>
                  </a:solidFill>
                </a:rPr>
                <a:t>Pensiju piemaksu palielinājums (no EUR 1,00 uz EUR 1,50 par katru apdrošināšanas stāža gadu, kas iegūts līdz 1996.gada 31.decembrim, ja persona pensionējusies līdz šim laikam)</a:t>
              </a:r>
              <a:endParaRPr lang="en-US" sz="1400" i="1" dirty="0">
                <a:solidFill>
                  <a:srgbClr val="00B050"/>
                </a:solidFill>
              </a:endParaRPr>
            </a:p>
          </p:txBody>
        </p:sp>
        <p:cxnSp>
          <p:nvCxnSpPr>
            <p:cNvPr id="21" name="Straight Arrow Connector 20"/>
            <p:cNvCxnSpPr/>
            <p:nvPr/>
          </p:nvCxnSpPr>
          <p:spPr>
            <a:xfrm flipH="1">
              <a:off x="4984104" y="2330139"/>
              <a:ext cx="674135" cy="2012741"/>
            </a:xfrm>
            <a:prstGeom prst="straightConnector1">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43" name="Group 42"/>
          <p:cNvGrpSpPr/>
          <p:nvPr/>
        </p:nvGrpSpPr>
        <p:grpSpPr>
          <a:xfrm>
            <a:off x="3094978" y="5433719"/>
            <a:ext cx="7438831" cy="1424281"/>
            <a:chOff x="3086100" y="5098167"/>
            <a:chExt cx="7438831" cy="1424281"/>
          </a:xfrm>
        </p:grpSpPr>
        <p:sp>
          <p:nvSpPr>
            <p:cNvPr id="29" name="TextBox 28"/>
            <p:cNvSpPr txBox="1"/>
            <p:nvPr/>
          </p:nvSpPr>
          <p:spPr>
            <a:xfrm>
              <a:off x="4984104" y="6214671"/>
              <a:ext cx="2808514" cy="307777"/>
            </a:xfrm>
            <a:prstGeom prst="rect">
              <a:avLst/>
            </a:prstGeom>
            <a:noFill/>
          </p:spPr>
          <p:txBody>
            <a:bodyPr wrap="square" rtlCol="0">
              <a:spAutoFit/>
            </a:bodyPr>
            <a:lstStyle/>
            <a:p>
              <a:pPr algn="ctr"/>
              <a:r>
                <a:rPr lang="lv-LV" sz="1400" i="1" dirty="0">
                  <a:solidFill>
                    <a:srgbClr val="FF0000"/>
                  </a:solidFill>
                </a:rPr>
                <a:t>Indeksācijas</a:t>
              </a:r>
              <a:endParaRPr lang="en-US" sz="1400" i="1" dirty="0">
                <a:solidFill>
                  <a:srgbClr val="FF0000"/>
                </a:solidFill>
              </a:endParaRPr>
            </a:p>
          </p:txBody>
        </p:sp>
        <p:cxnSp>
          <p:nvCxnSpPr>
            <p:cNvPr id="30" name="Straight Arrow Connector 29"/>
            <p:cNvCxnSpPr/>
            <p:nvPr/>
          </p:nvCxnSpPr>
          <p:spPr>
            <a:xfrm flipV="1">
              <a:off x="6867331" y="5122506"/>
              <a:ext cx="3657600" cy="1246053"/>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flipH="1" flipV="1">
              <a:off x="3086100" y="5109243"/>
              <a:ext cx="2839617" cy="1272578"/>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flipV="1">
              <a:off x="6582942" y="5122506"/>
              <a:ext cx="1478707" cy="1116503"/>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flipH="1" flipV="1">
              <a:off x="5625969" y="5098167"/>
              <a:ext cx="644202" cy="1140842"/>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59" name="Group 58"/>
          <p:cNvGrpSpPr/>
          <p:nvPr/>
        </p:nvGrpSpPr>
        <p:grpSpPr>
          <a:xfrm>
            <a:off x="5667117" y="2934461"/>
            <a:ext cx="2355247" cy="1482336"/>
            <a:chOff x="5658239" y="2598909"/>
            <a:chExt cx="2355247" cy="1482336"/>
          </a:xfrm>
        </p:grpSpPr>
        <p:sp>
          <p:nvSpPr>
            <p:cNvPr id="48" name="TextBox 47"/>
            <p:cNvSpPr txBox="1"/>
            <p:nvPr/>
          </p:nvSpPr>
          <p:spPr>
            <a:xfrm>
              <a:off x="5658239" y="2598909"/>
              <a:ext cx="2355247" cy="830997"/>
            </a:xfrm>
            <a:prstGeom prst="rect">
              <a:avLst/>
            </a:prstGeom>
            <a:noFill/>
          </p:spPr>
          <p:txBody>
            <a:bodyPr wrap="square" rtlCol="0">
              <a:spAutoFit/>
            </a:bodyPr>
            <a:lstStyle/>
            <a:p>
              <a:pPr algn="ctr"/>
              <a:r>
                <a:rPr lang="lv-LV" sz="1200" dirty="0"/>
                <a:t>Indeksu diferenciācija pēc stāža:</a:t>
              </a:r>
            </a:p>
            <a:p>
              <a:pPr marL="285750" indent="-285750">
                <a:buFont typeface="Arial" panose="020B0604020202020204" pitchFamily="34" charset="0"/>
                <a:buChar char="•"/>
              </a:pPr>
              <a:r>
                <a:rPr lang="lv-LV" sz="1200" dirty="0"/>
                <a:t>Līdz 29 gadiem</a:t>
              </a:r>
            </a:p>
            <a:p>
              <a:pPr marL="285750" indent="-285750">
                <a:buFont typeface="Arial" panose="020B0604020202020204" pitchFamily="34" charset="0"/>
                <a:buChar char="•"/>
              </a:pPr>
              <a:r>
                <a:rPr lang="lv-LV" sz="1200" dirty="0"/>
                <a:t>20-39 gadi</a:t>
              </a:r>
            </a:p>
            <a:p>
              <a:pPr marL="285750" indent="-285750">
                <a:buFont typeface="Arial" panose="020B0604020202020204" pitchFamily="34" charset="0"/>
                <a:buChar char="•"/>
              </a:pPr>
              <a:r>
                <a:rPr lang="lv-LV" sz="1200" dirty="0"/>
                <a:t>40 un vairāk gadi</a:t>
              </a:r>
              <a:endParaRPr lang="en-US" sz="1200" dirty="0"/>
            </a:p>
          </p:txBody>
        </p:sp>
        <p:cxnSp>
          <p:nvCxnSpPr>
            <p:cNvPr id="52" name="Straight Arrow Connector 51"/>
            <p:cNvCxnSpPr/>
            <p:nvPr/>
          </p:nvCxnSpPr>
          <p:spPr>
            <a:xfrm flipH="1">
              <a:off x="5740661" y="3429906"/>
              <a:ext cx="647700" cy="651339"/>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pSp>
        <p:nvGrpSpPr>
          <p:cNvPr id="60" name="Group 59"/>
          <p:cNvGrpSpPr/>
          <p:nvPr/>
        </p:nvGrpSpPr>
        <p:grpSpPr>
          <a:xfrm>
            <a:off x="8206599" y="2494984"/>
            <a:ext cx="2456651" cy="1213756"/>
            <a:chOff x="8197721" y="2159432"/>
            <a:chExt cx="2456651" cy="1213756"/>
          </a:xfrm>
        </p:grpSpPr>
        <p:sp>
          <p:nvSpPr>
            <p:cNvPr id="49" name="TextBox 48"/>
            <p:cNvSpPr txBox="1"/>
            <p:nvPr/>
          </p:nvSpPr>
          <p:spPr>
            <a:xfrm>
              <a:off x="8299125" y="2159432"/>
              <a:ext cx="2355247" cy="646331"/>
            </a:xfrm>
            <a:prstGeom prst="rect">
              <a:avLst/>
            </a:prstGeom>
            <a:noFill/>
          </p:spPr>
          <p:txBody>
            <a:bodyPr wrap="square" rtlCol="0">
              <a:spAutoFit/>
            </a:bodyPr>
            <a:lstStyle/>
            <a:p>
              <a:pPr algn="ctr"/>
              <a:r>
                <a:rPr lang="lv-LV" sz="1200" dirty="0"/>
                <a:t>Indeksu diferenciācija pēc stāža:</a:t>
              </a:r>
            </a:p>
            <a:p>
              <a:pPr marL="285750" indent="-285750">
                <a:buFont typeface="Arial" panose="020B0604020202020204" pitchFamily="34" charset="0"/>
                <a:buChar char="•"/>
              </a:pPr>
              <a:r>
                <a:rPr lang="lv-LV" sz="1200" dirty="0"/>
                <a:t>40-44 gadi</a:t>
              </a:r>
            </a:p>
            <a:p>
              <a:pPr marL="285750" indent="-285750">
                <a:buFont typeface="Arial" panose="020B0604020202020204" pitchFamily="34" charset="0"/>
                <a:buChar char="•"/>
              </a:pPr>
              <a:r>
                <a:rPr lang="lv-LV" sz="1200" dirty="0"/>
                <a:t>45 un vairāk gadi</a:t>
              </a:r>
              <a:endParaRPr lang="en-US" sz="1200" dirty="0"/>
            </a:p>
          </p:txBody>
        </p:sp>
        <p:cxnSp>
          <p:nvCxnSpPr>
            <p:cNvPr id="56" name="Straight Arrow Connector 55"/>
            <p:cNvCxnSpPr/>
            <p:nvPr/>
          </p:nvCxnSpPr>
          <p:spPr>
            <a:xfrm flipH="1">
              <a:off x="8197721" y="2805763"/>
              <a:ext cx="918677" cy="567425"/>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pSp>
        <p:nvGrpSpPr>
          <p:cNvPr id="61" name="Group 60"/>
          <p:cNvGrpSpPr/>
          <p:nvPr/>
        </p:nvGrpSpPr>
        <p:grpSpPr>
          <a:xfrm>
            <a:off x="8146959" y="3672061"/>
            <a:ext cx="2134316" cy="885486"/>
            <a:chOff x="8138081" y="3336509"/>
            <a:chExt cx="2134316" cy="885486"/>
          </a:xfrm>
        </p:grpSpPr>
        <p:sp>
          <p:nvSpPr>
            <p:cNvPr id="50" name="TextBox 49"/>
            <p:cNvSpPr txBox="1"/>
            <p:nvPr/>
          </p:nvSpPr>
          <p:spPr>
            <a:xfrm>
              <a:off x="8138081" y="3336509"/>
              <a:ext cx="2134316" cy="276999"/>
            </a:xfrm>
            <a:prstGeom prst="rect">
              <a:avLst/>
            </a:prstGeom>
            <a:noFill/>
          </p:spPr>
          <p:txBody>
            <a:bodyPr wrap="square" rtlCol="0">
              <a:spAutoFit/>
            </a:bodyPr>
            <a:lstStyle/>
            <a:p>
              <a:pPr algn="ctr"/>
              <a:r>
                <a:rPr lang="lv-LV" sz="1200" dirty="0"/>
                <a:t>Piemaksu indeksācija</a:t>
              </a:r>
              <a:endParaRPr lang="en-US" sz="1200" dirty="0"/>
            </a:p>
          </p:txBody>
        </p:sp>
        <p:cxnSp>
          <p:nvCxnSpPr>
            <p:cNvPr id="58" name="Straight Arrow Connector 57"/>
            <p:cNvCxnSpPr/>
            <p:nvPr/>
          </p:nvCxnSpPr>
          <p:spPr>
            <a:xfrm flipH="1">
              <a:off x="8299125" y="3654570"/>
              <a:ext cx="918677" cy="567425"/>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62" name="TextBox 61"/>
          <p:cNvSpPr txBox="1"/>
          <p:nvPr/>
        </p:nvSpPr>
        <p:spPr>
          <a:xfrm>
            <a:off x="8576138" y="6273224"/>
            <a:ext cx="3362972" cy="276999"/>
          </a:xfrm>
          <a:prstGeom prst="rect">
            <a:avLst/>
          </a:prstGeom>
          <a:noFill/>
        </p:spPr>
        <p:txBody>
          <a:bodyPr wrap="square" rtlCol="0">
            <a:spAutoFit/>
          </a:bodyPr>
          <a:lstStyle/>
          <a:p>
            <a:r>
              <a:rPr lang="lv-LV" sz="1200" dirty="0"/>
              <a:t>Avots: VSAA oficiālie statistiskas dati</a:t>
            </a:r>
            <a:endParaRPr lang="en-US" sz="1200" dirty="0"/>
          </a:p>
        </p:txBody>
      </p:sp>
      <p:sp>
        <p:nvSpPr>
          <p:cNvPr id="28" name="Slide Number Placeholder 17">
            <a:extLst>
              <a:ext uri="{FF2B5EF4-FFF2-40B4-BE49-F238E27FC236}">
                <a16:creationId xmlns:a16="http://schemas.microsoft.com/office/drawing/2014/main" id="{4F63F663-453A-4915-9D6C-FB50BD6852BC}"/>
              </a:ext>
            </a:extLst>
          </p:cNvPr>
          <p:cNvSpPr>
            <a:spLocks noGrp="1"/>
          </p:cNvSpPr>
          <p:nvPr>
            <p:ph type="sldNum" sz="quarter" idx="12"/>
          </p:nvPr>
        </p:nvSpPr>
        <p:spPr>
          <a:xfrm>
            <a:off x="8610600" y="6356350"/>
            <a:ext cx="2743200" cy="365125"/>
          </a:xfrm>
        </p:spPr>
        <p:txBody>
          <a:bodyPr/>
          <a:lstStyle/>
          <a:p>
            <a:fld id="{74F1C5EA-7852-4B93-BB18-322BB65BE18A}" type="slidenum">
              <a:rPr lang="en-US" smtClean="0"/>
              <a:t>4</a:t>
            </a:fld>
            <a:endParaRPr lang="en-US" dirty="0"/>
          </a:p>
        </p:txBody>
      </p:sp>
    </p:spTree>
    <p:extLst>
      <p:ext uri="{BB962C8B-B14F-4D97-AF65-F5344CB8AC3E}">
        <p14:creationId xmlns:p14="http://schemas.microsoft.com/office/powerpoint/2010/main" val="21483110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41"/>
                                        </p:tgtEl>
                                        <p:attrNameLst>
                                          <p:attrName>style.visibility</p:attrName>
                                        </p:attrNameLst>
                                      </p:cBhvr>
                                      <p:to>
                                        <p:strVal val="visible"/>
                                      </p:to>
                                    </p:set>
                                    <p:animEffect transition="in" filter="wipe(up)">
                                      <p:cBhvr>
                                        <p:cTn id="7" dur="500"/>
                                        <p:tgtEl>
                                          <p:spTgt spid="4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42"/>
                                        </p:tgtEl>
                                        <p:attrNameLst>
                                          <p:attrName>style.visibility</p:attrName>
                                        </p:attrNameLst>
                                      </p:cBhvr>
                                      <p:to>
                                        <p:strVal val="visible"/>
                                      </p:to>
                                    </p:set>
                                    <p:animEffect transition="in" filter="wipe(up)">
                                      <p:cBhvr>
                                        <p:cTn id="12" dur="500"/>
                                        <p:tgtEl>
                                          <p:spTgt spid="4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43"/>
                                        </p:tgtEl>
                                        <p:attrNameLst>
                                          <p:attrName>style.visibility</p:attrName>
                                        </p:attrNameLst>
                                      </p:cBhvr>
                                      <p:to>
                                        <p:strVal val="visible"/>
                                      </p:to>
                                    </p:set>
                                    <p:animEffect transition="in" filter="wipe(down)">
                                      <p:cBhvr>
                                        <p:cTn id="17" dur="500"/>
                                        <p:tgtEl>
                                          <p:spTgt spid="43"/>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2" fill="hold" nodeType="clickEffect">
                                  <p:stCondLst>
                                    <p:cond delay="0"/>
                                  </p:stCondLst>
                                  <p:childTnLst>
                                    <p:set>
                                      <p:cBhvr>
                                        <p:cTn id="21" dur="1" fill="hold">
                                          <p:stCondLst>
                                            <p:cond delay="0"/>
                                          </p:stCondLst>
                                        </p:cTn>
                                        <p:tgtEl>
                                          <p:spTgt spid="59"/>
                                        </p:tgtEl>
                                        <p:attrNameLst>
                                          <p:attrName>style.visibility</p:attrName>
                                        </p:attrNameLst>
                                      </p:cBhvr>
                                      <p:to>
                                        <p:strVal val="visible"/>
                                      </p:to>
                                    </p:set>
                                    <p:animEffect transition="in" filter="wipe(right)">
                                      <p:cBhvr>
                                        <p:cTn id="22" dur="500"/>
                                        <p:tgtEl>
                                          <p:spTgt spid="59"/>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2" fill="hold" nodeType="clickEffect">
                                  <p:stCondLst>
                                    <p:cond delay="0"/>
                                  </p:stCondLst>
                                  <p:childTnLst>
                                    <p:set>
                                      <p:cBhvr>
                                        <p:cTn id="26" dur="1" fill="hold">
                                          <p:stCondLst>
                                            <p:cond delay="0"/>
                                          </p:stCondLst>
                                        </p:cTn>
                                        <p:tgtEl>
                                          <p:spTgt spid="60"/>
                                        </p:tgtEl>
                                        <p:attrNameLst>
                                          <p:attrName>style.visibility</p:attrName>
                                        </p:attrNameLst>
                                      </p:cBhvr>
                                      <p:to>
                                        <p:strVal val="visible"/>
                                      </p:to>
                                    </p:set>
                                    <p:animEffect transition="in" filter="wipe(right)">
                                      <p:cBhvr>
                                        <p:cTn id="27" dur="500"/>
                                        <p:tgtEl>
                                          <p:spTgt spid="60"/>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2" fill="hold" nodeType="clickEffect">
                                  <p:stCondLst>
                                    <p:cond delay="0"/>
                                  </p:stCondLst>
                                  <p:childTnLst>
                                    <p:set>
                                      <p:cBhvr>
                                        <p:cTn id="31" dur="1" fill="hold">
                                          <p:stCondLst>
                                            <p:cond delay="0"/>
                                          </p:stCondLst>
                                        </p:cTn>
                                        <p:tgtEl>
                                          <p:spTgt spid="61"/>
                                        </p:tgtEl>
                                        <p:attrNameLst>
                                          <p:attrName>style.visibility</p:attrName>
                                        </p:attrNameLst>
                                      </p:cBhvr>
                                      <p:to>
                                        <p:strVal val="visible"/>
                                      </p:to>
                                    </p:set>
                                    <p:animEffect transition="in" filter="wipe(right)">
                                      <p:cBhvr>
                                        <p:cTn id="32" dur="500"/>
                                        <p:tgtEl>
                                          <p:spTgt spid="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Slide Number Placeholder 17"/>
          <p:cNvSpPr>
            <a:spLocks noGrp="1"/>
          </p:cNvSpPr>
          <p:nvPr>
            <p:ph type="sldNum" sz="quarter" idx="12"/>
          </p:nvPr>
        </p:nvSpPr>
        <p:spPr/>
        <p:txBody>
          <a:bodyPr/>
          <a:lstStyle/>
          <a:p>
            <a:fld id="{74F1C5EA-7852-4B93-BB18-322BB65BE18A}" type="slidenum">
              <a:rPr lang="en-US" smtClean="0"/>
              <a:t>5</a:t>
            </a:fld>
            <a:endParaRPr lang="en-US" dirty="0"/>
          </a:p>
        </p:txBody>
      </p:sp>
      <p:sp>
        <p:nvSpPr>
          <p:cNvPr id="4" name="Title 1"/>
          <p:cNvSpPr>
            <a:spLocks noGrp="1"/>
          </p:cNvSpPr>
          <p:nvPr>
            <p:ph type="title"/>
          </p:nvPr>
        </p:nvSpPr>
        <p:spPr>
          <a:xfrm>
            <a:off x="531341" y="31987"/>
            <a:ext cx="10515600" cy="875815"/>
          </a:xfrm>
        </p:spPr>
        <p:txBody>
          <a:bodyPr/>
          <a:lstStyle/>
          <a:p>
            <a:pPr algn="ctr"/>
            <a:r>
              <a:rPr lang="lv-LV" b="1" dirty="0">
                <a:solidFill>
                  <a:srgbClr val="FF0000"/>
                </a:solidFill>
              </a:rPr>
              <a:t>Pensiju pieaugums </a:t>
            </a:r>
            <a:endParaRPr lang="en-US" b="1" dirty="0">
              <a:solidFill>
                <a:srgbClr val="FF0000"/>
              </a:solidFill>
            </a:endParaRPr>
          </a:p>
        </p:txBody>
      </p:sp>
      <p:sp>
        <p:nvSpPr>
          <p:cNvPr id="7" name="TextBox 6"/>
          <p:cNvSpPr txBox="1"/>
          <p:nvPr/>
        </p:nvSpPr>
        <p:spPr>
          <a:xfrm>
            <a:off x="8732108" y="1775305"/>
            <a:ext cx="3319848" cy="3785652"/>
          </a:xfrm>
          <a:prstGeom prst="rect">
            <a:avLst/>
          </a:prstGeom>
          <a:noFill/>
        </p:spPr>
        <p:txBody>
          <a:bodyPr wrap="square" rtlCol="0">
            <a:spAutoFit/>
          </a:bodyPr>
          <a:lstStyle/>
          <a:p>
            <a:r>
              <a:rPr lang="lv-LV" sz="2400" dirty="0"/>
              <a:t>indekss un vidējā sociālās apdrošināšanas iemaksu alga) šo uzlabojumu ļāvis sajust arī pensiju saņēmējiem – tiesa, mazākā mērā, nekā algotu darbu strādājošajiem, tomēr nodrošinot augstāku ienākumu stabilitāti.</a:t>
            </a:r>
            <a:endParaRPr lang="en-US" sz="2400" dirty="0"/>
          </a:p>
        </p:txBody>
      </p:sp>
      <p:pic>
        <p:nvPicPr>
          <p:cNvPr id="5" name="Picture 4"/>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84836" y="2759676"/>
            <a:ext cx="8646126" cy="4036747"/>
          </a:xfrm>
          <a:prstGeom prst="rect">
            <a:avLst/>
          </a:prstGeom>
          <a:noFill/>
        </p:spPr>
      </p:pic>
      <p:sp>
        <p:nvSpPr>
          <p:cNvPr id="6" name="TextBox 5"/>
          <p:cNvSpPr txBox="1"/>
          <p:nvPr/>
        </p:nvSpPr>
        <p:spPr>
          <a:xfrm>
            <a:off x="1317638" y="2095862"/>
            <a:ext cx="6380522" cy="646331"/>
          </a:xfrm>
          <a:prstGeom prst="rect">
            <a:avLst/>
          </a:prstGeom>
          <a:noFill/>
        </p:spPr>
        <p:txBody>
          <a:bodyPr wrap="square" rtlCol="0">
            <a:spAutoFit/>
          </a:bodyPr>
          <a:lstStyle/>
          <a:p>
            <a:pPr algn="ctr"/>
            <a:r>
              <a:rPr lang="lv-LV" b="1" dirty="0">
                <a:solidFill>
                  <a:schemeClr val="accent6"/>
                </a:solidFill>
              </a:rPr>
              <a:t>Vidējo vecuma pensiju (ar piemaksām), vidējo algu un patēriņa cenu pieauguma salīdzinājums pret to pašu mēnesi gadu iepriekš</a:t>
            </a:r>
            <a:endParaRPr lang="en-US" b="1" dirty="0">
              <a:solidFill>
                <a:schemeClr val="accent6"/>
              </a:solidFill>
            </a:endParaRPr>
          </a:p>
        </p:txBody>
      </p:sp>
      <p:sp>
        <p:nvSpPr>
          <p:cNvPr id="8" name="TextBox 7"/>
          <p:cNvSpPr txBox="1"/>
          <p:nvPr/>
        </p:nvSpPr>
        <p:spPr>
          <a:xfrm>
            <a:off x="184836" y="691844"/>
            <a:ext cx="11867120" cy="1200329"/>
          </a:xfrm>
          <a:prstGeom prst="rect">
            <a:avLst/>
          </a:prstGeom>
          <a:noFill/>
        </p:spPr>
        <p:txBody>
          <a:bodyPr wrap="square" rtlCol="0">
            <a:spAutoFit/>
          </a:bodyPr>
          <a:lstStyle/>
          <a:p>
            <a:r>
              <a:rPr lang="lv-LV" sz="2400" dirty="0"/>
              <a:t>Pētāmajā periodā noticis kopējais pensionāru dzīves apstākļu (šo jēdzienu reducējot līdz pirktspējai) uzlabojums, taču to nodrošinājusi nevis indeksu diversifikācija, bet gan sabiedrības dzīves apstākļu uzlabojums kopumā, kas caur indeksā iekļautajām komponentēm (cenu</a:t>
            </a:r>
            <a:endParaRPr lang="en-US" sz="2400" dirty="0"/>
          </a:p>
        </p:txBody>
      </p:sp>
      <p:sp>
        <p:nvSpPr>
          <p:cNvPr id="9" name="TextBox 8">
            <a:extLst>
              <a:ext uri="{FF2B5EF4-FFF2-40B4-BE49-F238E27FC236}">
                <a16:creationId xmlns:a16="http://schemas.microsoft.com/office/drawing/2014/main" id="{579428B1-AFE5-461C-9056-A7B4B63DC798}"/>
              </a:ext>
            </a:extLst>
          </p:cNvPr>
          <p:cNvSpPr txBox="1"/>
          <p:nvPr/>
        </p:nvSpPr>
        <p:spPr>
          <a:xfrm>
            <a:off x="5467990" y="6496775"/>
            <a:ext cx="3362972" cy="276999"/>
          </a:xfrm>
          <a:prstGeom prst="rect">
            <a:avLst/>
          </a:prstGeom>
          <a:noFill/>
        </p:spPr>
        <p:txBody>
          <a:bodyPr wrap="square" rtlCol="0">
            <a:spAutoFit/>
          </a:bodyPr>
          <a:lstStyle/>
          <a:p>
            <a:r>
              <a:rPr lang="lv-LV" sz="1200" dirty="0"/>
              <a:t>Avots: oficiālie VSAA un CSP statistiskas dati</a:t>
            </a:r>
            <a:endParaRPr lang="en-US" sz="1200" dirty="0"/>
          </a:p>
        </p:txBody>
      </p:sp>
    </p:spTree>
    <p:extLst>
      <p:ext uri="{BB962C8B-B14F-4D97-AF65-F5344CB8AC3E}">
        <p14:creationId xmlns:p14="http://schemas.microsoft.com/office/powerpoint/2010/main" val="236658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2686" y="149817"/>
            <a:ext cx="6446024" cy="879432"/>
          </a:xfrm>
        </p:spPr>
        <p:txBody>
          <a:bodyPr>
            <a:normAutofit fontScale="90000"/>
          </a:bodyPr>
          <a:lstStyle/>
          <a:p>
            <a:r>
              <a:rPr lang="lv-LV" b="1" dirty="0">
                <a:solidFill>
                  <a:srgbClr val="FF0000"/>
                </a:solidFill>
              </a:rPr>
              <a:t>Pensiju pieaugums </a:t>
            </a:r>
            <a:endParaRPr lang="en-US" b="1" dirty="0">
              <a:solidFill>
                <a:srgbClr val="FF0000"/>
              </a:solidFill>
            </a:endParaRPr>
          </a:p>
        </p:txBody>
      </p:sp>
      <p:sp>
        <p:nvSpPr>
          <p:cNvPr id="10" name="TextBox 9"/>
          <p:cNvSpPr txBox="1"/>
          <p:nvPr/>
        </p:nvSpPr>
        <p:spPr>
          <a:xfrm>
            <a:off x="2773531" y="1354165"/>
            <a:ext cx="7208669" cy="369332"/>
          </a:xfrm>
          <a:prstGeom prst="rect">
            <a:avLst/>
          </a:prstGeom>
          <a:noFill/>
        </p:spPr>
        <p:txBody>
          <a:bodyPr wrap="square" rtlCol="0">
            <a:spAutoFit/>
          </a:bodyPr>
          <a:lstStyle/>
          <a:p>
            <a:r>
              <a:rPr lang="lv-LV" b="1" dirty="0">
                <a:solidFill>
                  <a:schemeClr val="accent6"/>
                </a:solidFill>
              </a:rPr>
              <a:t>Vidējās vecuma pensijas pirktspējas pieaugums 2016.-2021.gadā (EUR)</a:t>
            </a:r>
            <a:endParaRPr lang="en-US" b="1" dirty="0">
              <a:solidFill>
                <a:schemeClr val="accent6"/>
              </a:solidFill>
            </a:endParaRPr>
          </a:p>
        </p:txBody>
      </p:sp>
      <p:pic>
        <p:nvPicPr>
          <p:cNvPr id="27" name="Picture 26"/>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0890" y="1790670"/>
            <a:ext cx="12091110" cy="4863632"/>
          </a:xfrm>
          <a:prstGeom prst="rect">
            <a:avLst/>
          </a:prstGeom>
          <a:noFill/>
        </p:spPr>
      </p:pic>
      <p:sp>
        <p:nvSpPr>
          <p:cNvPr id="7" name="TextBox 6">
            <a:extLst>
              <a:ext uri="{FF2B5EF4-FFF2-40B4-BE49-F238E27FC236}">
                <a16:creationId xmlns:a16="http://schemas.microsoft.com/office/drawing/2014/main" id="{F8A82C32-31D3-4466-9C04-90E4E4A57459}"/>
              </a:ext>
            </a:extLst>
          </p:cNvPr>
          <p:cNvSpPr txBox="1"/>
          <p:nvPr/>
        </p:nvSpPr>
        <p:spPr>
          <a:xfrm>
            <a:off x="7980370" y="6221568"/>
            <a:ext cx="3362972" cy="276999"/>
          </a:xfrm>
          <a:prstGeom prst="rect">
            <a:avLst/>
          </a:prstGeom>
          <a:noFill/>
        </p:spPr>
        <p:txBody>
          <a:bodyPr wrap="square" rtlCol="0">
            <a:spAutoFit/>
          </a:bodyPr>
          <a:lstStyle/>
          <a:p>
            <a:r>
              <a:rPr lang="lv-LV" sz="1200" dirty="0"/>
              <a:t>Avots: oficiālie VSAA un CSP statistiskas dati</a:t>
            </a:r>
            <a:endParaRPr lang="en-US" sz="1200" dirty="0"/>
          </a:p>
        </p:txBody>
      </p:sp>
      <p:sp>
        <p:nvSpPr>
          <p:cNvPr id="8" name="Slide Number Placeholder 17">
            <a:extLst>
              <a:ext uri="{FF2B5EF4-FFF2-40B4-BE49-F238E27FC236}">
                <a16:creationId xmlns:a16="http://schemas.microsoft.com/office/drawing/2014/main" id="{C1B2079B-4C71-42A1-9B6D-CB94C0732FA3}"/>
              </a:ext>
            </a:extLst>
          </p:cNvPr>
          <p:cNvSpPr>
            <a:spLocks noGrp="1"/>
          </p:cNvSpPr>
          <p:nvPr>
            <p:ph type="sldNum" sz="quarter" idx="12"/>
          </p:nvPr>
        </p:nvSpPr>
        <p:spPr>
          <a:xfrm>
            <a:off x="8610600" y="6356350"/>
            <a:ext cx="2743200" cy="365125"/>
          </a:xfrm>
        </p:spPr>
        <p:txBody>
          <a:bodyPr/>
          <a:lstStyle/>
          <a:p>
            <a:fld id="{74F1C5EA-7852-4B93-BB18-322BB65BE18A}" type="slidenum">
              <a:rPr lang="en-US" smtClean="0"/>
              <a:t>6</a:t>
            </a:fld>
            <a:endParaRPr lang="en-US" dirty="0"/>
          </a:p>
        </p:txBody>
      </p:sp>
    </p:spTree>
    <p:extLst>
      <p:ext uri="{BB962C8B-B14F-4D97-AF65-F5344CB8AC3E}">
        <p14:creationId xmlns:p14="http://schemas.microsoft.com/office/powerpoint/2010/main" val="19093133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98494" y="0"/>
            <a:ext cx="10750182" cy="6858000"/>
          </a:xfrm>
          <a:prstGeom prst="rect">
            <a:avLst/>
          </a:prstGeom>
          <a:noFill/>
        </p:spPr>
      </p:pic>
      <p:sp>
        <p:nvSpPr>
          <p:cNvPr id="10" name="TextBox 9"/>
          <p:cNvSpPr txBox="1"/>
          <p:nvPr/>
        </p:nvSpPr>
        <p:spPr>
          <a:xfrm>
            <a:off x="189518" y="2091405"/>
            <a:ext cx="5131512" cy="1200329"/>
          </a:xfrm>
          <a:prstGeom prst="rect">
            <a:avLst/>
          </a:prstGeom>
          <a:solidFill>
            <a:schemeClr val="bg1"/>
          </a:solidFill>
        </p:spPr>
        <p:txBody>
          <a:bodyPr wrap="square" rtlCol="0">
            <a:spAutoFit/>
          </a:bodyPr>
          <a:lstStyle/>
          <a:p>
            <a:r>
              <a:rPr lang="lv-LV" b="1" dirty="0">
                <a:solidFill>
                  <a:schemeClr val="accent6"/>
                </a:solidFill>
              </a:rPr>
              <a:t>2018.gada oktobrī saņemto vecuma pensiju (ieskaitot piemaksas) struktūra dažādās pensiju saņēmēju grupās atlasīto pensiju saņēmēju vidū, salīdzinot ar 2017.gada oktobri</a:t>
            </a:r>
            <a:endParaRPr lang="en-US" b="1" dirty="0">
              <a:solidFill>
                <a:schemeClr val="accent6"/>
              </a:solidFill>
            </a:endParaRPr>
          </a:p>
        </p:txBody>
      </p:sp>
      <p:sp>
        <p:nvSpPr>
          <p:cNvPr id="31" name="TextBox 30"/>
          <p:cNvSpPr txBox="1"/>
          <p:nvPr/>
        </p:nvSpPr>
        <p:spPr>
          <a:xfrm>
            <a:off x="430306" y="5777419"/>
            <a:ext cx="3362972" cy="276999"/>
          </a:xfrm>
          <a:prstGeom prst="rect">
            <a:avLst/>
          </a:prstGeom>
          <a:noFill/>
        </p:spPr>
        <p:txBody>
          <a:bodyPr wrap="square" rtlCol="0">
            <a:spAutoFit/>
          </a:bodyPr>
          <a:lstStyle/>
          <a:p>
            <a:r>
              <a:rPr lang="lv-LV" sz="1200" dirty="0"/>
              <a:t>Avots: Aprēķini no nepublicētiem VSAA datiem</a:t>
            </a:r>
            <a:endParaRPr lang="en-US" sz="1200" dirty="0"/>
          </a:p>
        </p:txBody>
      </p:sp>
      <p:sp>
        <p:nvSpPr>
          <p:cNvPr id="8" name="Title 1">
            <a:extLst>
              <a:ext uri="{FF2B5EF4-FFF2-40B4-BE49-F238E27FC236}">
                <a16:creationId xmlns:a16="http://schemas.microsoft.com/office/drawing/2014/main" id="{2D095D30-7A0C-4091-B9DF-5A97F7A5A184}"/>
              </a:ext>
            </a:extLst>
          </p:cNvPr>
          <p:cNvSpPr>
            <a:spLocks noGrp="1"/>
          </p:cNvSpPr>
          <p:nvPr>
            <p:ph type="ctrTitle"/>
          </p:nvPr>
        </p:nvSpPr>
        <p:spPr>
          <a:xfrm>
            <a:off x="-218063" y="396726"/>
            <a:ext cx="6314063" cy="1776320"/>
          </a:xfrm>
          <a:solidFill>
            <a:schemeClr val="bg1"/>
          </a:solidFill>
        </p:spPr>
        <p:txBody>
          <a:bodyPr>
            <a:normAutofit/>
          </a:bodyPr>
          <a:lstStyle/>
          <a:p>
            <a:r>
              <a:rPr lang="lv-LV" b="1" dirty="0">
                <a:solidFill>
                  <a:srgbClr val="FF0000"/>
                </a:solidFill>
              </a:rPr>
              <a:t>Pensiju struktūra 2018.gadā </a:t>
            </a:r>
            <a:endParaRPr lang="en-US" b="1" dirty="0">
              <a:solidFill>
                <a:srgbClr val="FF0000"/>
              </a:solidFill>
            </a:endParaRPr>
          </a:p>
        </p:txBody>
      </p:sp>
    </p:spTree>
    <p:extLst>
      <p:ext uri="{BB962C8B-B14F-4D97-AF65-F5344CB8AC3E}">
        <p14:creationId xmlns:p14="http://schemas.microsoft.com/office/powerpoint/2010/main" val="17146407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85769" y="1"/>
            <a:ext cx="10406231" cy="6858000"/>
          </a:xfrm>
          <a:prstGeom prst="rect">
            <a:avLst/>
          </a:prstGeom>
          <a:noFill/>
        </p:spPr>
      </p:pic>
      <p:sp>
        <p:nvSpPr>
          <p:cNvPr id="10" name="TextBox 9"/>
          <p:cNvSpPr txBox="1"/>
          <p:nvPr/>
        </p:nvSpPr>
        <p:spPr>
          <a:xfrm>
            <a:off x="212751" y="2173046"/>
            <a:ext cx="5020730" cy="1200329"/>
          </a:xfrm>
          <a:prstGeom prst="rect">
            <a:avLst/>
          </a:prstGeom>
          <a:solidFill>
            <a:schemeClr val="bg1"/>
          </a:solidFill>
        </p:spPr>
        <p:txBody>
          <a:bodyPr wrap="square" rtlCol="0">
            <a:spAutoFit/>
          </a:bodyPr>
          <a:lstStyle/>
          <a:p>
            <a:r>
              <a:rPr lang="lv-LV" b="1" dirty="0">
                <a:solidFill>
                  <a:schemeClr val="accent6"/>
                </a:solidFill>
              </a:rPr>
              <a:t>2019.gada oktobrī saņemto vecuma pensiju (ieskaitot piemaksas) struktūra dažādās pensiju saņēmēju grupās atlasīto pensiju saņēmēju vidū, salīdzinot ar 2018.gada oktobri</a:t>
            </a:r>
            <a:endParaRPr lang="en-US" b="1" dirty="0">
              <a:solidFill>
                <a:schemeClr val="accent6"/>
              </a:solidFill>
            </a:endParaRPr>
          </a:p>
        </p:txBody>
      </p:sp>
      <p:sp>
        <p:nvSpPr>
          <p:cNvPr id="31" name="TextBox 30"/>
          <p:cNvSpPr txBox="1"/>
          <p:nvPr/>
        </p:nvSpPr>
        <p:spPr>
          <a:xfrm>
            <a:off x="430306" y="5777419"/>
            <a:ext cx="3362972" cy="276999"/>
          </a:xfrm>
          <a:prstGeom prst="rect">
            <a:avLst/>
          </a:prstGeom>
          <a:noFill/>
        </p:spPr>
        <p:txBody>
          <a:bodyPr wrap="square" rtlCol="0">
            <a:spAutoFit/>
          </a:bodyPr>
          <a:lstStyle/>
          <a:p>
            <a:r>
              <a:rPr lang="lv-LV" sz="1200" dirty="0"/>
              <a:t>Avots: Aprēķini no nepublicētiem VSAA datiem</a:t>
            </a:r>
            <a:endParaRPr lang="en-US" sz="1200" dirty="0"/>
          </a:p>
        </p:txBody>
      </p:sp>
      <p:sp>
        <p:nvSpPr>
          <p:cNvPr id="2" name="Title 1"/>
          <p:cNvSpPr>
            <a:spLocks noGrp="1"/>
          </p:cNvSpPr>
          <p:nvPr>
            <p:ph type="ctrTitle"/>
          </p:nvPr>
        </p:nvSpPr>
        <p:spPr>
          <a:xfrm>
            <a:off x="-218062" y="396726"/>
            <a:ext cx="6696684" cy="1776320"/>
          </a:xfrm>
          <a:solidFill>
            <a:schemeClr val="bg1"/>
          </a:solidFill>
        </p:spPr>
        <p:txBody>
          <a:bodyPr>
            <a:normAutofit/>
          </a:bodyPr>
          <a:lstStyle/>
          <a:p>
            <a:r>
              <a:rPr lang="lv-LV" b="1" dirty="0">
                <a:solidFill>
                  <a:srgbClr val="FF0000"/>
                </a:solidFill>
              </a:rPr>
              <a:t>Pensiju struktūra 2019.gadā </a:t>
            </a:r>
            <a:endParaRPr lang="en-US" b="1" dirty="0">
              <a:solidFill>
                <a:srgbClr val="FF0000"/>
              </a:solidFill>
            </a:endParaRPr>
          </a:p>
        </p:txBody>
      </p:sp>
    </p:spTree>
    <p:extLst>
      <p:ext uri="{BB962C8B-B14F-4D97-AF65-F5344CB8AC3E}">
        <p14:creationId xmlns:p14="http://schemas.microsoft.com/office/powerpoint/2010/main" val="32887440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Slide Number Placeholder 17"/>
          <p:cNvSpPr>
            <a:spLocks noGrp="1"/>
          </p:cNvSpPr>
          <p:nvPr>
            <p:ph type="sldNum" sz="quarter" idx="12"/>
          </p:nvPr>
        </p:nvSpPr>
        <p:spPr/>
        <p:txBody>
          <a:bodyPr/>
          <a:lstStyle/>
          <a:p>
            <a:fld id="{74F1C5EA-7852-4B93-BB18-322BB65BE18A}" type="slidenum">
              <a:rPr lang="en-US" smtClean="0"/>
              <a:t>9</a:t>
            </a:fld>
            <a:endParaRPr lang="en-US" dirty="0"/>
          </a:p>
        </p:txBody>
      </p:sp>
      <p:sp>
        <p:nvSpPr>
          <p:cNvPr id="4" name="Title 1"/>
          <p:cNvSpPr>
            <a:spLocks noGrp="1"/>
          </p:cNvSpPr>
          <p:nvPr>
            <p:ph type="title"/>
          </p:nvPr>
        </p:nvSpPr>
        <p:spPr>
          <a:xfrm>
            <a:off x="531341" y="31987"/>
            <a:ext cx="10515600" cy="875815"/>
          </a:xfrm>
        </p:spPr>
        <p:txBody>
          <a:bodyPr/>
          <a:lstStyle/>
          <a:p>
            <a:pPr algn="ctr"/>
            <a:r>
              <a:rPr lang="lv-LV" b="1" dirty="0">
                <a:solidFill>
                  <a:srgbClr val="FF0000"/>
                </a:solidFill>
              </a:rPr>
              <a:t>Secinājumi</a:t>
            </a:r>
            <a:endParaRPr lang="en-US" b="1" dirty="0">
              <a:solidFill>
                <a:srgbClr val="FF0000"/>
              </a:solidFill>
            </a:endParaRPr>
          </a:p>
        </p:txBody>
      </p:sp>
      <p:pic>
        <p:nvPicPr>
          <p:cNvPr id="10" name="Picture 9"/>
          <p:cNvPicPr/>
          <p:nvPr/>
        </p:nvPicPr>
        <p:blipFill>
          <a:blip r:embed="rId3">
            <a:extLst>
              <a:ext uri="{28A0092B-C50C-407E-A947-70E740481C1C}">
                <a14:useLocalDpi xmlns:a14="http://schemas.microsoft.com/office/drawing/2010/main" val="0"/>
              </a:ext>
            </a:extLst>
          </a:blip>
          <a:srcRect/>
          <a:stretch>
            <a:fillRect/>
          </a:stretch>
        </p:blipFill>
        <p:spPr bwMode="auto">
          <a:xfrm>
            <a:off x="62076" y="1546225"/>
            <a:ext cx="9168130" cy="5311775"/>
          </a:xfrm>
          <a:prstGeom prst="rect">
            <a:avLst/>
          </a:prstGeom>
          <a:noFill/>
        </p:spPr>
      </p:pic>
      <p:sp>
        <p:nvSpPr>
          <p:cNvPr id="7" name="TextBox 6"/>
          <p:cNvSpPr txBox="1"/>
          <p:nvPr/>
        </p:nvSpPr>
        <p:spPr>
          <a:xfrm>
            <a:off x="3089187" y="912659"/>
            <a:ext cx="9020433" cy="3416320"/>
          </a:xfrm>
          <a:prstGeom prst="rect">
            <a:avLst/>
          </a:prstGeom>
          <a:solidFill>
            <a:schemeClr val="bg1"/>
          </a:solidFill>
        </p:spPr>
        <p:txBody>
          <a:bodyPr wrap="square" rtlCol="0">
            <a:spAutoFit/>
          </a:bodyPr>
          <a:lstStyle/>
          <a:p>
            <a:r>
              <a:rPr lang="lv-LV" sz="2400" dirty="0"/>
              <a:t>Pensiju indeksu diferenciācija pēc darba stāža kopumā sasniegusi mērķi, ja par mērķi uzskata pensiju pakāpenisku diversifikāciju. Ja par mērķi uzskata pensionāru dzīves apstākļu uzlabošanu, tad izveidots mehānisms, kas šo uzlabojumu nodrošina dažādā tempā atkarībā no darba stāža, turklāt mehānisms ir kumulatīvs, iekļaujot potenciālu atšķirību pieaugumu nākamajos gados. Nav pazīmju, kas liecinātu, ka caur darba stāžu būtiski pieaugtu nevienlīdzība pēc tādām pazīmēm kā dzimums un vecums. Taču diskriminējoša pēc vecuma, bet pastarpināti, ņemot vērā dzīves ilgumus, arī pēc dzimuma, ir piemaksu piešķiršana.</a:t>
            </a:r>
            <a:endParaRPr lang="en-US" sz="2400" dirty="0"/>
          </a:p>
        </p:txBody>
      </p:sp>
      <p:sp>
        <p:nvSpPr>
          <p:cNvPr id="11" name="TextBox 10"/>
          <p:cNvSpPr txBox="1"/>
          <p:nvPr/>
        </p:nvSpPr>
        <p:spPr>
          <a:xfrm>
            <a:off x="0" y="618038"/>
            <a:ext cx="2615222" cy="923330"/>
          </a:xfrm>
          <a:prstGeom prst="rect">
            <a:avLst/>
          </a:prstGeom>
          <a:noFill/>
        </p:spPr>
        <p:txBody>
          <a:bodyPr wrap="square" rtlCol="0">
            <a:spAutoFit/>
          </a:bodyPr>
          <a:lstStyle/>
          <a:p>
            <a:pPr algn="ctr"/>
            <a:r>
              <a:rPr lang="lv-LV" b="1" dirty="0">
                <a:solidFill>
                  <a:schemeClr val="accent6"/>
                </a:solidFill>
              </a:rPr>
              <a:t>Vecuma pensiju (ieskaitot piemaksas) saņēmēju struktūras izmaiņas</a:t>
            </a:r>
            <a:endParaRPr lang="en-US" b="1" dirty="0">
              <a:solidFill>
                <a:schemeClr val="accent6"/>
              </a:solidFill>
            </a:endParaRPr>
          </a:p>
        </p:txBody>
      </p:sp>
      <p:sp>
        <p:nvSpPr>
          <p:cNvPr id="8" name="TextBox 7">
            <a:extLst>
              <a:ext uri="{FF2B5EF4-FFF2-40B4-BE49-F238E27FC236}">
                <a16:creationId xmlns:a16="http://schemas.microsoft.com/office/drawing/2014/main" id="{D88C23FF-00D3-43DD-AE99-02CE6D681114}"/>
              </a:ext>
            </a:extLst>
          </p:cNvPr>
          <p:cNvSpPr txBox="1"/>
          <p:nvPr/>
        </p:nvSpPr>
        <p:spPr>
          <a:xfrm>
            <a:off x="218429" y="6538912"/>
            <a:ext cx="3362972" cy="276999"/>
          </a:xfrm>
          <a:prstGeom prst="rect">
            <a:avLst/>
          </a:prstGeom>
          <a:noFill/>
        </p:spPr>
        <p:txBody>
          <a:bodyPr wrap="square" rtlCol="0">
            <a:spAutoFit/>
          </a:bodyPr>
          <a:lstStyle/>
          <a:p>
            <a:r>
              <a:rPr lang="lv-LV" sz="1200" dirty="0"/>
              <a:t>Avots: VSAA oficiālie statistiskas dati</a:t>
            </a:r>
            <a:endParaRPr lang="en-US" sz="1200" dirty="0"/>
          </a:p>
        </p:txBody>
      </p:sp>
    </p:spTree>
    <p:extLst>
      <p:ext uri="{BB962C8B-B14F-4D97-AF65-F5344CB8AC3E}">
        <p14:creationId xmlns:p14="http://schemas.microsoft.com/office/powerpoint/2010/main" val="41747526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863</TotalTime>
  <Words>2835</Words>
  <Application>Microsoft Office PowerPoint</Application>
  <PresentationFormat>Widescreen</PresentationFormat>
  <Paragraphs>175</Paragraphs>
  <Slides>24</Slides>
  <Notes>18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Calibri Light</vt:lpstr>
      <vt:lpstr>Wingdings</vt:lpstr>
      <vt:lpstr>Office Theme</vt:lpstr>
      <vt:lpstr>PowerPoint Presentation</vt:lpstr>
      <vt:lpstr>Izpētes tēmas</vt:lpstr>
      <vt:lpstr>Metodoloģija</vt:lpstr>
      <vt:lpstr>Pensiju pieaugums </vt:lpstr>
      <vt:lpstr>Pensiju pieaugums </vt:lpstr>
      <vt:lpstr>Pensiju pieaugums </vt:lpstr>
      <vt:lpstr>Pensiju struktūra 2018.gadā </vt:lpstr>
      <vt:lpstr>Pensiju struktūra 2019.gadā </vt:lpstr>
      <vt:lpstr>Secinājumi</vt:lpstr>
      <vt:lpstr>Secinājumi</vt:lpstr>
      <vt:lpstr>Secinājumi</vt:lpstr>
      <vt:lpstr>Rekomendācijas</vt:lpstr>
      <vt:lpstr>Izpētes tēma</vt:lpstr>
      <vt:lpstr>Veikto izmaiņu pamatojums </vt:lpstr>
      <vt:lpstr>Metodoloģija</vt:lpstr>
      <vt:lpstr>Secinājumi</vt:lpstr>
      <vt:lpstr>Secinājumi</vt:lpstr>
      <vt:lpstr>Secinājumi</vt:lpstr>
      <vt:lpstr>Secinājumi</vt:lpstr>
      <vt:lpstr>Secinājumi</vt:lpstr>
      <vt:lpstr>Secinājumi</vt:lpstr>
      <vt:lpstr>Secinājumi</vt:lpstr>
      <vt:lpstr>Rekomendācijas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Kādu robežu noteikt?</dc:title>
  <dc:creator>Windows User</dc:creator>
  <cp:lastModifiedBy>MB</cp:lastModifiedBy>
  <cp:revision>168</cp:revision>
  <dcterms:created xsi:type="dcterms:W3CDTF">2019-12-09T13:04:04Z</dcterms:created>
  <dcterms:modified xsi:type="dcterms:W3CDTF">2022-06-16T14:05:15Z</dcterms:modified>
</cp:coreProperties>
</file>