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7"/>
  </p:notesMasterIdLst>
  <p:handoutMasterIdLst>
    <p:handoutMasterId r:id="rId18"/>
  </p:handoutMasterIdLst>
  <p:sldIdLst>
    <p:sldId id="305" r:id="rId2"/>
    <p:sldId id="396" r:id="rId3"/>
    <p:sldId id="416" r:id="rId4"/>
    <p:sldId id="417" r:id="rId5"/>
    <p:sldId id="418" r:id="rId6"/>
    <p:sldId id="419" r:id="rId7"/>
    <p:sldId id="420" r:id="rId8"/>
    <p:sldId id="421" r:id="rId9"/>
    <p:sldId id="422" r:id="rId10"/>
    <p:sldId id="423" r:id="rId11"/>
    <p:sldId id="424" r:id="rId12"/>
    <p:sldId id="411" r:id="rId13"/>
    <p:sldId id="414" r:id="rId14"/>
    <p:sldId id="415" r:id="rId15"/>
    <p:sldId id="304" r:id="rId16"/>
  </p:sldIdLst>
  <p:sldSz cx="12192000" cy="6858000"/>
  <p:notesSz cx="687070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6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6699"/>
    <a:srgbClr val="808000"/>
    <a:srgbClr val="AFBF61"/>
    <a:srgbClr val="E1FF9F"/>
    <a:srgbClr val="FFCC99"/>
    <a:srgbClr val="CCCC00"/>
    <a:srgbClr val="FF6600"/>
    <a:srgbClr val="99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89824" autoAdjust="0"/>
  </p:normalViewPr>
  <p:slideViewPr>
    <p:cSldViewPr>
      <p:cViewPr varScale="1">
        <p:scale>
          <a:sx n="80" d="100"/>
          <a:sy n="80" d="100"/>
        </p:scale>
        <p:origin x="114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079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37766-3C69-48AA-A322-EDB47684405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62009A9C-9123-4516-851E-37BAB259BDAE}">
      <dgm:prSet phldrT="[Text]"/>
      <dgm:spPr/>
      <dgm:t>
        <a:bodyPr/>
        <a:lstStyle/>
        <a:p>
          <a:r>
            <a:rPr lang="lv-LV" dirty="0"/>
            <a:t>Dokumentu analīze: valsts un pašvaldību dokumenti</a:t>
          </a:r>
        </a:p>
      </dgm:t>
    </dgm:pt>
    <dgm:pt modelId="{72174321-E10D-4624-A306-86CCFF8D6F16}" type="parTrans" cxnId="{F49B0DF2-EFEC-48A0-81FB-5396CB88AD37}">
      <dgm:prSet/>
      <dgm:spPr/>
      <dgm:t>
        <a:bodyPr/>
        <a:lstStyle/>
        <a:p>
          <a:endParaRPr lang="lv-LV"/>
        </a:p>
      </dgm:t>
    </dgm:pt>
    <dgm:pt modelId="{061CA93D-D303-4549-A1E4-098DB543008A}" type="sibTrans" cxnId="{F49B0DF2-EFEC-48A0-81FB-5396CB88AD37}">
      <dgm:prSet/>
      <dgm:spPr/>
      <dgm:t>
        <a:bodyPr/>
        <a:lstStyle/>
        <a:p>
          <a:endParaRPr lang="lv-LV"/>
        </a:p>
      </dgm:t>
    </dgm:pt>
    <dgm:pt modelId="{06BEE049-A3CE-48FD-9200-F97F22D2DC74}">
      <dgm:prSet phldrT="[Text]"/>
      <dgm:spPr/>
      <dgm:t>
        <a:bodyPr/>
        <a:lstStyle/>
        <a:p>
          <a:r>
            <a:rPr lang="lv-LV" dirty="0"/>
            <a:t>5 FGD ar pašvaldību sociālajiem darbiniekiem</a:t>
          </a:r>
        </a:p>
      </dgm:t>
    </dgm:pt>
    <dgm:pt modelId="{A3A0AA47-0CBE-4717-A6CB-6BD6B674B76F}" type="parTrans" cxnId="{7E3F37EE-6D41-4CEE-9BC0-2BC0F1D1187F}">
      <dgm:prSet/>
      <dgm:spPr/>
      <dgm:t>
        <a:bodyPr/>
        <a:lstStyle/>
        <a:p>
          <a:endParaRPr lang="lv-LV"/>
        </a:p>
      </dgm:t>
    </dgm:pt>
    <dgm:pt modelId="{6BE60076-4687-4515-87F9-7747E73C35D4}" type="sibTrans" cxnId="{7E3F37EE-6D41-4CEE-9BC0-2BC0F1D1187F}">
      <dgm:prSet/>
      <dgm:spPr/>
      <dgm:t>
        <a:bodyPr/>
        <a:lstStyle/>
        <a:p>
          <a:endParaRPr lang="lv-LV"/>
        </a:p>
      </dgm:t>
    </dgm:pt>
    <dgm:pt modelId="{61330945-0C6B-4426-8064-45B1F3DCEAB7}">
      <dgm:prSet phldrT="[Text]"/>
      <dgm:spPr/>
      <dgm:t>
        <a:bodyPr/>
        <a:lstStyle/>
        <a:p>
          <a:r>
            <a:rPr lang="lv-LV" dirty="0"/>
            <a:t>Statistikas datu analīze</a:t>
          </a:r>
        </a:p>
      </dgm:t>
    </dgm:pt>
    <dgm:pt modelId="{B68BA656-52D1-4031-B258-9353901D6563}" type="parTrans" cxnId="{EA263600-61BA-4D2F-AA42-E869C30943B6}">
      <dgm:prSet/>
      <dgm:spPr/>
      <dgm:t>
        <a:bodyPr/>
        <a:lstStyle/>
        <a:p>
          <a:endParaRPr lang="lv-LV"/>
        </a:p>
      </dgm:t>
    </dgm:pt>
    <dgm:pt modelId="{FF614EED-93C8-401E-A582-62D56A090E9D}" type="sibTrans" cxnId="{EA263600-61BA-4D2F-AA42-E869C30943B6}">
      <dgm:prSet/>
      <dgm:spPr/>
      <dgm:t>
        <a:bodyPr/>
        <a:lstStyle/>
        <a:p>
          <a:endParaRPr lang="lv-LV"/>
        </a:p>
      </dgm:t>
    </dgm:pt>
    <dgm:pt modelId="{D7E4C9E9-017E-4E8C-9305-9D2EE261D2A2}" type="pres">
      <dgm:prSet presAssocID="{D7837766-3C69-48AA-A322-EDB476844053}" presName="Name0" presStyleCnt="0">
        <dgm:presLayoutVars>
          <dgm:dir/>
          <dgm:resizeHandles val="exact"/>
        </dgm:presLayoutVars>
      </dgm:prSet>
      <dgm:spPr/>
    </dgm:pt>
    <dgm:pt modelId="{6BDA8C16-1B80-455D-90CC-CA9B7261E390}" type="pres">
      <dgm:prSet presAssocID="{62009A9C-9123-4516-851E-37BAB259BDAE}" presName="node" presStyleLbl="node1" presStyleIdx="0" presStyleCnt="3">
        <dgm:presLayoutVars>
          <dgm:bulletEnabled val="1"/>
        </dgm:presLayoutVars>
      </dgm:prSet>
      <dgm:spPr/>
    </dgm:pt>
    <dgm:pt modelId="{2FE93DD4-C9F1-4566-B2C7-C82E966D2C3F}" type="pres">
      <dgm:prSet presAssocID="{061CA93D-D303-4549-A1E4-098DB543008A}" presName="sibTrans" presStyleLbl="sibTrans2D1" presStyleIdx="0" presStyleCnt="3"/>
      <dgm:spPr/>
    </dgm:pt>
    <dgm:pt modelId="{CB8315EF-8EB7-40ED-AE5F-025C60C4DE46}" type="pres">
      <dgm:prSet presAssocID="{061CA93D-D303-4549-A1E4-098DB543008A}" presName="connectorText" presStyleLbl="sibTrans2D1" presStyleIdx="0" presStyleCnt="3"/>
      <dgm:spPr/>
    </dgm:pt>
    <dgm:pt modelId="{55AA001C-B6D3-4502-A752-246EF8849880}" type="pres">
      <dgm:prSet presAssocID="{06BEE049-A3CE-48FD-9200-F97F22D2DC74}" presName="node" presStyleLbl="node1" presStyleIdx="1" presStyleCnt="3">
        <dgm:presLayoutVars>
          <dgm:bulletEnabled val="1"/>
        </dgm:presLayoutVars>
      </dgm:prSet>
      <dgm:spPr/>
    </dgm:pt>
    <dgm:pt modelId="{B9D9EA4A-2747-4E8C-9261-097FDAC9F29D}" type="pres">
      <dgm:prSet presAssocID="{6BE60076-4687-4515-87F9-7747E73C35D4}" presName="sibTrans" presStyleLbl="sibTrans2D1" presStyleIdx="1" presStyleCnt="3"/>
      <dgm:spPr/>
    </dgm:pt>
    <dgm:pt modelId="{E6F2D007-AC7A-44FA-985D-55FBE15551CD}" type="pres">
      <dgm:prSet presAssocID="{6BE60076-4687-4515-87F9-7747E73C35D4}" presName="connectorText" presStyleLbl="sibTrans2D1" presStyleIdx="1" presStyleCnt="3"/>
      <dgm:spPr/>
    </dgm:pt>
    <dgm:pt modelId="{1E1934C6-19FE-422E-A0E7-ECB2F5EA23E6}" type="pres">
      <dgm:prSet presAssocID="{61330945-0C6B-4426-8064-45B1F3DCEAB7}" presName="node" presStyleLbl="node1" presStyleIdx="2" presStyleCnt="3">
        <dgm:presLayoutVars>
          <dgm:bulletEnabled val="1"/>
        </dgm:presLayoutVars>
      </dgm:prSet>
      <dgm:spPr/>
    </dgm:pt>
    <dgm:pt modelId="{991C12F3-4E89-40E8-B416-6A84C81EC8AC}" type="pres">
      <dgm:prSet presAssocID="{FF614EED-93C8-401E-A582-62D56A090E9D}" presName="sibTrans" presStyleLbl="sibTrans2D1" presStyleIdx="2" presStyleCnt="3"/>
      <dgm:spPr/>
    </dgm:pt>
    <dgm:pt modelId="{8A7EB209-7111-476B-8A6B-CBB6EB05516A}" type="pres">
      <dgm:prSet presAssocID="{FF614EED-93C8-401E-A582-62D56A090E9D}" presName="connectorText" presStyleLbl="sibTrans2D1" presStyleIdx="2" presStyleCnt="3"/>
      <dgm:spPr/>
    </dgm:pt>
  </dgm:ptLst>
  <dgm:cxnLst>
    <dgm:cxn modelId="{EA263600-61BA-4D2F-AA42-E869C30943B6}" srcId="{D7837766-3C69-48AA-A322-EDB476844053}" destId="{61330945-0C6B-4426-8064-45B1F3DCEAB7}" srcOrd="2" destOrd="0" parTransId="{B68BA656-52D1-4031-B258-9353901D6563}" sibTransId="{FF614EED-93C8-401E-A582-62D56A090E9D}"/>
    <dgm:cxn modelId="{B7229A10-98A4-4E43-9FA7-C9D565A8A66F}" type="presOf" srcId="{D7837766-3C69-48AA-A322-EDB476844053}" destId="{D7E4C9E9-017E-4E8C-9305-9D2EE261D2A2}" srcOrd="0" destOrd="0" presId="urn:microsoft.com/office/officeart/2005/8/layout/cycle7"/>
    <dgm:cxn modelId="{64D56840-108C-40E3-9DC2-B5826D8082F7}" type="presOf" srcId="{06BEE049-A3CE-48FD-9200-F97F22D2DC74}" destId="{55AA001C-B6D3-4502-A752-246EF8849880}" srcOrd="0" destOrd="0" presId="urn:microsoft.com/office/officeart/2005/8/layout/cycle7"/>
    <dgm:cxn modelId="{EB7BAD5F-B9F5-46E7-B20A-02747AB238BE}" type="presOf" srcId="{FF614EED-93C8-401E-A582-62D56A090E9D}" destId="{991C12F3-4E89-40E8-B416-6A84C81EC8AC}" srcOrd="0" destOrd="0" presId="urn:microsoft.com/office/officeart/2005/8/layout/cycle7"/>
    <dgm:cxn modelId="{3E8B0A47-BFFF-473F-8EB7-2B271B6818CB}" type="presOf" srcId="{6BE60076-4687-4515-87F9-7747E73C35D4}" destId="{B9D9EA4A-2747-4E8C-9261-097FDAC9F29D}" srcOrd="0" destOrd="0" presId="urn:microsoft.com/office/officeart/2005/8/layout/cycle7"/>
    <dgm:cxn modelId="{D9A22970-F420-4A41-9C63-89ACF0527FA6}" type="presOf" srcId="{061CA93D-D303-4549-A1E4-098DB543008A}" destId="{CB8315EF-8EB7-40ED-AE5F-025C60C4DE46}" srcOrd="1" destOrd="0" presId="urn:microsoft.com/office/officeart/2005/8/layout/cycle7"/>
    <dgm:cxn modelId="{4B966988-1FF7-4573-9C8D-36507A1912E9}" type="presOf" srcId="{FF614EED-93C8-401E-A582-62D56A090E9D}" destId="{8A7EB209-7111-476B-8A6B-CBB6EB05516A}" srcOrd="1" destOrd="0" presId="urn:microsoft.com/office/officeart/2005/8/layout/cycle7"/>
    <dgm:cxn modelId="{43CE8A8A-C10C-49CD-903D-55E47018C27B}" type="presOf" srcId="{62009A9C-9123-4516-851E-37BAB259BDAE}" destId="{6BDA8C16-1B80-455D-90CC-CA9B7261E390}" srcOrd="0" destOrd="0" presId="urn:microsoft.com/office/officeart/2005/8/layout/cycle7"/>
    <dgm:cxn modelId="{C8D6E6A5-6C7B-4532-A2DF-2BE2CBFDFFC7}" type="presOf" srcId="{61330945-0C6B-4426-8064-45B1F3DCEAB7}" destId="{1E1934C6-19FE-422E-A0E7-ECB2F5EA23E6}" srcOrd="0" destOrd="0" presId="urn:microsoft.com/office/officeart/2005/8/layout/cycle7"/>
    <dgm:cxn modelId="{69CD0FCC-DDF6-4623-838D-D462403CE7D1}" type="presOf" srcId="{6BE60076-4687-4515-87F9-7747E73C35D4}" destId="{E6F2D007-AC7A-44FA-985D-55FBE15551CD}" srcOrd="1" destOrd="0" presId="urn:microsoft.com/office/officeart/2005/8/layout/cycle7"/>
    <dgm:cxn modelId="{5D0FEED4-A433-41B8-A930-9F7D914238CD}" type="presOf" srcId="{061CA93D-D303-4549-A1E4-098DB543008A}" destId="{2FE93DD4-C9F1-4566-B2C7-C82E966D2C3F}" srcOrd="0" destOrd="0" presId="urn:microsoft.com/office/officeart/2005/8/layout/cycle7"/>
    <dgm:cxn modelId="{7E3F37EE-6D41-4CEE-9BC0-2BC0F1D1187F}" srcId="{D7837766-3C69-48AA-A322-EDB476844053}" destId="{06BEE049-A3CE-48FD-9200-F97F22D2DC74}" srcOrd="1" destOrd="0" parTransId="{A3A0AA47-0CBE-4717-A6CB-6BD6B674B76F}" sibTransId="{6BE60076-4687-4515-87F9-7747E73C35D4}"/>
    <dgm:cxn modelId="{F49B0DF2-EFEC-48A0-81FB-5396CB88AD37}" srcId="{D7837766-3C69-48AA-A322-EDB476844053}" destId="{62009A9C-9123-4516-851E-37BAB259BDAE}" srcOrd="0" destOrd="0" parTransId="{72174321-E10D-4624-A306-86CCFF8D6F16}" sibTransId="{061CA93D-D303-4549-A1E4-098DB543008A}"/>
    <dgm:cxn modelId="{1E23EA0B-1FFF-42F0-BE4B-6BFD8E4D66B1}" type="presParOf" srcId="{D7E4C9E9-017E-4E8C-9305-9D2EE261D2A2}" destId="{6BDA8C16-1B80-455D-90CC-CA9B7261E390}" srcOrd="0" destOrd="0" presId="urn:microsoft.com/office/officeart/2005/8/layout/cycle7"/>
    <dgm:cxn modelId="{93F387BA-65D1-4B31-875F-D409A1EA486E}" type="presParOf" srcId="{D7E4C9E9-017E-4E8C-9305-9D2EE261D2A2}" destId="{2FE93DD4-C9F1-4566-B2C7-C82E966D2C3F}" srcOrd="1" destOrd="0" presId="urn:microsoft.com/office/officeart/2005/8/layout/cycle7"/>
    <dgm:cxn modelId="{7ECE7979-C0F2-47B7-BEB3-1DE134BBCF4A}" type="presParOf" srcId="{2FE93DD4-C9F1-4566-B2C7-C82E966D2C3F}" destId="{CB8315EF-8EB7-40ED-AE5F-025C60C4DE46}" srcOrd="0" destOrd="0" presId="urn:microsoft.com/office/officeart/2005/8/layout/cycle7"/>
    <dgm:cxn modelId="{9BB66B42-7983-49BA-BC0B-2BDBEA07F900}" type="presParOf" srcId="{D7E4C9E9-017E-4E8C-9305-9D2EE261D2A2}" destId="{55AA001C-B6D3-4502-A752-246EF8849880}" srcOrd="2" destOrd="0" presId="urn:microsoft.com/office/officeart/2005/8/layout/cycle7"/>
    <dgm:cxn modelId="{054D24E0-CBA6-44DD-86F1-83E9A010189A}" type="presParOf" srcId="{D7E4C9E9-017E-4E8C-9305-9D2EE261D2A2}" destId="{B9D9EA4A-2747-4E8C-9261-097FDAC9F29D}" srcOrd="3" destOrd="0" presId="urn:microsoft.com/office/officeart/2005/8/layout/cycle7"/>
    <dgm:cxn modelId="{2A074508-CF9C-4468-A207-6AC10E4F6893}" type="presParOf" srcId="{B9D9EA4A-2747-4E8C-9261-097FDAC9F29D}" destId="{E6F2D007-AC7A-44FA-985D-55FBE15551CD}" srcOrd="0" destOrd="0" presId="urn:microsoft.com/office/officeart/2005/8/layout/cycle7"/>
    <dgm:cxn modelId="{B4433DFD-7C98-4734-94AE-0B9DC9105640}" type="presParOf" srcId="{D7E4C9E9-017E-4E8C-9305-9D2EE261D2A2}" destId="{1E1934C6-19FE-422E-A0E7-ECB2F5EA23E6}" srcOrd="4" destOrd="0" presId="urn:microsoft.com/office/officeart/2005/8/layout/cycle7"/>
    <dgm:cxn modelId="{1D8DA381-424D-4F3C-80B9-3E5C44A380BA}" type="presParOf" srcId="{D7E4C9E9-017E-4E8C-9305-9D2EE261D2A2}" destId="{991C12F3-4E89-40E8-B416-6A84C81EC8AC}" srcOrd="5" destOrd="0" presId="urn:microsoft.com/office/officeart/2005/8/layout/cycle7"/>
    <dgm:cxn modelId="{90EB467D-837F-4BFF-A8D2-13F4DF054CED}" type="presParOf" srcId="{991C12F3-4E89-40E8-B416-6A84C81EC8AC}" destId="{8A7EB209-7111-476B-8A6B-CBB6EB05516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A8C16-1B80-455D-90CC-CA9B7261E390}">
      <dsp:nvSpPr>
        <dsp:cNvPr id="0" name=""/>
        <dsp:cNvSpPr/>
      </dsp:nvSpPr>
      <dsp:spPr>
        <a:xfrm>
          <a:off x="3011647" y="1629"/>
          <a:ext cx="2573017" cy="128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Dokumentu analīze: valsts un pašvaldību dokumenti</a:t>
          </a:r>
        </a:p>
      </dsp:txBody>
      <dsp:txXfrm>
        <a:off x="3049328" y="39310"/>
        <a:ext cx="2497655" cy="1211146"/>
      </dsp:txXfrm>
    </dsp:sp>
    <dsp:sp modelId="{2FE93DD4-C9F1-4566-B2C7-C82E966D2C3F}">
      <dsp:nvSpPr>
        <dsp:cNvPr id="0" name=""/>
        <dsp:cNvSpPr/>
      </dsp:nvSpPr>
      <dsp:spPr>
        <a:xfrm rot="3600000">
          <a:off x="4689847" y="2260091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>
        <a:off x="4824930" y="2350147"/>
        <a:ext cx="1071499" cy="270166"/>
      </dsp:txXfrm>
    </dsp:sp>
    <dsp:sp modelId="{55AA001C-B6D3-4502-A752-246EF8849880}">
      <dsp:nvSpPr>
        <dsp:cNvPr id="0" name=""/>
        <dsp:cNvSpPr/>
      </dsp:nvSpPr>
      <dsp:spPr>
        <a:xfrm>
          <a:off x="5136697" y="3682323"/>
          <a:ext cx="2573017" cy="128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5 FGD ar pašvaldību sociālajiem darbiniekiem</a:t>
          </a:r>
        </a:p>
      </dsp:txBody>
      <dsp:txXfrm>
        <a:off x="5174378" y="3720004"/>
        <a:ext cx="2497655" cy="1211146"/>
      </dsp:txXfrm>
    </dsp:sp>
    <dsp:sp modelId="{B9D9EA4A-2747-4E8C-9261-097FDAC9F29D}">
      <dsp:nvSpPr>
        <dsp:cNvPr id="0" name=""/>
        <dsp:cNvSpPr/>
      </dsp:nvSpPr>
      <dsp:spPr>
        <a:xfrm rot="10800000">
          <a:off x="3627323" y="4100439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 rot="10800000">
        <a:off x="3762406" y="4190495"/>
        <a:ext cx="1071499" cy="270166"/>
      </dsp:txXfrm>
    </dsp:sp>
    <dsp:sp modelId="{1E1934C6-19FE-422E-A0E7-ECB2F5EA23E6}">
      <dsp:nvSpPr>
        <dsp:cNvPr id="0" name=""/>
        <dsp:cNvSpPr/>
      </dsp:nvSpPr>
      <dsp:spPr>
        <a:xfrm>
          <a:off x="886597" y="3682323"/>
          <a:ext cx="2573017" cy="128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Statistikas datu analīze</a:t>
          </a:r>
        </a:p>
      </dsp:txBody>
      <dsp:txXfrm>
        <a:off x="924278" y="3720004"/>
        <a:ext cx="2497655" cy="1211146"/>
      </dsp:txXfrm>
    </dsp:sp>
    <dsp:sp modelId="{991C12F3-4E89-40E8-B416-6A84C81EC8AC}">
      <dsp:nvSpPr>
        <dsp:cNvPr id="0" name=""/>
        <dsp:cNvSpPr/>
      </dsp:nvSpPr>
      <dsp:spPr>
        <a:xfrm rot="18000000">
          <a:off x="2564798" y="2260091"/>
          <a:ext cx="1341665" cy="45027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600" kern="1200"/>
        </a:p>
      </dsp:txBody>
      <dsp:txXfrm>
        <a:off x="2699881" y="2350147"/>
        <a:ext cx="1071499" cy="270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9388" y="733425"/>
            <a:ext cx="6511925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43438"/>
            <a:ext cx="5495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9283700"/>
            <a:ext cx="2978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9388" y="733425"/>
            <a:ext cx="6511925" cy="36639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5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28.02.2011.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" name="Group 16">
            <a:extLst>
              <a:ext uri="{FF2B5EF4-FFF2-40B4-BE49-F238E27FC236}">
                <a16:creationId xmlns:a16="http://schemas.microsoft.com/office/drawing/2014/main" id="{B204B940-FEE6-46A8-A036-FF2A1847A6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8F8CAAA3-FEEF-4DB5-8714-1DA77310EF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08B70465-9598-4A9D-8A96-C7D782E1E4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0BD428B1-8AEC-493E-9214-38549BE3795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77536019-2CC4-4F9C-BF39-2E379F95939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1">
              <a:extLst>
                <a:ext uri="{FF2B5EF4-FFF2-40B4-BE49-F238E27FC236}">
                  <a16:creationId xmlns:a16="http://schemas.microsoft.com/office/drawing/2014/main" id="{3750E0DC-756F-41C9-8000-4A56FE4865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2">
              <a:extLst>
                <a:ext uri="{FF2B5EF4-FFF2-40B4-BE49-F238E27FC236}">
                  <a16:creationId xmlns:a16="http://schemas.microsoft.com/office/drawing/2014/main" id="{0B92981B-58B3-437E-BF49-71FDAB035A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6A80468E-4514-4F31-8C67-90BB1C80032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24">
              <a:extLst>
                <a:ext uri="{FF2B5EF4-FFF2-40B4-BE49-F238E27FC236}">
                  <a16:creationId xmlns:a16="http://schemas.microsoft.com/office/drawing/2014/main" id="{97696E81-C4B4-4723-A802-E96096447D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25">
              <a:extLst>
                <a:ext uri="{FF2B5EF4-FFF2-40B4-BE49-F238E27FC236}">
                  <a16:creationId xmlns:a16="http://schemas.microsoft.com/office/drawing/2014/main" id="{6C87A616-46AE-4BF8-8FB2-64142372368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26">
              <a:extLst>
                <a:ext uri="{FF2B5EF4-FFF2-40B4-BE49-F238E27FC236}">
                  <a16:creationId xmlns:a16="http://schemas.microsoft.com/office/drawing/2014/main" id="{6D3BC60E-CE4C-42F6-9615-33F19683DE5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CED93292-390E-4E2F-B862-B7AABF913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40" name="Rectangle 2">
            <a:extLst>
              <a:ext uri="{FF2B5EF4-FFF2-40B4-BE49-F238E27FC236}">
                <a16:creationId xmlns:a16="http://schemas.microsoft.com/office/drawing/2014/main" id="{89D7E4E9-D5DF-4D00-A758-22C306CF66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235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033512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50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1054472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056112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68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258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982464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111603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8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364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982464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3827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720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052737"/>
            <a:ext cx="8596668" cy="4988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53AA9-BF39-42FE-A931-06A01ECFAF4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198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1052736"/>
            <a:ext cx="1304743" cy="480831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1052736"/>
            <a:ext cx="7060150" cy="4808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37479-8CA4-4D04-9EA9-FAF235F3125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558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0042"/>
            <a:ext cx="8596668" cy="79667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0811"/>
            <a:ext cx="8596668" cy="4970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D0DFF-F945-4E73-B065-65957E6EE39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406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AF492-7ADB-412A-B6EB-1C1AB7048B25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062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544"/>
            <a:ext cx="8596668" cy="711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52736"/>
            <a:ext cx="4184035" cy="4988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52737"/>
            <a:ext cx="4184034" cy="4988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71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7310"/>
            <a:ext cx="8596668" cy="8440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124744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989039"/>
            <a:ext cx="4185623" cy="405232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124744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989039"/>
            <a:ext cx="4185617" cy="40523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6A3B2-DE4A-47FA-9615-7E5BB92B3BFC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0963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2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953C6-A5AA-4DC5-BDDF-01016FA6C9E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6233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BE08E-91A5-47F9-9AA9-2E72EAB307E7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8142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2736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1052736"/>
            <a:ext cx="4513541" cy="4988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428727"/>
            <a:ext cx="3854528" cy="361263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30574-2184-4C94-A7F7-B0C77FC8B148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80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1124744"/>
            <a:ext cx="8596668" cy="333057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1E452-DDCC-4BD5-954F-D123CA41F00A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64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19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072623"/>
            <a:ext cx="8596668" cy="4968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grpSp>
        <p:nvGrpSpPr>
          <p:cNvPr id="18" name="Group 50">
            <a:extLst>
              <a:ext uri="{FF2B5EF4-FFF2-40B4-BE49-F238E27FC236}">
                <a16:creationId xmlns:a16="http://schemas.microsoft.com/office/drawing/2014/main" id="{20BD839A-AAB8-4EED-A5BE-C9AFD653611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19" name="Line 11">
              <a:extLst>
                <a:ext uri="{FF2B5EF4-FFF2-40B4-BE49-F238E27FC236}">
                  <a16:creationId xmlns:a16="http://schemas.microsoft.com/office/drawing/2014/main" id="{1D818A2F-43EE-4D73-9FF8-99ACE3E0C3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0" name="Line 12">
              <a:extLst>
                <a:ext uri="{FF2B5EF4-FFF2-40B4-BE49-F238E27FC236}">
                  <a16:creationId xmlns:a16="http://schemas.microsoft.com/office/drawing/2014/main" id="{DC6A3435-87AF-442F-873A-C0FFB3BB577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1" name="Line 14">
              <a:extLst>
                <a:ext uri="{FF2B5EF4-FFF2-40B4-BE49-F238E27FC236}">
                  <a16:creationId xmlns:a16="http://schemas.microsoft.com/office/drawing/2014/main" id="{0E681C74-788E-4532-BE75-A08CA777504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2" name="Line 15">
              <a:extLst>
                <a:ext uri="{FF2B5EF4-FFF2-40B4-BE49-F238E27FC236}">
                  <a16:creationId xmlns:a16="http://schemas.microsoft.com/office/drawing/2014/main" id="{BA6E2819-E3A0-4486-B1E1-8B7B1621A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3">
              <a:extLst>
                <a:ext uri="{FF2B5EF4-FFF2-40B4-BE49-F238E27FC236}">
                  <a16:creationId xmlns:a16="http://schemas.microsoft.com/office/drawing/2014/main" id="{4131EB5A-379E-49AF-AF94-9FEF42C9C6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4">
              <a:extLst>
                <a:ext uri="{FF2B5EF4-FFF2-40B4-BE49-F238E27FC236}">
                  <a16:creationId xmlns:a16="http://schemas.microsoft.com/office/drawing/2014/main" id="{E4575853-D950-4A85-98D8-F94ED89C03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41">
              <a:extLst>
                <a:ext uri="{FF2B5EF4-FFF2-40B4-BE49-F238E27FC236}">
                  <a16:creationId xmlns:a16="http://schemas.microsoft.com/office/drawing/2014/main" id="{CD86D527-B195-48C9-9223-05EB91D45D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42">
              <a:extLst>
                <a:ext uri="{FF2B5EF4-FFF2-40B4-BE49-F238E27FC236}">
                  <a16:creationId xmlns:a16="http://schemas.microsoft.com/office/drawing/2014/main" id="{B792341F-5981-4632-BBBA-E3C26D225A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46">
              <a:extLst>
                <a:ext uri="{FF2B5EF4-FFF2-40B4-BE49-F238E27FC236}">
                  <a16:creationId xmlns:a16="http://schemas.microsoft.com/office/drawing/2014/main" id="{8F923AF7-9059-4C3A-9278-3CF81D25AD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48">
              <a:extLst>
                <a:ext uri="{FF2B5EF4-FFF2-40B4-BE49-F238E27FC236}">
                  <a16:creationId xmlns:a16="http://schemas.microsoft.com/office/drawing/2014/main" id="{D50F3DEB-296E-4FF3-97DB-11DA0C457B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49">
              <a:extLst>
                <a:ext uri="{FF2B5EF4-FFF2-40B4-BE49-F238E27FC236}">
                  <a16:creationId xmlns:a16="http://schemas.microsoft.com/office/drawing/2014/main" id="{523855D4-A2C9-4792-BA6A-159FEF58AC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pic>
        <p:nvPicPr>
          <p:cNvPr id="40" name="Picture 9" descr="Stends_BISS">
            <a:extLst>
              <a:ext uri="{FF2B5EF4-FFF2-40B4-BE49-F238E27FC236}">
                <a16:creationId xmlns:a16="http://schemas.microsoft.com/office/drawing/2014/main" id="{4EC7C758-521E-4BC6-93B5-363B23910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221809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778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ss.soc.lv/" TargetMode="External"/><Relationship Id="rId2" Type="http://schemas.openxmlformats.org/officeDocument/2006/relationships/hyperlink" Target="mailto:biss@biss.soc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9417" y="3575589"/>
            <a:ext cx="8640960" cy="2316739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lv-LV"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r>
              <a:rPr lang="lv-LV" sz="2700" b="1" i="0" cap="none" dirty="0" err="1">
                <a:effectLst/>
              </a:rPr>
              <a:t>Izvērtējuma</a:t>
            </a:r>
            <a:r>
              <a:rPr lang="lv-LV" sz="2700" b="1" i="0" cap="none" dirty="0">
                <a:effectLst/>
              </a:rPr>
              <a:t> «Ikgadējs nabadzības un sociālās atstumtības mazināšanas </a:t>
            </a:r>
            <a:r>
              <a:rPr lang="lv-LV" sz="2700" b="1" i="0" cap="none" dirty="0" err="1">
                <a:effectLst/>
              </a:rPr>
              <a:t>rīcībpolitikas</a:t>
            </a:r>
            <a:r>
              <a:rPr lang="lv-LV" sz="2700" b="1" i="0" cap="none" dirty="0">
                <a:effectLst/>
              </a:rPr>
              <a:t> </a:t>
            </a:r>
            <a:r>
              <a:rPr lang="lv-LV" sz="2700" b="1" i="0" cap="none" dirty="0" err="1">
                <a:effectLst/>
              </a:rPr>
              <a:t>izvērtējums</a:t>
            </a:r>
            <a:r>
              <a:rPr lang="lv-LV" sz="2700" b="1" i="0" cap="none" dirty="0">
                <a:effectLst/>
              </a:rPr>
              <a:t> par 2020. gadu (t.sk. padziļināts </a:t>
            </a:r>
            <a:r>
              <a:rPr lang="lv-LV" sz="2700" b="1" i="0" cap="none" dirty="0" err="1">
                <a:effectLst/>
              </a:rPr>
              <a:t>izvērtējums</a:t>
            </a:r>
            <a:r>
              <a:rPr lang="lv-LV" sz="2700" b="1" i="0" cap="none" dirty="0">
                <a:effectLst/>
              </a:rPr>
              <a:t> par maznodrošinātām personām)» </a:t>
            </a:r>
            <a:br>
              <a:rPr lang="lv-LV" sz="2400" b="1" i="0" cap="none" dirty="0">
                <a:effectLst/>
              </a:rPr>
            </a:br>
            <a:br>
              <a:rPr lang="lv-LV" sz="2400" b="1" i="0" cap="none" dirty="0">
                <a:effectLst/>
              </a:rPr>
            </a:br>
            <a:r>
              <a:rPr lang="lv-LV" sz="2400" b="1" i="0" cap="none" dirty="0">
                <a:effectLst/>
              </a:rPr>
              <a:t>PROGRESA ZIŅOJUMS</a:t>
            </a:r>
            <a:br>
              <a:rPr lang="lv-LV" sz="2000" b="1" i="0" cap="none" dirty="0">
                <a:effectLst/>
              </a:rPr>
            </a:br>
            <a:br>
              <a:rPr lang="lv-LV" sz="1800" i="0" cap="none" dirty="0">
                <a:effectLst/>
              </a:rPr>
            </a:br>
            <a:r>
              <a:rPr sz="1800" b="0" i="0" cap="none" dirty="0" err="1">
                <a:effectLst/>
              </a:rPr>
              <a:t>Nodibinājums</a:t>
            </a:r>
            <a:r>
              <a:rPr sz="1800" b="0" i="0" cap="none" dirty="0">
                <a:effectLst/>
              </a:rPr>
              <a:t> "Baltic Institute of Social Sciences"</a:t>
            </a:r>
            <a:br>
              <a:rPr sz="1800" i="0" cap="none" dirty="0">
                <a:effectLst/>
              </a:rPr>
            </a:br>
            <a:endParaRPr sz="2400" b="0" i="0" cap="none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24035" y="5715016"/>
            <a:ext cx="7775575" cy="50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pic>
        <p:nvPicPr>
          <p:cNvPr id="4103" name="Picture 6" descr="krasains_BI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0216" y="1214423"/>
            <a:ext cx="1512168" cy="69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24034" y="1142985"/>
            <a:ext cx="1162050" cy="73342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52795" y="1142985"/>
            <a:ext cx="2066925" cy="752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38810" y="1214422"/>
            <a:ext cx="2247900" cy="6858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4034" y="2143117"/>
            <a:ext cx="5657850" cy="18097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Rectangle 13"/>
          <p:cNvSpPr/>
          <p:nvPr/>
        </p:nvSpPr>
        <p:spPr>
          <a:xfrm>
            <a:off x="1881158" y="5929536"/>
            <a:ext cx="8001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400" dirty="0">
                <a:solidFill>
                  <a:srgbClr val="003366"/>
                </a:solidFill>
              </a:rPr>
              <a:t>16.06.2022.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galvenās atziņas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43FB-92FF-1E2E-4538-5665D5F10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2/3 (27 no 41 pasākumiem) ir īstermiņa pasākumi Covid-19 pandēmijas negatīvo seku uz iedzīvotāju materiālo situāciju mazināšanai</a:t>
            </a:r>
          </a:p>
          <a:p>
            <a:pPr lvl="1"/>
            <a:r>
              <a:rPr lang="lv-LV" dirty="0"/>
              <a:t>zināmā mērā atklāja trūkumus sociālās aizsardzības sistēmā, kurā pastāvošie atbalsta instrumenti nebija pietiekami </a:t>
            </a:r>
            <a:r>
              <a:rPr lang="lv-LV" dirty="0" err="1"/>
              <a:t>bezprecendenta</a:t>
            </a:r>
            <a:r>
              <a:rPr lang="lv-LV" dirty="0"/>
              <a:t> situācijā</a:t>
            </a:r>
          </a:p>
          <a:p>
            <a:pPr lvl="1"/>
            <a:r>
              <a:rPr lang="lv-LV" dirty="0"/>
              <a:t>aktualizēja arī vienotas minimālo ienākumu mērauklas trūkumu, balstoties uz kuru noteikt gan pastāvīgo, gan krīzes situācijās nepieciešamo atbalsta veidu apmēru</a:t>
            </a:r>
          </a:p>
          <a:p>
            <a:r>
              <a:rPr lang="lv-LV" dirty="0"/>
              <a:t>Pastāvīgās izmaiņas (pasākumi) mērķētas uz tādām nabadzības un sociālās atstumtības grupām kā: </a:t>
            </a:r>
          </a:p>
          <a:p>
            <a:pPr lvl="1"/>
            <a:r>
              <a:rPr lang="lv-LV" b="1" dirty="0"/>
              <a:t>trūcīgas personas, </a:t>
            </a:r>
          </a:p>
          <a:p>
            <a:pPr lvl="1"/>
            <a:r>
              <a:rPr lang="lv-LV" b="1" dirty="0"/>
              <a:t>personas ar invaliditāti, </a:t>
            </a:r>
          </a:p>
          <a:p>
            <a:pPr lvl="1"/>
            <a:r>
              <a:rPr lang="lv-LV" b="1" dirty="0"/>
              <a:t>pensionāri</a:t>
            </a:r>
          </a:p>
          <a:p>
            <a:pPr lvl="1"/>
            <a:r>
              <a:rPr lang="lv-LV" b="1" dirty="0"/>
              <a:t>ģimenes ar bērniem</a:t>
            </a:r>
          </a:p>
        </p:txBody>
      </p:sp>
    </p:spTree>
    <p:extLst>
      <p:ext uri="{BB962C8B-B14F-4D97-AF65-F5344CB8AC3E}">
        <p14:creationId xmlns:p14="http://schemas.microsoft.com/office/powerpoint/2010/main" val="797316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1C0B-D01A-2CEF-6450-A8706DEAB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0042"/>
            <a:ext cx="8875051" cy="796670"/>
          </a:xfrm>
        </p:spPr>
        <p:txBody>
          <a:bodyPr>
            <a:normAutofit/>
          </a:bodyPr>
          <a:lstStyle/>
          <a:p>
            <a:r>
              <a:rPr lang="lv-LV" sz="3200" dirty="0"/>
              <a:t>Politikas rezultāts: nabadzības riska indekss (%)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EAD7DFF-1FC1-8ED1-831B-D8070EC1EB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696493"/>
              </p:ext>
            </p:extLst>
          </p:nvPr>
        </p:nvGraphicFramePr>
        <p:xfrm>
          <a:off x="479376" y="980728"/>
          <a:ext cx="9073009" cy="5198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3201">
                  <a:extLst>
                    <a:ext uri="{9D8B030D-6E8A-4147-A177-3AD203B41FA5}">
                      <a16:colId xmlns:a16="http://schemas.microsoft.com/office/drawing/2014/main" val="2135191389"/>
                    </a:ext>
                  </a:extLst>
                </a:gridCol>
                <a:gridCol w="1012452">
                  <a:extLst>
                    <a:ext uri="{9D8B030D-6E8A-4147-A177-3AD203B41FA5}">
                      <a16:colId xmlns:a16="http://schemas.microsoft.com/office/drawing/2014/main" val="172937392"/>
                    </a:ext>
                  </a:extLst>
                </a:gridCol>
                <a:gridCol w="1012452">
                  <a:extLst>
                    <a:ext uri="{9D8B030D-6E8A-4147-A177-3AD203B41FA5}">
                      <a16:colId xmlns:a16="http://schemas.microsoft.com/office/drawing/2014/main" val="1801344982"/>
                    </a:ext>
                  </a:extLst>
                </a:gridCol>
                <a:gridCol w="1012452">
                  <a:extLst>
                    <a:ext uri="{9D8B030D-6E8A-4147-A177-3AD203B41FA5}">
                      <a16:colId xmlns:a16="http://schemas.microsoft.com/office/drawing/2014/main" val="2521694051"/>
                    </a:ext>
                  </a:extLst>
                </a:gridCol>
                <a:gridCol w="1012452">
                  <a:extLst>
                    <a:ext uri="{9D8B030D-6E8A-4147-A177-3AD203B41FA5}">
                      <a16:colId xmlns:a16="http://schemas.microsoft.com/office/drawing/2014/main" val="3016576403"/>
                    </a:ext>
                  </a:extLst>
                </a:gridCol>
              </a:tblGrid>
              <a:tr h="318110"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Mājsaimniecību tips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2017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2018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2019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2020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336638878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457200" indent="18415" algn="just"/>
                      <a:r>
                        <a:rPr lang="lv-LV" sz="1400" dirty="0">
                          <a:effectLst/>
                        </a:rPr>
                        <a:t>Pavisam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23,3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22,9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21,7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23,4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697083440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Visas mājsaimniecības bez apgādībā esošiem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30,1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31,3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27,8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30,9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2253816532"/>
                  </a:ext>
                </a:extLst>
              </a:tr>
              <a:tr h="99409"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Vienas personas mājsaimniecības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 gridSpan="4"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26278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 dirty="0">
                          <a:effectLst/>
                        </a:rPr>
                        <a:t>1 personas mājsaimniecības – pavisam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52,6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52,6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49,1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53,4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4208576963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 dirty="0">
                          <a:effectLst/>
                        </a:rPr>
                        <a:t>1 personas mājsaimniecības – vīrieši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42,8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45,3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41,0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39,9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936514770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 dirty="0">
                          <a:effectLst/>
                        </a:rPr>
                        <a:t>1 personas mājsaimniecības – sievietes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57,3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56,5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53,1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60,3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2654781035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 dirty="0">
                          <a:effectLst/>
                        </a:rPr>
                        <a:t>1 personas mājsaimniecības līdz 64 gadu vecumam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31,0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31,7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30,0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35,1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2201517564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1 personas mājsaimniecības 65 gadi un vecākas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74,0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74,9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71,7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73,6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1515353770"/>
                  </a:ext>
                </a:extLst>
              </a:tr>
              <a:tr h="99409"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Mājsaimniecības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 gridSpan="4"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979375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Visas mājsaimniecības ar apgādībā esošiem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16,5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14,3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15,6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16,0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0873060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 dirty="0">
                          <a:effectLst/>
                        </a:rPr>
                        <a:t>1 pieaugušais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32,6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26,2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30,6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</a:rPr>
                        <a:t>37,4</a:t>
                      </a:r>
                      <a:endParaRPr lang="lv-LV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1385973203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2 pieaugušie, 1 apgādībā esošs bērns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12,1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16,2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12,2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12,6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359541823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2 pieaugušie, 2 apgādībā esoši bērni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10,2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11,1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12,8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11,7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2956077249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2 pieaugušie, 3 un vairāk apgādībā esoši bērni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20,7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16,7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17,7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>
                          <a:effectLst/>
                        </a:rPr>
                        <a:t>16,5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594885170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2 vai vairāk pieaugušie ar apgādībā esošiem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14,6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12,9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13,6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 dirty="0">
                          <a:effectLst/>
                        </a:rPr>
                        <a:t>13,2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3560203457"/>
                  </a:ext>
                </a:extLst>
              </a:tr>
              <a:tr h="318110">
                <a:tc>
                  <a:txBody>
                    <a:bodyPr/>
                    <a:lstStyle/>
                    <a:p>
                      <a:pPr marL="18415" algn="just"/>
                      <a:r>
                        <a:rPr lang="lv-LV" sz="1400">
                          <a:effectLst/>
                        </a:rPr>
                        <a:t>3 vai vairāk pieaugušie ar apgādībā esošiem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>
                          <a:effectLst/>
                        </a:rPr>
                        <a:t>18,2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9,5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/>
                      <a:r>
                        <a:rPr lang="lv-LV" sz="1400" dirty="0">
                          <a:effectLst/>
                        </a:rPr>
                        <a:t>13,4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600"/>
                        </a:spcAft>
                      </a:pPr>
                      <a:r>
                        <a:rPr lang="lv-LV" sz="1400" dirty="0">
                          <a:effectLst/>
                        </a:rPr>
                        <a:t>13,8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534" marR="32534" marT="0" marB="0"/>
                </a:tc>
                <a:extLst>
                  <a:ext uri="{0D108BD9-81ED-4DB2-BD59-A6C34878D82A}">
                    <a16:rowId xmlns:a16="http://schemas.microsoft.com/office/drawing/2014/main" val="1215055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385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7128-9EFD-4AF0-90A4-3614874CD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-27384"/>
            <a:ext cx="8596668" cy="796670"/>
          </a:xfrm>
        </p:spPr>
        <p:txBody>
          <a:bodyPr>
            <a:noAutofit/>
          </a:bodyPr>
          <a:lstStyle/>
          <a:p>
            <a:r>
              <a:rPr lang="lv-LV" sz="2800" dirty="0"/>
              <a:t>Padziļinātas maznodrošinātajām personām sniegtā atbalsta izpētes ietvars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B25263-25DD-46CC-91A4-1FBF67777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75730"/>
              </p:ext>
            </p:extLst>
          </p:nvPr>
        </p:nvGraphicFramePr>
        <p:xfrm>
          <a:off x="677863" y="1071563"/>
          <a:ext cx="8596312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156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2A8E7-F449-46C6-8ED4-7C0E96EFB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dirty="0"/>
              <a:t>Fokusa grupu diskusijas ar sociālajiem darbiniekiem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1992-91BC-4651-89D3-5C1E96AE2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5 fokusa grupu diskusijas tiešsaistē (</a:t>
            </a:r>
            <a:r>
              <a:rPr lang="lv-LV" i="1" dirty="0" err="1"/>
              <a:t>online</a:t>
            </a:r>
            <a:r>
              <a:rPr lang="lv-LV" dirty="0"/>
              <a:t>) </a:t>
            </a:r>
          </a:p>
          <a:p>
            <a:pPr lvl="1"/>
            <a:r>
              <a:rPr lang="lv-LV" dirty="0"/>
              <a:t>1 grupu diskusija katrā plānošanas reģionā (Rīgas, Vidzemes, Kurzemes, Zemgales un Latgales)</a:t>
            </a:r>
          </a:p>
          <a:p>
            <a:pPr lvl="2"/>
            <a:r>
              <a:rPr lang="lv-LV" dirty="0"/>
              <a:t>Vislielākais skaits Vidzemes reģionā: 11 pašvaldības, pamatā 8-9, Zemgalē – 6 pašvaldības</a:t>
            </a:r>
          </a:p>
          <a:p>
            <a:pPr lvl="1"/>
            <a:r>
              <a:rPr lang="lv-LV" dirty="0"/>
              <a:t>aicināti visi teritorijai atbilstošo pašvaldību sociālo dienestu pārstāvji (vismaz viens pārstāvis no katras pašvaldības)</a:t>
            </a:r>
          </a:p>
          <a:p>
            <a:r>
              <a:rPr lang="lv-LV" dirty="0"/>
              <a:t>Ieguvumi:</a:t>
            </a:r>
          </a:p>
          <a:p>
            <a:pPr lvl="1"/>
            <a:r>
              <a:rPr lang="lv-LV" dirty="0"/>
              <a:t>Augstāka motivācija piedalīties</a:t>
            </a:r>
          </a:p>
          <a:p>
            <a:pPr lvl="1"/>
            <a:r>
              <a:rPr lang="lv-LV" dirty="0"/>
              <a:t>katrā plānošanas reģionā aptvertas visa lieluma pašvaldības = vispilnīgākie dati</a:t>
            </a:r>
          </a:p>
          <a:p>
            <a:r>
              <a:rPr lang="lv-LV" u="sng" dirty="0"/>
              <a:t>Norises laiks: 16.-18. augusts</a:t>
            </a:r>
          </a:p>
          <a:p>
            <a:pPr lvl="1"/>
            <a:r>
              <a:rPr lang="lv-LV" dirty="0"/>
              <a:t>ir iegūta informācija no dokumentu un statistikas datu analīzes (līdz 04.08.2022.)</a:t>
            </a:r>
          </a:p>
          <a:p>
            <a:pPr lvl="2"/>
            <a:r>
              <a:rPr lang="lv-LV" dirty="0"/>
              <a:t>iespēja komentēt/ skaidrot piedāvātos faktus par pašvaldību izvēli</a:t>
            </a:r>
          </a:p>
          <a:p>
            <a:pPr lvl="2"/>
            <a:r>
              <a:rPr lang="lv-LV" dirty="0"/>
              <a:t>iespēja novērst šauru, bet spilgtu negatīvu piemēru vispārināšanu</a:t>
            </a:r>
          </a:p>
        </p:txBody>
      </p:sp>
    </p:spTree>
    <p:extLst>
      <p:ext uri="{BB962C8B-B14F-4D97-AF65-F5344CB8AC3E}">
        <p14:creationId xmlns:p14="http://schemas.microsoft.com/office/powerpoint/2010/main" val="727675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EDC1B-52D5-1AC4-0D25-10A52C23C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Galvenās fokusa grupu diskusiju tēmas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2EAD0-5A93-F332-226B-71468EED0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Maznodrošināto personu portrets, t.sk.:</a:t>
            </a:r>
          </a:p>
          <a:p>
            <a:pPr lvl="1"/>
            <a:r>
              <a:rPr lang="lv-LV" dirty="0"/>
              <a:t>Kādā veidā ir mainījies maznodrošināto personu skaits un profils Covid-19 ietekmē?</a:t>
            </a:r>
          </a:p>
          <a:p>
            <a:pPr lvl="1"/>
            <a:r>
              <a:rPr lang="lv-LV" dirty="0"/>
              <a:t>Cik liela daļa maznodrošināto personu saglabā savu statusu ilgstoši?</a:t>
            </a:r>
          </a:p>
          <a:p>
            <a:r>
              <a:rPr lang="lv-LV" dirty="0"/>
              <a:t>Maznodrošinātās personas statusa piešķiršanas kārtības pašvaldībā vērtējums</a:t>
            </a:r>
          </a:p>
          <a:p>
            <a:r>
              <a:rPr lang="lv-LV" dirty="0"/>
              <a:t>Maznodrošinātām personām pieejamais atbalsts valstī kopumā un pašvaldībā</a:t>
            </a:r>
          </a:p>
          <a:p>
            <a:pPr lvl="1"/>
            <a:r>
              <a:rPr lang="lv-LV" dirty="0"/>
              <a:t>Informētība, pieejamība, apjoms, atbilstība vajadzībām</a:t>
            </a:r>
          </a:p>
          <a:p>
            <a:pPr lvl="1"/>
            <a:r>
              <a:rPr lang="lv-LV" dirty="0"/>
              <a:t>Atbalsta ietekme uz darbspējīgas personas motivāciju strādāt</a:t>
            </a:r>
          </a:p>
          <a:p>
            <a:r>
              <a:rPr lang="lv-LV" dirty="0"/>
              <a:t>Maznodrošināto personu ienākumu sliekšņu un to prognožu vērtējums</a:t>
            </a:r>
          </a:p>
          <a:p>
            <a:pPr lvl="1"/>
            <a:r>
              <a:rPr lang="lv-LV" dirty="0"/>
              <a:t>Cik atbilstošs reālajai Latvijas un pašvaldības situācijai ir maznodrošināto personu/ mājsaimniecību maksimālā ienākuma sliekšņa apmērs? </a:t>
            </a:r>
          </a:p>
          <a:p>
            <a:pPr lvl="1"/>
            <a:r>
              <a:rPr lang="lv-LV" dirty="0"/>
              <a:t>Kas būtu jāņem vērā, nosakot sliekšņus?</a:t>
            </a:r>
          </a:p>
          <a:p>
            <a:pPr lvl="1"/>
            <a:r>
              <a:rPr lang="lv-LV" dirty="0"/>
              <a:t>Kādi riski pastāv, ja tiek saglabāti nemainīgi nosacījumi attiecībā uz maksimālo maznodrošinātas mājsaimniecības ienākuma sliekšņa apmēru (ikgadēja pārskatīšana, 80% augstākā ienākumu sliekšņa robeža)?</a:t>
            </a:r>
          </a:p>
        </p:txBody>
      </p:sp>
    </p:spTree>
    <p:extLst>
      <p:ext uri="{BB962C8B-B14F-4D97-AF65-F5344CB8AC3E}">
        <p14:creationId xmlns:p14="http://schemas.microsoft.com/office/powerpoint/2010/main" val="2025433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647728" y="3284984"/>
            <a:ext cx="5328592" cy="2088232"/>
          </a:xfrm>
        </p:spPr>
        <p:txBody>
          <a:bodyPr>
            <a:normAutofit fontScale="77500" lnSpcReduction="20000"/>
          </a:bodyPr>
          <a:lstStyle/>
          <a:p>
            <a:pPr algn="r" eaLnBrk="1" hangingPunct="1"/>
            <a:r>
              <a:rPr lang="en-US" sz="2300" dirty="0">
                <a:solidFill>
                  <a:srgbClr val="003366"/>
                </a:solidFill>
              </a:rPr>
              <a:t>Baltic Institute of Social Sciences</a:t>
            </a:r>
          </a:p>
          <a:p>
            <a:pPr algn="r" eaLnBrk="1" hangingPunct="1"/>
            <a:endParaRPr sz="1400" dirty="0">
              <a:solidFill>
                <a:srgbClr val="003366"/>
              </a:solidFill>
            </a:endParaRP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Tērbatas iela 53 – 6, Rīga</a:t>
            </a: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Tālr.: 67217554</a:t>
            </a:r>
          </a:p>
          <a:p>
            <a:pPr algn="r" eaLnBrk="1" hangingPunct="1"/>
            <a:r>
              <a:rPr sz="2300" dirty="0">
                <a:hlinkClick r:id="rId2"/>
              </a:rPr>
              <a:t>biss@biss.soc.lv</a:t>
            </a:r>
            <a:r>
              <a:rPr sz="2300" dirty="0"/>
              <a:t> </a:t>
            </a:r>
          </a:p>
          <a:p>
            <a:pPr algn="r" eaLnBrk="1" hangingPunct="1"/>
            <a:r>
              <a:rPr sz="2300" dirty="0">
                <a:hlinkClick r:id="rId3"/>
              </a:rPr>
              <a:t>www.biss.soc.lv</a:t>
            </a:r>
            <a:r>
              <a:rPr sz="2300" dirty="0"/>
              <a:t>  </a:t>
            </a:r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68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5CD5-8095-4130-9A2B-F2BA6019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Izvērtējuma</a:t>
            </a:r>
            <a:r>
              <a:rPr lang="lv-LV" dirty="0"/>
              <a:t> ietvars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31831-643E-4381-A666-318CD899F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166501"/>
          </a:xfrm>
        </p:spPr>
        <p:txBody>
          <a:bodyPr>
            <a:normAutofit fontScale="92500" lnSpcReduction="10000"/>
          </a:bodyPr>
          <a:lstStyle/>
          <a:p>
            <a:r>
              <a:rPr lang="lv-LV" dirty="0" err="1"/>
              <a:t>Rīcībpolitikas</a:t>
            </a:r>
            <a:r>
              <a:rPr lang="lv-LV" dirty="0"/>
              <a:t> un īstenoto politikas pasākumu ietekmes un iedzīvotāju ienākumu situāciju raksturojošo datu </a:t>
            </a:r>
            <a:r>
              <a:rPr lang="lv-LV" dirty="0" err="1"/>
              <a:t>izvērtējums</a:t>
            </a:r>
            <a:r>
              <a:rPr lang="lv-LV" dirty="0"/>
              <a:t> par 2020. gadu</a:t>
            </a:r>
          </a:p>
          <a:p>
            <a:pPr lvl="1"/>
            <a:r>
              <a:rPr lang="lv-LV" dirty="0"/>
              <a:t>Izmaiņu spēkā stājušos </a:t>
            </a:r>
            <a:r>
              <a:rPr lang="lv-LV" b="1" dirty="0"/>
              <a:t>tiesību aktos 2020. gadā </a:t>
            </a:r>
            <a:r>
              <a:rPr lang="lv-LV" dirty="0"/>
              <a:t>identificēšana, apkopošana un izvērtēšana, kuru mērķis bija nabadzības, sociālās atstumtības un/ vai ienākumu nevienlīdzības samazināšana un iedzīvotāju rīcībā esošo tiešo un/vai netiešo ienākumu palielināšana</a:t>
            </a:r>
          </a:p>
          <a:p>
            <a:pPr lvl="1"/>
            <a:r>
              <a:rPr lang="lv-LV" b="1" dirty="0"/>
              <a:t>Administratīvo datu, statistikas datu un </a:t>
            </a:r>
            <a:r>
              <a:rPr lang="lv-LV" b="1" dirty="0" err="1"/>
              <a:t>apsekojumu</a:t>
            </a:r>
            <a:r>
              <a:rPr lang="lv-LV" b="1" dirty="0"/>
              <a:t> </a:t>
            </a:r>
            <a:r>
              <a:rPr lang="lv-LV" dirty="0"/>
              <a:t>(</a:t>
            </a:r>
            <a:r>
              <a:rPr lang="lv-LV" dirty="0" err="1"/>
              <a:t>g.k</a:t>
            </a:r>
            <a:r>
              <a:rPr lang="lv-LV" dirty="0"/>
              <a:t>., EU-SILC, </a:t>
            </a:r>
            <a:r>
              <a:rPr lang="lv-LV" dirty="0" err="1"/>
              <a:t>LabIS</a:t>
            </a:r>
            <a:r>
              <a:rPr lang="lv-LV" dirty="0"/>
              <a:t> (t.sk., SPOLIS un VSAA mikro datu)) analīze ienākumu palielināšanas, nabadzības, sociālās atstumtības un ienākumu nevienlīdzības jomā par 2020. gadu un salīdzināšana ar 2019. gadu</a:t>
            </a:r>
          </a:p>
          <a:p>
            <a:r>
              <a:rPr lang="lv-LV" dirty="0"/>
              <a:t>Padziļināta maznodrošinātajām personām sniegtā atbalsta izpēte, ar mērķi sniegt pārskatu par šādiem aspektiem: </a:t>
            </a:r>
          </a:p>
          <a:p>
            <a:pPr lvl="1"/>
            <a:r>
              <a:rPr lang="lv-LV" dirty="0"/>
              <a:t>(1) maznodrošināto personu portrets</a:t>
            </a:r>
          </a:p>
          <a:p>
            <a:pPr lvl="1"/>
            <a:r>
              <a:rPr lang="lv-LV" dirty="0"/>
              <a:t>(2) maznodrošināto mājsaimniecību ienākumu sliekšņu izmaiņas administratīvi teritoriālās reformas un minimālo ienākumu reformas rezultātā </a:t>
            </a:r>
          </a:p>
          <a:p>
            <a:pPr lvl="1"/>
            <a:r>
              <a:rPr lang="lv-LV" dirty="0"/>
              <a:t>(3) valsts normatīvajos aktos un pašvaldību saistošajos noteikumos noteiktie atbalsta veidi maznodrošinātām mājsaimniecībām</a:t>
            </a:r>
          </a:p>
          <a:p>
            <a:pPr lvl="1"/>
            <a:r>
              <a:rPr lang="lv-LV" dirty="0"/>
              <a:t>(4) noteikt riskus, kādi pastāv, saglabājot nemainīgus nosacījumus uz maksimālo maznodrošinātas mājsaimniecības ienākumu sliekšņa apmēru un valsts noteikto atbalstu</a:t>
            </a:r>
          </a:p>
        </p:txBody>
      </p:sp>
    </p:spTree>
    <p:extLst>
      <p:ext uri="{BB962C8B-B14F-4D97-AF65-F5344CB8AC3E}">
        <p14:creationId xmlns:p14="http://schemas.microsoft.com/office/powerpoint/2010/main" val="183164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43FB-92FF-1E2E-4538-5665D5F10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Pēc kritērija 01.01.2020. - 31.12.2020. «spēkā esošs, vēl nav spēkā, zaudējis spēku”, uz iedzīvotāju, īpaši nabadzības un sociālās atstumtības riskam pakļauto mērķa grupu, rīcībā esošajiem tiešajiem un/vai netiešajiem ienākumiem īstermiņā vai ilgtermiņā atstājoši ietekmi, tālākai analīzei atlasīti </a:t>
            </a:r>
            <a:r>
              <a:rPr lang="lv-LV" sz="2000" b="1" dirty="0">
                <a:solidFill>
                  <a:srgbClr val="FF0000"/>
                </a:solidFill>
              </a:rPr>
              <a:t>24 likumi un 56 MK noteikumi</a:t>
            </a:r>
            <a:r>
              <a:rPr lang="lv-LV" sz="2000" dirty="0"/>
              <a:t>, t.sk. to grozījumi. </a:t>
            </a:r>
          </a:p>
          <a:p>
            <a:r>
              <a:rPr lang="lv-LV" sz="2000" b="1" dirty="0"/>
              <a:t>Izmaiņas politikā noteica 2 būtiski procesi:</a:t>
            </a:r>
          </a:p>
          <a:p>
            <a:pPr lvl="1"/>
            <a:r>
              <a:rPr lang="lv-LV" sz="1800" dirty="0"/>
              <a:t>Covid-19 pandēmija un tās negatīvo seku mazināšanas nepieciešamība, kuras gadījumā lielākā daļa atbalsta pasākumu tika izstrādāti uz noteiktu laiku </a:t>
            </a:r>
          </a:p>
          <a:p>
            <a:pPr lvl="1"/>
            <a:r>
              <a:rPr lang="lv-LV" sz="1800" dirty="0"/>
              <a:t>Minimālo ienākumu līmeņu atbalsta sistēmas pilnveidošana, kurā liela loma 2020. gadā bija Satversmes tiesas spriedumiem par minimālo ienākumu līmeņu neatbilstību valsts pamatlikumā noteiktajam</a:t>
            </a:r>
          </a:p>
        </p:txBody>
      </p:sp>
    </p:spTree>
    <p:extLst>
      <p:ext uri="{BB962C8B-B14F-4D97-AF65-F5344CB8AC3E}">
        <p14:creationId xmlns:p14="http://schemas.microsoft.com/office/powerpoint/2010/main" val="94633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(2)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257914-93A7-C45F-687B-27485D057C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069675"/>
              </p:ext>
            </p:extLst>
          </p:nvPr>
        </p:nvGraphicFramePr>
        <p:xfrm>
          <a:off x="677334" y="980728"/>
          <a:ext cx="8875050" cy="5184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3975">
                  <a:extLst>
                    <a:ext uri="{9D8B030D-6E8A-4147-A177-3AD203B41FA5}">
                      <a16:colId xmlns:a16="http://schemas.microsoft.com/office/drawing/2014/main" val="3950945763"/>
                    </a:ext>
                  </a:extLst>
                </a:gridCol>
                <a:gridCol w="2103754">
                  <a:extLst>
                    <a:ext uri="{9D8B030D-6E8A-4147-A177-3AD203B41FA5}">
                      <a16:colId xmlns:a16="http://schemas.microsoft.com/office/drawing/2014/main" val="4056458336"/>
                    </a:ext>
                  </a:extLst>
                </a:gridCol>
                <a:gridCol w="2227710">
                  <a:extLst>
                    <a:ext uri="{9D8B030D-6E8A-4147-A177-3AD203B41FA5}">
                      <a16:colId xmlns:a16="http://schemas.microsoft.com/office/drawing/2014/main" val="1340205299"/>
                    </a:ext>
                  </a:extLst>
                </a:gridCol>
                <a:gridCol w="1479611">
                  <a:extLst>
                    <a:ext uri="{9D8B030D-6E8A-4147-A177-3AD203B41FA5}">
                      <a16:colId xmlns:a16="http://schemas.microsoft.com/office/drawing/2014/main" val="1092588779"/>
                    </a:ext>
                  </a:extLst>
                </a:gridCol>
              </a:tblGrid>
              <a:tr h="450833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Ietekme uz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536645"/>
                  </a:ext>
                </a:extLst>
              </a:tr>
              <a:tr h="676249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GMI līmeņa palielināšana no 53 EUR uz 64 EUR mēnesī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Trūcīgas personas (GMI pabalstu saņēmēji)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7503161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Minimālās pensijas palielināšana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Vecuma pensijas saņēmēji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7849258"/>
                  </a:ext>
                </a:extLst>
              </a:tr>
              <a:tr h="901666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VSNP noteikšana personām ar invaliditāti un palielināšana personām ar invaliditāti no bērnības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Personas ar invaliditāti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1338783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Minimālās invaliditātes pensijas palielināšana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Personas ar invaliditāti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8053020"/>
                  </a:ext>
                </a:extLst>
              </a:tr>
              <a:tr h="1352497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Slimības pabalstu slima bērna kopšanai izmaksā līdz bērna 18 gadu vecuma sasniegšanai un par ilgāku nepārtrauktu darbnespējas periodu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</a:t>
                      </a:r>
                    </a:p>
                    <a:p>
                      <a:pPr algn="l"/>
                      <a:r>
                        <a:rPr lang="lv-LV" sz="1400" dirty="0">
                          <a:effectLst/>
                        </a:rPr>
                        <a:t>(strādājoši vecāki)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9183649"/>
                  </a:ext>
                </a:extLst>
              </a:tr>
              <a:tr h="901666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Paplašināts personu loks, kurām var tikt izrakstīta darbnespējas lapa slima bērna kopšanai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</a:t>
                      </a:r>
                    </a:p>
                    <a:p>
                      <a:pPr algn="l"/>
                      <a:r>
                        <a:rPr lang="lv-LV" sz="1400">
                          <a:effectLst/>
                        </a:rPr>
                        <a:t>(strādājoši vecāki un aprūpētāji)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Pastāvīgs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3841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583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FF25542-76E9-8A03-4D1D-21DF6397B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393975"/>
              </p:ext>
            </p:extLst>
          </p:nvPr>
        </p:nvGraphicFramePr>
        <p:xfrm>
          <a:off x="677334" y="1052736"/>
          <a:ext cx="8875051" cy="518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6523">
                  <a:extLst>
                    <a:ext uri="{9D8B030D-6E8A-4147-A177-3AD203B41FA5}">
                      <a16:colId xmlns:a16="http://schemas.microsoft.com/office/drawing/2014/main" val="490513343"/>
                    </a:ext>
                  </a:extLst>
                </a:gridCol>
                <a:gridCol w="2192185">
                  <a:extLst>
                    <a:ext uri="{9D8B030D-6E8A-4147-A177-3AD203B41FA5}">
                      <a16:colId xmlns:a16="http://schemas.microsoft.com/office/drawing/2014/main" val="2051308756"/>
                    </a:ext>
                  </a:extLst>
                </a:gridCol>
                <a:gridCol w="2236481">
                  <a:extLst>
                    <a:ext uri="{9D8B030D-6E8A-4147-A177-3AD203B41FA5}">
                      <a16:colId xmlns:a16="http://schemas.microsoft.com/office/drawing/2014/main" val="2438409447"/>
                    </a:ext>
                  </a:extLst>
                </a:gridCol>
                <a:gridCol w="1519862">
                  <a:extLst>
                    <a:ext uri="{9D8B030D-6E8A-4147-A177-3AD203B41FA5}">
                      <a16:colId xmlns:a16="http://schemas.microsoft.com/office/drawing/2014/main" val="1249518360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Ietekme uz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794165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Dīkstāves pabalsts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Strādājošie iedzīvotāji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kompensēšana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543149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Piemaksa pie dīkstāves pabalsta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 (strādājoši vecāki)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kompensēšana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164070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Dīkstāves palīdzības pabalsts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Strādājošie iedzīvotāji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kompensēšana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5911458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Piemaksa pie dīkstāves palīdzības pabalsta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 (strādājoši vecāki)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samazinājuma kompensēšana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066223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Atbalsts par dīkstāvi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Strādājošie iedzīvotāji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samazinājuma kompensēšana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397169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Piemaksa pie atbalsta par dīkstāvi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 (strādājoši vecāki)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samazinājuma kompensēšana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422701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Atbalsts algu subsīdijai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Strādājošie iedzīvotāji (nepilna laika)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kompensēšana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042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065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9AA694-D71D-31C7-9660-43A12970F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680748"/>
              </p:ext>
            </p:extLst>
          </p:nvPr>
        </p:nvGraphicFramePr>
        <p:xfrm>
          <a:off x="695400" y="1362234"/>
          <a:ext cx="8856984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0587">
                  <a:extLst>
                    <a:ext uri="{9D8B030D-6E8A-4147-A177-3AD203B41FA5}">
                      <a16:colId xmlns:a16="http://schemas.microsoft.com/office/drawing/2014/main" val="1090799316"/>
                    </a:ext>
                  </a:extLst>
                </a:gridCol>
                <a:gridCol w="1771280">
                  <a:extLst>
                    <a:ext uri="{9D8B030D-6E8A-4147-A177-3AD203B41FA5}">
                      <a16:colId xmlns:a16="http://schemas.microsoft.com/office/drawing/2014/main" val="440709567"/>
                    </a:ext>
                  </a:extLst>
                </a:gridCol>
                <a:gridCol w="1807072">
                  <a:extLst>
                    <a:ext uri="{9D8B030D-6E8A-4147-A177-3AD203B41FA5}">
                      <a16:colId xmlns:a16="http://schemas.microsoft.com/office/drawing/2014/main" val="394188122"/>
                    </a:ext>
                  </a:extLst>
                </a:gridCol>
                <a:gridCol w="1228045">
                  <a:extLst>
                    <a:ext uri="{9D8B030D-6E8A-4147-A177-3AD203B41FA5}">
                      <a16:colId xmlns:a16="http://schemas.microsoft.com/office/drawing/2014/main" val="27956992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Ietekme uz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2244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Bezdarbnieka palīdzības pabalsts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Bezdarbnieki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5108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Personu loka, kurām ir tiesības uz bezdarbnieka pabalstu, paplašināšana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Bezdarbnieki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4089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Pagarināts periods, kura laikā persona nezaudē bezdarbnieka statusu, būdama periodiski </a:t>
                      </a:r>
                      <a:r>
                        <a:rPr lang="lv-LV" sz="1400" dirty="0" err="1">
                          <a:effectLst/>
                        </a:rPr>
                        <a:t>pašnodarbinātas</a:t>
                      </a:r>
                      <a:r>
                        <a:rPr lang="lv-LV" sz="1400" dirty="0">
                          <a:effectLst/>
                        </a:rPr>
                        <a:t> personas vai darba ņēmēja statusā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Bezdarbnieki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1125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Pagarināts algotu pagaidu sabiedrisko darbu veikšanas periods personai no četriem līdz sešiem mēnešiem 12 mēnešu periodā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Bezdarbnieki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725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Pagarināts periods, līdz kuram darba devēji varēja iesaistīties algu subsīdijas atbalsta pasākumā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Bezdarbnieki</a:t>
                      </a:r>
                    </a:p>
                    <a:p>
                      <a:pPr algn="l"/>
                      <a:r>
                        <a:rPr lang="lv-LV" sz="1400">
                          <a:effectLst/>
                        </a:rPr>
                        <a:t>Darba devēji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2201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Jaunā speciālista pabalsts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Bezdarbnieki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248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46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(4)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E22820-E1F5-B77E-65CD-24A54C1E0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023806"/>
              </p:ext>
            </p:extLst>
          </p:nvPr>
        </p:nvGraphicFramePr>
        <p:xfrm>
          <a:off x="695400" y="1124744"/>
          <a:ext cx="8596669" cy="469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4727">
                  <a:extLst>
                    <a:ext uri="{9D8B030D-6E8A-4147-A177-3AD203B41FA5}">
                      <a16:colId xmlns:a16="http://schemas.microsoft.com/office/drawing/2014/main" val="659306839"/>
                    </a:ext>
                  </a:extLst>
                </a:gridCol>
                <a:gridCol w="2123423">
                  <a:extLst>
                    <a:ext uri="{9D8B030D-6E8A-4147-A177-3AD203B41FA5}">
                      <a16:colId xmlns:a16="http://schemas.microsoft.com/office/drawing/2014/main" val="1942713914"/>
                    </a:ext>
                  </a:extLst>
                </a:gridCol>
                <a:gridCol w="2166330">
                  <a:extLst>
                    <a:ext uri="{9D8B030D-6E8A-4147-A177-3AD203B41FA5}">
                      <a16:colId xmlns:a16="http://schemas.microsoft.com/office/drawing/2014/main" val="4180221758"/>
                    </a:ext>
                  </a:extLst>
                </a:gridCol>
                <a:gridCol w="1472189">
                  <a:extLst>
                    <a:ext uri="{9D8B030D-6E8A-4147-A177-3AD203B41FA5}">
                      <a16:colId xmlns:a16="http://schemas.microsoft.com/office/drawing/2014/main" val="26614393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Ietekme uz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9595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Slimības pabalsta izmaksa no otrās dienas saslimstības ar Covid-19 gadījumā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Strādājošie iedzīvotāji</a:t>
                      </a:r>
                    </a:p>
                    <a:p>
                      <a:pPr algn="l"/>
                      <a:r>
                        <a:rPr lang="lv-LV" sz="1400">
                          <a:effectLst/>
                        </a:rPr>
                        <a:t>Darba devēji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atvietošana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7419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Slimības pabalsta izmaksa no pirmās dienas saslimstības ar Covid-19 gadījumā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Strādājošie iedzīvotāji</a:t>
                      </a:r>
                    </a:p>
                    <a:p>
                      <a:pPr algn="l"/>
                      <a:r>
                        <a:rPr lang="lv-LV" sz="1400" dirty="0">
                          <a:effectLst/>
                        </a:rPr>
                        <a:t>Darba devēji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samazinājuma atvietošana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5574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Slimības pabalsts par darbnespēju sakarā ar elpošanas sistēmas saslimšanu līdz trešajai dienai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Strādājošie iedzīvotāji</a:t>
                      </a:r>
                    </a:p>
                    <a:p>
                      <a:pPr algn="l"/>
                      <a:r>
                        <a:rPr lang="lv-LV" sz="1400">
                          <a:effectLst/>
                        </a:rPr>
                        <a:t>Darba devēji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atvietošana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4278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Slimības palīdzības pabalsts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 (strādājoši vecāki)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samazinājuma kompensēšana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9024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Pabalsts krīzes situācijā Covid-19 pandēmijas apstākļos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Iedzīvotāji, kuriem bija finansiālas grūtības nodrošināt pamatvajadzības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un netiešo ienākumu palielināšana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3711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Piemaksa pie pabalsta krīzes situācijā Covid-19 pandēmijas apstākļos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 krīzes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526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7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(5)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CEFC82-36A3-6C3E-57AE-8FA11E5624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919563"/>
              </p:ext>
            </p:extLst>
          </p:nvPr>
        </p:nvGraphicFramePr>
        <p:xfrm>
          <a:off x="677334" y="1270794"/>
          <a:ext cx="8803042" cy="448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02777">
                  <a:extLst>
                    <a:ext uri="{9D8B030D-6E8A-4147-A177-3AD203B41FA5}">
                      <a16:colId xmlns:a16="http://schemas.microsoft.com/office/drawing/2014/main" val="3728482408"/>
                    </a:ext>
                  </a:extLst>
                </a:gridCol>
                <a:gridCol w="2174399">
                  <a:extLst>
                    <a:ext uri="{9D8B030D-6E8A-4147-A177-3AD203B41FA5}">
                      <a16:colId xmlns:a16="http://schemas.microsoft.com/office/drawing/2014/main" val="4113084786"/>
                    </a:ext>
                  </a:extLst>
                </a:gridCol>
                <a:gridCol w="2218335">
                  <a:extLst>
                    <a:ext uri="{9D8B030D-6E8A-4147-A177-3AD203B41FA5}">
                      <a16:colId xmlns:a16="http://schemas.microsoft.com/office/drawing/2014/main" val="2206662732"/>
                    </a:ext>
                  </a:extLst>
                </a:gridCol>
                <a:gridCol w="1507531">
                  <a:extLst>
                    <a:ext uri="{9D8B030D-6E8A-4147-A177-3AD203B41FA5}">
                      <a16:colId xmlns:a16="http://schemas.microsoft.com/office/drawing/2014/main" val="15459554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Ietekme uz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701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Labvēlīgāki nosacījumi maternitātes, paternitātes un vecāku pabalsta piešķiršanas kārtībā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6338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Bērna kopšanas pabalsta palielināšana ārkārtas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5847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Pabalsta audžuģimenei bērna uzturam palielināšana ārkārtas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9011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Vienreizēja piemaksa pie ģimenes valsts pabalsta par bērnu ar invaliditāti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651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Vecāku pabalsta izmaksas turpinājums ārkārtas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Īstermiņa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2870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Valsts garantijas mājokļa iegādei nosacījumu uzlabojumi ģimenēm ar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Ietekme uz netiešajiem ienākumiem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Pastāvīgs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956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Mājokļu programmas “Balsts” ieviešana daudzbērnu ģimenēm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Ģimenes ar bērniem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Ietekme uz netiešajiem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Pastāvīgs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8525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2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3841-B2B4-1AF2-2764-64424A0A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Tiesību aktu analīze: pārskats (6)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BADA6C1-6F68-6897-8395-844111CD7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058883"/>
              </p:ext>
            </p:extLst>
          </p:nvPr>
        </p:nvGraphicFramePr>
        <p:xfrm>
          <a:off x="623392" y="836712"/>
          <a:ext cx="9217024" cy="5553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106">
                  <a:extLst>
                    <a:ext uri="{9D8B030D-6E8A-4147-A177-3AD203B41FA5}">
                      <a16:colId xmlns:a16="http://schemas.microsoft.com/office/drawing/2014/main" val="1177813817"/>
                    </a:ext>
                  </a:extLst>
                </a:gridCol>
                <a:gridCol w="2151242">
                  <a:extLst>
                    <a:ext uri="{9D8B030D-6E8A-4147-A177-3AD203B41FA5}">
                      <a16:colId xmlns:a16="http://schemas.microsoft.com/office/drawing/2014/main" val="471785150"/>
                    </a:ext>
                  </a:extLst>
                </a:gridCol>
                <a:gridCol w="2151242">
                  <a:extLst>
                    <a:ext uri="{9D8B030D-6E8A-4147-A177-3AD203B41FA5}">
                      <a16:colId xmlns:a16="http://schemas.microsoft.com/office/drawing/2014/main" val="991778841"/>
                    </a:ext>
                  </a:extLst>
                </a:gridCol>
                <a:gridCol w="1409434">
                  <a:extLst>
                    <a:ext uri="{9D8B030D-6E8A-4147-A177-3AD203B41FA5}">
                      <a16:colId xmlns:a16="http://schemas.microsoft.com/office/drawing/2014/main" val="1600747844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Mērķētā atbalsta veids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Mērķa grupas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effectLst/>
                        </a:rPr>
                        <a:t>Ietekme uz ienākumiem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>
                          <a:effectLst/>
                        </a:rPr>
                        <a:t>Pastāvīgs vai īstermiņa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60325894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Ar IIN maksimālā neapliekamā minimuma palielināšana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Iedzīvotāji </a:t>
                      </a:r>
                    </a:p>
                    <a:p>
                      <a:pPr algn="l"/>
                      <a:r>
                        <a:rPr lang="lv-LV" sz="1400">
                          <a:effectLst/>
                        </a:rPr>
                        <a:t>(IIN maksātāji)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 (ar nosacījumiem)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1829326440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Ar IIN neapliekamā diferencētā minimuma apmēra robežu izmaiņas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Iedzīvotāji </a:t>
                      </a:r>
                    </a:p>
                    <a:p>
                      <a:pPr algn="l"/>
                      <a:r>
                        <a:rPr lang="lv-LV" sz="1400" dirty="0">
                          <a:effectLst/>
                        </a:rPr>
                        <a:t>(IIN maksātāji)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 (ar nosacījumiem)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2617433157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Ar IIN neapliekamā minimuma palielināšana pensionāriem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Pensionāri 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212283160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IIN atvieglojuma apmēra par apgādībā esošu personu palielināšana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Ģimenes ar bērniem/ apgādājamajiem</a:t>
                      </a:r>
                    </a:p>
                    <a:p>
                      <a:pPr algn="l"/>
                      <a:r>
                        <a:rPr lang="lv-LV" sz="1400" dirty="0">
                          <a:effectLst/>
                        </a:rPr>
                        <a:t>Bērni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Tiešo ienākumu palielināšanās (ar nosacījumiem)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1573505935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Pacienta līdzmaksājuma samazinājums iedzīvotājiem pēc 65 gadiem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Seniori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Ietekme uz netiešajiem ienākumiem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Pastāvīgs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2759491356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Valsts apmaksāti veselības aprūpes pakalpojumi saslimšanas ar Covid-19 gadījumos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Iedzīvotāji (piederība dažādām sociālajām grupām)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Ietekme uz netiešajiem ienākumiem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2007559521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Bezmaksas ģimenes ārstu konsultācijas ārkārtas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Iedzīvotāji (piederība dažādām sociālajām grupām)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Ietekme uz netiešajiem ienākumiem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352511348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Minimālo mēneša stipendiju paaugstināšana ārkārtas situācijā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Studējošie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1394443015"/>
                  </a:ext>
                </a:extLst>
              </a:tr>
              <a:tr h="481012"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Stipendija Covid-19 radīto ekonomisko seku mazināšanai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Studējošie 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>
                          <a:effectLst/>
                        </a:rPr>
                        <a:t>Tiešo ienākumu palielināšanās</a:t>
                      </a:r>
                      <a:endParaRPr lang="lv-LV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dirty="0">
                          <a:effectLst/>
                        </a:rPr>
                        <a:t>Īstermiņa</a:t>
                      </a:r>
                      <a:endParaRPr lang="lv-LV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27" marR="60127" marT="0" marB="0" anchor="ctr"/>
                </a:tc>
                <a:extLst>
                  <a:ext uri="{0D108BD9-81ED-4DB2-BD59-A6C34878D82A}">
                    <a16:rowId xmlns:a16="http://schemas.microsoft.com/office/drawing/2014/main" val="4105453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6990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1592</TotalTime>
  <Words>1677</Words>
  <Application>Microsoft Office PowerPoint</Application>
  <PresentationFormat>Widescreen</PresentationFormat>
  <Paragraphs>343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    Izvērtējuma «Ikgadējs nabadzības un sociālās atstumtības mazināšanas rīcībpolitikas izvērtējums par 2020. gadu (t.sk. padziļināts izvērtējums par maznodrošinātām personām)»   PROGRESA ZIŅOJUMS  Nodibinājums "Baltic Institute of Social Sciences" </vt:lpstr>
      <vt:lpstr>Izvērtējuma ietvars</vt:lpstr>
      <vt:lpstr>Tiesību aktu analīze: pārskats (1)</vt:lpstr>
      <vt:lpstr>Tiesību aktu analīze: pārskats (2)</vt:lpstr>
      <vt:lpstr>Tiesību aktu analīze: pārskats (3)</vt:lpstr>
      <vt:lpstr>Tiesību aktu analīze: pārskats (3)</vt:lpstr>
      <vt:lpstr>Tiesību aktu analīze: pārskats (4)</vt:lpstr>
      <vt:lpstr>Tiesību aktu analīze: pārskats (5)</vt:lpstr>
      <vt:lpstr>Tiesību aktu analīze: pārskats (6)</vt:lpstr>
      <vt:lpstr>Tiesību aktu analīze: galvenās atziņas</vt:lpstr>
      <vt:lpstr>Politikas rezultāts: nabadzības riska indekss (%)</vt:lpstr>
      <vt:lpstr>Padziļinātas maznodrošinātajām personām sniegtā atbalsta izpētes ietvars</vt:lpstr>
      <vt:lpstr>Fokusa grupu diskusijas ar sociālajiem darbiniekiem</vt:lpstr>
      <vt:lpstr>Galvenās fokusa grupu diskusiju tēmas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Ikgadējs nabadzības un sociālās atstumtības mazināšanas rīcībpolitikas izvērtējums  (t.sk. par nevienlīdzību sabiedriskā transporta pieejamības jomā)  STARPZIŅOJUMS  Izpildītājs: Nodibinājums "Baltic Institute of Social Sciences"</dc:title>
  <dc:creator>Evija Klave</dc:creator>
  <cp:lastModifiedBy>Oksana Žabko</cp:lastModifiedBy>
  <cp:revision>126</cp:revision>
  <dcterms:created xsi:type="dcterms:W3CDTF">2020-04-07T13:45:14Z</dcterms:created>
  <dcterms:modified xsi:type="dcterms:W3CDTF">2022-06-15T14:14:14Z</dcterms:modified>
</cp:coreProperties>
</file>