
<file path=[Content_Types].xml><?xml version="1.0" encoding="utf-8"?>
<Types xmlns="http://schemas.openxmlformats.org/package/2006/content-types">
  <Default ContentType="application/vnd.openxmlformats-officedocument.spreadsheetml.sheet" Extension="xlsx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ms-office.chartcolorstyle+xml" PartName="/ppt/charts/color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drawingml.chartshapes+xml" PartName="/ppt/drawings/drawing1.xml"/>
  <Override ContentType="application/vnd.ms-office.chartstyle+xml" PartName="/ppt/charts/style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65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5" roundtripDataSignature="AMtx7mimoQExzV0/pwIHlA9NyHY7po7k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48E166B-4F2B-471F-9CA4-8AD3BD6768D8}">
  <a:tblStyle styleId="{F48E166B-4F2B-471F-9CA4-8AD3BD6768D8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fill>
          <a:solidFill>
            <a:schemeClr val="accent1">
              <a:alpha val="40000"/>
            </a:schemeClr>
          </a:solidFill>
        </a:fill>
      </a:tcStyle>
    </a:band1H>
    <a:band2H>
      <a:tcTxStyle b="off" i="off"/>
    </a:band2H>
    <a:band1V>
      <a:tcTxStyle b="off" i="off"/>
      <a:tcStyle>
        <a:tcBdr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TxStyle b="off" i="off"/>
    </a:band2V>
    <a:lastCol>
      <a:tcTxStyle b="on" i="off"/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lastCol>
    <a:firstCol>
      <a:tcTxStyle b="on" i="off"/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firstCol>
    <a:lastRow>
      <a:tcTxStyle b="on" i="off"/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659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customschemas.google.com/relationships/presentationmetadata" Target="metadata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harts/_rels/chart1.xml.rels><?xml version="1.0" encoding="UTF-8" standalone="yes"?>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Sheet1.xlsx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475815523059617E-2"/>
          <c:y val="2.4241169853768278E-2"/>
          <c:w val="0.92050842343188666"/>
          <c:h val="0.8168594925634296"/>
        </c:manualLayout>
      </c:layout>
      <c:lineChart>
        <c:grouping val="standard"/>
        <c:varyColors val="0"/>
        <c:ser>
          <c:idx val="0"/>
          <c:order val="0"/>
          <c:tx>
            <c:strRef>
              <c:f>'GPG-age'!$H$2</c:f>
              <c:strCache>
                <c:ptCount val="1"/>
                <c:pt idx="0">
                  <c:v>GPG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'GPG-age'!$G$3:$G$52</c:f>
              <c:numCache>
                <c:formatCode>General</c:formatCode>
                <c:ptCount val="50"/>
                <c:pt idx="0">
                  <c:v>16</c:v>
                </c:pt>
                <c:pt idx="1">
                  <c:v>17</c:v>
                </c:pt>
                <c:pt idx="2">
                  <c:v>18</c:v>
                </c:pt>
                <c:pt idx="3">
                  <c:v>19</c:v>
                </c:pt>
                <c:pt idx="4">
                  <c:v>20</c:v>
                </c:pt>
                <c:pt idx="5">
                  <c:v>21</c:v>
                </c:pt>
                <c:pt idx="6">
                  <c:v>22</c:v>
                </c:pt>
                <c:pt idx="7">
                  <c:v>23</c:v>
                </c:pt>
                <c:pt idx="8">
                  <c:v>24</c:v>
                </c:pt>
                <c:pt idx="9">
                  <c:v>25</c:v>
                </c:pt>
                <c:pt idx="10">
                  <c:v>26</c:v>
                </c:pt>
                <c:pt idx="11">
                  <c:v>27</c:v>
                </c:pt>
                <c:pt idx="12">
                  <c:v>28</c:v>
                </c:pt>
                <c:pt idx="13">
                  <c:v>29</c:v>
                </c:pt>
                <c:pt idx="14">
                  <c:v>30</c:v>
                </c:pt>
                <c:pt idx="15">
                  <c:v>31</c:v>
                </c:pt>
                <c:pt idx="16">
                  <c:v>32</c:v>
                </c:pt>
                <c:pt idx="17">
                  <c:v>33</c:v>
                </c:pt>
                <c:pt idx="18">
                  <c:v>34</c:v>
                </c:pt>
                <c:pt idx="19">
                  <c:v>35</c:v>
                </c:pt>
                <c:pt idx="20">
                  <c:v>36</c:v>
                </c:pt>
                <c:pt idx="21">
                  <c:v>37</c:v>
                </c:pt>
                <c:pt idx="22">
                  <c:v>38</c:v>
                </c:pt>
                <c:pt idx="23">
                  <c:v>39</c:v>
                </c:pt>
                <c:pt idx="24">
                  <c:v>40</c:v>
                </c:pt>
                <c:pt idx="25">
                  <c:v>41</c:v>
                </c:pt>
                <c:pt idx="26">
                  <c:v>42</c:v>
                </c:pt>
                <c:pt idx="27">
                  <c:v>43</c:v>
                </c:pt>
                <c:pt idx="28">
                  <c:v>44</c:v>
                </c:pt>
                <c:pt idx="29">
                  <c:v>45</c:v>
                </c:pt>
                <c:pt idx="30">
                  <c:v>46</c:v>
                </c:pt>
                <c:pt idx="31">
                  <c:v>47</c:v>
                </c:pt>
                <c:pt idx="32">
                  <c:v>48</c:v>
                </c:pt>
                <c:pt idx="33">
                  <c:v>49</c:v>
                </c:pt>
                <c:pt idx="34">
                  <c:v>50</c:v>
                </c:pt>
                <c:pt idx="35">
                  <c:v>51</c:v>
                </c:pt>
                <c:pt idx="36">
                  <c:v>52</c:v>
                </c:pt>
                <c:pt idx="37">
                  <c:v>53</c:v>
                </c:pt>
                <c:pt idx="38">
                  <c:v>54</c:v>
                </c:pt>
                <c:pt idx="39">
                  <c:v>55</c:v>
                </c:pt>
                <c:pt idx="40">
                  <c:v>56</c:v>
                </c:pt>
                <c:pt idx="41">
                  <c:v>57</c:v>
                </c:pt>
                <c:pt idx="42">
                  <c:v>58</c:v>
                </c:pt>
                <c:pt idx="43">
                  <c:v>59</c:v>
                </c:pt>
                <c:pt idx="44">
                  <c:v>60</c:v>
                </c:pt>
                <c:pt idx="45">
                  <c:v>61</c:v>
                </c:pt>
                <c:pt idx="46">
                  <c:v>62</c:v>
                </c:pt>
                <c:pt idx="47">
                  <c:v>63</c:v>
                </c:pt>
                <c:pt idx="48">
                  <c:v>64</c:v>
                </c:pt>
                <c:pt idx="49">
                  <c:v>65</c:v>
                </c:pt>
              </c:numCache>
            </c:numRef>
          </c:cat>
          <c:val>
            <c:numRef>
              <c:f>'GPG-age'!$H$3:$H$52</c:f>
              <c:numCache>
                <c:formatCode>0.0%</c:formatCode>
                <c:ptCount val="50"/>
                <c:pt idx="0">
                  <c:v>-6.4083175361543082E-4</c:v>
                </c:pt>
                <c:pt idx="1">
                  <c:v>0</c:v>
                </c:pt>
                <c:pt idx="2">
                  <c:v>3.1329974254927645E-2</c:v>
                </c:pt>
                <c:pt idx="3">
                  <c:v>-7.1273413147001866E-3</c:v>
                </c:pt>
                <c:pt idx="4">
                  <c:v>3.0590505169711475E-2</c:v>
                </c:pt>
                <c:pt idx="5">
                  <c:v>3.3502302826242676E-2</c:v>
                </c:pt>
                <c:pt idx="6">
                  <c:v>3.549669342516043E-2</c:v>
                </c:pt>
                <c:pt idx="7">
                  <c:v>6.0956881707626039E-2</c:v>
                </c:pt>
                <c:pt idx="8">
                  <c:v>7.9777708401704048E-2</c:v>
                </c:pt>
                <c:pt idx="9">
                  <c:v>5.8761094337733334E-2</c:v>
                </c:pt>
                <c:pt idx="10">
                  <c:v>6.0595295164348681E-2</c:v>
                </c:pt>
                <c:pt idx="11">
                  <c:v>5.6409372071922557E-2</c:v>
                </c:pt>
                <c:pt idx="12">
                  <c:v>4.7700576782226563E-2</c:v>
                </c:pt>
                <c:pt idx="13">
                  <c:v>7.7677946824293867E-2</c:v>
                </c:pt>
                <c:pt idx="14">
                  <c:v>8.5355331548579494E-2</c:v>
                </c:pt>
                <c:pt idx="15">
                  <c:v>8.2223630353230617E-2</c:v>
                </c:pt>
                <c:pt idx="16">
                  <c:v>0.15791887820313313</c:v>
                </c:pt>
                <c:pt idx="17">
                  <c:v>0.1038125340939447</c:v>
                </c:pt>
                <c:pt idx="18">
                  <c:v>0.12388664446393435</c:v>
                </c:pt>
                <c:pt idx="19">
                  <c:v>0.13222356649130532</c:v>
                </c:pt>
                <c:pt idx="20">
                  <c:v>0.13863480193954489</c:v>
                </c:pt>
                <c:pt idx="21">
                  <c:v>0.15990235571767769</c:v>
                </c:pt>
                <c:pt idx="22">
                  <c:v>0.15237297502458194</c:v>
                </c:pt>
                <c:pt idx="23">
                  <c:v>0.18278595122285571</c:v>
                </c:pt>
                <c:pt idx="24">
                  <c:v>0.19797442307172911</c:v>
                </c:pt>
                <c:pt idx="25">
                  <c:v>0.19254141243646355</c:v>
                </c:pt>
                <c:pt idx="26">
                  <c:v>0.26311464051614952</c:v>
                </c:pt>
                <c:pt idx="27">
                  <c:v>0.23164603941743711</c:v>
                </c:pt>
                <c:pt idx="28">
                  <c:v>0.23851102030788102</c:v>
                </c:pt>
                <c:pt idx="29">
                  <c:v>0.2626688863617439</c:v>
                </c:pt>
                <c:pt idx="30">
                  <c:v>0.27937476185772148</c:v>
                </c:pt>
                <c:pt idx="31">
                  <c:v>0.30386365594110948</c:v>
                </c:pt>
                <c:pt idx="32">
                  <c:v>0.29553592853584015</c:v>
                </c:pt>
                <c:pt idx="33">
                  <c:v>0.25671528306298208</c:v>
                </c:pt>
                <c:pt idx="34">
                  <c:v>0.25185301311487751</c:v>
                </c:pt>
                <c:pt idx="35">
                  <c:v>0.24271040952097489</c:v>
                </c:pt>
                <c:pt idx="36">
                  <c:v>0.23789550603992865</c:v>
                </c:pt>
                <c:pt idx="37">
                  <c:v>0.26887809318488126</c:v>
                </c:pt>
                <c:pt idx="38">
                  <c:v>0.27970381099029579</c:v>
                </c:pt>
                <c:pt idx="39">
                  <c:v>0.29680682817394849</c:v>
                </c:pt>
                <c:pt idx="40">
                  <c:v>0.26263697872605241</c:v>
                </c:pt>
                <c:pt idx="41">
                  <c:v>0.26825831235361292</c:v>
                </c:pt>
                <c:pt idx="42">
                  <c:v>0.28673028902256387</c:v>
                </c:pt>
                <c:pt idx="43">
                  <c:v>0.24981143394815916</c:v>
                </c:pt>
                <c:pt idx="44">
                  <c:v>0.25005313891610281</c:v>
                </c:pt>
                <c:pt idx="45">
                  <c:v>0.20719891730379106</c:v>
                </c:pt>
                <c:pt idx="46">
                  <c:v>0.21436415085608482</c:v>
                </c:pt>
                <c:pt idx="47">
                  <c:v>0.20466305570756713</c:v>
                </c:pt>
                <c:pt idx="48">
                  <c:v>0.1927724758579708</c:v>
                </c:pt>
                <c:pt idx="49">
                  <c:v>0.22522503111156664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7D5-468B-9707-87ABBD7AB6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66358879"/>
        <c:axId val="1066368447"/>
      </c:lineChart>
      <c:catAx>
        <c:axId val="10663588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/>
                  <a:t>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368447"/>
        <c:crosses val="autoZero"/>
        <c:auto val="1"/>
        <c:lblAlgn val="ctr"/>
        <c:lblOffset val="100"/>
        <c:tickMarkSkip val="1"/>
        <c:noMultiLvlLbl val="0"/>
      </c:catAx>
      <c:valAx>
        <c:axId val="10663684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3588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0.56271</cdr:x>
      <cdr:y>0.29373</cdr:y>
    </cdr:from>
    <cdr:to>
      <cdr:x>0.70243</cdr:x>
      <cdr:y>0.44145</cdr:y>
    </cdr:to>
    <cdr:sp macro="" textlink="">
      <cdr:nvSpPr>
        <cdr:cNvPr id="2" name="Rectangular Callout 1"/>
        <cdr:cNvSpPr/>
      </cdr:nvSpPr>
      <cdr:spPr>
        <a:xfrm xmlns:a="http://schemas.openxmlformats.org/drawingml/2006/main">
          <a:off x="6672064" y="1667490"/>
          <a:ext cx="1656639" cy="838563"/>
        </a:xfrm>
        <a:prstGeom xmlns:a="http://schemas.openxmlformats.org/drawingml/2006/main" prst="wedgeRectCallout">
          <a:avLst>
            <a:gd name="adj1" fmla="val 11843"/>
            <a:gd name="adj2" fmla="val -141315"/>
          </a:avLst>
        </a:prstGeom>
        <a:solidFill xmlns:a="http://schemas.openxmlformats.org/drawingml/2006/main">
          <a:schemeClr val="accent1">
            <a:lumMod val="20000"/>
            <a:lumOff val="80000"/>
          </a:schemeClr>
        </a:solidFill>
        <a:ln xmlns:a="http://schemas.openxmlformats.org/drawingml/2006/main" w="28575">
          <a:solidFill>
            <a:schemeClr val="tx1">
              <a:lumMod val="50000"/>
              <a:lumOff val="5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400" dirty="0">
              <a:solidFill>
                <a:schemeClr val="tx1"/>
              </a:solidFill>
              <a:cs typeface="Arial" panose="020B0604020202020204" pitchFamily="34" charset="0"/>
            </a:rPr>
            <a:t>Impact of non or part-time working</a:t>
          </a:r>
        </a:p>
      </cdr:txBody>
    </cdr:sp>
  </cdr:relSizeAnchor>
  <cdr:relSizeAnchor xmlns:cdr="http://schemas.openxmlformats.org/drawingml/2006/chartDrawing">
    <cdr:from>
      <cdr:x>0.2712</cdr:x>
      <cdr:y>0.23108</cdr:y>
    </cdr:from>
    <cdr:to>
      <cdr:x>0.38659</cdr:x>
      <cdr:y>0.3726</cdr:y>
    </cdr:to>
    <cdr:sp macro="" textlink="">
      <cdr:nvSpPr>
        <cdr:cNvPr id="3" name="Rectangular Callout 2"/>
        <cdr:cNvSpPr/>
      </cdr:nvSpPr>
      <cdr:spPr>
        <a:xfrm xmlns:a="http://schemas.openxmlformats.org/drawingml/2006/main">
          <a:off x="3215680" y="1311795"/>
          <a:ext cx="1368153" cy="803438"/>
        </a:xfrm>
        <a:prstGeom xmlns:a="http://schemas.openxmlformats.org/drawingml/2006/main" prst="wedgeRectCallout">
          <a:avLst>
            <a:gd name="adj1" fmla="val 30440"/>
            <a:gd name="adj2" fmla="val 67520"/>
          </a:avLst>
        </a:prstGeom>
        <a:solidFill xmlns:a="http://schemas.openxmlformats.org/drawingml/2006/main">
          <a:schemeClr val="accent1">
            <a:lumMod val="20000"/>
            <a:lumOff val="80000"/>
          </a:schemeClr>
        </a:solidFill>
        <a:ln xmlns:a="http://schemas.openxmlformats.org/drawingml/2006/main" w="28575">
          <a:solidFill>
            <a:schemeClr val="tx1">
              <a:lumMod val="50000"/>
              <a:lumOff val="5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400" dirty="0">
              <a:solidFill>
                <a:schemeClr val="tx1"/>
              </a:solidFill>
              <a:cs typeface="Arial" panose="020B0604020202020204" pitchFamily="34" charset="0"/>
            </a:rPr>
            <a:t>Children</a:t>
          </a:r>
        </a:p>
      </cdr:txBody>
    </cdr:sp>
  </cdr:relSizeAnchor>
</c:userShape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7" name="Google Shape;6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:notes"/>
          <p:cNvSpPr/>
          <p:nvPr>
            <p:ph idx="2" type="sldImg"/>
          </p:nvPr>
        </p:nvSpPr>
        <p:spPr>
          <a:xfrm>
            <a:off x="420688" y="1243013"/>
            <a:ext cx="5964237" cy="3355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0562" y="4785598"/>
            <a:ext cx="5444400" cy="39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n-GB"/>
              <a:t>Note: Hourly measure means that this isn't because – e.g. men work longer hours</a:t>
            </a:r>
            <a:endParaRPr/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n-GB"/>
              <a:t>We think that the Gender Pay Gap is the lead proxy indicator of gender in/equality in the workplace as the factors that drive it are a combination of the areas in a woman’s life and the structure of the workplace that lead to women not having equal opportunities to succeed and progress as their male peers. </a:t>
            </a:r>
            <a:endParaRPr/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-"/>
            </a:pPr>
            <a:r>
              <a:rPr lang="en-GB"/>
              <a:t>Part time work is associated with both lower paid work and poor pay progression, e.g. cleaner, checkout operator </a:t>
            </a:r>
            <a:endParaRPr/>
          </a:p>
        </p:txBody>
      </p:sp>
      <p:sp>
        <p:nvSpPr>
          <p:cNvPr id="92" name="Google Shape;92;p3:notes"/>
          <p:cNvSpPr txBox="1"/>
          <p:nvPr>
            <p:ph idx="10" type="dt"/>
          </p:nvPr>
        </p:nvSpPr>
        <p:spPr>
          <a:xfrm>
            <a:off x="3854939" y="0"/>
            <a:ext cx="29490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26 March, 2019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3:notes"/>
          <p:cNvSpPr txBox="1"/>
          <p:nvPr>
            <p:ph idx="12" type="sldNum"/>
          </p:nvPr>
        </p:nvSpPr>
        <p:spPr>
          <a:xfrm>
            <a:off x="3854939" y="9445170"/>
            <a:ext cx="29490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/>
          <p:nvPr>
            <p:ph idx="2" type="sldImg"/>
          </p:nvPr>
        </p:nvSpPr>
        <p:spPr>
          <a:xfrm>
            <a:off x="88900" y="746125"/>
            <a:ext cx="6629400" cy="37290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 txBox="1"/>
          <p:nvPr>
            <p:ph idx="12" type="sldNum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/>
          <p:nvPr>
            <p:ph idx="2" type="sldImg"/>
          </p:nvPr>
        </p:nvSpPr>
        <p:spPr>
          <a:xfrm>
            <a:off x="88900" y="746125"/>
            <a:ext cx="6629400" cy="37290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250" spcFirstLastPara="1" rIns="94250" wrap="square" tIns="47125">
            <a:noAutofit/>
          </a:bodyPr>
          <a:lstStyle/>
          <a:p>
            <a:pPr indent="-155575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"/>
              <a:buFont typeface="Arial"/>
              <a:buNone/>
            </a:pPr>
            <a:r>
              <a:t/>
            </a:r>
            <a:endParaRPr b="1" sz="1000">
              <a:solidFill>
                <a:srgbClr val="000000"/>
              </a:solidFill>
            </a:endParaRPr>
          </a:p>
        </p:txBody>
      </p:sp>
      <p:sp>
        <p:nvSpPr>
          <p:cNvPr id="121" name="Google Shape;121;p5:notes"/>
          <p:cNvSpPr txBox="1"/>
          <p:nvPr>
            <p:ph idx="12" type="sldNum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5"/>
              <a:buFont typeface="Arial"/>
              <a:buNone/>
            </a:pPr>
            <a:fld id="{00000000-1234-1234-1234-123412341234}" type="slidenum">
              <a:rPr b="0" i="0" lang="en-GB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39098df095_2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139098df095_2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53758273df_0_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7" name="Google Shape;147;g153758273df_0_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overnment Equalities Office" id="16" name="Google Shape;16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3"/>
            <a:ext cx="12192003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662343" y="4963272"/>
            <a:ext cx="6016800" cy="9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b="1" sz="17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8"/>
          <p:cNvSpPr txBox="1"/>
          <p:nvPr>
            <p:ph type="ctrTitle"/>
          </p:nvPr>
        </p:nvSpPr>
        <p:spPr>
          <a:xfrm>
            <a:off x="662343" y="3817481"/>
            <a:ext cx="60168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- white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3"/>
            <a:ext cx="12192003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9"/>
          <p:cNvSpPr txBox="1"/>
          <p:nvPr>
            <p:ph idx="12" type="sldNum"/>
          </p:nvPr>
        </p:nvSpPr>
        <p:spPr>
          <a:xfrm>
            <a:off x="10707188" y="6459584"/>
            <a:ext cx="9580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2" name="Google Shape;22;p9"/>
          <p:cNvSpPr txBox="1"/>
          <p:nvPr>
            <p:ph idx="11" type="ftr"/>
          </p:nvPr>
        </p:nvSpPr>
        <p:spPr>
          <a:xfrm>
            <a:off x="3076800" y="6459584"/>
            <a:ext cx="60336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0" type="dt"/>
          </p:nvPr>
        </p:nvSpPr>
        <p:spPr>
          <a:xfrm>
            <a:off x="583475" y="6459584"/>
            <a:ext cx="24000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" type="body"/>
          </p:nvPr>
        </p:nvSpPr>
        <p:spPr>
          <a:xfrm>
            <a:off x="583475" y="1760400"/>
            <a:ext cx="110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None/>
              <a:defRPr/>
            </a:lvl2pPr>
            <a:lvl3pPr indent="-342900" lvl="2" marL="1371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type="title"/>
          </p:nvPr>
        </p:nvSpPr>
        <p:spPr>
          <a:xfrm>
            <a:off x="583475" y="388800"/>
            <a:ext cx="11081600" cy="7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3"/>
            <a:ext cx="12192003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10"/>
          <p:cNvSpPr txBox="1"/>
          <p:nvPr>
            <p:ph idx="1" type="body"/>
          </p:nvPr>
        </p:nvSpPr>
        <p:spPr>
          <a:xfrm>
            <a:off x="1152395" y="4589465"/>
            <a:ext cx="5244400" cy="101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b="1" sz="17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1152395" y="2779908"/>
            <a:ext cx="5244400" cy="17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l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l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11296610" y="6217623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Egg - blue">
  <p:cSld name="Big Egg - blue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3"/>
            <a:ext cx="12192003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10707188" y="6459584"/>
            <a:ext cx="9580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7" name="Google Shape;37;p12"/>
          <p:cNvSpPr txBox="1"/>
          <p:nvPr>
            <p:ph idx="11" type="ftr"/>
          </p:nvPr>
        </p:nvSpPr>
        <p:spPr>
          <a:xfrm>
            <a:off x="3076800" y="6459584"/>
            <a:ext cx="60336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83475" y="6459584"/>
            <a:ext cx="24000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" type="body"/>
          </p:nvPr>
        </p:nvSpPr>
        <p:spPr>
          <a:xfrm>
            <a:off x="6791617" y="1940996"/>
            <a:ext cx="4181200" cy="27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0" sz="1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600"/>
              <a:buNone/>
              <a:defRPr/>
            </a:lvl3pPr>
            <a:lvl4pPr indent="-342900" lvl="3" marL="18288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2" type="body"/>
          </p:nvPr>
        </p:nvSpPr>
        <p:spPr>
          <a:xfrm>
            <a:off x="583475" y="1758462"/>
            <a:ext cx="4020800" cy="44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solidFill>
                  <a:schemeClr val="lt1"/>
                </a:solidFill>
              </a:defRPr>
            </a:lvl2pPr>
            <a:lvl3pPr indent="-330200" lvl="2" marL="1371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583475" y="388800"/>
            <a:ext cx="11081600" cy="7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Egg">
  <p:cSld name="Big Egg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3"/>
            <a:ext cx="12192003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10707188" y="6459584"/>
            <a:ext cx="9580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13"/>
          <p:cNvSpPr txBox="1"/>
          <p:nvPr>
            <p:ph idx="11" type="ftr"/>
          </p:nvPr>
        </p:nvSpPr>
        <p:spPr>
          <a:xfrm>
            <a:off x="3076800" y="6459584"/>
            <a:ext cx="60336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10" type="dt"/>
          </p:nvPr>
        </p:nvSpPr>
        <p:spPr>
          <a:xfrm>
            <a:off x="583475" y="6459584"/>
            <a:ext cx="24000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" type="body"/>
          </p:nvPr>
        </p:nvSpPr>
        <p:spPr>
          <a:xfrm>
            <a:off x="6791617" y="1940996"/>
            <a:ext cx="4181200" cy="27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0" sz="1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600"/>
              <a:buNone/>
              <a:defRPr/>
            </a:lvl3pPr>
            <a:lvl4pPr indent="-342900" lvl="3" marL="18288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2" type="body"/>
          </p:nvPr>
        </p:nvSpPr>
        <p:spPr>
          <a:xfrm>
            <a:off x="583475" y="1758462"/>
            <a:ext cx="4020800" cy="44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None/>
              <a:defRPr/>
            </a:lvl2pPr>
            <a:lvl3pPr indent="-342900" lvl="2" marL="1371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type="title"/>
          </p:nvPr>
        </p:nvSpPr>
        <p:spPr>
          <a:xfrm>
            <a:off x="583475" y="388800"/>
            <a:ext cx="11081600" cy="7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mall Egg - blue">
  <p:cSld name="Small Egg - blu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3"/>
            <a:ext cx="12192003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4"/>
          <p:cNvSpPr txBox="1"/>
          <p:nvPr>
            <p:ph idx="12" type="sldNum"/>
          </p:nvPr>
        </p:nvSpPr>
        <p:spPr>
          <a:xfrm>
            <a:off x="10707188" y="6459584"/>
            <a:ext cx="9580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3" name="Google Shape;53;p14"/>
          <p:cNvSpPr txBox="1"/>
          <p:nvPr>
            <p:ph idx="11" type="ftr"/>
          </p:nvPr>
        </p:nvSpPr>
        <p:spPr>
          <a:xfrm>
            <a:off x="3076800" y="6459584"/>
            <a:ext cx="60336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4"/>
          <p:cNvSpPr txBox="1"/>
          <p:nvPr>
            <p:ph idx="10" type="dt"/>
          </p:nvPr>
        </p:nvSpPr>
        <p:spPr>
          <a:xfrm>
            <a:off x="583475" y="6459584"/>
            <a:ext cx="24000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4"/>
          <p:cNvSpPr txBox="1"/>
          <p:nvPr>
            <p:ph idx="1" type="body"/>
          </p:nvPr>
        </p:nvSpPr>
        <p:spPr>
          <a:xfrm>
            <a:off x="7267200" y="2718000"/>
            <a:ext cx="3590800" cy="10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0" sz="16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>
                <a:solidFill>
                  <a:schemeClr val="dk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600"/>
              <a:buNone/>
              <a:defRPr/>
            </a:lvl3pPr>
            <a:lvl4pPr indent="-342900" lvl="3" marL="18288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2" type="body"/>
          </p:nvPr>
        </p:nvSpPr>
        <p:spPr>
          <a:xfrm>
            <a:off x="583475" y="1758462"/>
            <a:ext cx="4020800" cy="44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>
                <a:solidFill>
                  <a:schemeClr val="lt1"/>
                </a:solidFill>
              </a:defRPr>
            </a:lvl2pPr>
            <a:lvl3pPr indent="-330200" lvl="2" marL="1371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type="title"/>
          </p:nvPr>
        </p:nvSpPr>
        <p:spPr>
          <a:xfrm>
            <a:off x="583475" y="388800"/>
            <a:ext cx="11081600" cy="7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2800"/>
            </a:lvl1pPr>
            <a:lvl2pPr indent="-228600" lvl="1" marL="9144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1600"/>
              <a:buNone/>
              <a:defRPr sz="2400"/>
            </a:lvl2pPr>
            <a:lvl3pPr indent="-330200" lvl="2" marL="1371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1600"/>
              <a:buChar char="•"/>
              <a:defRPr sz="2000"/>
            </a:lvl3pPr>
            <a:lvl4pPr indent="-330200" lvl="3" marL="18288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1600"/>
              <a:buChar char="•"/>
              <a:defRPr sz="1800"/>
            </a:lvl4pPr>
            <a:lvl5pPr indent="-330200" lvl="4" marL="22860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1600"/>
              <a:buChar char="•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2800"/>
            </a:lvl1pPr>
            <a:lvl2pPr indent="-228600" lvl="1" marL="9144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1600"/>
              <a:buNone/>
              <a:defRPr sz="2400"/>
            </a:lvl2pPr>
            <a:lvl3pPr indent="-330200" lvl="2" marL="1371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1600"/>
              <a:buChar char="•"/>
              <a:defRPr sz="2000"/>
            </a:lvl3pPr>
            <a:lvl4pPr indent="-330200" lvl="3" marL="18288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1600"/>
              <a:buChar char="•"/>
              <a:defRPr sz="1800"/>
            </a:lvl4pPr>
            <a:lvl5pPr indent="-330200" lvl="4" marL="22860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1600"/>
              <a:buChar char="•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10707188" y="6459584"/>
            <a:ext cx="9580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" name="Google Shape;11;p7"/>
          <p:cNvSpPr txBox="1"/>
          <p:nvPr>
            <p:ph idx="11" type="ftr"/>
          </p:nvPr>
        </p:nvSpPr>
        <p:spPr>
          <a:xfrm>
            <a:off x="3076800" y="6459584"/>
            <a:ext cx="60336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583475" y="6459584"/>
            <a:ext cx="2400000" cy="15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" type="body"/>
          </p:nvPr>
        </p:nvSpPr>
        <p:spPr>
          <a:xfrm>
            <a:off x="583475" y="1760400"/>
            <a:ext cx="110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None/>
              <a:defRPr b="1" i="0" sz="17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40404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40404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40404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40404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40404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type="title"/>
          </p:nvPr>
        </p:nvSpPr>
        <p:spPr>
          <a:xfrm>
            <a:off x="583475" y="388800"/>
            <a:ext cx="11081600" cy="7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1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gender-pay-gap.service.gov.uk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hyperlink" Target="https://gender-pay-gap.service.gov.uk/" TargetMode="External"/><Relationship Id="rId5" Type="http://schemas.openxmlformats.org/officeDocument/2006/relationships/hyperlink" Target="https://www.gov.uk/government/news/government-launches-pay-transparency-pilot-to-break-down-barriers-for-wom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"/>
          <p:cNvSpPr txBox="1"/>
          <p:nvPr/>
        </p:nvSpPr>
        <p:spPr>
          <a:xfrm>
            <a:off x="284480" y="314960"/>
            <a:ext cx="3738880" cy="1584960"/>
          </a:xfrm>
          <a:prstGeom prst="rect">
            <a:avLst/>
          </a:prstGeom>
          <a:solidFill>
            <a:srgbClr val="3170B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0" name="Google Shape;7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7325" y="135108"/>
            <a:ext cx="1962150" cy="12001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"/>
          <p:cNvSpPr txBox="1"/>
          <p:nvPr/>
        </p:nvSpPr>
        <p:spPr>
          <a:xfrm>
            <a:off x="1152395" y="2779908"/>
            <a:ext cx="6609372" cy="17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b="1" i="0" lang="en-GB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Government Equalities Office</a:t>
            </a:r>
            <a:endParaRPr b="0" i="0" sz="3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1039637" y="3423684"/>
            <a:ext cx="637125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GB" sz="2400">
                <a:solidFill>
                  <a:schemeClr val="lt1"/>
                </a:solidFill>
              </a:rPr>
              <a:t>Pay transparency in the UK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8815582" y="5904614"/>
            <a:ext cx="306452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Equality Hub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9560560" y="372424"/>
            <a:ext cx="2258687" cy="6029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September 2022</a:t>
            </a:r>
            <a:endParaRPr b="1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/>
          <p:nvPr/>
        </p:nvSpPr>
        <p:spPr>
          <a:xfrm>
            <a:off x="5978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/>
          <p:nvPr/>
        </p:nvSpPr>
        <p:spPr>
          <a:xfrm>
            <a:off x="5978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"/>
          <p:cNvSpPr txBox="1"/>
          <p:nvPr>
            <p:ph type="title"/>
          </p:nvPr>
        </p:nvSpPr>
        <p:spPr>
          <a:xfrm>
            <a:off x="583475" y="388800"/>
            <a:ext cx="11081600" cy="7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Arial"/>
              <a:buNone/>
            </a:pPr>
            <a:r>
              <a:rPr b="1" lang="en-GB" sz="2800">
                <a:solidFill>
                  <a:srgbClr val="0061AC"/>
                </a:solidFill>
              </a:rPr>
              <a:t>For </a:t>
            </a:r>
            <a:r>
              <a:rPr b="1" lang="en-GB" sz="2800" u="sng">
                <a:solidFill>
                  <a:srgbClr val="0061AC"/>
                </a:solidFill>
              </a:rPr>
              <a:t>all</a:t>
            </a:r>
            <a:r>
              <a:rPr b="1" lang="en-GB" sz="2800">
                <a:solidFill>
                  <a:srgbClr val="0061AC"/>
                </a:solidFill>
              </a:rPr>
              <a:t> women who work in the UK there is a gender pay gap: currently 15.4%</a:t>
            </a:r>
            <a:br>
              <a:rPr b="1" lang="en-GB" sz="2800">
                <a:solidFill>
                  <a:srgbClr val="0061AC"/>
                </a:solidFill>
              </a:rPr>
            </a:br>
            <a:endParaRPr/>
          </a:p>
        </p:txBody>
      </p:sp>
      <p:sp>
        <p:nvSpPr>
          <p:cNvPr id="82" name="Google Shape;82;p2"/>
          <p:cNvSpPr/>
          <p:nvPr/>
        </p:nvSpPr>
        <p:spPr>
          <a:xfrm>
            <a:off x="709383" y="2914377"/>
            <a:ext cx="4357221" cy="124649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Paying men and women differently </a:t>
            </a: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the same work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GB" sz="2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Unlawful in the UK for 50 years</a:t>
            </a:r>
            <a:endParaRPr b="0" i="0" sz="2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"/>
          <p:cNvSpPr/>
          <p:nvPr/>
        </p:nvSpPr>
        <p:spPr>
          <a:xfrm>
            <a:off x="6979731" y="2978607"/>
            <a:ext cx="3924801" cy="6232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Difference in average pay </a:t>
            </a:r>
            <a:r>
              <a:rPr b="0" i="0" lang="en-GB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between men and women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"/>
          <p:cNvSpPr txBox="1"/>
          <p:nvPr/>
        </p:nvSpPr>
        <p:spPr>
          <a:xfrm>
            <a:off x="5851616" y="3290231"/>
            <a:ext cx="594066" cy="8706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en-GB" sz="2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Vs</a:t>
            </a:r>
            <a:endParaRPr b="1" i="0" sz="24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"/>
          <p:cNvSpPr txBox="1"/>
          <p:nvPr/>
        </p:nvSpPr>
        <p:spPr>
          <a:xfrm>
            <a:off x="1835208" y="2294499"/>
            <a:ext cx="2258433" cy="5186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Unequal Pay</a:t>
            </a:r>
            <a:endParaRPr b="1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"/>
          <p:cNvSpPr txBox="1"/>
          <p:nvPr/>
        </p:nvSpPr>
        <p:spPr>
          <a:xfrm>
            <a:off x="7362647" y="2435603"/>
            <a:ext cx="3158970" cy="377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Gender Pay Gap</a:t>
            </a:r>
            <a:endParaRPr b="1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"/>
          <p:cNvSpPr/>
          <p:nvPr/>
        </p:nvSpPr>
        <p:spPr>
          <a:xfrm>
            <a:off x="519143" y="1621340"/>
            <a:ext cx="4890565" cy="3669399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046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"/>
          <p:cNvSpPr/>
          <p:nvPr/>
        </p:nvSpPr>
        <p:spPr>
          <a:xfrm>
            <a:off x="6570898" y="1621340"/>
            <a:ext cx="4890565" cy="3669399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0046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/>
          <p:nvPr/>
        </p:nvSpPr>
        <p:spPr>
          <a:xfrm>
            <a:off x="5392604" y="4388185"/>
            <a:ext cx="6342572" cy="19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40% is down to </a:t>
            </a:r>
            <a:r>
              <a:rPr b="1" i="0" lang="en-GB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differences in the ways men and women participate in the labour market: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b="0" i="0" lang="en-GB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9% = women tend to spend more years out of the labour market and undertake unpaid care work than men. 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b="0" i="0" lang="en-GB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31% = women tend to have fewer years of full-time work experience then men.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3"/>
          <p:cNvSpPr txBox="1"/>
          <p:nvPr/>
        </p:nvSpPr>
        <p:spPr>
          <a:xfrm>
            <a:off x="414669" y="314771"/>
            <a:ext cx="11419500" cy="47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800" u="none" cap="none" strike="noStrike">
                <a:solidFill>
                  <a:srgbClr val="0061AC"/>
                </a:solidFill>
                <a:latin typeface="Arial"/>
                <a:ea typeface="Arial"/>
                <a:cs typeface="Arial"/>
                <a:sym typeface="Arial"/>
              </a:rPr>
              <a:t>What are the causes?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0061A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61A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"/>
          <p:cNvSpPr txBox="1"/>
          <p:nvPr/>
        </p:nvSpPr>
        <p:spPr>
          <a:xfrm>
            <a:off x="5433889" y="1393923"/>
            <a:ext cx="640028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types of jobs that women do tend to be less well paid than the types of jobs men do. 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3"/>
          <p:cNvSpPr txBox="1"/>
          <p:nvPr/>
        </p:nvSpPr>
        <p:spPr>
          <a:xfrm>
            <a:off x="5433888" y="2237390"/>
            <a:ext cx="6033599" cy="101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sectors of the economy that women tend to work in are less well paid than the sectors that men tend to work in.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3"/>
          <p:cNvSpPr txBox="1"/>
          <p:nvPr/>
        </p:nvSpPr>
        <p:spPr>
          <a:xfrm>
            <a:off x="5392604" y="3194851"/>
            <a:ext cx="6033599" cy="12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25% of the gender pay gap </a:t>
            </a:r>
            <a:r>
              <a:rPr b="1" i="0" lang="en-GB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cannot be explained </a:t>
            </a:r>
            <a:r>
              <a:rPr b="0" i="0" lang="en-GB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 the data we have - but factors could include discrimination, harassment, preferences and personal choices (constrained or otherwise).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3"/>
          <p:cNvSpPr txBox="1"/>
          <p:nvPr/>
        </p:nvSpPr>
        <p:spPr>
          <a:xfrm>
            <a:off x="5433889" y="868632"/>
            <a:ext cx="4095900" cy="30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3"/>
          <p:cNvSpPr txBox="1"/>
          <p:nvPr/>
        </p:nvSpPr>
        <p:spPr>
          <a:xfrm>
            <a:off x="894866" y="6361364"/>
            <a:ext cx="3267000" cy="4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GB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Source: Olsen 2018, drivers rescaled to add to 100%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2" name="Google Shape;102;p3"/>
          <p:cNvGraphicFramePr/>
          <p:nvPr/>
        </p:nvGraphicFramePr>
        <p:xfrm>
          <a:off x="1150153" y="1164056"/>
          <a:ext cx="3000000" cy="3000000"/>
        </p:xfrm>
        <a:graphic>
          <a:graphicData uri="http://schemas.openxmlformats.org/drawingml/2006/table">
            <a:tbl>
              <a:tblPr bandRow="1" firstRow="1">
                <a:gradFill>
                  <a:gsLst>
                    <a:gs pos="0">
                      <a:srgbClr val="9AB8F9"/>
                    </a:gs>
                    <a:gs pos="35000">
                      <a:srgbClr val="B9CBFB"/>
                    </a:gs>
                    <a:gs pos="100000">
                      <a:srgbClr val="E3EAFF"/>
                    </a:gs>
                  </a:gsLst>
                  <a:lin ang="16200038" scaled="0"/>
                </a:gradFill>
                <a:tableStyleId>{F48E166B-4F2B-471F-9CA4-8AD3BD6768D8}</a:tableStyleId>
              </a:tblPr>
              <a:tblGrid>
                <a:gridCol w="2735600"/>
              </a:tblGrid>
              <a:tr h="943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>
                          <a:solidFill>
                            <a:schemeClr val="lt1"/>
                          </a:solidFill>
                        </a:rPr>
                        <a:t>Occupational segregation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>
                          <a:solidFill>
                            <a:schemeClr val="lt1"/>
                          </a:solidFill>
                        </a:rPr>
                        <a:t>14%</a:t>
                      </a:r>
                      <a:endParaRPr b="1" sz="16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4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>
                          <a:solidFill>
                            <a:schemeClr val="dk1"/>
                          </a:solidFill>
                        </a:rPr>
                        <a:t>Industrial segregation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>
                          <a:solidFill>
                            <a:schemeClr val="dk1"/>
                          </a:solidFill>
                        </a:rPr>
                        <a:t>21%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02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>
                          <a:solidFill>
                            <a:schemeClr val="dk1"/>
                          </a:solidFill>
                        </a:rPr>
                        <a:t>Unobserved factors: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>
                          <a:solidFill>
                            <a:schemeClr val="dk1"/>
                          </a:solidFill>
                        </a:rPr>
                        <a:t>25%</a:t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14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>
                          <a:solidFill>
                            <a:schemeClr val="dk1"/>
                          </a:solidFill>
                        </a:rPr>
                        <a:t>Labour market history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GB" sz="1600" u="none" cap="none" strike="noStrike">
                          <a:solidFill>
                            <a:schemeClr val="dk1"/>
                          </a:solidFill>
                        </a:rPr>
                        <a:t>40%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1" sz="16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3" name="Google Shape;103;p3"/>
          <p:cNvSpPr/>
          <p:nvPr/>
        </p:nvSpPr>
        <p:spPr>
          <a:xfrm>
            <a:off x="4530339" y="1675731"/>
            <a:ext cx="524100" cy="1005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4530339" y="2476266"/>
            <a:ext cx="524100" cy="100500"/>
          </a:xfrm>
          <a:prstGeom prst="roundRect">
            <a:avLst>
              <a:gd fmla="val 16667" name="adj"/>
            </a:avLst>
          </a:prstGeom>
          <a:solidFill>
            <a:srgbClr val="7DACD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3"/>
          <p:cNvSpPr/>
          <p:nvPr/>
        </p:nvSpPr>
        <p:spPr>
          <a:xfrm>
            <a:off x="4530339" y="3550126"/>
            <a:ext cx="524100" cy="100500"/>
          </a:xfrm>
          <a:prstGeom prst="roundRect">
            <a:avLst>
              <a:gd fmla="val 16667" name="adj"/>
            </a:avLst>
          </a:prstGeom>
          <a:solidFill>
            <a:srgbClr val="C4D4F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3"/>
          <p:cNvSpPr/>
          <p:nvPr/>
        </p:nvSpPr>
        <p:spPr>
          <a:xfrm>
            <a:off x="4544416" y="5025725"/>
            <a:ext cx="524100" cy="100500"/>
          </a:xfrm>
          <a:prstGeom prst="roundRect">
            <a:avLst>
              <a:gd fmla="val 16667" name="adj"/>
            </a:avLst>
          </a:prstGeom>
          <a:solidFill>
            <a:srgbClr val="689DD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/>
          <p:nvPr>
            <p:ph type="title"/>
          </p:nvPr>
        </p:nvSpPr>
        <p:spPr>
          <a:xfrm>
            <a:off x="609600" y="274638"/>
            <a:ext cx="10972800" cy="3323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GB" sz="2400" u="none" cap="none" strike="noStrike">
                <a:latin typeface="Arial"/>
                <a:ea typeface="Arial"/>
                <a:cs typeface="Arial"/>
                <a:sym typeface="Arial"/>
              </a:rPr>
              <a:t>The gender pay gap increases throughout a woman’s </a:t>
            </a:r>
            <a:r>
              <a:rPr b="1" i="0" lang="en-GB" sz="2400" u="none" cap="none" strike="noStrike"/>
              <a:t>life</a:t>
            </a:r>
            <a:endParaRPr sz="2400"/>
          </a:p>
        </p:txBody>
      </p:sp>
      <p:graphicFrame>
        <p:nvGraphicFramePr>
          <p:cNvPr id="113" name="Google Shape;113;p4"/>
          <p:cNvGraphicFramePr/>
          <p:nvPr/>
        </p:nvGraphicFramePr>
        <p:xfrm>
          <a:off x="0" y="774701"/>
          <a:ext cx="11857038" cy="5676899"/>
        </p:xfrm>
        <a:graphic>
          <a:graphicData uri="http://schemas.openxmlformats.org/drawingml/2006/chart">
            <c:chart r:id="rId3"/>
          </a:graphicData>
        </a:graphic>
      </p:graphicFrame>
      <p:sp>
        <p:nvSpPr>
          <p:cNvPr id="114" name="Google Shape;114;p4"/>
          <p:cNvSpPr/>
          <p:nvPr/>
        </p:nvSpPr>
        <p:spPr>
          <a:xfrm>
            <a:off x="953750" y="3081917"/>
            <a:ext cx="1811927" cy="738479"/>
          </a:xfrm>
          <a:prstGeom prst="wedgeRectCallout">
            <a:avLst>
              <a:gd fmla="val 38698" name="adj1"/>
              <a:gd fmla="val 68555" name="adj2"/>
            </a:avLst>
          </a:prstGeom>
          <a:solidFill>
            <a:srgbClr val="BBE1FF"/>
          </a:solidFill>
          <a:ln cap="flat" cmpd="sng" w="2857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Beginning of working life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10488488" y="3201167"/>
            <a:ext cx="1440160" cy="808337"/>
          </a:xfrm>
          <a:prstGeom prst="wedgeRectCallout">
            <a:avLst>
              <a:gd fmla="val 14089" name="adj1"/>
              <a:gd fmla="val -84536" name="adj2"/>
            </a:avLst>
          </a:prstGeom>
          <a:solidFill>
            <a:srgbClr val="BBE1FF"/>
          </a:solidFill>
          <a:ln cap="flat" cmpd="sng" w="2857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Pensions pay gap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8904312" y="2476908"/>
            <a:ext cx="1440160" cy="986124"/>
          </a:xfrm>
          <a:prstGeom prst="wedgeRectCallout">
            <a:avLst>
              <a:gd fmla="val 5802" name="adj1"/>
              <a:gd fmla="val -82709" name="adj2"/>
            </a:avLst>
          </a:prstGeom>
          <a:solidFill>
            <a:srgbClr val="BBE1FF"/>
          </a:solidFill>
          <a:ln cap="flat" cmpd="sng" w="2857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Caring responsibilities 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4"/>
          <p:cNvSpPr txBox="1"/>
          <p:nvPr/>
        </p:nvSpPr>
        <p:spPr>
          <a:xfrm>
            <a:off x="300038" y="6381908"/>
            <a:ext cx="3119352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GB" sz="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Source: Annual Survey of Hours and Earnings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/>
          <p:nvPr/>
        </p:nvSpPr>
        <p:spPr>
          <a:xfrm>
            <a:off x="2926556" y="1216026"/>
            <a:ext cx="619720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7163" lvl="0" marL="2143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5"/>
          <p:cNvSpPr txBox="1"/>
          <p:nvPr/>
        </p:nvSpPr>
        <p:spPr>
          <a:xfrm>
            <a:off x="0" y="290866"/>
            <a:ext cx="12192000" cy="461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Gender Pay Gap - Reporting legislation</a:t>
            </a:r>
            <a:endParaRPr/>
          </a:p>
        </p:txBody>
      </p:sp>
      <p:sp>
        <p:nvSpPr>
          <p:cNvPr id="125" name="Google Shape;125;p5"/>
          <p:cNvSpPr/>
          <p:nvPr/>
        </p:nvSpPr>
        <p:spPr>
          <a:xfrm>
            <a:off x="330364" y="935963"/>
            <a:ext cx="11858414" cy="8617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2017, we introduced regulations - organisations with 250 or more employees must publish specific gender pay gap information </a:t>
            </a:r>
            <a:r>
              <a:rPr b="1" i="0" lang="en-GB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annually</a:t>
            </a:r>
            <a:r>
              <a:rPr b="0" i="0" lang="en-GB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on their </a:t>
            </a:r>
            <a:r>
              <a:rPr b="1" i="0" lang="en-GB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UK website, </a:t>
            </a: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the </a:t>
            </a:r>
            <a:r>
              <a:rPr b="1" i="0" lang="en-GB" sz="1800" u="sng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Government’s website</a:t>
            </a:r>
            <a:endParaRPr b="1" i="0" sz="1800" u="none" cap="none" strike="noStrik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3143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281050" y="2268654"/>
            <a:ext cx="9427793" cy="25468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rgbClr val="E4782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6000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Overall gender pay gap</a:t>
            </a:r>
            <a:r>
              <a:rPr b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mean and median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1" marL="6635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1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6000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Mean </a:t>
            </a:r>
            <a:r>
              <a:rPr b="1" i="0" lang="en-GB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r>
              <a:rPr b="1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median gender bonus gap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1" marL="6635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6000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Proportion of male and female employees that received a bonus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2250" lvl="1" marL="6635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6000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Proportion of men and women working at different pay quartiles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9075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They are also encouraged to publish an </a:t>
            </a:r>
            <a:r>
              <a:rPr b="1" i="0" lang="en-GB" sz="18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action plan</a:t>
            </a:r>
            <a:br>
              <a:rPr b="0" i="0" lang="en-GB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8633625" y="1936212"/>
            <a:ext cx="2664296" cy="1477287"/>
          </a:xfrm>
          <a:prstGeom prst="roundRect">
            <a:avLst>
              <a:gd fmla="val 16667" name="adj"/>
            </a:avLst>
          </a:prstGeom>
          <a:solidFill>
            <a:srgbClr val="003056"/>
          </a:solidFill>
          <a:ln cap="flat" cmpd="sng" w="25400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8777641" y="2138992"/>
            <a:ext cx="2376264" cy="1200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Circa 10,000 employers report their gender pay gap each year</a:t>
            </a:r>
            <a:endParaRPr b="1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9" name="Google Shape;129;p5"/>
          <p:cNvGrpSpPr/>
          <p:nvPr/>
        </p:nvGrpSpPr>
        <p:grpSpPr>
          <a:xfrm>
            <a:off x="1523436" y="5384643"/>
            <a:ext cx="8442337" cy="523548"/>
            <a:chOff x="1936295" y="5001185"/>
            <a:chExt cx="8442337" cy="523548"/>
          </a:xfrm>
        </p:grpSpPr>
        <p:sp>
          <p:nvSpPr>
            <p:cNvPr id="130" name="Google Shape;130;p5"/>
            <p:cNvSpPr/>
            <p:nvPr/>
          </p:nvSpPr>
          <p:spPr>
            <a:xfrm>
              <a:off x="1936295" y="5001185"/>
              <a:ext cx="8442337" cy="523548"/>
            </a:xfrm>
            <a:prstGeom prst="roundRect">
              <a:avLst>
                <a:gd fmla="val 16667" name="adj"/>
              </a:avLst>
            </a:prstGeom>
            <a:solidFill>
              <a:srgbClr val="F2F2F2"/>
            </a:solidFill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2063434" y="5078293"/>
              <a:ext cx="81880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GB" sz="1800" u="none" cap="none" strike="noStrike">
                  <a:solidFill>
                    <a:srgbClr val="0061AC"/>
                  </a:solidFill>
                  <a:latin typeface="Arial"/>
                  <a:ea typeface="Arial"/>
                  <a:cs typeface="Arial"/>
                  <a:sym typeface="Arial"/>
                </a:rPr>
                <a:t>The Equality and Human Rights Commission enforce the regulations</a:t>
              </a:r>
              <a:endPara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 txBox="1"/>
          <p:nvPr>
            <p:ph idx="1" type="body"/>
          </p:nvPr>
        </p:nvSpPr>
        <p:spPr>
          <a:xfrm>
            <a:off x="333885" y="1204232"/>
            <a:ext cx="11258676" cy="4853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0" lang="en-GB"/>
              <a:t>Gender pay gap reporting has</a:t>
            </a:r>
            <a:r>
              <a:rPr b="0" lang="en-GB"/>
              <a:t> helped to motivate employers, and focus attention on improving equality in the workplace, but this is just the first step.</a:t>
            </a:r>
            <a:endParaRPr/>
          </a:p>
          <a:p>
            <a:pPr indent="-228600" lvl="0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/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We continue to: </a:t>
            </a:r>
            <a:endParaRPr/>
          </a:p>
          <a:p>
            <a:pPr indent="-228600" lvl="0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/>
          </a:p>
          <a:p>
            <a:pPr indent="-336550" lvl="0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Noto Sans Symbols"/>
              <a:buChar char="⮚"/>
            </a:pPr>
            <a:r>
              <a:rPr b="0" lang="en-GB"/>
              <a:t>Work in partnership with employers and other Government Departments to address workforce issues: </a:t>
            </a:r>
            <a:endParaRPr/>
          </a:p>
          <a:p>
            <a:pPr indent="0" lvl="3" marL="160020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1800"/>
              <a:buNone/>
            </a:pPr>
            <a:r>
              <a:rPr b="1" lang="en-GB" sz="1700">
                <a:solidFill>
                  <a:srgbClr val="003056"/>
                </a:solidFill>
              </a:rPr>
              <a:t>	Skills shortages                    Talent attraction                  Staff retention</a:t>
            </a:r>
            <a:endParaRPr sz="1700">
              <a:solidFill>
                <a:srgbClr val="003056"/>
              </a:solidFill>
            </a:endParaRPr>
          </a:p>
          <a:p>
            <a:pPr indent="-228600" lvl="3" marL="194310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1800"/>
              <a:buFont typeface="Noto Sans Symbols"/>
              <a:buNone/>
            </a:pPr>
            <a:r>
              <a:t/>
            </a:r>
            <a:endParaRPr b="0" sz="1700"/>
          </a:p>
          <a:p>
            <a:pPr indent="-336550" lvl="0" marL="5715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Font typeface="Noto Sans Symbols"/>
              <a:buChar char="⮚"/>
            </a:pPr>
            <a:r>
              <a:rPr b="0" lang="en-GB"/>
              <a:t>Build the evidence base on what works to improve workforce equality - behavioural science, data analysis &amp; research </a:t>
            </a:r>
            <a:endParaRPr/>
          </a:p>
          <a:p>
            <a:pPr indent="-336550" lvl="0" marL="5715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700"/>
              <a:buFont typeface="Noto Sans Symbols"/>
              <a:buChar char="⮚"/>
            </a:pPr>
            <a:r>
              <a:rPr b="0" lang="en-GB"/>
              <a:t>Introduce</a:t>
            </a:r>
            <a:r>
              <a:rPr b="0" lang="en-GB"/>
              <a:t> new policy initiatives:   </a:t>
            </a:r>
            <a:endParaRPr b="0"/>
          </a:p>
          <a:p>
            <a:pPr indent="-336550" lvl="2" marL="1371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3056"/>
              </a:buClr>
              <a:buSzPts val="1700"/>
              <a:buChar char="•"/>
            </a:pPr>
            <a:r>
              <a:rPr b="1" lang="en-GB" sz="1700">
                <a:solidFill>
                  <a:srgbClr val="003056"/>
                </a:solidFill>
              </a:rPr>
              <a:t>STEM “returners” programme  	</a:t>
            </a:r>
            <a:endParaRPr b="1" sz="1700">
              <a:solidFill>
                <a:srgbClr val="003056"/>
              </a:solidFill>
            </a:endParaRPr>
          </a:p>
          <a:p>
            <a:pPr indent="-336550" lvl="2" marL="1371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3056"/>
              </a:buClr>
              <a:buSzPts val="1700"/>
              <a:buChar char="•"/>
            </a:pPr>
            <a:r>
              <a:rPr b="1" lang="en-GB" sz="1700">
                <a:solidFill>
                  <a:srgbClr val="003056"/>
                </a:solidFill>
              </a:rPr>
              <a:t>Women Led High Growth Enterprise </a:t>
            </a:r>
            <a:r>
              <a:rPr b="1" lang="en-GB" sz="1700">
                <a:solidFill>
                  <a:srgbClr val="003056"/>
                </a:solidFill>
              </a:rPr>
              <a:t>T</a:t>
            </a:r>
            <a:r>
              <a:rPr b="1" lang="en-GB" sz="1700">
                <a:solidFill>
                  <a:srgbClr val="003056"/>
                </a:solidFill>
              </a:rPr>
              <a:t>askforce</a:t>
            </a:r>
            <a:endParaRPr b="1" sz="1700">
              <a:solidFill>
                <a:srgbClr val="003056"/>
              </a:solidFill>
            </a:endParaRPr>
          </a:p>
          <a:p>
            <a:pPr indent="-336550" lvl="2" marL="1371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</a:pPr>
            <a:r>
              <a:rPr b="1" lang="en-GB" sz="1700">
                <a:solidFill>
                  <a:srgbClr val="003056"/>
                </a:solidFill>
              </a:rPr>
              <a:t>Pay transparency pilot</a:t>
            </a:r>
            <a:r>
              <a:rPr b="1" lang="en-GB" sz="1700"/>
              <a:t>  </a:t>
            </a:r>
            <a:endParaRPr b="1" sz="1700">
              <a:solidFill>
                <a:schemeClr val="dk1"/>
              </a:solidFill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37" name="Google Shape;137;p6"/>
          <p:cNvSpPr txBox="1"/>
          <p:nvPr>
            <p:ph type="title"/>
          </p:nvPr>
        </p:nvSpPr>
        <p:spPr>
          <a:xfrm>
            <a:off x="583474" y="388800"/>
            <a:ext cx="11171645" cy="413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b="1" lang="en-GB" sz="2400"/>
              <a:t>Tackling the barriers to workplace inequality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39098df095_2_0"/>
          <p:cNvSpPr txBox="1"/>
          <p:nvPr>
            <p:ph idx="1" type="body"/>
          </p:nvPr>
        </p:nvSpPr>
        <p:spPr>
          <a:xfrm>
            <a:off x="308700" y="2516250"/>
            <a:ext cx="11574600" cy="3128100"/>
          </a:xfrm>
          <a:prstGeom prst="rect">
            <a:avLst/>
          </a:prstGeom>
          <a:solidFill>
            <a:srgbClr val="BBE1F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sz="2400"/>
              <a:t>Aims: </a:t>
            </a:r>
            <a:endParaRPr sz="2400"/>
          </a:p>
          <a:p>
            <a:pPr indent="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200"/>
              <a:t>A tested pay transparency methodology: Developed </a:t>
            </a:r>
            <a:r>
              <a:rPr lang="en-GB" sz="2200" u="sng"/>
              <a:t>with</a:t>
            </a:r>
            <a:r>
              <a:rPr lang="en-GB" sz="2200"/>
              <a:t> employers, </a:t>
            </a:r>
            <a:r>
              <a:rPr lang="en-GB" sz="2200" u="sng"/>
              <a:t>for</a:t>
            </a:r>
            <a:r>
              <a:rPr lang="en-GB" sz="2200"/>
              <a:t> employers</a:t>
            </a:r>
            <a:endParaRPr sz="2200"/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/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200"/>
              <a:t>UK evidence base: Through a pay transparency pilot; Providing the business case for action</a:t>
            </a:r>
            <a:endParaRPr sz="2200"/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/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sz="2200"/>
              <a:t>Sharing best practice: Championing early adopters; B2B support</a:t>
            </a:r>
            <a:endParaRPr/>
          </a:p>
        </p:txBody>
      </p:sp>
      <p:sp>
        <p:nvSpPr>
          <p:cNvPr id="143" name="Google Shape;143;g139098df095_2_0"/>
          <p:cNvSpPr txBox="1"/>
          <p:nvPr>
            <p:ph type="title"/>
          </p:nvPr>
        </p:nvSpPr>
        <p:spPr>
          <a:xfrm>
            <a:off x="583474" y="388800"/>
            <a:ext cx="11171700" cy="4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</a:pPr>
            <a:r>
              <a:rPr b="1" lang="en-GB" sz="2400"/>
              <a:t>Pay Transparency Pilot</a:t>
            </a:r>
            <a:endParaRPr/>
          </a:p>
        </p:txBody>
      </p:sp>
      <p:sp>
        <p:nvSpPr>
          <p:cNvPr id="144" name="Google Shape;144;g139098df095_2_0"/>
          <p:cNvSpPr/>
          <p:nvPr/>
        </p:nvSpPr>
        <p:spPr>
          <a:xfrm>
            <a:off x="323400" y="1253200"/>
            <a:ext cx="11545200" cy="947400"/>
          </a:xfrm>
          <a:prstGeom prst="roundRect">
            <a:avLst>
              <a:gd fmla="val 16667" name="adj"/>
            </a:avLst>
          </a:prstGeom>
          <a:solidFill>
            <a:srgbClr val="0046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2286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2300">
                <a:solidFill>
                  <a:schemeClr val="lt1"/>
                </a:solidFill>
              </a:rPr>
              <a:t>Working with business to encourage employers to include pay scales in job advertisements and stop asking questions about pay history.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53758273df_0_3"/>
          <p:cNvSpPr txBox="1"/>
          <p:nvPr/>
        </p:nvSpPr>
        <p:spPr>
          <a:xfrm>
            <a:off x="284480" y="314960"/>
            <a:ext cx="3738900" cy="1584900"/>
          </a:xfrm>
          <a:prstGeom prst="rect">
            <a:avLst/>
          </a:prstGeom>
          <a:solidFill>
            <a:srgbClr val="3170B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g153758273df_0_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7325" y="135108"/>
            <a:ext cx="1962150" cy="120015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153758273df_0_3"/>
          <p:cNvSpPr/>
          <p:nvPr/>
        </p:nvSpPr>
        <p:spPr>
          <a:xfrm>
            <a:off x="5978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g153758273df_0_3"/>
          <p:cNvSpPr/>
          <p:nvPr/>
        </p:nvSpPr>
        <p:spPr>
          <a:xfrm>
            <a:off x="5978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GB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g153758273df_0_3"/>
          <p:cNvSpPr txBox="1"/>
          <p:nvPr/>
        </p:nvSpPr>
        <p:spPr>
          <a:xfrm>
            <a:off x="2370900" y="5789125"/>
            <a:ext cx="74502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900">
                <a:solidFill>
                  <a:schemeClr val="lt2"/>
                </a:solidFill>
              </a:rPr>
              <a:t>Contact: gillian.unsworth@geo.gov.uk</a:t>
            </a:r>
            <a:endParaRPr b="1" sz="2900">
              <a:solidFill>
                <a:schemeClr val="lt2"/>
              </a:solidFill>
            </a:endParaRPr>
          </a:p>
        </p:txBody>
      </p:sp>
      <p:sp>
        <p:nvSpPr>
          <p:cNvPr id="154" name="Google Shape;154;g153758273df_0_3"/>
          <p:cNvSpPr txBox="1"/>
          <p:nvPr/>
        </p:nvSpPr>
        <p:spPr>
          <a:xfrm>
            <a:off x="678600" y="1279625"/>
            <a:ext cx="10834800" cy="44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800">
                <a:solidFill>
                  <a:schemeClr val="lt1"/>
                </a:solidFill>
              </a:rPr>
              <a:t>More information:</a:t>
            </a:r>
            <a:endParaRPr b="1" sz="2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800">
                <a:solidFill>
                  <a:srgbClr val="F2F2F2"/>
                </a:solidFill>
              </a:rPr>
              <a:t>Gender Pay Gap Reporting: </a:t>
            </a:r>
            <a:r>
              <a:rPr b="1" lang="en-GB" sz="2800" u="sng">
                <a:solidFill>
                  <a:srgbClr val="F2F2F2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gender-pay-gap.service.gov.uk/</a:t>
            </a:r>
            <a:endParaRPr b="1" sz="2800">
              <a:solidFill>
                <a:srgbClr val="F2F2F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800">
                <a:solidFill>
                  <a:schemeClr val="lt1"/>
                </a:solidFill>
              </a:rPr>
              <a:t>Government launches pay transparency pilot to break down barriers for women: </a:t>
            </a:r>
            <a:r>
              <a:rPr b="1" lang="en-GB" sz="2800" u="sng">
                <a:solidFill>
                  <a:srgbClr val="F2F2F2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www.gov.uk/government/news/government-launches-pay-transparency-pilot-to-break-down-barriers-for-women</a:t>
            </a:r>
            <a:endParaRPr b="1" sz="2800">
              <a:solidFill>
                <a:srgbClr val="F2F2F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800">
                <a:solidFill>
                  <a:schemeClr val="lt1"/>
                </a:solidFill>
              </a:rPr>
              <a:t>Follow: @GEOgovuk </a:t>
            </a:r>
            <a:endParaRPr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ark blue">
  <a:themeElements>
    <a:clrScheme name="GEO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61AC"/>
      </a:accent1>
      <a:accent2>
        <a:srgbClr val="EB5673"/>
      </a:accent2>
      <a:accent3>
        <a:srgbClr val="5B2885"/>
      </a:accent3>
      <a:accent4>
        <a:srgbClr val="EB713F"/>
      </a:accent4>
      <a:accent5>
        <a:srgbClr val="00A35F"/>
      </a:accent5>
      <a:accent6>
        <a:srgbClr val="000000"/>
      </a:accent6>
      <a:hlink>
        <a:srgbClr val="0061AC"/>
      </a:hlink>
      <a:folHlink>
        <a:srgbClr val="EB567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Matthew Croker</dc:creator>
</cp:coreProperties>
</file>