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8" r:id="rId2"/>
    <p:sldId id="259" r:id="rId3"/>
    <p:sldId id="260" r:id="rId4"/>
    <p:sldId id="266" r:id="rId5"/>
    <p:sldId id="265" r:id="rId6"/>
    <p:sldId id="267" r:id="rId7"/>
    <p:sldId id="268" r:id="rId8"/>
    <p:sldId id="269" r:id="rId9"/>
    <p:sldId id="29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-486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BCF5C4-340F-4FA6-9921-FED6C23FA2D9}" type="datetimeFigureOut">
              <a:rPr lang="lv-LV" smtClean="0"/>
              <a:t>21.09.2022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886629-91C0-412B-84B9-2508E340A1E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69076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2C61C-C57F-46B8-A997-5968F9B5846A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94686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BA0EF-C31E-44DE-8897-AE75F696F857}" type="datetimeFigureOut">
              <a:rPr lang="lv-LV" smtClean="0"/>
              <a:t>21.09.2022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9F3B2-D238-4F08-9912-808127247C7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52486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BA0EF-C31E-44DE-8897-AE75F696F857}" type="datetimeFigureOut">
              <a:rPr lang="lv-LV" smtClean="0"/>
              <a:t>21.09.2022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9F3B2-D238-4F08-9912-808127247C7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27353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BA0EF-C31E-44DE-8897-AE75F696F857}" type="datetimeFigureOut">
              <a:rPr lang="lv-LV" smtClean="0"/>
              <a:t>21.09.2022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9F3B2-D238-4F08-9912-808127247C7E}" type="slidenum">
              <a:rPr lang="lv-LV" smtClean="0"/>
              <a:t>‹#›</a:t>
            </a:fld>
            <a:endParaRPr lang="lv-LV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3490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BA0EF-C31E-44DE-8897-AE75F696F857}" type="datetimeFigureOut">
              <a:rPr lang="lv-LV" smtClean="0"/>
              <a:t>21.09.2022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9F3B2-D238-4F08-9912-808127247C7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415216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BA0EF-C31E-44DE-8897-AE75F696F857}" type="datetimeFigureOut">
              <a:rPr lang="lv-LV" smtClean="0"/>
              <a:t>21.09.2022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9F3B2-D238-4F08-9912-808127247C7E}" type="slidenum">
              <a:rPr lang="lv-LV" smtClean="0"/>
              <a:t>‹#›</a:t>
            </a:fld>
            <a:endParaRPr lang="lv-LV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285970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BA0EF-C31E-44DE-8897-AE75F696F857}" type="datetimeFigureOut">
              <a:rPr lang="lv-LV" smtClean="0"/>
              <a:t>21.09.2022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9F3B2-D238-4F08-9912-808127247C7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381577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BA0EF-C31E-44DE-8897-AE75F696F857}" type="datetimeFigureOut">
              <a:rPr lang="lv-LV" smtClean="0"/>
              <a:t>21.09.2022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9F3B2-D238-4F08-9912-808127247C7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345135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BA0EF-C31E-44DE-8897-AE75F696F857}" type="datetimeFigureOut">
              <a:rPr lang="lv-LV" smtClean="0"/>
              <a:t>21.09.2022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9F3B2-D238-4F08-9912-808127247C7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913028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030688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91138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BA0EF-C31E-44DE-8897-AE75F696F857}" type="datetimeFigureOut">
              <a:rPr lang="lv-LV" smtClean="0"/>
              <a:t>21.09.2022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9F3B2-D238-4F08-9912-808127247C7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6720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BA0EF-C31E-44DE-8897-AE75F696F857}" type="datetimeFigureOut">
              <a:rPr lang="lv-LV" smtClean="0"/>
              <a:t>21.09.2022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9F3B2-D238-4F08-9912-808127247C7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63359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BA0EF-C31E-44DE-8897-AE75F696F857}" type="datetimeFigureOut">
              <a:rPr lang="lv-LV" smtClean="0"/>
              <a:t>21.09.2022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9F3B2-D238-4F08-9912-808127247C7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04283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BA0EF-C31E-44DE-8897-AE75F696F857}" type="datetimeFigureOut">
              <a:rPr lang="lv-LV" smtClean="0"/>
              <a:t>21.09.2022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9F3B2-D238-4F08-9912-808127247C7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42004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BA0EF-C31E-44DE-8897-AE75F696F857}" type="datetimeFigureOut">
              <a:rPr lang="lv-LV" smtClean="0"/>
              <a:t>21.09.2022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9F3B2-D238-4F08-9912-808127247C7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43219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BA0EF-C31E-44DE-8897-AE75F696F857}" type="datetimeFigureOut">
              <a:rPr lang="lv-LV" smtClean="0"/>
              <a:t>21.09.2022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9F3B2-D238-4F08-9912-808127247C7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33918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BA0EF-C31E-44DE-8897-AE75F696F857}" type="datetimeFigureOut">
              <a:rPr lang="lv-LV" smtClean="0"/>
              <a:t>21.09.2022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9F3B2-D238-4F08-9912-808127247C7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79871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BA0EF-C31E-44DE-8897-AE75F696F857}" type="datetimeFigureOut">
              <a:rPr lang="lv-LV" smtClean="0"/>
              <a:t>21.09.2022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9F3B2-D238-4F08-9912-808127247C7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12234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8BA0EF-C31E-44DE-8897-AE75F696F857}" type="datetimeFigureOut">
              <a:rPr lang="lv-LV" smtClean="0"/>
              <a:t>21.09.2022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7C9F3B2-D238-4F08-9912-808127247C7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54935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lm.gov.lv/" TargetMode="Externa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1509311" y="2767069"/>
            <a:ext cx="8746738" cy="245492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lv-LV" altLang="lv-LV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MS PGothic" pitchFamily="34" charset="-128"/>
                <a:cs typeface="Times New Roman" panose="02020603050405020304" pitchFamily="18" charset="0"/>
              </a:rPr>
              <a:t>Informatīvais ziņojums</a:t>
            </a:r>
            <a:br>
              <a:rPr lang="lv-LV" altLang="lv-LV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MS PGothic" pitchFamily="34" charset="-128"/>
                <a:cs typeface="Times New Roman" panose="02020603050405020304" pitchFamily="18" charset="0"/>
              </a:rPr>
            </a:br>
            <a:r>
              <a:rPr lang="lv-LV" altLang="lv-LV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MS PGothic" pitchFamily="34" charset="-128"/>
                <a:cs typeface="Times New Roman" panose="02020603050405020304" pitchFamily="18" charset="0"/>
              </a:rPr>
              <a:t> </a:t>
            </a:r>
            <a:r>
              <a:rPr lang="lv-LV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lv-LV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 priekšlikumiem specializēto audžuģimeņu un ārpusģimenes aprūpes atbalsta centru darbības uzlabošanai”</a:t>
            </a:r>
            <a:br>
              <a:rPr lang="lv-LV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lv-LV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MS PGothic" pitchFamily="34" charset="-128"/>
                <a:cs typeface="Times New Roman" panose="02020603050405020304" pitchFamily="18" charset="0"/>
              </a:rPr>
              <a:t> </a:t>
            </a:r>
            <a:r>
              <a:rPr lang="lv-LV" altLang="lv-LV" sz="3600" dirty="0" smtClean="0">
                <a:latin typeface="Times New Roman" panose="02020603050405020304" pitchFamily="18" charset="0"/>
                <a:ea typeface="MS PGothic" pitchFamily="34" charset="-128"/>
                <a:cs typeface="Times New Roman" panose="02020603050405020304" pitchFamily="18" charset="0"/>
              </a:rPr>
              <a:t/>
            </a:r>
            <a:br>
              <a:rPr lang="lv-LV" altLang="lv-LV" sz="3600" dirty="0" smtClean="0">
                <a:latin typeface="Times New Roman" panose="02020603050405020304" pitchFamily="18" charset="0"/>
                <a:ea typeface="MS PGothic" pitchFamily="34" charset="-128"/>
                <a:cs typeface="Times New Roman" panose="02020603050405020304" pitchFamily="18" charset="0"/>
              </a:rPr>
            </a:br>
            <a:r>
              <a:rPr lang="lv-LV" altLang="lv-LV" sz="1800" dirty="0" smtClean="0">
                <a:latin typeface="Times New Roman" panose="02020603050405020304" pitchFamily="18" charset="0"/>
                <a:ea typeface="MS PGothic" pitchFamily="34" charset="-128"/>
                <a:cs typeface="Times New Roman" panose="02020603050405020304" pitchFamily="18" charset="0"/>
              </a:rPr>
              <a:t>22.09.2022.</a:t>
            </a:r>
            <a:r>
              <a:rPr lang="lv-LV" altLang="lv-LV" sz="3600" dirty="0" smtClean="0">
                <a:latin typeface="Times New Roman" panose="02020603050405020304" pitchFamily="18" charset="0"/>
                <a:ea typeface="MS PGothic" pitchFamily="34" charset="-128"/>
                <a:cs typeface="Times New Roman" panose="02020603050405020304" pitchFamily="18" charset="0"/>
              </a:rPr>
              <a:t/>
            </a:r>
            <a:br>
              <a:rPr lang="lv-LV" altLang="lv-LV" sz="3600" dirty="0" smtClean="0">
                <a:latin typeface="Times New Roman" panose="02020603050405020304" pitchFamily="18" charset="0"/>
                <a:ea typeface="MS PGothic" pitchFamily="34" charset="-128"/>
                <a:cs typeface="Times New Roman" panose="02020603050405020304" pitchFamily="18" charset="0"/>
              </a:rPr>
            </a:br>
            <a:r>
              <a:rPr lang="lv-LV" altLang="lv-LV" sz="3600" dirty="0" smtClean="0">
                <a:latin typeface="Times New Roman" panose="02020603050405020304" pitchFamily="18" charset="0"/>
                <a:ea typeface="MS PGothic" pitchFamily="34" charset="-128"/>
                <a:cs typeface="Times New Roman" panose="02020603050405020304" pitchFamily="18" charset="0"/>
              </a:rPr>
              <a:t/>
            </a:r>
            <a:br>
              <a:rPr lang="lv-LV" altLang="lv-LV" sz="3600" dirty="0" smtClean="0">
                <a:latin typeface="Times New Roman" panose="02020603050405020304" pitchFamily="18" charset="0"/>
                <a:ea typeface="MS PGothic" pitchFamily="34" charset="-128"/>
                <a:cs typeface="Times New Roman" panose="02020603050405020304" pitchFamily="18" charset="0"/>
              </a:rPr>
            </a:br>
            <a:r>
              <a:rPr lang="lv-LV" altLang="lv-LV" sz="3600" dirty="0" smtClean="0">
                <a:latin typeface="Times New Roman" panose="02020603050405020304" pitchFamily="18" charset="0"/>
                <a:ea typeface="MS PGothic" pitchFamily="34" charset="-128"/>
                <a:cs typeface="Times New Roman" panose="02020603050405020304" pitchFamily="18" charset="0"/>
              </a:rPr>
              <a:t/>
            </a:r>
            <a:br>
              <a:rPr lang="lv-LV" altLang="lv-LV" sz="3600" dirty="0" smtClean="0">
                <a:latin typeface="Times New Roman" panose="02020603050405020304" pitchFamily="18" charset="0"/>
                <a:ea typeface="MS PGothic" pitchFamily="34" charset="-128"/>
                <a:cs typeface="Times New Roman" panose="02020603050405020304" pitchFamily="18" charset="0"/>
              </a:rPr>
            </a:br>
            <a:r>
              <a:rPr lang="lv-LV" altLang="lv-LV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MS PGothic" pitchFamily="34" charset="-128"/>
                <a:cs typeface="Times New Roman" panose="02020603050405020304" pitchFamily="18" charset="0"/>
              </a:rPr>
              <a:t>02.06.2022.</a:t>
            </a:r>
            <a:endParaRPr lang="lv-LV" altLang="lv-LV" sz="3600" dirty="0">
              <a:latin typeface="Times New Roman" panose="02020603050405020304" pitchFamily="18" charset="0"/>
              <a:ea typeface="MS PGothic" pitchFamily="34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58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AE88BEA-9C36-4E1A-9708-8D7BE4C54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solidFill>
                  <a:schemeClr val="tx1"/>
                </a:solidFill>
              </a:rPr>
              <a:t>Ārpusģimenes aprūpes statistika: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10CD2EDE-2EB1-4AE9-8D23-7A2AB0715CD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5" name="Object 2">
            <a:extLst>
              <a:ext uri="{63B3BB69-23CF-44E3-9099-C40C66FF867C}">
                <a14:compatExt xmlns:a14="http://schemas.microsoft.com/office/drawing/2010/main" spid="_x0000_s1025"/>
              </a:ext>
              <a:ext uri="{FF2B5EF4-FFF2-40B4-BE49-F238E27FC236}">
                <a16:creationId xmlns="" xmlns:a16="http://schemas.microsoft.com/office/drawing/2014/main" id="{4EBDF4DB-C17B-4C88-BD91-07C088861DAF}"/>
              </a:ext>
            </a:extLst>
          </p:cNvPr>
          <p:cNvPicPr>
            <a:picLocks noGrp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09351" y="2066030"/>
            <a:ext cx="6810536" cy="3880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645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315314A-E0C6-4143-9687-912259902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chemeClr val="tx1"/>
                </a:solidFill>
              </a:rPr>
              <a:t>Ārpusģimenes aprūpes atbalsta centri</a:t>
            </a:r>
            <a:br>
              <a:rPr lang="lv-LV" dirty="0">
                <a:solidFill>
                  <a:schemeClr val="tx1"/>
                </a:solidFill>
              </a:rPr>
            </a:br>
            <a:endParaRPr lang="lv-LV" sz="20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9A8E946-D9CE-4C3E-AFD4-6D3ADD704E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3" y="2160589"/>
            <a:ext cx="8596667" cy="3880772"/>
          </a:xfrm>
        </p:spPr>
        <p:txBody>
          <a:bodyPr/>
          <a:lstStyle/>
          <a:p>
            <a:r>
              <a:rPr lang="lv-LV" dirty="0" smtClean="0">
                <a:solidFill>
                  <a:schemeClr val="tx1"/>
                </a:solidFill>
              </a:rPr>
              <a:t>AC mērķis ir nodrošināt </a:t>
            </a:r>
            <a:r>
              <a:rPr lang="lv-LV" dirty="0">
                <a:solidFill>
                  <a:schemeClr val="tx1"/>
                </a:solidFill>
              </a:rPr>
              <a:t>pasākumu kopumu, kas veicina bez vecāku gādības palikušu bērnu labklājību, drošību, patstāvību, kā arī audžuģimeņu, jo īpaši specializēto audžuģimeņu, un adoptētāju, aizbildņu un </a:t>
            </a:r>
            <a:r>
              <a:rPr lang="lv-LV" dirty="0" err="1">
                <a:solidFill>
                  <a:schemeClr val="tx1"/>
                </a:solidFill>
              </a:rPr>
              <a:t>viesģimeņu</a:t>
            </a:r>
            <a:r>
              <a:rPr lang="lv-LV" dirty="0">
                <a:solidFill>
                  <a:schemeClr val="tx1"/>
                </a:solidFill>
              </a:rPr>
              <a:t> skaita </a:t>
            </a:r>
            <a:r>
              <a:rPr lang="lv-LV" dirty="0" smtClean="0">
                <a:solidFill>
                  <a:schemeClr val="tx1"/>
                </a:solidFill>
              </a:rPr>
              <a:t>pieaugumu;</a:t>
            </a:r>
          </a:p>
          <a:p>
            <a:r>
              <a:rPr lang="lv-LV" dirty="0">
                <a:solidFill>
                  <a:schemeClr val="tx1"/>
                </a:solidFill>
              </a:rPr>
              <a:t>LM reģistrēti 14 atbalsta </a:t>
            </a:r>
            <a:r>
              <a:rPr lang="lv-LV" dirty="0" smtClean="0">
                <a:solidFill>
                  <a:schemeClr val="tx1"/>
                </a:solidFill>
              </a:rPr>
              <a:t>centri</a:t>
            </a:r>
            <a:r>
              <a:rPr lang="lv-LV" dirty="0">
                <a:solidFill>
                  <a:schemeClr val="tx1"/>
                </a:solidFill>
              </a:rPr>
              <a:t>.</a:t>
            </a:r>
            <a:endParaRPr lang="lv-LV" dirty="0"/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294727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B6B0462-F9B5-4C79-87C2-E4F13D96BE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6" y="2404534"/>
            <a:ext cx="7888603" cy="1646302"/>
          </a:xfrm>
        </p:spPr>
        <p:txBody>
          <a:bodyPr/>
          <a:lstStyle/>
          <a:p>
            <a:r>
              <a:rPr lang="lv-LV" dirty="0"/>
              <a:t>Informatīvais ziņojums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1E84202-30F0-409D-B27E-93CDF9C504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93013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8B1BC39-CF85-48B6-9CEC-B802CBAC4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Aplūkotie jautājumi ziņojumā: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8F5AC79-A73D-4098-BEAE-EBD8566DC1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1493240"/>
            <a:ext cx="8827393" cy="4548121"/>
          </a:xfrm>
        </p:spPr>
        <p:txBody>
          <a:bodyPr>
            <a:normAutofit fontScale="85000" lnSpcReduction="20000"/>
          </a:bodyPr>
          <a:lstStyle/>
          <a:p>
            <a:r>
              <a:rPr lang="lv-LV" b="1" dirty="0"/>
              <a:t>Ārpusģimenes aprūpes statistika;</a:t>
            </a:r>
            <a:endParaRPr lang="lv-LV" dirty="0"/>
          </a:p>
          <a:p>
            <a:r>
              <a:rPr lang="lv-LV" b="1" dirty="0"/>
              <a:t>Valsts finansējuma piešķiršana specializētajām audžuģimenēm un atbalsta centriem;</a:t>
            </a:r>
            <a:endParaRPr lang="lv-LV" dirty="0"/>
          </a:p>
          <a:p>
            <a:r>
              <a:rPr lang="lv-LV" b="1" dirty="0"/>
              <a:t>Ārpusģimenes aprūpes atbalsta centri;</a:t>
            </a:r>
            <a:endParaRPr lang="lv-LV" dirty="0"/>
          </a:p>
          <a:p>
            <a:r>
              <a:rPr lang="lv-LV" b="1" dirty="0" smtClean="0"/>
              <a:t>Atbalsta </a:t>
            </a:r>
            <a:r>
              <a:rPr lang="lv-LV" b="1" dirty="0"/>
              <a:t>centru sniegtie pakalpojumi;</a:t>
            </a:r>
            <a:endParaRPr lang="lv-LV" dirty="0"/>
          </a:p>
          <a:p>
            <a:r>
              <a:rPr lang="lv-LV" b="1" dirty="0"/>
              <a:t>Audžuģimeņu, specializēto audžuģimeņu, aizbildņu, adoptētāju un </a:t>
            </a:r>
            <a:r>
              <a:rPr lang="lv-LV" b="1" dirty="0" err="1"/>
              <a:t>viesģimeņu</a:t>
            </a:r>
            <a:r>
              <a:rPr lang="lv-LV" b="1" dirty="0"/>
              <a:t> apmierinātība ar atbalsta centra sniegto atbalstu;</a:t>
            </a:r>
            <a:endParaRPr lang="lv-LV" dirty="0"/>
          </a:p>
          <a:p>
            <a:r>
              <a:rPr lang="lv-LV" b="1" dirty="0" smtClean="0"/>
              <a:t>Pārbaudes atbalsta centros;</a:t>
            </a:r>
            <a:endParaRPr lang="lv-LV" dirty="0"/>
          </a:p>
          <a:p>
            <a:r>
              <a:rPr lang="lv-LV" b="1" dirty="0"/>
              <a:t>Specializētās audžuģimenes;</a:t>
            </a:r>
            <a:endParaRPr lang="lv-LV" dirty="0"/>
          </a:p>
          <a:p>
            <a:r>
              <a:rPr lang="lv-LV" b="1" dirty="0" smtClean="0"/>
              <a:t>Bērna </a:t>
            </a:r>
            <a:r>
              <a:rPr lang="lv-LV" b="1" dirty="0"/>
              <a:t>aprūpe ārpusģimenes aprūpē līdz 24 gadu </a:t>
            </a:r>
            <a:r>
              <a:rPr lang="lv-LV" b="1" dirty="0" smtClean="0"/>
              <a:t>vecumam un sociālās garantijas bāreņiem un bez vecāku gādības palikušiem bērniem;</a:t>
            </a:r>
            <a:endParaRPr lang="lv-LV" dirty="0"/>
          </a:p>
          <a:p>
            <a:r>
              <a:rPr lang="lv-LV" b="1" dirty="0"/>
              <a:t>Audžuģimeņu </a:t>
            </a:r>
            <a:r>
              <a:rPr lang="lv-LV" b="1" dirty="0" err="1"/>
              <a:t>izvērtējums</a:t>
            </a:r>
            <a:r>
              <a:rPr lang="lv-LV" b="1" dirty="0"/>
              <a:t>;</a:t>
            </a:r>
          </a:p>
          <a:p>
            <a:r>
              <a:rPr lang="lv-LV" b="1" dirty="0"/>
              <a:t>Bērna atbalsta </a:t>
            </a:r>
            <a:r>
              <a:rPr lang="lv-LV" b="1" dirty="0" smtClean="0"/>
              <a:t>speciālists;</a:t>
            </a:r>
            <a:endParaRPr lang="lv-LV" b="1" dirty="0"/>
          </a:p>
          <a:p>
            <a:r>
              <a:rPr lang="lv-LV" b="1" dirty="0"/>
              <a:t>Atbalsta pilnveide aizbildņiem un adoptētājiem;</a:t>
            </a:r>
          </a:p>
          <a:p>
            <a:r>
              <a:rPr lang="lv-LV" b="1" dirty="0"/>
              <a:t>Valsts sociālās politikas monitoringa informācijas sistēma;</a:t>
            </a:r>
            <a:endParaRPr lang="lv-LV" dirty="0"/>
          </a:p>
          <a:p>
            <a:r>
              <a:rPr lang="lv-LV" b="1" dirty="0"/>
              <a:t>Audžuģimeņu informācijas sistēma un Bāriņtiesu informācija sistēma.</a:t>
            </a:r>
            <a:endParaRPr lang="lv-LV" dirty="0"/>
          </a:p>
          <a:p>
            <a:endParaRPr lang="lv-LV" dirty="0"/>
          </a:p>
          <a:p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96462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424B2A9-FDF6-4610-A477-56DAE4E0C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Sistemātiskie risinājumi: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66DE601-E1AE-42BA-A623-CEE3A6F41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15304"/>
            <a:ext cx="4590952" cy="3880773"/>
          </a:xfrm>
        </p:spPr>
        <p:txBody>
          <a:bodyPr/>
          <a:lstStyle/>
          <a:p>
            <a:r>
              <a:rPr lang="lv-LV" dirty="0">
                <a:solidFill>
                  <a:schemeClr val="tx1"/>
                </a:solidFill>
              </a:rPr>
              <a:t>Audžuģimeņu specializācija </a:t>
            </a:r>
            <a:r>
              <a:rPr lang="lv-LV" i="1" dirty="0">
                <a:solidFill>
                  <a:schemeClr val="tx1"/>
                </a:solidFill>
              </a:rPr>
              <a:t>- </a:t>
            </a:r>
            <a:r>
              <a:rPr lang="lv-LV" dirty="0">
                <a:solidFill>
                  <a:schemeClr val="tx1"/>
                </a:solidFill>
              </a:rPr>
              <a:t>bērniem ar uzvedības un atkarības problēmām</a:t>
            </a:r>
          </a:p>
          <a:p>
            <a:r>
              <a:rPr lang="lv-LV" dirty="0">
                <a:solidFill>
                  <a:schemeClr val="tx1"/>
                </a:solidFill>
              </a:rPr>
              <a:t>Ārpusģimenes aprūpes atbalsta </a:t>
            </a:r>
            <a:r>
              <a:rPr lang="lv-LV">
                <a:solidFill>
                  <a:schemeClr val="tx1"/>
                </a:solidFill>
              </a:rPr>
              <a:t>centru </a:t>
            </a:r>
            <a:r>
              <a:rPr lang="lv-LV" smtClean="0">
                <a:solidFill>
                  <a:schemeClr val="tx1"/>
                </a:solidFill>
              </a:rPr>
              <a:t>stiprināšana</a:t>
            </a:r>
            <a:endParaRPr lang="lv-LV" dirty="0">
              <a:solidFill>
                <a:schemeClr val="tx1"/>
              </a:solidFill>
            </a:endParaRPr>
          </a:p>
          <a:p>
            <a:r>
              <a:rPr lang="lv-LV" dirty="0">
                <a:solidFill>
                  <a:schemeClr val="tx1"/>
                </a:solidFill>
              </a:rPr>
              <a:t>Sadarbības stiprināšana - mazinot gadījumu skaitu, kad atsakās no turpmākas bērnu aprūpes</a:t>
            </a:r>
          </a:p>
          <a:p>
            <a:r>
              <a:rPr lang="lv-LV" dirty="0">
                <a:solidFill>
                  <a:schemeClr val="tx1"/>
                </a:solidFill>
              </a:rPr>
              <a:t>Pakalpojumu attīstīšana</a:t>
            </a:r>
          </a:p>
        </p:txBody>
      </p:sp>
      <p:sp>
        <p:nvSpPr>
          <p:cNvPr id="4" name="AutoShape 2" descr="Implementing ECHR judgments: New thematic factsheet on children's rights -  Newsroom on Children's Rights">
            <a:extLst>
              <a:ext uri="{FF2B5EF4-FFF2-40B4-BE49-F238E27FC236}">
                <a16:creationId xmlns="" xmlns:a16="http://schemas.microsoft.com/office/drawing/2014/main" id="{3A486493-C334-4C5C-BF73-593C12FDAB6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1656826" cy="1656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v-LV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2A625DB3-C7E1-4242-8039-D434F73BAD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930" y="2074563"/>
            <a:ext cx="5020531" cy="2354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353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79A22B8-E360-4815-92AC-E8D48BA8B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200" b="1" dirty="0"/>
              <a:t>Atbalsta pilnveide bāreņiem un bez vecāku gādības palikušiem bērniem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7EA74B3-9659-4513-B475-DE4328469D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2516190"/>
            <a:ext cx="4184035" cy="2668206"/>
          </a:xfrm>
        </p:spPr>
        <p:txBody>
          <a:bodyPr>
            <a:normAutofit/>
          </a:bodyPr>
          <a:lstStyle/>
          <a:p>
            <a:r>
              <a:rPr lang="lv-LV" sz="2400" dirty="0"/>
              <a:t>Sociālo garantiju palielināšana </a:t>
            </a:r>
          </a:p>
          <a:p>
            <a:pPr marL="0" indent="0">
              <a:buNone/>
            </a:pPr>
            <a:endParaRPr lang="lv-LV" sz="2400" dirty="0"/>
          </a:p>
          <a:p>
            <a:r>
              <a:rPr lang="lv-LV" sz="2400" dirty="0"/>
              <a:t>Ārpusģimenes aprūpē līdz 24 gadu vecumam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AD2723CF-0417-4C3D-BAEC-216086AE0EB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089525" y="2474752"/>
            <a:ext cx="4986196" cy="2894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435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87CA4BF-6E50-48AD-8E9E-97D0AE274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Adopcija: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C6A78E5-2273-41D5-8C49-44798A4DAB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1850196"/>
            <a:ext cx="4184035" cy="1648013"/>
          </a:xfrm>
        </p:spPr>
        <p:txBody>
          <a:bodyPr/>
          <a:lstStyle/>
          <a:p>
            <a:r>
              <a:rPr lang="en-GB" dirty="0" err="1">
                <a:solidFill>
                  <a:schemeClr val="tx1"/>
                </a:solidFill>
              </a:rPr>
              <a:t>Palielināt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lv-LV" dirty="0" err="1">
                <a:solidFill>
                  <a:schemeClr val="tx1"/>
                </a:solidFill>
              </a:rPr>
              <a:t>atlīdzīb</a:t>
            </a:r>
            <a:r>
              <a:rPr lang="en-GB" dirty="0">
                <a:solidFill>
                  <a:schemeClr val="tx1"/>
                </a:solidFill>
              </a:rPr>
              <a:t>u</a:t>
            </a:r>
            <a:r>
              <a:rPr lang="lv-LV" dirty="0">
                <a:solidFill>
                  <a:schemeClr val="tx1"/>
                </a:solidFill>
              </a:rPr>
              <a:t> par bērna adopciju</a:t>
            </a:r>
          </a:p>
          <a:p>
            <a:r>
              <a:rPr lang="en-GB" dirty="0" err="1">
                <a:solidFill>
                  <a:schemeClr val="tx1"/>
                </a:solidFill>
              </a:rPr>
              <a:t>Palielināt</a:t>
            </a:r>
            <a:r>
              <a:rPr lang="en-GB" dirty="0">
                <a:solidFill>
                  <a:schemeClr val="tx1"/>
                </a:solidFill>
              </a:rPr>
              <a:t> a</a:t>
            </a:r>
            <a:r>
              <a:rPr lang="lv-LV" dirty="0" err="1">
                <a:solidFill>
                  <a:schemeClr val="tx1"/>
                </a:solidFill>
              </a:rPr>
              <a:t>tlīdzīb</a:t>
            </a:r>
            <a:r>
              <a:rPr lang="en-GB" dirty="0">
                <a:solidFill>
                  <a:schemeClr val="tx1"/>
                </a:solidFill>
              </a:rPr>
              <a:t>u</a:t>
            </a:r>
            <a:r>
              <a:rPr lang="lv-LV" dirty="0">
                <a:solidFill>
                  <a:schemeClr val="tx1"/>
                </a:solidFill>
              </a:rPr>
              <a:t> par adoptējamā bērna aprūpi</a:t>
            </a:r>
          </a:p>
          <a:p>
            <a:pPr marL="0" indent="0">
              <a:buNone/>
            </a:pPr>
            <a:endParaRPr lang="lv-LV" dirty="0"/>
          </a:p>
        </p:txBody>
      </p:sp>
      <p:sp>
        <p:nvSpPr>
          <p:cNvPr id="5" name="Title 1">
            <a:extLst>
              <a:ext uri="{FF2B5EF4-FFF2-40B4-BE49-F238E27FC236}">
                <a16:creationId xmlns="" xmlns:a16="http://schemas.microsoft.com/office/drawing/2014/main" id="{6BC36E13-D82E-4DD5-A090-97C003463EED}"/>
              </a:ext>
            </a:extLst>
          </p:cNvPr>
          <p:cNvSpPr txBox="1">
            <a:spLocks/>
          </p:cNvSpPr>
          <p:nvPr/>
        </p:nvSpPr>
        <p:spPr>
          <a:xfrm>
            <a:off x="762622" y="389478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lv-LV" dirty="0"/>
              <a:t>Aizbildnis: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="" xmlns:a16="http://schemas.microsoft.com/office/drawing/2014/main" id="{572B2D5C-CB60-45D5-9951-C5845352F327}"/>
              </a:ext>
            </a:extLst>
          </p:cNvPr>
          <p:cNvSpPr txBox="1">
            <a:spLocks/>
          </p:cNvSpPr>
          <p:nvPr/>
        </p:nvSpPr>
        <p:spPr>
          <a:xfrm>
            <a:off x="762622" y="4738805"/>
            <a:ext cx="4184035" cy="16480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>
                <a:solidFill>
                  <a:schemeClr val="tx1"/>
                </a:solidFill>
              </a:rPr>
              <a:t>Obligātas aizbildņu apmācības</a:t>
            </a:r>
          </a:p>
          <a:p>
            <a:r>
              <a:rPr lang="lv-LV" dirty="0">
                <a:solidFill>
                  <a:schemeClr val="tx1"/>
                </a:solidFill>
              </a:rPr>
              <a:t>Sociālās garantijas aizbildnim</a:t>
            </a:r>
          </a:p>
          <a:p>
            <a:r>
              <a:rPr lang="lv-LV" dirty="0">
                <a:solidFill>
                  <a:schemeClr val="tx1"/>
                </a:solidFill>
              </a:rPr>
              <a:t>Atlīdzība</a:t>
            </a:r>
            <a:r>
              <a:rPr lang="en-GB" dirty="0">
                <a:solidFill>
                  <a:schemeClr val="tx1"/>
                </a:solidFill>
              </a:rPr>
              <a:t>s</a:t>
            </a:r>
            <a:r>
              <a:rPr lang="lv-LV" dirty="0">
                <a:solidFill>
                  <a:schemeClr val="tx1"/>
                </a:solidFill>
              </a:rPr>
              <a:t> par aizbildņa pienākumu pildīšanu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paaugstināšana</a:t>
            </a:r>
            <a:endParaRPr lang="lv-LV" dirty="0">
              <a:solidFill>
                <a:schemeClr val="tx1"/>
              </a:solidFill>
            </a:endParaRPr>
          </a:p>
          <a:p>
            <a:endParaRPr lang="lv-LV" i="1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E92184C1-7815-480A-83B4-45E6EF4C19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4237" y="1711354"/>
            <a:ext cx="4794471" cy="359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3989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170113" y="2630488"/>
            <a:ext cx="7772400" cy="90805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lv-LV" sz="4400" b="1" i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alibri" panose="020F0502020204030204" pitchFamily="34" charset="0"/>
              </a:rPr>
              <a:t>Paldies par uzmanību!</a:t>
            </a:r>
          </a:p>
        </p:txBody>
      </p:sp>
      <p:sp>
        <p:nvSpPr>
          <p:cNvPr id="32771" name="Virsraksts 4"/>
          <p:cNvSpPr txBox="1">
            <a:spLocks/>
          </p:cNvSpPr>
          <p:nvPr/>
        </p:nvSpPr>
        <p:spPr bwMode="auto">
          <a:xfrm>
            <a:off x="4624388" y="3538539"/>
            <a:ext cx="3097212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7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ctr" defTabSz="914400"/>
            <a:endParaRPr lang="lv-LV" altLang="lv-LV" sz="1300" dirty="0">
              <a:solidFill>
                <a:srgbClr val="005927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2772" name="Rectangle 1"/>
          <p:cNvSpPr>
            <a:spLocks noChangeArrowheads="1"/>
          </p:cNvSpPr>
          <p:nvPr/>
        </p:nvSpPr>
        <p:spPr bwMode="auto">
          <a:xfrm>
            <a:off x="3868738" y="3987801"/>
            <a:ext cx="4608512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lv-LV" altLang="lv-LV" sz="1600" dirty="0" err="1">
                <a:solidFill>
                  <a:srgbClr val="005927"/>
                </a:solidFill>
                <a:latin typeface="Tahoma" pitchFamily="34" charset="0"/>
                <a:cs typeface="Tahoma" pitchFamily="34" charset="0"/>
                <a:hlinkClick r:id="rId2"/>
              </a:rPr>
              <a:t>www.lm.gov.lv</a:t>
            </a:r>
            <a:endParaRPr lang="lv-LV" altLang="lv-LV" sz="1600" dirty="0">
              <a:solidFill>
                <a:srgbClr val="005927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endParaRPr lang="lv-LV" altLang="lv-LV" sz="800" dirty="0">
              <a:solidFill>
                <a:srgbClr val="005927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lv-LV" altLang="lv-LV" sz="1600" dirty="0" err="1">
                <a:solidFill>
                  <a:srgbClr val="005927"/>
                </a:solidFill>
                <a:latin typeface="Tahoma" pitchFamily="34" charset="0"/>
                <a:cs typeface="Tahoma" pitchFamily="34" charset="0"/>
              </a:rPr>
              <a:t>Twitter:@Lab_min</a:t>
            </a:r>
            <a:endParaRPr lang="lv-LV" altLang="lv-LV" sz="1600" dirty="0">
              <a:solidFill>
                <a:srgbClr val="005927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lv-LV" altLang="lv-LV" sz="1600" dirty="0">
                <a:solidFill>
                  <a:srgbClr val="005927"/>
                </a:solidFill>
                <a:latin typeface="Tahoma" pitchFamily="34" charset="0"/>
                <a:cs typeface="Tahoma" pitchFamily="34" charset="0"/>
              </a:rPr>
              <a:t>https://www.facebook.com/labklajibasministrija</a:t>
            </a:r>
          </a:p>
          <a:p>
            <a:pPr algn="ctr"/>
            <a:endParaRPr lang="lv-LV" altLang="lv-LV" sz="800" dirty="0">
              <a:solidFill>
                <a:srgbClr val="005927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lv-LV" altLang="lv-LV" sz="1600" dirty="0" err="1">
                <a:solidFill>
                  <a:srgbClr val="005927"/>
                </a:solidFill>
                <a:latin typeface="Tahoma" pitchFamily="34" charset="0"/>
                <a:cs typeface="Tahoma" pitchFamily="34" charset="0"/>
              </a:rPr>
              <a:t>Flickr.com:Labklajibas_ministrija</a:t>
            </a:r>
            <a:endParaRPr lang="lv-LV" altLang="lv-LV" sz="1600" dirty="0">
              <a:solidFill>
                <a:srgbClr val="005927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endParaRPr lang="lv-LV" altLang="lv-LV" sz="800" dirty="0">
              <a:solidFill>
                <a:srgbClr val="005927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lv-LV" altLang="lv-LV" sz="1600" dirty="0" err="1">
                <a:solidFill>
                  <a:srgbClr val="005927"/>
                </a:solidFill>
                <a:latin typeface="Tahoma" pitchFamily="34" charset="0"/>
                <a:cs typeface="Tahoma" pitchFamily="34" charset="0"/>
              </a:rPr>
              <a:t>Youtube.com</a:t>
            </a:r>
            <a:r>
              <a:rPr lang="lv-LV" altLang="lv-LV" sz="1600" dirty="0">
                <a:solidFill>
                  <a:srgbClr val="005927"/>
                </a:solidFill>
                <a:latin typeface="Tahoma" pitchFamily="34" charset="0"/>
                <a:cs typeface="Tahoma" pitchFamily="34" charset="0"/>
              </a:rPr>
              <a:t>/</a:t>
            </a:r>
            <a:r>
              <a:rPr lang="lv-LV" altLang="lv-LV" sz="1600" dirty="0" err="1">
                <a:solidFill>
                  <a:srgbClr val="005927"/>
                </a:solidFill>
                <a:latin typeface="Tahoma" pitchFamily="34" charset="0"/>
                <a:cs typeface="Tahoma" pitchFamily="34" charset="0"/>
              </a:rPr>
              <a:t>labklajibasministrija</a:t>
            </a:r>
            <a:endParaRPr lang="lv-LV" altLang="lv-LV" sz="1600" dirty="0">
              <a:solidFill>
                <a:srgbClr val="005927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endParaRPr lang="lv-LV" altLang="lv-LV" sz="800" dirty="0">
              <a:solidFill>
                <a:srgbClr val="005927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lv-LV" altLang="lv-LV" sz="1600" dirty="0" err="1">
                <a:solidFill>
                  <a:srgbClr val="005927"/>
                </a:solidFill>
                <a:latin typeface="Tahoma" pitchFamily="34" charset="0"/>
                <a:cs typeface="Tahoma" pitchFamily="34" charset="0"/>
              </a:rPr>
              <a:t>Draugiem.lv</a:t>
            </a:r>
            <a:r>
              <a:rPr lang="lv-LV" altLang="lv-LV" sz="1600" dirty="0">
                <a:solidFill>
                  <a:srgbClr val="005927"/>
                </a:solidFill>
                <a:latin typeface="Tahoma" pitchFamily="34" charset="0"/>
                <a:cs typeface="Tahoma" pitchFamily="34" charset="0"/>
              </a:rPr>
              <a:t>/</a:t>
            </a:r>
            <a:r>
              <a:rPr lang="lv-LV" altLang="lv-LV" sz="1600" dirty="0" err="1">
                <a:solidFill>
                  <a:srgbClr val="005927"/>
                </a:solidFill>
                <a:latin typeface="Tahoma" pitchFamily="34" charset="0"/>
                <a:cs typeface="Tahoma" pitchFamily="34" charset="0"/>
              </a:rPr>
              <a:t>labklajiba</a:t>
            </a:r>
            <a:endParaRPr lang="lv-LV" altLang="lv-LV" sz="1600" dirty="0">
              <a:solidFill>
                <a:srgbClr val="005927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lv-LV" altLang="lv-LV" sz="1600" i="1" dirty="0">
                <a:latin typeface="Tahoma" pitchFamily="34" charset="0"/>
                <a:cs typeface="Tahoma" pitchFamily="34" charset="0"/>
              </a:rPr>
              <a:t>Izmantotie attēli no: </a:t>
            </a:r>
            <a:r>
              <a:rPr lang="lv-LV" altLang="lv-LV" sz="1600" i="1" dirty="0" err="1">
                <a:latin typeface="Tahoma" pitchFamily="34" charset="0"/>
                <a:cs typeface="Tahoma" pitchFamily="34" charset="0"/>
              </a:rPr>
              <a:t>www.godagimene.lv</a:t>
            </a:r>
            <a:endParaRPr lang="lv-LV" altLang="lv-LV" sz="1600" i="1" dirty="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2050" name="Picture 2" descr="Attēlu rezultāti vaicājumam “mana ģimene zīmējumi”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8772" y="3538539"/>
            <a:ext cx="3554205" cy="2723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encrypted-tbn0.gstatic.com/images?q=tbn:ANd9GcS7EP23XH0_oiY0t_GccZYZyBRi0R0AZIVpqkY1Y5d86B3zA2P2owRVTPc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1" y="3538538"/>
            <a:ext cx="3287779" cy="2723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063184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TM02900688[[fn=Facet]]</Template>
  <TotalTime>3312</TotalTime>
  <Words>255</Words>
  <Application>Microsoft Office PowerPoint</Application>
  <PresentationFormat>Custom</PresentationFormat>
  <Paragraphs>52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Facet</vt:lpstr>
      <vt:lpstr>Informatīvais ziņojums  “Par priekšlikumiem specializēto audžuģimeņu un ārpusģimenes aprūpes atbalsta centru darbības uzlabošanai”   22.09.2022.   02.06.2022.</vt:lpstr>
      <vt:lpstr>Ārpusģimenes aprūpes statistika:</vt:lpstr>
      <vt:lpstr>Ārpusģimenes aprūpes atbalsta centri </vt:lpstr>
      <vt:lpstr>Informatīvais ziņojums </vt:lpstr>
      <vt:lpstr>Aplūkotie jautājumi ziņojumā:</vt:lpstr>
      <vt:lpstr>Sistemātiskie risinājumi:</vt:lpstr>
      <vt:lpstr>Atbalsta pilnveide bāreņiem un bez vecāku gādības palikušiem bērniem</vt:lpstr>
      <vt:lpstr>Adopcija: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Darba grupas sanāksme    02.06.2022.</dc:title>
  <dc:creator>rita.parsova</dc:creator>
  <cp:lastModifiedBy>Rita Paršova</cp:lastModifiedBy>
  <cp:revision>24</cp:revision>
  <dcterms:created xsi:type="dcterms:W3CDTF">2022-05-31T06:55:04Z</dcterms:created>
  <dcterms:modified xsi:type="dcterms:W3CDTF">2022-09-22T07:17:36Z</dcterms:modified>
</cp:coreProperties>
</file>