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63" r:id="rId8"/>
    <p:sldId id="260" r:id="rId9"/>
  </p:sldIdLst>
  <p:sldSz cx="18288000" cy="10287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Poppins Light" panose="020B0604020202020204" charset="-70"/>
      <p:regular r:id="rId14"/>
    </p:embeddedFont>
    <p:embeddedFont>
      <p:font typeface="Poppins Light Bold" panose="020B0604020202020204" charset="-70"/>
      <p:regular r:id="rId15"/>
    </p:embeddedFont>
    <p:embeddedFont>
      <p:font typeface="Poppins Medium Bold" panose="020B0604020202020204" charset="-7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59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4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6884420"/>
            <a:ext cx="10021653" cy="19427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86"/>
              </a:lnSpc>
            </a:pPr>
            <a:r>
              <a:rPr lang="en-US" sz="3704">
                <a:solidFill>
                  <a:srgbClr val="3B373A"/>
                </a:solidFill>
                <a:latin typeface="Poppins Light Bold"/>
              </a:rPr>
              <a:t>Agnese Gaile,</a:t>
            </a:r>
          </a:p>
          <a:p>
            <a:pPr>
              <a:lnSpc>
                <a:spcPts val="5186"/>
              </a:lnSpc>
              <a:spcBef>
                <a:spcPct val="0"/>
              </a:spcBef>
            </a:pPr>
            <a:r>
              <a:rPr lang="en-US" sz="3704">
                <a:solidFill>
                  <a:srgbClr val="3B373A"/>
                </a:solidFill>
                <a:latin typeface="Poppins Light Bold"/>
              </a:rPr>
              <a:t>LM Sociālās politikas plānošanas un attīstības departamenta vecākā eksperte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402" t="32647"/>
          <a:stretch>
            <a:fillRect/>
          </a:stretch>
        </p:blipFill>
        <p:spPr>
          <a:xfrm rot="-417686">
            <a:off x="11416358" y="5420608"/>
            <a:ext cx="4958393" cy="634121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28700" y="3196910"/>
            <a:ext cx="16851938" cy="16352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99"/>
              </a:lnSpc>
            </a:pPr>
            <a:r>
              <a:rPr lang="en-US" sz="7209">
                <a:solidFill>
                  <a:srgbClr val="3B373A"/>
                </a:solidFill>
                <a:latin typeface="Poppins Medium Bold"/>
              </a:rPr>
              <a:t>Atalgojuma pārredzamības</a:t>
            </a:r>
          </a:p>
          <a:p>
            <a:pPr>
              <a:lnSpc>
                <a:spcPts val="6199"/>
              </a:lnSpc>
            </a:pPr>
            <a:r>
              <a:rPr lang="en-US" sz="7209">
                <a:solidFill>
                  <a:srgbClr val="3B373A"/>
                </a:solidFill>
                <a:latin typeface="Poppins Medium Bold"/>
              </a:rPr>
              <a:t>pasākumi - starptautiskā pieredze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402" t="32647" r="6757" b="34063"/>
          <a:stretch>
            <a:fillRect/>
          </a:stretch>
        </p:blipFill>
        <p:spPr>
          <a:xfrm rot="-417686">
            <a:off x="2915346" y="-443091"/>
            <a:ext cx="4607905" cy="313418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9011635">
            <a:off x="9166377" y="7833144"/>
            <a:ext cx="8461573" cy="4907712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577714" y="1006375"/>
            <a:ext cx="15681586" cy="21564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399"/>
              </a:lnSpc>
              <a:spcBef>
                <a:spcPct val="0"/>
              </a:spcBef>
            </a:pPr>
            <a:r>
              <a:rPr lang="en-US" sz="8399">
                <a:solidFill>
                  <a:srgbClr val="3B373A"/>
                </a:solidFill>
                <a:latin typeface="Poppins Bold Bold"/>
              </a:rPr>
              <a:t>Izaicinājums –</a:t>
            </a:r>
            <a:r>
              <a:rPr lang="en-US" sz="8399">
                <a:solidFill>
                  <a:srgbClr val="8A1D3A"/>
                </a:solidFill>
                <a:latin typeface="Poppins Bold Bold"/>
              </a:rPr>
              <a:t> kopīga izpratne par terminoloģiju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32547" y="3420745"/>
            <a:ext cx="16800706" cy="392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>
                <a:solidFill>
                  <a:srgbClr val="3B373A"/>
                </a:solidFill>
                <a:latin typeface="Poppins Light"/>
              </a:rPr>
              <a:t>Vienlīdzīgs atalgojums</a:t>
            </a:r>
          </a:p>
          <a:p>
            <a:pPr algn="ctr">
              <a:lnSpc>
                <a:spcPts val="7840"/>
              </a:lnSpc>
            </a:pPr>
            <a:r>
              <a:rPr lang="en-US" sz="5600">
                <a:solidFill>
                  <a:srgbClr val="3B373A"/>
                </a:solidFill>
                <a:latin typeface="Poppins Light"/>
              </a:rPr>
              <a:t>vs.</a:t>
            </a:r>
          </a:p>
          <a:p>
            <a:pPr marL="0" lvl="0" indent="0" algn="ctr">
              <a:lnSpc>
                <a:spcPts val="7840"/>
              </a:lnSpc>
              <a:spcBef>
                <a:spcPct val="0"/>
              </a:spcBef>
            </a:pPr>
            <a:r>
              <a:rPr lang="en-US" sz="5600">
                <a:solidFill>
                  <a:srgbClr val="3B373A"/>
                </a:solidFill>
                <a:latin typeface="Poppins Light"/>
              </a:rPr>
              <a:t>Darba samaksas atšķirības sievietēm un vīriešiem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200150"/>
            <a:ext cx="13046287" cy="5970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300"/>
              </a:lnSpc>
              <a:spcBef>
                <a:spcPct val="0"/>
              </a:spcBef>
            </a:pPr>
            <a:r>
              <a:rPr lang="en-US" sz="9300">
                <a:solidFill>
                  <a:srgbClr val="8A1D3A"/>
                </a:solidFill>
                <a:latin typeface="Poppins Bold Bold"/>
              </a:rPr>
              <a:t>Caurskatāmība</a:t>
            </a:r>
            <a:r>
              <a:rPr lang="en-US" sz="9300">
                <a:solidFill>
                  <a:srgbClr val="3B373A"/>
                </a:solidFill>
                <a:latin typeface="Poppins Bold Bold"/>
              </a:rPr>
              <a:t> kā instruments atalgojuma atšķirības mazināšanai</a:t>
            </a:r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8001000" y="863600"/>
            <a:ext cx="10287000" cy="10287000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-95377" y="-95377"/>
              <a:ext cx="6540754" cy="6540754"/>
            </a:xfrm>
            <a:custGeom>
              <a:avLst/>
              <a:gdLst/>
              <a:ahLst/>
              <a:cxnLst/>
              <a:rect l="l" t="t" r="r" b="b"/>
              <a:pathLst>
                <a:path w="6540754" h="6540754">
                  <a:moveTo>
                    <a:pt x="6540754" y="0"/>
                  </a:moveTo>
                  <a:lnTo>
                    <a:pt x="0" y="6540754"/>
                  </a:lnTo>
                  <a:lnTo>
                    <a:pt x="6540754" y="6540754"/>
                  </a:lnTo>
                  <a:close/>
                </a:path>
              </a:pathLst>
            </a:custGeom>
            <a:solidFill>
              <a:srgbClr val="8A1D3A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88230">
            <a:off x="13683010" y="4362495"/>
            <a:ext cx="4898116" cy="590781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772900" y="1028700"/>
            <a:ext cx="6515100" cy="9258300"/>
            <a:chOff x="0" y="0"/>
            <a:chExt cx="8686800" cy="12344400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8686800" cy="12344400"/>
            </a:xfrm>
            <a:prstGeom prst="rect">
              <a:avLst/>
            </a:prstGeom>
            <a:solidFill>
              <a:srgbClr val="8A1D3A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749300" y="908050"/>
            <a:ext cx="10109766" cy="8138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00"/>
              </a:lnSpc>
            </a:pPr>
            <a:r>
              <a:rPr lang="en-US" sz="7200">
                <a:solidFill>
                  <a:srgbClr val="3B373A"/>
                </a:solidFill>
                <a:latin typeface="Poppins Bold Bold"/>
              </a:rPr>
              <a:t>Lietuvas  prakse</a:t>
            </a:r>
          </a:p>
          <a:p>
            <a:pPr>
              <a:lnSpc>
                <a:spcPts val="5600"/>
              </a:lnSpc>
            </a:pPr>
            <a:endParaRPr lang="en-US" sz="7200">
              <a:solidFill>
                <a:srgbClr val="3B373A"/>
              </a:solidFill>
              <a:latin typeface="Poppins Bold Bold"/>
            </a:endParaRPr>
          </a:p>
          <a:p>
            <a:pPr>
              <a:lnSpc>
                <a:spcPts val="5600"/>
              </a:lnSpc>
            </a:pPr>
            <a:r>
              <a:rPr lang="en-US" sz="5600">
                <a:solidFill>
                  <a:srgbClr val="292929"/>
                </a:solidFill>
                <a:latin typeface="Poppins Light"/>
              </a:rPr>
              <a:t>Uzņēmumos ar vismaz 20 darbiniekiem obligāti nepieciešama </a:t>
            </a:r>
            <a:r>
              <a:rPr lang="en-US" sz="5600">
                <a:solidFill>
                  <a:srgbClr val="8A1D3A"/>
                </a:solidFill>
                <a:latin typeface="Poppins Light Bold"/>
              </a:rPr>
              <a:t>darba devēja apstiprināta atlīdzības sistēma.</a:t>
            </a:r>
          </a:p>
          <a:p>
            <a:pPr>
              <a:lnSpc>
                <a:spcPts val="5600"/>
              </a:lnSpc>
            </a:pPr>
            <a:endParaRPr lang="en-US" sz="5600">
              <a:solidFill>
                <a:srgbClr val="8A1D3A"/>
              </a:solidFill>
              <a:latin typeface="Poppins Light Bold"/>
            </a:endParaRPr>
          </a:p>
          <a:p>
            <a:pPr>
              <a:lnSpc>
                <a:spcPts val="5600"/>
              </a:lnSpc>
            </a:pPr>
            <a:r>
              <a:rPr lang="en-US" sz="5600">
                <a:solidFill>
                  <a:srgbClr val="292929"/>
                </a:solidFill>
                <a:latin typeface="Poppins Light"/>
              </a:rPr>
              <a:t>Visiem darbiniekiem jābūt iepazīstinātiem ar to.</a:t>
            </a:r>
          </a:p>
          <a:p>
            <a:pPr marL="0" lvl="0" indent="0">
              <a:lnSpc>
                <a:spcPts val="6600"/>
              </a:lnSpc>
            </a:pPr>
            <a:endParaRPr lang="en-US" sz="5600">
              <a:solidFill>
                <a:srgbClr val="292929"/>
              </a:solidFill>
              <a:latin typeface="Poppins Light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2096750" y="5067300"/>
            <a:ext cx="5867400" cy="4800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786958"/>
            <a:ext cx="16774754" cy="23134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8800"/>
              </a:lnSpc>
            </a:pPr>
            <a:r>
              <a:rPr lang="en-US" sz="8800" dirty="0" err="1">
                <a:solidFill>
                  <a:srgbClr val="8A1D3A"/>
                </a:solidFill>
                <a:latin typeface="Poppins Bold Bold"/>
              </a:rPr>
              <a:t>Atalgojuma</a:t>
            </a:r>
            <a:r>
              <a:rPr lang="en-US" sz="8800" dirty="0">
                <a:solidFill>
                  <a:srgbClr val="8A1D3A"/>
                </a:solidFill>
                <a:latin typeface="Poppins Bold Bold"/>
              </a:rPr>
              <a:t> </a:t>
            </a:r>
            <a:r>
              <a:rPr lang="en-US" sz="8800" dirty="0" err="1">
                <a:solidFill>
                  <a:srgbClr val="8A1D3A"/>
                </a:solidFill>
                <a:latin typeface="Poppins Bold Bold"/>
              </a:rPr>
              <a:t>pārskatāmības</a:t>
            </a:r>
            <a:r>
              <a:rPr lang="en-US" sz="8800" dirty="0">
                <a:solidFill>
                  <a:srgbClr val="8A1D3A"/>
                </a:solidFill>
                <a:latin typeface="Poppins Bold Bold"/>
              </a:rPr>
              <a:t> </a:t>
            </a:r>
            <a:r>
              <a:rPr lang="en-US" sz="8800" dirty="0" err="1">
                <a:solidFill>
                  <a:srgbClr val="8A1D3A"/>
                </a:solidFill>
                <a:latin typeface="Poppins Bold Bold"/>
              </a:rPr>
              <a:t>pasākumi</a:t>
            </a:r>
            <a:r>
              <a:rPr lang="en-US" sz="8800" dirty="0">
                <a:solidFill>
                  <a:srgbClr val="8A1D3A"/>
                </a:solidFill>
                <a:latin typeface="Poppins Bold Bold"/>
              </a:rPr>
              <a:t>. </a:t>
            </a:r>
            <a:endParaRPr lang="en-US" sz="8800" dirty="0">
              <a:solidFill>
                <a:srgbClr val="3B373A"/>
              </a:solidFill>
              <a:latin typeface="Poppins Bold Bol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037709" y="5123562"/>
            <a:ext cx="8575269" cy="1384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292929"/>
                </a:solidFill>
                <a:latin typeface="Poppins Light"/>
              </a:rPr>
              <a:t>Atalgojuma norāde darba sludinājumos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1719844" y="5123562"/>
            <a:ext cx="6047476" cy="1384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292929"/>
                </a:solidFill>
                <a:latin typeface="Poppins Light"/>
              </a:rPr>
              <a:t>Informācijas sniegšana darbinieku pārstāvjiem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037709" y="7330633"/>
            <a:ext cx="8575269" cy="2794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99"/>
              </a:lnSpc>
            </a:pPr>
            <a:r>
              <a:rPr lang="en-US" sz="3999">
                <a:solidFill>
                  <a:srgbClr val="292929"/>
                </a:solidFill>
                <a:latin typeface="Poppins Light"/>
              </a:rPr>
              <a:t>Informācijas publiskošana par vidējo atalgojumu, piemēram, gada pārskata ietvaros</a:t>
            </a:r>
          </a:p>
          <a:p>
            <a:pPr marL="0" lvl="0" indent="0">
              <a:lnSpc>
                <a:spcPts val="5599"/>
              </a:lnSpc>
              <a:spcBef>
                <a:spcPct val="0"/>
              </a:spcBef>
            </a:pPr>
            <a:endParaRPr lang="en-US" sz="3999">
              <a:solidFill>
                <a:srgbClr val="292929"/>
              </a:solidFill>
              <a:latin typeface="Poppins Light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1719844" y="7330633"/>
            <a:ext cx="5658392" cy="1384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292929"/>
                </a:solidFill>
                <a:latin typeface="Poppins Light"/>
              </a:rPr>
              <a:t>Darba koplīgumu publiskošana</a:t>
            </a:r>
          </a:p>
        </p:txBody>
      </p:sp>
      <p:sp>
        <p:nvSpPr>
          <p:cNvPr id="7" name="AutoShape 7"/>
          <p:cNvSpPr/>
          <p:nvPr/>
        </p:nvSpPr>
        <p:spPr>
          <a:xfrm>
            <a:off x="1028700" y="6759133"/>
            <a:ext cx="17259300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 rot="5400000">
            <a:off x="7898800" y="6763896"/>
            <a:ext cx="5437882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4625975" y="2841625"/>
            <a:ext cx="7359650" cy="16611600"/>
            <a:chOff x="0" y="0"/>
            <a:chExt cx="9812867" cy="22148800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9812867" cy="22148800"/>
            </a:xfrm>
            <a:prstGeom prst="rect">
              <a:avLst/>
            </a:prstGeom>
            <a:solidFill>
              <a:srgbClr val="8A1D3A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1038225" y="739140"/>
            <a:ext cx="17094766" cy="6728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00"/>
              </a:lnSpc>
            </a:pPr>
            <a:r>
              <a:rPr lang="en-US" sz="7200">
                <a:solidFill>
                  <a:srgbClr val="3B373A"/>
                </a:solidFill>
                <a:latin typeface="Poppins Bold Bold"/>
              </a:rPr>
              <a:t>Kanādas prakse</a:t>
            </a:r>
          </a:p>
          <a:p>
            <a:pPr>
              <a:lnSpc>
                <a:spcPts val="5600"/>
              </a:lnSpc>
            </a:pPr>
            <a:endParaRPr lang="en-US" sz="7200">
              <a:solidFill>
                <a:srgbClr val="3B373A"/>
              </a:solidFill>
              <a:latin typeface="Poppins Bold Bold"/>
            </a:endParaRPr>
          </a:p>
          <a:p>
            <a:pPr>
              <a:lnSpc>
                <a:spcPts val="5600"/>
              </a:lnSpc>
            </a:pPr>
            <a:r>
              <a:rPr lang="en-US" sz="5600">
                <a:solidFill>
                  <a:srgbClr val="292929"/>
                </a:solidFill>
                <a:latin typeface="Poppins Light Bold"/>
              </a:rPr>
              <a:t>D</a:t>
            </a:r>
            <a:r>
              <a:rPr lang="en-US" sz="5600">
                <a:solidFill>
                  <a:srgbClr val="292929"/>
                </a:solidFill>
                <a:latin typeface="Poppins Light"/>
              </a:rPr>
              <a:t>arba devējiem, kuri nodarbina vismaz 10 darbiniekus, ir jāizstrādā un ik pēc 5 gadiem jāaktualizē </a:t>
            </a:r>
            <a:r>
              <a:rPr lang="en-US" sz="5600">
                <a:solidFill>
                  <a:srgbClr val="8A1D3A"/>
                </a:solidFill>
                <a:latin typeface="Poppins Light Bold"/>
              </a:rPr>
              <a:t>taisnīga atalgojuma plāns.</a:t>
            </a:r>
          </a:p>
          <a:p>
            <a:pPr>
              <a:lnSpc>
                <a:spcPts val="5600"/>
              </a:lnSpc>
            </a:pPr>
            <a:endParaRPr lang="en-US" sz="5600">
              <a:solidFill>
                <a:srgbClr val="8A1D3A"/>
              </a:solidFill>
              <a:latin typeface="Poppins Light Bold"/>
            </a:endParaRPr>
          </a:p>
          <a:p>
            <a:pPr>
              <a:lnSpc>
                <a:spcPts val="5600"/>
              </a:lnSpc>
            </a:pPr>
            <a:r>
              <a:rPr lang="en-US" sz="5600">
                <a:solidFill>
                  <a:srgbClr val="292929"/>
                </a:solidFill>
                <a:latin typeface="Poppins Light"/>
              </a:rPr>
              <a:t>Darba devējiem ir jāveic </a:t>
            </a:r>
            <a:r>
              <a:rPr lang="en-US" sz="5600">
                <a:solidFill>
                  <a:srgbClr val="8A1D3A"/>
                </a:solidFill>
                <a:latin typeface="Poppins Light Bold"/>
              </a:rPr>
              <a:t>atalgojuma analīze</a:t>
            </a:r>
            <a:r>
              <a:rPr lang="en-US" sz="5600">
                <a:solidFill>
                  <a:srgbClr val="292929"/>
                </a:solidFill>
                <a:latin typeface="Poppins Light"/>
              </a:rPr>
              <a:t>, pat ja viņi uzskata, ka tie jau ievēro prasības.</a:t>
            </a:r>
          </a:p>
          <a:p>
            <a:pPr marL="0" lvl="0" indent="0">
              <a:lnSpc>
                <a:spcPts val="6600"/>
              </a:lnSpc>
            </a:pPr>
            <a:endParaRPr lang="en-US" sz="5600">
              <a:solidFill>
                <a:srgbClr val="292929"/>
              </a:solidFill>
              <a:latin typeface="Poppins Light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42158" y="8229600"/>
            <a:ext cx="1458884" cy="4114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775758" y="7200900"/>
            <a:ext cx="1458884" cy="4114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910917" y="8026400"/>
            <a:ext cx="1458884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90500" y="-381000"/>
            <a:ext cx="6515100" cy="9296400"/>
            <a:chOff x="0" y="0"/>
            <a:chExt cx="8686800" cy="12395200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8686800" cy="12395200"/>
            </a:xfrm>
            <a:prstGeom prst="rect">
              <a:avLst/>
            </a:prstGeom>
            <a:solidFill>
              <a:srgbClr val="8A1D3A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6921500" y="788670"/>
            <a:ext cx="10871766" cy="8843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00"/>
              </a:lnSpc>
            </a:pPr>
            <a:r>
              <a:rPr lang="en-US" sz="7200">
                <a:solidFill>
                  <a:srgbClr val="3B373A"/>
                </a:solidFill>
                <a:latin typeface="Poppins Bold Bold"/>
              </a:rPr>
              <a:t>Lielbritānijas prakse</a:t>
            </a:r>
          </a:p>
          <a:p>
            <a:pPr>
              <a:lnSpc>
                <a:spcPts val="5600"/>
              </a:lnSpc>
            </a:pPr>
            <a:endParaRPr lang="en-US" sz="7200">
              <a:solidFill>
                <a:srgbClr val="3B373A"/>
              </a:solidFill>
              <a:latin typeface="Poppins Bold Bold"/>
            </a:endParaRPr>
          </a:p>
          <a:p>
            <a:pPr>
              <a:lnSpc>
                <a:spcPts val="5600"/>
              </a:lnSpc>
            </a:pPr>
            <a:r>
              <a:rPr lang="en-US" sz="5600">
                <a:solidFill>
                  <a:srgbClr val="8A1D3A"/>
                </a:solidFill>
                <a:latin typeface="Poppins Light Bold"/>
              </a:rPr>
              <a:t>Atalgojuma pārredzamības metodika</a:t>
            </a:r>
            <a:r>
              <a:rPr lang="en-US" sz="5600">
                <a:solidFill>
                  <a:srgbClr val="292929"/>
                </a:solidFill>
                <a:latin typeface="Poppins Light"/>
              </a:rPr>
              <a:t> izstrādāta kopā ar darba devējiem.</a:t>
            </a:r>
          </a:p>
          <a:p>
            <a:pPr>
              <a:lnSpc>
                <a:spcPts val="5600"/>
              </a:lnSpc>
            </a:pPr>
            <a:endParaRPr lang="en-US" sz="5600">
              <a:solidFill>
                <a:srgbClr val="292929"/>
              </a:solidFill>
              <a:latin typeface="Poppins Light"/>
            </a:endParaRPr>
          </a:p>
          <a:p>
            <a:pPr>
              <a:lnSpc>
                <a:spcPts val="5600"/>
              </a:lnSpc>
            </a:pPr>
            <a:r>
              <a:rPr lang="en-US" sz="5600">
                <a:solidFill>
                  <a:srgbClr val="292929"/>
                </a:solidFill>
                <a:latin typeface="Poppins Light"/>
              </a:rPr>
              <a:t>Tiek sekmēta labā prakse, piemēram, darba devēji tiek aicināti </a:t>
            </a:r>
            <a:r>
              <a:rPr lang="en-US" sz="5600">
                <a:solidFill>
                  <a:srgbClr val="8A1D3A"/>
                </a:solidFill>
                <a:latin typeface="Poppins Light Bold"/>
              </a:rPr>
              <a:t>izvairīties no jautājumiem par kandidātu līdzšinējo atalgojumu.</a:t>
            </a:r>
          </a:p>
          <a:p>
            <a:pPr marL="0" lvl="0" indent="0">
              <a:lnSpc>
                <a:spcPts val="6600"/>
              </a:lnSpc>
            </a:pPr>
            <a:endParaRPr lang="en-US" sz="5600">
              <a:solidFill>
                <a:srgbClr val="8A1D3A"/>
              </a:solidFill>
              <a:latin typeface="Poppins Light Bold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98264" y="2247900"/>
            <a:ext cx="5905264" cy="424105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144000" y="1594318"/>
            <a:ext cx="8134892" cy="1825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899"/>
              </a:lnSpc>
              <a:spcBef>
                <a:spcPct val="0"/>
              </a:spcBef>
            </a:pPr>
            <a:r>
              <a:rPr lang="en-US" sz="3499">
                <a:solidFill>
                  <a:srgbClr val="292929"/>
                </a:solidFill>
                <a:latin typeface="Poppins Light"/>
              </a:rPr>
              <a:t>Kopējā </a:t>
            </a:r>
            <a:r>
              <a:rPr lang="en-US" sz="3499">
                <a:solidFill>
                  <a:srgbClr val="8A1D3A"/>
                </a:solidFill>
                <a:latin typeface="Poppins Light Bold"/>
              </a:rPr>
              <a:t>darba samaksas atšķirība</a:t>
            </a:r>
            <a:r>
              <a:rPr lang="en-US" sz="3499">
                <a:solidFill>
                  <a:srgbClr val="292929"/>
                </a:solidFill>
                <a:latin typeface="Poppins Light"/>
              </a:rPr>
              <a:t> starp dzimumiem – vidējā un mediānas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9144000" y="4202112"/>
            <a:ext cx="7703092" cy="1825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899"/>
              </a:lnSpc>
              <a:spcBef>
                <a:spcPct val="0"/>
              </a:spcBef>
            </a:pPr>
            <a:r>
              <a:rPr lang="en-US" sz="3499">
                <a:solidFill>
                  <a:srgbClr val="8A1D3A"/>
                </a:solidFill>
                <a:latin typeface="Poppins Light Bold"/>
              </a:rPr>
              <a:t>Vīriešu un sieviešu īpatsvars</a:t>
            </a:r>
            <a:r>
              <a:rPr lang="en-US" sz="3499">
                <a:solidFill>
                  <a:srgbClr val="292929"/>
                </a:solidFill>
                <a:latin typeface="Poppins Light"/>
              </a:rPr>
              <a:t>, kuri strādā dažādās atalgojuma kvartilēs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144000" y="6632575"/>
            <a:ext cx="7703092" cy="1206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899"/>
              </a:lnSpc>
              <a:spcBef>
                <a:spcPct val="0"/>
              </a:spcBef>
            </a:pPr>
            <a:r>
              <a:rPr lang="en-US" sz="3499">
                <a:solidFill>
                  <a:srgbClr val="292929"/>
                </a:solidFill>
                <a:latin typeface="Poppins Light"/>
              </a:rPr>
              <a:t>Piemaksu saņēmušo vīriešu un sieviešu īpatsvars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144000" y="8318517"/>
            <a:ext cx="7703092" cy="587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899"/>
              </a:lnSpc>
              <a:spcBef>
                <a:spcPct val="0"/>
              </a:spcBef>
            </a:pPr>
            <a:r>
              <a:rPr lang="en-US" sz="3499">
                <a:solidFill>
                  <a:srgbClr val="8A1D3A"/>
                </a:solidFill>
                <a:latin typeface="Poppins Light Bold"/>
              </a:rPr>
              <a:t>Atalgojuma sistēma, politika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25500" y="3165475"/>
            <a:ext cx="7455848" cy="31290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00"/>
              </a:lnSpc>
            </a:pPr>
            <a:r>
              <a:rPr lang="en-US" sz="8000" spc="160" dirty="0" err="1">
                <a:solidFill>
                  <a:srgbClr val="8A1D3A"/>
                </a:solidFill>
                <a:latin typeface="Poppins Bold Bold"/>
              </a:rPr>
              <a:t>Publicējamā</a:t>
            </a:r>
            <a:r>
              <a:rPr lang="en-US" sz="8000" spc="160" dirty="0">
                <a:solidFill>
                  <a:srgbClr val="8A1D3A"/>
                </a:solidFill>
                <a:latin typeface="Poppins Bold Bold"/>
              </a:rPr>
              <a:t> </a:t>
            </a:r>
            <a:r>
              <a:rPr lang="en-US" sz="8000" spc="160" dirty="0" err="1">
                <a:solidFill>
                  <a:srgbClr val="8A1D3A"/>
                </a:solidFill>
                <a:latin typeface="Poppins Bold Bold"/>
              </a:rPr>
              <a:t>informācija</a:t>
            </a:r>
            <a:r>
              <a:rPr lang="en-US" sz="8000" spc="160" dirty="0">
                <a:solidFill>
                  <a:srgbClr val="8A1D3A"/>
                </a:solidFill>
                <a:latin typeface="Poppins Bold Bold"/>
              </a:rPr>
              <a:t>. </a:t>
            </a:r>
            <a:endParaRPr lang="en-US" sz="8000" spc="160" dirty="0">
              <a:solidFill>
                <a:srgbClr val="3B373A"/>
              </a:solidFill>
              <a:latin typeface="Poppins Bold Bold"/>
            </a:endParaRPr>
          </a:p>
          <a:p>
            <a:pPr marL="0" lvl="0" indent="0">
              <a:lnSpc>
                <a:spcPts val="8000"/>
              </a:lnSpc>
            </a:pPr>
            <a:endParaRPr lang="en-US" sz="8000" spc="160" dirty="0">
              <a:solidFill>
                <a:srgbClr val="3B373A"/>
              </a:solidFill>
              <a:latin typeface="Poppins Bold Bold"/>
            </a:endParaRPr>
          </a:p>
        </p:txBody>
      </p:sp>
      <p:sp>
        <p:nvSpPr>
          <p:cNvPr id="7" name="AutoShape 7"/>
          <p:cNvSpPr/>
          <p:nvPr/>
        </p:nvSpPr>
        <p:spPr>
          <a:xfrm rot="5400000">
            <a:off x="4562813" y="5295098"/>
            <a:ext cx="7916880" cy="0"/>
          </a:xfrm>
          <a:prstGeom prst="line">
            <a:avLst/>
          </a:prstGeom>
          <a:ln w="9525" cap="rnd">
            <a:solidFill>
              <a:srgbClr val="292929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192</Words>
  <Application>Microsoft Office PowerPoint</Application>
  <PresentationFormat>Custom</PresentationFormat>
  <Paragraphs>34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Poppins Light</vt:lpstr>
      <vt:lpstr>Poppins Medium Bold</vt:lpstr>
      <vt:lpstr>Calibri</vt:lpstr>
      <vt:lpstr>Arial</vt:lpstr>
      <vt:lpstr>Poppins Bold Bold</vt:lpstr>
      <vt:lpstr>Poppins Light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Vienlidzigs atalgojums LM 20220928</dc:title>
  <dc:creator>Agnese Gaile</dc:creator>
  <cp:lastModifiedBy>Agnese Gaile</cp:lastModifiedBy>
  <cp:revision>2</cp:revision>
  <dcterms:created xsi:type="dcterms:W3CDTF">2006-08-16T00:00:00Z</dcterms:created>
  <dcterms:modified xsi:type="dcterms:W3CDTF">2022-09-28T07:08:34Z</dcterms:modified>
  <dc:identifier>DAFNceBJH-4</dc:identifier>
</cp:coreProperties>
</file>