
<file path=[Content_Types].xml><?xml version="1.0" encoding="utf-8"?>
<Types xmlns="http://schemas.openxmlformats.org/package/2006/content-types">
  <Default Extension="png" ContentType="image/png"/>
  <Default Extension="svg" ContentType="image/svg+xml"/>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tags/tag1.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6" r:id="rId1"/>
    <p:sldMasterId id="2147483905" r:id="rId2"/>
    <p:sldMasterId id="2147483909" r:id="rId3"/>
  </p:sldMasterIdLst>
  <p:notesMasterIdLst>
    <p:notesMasterId r:id="rId10"/>
  </p:notesMasterIdLst>
  <p:handoutMasterIdLst>
    <p:handoutMasterId r:id="rId11"/>
  </p:handoutMasterIdLst>
  <p:sldIdLst>
    <p:sldId id="256" r:id="rId4"/>
    <p:sldId id="498" r:id="rId5"/>
    <p:sldId id="500" r:id="rId6"/>
    <p:sldId id="496" r:id="rId7"/>
    <p:sldId id="491" r:id="rId8"/>
    <p:sldId id="300" r:id="rId9"/>
  </p:sldIdLst>
  <p:sldSz cx="12192000" cy="6858000"/>
  <p:notesSz cx="6669088" cy="97536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4790"/>
    <a:srgbClr val="FFFFD5"/>
    <a:srgbClr val="336699"/>
    <a:srgbClr val="FEFBDA"/>
    <a:srgbClr val="E8CE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434" autoAdjust="0"/>
  </p:normalViewPr>
  <p:slideViewPr>
    <p:cSldViewPr snapToGrid="0">
      <p:cViewPr varScale="1">
        <p:scale>
          <a:sx n="68" d="100"/>
          <a:sy n="68" d="100"/>
        </p:scale>
        <p:origin x="580"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90515" cy="489484"/>
          </a:xfrm>
          <a:prstGeom prst="rect">
            <a:avLst/>
          </a:prstGeom>
        </p:spPr>
        <p:txBody>
          <a:bodyPr vert="horz" lIns="90434" tIns="45217" rIns="90434" bIns="45217" rtlCol="0"/>
          <a:lstStyle>
            <a:lvl1pPr algn="l">
              <a:defRPr sz="1200"/>
            </a:lvl1pPr>
          </a:lstStyle>
          <a:p>
            <a:endParaRPr lang="lv-LV"/>
          </a:p>
        </p:txBody>
      </p:sp>
      <p:sp>
        <p:nvSpPr>
          <p:cNvPr id="3" name="Date Placeholder 2"/>
          <p:cNvSpPr>
            <a:spLocks noGrp="1"/>
          </p:cNvSpPr>
          <p:nvPr>
            <p:ph type="dt" sz="quarter" idx="1"/>
          </p:nvPr>
        </p:nvSpPr>
        <p:spPr>
          <a:xfrm>
            <a:off x="3777002" y="0"/>
            <a:ext cx="2890514" cy="489484"/>
          </a:xfrm>
          <a:prstGeom prst="rect">
            <a:avLst/>
          </a:prstGeom>
        </p:spPr>
        <p:txBody>
          <a:bodyPr vert="horz" lIns="90434" tIns="45217" rIns="90434" bIns="45217" rtlCol="0"/>
          <a:lstStyle>
            <a:lvl1pPr algn="r">
              <a:defRPr sz="1200"/>
            </a:lvl1pPr>
          </a:lstStyle>
          <a:p>
            <a:fld id="{89A1BF48-755E-4DDC-933F-5E8929E31AF0}" type="datetimeFigureOut">
              <a:rPr lang="lv-LV" smtClean="0"/>
              <a:t>20.04.2022</a:t>
            </a:fld>
            <a:endParaRPr lang="lv-LV"/>
          </a:p>
        </p:txBody>
      </p:sp>
      <p:sp>
        <p:nvSpPr>
          <p:cNvPr id="4" name="Footer Placeholder 3"/>
          <p:cNvSpPr>
            <a:spLocks noGrp="1"/>
          </p:cNvSpPr>
          <p:nvPr>
            <p:ph type="ftr" sz="quarter" idx="2"/>
          </p:nvPr>
        </p:nvSpPr>
        <p:spPr>
          <a:xfrm>
            <a:off x="0" y="9264116"/>
            <a:ext cx="2890515" cy="489484"/>
          </a:xfrm>
          <a:prstGeom prst="rect">
            <a:avLst/>
          </a:prstGeom>
        </p:spPr>
        <p:txBody>
          <a:bodyPr vert="horz" lIns="90434" tIns="45217" rIns="90434" bIns="45217" rtlCol="0" anchor="b"/>
          <a:lstStyle>
            <a:lvl1pPr algn="l">
              <a:defRPr sz="1200"/>
            </a:lvl1pPr>
          </a:lstStyle>
          <a:p>
            <a:endParaRPr lang="lv-LV"/>
          </a:p>
        </p:txBody>
      </p:sp>
      <p:sp>
        <p:nvSpPr>
          <p:cNvPr id="5" name="Slide Number Placeholder 4"/>
          <p:cNvSpPr>
            <a:spLocks noGrp="1"/>
          </p:cNvSpPr>
          <p:nvPr>
            <p:ph type="sldNum" sz="quarter" idx="3"/>
          </p:nvPr>
        </p:nvSpPr>
        <p:spPr>
          <a:xfrm>
            <a:off x="3777002" y="9264116"/>
            <a:ext cx="2890514" cy="489484"/>
          </a:xfrm>
          <a:prstGeom prst="rect">
            <a:avLst/>
          </a:prstGeom>
        </p:spPr>
        <p:txBody>
          <a:bodyPr vert="horz" lIns="90434" tIns="45217" rIns="90434" bIns="45217" rtlCol="0" anchor="b"/>
          <a:lstStyle>
            <a:lvl1pPr algn="r">
              <a:defRPr sz="1200"/>
            </a:lvl1pPr>
          </a:lstStyle>
          <a:p>
            <a:fld id="{7A06E9D7-980D-48A7-B798-66DC81083E92}" type="slidenum">
              <a:rPr lang="lv-LV" smtClean="0"/>
              <a:t>‹#›</a:t>
            </a:fld>
            <a:endParaRPr lang="lv-LV"/>
          </a:p>
        </p:txBody>
      </p:sp>
    </p:spTree>
    <p:extLst>
      <p:ext uri="{BB962C8B-B14F-4D97-AF65-F5344CB8AC3E}">
        <p14:creationId xmlns:p14="http://schemas.microsoft.com/office/powerpoint/2010/main" val="27053591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1" y="0"/>
            <a:ext cx="2889938" cy="489373"/>
          </a:xfrm>
          <a:prstGeom prst="rect">
            <a:avLst/>
          </a:prstGeom>
          <a:noFill/>
          <a:ln>
            <a:noFill/>
          </a:ln>
        </p:spPr>
        <p:txBody>
          <a:bodyPr spcFirstLastPara="1" wrap="square" lIns="90419" tIns="45197" rIns="90419" bIns="45197"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777607" y="0"/>
            <a:ext cx="2889938" cy="489373"/>
          </a:xfrm>
          <a:prstGeom prst="rect">
            <a:avLst/>
          </a:prstGeom>
          <a:noFill/>
          <a:ln>
            <a:noFill/>
          </a:ln>
        </p:spPr>
        <p:txBody>
          <a:bodyPr spcFirstLastPara="1" wrap="square" lIns="90419" tIns="45197" rIns="90419" bIns="45197"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09575" y="1219200"/>
            <a:ext cx="5849938" cy="32908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66909" y="4693920"/>
            <a:ext cx="5335270" cy="3840480"/>
          </a:xfrm>
          <a:prstGeom prst="rect">
            <a:avLst/>
          </a:prstGeom>
          <a:noFill/>
          <a:ln>
            <a:noFill/>
          </a:ln>
        </p:spPr>
        <p:txBody>
          <a:bodyPr spcFirstLastPara="1" wrap="square" lIns="90419" tIns="45197" rIns="90419" bIns="45197"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1" y="9264228"/>
            <a:ext cx="2889938" cy="489372"/>
          </a:xfrm>
          <a:prstGeom prst="rect">
            <a:avLst/>
          </a:prstGeom>
          <a:noFill/>
          <a:ln>
            <a:noFill/>
          </a:ln>
        </p:spPr>
        <p:txBody>
          <a:bodyPr spcFirstLastPara="1" wrap="square" lIns="90419" tIns="45197" rIns="90419" bIns="45197"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777607" y="9264228"/>
            <a:ext cx="2889938" cy="489372"/>
          </a:xfrm>
          <a:prstGeom prst="rect">
            <a:avLst/>
          </a:prstGeom>
          <a:noFill/>
          <a:ln>
            <a:noFill/>
          </a:ln>
        </p:spPr>
        <p:txBody>
          <a:bodyPr spcFirstLastPara="1" wrap="square" lIns="90419" tIns="45197" rIns="90419" bIns="45197" anchor="b" anchorCtr="0">
            <a:noAutofit/>
          </a:bodyPr>
          <a:lstStyle/>
          <a:p>
            <a:pPr algn="r"/>
            <a:fld id="{00000000-1234-1234-1234-123412341234}" type="slidenum">
              <a:rPr lang="lv-LV" sz="1200" smtClean="0">
                <a:solidFill>
                  <a:schemeClr val="dk1"/>
                </a:solidFill>
                <a:latin typeface="Calibri"/>
                <a:ea typeface="Calibri"/>
                <a:cs typeface="Calibri"/>
                <a:sym typeface="Calibri"/>
              </a:rPr>
              <a:pPr algn="r"/>
              <a:t>‹#›</a:t>
            </a:fld>
            <a:endParaRPr lang="lv-LV"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5303660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notes"/>
          <p:cNvSpPr txBox="1">
            <a:spLocks noGrp="1"/>
          </p:cNvSpPr>
          <p:nvPr>
            <p:ph type="body" idx="1"/>
          </p:nvPr>
        </p:nvSpPr>
        <p:spPr>
          <a:xfrm>
            <a:off x="666909" y="4693920"/>
            <a:ext cx="5335270" cy="3840480"/>
          </a:xfrm>
          <a:prstGeom prst="rect">
            <a:avLst/>
          </a:prstGeom>
        </p:spPr>
        <p:txBody>
          <a:bodyPr spcFirstLastPara="1" wrap="square" lIns="90419" tIns="45197" rIns="90419" bIns="45197" anchor="t" anchorCtr="0">
            <a:noAutofit/>
          </a:bodyPr>
          <a:lstStyle/>
          <a:p>
            <a:pPr marL="0" indent="0"/>
            <a:endParaRPr dirty="0"/>
          </a:p>
        </p:txBody>
      </p:sp>
      <p:sp>
        <p:nvSpPr>
          <p:cNvPr id="204" name="Google Shape;204;p1:notes"/>
          <p:cNvSpPr>
            <a:spLocks noGrp="1" noRot="1" noChangeAspect="1"/>
          </p:cNvSpPr>
          <p:nvPr>
            <p:ph type="sldImg" idx="2"/>
          </p:nvPr>
        </p:nvSpPr>
        <p:spPr>
          <a:xfrm>
            <a:off x="409575" y="1219200"/>
            <a:ext cx="5849938" cy="32908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4594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lv-LV" sz="1200" kern="1200" dirty="0">
              <a:solidFill>
                <a:srgbClr val="222222">
                  <a:alpha val="60000"/>
                </a:srgbClr>
              </a:solidFill>
              <a:latin typeface="Source Sans Pro" charset="0"/>
              <a:ea typeface="Source Sans Pro" charset="0"/>
              <a:cs typeface="Source Sans Pro" charset="0"/>
            </a:endParaRPr>
          </a:p>
        </p:txBody>
      </p:sp>
      <p:sp>
        <p:nvSpPr>
          <p:cNvPr id="4" name="Slide Number Placeholder 3"/>
          <p:cNvSpPr>
            <a:spLocks noGrp="1"/>
          </p:cNvSpPr>
          <p:nvPr>
            <p:ph type="sldNum" idx="10"/>
          </p:nvPr>
        </p:nvSpPr>
        <p:spPr/>
        <p:txBody>
          <a:bodyPr/>
          <a:lstStyle/>
          <a:p>
            <a:pPr algn="r"/>
            <a:fld id="{00000000-1234-1234-1234-123412341234}" type="slidenum">
              <a:rPr lang="lv-LV" sz="1200" smtClean="0">
                <a:solidFill>
                  <a:schemeClr val="dk1"/>
                </a:solidFill>
                <a:latin typeface="Calibri"/>
                <a:ea typeface="Calibri"/>
                <a:cs typeface="Calibri"/>
                <a:sym typeface="Calibri"/>
              </a:rPr>
              <a:pPr algn="r"/>
              <a:t>2</a:t>
            </a:fld>
            <a:endParaRPr lang="lv-LV"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48189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lv-LV" sz="1200" kern="1200" dirty="0">
                <a:solidFill>
                  <a:srgbClr val="222222">
                    <a:alpha val="60000"/>
                  </a:srgbClr>
                </a:solidFill>
                <a:latin typeface="Source Sans Pro" charset="0"/>
                <a:ea typeface="Source Sans Pro" charset="0"/>
                <a:cs typeface="Source Sans Pro" charset="0"/>
              </a:rPr>
              <a:t>	Atbilstoši LM vērtējumam pasākumiem ir netieša pozitīva ietekme uz vienlīdzīgu</a:t>
            </a:r>
            <a:r>
              <a:rPr lang="lv-LV" sz="1200" kern="1200" baseline="0" dirty="0">
                <a:solidFill>
                  <a:srgbClr val="222222">
                    <a:alpha val="60000"/>
                  </a:srgbClr>
                </a:solidFill>
                <a:latin typeface="Source Sans Pro" charset="0"/>
                <a:ea typeface="Source Sans Pro" charset="0"/>
                <a:cs typeface="Source Sans Pro" charset="0"/>
              </a:rPr>
              <a:t> iespēju nodrošināšanu!</a:t>
            </a:r>
            <a:r>
              <a:rPr lang="lv-LV" sz="1200" kern="1200" dirty="0">
                <a:solidFill>
                  <a:srgbClr val="222222">
                    <a:alpha val="60000"/>
                  </a:srgbClr>
                </a:solidFill>
                <a:latin typeface="Source Sans Pro" charset="0"/>
                <a:ea typeface="Source Sans Pro" charset="0"/>
                <a:cs typeface="Source Sans Pro" charset="0"/>
              </a:rPr>
              <a:t>	</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lv-LV" sz="1200" kern="1200" dirty="0">
                <a:solidFill>
                  <a:srgbClr val="222222">
                    <a:alpha val="60000"/>
                  </a:srgbClr>
                </a:solidFill>
                <a:latin typeface="Source Sans Pro" charset="0"/>
                <a:ea typeface="Source Sans Pro" charset="0"/>
                <a:cs typeface="Source Sans Pro" charset="0"/>
              </a:rPr>
              <a:t>	</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lv-LV" sz="1200" kern="1200" dirty="0">
                <a:solidFill>
                  <a:srgbClr val="222222">
                    <a:alpha val="60000"/>
                  </a:srgbClr>
                </a:solidFill>
                <a:latin typeface="Source Sans Pro" charset="0"/>
                <a:ea typeface="Source Sans Pro" charset="0"/>
                <a:cs typeface="Source Sans Pro" charset="0"/>
              </a:rPr>
              <a:t>	Pieejamības nodrošināšanas darbības: a) pārbūves, atjaunošanas vai jaunas ēkas būvniecības darbi atbilstoši Būvju vispārīgo prasību būvnormatīvam (LBN 200-21); b) specifiskas darbības papildus būvnormatīvā noteiktajam, piemēram, vides pieejamības ekspertu konsultācijas, reljefa virsma un vadlīnijas būvēs, kontrastējošs krāsojums pie līmeņu un virsmu maiņas, marķējumi un piktogrammas, </a:t>
            </a:r>
            <a:r>
              <a:rPr lang="lv-LV" sz="1200" kern="1200" dirty="0" err="1">
                <a:solidFill>
                  <a:srgbClr val="222222">
                    <a:alpha val="60000"/>
                  </a:srgbClr>
                </a:solidFill>
                <a:latin typeface="Source Sans Pro" charset="0"/>
                <a:ea typeface="Source Sans Pro" charset="0"/>
                <a:cs typeface="Source Sans Pro" charset="0"/>
              </a:rPr>
              <a:t>aizsargmargas</a:t>
            </a:r>
            <a:r>
              <a:rPr lang="lv-LV" sz="1200" kern="1200" dirty="0">
                <a:solidFill>
                  <a:srgbClr val="222222">
                    <a:alpha val="60000"/>
                  </a:srgbClr>
                </a:solidFill>
                <a:latin typeface="Source Sans Pro" charset="0"/>
                <a:ea typeface="Source Sans Pro" charset="0"/>
                <a:cs typeface="Source Sans Pro" charset="0"/>
              </a:rPr>
              <a:t>, automātiski veramas durvis u.c. darbības. </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lv-LV" sz="1200" kern="1200" dirty="0">
              <a:solidFill>
                <a:srgbClr val="222222">
                  <a:alpha val="60000"/>
                </a:srgbClr>
              </a:solidFill>
              <a:latin typeface="Source Sans Pro" charset="0"/>
              <a:ea typeface="Source Sans Pro" charset="0"/>
              <a:cs typeface="Source Sans Pro" charset="0"/>
            </a:endParaRP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lv-LV" sz="1200" b="0" dirty="0">
                <a:solidFill>
                  <a:srgbClr val="000000">
                    <a:alpha val="60000"/>
                  </a:srgbClr>
                </a:solidFill>
                <a:latin typeface="Source Sans Pro" charset="0"/>
                <a:ea typeface="Source Sans Pro" charset="0"/>
                <a:cs typeface="Source Sans Pro" charset="0"/>
              </a:rPr>
              <a:t>	</a:t>
            </a:r>
            <a:r>
              <a:rPr lang="lv-LV" sz="1200" b="0" dirty="0" err="1">
                <a:solidFill>
                  <a:srgbClr val="000000">
                    <a:alpha val="60000"/>
                  </a:srgbClr>
                </a:solidFill>
                <a:latin typeface="Source Sans Pro" charset="0"/>
                <a:ea typeface="Source Sans Pro" charset="0"/>
                <a:cs typeface="Source Sans Pro" charset="0"/>
              </a:rPr>
              <a:t>Asistīvo</a:t>
            </a:r>
            <a:r>
              <a:rPr lang="lv-LV" sz="1200" b="0" dirty="0">
                <a:solidFill>
                  <a:srgbClr val="000000">
                    <a:alpha val="60000"/>
                  </a:srgbClr>
                </a:solidFill>
                <a:latin typeface="Source Sans Pro" charset="0"/>
                <a:ea typeface="Source Sans Pro" charset="0"/>
                <a:cs typeface="Source Sans Pro" charset="0"/>
              </a:rPr>
              <a:t> tehnoloģiju pasākums (projekta īstenotājs</a:t>
            </a:r>
            <a:r>
              <a:rPr lang="lv-LV" sz="1200" b="0" baseline="0" dirty="0">
                <a:solidFill>
                  <a:srgbClr val="000000">
                    <a:alpha val="60000"/>
                  </a:srgbClr>
                </a:solidFill>
                <a:latin typeface="Source Sans Pro" charset="0"/>
                <a:ea typeface="Source Sans Pro" charset="0"/>
                <a:cs typeface="Source Sans Pro" charset="0"/>
              </a:rPr>
              <a:t> PKC</a:t>
            </a:r>
            <a:r>
              <a:rPr lang="lv-LV" sz="1200" b="0" dirty="0">
                <a:solidFill>
                  <a:srgbClr val="000000">
                    <a:alpha val="60000"/>
                  </a:srgbClr>
                </a:solidFill>
                <a:latin typeface="Source Sans Pro" charset="0"/>
                <a:ea typeface="Source Sans Pro" charset="0"/>
                <a:cs typeface="Source Sans Pro" charset="0"/>
              </a:rPr>
              <a:t>):</a:t>
            </a:r>
            <a:r>
              <a:rPr lang="lv-LV" sz="1200" b="0" baseline="0" dirty="0">
                <a:solidFill>
                  <a:srgbClr val="000000">
                    <a:alpha val="60000"/>
                  </a:srgbClr>
                </a:solidFill>
                <a:latin typeface="Source Sans Pro" charset="0"/>
                <a:ea typeface="Source Sans Pro" charset="0"/>
                <a:cs typeface="Source Sans Pro" charset="0"/>
              </a:rPr>
              <a:t> a</a:t>
            </a:r>
            <a:r>
              <a:rPr lang="lv-LV" sz="1200" b="0" dirty="0">
                <a:solidFill>
                  <a:srgbClr val="000000">
                    <a:alpha val="60000"/>
                  </a:srgbClr>
                </a:solidFill>
                <a:latin typeface="Source Sans Pro" charset="0"/>
                <a:ea typeface="Source Sans Pro" charset="0"/>
                <a:cs typeface="Source Sans Pro" charset="0"/>
              </a:rPr>
              <a:t>) atbalsta infrastruktūras izveide (valsts + reģioni); b) </a:t>
            </a:r>
            <a:r>
              <a:rPr lang="lv-LV" sz="1200" b="0" dirty="0" err="1">
                <a:solidFill>
                  <a:srgbClr val="000000">
                    <a:alpha val="60000"/>
                  </a:srgbClr>
                </a:solidFill>
                <a:latin typeface="Source Sans Pro" charset="0"/>
                <a:ea typeface="Source Sans Pro" charset="0"/>
                <a:cs typeface="Source Sans Pro" charset="0"/>
              </a:rPr>
              <a:t>asistīvo</a:t>
            </a:r>
            <a:r>
              <a:rPr lang="lv-LV" sz="1200" b="0" dirty="0">
                <a:solidFill>
                  <a:srgbClr val="000000">
                    <a:alpha val="60000"/>
                  </a:srgbClr>
                </a:solidFill>
                <a:latin typeface="Source Sans Pro" charset="0"/>
                <a:ea typeface="Source Sans Pro" charset="0"/>
                <a:cs typeface="Source Sans Pro" charset="0"/>
              </a:rPr>
              <a:t> tehnoloģiju apmaiņas sistēmas izveide skolām; c) bērnu attīstības vajadzību agrīna diagnostika, profilakse, intervence.</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lv-LV" sz="1200" kern="1200" dirty="0">
              <a:solidFill>
                <a:srgbClr val="222222">
                  <a:alpha val="60000"/>
                </a:srgbClr>
              </a:solidFill>
              <a:latin typeface="Source Sans Pro" charset="0"/>
              <a:ea typeface="Source Sans Pro" charset="0"/>
              <a:cs typeface="Source Sans Pro" charset="0"/>
            </a:endParaRPr>
          </a:p>
          <a:p>
            <a:endParaRPr lang="lv-LV" dirty="0"/>
          </a:p>
        </p:txBody>
      </p:sp>
      <p:sp>
        <p:nvSpPr>
          <p:cNvPr id="4" name="Slide Number Placeholder 3"/>
          <p:cNvSpPr>
            <a:spLocks noGrp="1"/>
          </p:cNvSpPr>
          <p:nvPr>
            <p:ph type="sldNum" idx="10"/>
          </p:nvPr>
        </p:nvSpPr>
        <p:spPr/>
        <p:txBody>
          <a:bodyPr/>
          <a:lstStyle/>
          <a:p>
            <a:pPr algn="r"/>
            <a:fld id="{00000000-1234-1234-1234-123412341234}" type="slidenum">
              <a:rPr lang="lv-LV" sz="1200" smtClean="0">
                <a:latin typeface="Calibri"/>
                <a:ea typeface="Calibri"/>
                <a:cs typeface="Calibri"/>
                <a:sym typeface="Calibri"/>
              </a:rPr>
              <a:pPr algn="r"/>
              <a:t>3</a:t>
            </a:fld>
            <a:endParaRPr lang="lv-LV" sz="1200">
              <a:latin typeface="Calibri"/>
              <a:ea typeface="Calibri"/>
              <a:cs typeface="Calibri"/>
              <a:sym typeface="Calibri"/>
            </a:endParaRPr>
          </a:p>
        </p:txBody>
      </p:sp>
    </p:spTree>
    <p:extLst>
      <p:ext uri="{BB962C8B-B14F-4D97-AF65-F5344CB8AC3E}">
        <p14:creationId xmlns:p14="http://schemas.microsoft.com/office/powerpoint/2010/main" val="2630866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lv-LV" sz="1200" b="0" i="0" u="none" strike="noStrike" cap="none" dirty="0">
                <a:solidFill>
                  <a:schemeClr val="dk1"/>
                </a:solidFill>
                <a:effectLst/>
                <a:latin typeface="Calibri"/>
                <a:ea typeface="Calibri"/>
                <a:cs typeface="Calibri"/>
                <a:sym typeface="Calibri"/>
              </a:rPr>
              <a:t>Personām ar funkcionāliem traucējumiem atbalsts pieejams arī Pumpura un NEET projektos, kopīgi ar citiem šo projektu mērķgrupas dalībniekiem.  Piemēram Pumpurā starp citiem ekonomiska rakstura atbalstiem pieejams speciālais transports (izņemot gadījumus, ja to jau nodrošina no valsts vai pašvaldības līdzekļiem).</a:t>
            </a:r>
          </a:p>
        </p:txBody>
      </p:sp>
      <p:sp>
        <p:nvSpPr>
          <p:cNvPr id="4" name="Slide Number Placeholder 3"/>
          <p:cNvSpPr>
            <a:spLocks noGrp="1"/>
          </p:cNvSpPr>
          <p:nvPr>
            <p:ph type="sldNum" idx="10"/>
          </p:nvPr>
        </p:nvSpPr>
        <p:spPr/>
        <p:txBody>
          <a:bodyPr/>
          <a:lstStyle/>
          <a:p>
            <a:pPr algn="r"/>
            <a:fld id="{00000000-1234-1234-1234-123412341234}" type="slidenum">
              <a:rPr lang="lv-LV" sz="1200" smtClean="0">
                <a:solidFill>
                  <a:schemeClr val="dk1"/>
                </a:solidFill>
                <a:latin typeface="Calibri"/>
                <a:ea typeface="Calibri"/>
                <a:cs typeface="Calibri"/>
                <a:sym typeface="Calibri"/>
              </a:rPr>
              <a:pPr algn="r"/>
              <a:t>4</a:t>
            </a:fld>
            <a:endParaRPr lang="lv-LV"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03442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idx="10"/>
          </p:nvPr>
        </p:nvSpPr>
        <p:spPr/>
        <p:txBody>
          <a:bodyPr/>
          <a:lstStyle/>
          <a:p>
            <a:pPr algn="r"/>
            <a:fld id="{00000000-1234-1234-1234-123412341234}" type="slidenum">
              <a:rPr lang="lv-LV" sz="1200" smtClean="0">
                <a:solidFill>
                  <a:schemeClr val="dk1"/>
                </a:solidFill>
                <a:latin typeface="Calibri"/>
                <a:ea typeface="Calibri"/>
                <a:cs typeface="Calibri"/>
                <a:sym typeface="Calibri"/>
              </a:rPr>
              <a:pPr algn="r"/>
              <a:t>5</a:t>
            </a:fld>
            <a:endParaRPr lang="lv-LV"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89136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9"/>
        <p:cNvGrpSpPr/>
        <p:nvPr/>
      </p:nvGrpSpPr>
      <p:grpSpPr>
        <a:xfrm>
          <a:off x="0" y="0"/>
          <a:ext cx="0" cy="0"/>
          <a:chOff x="0" y="0"/>
          <a:chExt cx="0" cy="0"/>
        </a:xfrm>
      </p:grpSpPr>
      <p:sp>
        <p:nvSpPr>
          <p:cNvPr id="1010" name="Google Shape;1010;p47:notes"/>
          <p:cNvSpPr txBox="1">
            <a:spLocks noGrp="1"/>
          </p:cNvSpPr>
          <p:nvPr>
            <p:ph type="body" idx="1"/>
          </p:nvPr>
        </p:nvSpPr>
        <p:spPr>
          <a:xfrm>
            <a:off x="666909" y="4693920"/>
            <a:ext cx="5335270" cy="3840480"/>
          </a:xfrm>
          <a:prstGeom prst="rect">
            <a:avLst/>
          </a:prstGeom>
        </p:spPr>
        <p:txBody>
          <a:bodyPr spcFirstLastPara="1" wrap="square" lIns="90419" tIns="45197" rIns="90419" bIns="45197" anchor="t" anchorCtr="0">
            <a:noAutofit/>
          </a:bodyPr>
          <a:lstStyle/>
          <a:p>
            <a:pPr marL="0" indent="0"/>
            <a:endParaRPr/>
          </a:p>
        </p:txBody>
      </p:sp>
      <p:sp>
        <p:nvSpPr>
          <p:cNvPr id="1011" name="Google Shape;1011;p47:notes"/>
          <p:cNvSpPr>
            <a:spLocks noGrp="1" noRot="1" noChangeAspect="1"/>
          </p:cNvSpPr>
          <p:nvPr>
            <p:ph type="sldImg" idx="2"/>
          </p:nvPr>
        </p:nvSpPr>
        <p:spPr>
          <a:xfrm>
            <a:off x="409575" y="1219200"/>
            <a:ext cx="5849938" cy="32908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59164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1">
  <p:cSld name="Title Slide 1">
    <p:bg>
      <p:bgPr>
        <a:solidFill>
          <a:schemeClr val="lt1"/>
        </a:solidFill>
        <a:effectLst/>
      </p:bgPr>
    </p:bg>
    <p:spTree>
      <p:nvGrpSpPr>
        <p:cNvPr id="1" name="Shape 13"/>
        <p:cNvGrpSpPr/>
        <p:nvPr/>
      </p:nvGrpSpPr>
      <p:grpSpPr>
        <a:xfrm>
          <a:off x="0" y="0"/>
          <a:ext cx="0" cy="0"/>
          <a:chOff x="0" y="0"/>
          <a:chExt cx="0" cy="0"/>
        </a:xfrm>
      </p:grpSpPr>
      <p:sp>
        <p:nvSpPr>
          <p:cNvPr id="14" name="Google Shape;14;p2"/>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15" name="Google Shape;15;p2"/>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8" name="Google Shape;18;p2"/>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header">
  <p:cSld name="header">
    <p:spTree>
      <p:nvGrpSpPr>
        <p:cNvPr id="1" name="Shape 177"/>
        <p:cNvGrpSpPr/>
        <p:nvPr/>
      </p:nvGrpSpPr>
      <p:grpSpPr>
        <a:xfrm>
          <a:off x="0" y="0"/>
          <a:ext cx="0" cy="0"/>
          <a:chOff x="0" y="0"/>
          <a:chExt cx="0" cy="0"/>
        </a:xfrm>
      </p:grpSpPr>
      <p:sp>
        <p:nvSpPr>
          <p:cNvPr id="178" name="Google Shape;178;p24"/>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algn="ctr"/>
            <a:endParaRPr sz="1800">
              <a:solidFill>
                <a:srgbClr val="FFFFFF"/>
              </a:solidFill>
              <a:latin typeface="Trebuchet MS"/>
              <a:ea typeface="Trebuchet MS"/>
              <a:cs typeface="Trebuchet MS"/>
              <a:sym typeface="Trebuchet MS"/>
            </a:endParaRPr>
          </a:p>
        </p:txBody>
      </p:sp>
      <p:sp>
        <p:nvSpPr>
          <p:cNvPr id="179" name="Google Shape;179;p24"/>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0" name="Google Shape;180;p24"/>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solidFill>
                  <a:srgbClr val="FFFFFF"/>
                </a:solidFill>
              </a:rPr>
              <a:pPr/>
              <a:t>‹#›</a:t>
            </a:fld>
            <a:endParaRPr lang="lv-LV">
              <a:solidFill>
                <a:srgbClr val="FFFFFF"/>
              </a:solidFill>
            </a:endParaRPr>
          </a:p>
        </p:txBody>
      </p:sp>
      <p:sp>
        <p:nvSpPr>
          <p:cNvPr id="181" name="Google Shape;181;p24"/>
          <p:cNvSpPr/>
          <p:nvPr/>
        </p:nvSpPr>
        <p:spPr>
          <a:xfrm>
            <a:off x="0" y="1"/>
            <a:ext cx="12192000" cy="1658471"/>
          </a:xfrm>
          <a:prstGeom prst="rect">
            <a:avLst/>
          </a:prstGeom>
          <a:solidFill>
            <a:srgbClr val="CBC7D8"/>
          </a:solidFill>
          <a:ln>
            <a:noFill/>
          </a:ln>
        </p:spPr>
        <p:txBody>
          <a:bodyPr spcFirstLastPara="1" wrap="square" lIns="91425" tIns="45700" rIns="91425" bIns="45700" anchor="ctr" anchorCtr="0">
            <a:noAutofit/>
          </a:bodyPr>
          <a:lstStyle/>
          <a:p>
            <a:pPr algn="ctr"/>
            <a:endParaRPr sz="1800">
              <a:solidFill>
                <a:srgbClr val="FFFFFF"/>
              </a:solidFill>
              <a:latin typeface="Trebuchet MS"/>
              <a:ea typeface="Trebuchet MS"/>
              <a:cs typeface="Trebuchet MS"/>
              <a:sym typeface="Trebuchet MS"/>
            </a:endParaRPr>
          </a:p>
        </p:txBody>
      </p:sp>
      <p:sp>
        <p:nvSpPr>
          <p:cNvPr id="182" name="Google Shape;182;p24"/>
          <p:cNvSpPr txBox="1">
            <a:spLocks noGrp="1"/>
          </p:cNvSpPr>
          <p:nvPr>
            <p:ph type="title"/>
          </p:nvPr>
        </p:nvSpPr>
        <p:spPr>
          <a:xfrm>
            <a:off x="616775" y="257547"/>
            <a:ext cx="5723068" cy="1142815"/>
          </a:xfrm>
          <a:prstGeom prst="rect">
            <a:avLst/>
          </a:prstGeom>
          <a:noFill/>
          <a:ln>
            <a:noFill/>
          </a:ln>
        </p:spPr>
        <p:txBody>
          <a:bodyPr spcFirstLastPara="1" wrap="square" lIns="0" tIns="45700" rIns="91425" bIns="45700" anchor="ctr" anchorCtr="0"/>
          <a:lstStyle>
            <a:lvl1pPr lvl="0" algn="l">
              <a:lnSpc>
                <a:spcPct val="100000"/>
              </a:lnSpc>
              <a:spcBef>
                <a:spcPts val="0"/>
              </a:spcBef>
              <a:spcAft>
                <a:spcPts val="0"/>
              </a:spcAft>
              <a:buClr>
                <a:srgbClr val="664790"/>
              </a:buClr>
              <a:buSzPts val="2200"/>
              <a:buFont typeface="Verdana"/>
              <a:buNone/>
              <a:defRPr sz="2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3053775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ext 3">
  <p:cSld name="text 3">
    <p:spTree>
      <p:nvGrpSpPr>
        <p:cNvPr id="1" name="Shape 183"/>
        <p:cNvGrpSpPr/>
        <p:nvPr/>
      </p:nvGrpSpPr>
      <p:grpSpPr>
        <a:xfrm>
          <a:off x="0" y="0"/>
          <a:ext cx="0" cy="0"/>
          <a:chOff x="0" y="0"/>
          <a:chExt cx="0" cy="0"/>
        </a:xfrm>
      </p:grpSpPr>
      <p:sp>
        <p:nvSpPr>
          <p:cNvPr id="184" name="Google Shape;184;p25"/>
          <p:cNvSpPr txBox="1">
            <a:spLocks noGrp="1"/>
          </p:cNvSpPr>
          <p:nvPr>
            <p:ph type="title"/>
          </p:nvPr>
        </p:nvSpPr>
        <p:spPr>
          <a:xfrm>
            <a:off x="616774" y="681038"/>
            <a:ext cx="5938219" cy="755482"/>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rgbClr val="664790"/>
              </a:buClr>
              <a:buSzPts val="2400"/>
              <a:buFont typeface="Verdana"/>
              <a:buNone/>
              <a:defRPr sz="24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5" name="Google Shape;185;p25"/>
          <p:cNvSpPr/>
          <p:nvPr/>
        </p:nvSpPr>
        <p:spPr>
          <a:xfrm>
            <a:off x="631117"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algn="ctr"/>
            <a:endParaRPr sz="1800">
              <a:solidFill>
                <a:srgbClr val="FFFFFF"/>
              </a:solidFill>
              <a:latin typeface="Trebuchet MS"/>
              <a:ea typeface="Trebuchet MS"/>
              <a:cs typeface="Trebuchet MS"/>
              <a:sym typeface="Trebuchet MS"/>
            </a:endParaRPr>
          </a:p>
        </p:txBody>
      </p:sp>
      <p:sp>
        <p:nvSpPr>
          <p:cNvPr id="186" name="Google Shape;186;p25"/>
          <p:cNvSpPr txBox="1">
            <a:spLocks noGrp="1"/>
          </p:cNvSpPr>
          <p:nvPr>
            <p:ph type="ftr" idx="11"/>
          </p:nvPr>
        </p:nvSpPr>
        <p:spPr>
          <a:xfrm>
            <a:off x="1022413"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7" name="Google Shape;187;p25"/>
          <p:cNvSpPr txBox="1">
            <a:spLocks noGrp="1"/>
          </p:cNvSpPr>
          <p:nvPr>
            <p:ph type="sldNum" idx="12"/>
          </p:nvPr>
        </p:nvSpPr>
        <p:spPr>
          <a:xfrm>
            <a:off x="631117"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solidFill>
                  <a:srgbClr val="FFFFFF"/>
                </a:solidFill>
              </a:rPr>
              <a:pPr/>
              <a:t>‹#›</a:t>
            </a:fld>
            <a:endParaRPr lang="lv-LV">
              <a:solidFill>
                <a:srgbClr val="FFFFFF"/>
              </a:solidFill>
            </a:endParaRPr>
          </a:p>
        </p:txBody>
      </p:sp>
      <p:sp>
        <p:nvSpPr>
          <p:cNvPr id="188" name="Google Shape;188;p25"/>
          <p:cNvSpPr txBox="1">
            <a:spLocks noGrp="1"/>
          </p:cNvSpPr>
          <p:nvPr>
            <p:ph type="body" idx="1"/>
          </p:nvPr>
        </p:nvSpPr>
        <p:spPr>
          <a:xfrm>
            <a:off x="616775" y="1845946"/>
            <a:ext cx="10929767" cy="4199852"/>
          </a:xfrm>
          <a:prstGeom prst="rect">
            <a:avLst/>
          </a:prstGeom>
          <a:noFill/>
          <a:ln>
            <a:noFill/>
          </a:ln>
        </p:spPr>
        <p:txBody>
          <a:bodyPr spcFirstLastPara="1" wrap="square" lIns="0" tIns="45700" rIns="91425" bIns="45700" anchor="t" anchorCtr="0"/>
          <a:lstStyle>
            <a:lvl1pPr marL="457200" lvl="0" indent="-228600" algn="l">
              <a:lnSpc>
                <a:spcPct val="100000"/>
              </a:lnSpc>
              <a:spcBef>
                <a:spcPts val="1000"/>
              </a:spcBef>
              <a:spcAft>
                <a:spcPts val="0"/>
              </a:spcAft>
              <a:buClr>
                <a:srgbClr val="664790"/>
              </a:buClr>
              <a:buSzPts val="2400"/>
              <a:buNone/>
              <a:defRPr>
                <a:solidFill>
                  <a:srgbClr val="664790"/>
                </a:solidFill>
              </a:defRPr>
            </a:lvl1pPr>
            <a:lvl2pPr marL="914400" lvl="1" indent="-228600" algn="l">
              <a:lnSpc>
                <a:spcPct val="100000"/>
              </a:lnSpc>
              <a:spcBef>
                <a:spcPts val="500"/>
              </a:spcBef>
              <a:spcAft>
                <a:spcPts val="0"/>
              </a:spcAft>
              <a:buClr>
                <a:srgbClr val="664790"/>
              </a:buClr>
              <a:buSzPts val="2000"/>
              <a:buNone/>
              <a:defRPr>
                <a:solidFill>
                  <a:srgbClr val="664790"/>
                </a:solidFill>
              </a:defRPr>
            </a:lvl2pPr>
            <a:lvl3pPr marL="1371600" lvl="2" indent="-228600" algn="l">
              <a:lnSpc>
                <a:spcPct val="100000"/>
              </a:lnSpc>
              <a:spcBef>
                <a:spcPts val="500"/>
              </a:spcBef>
              <a:spcAft>
                <a:spcPts val="0"/>
              </a:spcAft>
              <a:buClr>
                <a:srgbClr val="664790"/>
              </a:buClr>
              <a:buSzPts val="1800"/>
              <a:buNone/>
              <a:defRPr>
                <a:solidFill>
                  <a:srgbClr val="664790"/>
                </a:solidFill>
              </a:defRPr>
            </a:lvl3pPr>
            <a:lvl4pPr marL="1828800" lvl="3" indent="-228600" algn="l">
              <a:lnSpc>
                <a:spcPct val="100000"/>
              </a:lnSpc>
              <a:spcBef>
                <a:spcPts val="500"/>
              </a:spcBef>
              <a:spcAft>
                <a:spcPts val="0"/>
              </a:spcAft>
              <a:buClr>
                <a:srgbClr val="664790"/>
              </a:buClr>
              <a:buSzPts val="1400"/>
              <a:buNone/>
              <a:defRPr>
                <a:solidFill>
                  <a:srgbClr val="664790"/>
                </a:solidFill>
              </a:defRPr>
            </a:lvl4pPr>
            <a:lvl5pPr marL="2286000" lvl="4" indent="-228600" algn="l">
              <a:lnSpc>
                <a:spcPct val="100000"/>
              </a:lnSpc>
              <a:spcBef>
                <a:spcPts val="500"/>
              </a:spcBef>
              <a:spcAft>
                <a:spcPts val="0"/>
              </a:spcAft>
              <a:buClr>
                <a:srgbClr val="664790"/>
              </a:buClr>
              <a:buSzPts val="1200"/>
              <a:buNone/>
              <a:defRPr>
                <a:solidFill>
                  <a:srgbClr val="66479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16164730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random 2">
  <p:cSld name="random 2">
    <p:spTree>
      <p:nvGrpSpPr>
        <p:cNvPr id="1" name="Shape 197"/>
        <p:cNvGrpSpPr/>
        <p:nvPr/>
      </p:nvGrpSpPr>
      <p:grpSpPr>
        <a:xfrm>
          <a:off x="0" y="0"/>
          <a:ext cx="0" cy="0"/>
          <a:chOff x="0" y="0"/>
          <a:chExt cx="0" cy="0"/>
        </a:xfrm>
      </p:grpSpPr>
      <p:sp>
        <p:nvSpPr>
          <p:cNvPr id="198" name="Google Shape;198;p28"/>
          <p:cNvSpPr txBox="1">
            <a:spLocks noGrp="1"/>
          </p:cNvSpPr>
          <p:nvPr>
            <p:ph type="ctrTitle"/>
          </p:nvPr>
        </p:nvSpPr>
        <p:spPr>
          <a:xfrm>
            <a:off x="914400" y="2235200"/>
            <a:ext cx="10363200"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rgbClr val="664790"/>
              </a:buClr>
              <a:buSzPts val="5400"/>
              <a:buFont typeface="Verdana"/>
              <a:buNone/>
              <a:defRPr sz="5400" b="1">
                <a:solidFill>
                  <a:srgbClr val="66479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9" name="Google Shape;199;p28"/>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0" name="Google Shape;200;p28"/>
          <p:cNvSpPr/>
          <p:nvPr/>
        </p:nvSpPr>
        <p:spPr>
          <a:xfrm>
            <a:off x="0" y="2235200"/>
            <a:ext cx="645459" cy="2142864"/>
          </a:xfrm>
          <a:prstGeom prst="rect">
            <a:avLst/>
          </a:prstGeom>
          <a:solidFill>
            <a:schemeClr val="accent1"/>
          </a:solidFill>
          <a:ln>
            <a:noFill/>
          </a:ln>
        </p:spPr>
        <p:txBody>
          <a:bodyPr spcFirstLastPara="1" wrap="square" lIns="91425" tIns="45700" rIns="91425" bIns="45700" anchor="ctr" anchorCtr="0">
            <a:noAutofit/>
          </a:bodyPr>
          <a:lstStyle/>
          <a:p>
            <a:pPr algn="ctr"/>
            <a:endParaRPr sz="1800">
              <a:solidFill>
                <a:srgbClr val="FFFFFF"/>
              </a:solidFill>
              <a:latin typeface="Trebuchet MS"/>
              <a:ea typeface="Trebuchet MS"/>
              <a:cs typeface="Trebuchet MS"/>
              <a:sym typeface="Trebuchet MS"/>
            </a:endParaRPr>
          </a:p>
        </p:txBody>
      </p:sp>
    </p:spTree>
    <p:extLst>
      <p:ext uri="{BB962C8B-B14F-4D97-AF65-F5344CB8AC3E}">
        <p14:creationId xmlns:p14="http://schemas.microsoft.com/office/powerpoint/2010/main" val="11355460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2">
  <p:cSld name="blank 2">
    <p:spTree>
      <p:nvGrpSpPr>
        <p:cNvPr id="1" name="Shape 201"/>
        <p:cNvGrpSpPr/>
        <p:nvPr/>
      </p:nvGrpSpPr>
      <p:grpSpPr>
        <a:xfrm>
          <a:off x="0" y="0"/>
          <a:ext cx="0" cy="0"/>
          <a:chOff x="0" y="0"/>
          <a:chExt cx="0" cy="0"/>
        </a:xfrm>
      </p:grpSpPr>
    </p:spTree>
    <p:extLst>
      <p:ext uri="{BB962C8B-B14F-4D97-AF65-F5344CB8AC3E}">
        <p14:creationId xmlns:p14="http://schemas.microsoft.com/office/powerpoint/2010/main" val="1343813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091" y="365083"/>
            <a:ext cx="10514231" cy="1325410"/>
          </a:xfrm>
          <a:prstGeom prst="rect">
            <a:avLst/>
          </a:prstGeom>
        </p:spPr>
        <p:txBody>
          <a:bodyPr vert="horz" lIns="91440" tIns="45720" rIns="91440" bIns="45720" rtlCol="0" anchor="ctr">
            <a:normAutofit/>
          </a:bodyPr>
          <a:lstStyle>
            <a:lvl1pPr algn="ctr" defTabSz="914217" rtl="0" eaLnBrk="1" latinLnBrk="0" hangingPunct="1">
              <a:lnSpc>
                <a:spcPct val="90000"/>
              </a:lnSpc>
              <a:spcBef>
                <a:spcPct val="0"/>
              </a:spcBef>
              <a:buNone/>
              <a:defRPr sz="4399" kern="1200">
                <a:solidFill>
                  <a:schemeClr val="tx1"/>
                </a:solidFill>
                <a:latin typeface="+mj-lt"/>
                <a:ea typeface="+mj-ea"/>
                <a:cs typeface="+mj-cs"/>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101834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5365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with social icons">
  <p:cSld name="Title Slide with social icons">
    <p:bg>
      <p:bgPr>
        <a:solidFill>
          <a:schemeClr val="lt1"/>
        </a:solidFill>
        <a:effectLst/>
      </p:bgPr>
    </p:bg>
    <p:spTree>
      <p:nvGrpSpPr>
        <p:cNvPr id="1" name="Shape 167"/>
        <p:cNvGrpSpPr/>
        <p:nvPr/>
      </p:nvGrpSpPr>
      <p:grpSpPr>
        <a:xfrm>
          <a:off x="0" y="0"/>
          <a:ext cx="0" cy="0"/>
          <a:chOff x="0" y="0"/>
          <a:chExt cx="0" cy="0"/>
        </a:xfrm>
      </p:grpSpPr>
      <p:sp>
        <p:nvSpPr>
          <p:cNvPr id="168" name="Google Shape;168;p23"/>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69" name="Google Shape;169;p23"/>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0" name="Google Shape;170;p23"/>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1" name="Google Shape;171;p23"/>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72" name="Google Shape;172;p23"/>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3" name="Google Shape;173;p23"/>
          <p:cNvSpPr txBox="1"/>
          <p:nvPr/>
        </p:nvSpPr>
        <p:spPr>
          <a:xfrm>
            <a:off x="1730716" y="5309366"/>
            <a:ext cx="1210400" cy="1848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lv-LV" sz="1200">
                <a:solidFill>
                  <a:srgbClr val="FFFFFF"/>
                </a:solidFill>
                <a:latin typeface="Verdana"/>
                <a:ea typeface="Verdana"/>
                <a:cs typeface="Verdana"/>
                <a:sym typeface="Verdana"/>
              </a:rPr>
              <a:t>IZM_gov_lv</a:t>
            </a:r>
            <a:endParaRPr sz="1200">
              <a:solidFill>
                <a:srgbClr val="664690"/>
              </a:solidFill>
              <a:latin typeface="Verdana"/>
              <a:ea typeface="Verdana"/>
              <a:cs typeface="Verdana"/>
              <a:sym typeface="Verdana"/>
            </a:endParaRPr>
          </a:p>
        </p:txBody>
      </p:sp>
      <p:sp>
        <p:nvSpPr>
          <p:cNvPr id="174" name="Google Shape;174;p23"/>
          <p:cNvSpPr txBox="1"/>
          <p:nvPr/>
        </p:nvSpPr>
        <p:spPr>
          <a:xfrm>
            <a:off x="4063573" y="5309366"/>
            <a:ext cx="1967600" cy="1848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lv-LV" sz="1200">
                <a:solidFill>
                  <a:srgbClr val="FFFFFF"/>
                </a:solidFill>
                <a:latin typeface="Verdana"/>
                <a:ea typeface="Verdana"/>
                <a:cs typeface="Verdana"/>
                <a:sym typeface="Verdana"/>
              </a:rPr>
              <a:t>Izglitibas.ministrija</a:t>
            </a:r>
            <a:endParaRPr sz="1200">
              <a:solidFill>
                <a:srgbClr val="664690"/>
              </a:solidFill>
              <a:latin typeface="Verdana"/>
              <a:ea typeface="Verdana"/>
              <a:cs typeface="Verdana"/>
              <a:sym typeface="Verdana"/>
            </a:endParaRPr>
          </a:p>
        </p:txBody>
      </p:sp>
      <p:pic>
        <p:nvPicPr>
          <p:cNvPr id="175" name="Google Shape;175;p23"/>
          <p:cNvPicPr preferRelativeResize="0"/>
          <p:nvPr/>
        </p:nvPicPr>
        <p:blipFill>
          <a:blip r:embed="rId3">
            <a:alphaModFix/>
          </a:blip>
          <a:stretch>
            <a:fillRect/>
          </a:stretch>
        </p:blipFill>
        <p:spPr>
          <a:xfrm>
            <a:off x="3553034" y="5261489"/>
            <a:ext cx="373900" cy="280425"/>
          </a:xfrm>
          <a:prstGeom prst="rect">
            <a:avLst/>
          </a:prstGeom>
          <a:noFill/>
          <a:ln>
            <a:noFill/>
          </a:ln>
        </p:spPr>
      </p:pic>
      <p:pic>
        <p:nvPicPr>
          <p:cNvPr id="176" name="Google Shape;176;p23"/>
          <p:cNvPicPr preferRelativeResize="0"/>
          <p:nvPr/>
        </p:nvPicPr>
        <p:blipFill>
          <a:blip r:embed="rId4">
            <a:alphaModFix/>
          </a:blip>
          <a:stretch>
            <a:fillRect/>
          </a:stretch>
        </p:blipFill>
        <p:spPr>
          <a:xfrm>
            <a:off x="1202566" y="5261501"/>
            <a:ext cx="373900" cy="28042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random 1">
  <p:cSld name="random 1">
    <p:bg>
      <p:bgPr>
        <a:solidFill>
          <a:schemeClr val="lt1"/>
        </a:solidFill>
        <a:effectLst/>
      </p:bgPr>
    </p:bg>
    <p:spTree>
      <p:nvGrpSpPr>
        <p:cNvPr id="1" name="Shape 193"/>
        <p:cNvGrpSpPr/>
        <p:nvPr/>
      </p:nvGrpSpPr>
      <p:grpSpPr>
        <a:xfrm>
          <a:off x="0" y="0"/>
          <a:ext cx="0" cy="0"/>
          <a:chOff x="0" y="0"/>
          <a:chExt cx="0" cy="0"/>
        </a:xfrm>
      </p:grpSpPr>
      <p:sp>
        <p:nvSpPr>
          <p:cNvPr id="194" name="Google Shape;194;p27"/>
          <p:cNvSpPr txBox="1">
            <a:spLocks noGrp="1"/>
          </p:cNvSpPr>
          <p:nvPr>
            <p:ph type="ctrTitle"/>
          </p:nvPr>
        </p:nvSpPr>
        <p:spPr>
          <a:xfrm>
            <a:off x="914400" y="2235200"/>
            <a:ext cx="8337176"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rgbClr val="664790"/>
              </a:buClr>
              <a:buSzPts val="5400"/>
              <a:buFont typeface="Verdana"/>
              <a:buNone/>
              <a:defRPr sz="5400" b="1">
                <a:solidFill>
                  <a:srgbClr val="66479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5" name="Google Shape;195;p27"/>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96" name="Google Shape;196;p27"/>
          <p:cNvSpPr/>
          <p:nvPr/>
        </p:nvSpPr>
        <p:spPr>
          <a:xfrm>
            <a:off x="0" y="2235200"/>
            <a:ext cx="645459" cy="2142864"/>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random 2">
  <p:cSld name="random 2">
    <p:bg>
      <p:bgPr>
        <a:solidFill>
          <a:srgbClr val="CBC7D8"/>
        </a:solidFill>
        <a:effectLst/>
      </p:bgPr>
    </p:bg>
    <p:spTree>
      <p:nvGrpSpPr>
        <p:cNvPr id="1" name="Shape 197"/>
        <p:cNvGrpSpPr/>
        <p:nvPr/>
      </p:nvGrpSpPr>
      <p:grpSpPr>
        <a:xfrm>
          <a:off x="0" y="0"/>
          <a:ext cx="0" cy="0"/>
          <a:chOff x="0" y="0"/>
          <a:chExt cx="0" cy="0"/>
        </a:xfrm>
      </p:grpSpPr>
      <p:sp>
        <p:nvSpPr>
          <p:cNvPr id="198" name="Google Shape;198;p28"/>
          <p:cNvSpPr txBox="1">
            <a:spLocks noGrp="1"/>
          </p:cNvSpPr>
          <p:nvPr>
            <p:ph type="ctrTitle"/>
          </p:nvPr>
        </p:nvSpPr>
        <p:spPr>
          <a:xfrm>
            <a:off x="914400" y="2235200"/>
            <a:ext cx="10363200"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rgbClr val="664790"/>
              </a:buClr>
              <a:buSzPts val="5400"/>
              <a:buFont typeface="Verdana"/>
              <a:buNone/>
              <a:defRPr sz="5400" b="1">
                <a:solidFill>
                  <a:srgbClr val="66479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9" name="Google Shape;199;p28"/>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0" name="Google Shape;200;p28"/>
          <p:cNvSpPr/>
          <p:nvPr/>
        </p:nvSpPr>
        <p:spPr>
          <a:xfrm>
            <a:off x="0" y="2235200"/>
            <a:ext cx="645459" cy="2142864"/>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2">
  <p:cSld name="blank 2">
    <p:spTree>
      <p:nvGrpSpPr>
        <p:cNvPr id="1" name="Shape 201"/>
        <p:cNvGrpSpPr/>
        <p:nvPr/>
      </p:nvGrpSpPr>
      <p:grpSpPr>
        <a:xfrm>
          <a:off x="0" y="0"/>
          <a:ext cx="0" cy="0"/>
          <a:chOff x="0" y="0"/>
          <a:chExt cx="0" cy="0"/>
        </a:xfrm>
      </p:grpSpPr>
    </p:spTree>
    <p:extLst>
      <p:ext uri="{BB962C8B-B14F-4D97-AF65-F5344CB8AC3E}">
        <p14:creationId xmlns:p14="http://schemas.microsoft.com/office/powerpoint/2010/main" val="986240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46_Title Slide">
    <p:spTree>
      <p:nvGrpSpPr>
        <p:cNvPr id="1" name=""/>
        <p:cNvGrpSpPr/>
        <p:nvPr/>
      </p:nvGrpSpPr>
      <p:grpSpPr>
        <a:xfrm>
          <a:off x="0" y="0"/>
          <a:ext cx="0" cy="0"/>
          <a:chOff x="0" y="0"/>
          <a:chExt cx="0" cy="0"/>
        </a:xfrm>
      </p:grpSpPr>
      <p:sp>
        <p:nvSpPr>
          <p:cNvPr id="5" name="Picture Placeholder 2"/>
          <p:cNvSpPr>
            <a:spLocks noGrp="1"/>
          </p:cNvSpPr>
          <p:nvPr>
            <p:ph type="pic" sz="quarter" idx="12"/>
          </p:nvPr>
        </p:nvSpPr>
        <p:spPr>
          <a:xfrm>
            <a:off x="5479156" y="366299"/>
            <a:ext cx="2960508" cy="6120997"/>
          </a:xfrm>
          <a:prstGeom prst="rect">
            <a:avLst/>
          </a:prstGeom>
          <a:pattFill prst="lgCheck">
            <a:fgClr>
              <a:schemeClr val="bg2">
                <a:lumMod val="90000"/>
              </a:schemeClr>
            </a:fgClr>
            <a:bgClr>
              <a:schemeClr val="bg1"/>
            </a:bgClr>
          </a:pattFill>
        </p:spPr>
        <p:txBody>
          <a:bodyPr anchor="ctr"/>
          <a:lstStyle>
            <a:lvl1pPr marL="0" indent="0" algn="ctr">
              <a:buNone/>
              <a:defRPr sz="1600" b="1" i="0" baseline="0">
                <a:latin typeface="Source Sans Pro" charset="0"/>
                <a:ea typeface="Source Sans Pro" charset="0"/>
                <a:cs typeface="Source Sans Pro" charset="0"/>
              </a:defRPr>
            </a:lvl1pPr>
          </a:lstStyle>
          <a:p>
            <a:pPr lvl="0"/>
            <a:r>
              <a:rPr lang="en-US" noProof="0"/>
              <a:t>Click icon to add picture</a:t>
            </a:r>
          </a:p>
        </p:txBody>
      </p:sp>
    </p:spTree>
    <p:extLst>
      <p:ext uri="{BB962C8B-B14F-4D97-AF65-F5344CB8AC3E}">
        <p14:creationId xmlns:p14="http://schemas.microsoft.com/office/powerpoint/2010/main" val="1392988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graphics">
  <p:cSld name="graphics">
    <p:spTree>
      <p:nvGrpSpPr>
        <p:cNvPr id="1" name="Shape 59"/>
        <p:cNvGrpSpPr/>
        <p:nvPr/>
      </p:nvGrpSpPr>
      <p:grpSpPr>
        <a:xfrm>
          <a:off x="0" y="0"/>
          <a:ext cx="0" cy="0"/>
          <a:chOff x="0" y="0"/>
          <a:chExt cx="0" cy="0"/>
        </a:xfrm>
      </p:grpSpPr>
      <p:sp>
        <p:nvSpPr>
          <p:cNvPr id="3" name="Google Shape;61;p9"/>
          <p:cNvSpPr>
            <a:spLocks noChangeArrowheads="1"/>
          </p:cNvSpPr>
          <p:nvPr/>
        </p:nvSpPr>
        <p:spPr bwMode="auto">
          <a:xfrm>
            <a:off x="631825" y="6565900"/>
            <a:ext cx="390525" cy="292100"/>
          </a:xfrm>
          <a:prstGeom prst="rect">
            <a:avLst/>
          </a:prstGeom>
          <a:solidFill>
            <a:srgbClr val="66479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p>
            <a:pPr algn="ctr" defTabSz="938213" eaLnBrk="0" fontAlgn="base" hangingPunct="0">
              <a:spcBef>
                <a:spcPct val="0"/>
              </a:spcBef>
              <a:spcAft>
                <a:spcPct val="0"/>
              </a:spcAft>
              <a:buClrTx/>
              <a:buFontTx/>
              <a:buNone/>
            </a:pPr>
            <a:endParaRPr lang="en-US" altLang="en-US" sz="1800" kern="1200">
              <a:solidFill>
                <a:srgbClr val="FFFFFF"/>
              </a:solidFill>
              <a:latin typeface="Trebuchet MS" panose="020B0603020202020204" pitchFamily="34" charset="0"/>
              <a:ea typeface="MS PGothic" panose="020B0600070205080204" pitchFamily="34" charset="-128"/>
              <a:sym typeface="Trebuchet MS" panose="020B0603020202020204" pitchFamily="34" charset="0"/>
            </a:endParaRPr>
          </a:p>
        </p:txBody>
      </p:sp>
      <p:sp>
        <p:nvSpPr>
          <p:cNvPr id="4" name="Google Shape;64;p9"/>
          <p:cNvSpPr>
            <a:spLocks noChangeArrowheads="1"/>
          </p:cNvSpPr>
          <p:nvPr/>
        </p:nvSpPr>
        <p:spPr bwMode="auto">
          <a:xfrm>
            <a:off x="0" y="681038"/>
            <a:ext cx="473075" cy="1062037"/>
          </a:xfrm>
          <a:prstGeom prst="rect">
            <a:avLst/>
          </a:prstGeom>
          <a:solidFill>
            <a:srgbClr val="CBC7D8"/>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p>
            <a:pPr algn="ctr" defTabSz="938213" eaLnBrk="0" fontAlgn="base" hangingPunct="0">
              <a:spcBef>
                <a:spcPct val="0"/>
              </a:spcBef>
              <a:spcAft>
                <a:spcPct val="0"/>
              </a:spcAft>
              <a:buClrTx/>
              <a:buFontTx/>
              <a:buNone/>
            </a:pPr>
            <a:endParaRPr lang="en-US" altLang="en-US" sz="1800" kern="1200">
              <a:solidFill>
                <a:srgbClr val="FFFFFF"/>
              </a:solidFill>
              <a:latin typeface="Trebuchet MS" panose="020B0603020202020204" pitchFamily="34" charset="0"/>
              <a:ea typeface="MS PGothic" panose="020B0600070205080204" pitchFamily="34" charset="-128"/>
              <a:sym typeface="Trebuchet MS" panose="020B0603020202020204" pitchFamily="34" charset="0"/>
            </a:endParaRPr>
          </a:p>
        </p:txBody>
      </p:sp>
      <p:sp>
        <p:nvSpPr>
          <p:cNvPr id="60" name="Google Shape;60;p9"/>
          <p:cNvSpPr txBox="1">
            <a:spLocks noGrp="1"/>
          </p:cNvSpPr>
          <p:nvPr>
            <p:ph type="title"/>
          </p:nvPr>
        </p:nvSpPr>
        <p:spPr>
          <a:xfrm>
            <a:off x="616775" y="681038"/>
            <a:ext cx="4403460" cy="1061701"/>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rgbClr val="664790"/>
              </a:buClr>
              <a:buSzPts val="2400"/>
              <a:buFont typeface="Verdana"/>
              <a:buNone/>
              <a:defRPr sz="24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 name="Google Shape;62;p9"/>
          <p:cNvSpPr txBox="1">
            <a:spLocks noGrp="1"/>
          </p:cNvSpPr>
          <p:nvPr>
            <p:ph type="ftr" idx="10"/>
          </p:nvPr>
        </p:nvSpPr>
        <p:spPr>
          <a:xfrm>
            <a:off x="1022350" y="6565900"/>
            <a:ext cx="4114800" cy="292100"/>
          </a:xfrm>
          <a:prstGeom prst="rect">
            <a:avLst/>
          </a:prstGeom>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defTabSz="938213" eaLnBrk="0" fontAlgn="base" hangingPunct="0">
              <a:buClrTx/>
              <a:buFontTx/>
              <a:buNone/>
              <a:defRPr/>
            </a:pPr>
            <a:endParaRPr kern="1200">
              <a:latin typeface="Times New Roman" panose="02020603050405020304" pitchFamily="18" charset="0"/>
              <a:ea typeface="MS PGothic" panose="020B0600070205080204" pitchFamily="34" charset="-128"/>
            </a:endParaRPr>
          </a:p>
        </p:txBody>
      </p:sp>
      <p:sp>
        <p:nvSpPr>
          <p:cNvPr id="6" name="Google Shape;63;p9"/>
          <p:cNvSpPr txBox="1">
            <a:spLocks noGrp="1"/>
          </p:cNvSpPr>
          <p:nvPr>
            <p:ph type="sldNum" idx="11"/>
          </p:nvPr>
        </p:nvSpPr>
        <p:spPr>
          <a:xfrm>
            <a:off x="631825" y="6565900"/>
            <a:ext cx="390525" cy="292100"/>
          </a:xfrm>
          <a:prstGeom prst="rect">
            <a:avLst/>
          </a:prstGeom>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pPr defTabSz="938213" eaLnBrk="0" fontAlgn="base" hangingPunct="0">
              <a:spcAft>
                <a:spcPct val="0"/>
              </a:spcAft>
              <a:buClrTx/>
              <a:buFontTx/>
              <a:buNone/>
              <a:defRPr/>
            </a:pPr>
            <a:fld id="{D5FA6653-ED65-412F-8864-808A72309F2C}" type="slidenum">
              <a:rPr lang="lv-LV" kern="1200">
                <a:solidFill>
                  <a:srgbClr val="FFFFFF"/>
                </a:solidFill>
              </a:rPr>
              <a:pPr defTabSz="938213" eaLnBrk="0" fontAlgn="base" hangingPunct="0">
                <a:spcAft>
                  <a:spcPct val="0"/>
                </a:spcAft>
                <a:buClrTx/>
                <a:buFontTx/>
                <a:buNone/>
                <a:defRPr/>
              </a:pPr>
              <a:t>‹#›</a:t>
            </a:fld>
            <a:endParaRPr lang="lv-LV" kern="1200">
              <a:solidFill>
                <a:srgbClr val="FFFFFF"/>
              </a:solidFill>
            </a:endParaRPr>
          </a:p>
        </p:txBody>
      </p:sp>
    </p:spTree>
    <p:extLst>
      <p:ext uri="{BB962C8B-B14F-4D97-AF65-F5344CB8AC3E}">
        <p14:creationId xmlns:p14="http://schemas.microsoft.com/office/powerpoint/2010/main" val="460462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2" name="Title 1"/>
          <p:cNvSpPr>
            <a:spLocks noGrp="1"/>
          </p:cNvSpPr>
          <p:nvPr>
            <p:ph type="title"/>
          </p:nvPr>
        </p:nvSpPr>
        <p:spPr>
          <a:xfrm>
            <a:off x="838200" y="735829"/>
            <a:ext cx="10515600" cy="623414"/>
          </a:xfrm>
          <a:prstGeom prst="rect">
            <a:avLst/>
          </a:prstGeom>
        </p:spPr>
        <p:txBody>
          <a:bodyPr/>
          <a:lstStyle>
            <a:lvl1pPr>
              <a:defRPr sz="4000" b="1" i="0">
                <a:latin typeface="Source Sans Pro Black" charset="0"/>
                <a:ea typeface="Source Sans Pro Black" charset="0"/>
                <a:cs typeface="Source Sans Pro Black" charset="0"/>
              </a:defRPr>
            </a:lvl1pPr>
          </a:lstStyle>
          <a:p>
            <a:r>
              <a:rPr lang="en-US"/>
              <a:t>Click to edit Master title style</a:t>
            </a:r>
          </a:p>
        </p:txBody>
      </p:sp>
    </p:spTree>
    <p:extLst>
      <p:ext uri="{BB962C8B-B14F-4D97-AF65-F5344CB8AC3E}">
        <p14:creationId xmlns:p14="http://schemas.microsoft.com/office/powerpoint/2010/main" val="1624720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F4064B23-5CD8-4150-BBBE-2486507E685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1152048"/>
            <a:ext cx="12192000" cy="5705952"/>
          </a:xfrm>
          <a:prstGeom prst="rect">
            <a:avLst/>
          </a:prstGeom>
        </p:spPr>
      </p:pic>
    </p:spTree>
    <p:extLst>
      <p:ext uri="{BB962C8B-B14F-4D97-AF65-F5344CB8AC3E}">
        <p14:creationId xmlns:p14="http://schemas.microsoft.com/office/powerpoint/2010/main" val="23664878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theme" Target="../theme/theme2.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2.xml"/><Relationship Id="rId7" Type="http://schemas.openxmlformats.org/officeDocument/2006/relationships/theme" Target="../theme/theme3.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45461" y="320302"/>
            <a:ext cx="6554992" cy="1325563"/>
          </a:xfrm>
          <a:prstGeom prst="rect">
            <a:avLst/>
          </a:prstGeom>
          <a:noFill/>
          <a:ln>
            <a:noFill/>
          </a:ln>
        </p:spPr>
        <p:txBody>
          <a:bodyPr spcFirstLastPara="1" wrap="square" lIns="0" tIns="45700" rIns="91425" bIns="45700" anchor="ctr" anchorCtr="0"/>
          <a:lstStyle>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45462" y="1825625"/>
            <a:ext cx="10843705" cy="4351338"/>
          </a:xfrm>
          <a:prstGeom prst="rect">
            <a:avLst/>
          </a:prstGeom>
          <a:noFill/>
          <a:ln>
            <a:noFill/>
          </a:ln>
        </p:spPr>
        <p:txBody>
          <a:bodyPr spcFirstLastPara="1" wrap="square" lIns="0" tIns="45700" rIns="91425" bIns="45700" anchor="t" anchorCtr="0"/>
          <a:lstStyle>
            <a:lvl1pPr marL="457200" marR="0" lvl="0" indent="-381000" algn="l" rtl="0">
              <a:lnSpc>
                <a:spcPct val="100000"/>
              </a:lnSpc>
              <a:spcBef>
                <a:spcPts val="1000"/>
              </a:spcBef>
              <a:spcAft>
                <a:spcPts val="0"/>
              </a:spcAft>
              <a:buClr>
                <a:srgbClr val="664790"/>
              </a:buClr>
              <a:buSzPts val="2400"/>
              <a:buFont typeface="Arial"/>
              <a:buChar char="•"/>
              <a:defRPr sz="2400" b="0" i="0" u="none" strike="noStrike" cap="none">
                <a:solidFill>
                  <a:srgbClr val="664790"/>
                </a:solidFill>
                <a:latin typeface="Verdana"/>
                <a:ea typeface="Verdana"/>
                <a:cs typeface="Verdana"/>
                <a:sym typeface="Verdana"/>
              </a:defRPr>
            </a:lvl1pPr>
            <a:lvl2pPr marL="914400" marR="0" lvl="1" indent="-355600"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L="1371600" marR="0" lvl="2" indent="-342900"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L="1828800" marR="0" lvl="3" indent="-317500"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L="2286000" marR="0" lvl="4" indent="-304800"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12" name="Google Shape;12;p1"/>
          <p:cNvSpPr txBox="1">
            <a:spLocks noGrp="1"/>
          </p:cNvSpPr>
          <p:nvPr>
            <p:ph type="ftr" idx="11"/>
          </p:nvPr>
        </p:nvSpPr>
        <p:spPr>
          <a:xfrm>
            <a:off x="1008071" y="6566069"/>
            <a:ext cx="4114800" cy="291510"/>
          </a:xfrm>
          <a:prstGeom prst="rect">
            <a:avLst/>
          </a:prstGeom>
          <a:noFill/>
          <a:ln>
            <a:noFill/>
          </a:ln>
        </p:spPr>
        <p:txBody>
          <a:bodyPr spcFirstLastPara="1" wrap="square" lIns="108000" tIns="0" rIns="36000" bIns="0" anchor="ctr" anchorCtr="0"/>
          <a:lstStyle>
            <a:lvl1pPr marR="0" lvl="0" algn="l" rtl="0">
              <a:spcBef>
                <a:spcPts val="0"/>
              </a:spcBef>
              <a:spcAft>
                <a:spcPts val="0"/>
              </a:spcAft>
              <a:buSzPts val="1400"/>
              <a:buNone/>
              <a:defRPr sz="800" b="0" i="0" u="none" strike="noStrike" cap="none">
                <a:solidFill>
                  <a:srgbClr val="66479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69" r:id="rId2"/>
    <p:sldLayoutId id="2147483673" r:id="rId3"/>
    <p:sldLayoutId id="2147483674" r:id="rId4"/>
    <p:sldLayoutId id="2147483917" r:id="rId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0449537"/>
      </p:ext>
    </p:extLst>
  </p:cSld>
  <p:clrMap bg1="lt1" tx1="dk1" bg2="lt2" tx2="dk2" accent1="accent1" accent2="accent2" accent3="accent3" accent4="accent4" accent5="accent5" accent6="accent6" hlink="hlink" folHlink="folHlink"/>
  <p:sldLayoutIdLst>
    <p:sldLayoutId id="2147483906" r:id="rId1"/>
    <p:sldLayoutId id="2147483907" r:id="rId2"/>
    <p:sldLayoutId id="2147483908" r:id="rId3"/>
    <p:sldLayoutId id="2147483918" r:id="rId4"/>
  </p:sldLayoutIdLst>
  <p:hf hdr="0" ftr="0" dt="0"/>
  <p:txStyles>
    <p:titleStyle>
      <a:lvl1pPr algn="ctr" defTabSz="1217613" rtl="0" eaLnBrk="0" fontAlgn="base" hangingPunct="0">
        <a:spcBef>
          <a:spcPct val="0"/>
        </a:spcBef>
        <a:spcAft>
          <a:spcPct val="0"/>
        </a:spcAft>
        <a:defRPr sz="5800" kern="1200">
          <a:solidFill>
            <a:schemeClr val="tx1"/>
          </a:solidFill>
          <a:latin typeface="+mj-lt"/>
          <a:ea typeface="+mj-ea"/>
          <a:cs typeface="+mj-cs"/>
        </a:defRPr>
      </a:lvl1pPr>
      <a:lvl2pPr algn="ctr" defTabSz="1217613" rtl="0" eaLnBrk="0" fontAlgn="base" hangingPunct="0">
        <a:spcBef>
          <a:spcPct val="0"/>
        </a:spcBef>
        <a:spcAft>
          <a:spcPct val="0"/>
        </a:spcAft>
        <a:defRPr sz="5800">
          <a:solidFill>
            <a:schemeClr val="tx1"/>
          </a:solidFill>
          <a:latin typeface="Montserrat SemiBold"/>
        </a:defRPr>
      </a:lvl2pPr>
      <a:lvl3pPr algn="ctr" defTabSz="1217613" rtl="0" eaLnBrk="0" fontAlgn="base" hangingPunct="0">
        <a:spcBef>
          <a:spcPct val="0"/>
        </a:spcBef>
        <a:spcAft>
          <a:spcPct val="0"/>
        </a:spcAft>
        <a:defRPr sz="5800">
          <a:solidFill>
            <a:schemeClr val="tx1"/>
          </a:solidFill>
          <a:latin typeface="Montserrat SemiBold"/>
        </a:defRPr>
      </a:lvl3pPr>
      <a:lvl4pPr algn="ctr" defTabSz="1217613" rtl="0" eaLnBrk="0" fontAlgn="base" hangingPunct="0">
        <a:spcBef>
          <a:spcPct val="0"/>
        </a:spcBef>
        <a:spcAft>
          <a:spcPct val="0"/>
        </a:spcAft>
        <a:defRPr sz="5800">
          <a:solidFill>
            <a:schemeClr val="tx1"/>
          </a:solidFill>
          <a:latin typeface="Montserrat SemiBold"/>
        </a:defRPr>
      </a:lvl4pPr>
      <a:lvl5pPr algn="ctr" defTabSz="1217613" rtl="0" eaLnBrk="0" fontAlgn="base" hangingPunct="0">
        <a:spcBef>
          <a:spcPct val="0"/>
        </a:spcBef>
        <a:spcAft>
          <a:spcPct val="0"/>
        </a:spcAft>
        <a:defRPr sz="5800">
          <a:solidFill>
            <a:schemeClr val="tx1"/>
          </a:solidFill>
          <a:latin typeface="Montserrat SemiBold"/>
        </a:defRPr>
      </a:lvl5pPr>
      <a:lvl6pPr marL="457200" algn="ctr" defTabSz="1217613" rtl="0" fontAlgn="base">
        <a:spcBef>
          <a:spcPct val="0"/>
        </a:spcBef>
        <a:spcAft>
          <a:spcPct val="0"/>
        </a:spcAft>
        <a:defRPr sz="5800">
          <a:solidFill>
            <a:schemeClr val="tx1"/>
          </a:solidFill>
          <a:latin typeface="Montserrat SemiBold"/>
        </a:defRPr>
      </a:lvl6pPr>
      <a:lvl7pPr marL="914400" algn="ctr" defTabSz="1217613" rtl="0" fontAlgn="base">
        <a:spcBef>
          <a:spcPct val="0"/>
        </a:spcBef>
        <a:spcAft>
          <a:spcPct val="0"/>
        </a:spcAft>
        <a:defRPr sz="5800">
          <a:solidFill>
            <a:schemeClr val="tx1"/>
          </a:solidFill>
          <a:latin typeface="Montserrat SemiBold"/>
        </a:defRPr>
      </a:lvl7pPr>
      <a:lvl8pPr marL="1371600" algn="ctr" defTabSz="1217613" rtl="0" fontAlgn="base">
        <a:spcBef>
          <a:spcPct val="0"/>
        </a:spcBef>
        <a:spcAft>
          <a:spcPct val="0"/>
        </a:spcAft>
        <a:defRPr sz="5800">
          <a:solidFill>
            <a:schemeClr val="tx1"/>
          </a:solidFill>
          <a:latin typeface="Montserrat SemiBold"/>
        </a:defRPr>
      </a:lvl8pPr>
      <a:lvl9pPr marL="1828800" algn="ctr" defTabSz="1217613" rtl="0" fontAlgn="base">
        <a:spcBef>
          <a:spcPct val="0"/>
        </a:spcBef>
        <a:spcAft>
          <a:spcPct val="0"/>
        </a:spcAft>
        <a:defRPr sz="5800">
          <a:solidFill>
            <a:schemeClr val="tx1"/>
          </a:solidFill>
          <a:latin typeface="Montserrat SemiBold"/>
        </a:defRPr>
      </a:lvl9pPr>
    </p:titleStyle>
    <p:bodyStyle>
      <a:lvl1pPr marL="455613" indent="-455613" algn="l" defTabSz="1217613" rtl="0" eaLnBrk="0" fontAlgn="base" hangingPunct="0">
        <a:spcBef>
          <a:spcPct val="20000"/>
        </a:spcBef>
        <a:spcAft>
          <a:spcPct val="0"/>
        </a:spcAft>
        <a:buFont typeface="Arial" panose="020B0604020202020204" pitchFamily="34" charset="0"/>
        <a:buChar char="•"/>
        <a:defRPr sz="4200" kern="1200">
          <a:solidFill>
            <a:schemeClr val="tx1"/>
          </a:solidFill>
          <a:latin typeface="+mn-lt"/>
          <a:ea typeface="+mn-ea"/>
          <a:cs typeface="+mn-cs"/>
        </a:defRPr>
      </a:lvl1pPr>
      <a:lvl2pPr marL="989013" indent="-379413" algn="l" defTabSz="1217613" rtl="0" eaLnBrk="0" fontAlgn="base" hangingPunct="0">
        <a:spcBef>
          <a:spcPct val="20000"/>
        </a:spcBef>
        <a:spcAft>
          <a:spcPct val="0"/>
        </a:spcAft>
        <a:buFont typeface="Arial" panose="020B0604020202020204" pitchFamily="34" charset="0"/>
        <a:buChar char="–"/>
        <a:defRPr sz="3700" kern="1200">
          <a:solidFill>
            <a:schemeClr val="tx1"/>
          </a:solidFill>
          <a:latin typeface="+mn-lt"/>
          <a:ea typeface="+mn-ea"/>
          <a:cs typeface="+mn-cs"/>
        </a:defRPr>
      </a:lvl2pPr>
      <a:lvl3pPr marL="1522413" indent="-303213" algn="l" defTabSz="1217613"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3pPr>
      <a:lvl4pPr marL="2132013" indent="-303213" algn="l" defTabSz="1217613" rtl="0" eaLnBrk="0" fontAlgn="base" hangingPunct="0">
        <a:spcBef>
          <a:spcPct val="20000"/>
        </a:spcBef>
        <a:spcAft>
          <a:spcPct val="0"/>
        </a:spcAft>
        <a:buFont typeface="Arial" panose="020B0604020202020204" pitchFamily="34" charset="0"/>
        <a:buChar char="–"/>
        <a:defRPr sz="2600" kern="1200">
          <a:solidFill>
            <a:schemeClr val="tx1"/>
          </a:solidFill>
          <a:latin typeface="+mn-lt"/>
          <a:ea typeface="+mn-ea"/>
          <a:cs typeface="+mn-cs"/>
        </a:defRPr>
      </a:lvl4pPr>
      <a:lvl5pPr marL="2741613" indent="-303213" algn="l" defTabSz="1217613" rtl="0" eaLnBrk="0" fontAlgn="base" hangingPunct="0">
        <a:spcBef>
          <a:spcPct val="20000"/>
        </a:spcBef>
        <a:spcAft>
          <a:spcPct val="0"/>
        </a:spcAft>
        <a:buFont typeface="Arial" panose="020B0604020202020204" pitchFamily="34" charset="0"/>
        <a:buChar char="»"/>
        <a:defRPr sz="2600" kern="1200">
          <a:solidFill>
            <a:schemeClr val="tx1"/>
          </a:solidFill>
          <a:latin typeface="+mn-lt"/>
          <a:ea typeface="+mn-ea"/>
          <a:cs typeface="+mn-cs"/>
        </a:defRPr>
      </a:lvl5pPr>
      <a:lvl6pPr marL="3352465" indent="-304769" algn="l" defTabSz="1219079" rtl="0" eaLnBrk="1" latinLnBrk="0" hangingPunct="1">
        <a:spcBef>
          <a:spcPct val="20000"/>
        </a:spcBef>
        <a:buFont typeface="Arial" panose="020B0604020202020204" pitchFamily="34" charset="0"/>
        <a:buChar char="•"/>
        <a:defRPr sz="2650" kern="1200">
          <a:solidFill>
            <a:schemeClr val="tx1"/>
          </a:solidFill>
          <a:latin typeface="+mn-lt"/>
          <a:ea typeface="+mn-ea"/>
          <a:cs typeface="+mn-cs"/>
        </a:defRPr>
      </a:lvl6pPr>
      <a:lvl7pPr marL="3962004" indent="-304769" algn="l" defTabSz="1219079" rtl="0" eaLnBrk="1" latinLnBrk="0" hangingPunct="1">
        <a:spcBef>
          <a:spcPct val="20000"/>
        </a:spcBef>
        <a:buFont typeface="Arial" panose="020B0604020202020204" pitchFamily="34" charset="0"/>
        <a:buChar char="•"/>
        <a:defRPr sz="2650" kern="1200">
          <a:solidFill>
            <a:schemeClr val="tx1"/>
          </a:solidFill>
          <a:latin typeface="+mn-lt"/>
          <a:ea typeface="+mn-ea"/>
          <a:cs typeface="+mn-cs"/>
        </a:defRPr>
      </a:lvl7pPr>
      <a:lvl8pPr marL="4571542" indent="-304769" algn="l" defTabSz="1219079" rtl="0" eaLnBrk="1" latinLnBrk="0" hangingPunct="1">
        <a:spcBef>
          <a:spcPct val="20000"/>
        </a:spcBef>
        <a:buFont typeface="Arial" panose="020B0604020202020204" pitchFamily="34" charset="0"/>
        <a:buChar char="•"/>
        <a:defRPr sz="2650" kern="1200">
          <a:solidFill>
            <a:schemeClr val="tx1"/>
          </a:solidFill>
          <a:latin typeface="+mn-lt"/>
          <a:ea typeface="+mn-ea"/>
          <a:cs typeface="+mn-cs"/>
        </a:defRPr>
      </a:lvl8pPr>
      <a:lvl9pPr marL="5181082" indent="-304769" algn="l" defTabSz="1219079" rtl="0" eaLnBrk="1" latinLnBrk="0" hangingPunct="1">
        <a:spcBef>
          <a:spcPct val="20000"/>
        </a:spcBef>
        <a:buFont typeface="Arial" panose="020B0604020202020204" pitchFamily="34" charset="0"/>
        <a:buChar char="•"/>
        <a:defRPr sz="2650" kern="1200">
          <a:solidFill>
            <a:schemeClr val="tx1"/>
          </a:solidFill>
          <a:latin typeface="+mn-lt"/>
          <a:ea typeface="+mn-ea"/>
          <a:cs typeface="+mn-cs"/>
        </a:defRPr>
      </a:lvl9pPr>
    </p:bodyStyle>
    <p:otherStyle>
      <a:defPPr>
        <a:defRPr lang="ru-RU"/>
      </a:defPPr>
      <a:lvl1pPr marL="0" algn="l" defTabSz="1219079" rtl="0" eaLnBrk="1" latinLnBrk="0" hangingPunct="1">
        <a:defRPr sz="2400" kern="1200">
          <a:solidFill>
            <a:schemeClr val="tx1"/>
          </a:solidFill>
          <a:latin typeface="+mn-lt"/>
          <a:ea typeface="+mn-ea"/>
          <a:cs typeface="+mn-cs"/>
        </a:defRPr>
      </a:lvl1pPr>
      <a:lvl2pPr marL="609539" algn="l" defTabSz="1219079" rtl="0" eaLnBrk="1" latinLnBrk="0" hangingPunct="1">
        <a:defRPr sz="2400" kern="1200">
          <a:solidFill>
            <a:schemeClr val="tx1"/>
          </a:solidFill>
          <a:latin typeface="+mn-lt"/>
          <a:ea typeface="+mn-ea"/>
          <a:cs typeface="+mn-cs"/>
        </a:defRPr>
      </a:lvl2pPr>
      <a:lvl3pPr marL="1219079" algn="l" defTabSz="1219079" rtl="0" eaLnBrk="1" latinLnBrk="0" hangingPunct="1">
        <a:defRPr sz="2400" kern="1200">
          <a:solidFill>
            <a:schemeClr val="tx1"/>
          </a:solidFill>
          <a:latin typeface="+mn-lt"/>
          <a:ea typeface="+mn-ea"/>
          <a:cs typeface="+mn-cs"/>
        </a:defRPr>
      </a:lvl3pPr>
      <a:lvl4pPr marL="1828617" algn="l" defTabSz="1219079" rtl="0" eaLnBrk="1" latinLnBrk="0" hangingPunct="1">
        <a:defRPr sz="2400" kern="1200">
          <a:solidFill>
            <a:schemeClr val="tx1"/>
          </a:solidFill>
          <a:latin typeface="+mn-lt"/>
          <a:ea typeface="+mn-ea"/>
          <a:cs typeface="+mn-cs"/>
        </a:defRPr>
      </a:lvl4pPr>
      <a:lvl5pPr marL="2438156" algn="l" defTabSz="1219079" rtl="0" eaLnBrk="1" latinLnBrk="0" hangingPunct="1">
        <a:defRPr sz="2400" kern="1200">
          <a:solidFill>
            <a:schemeClr val="tx1"/>
          </a:solidFill>
          <a:latin typeface="+mn-lt"/>
          <a:ea typeface="+mn-ea"/>
          <a:cs typeface="+mn-cs"/>
        </a:defRPr>
      </a:lvl5pPr>
      <a:lvl6pPr marL="3047695" algn="l" defTabSz="1219079" rtl="0" eaLnBrk="1" latinLnBrk="0" hangingPunct="1">
        <a:defRPr sz="2400" kern="1200">
          <a:solidFill>
            <a:schemeClr val="tx1"/>
          </a:solidFill>
          <a:latin typeface="+mn-lt"/>
          <a:ea typeface="+mn-ea"/>
          <a:cs typeface="+mn-cs"/>
        </a:defRPr>
      </a:lvl6pPr>
      <a:lvl7pPr marL="3657234" algn="l" defTabSz="1219079" rtl="0" eaLnBrk="1" latinLnBrk="0" hangingPunct="1">
        <a:defRPr sz="2400" kern="1200">
          <a:solidFill>
            <a:schemeClr val="tx1"/>
          </a:solidFill>
          <a:latin typeface="+mn-lt"/>
          <a:ea typeface="+mn-ea"/>
          <a:cs typeface="+mn-cs"/>
        </a:defRPr>
      </a:lvl7pPr>
      <a:lvl8pPr marL="4266773" algn="l" defTabSz="1219079" rtl="0" eaLnBrk="1" latinLnBrk="0" hangingPunct="1">
        <a:defRPr sz="2400" kern="1200">
          <a:solidFill>
            <a:schemeClr val="tx1"/>
          </a:solidFill>
          <a:latin typeface="+mn-lt"/>
          <a:ea typeface="+mn-ea"/>
          <a:cs typeface="+mn-cs"/>
        </a:defRPr>
      </a:lvl8pPr>
      <a:lvl9pPr marL="4876312" algn="l" defTabSz="1219079"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45461" y="320302"/>
            <a:ext cx="6554992" cy="1325563"/>
          </a:xfrm>
          <a:prstGeom prst="rect">
            <a:avLst/>
          </a:prstGeom>
          <a:noFill/>
          <a:ln>
            <a:noFill/>
          </a:ln>
        </p:spPr>
        <p:txBody>
          <a:bodyPr spcFirstLastPara="1" wrap="square" lIns="0" tIns="45700" rIns="91425" bIns="45700" anchor="ctr" anchorCtr="0"/>
          <a:lstStyle>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45462" y="1825625"/>
            <a:ext cx="10843705" cy="4351338"/>
          </a:xfrm>
          <a:prstGeom prst="rect">
            <a:avLst/>
          </a:prstGeom>
          <a:noFill/>
          <a:ln>
            <a:noFill/>
          </a:ln>
        </p:spPr>
        <p:txBody>
          <a:bodyPr spcFirstLastPara="1" wrap="square" lIns="0" tIns="45700" rIns="91425" bIns="45700" anchor="t" anchorCtr="0"/>
          <a:lstStyle>
            <a:lvl1pPr marL="457200" marR="0" lvl="0" indent="-381000" algn="l" rtl="0">
              <a:lnSpc>
                <a:spcPct val="100000"/>
              </a:lnSpc>
              <a:spcBef>
                <a:spcPts val="1000"/>
              </a:spcBef>
              <a:spcAft>
                <a:spcPts val="0"/>
              </a:spcAft>
              <a:buClr>
                <a:srgbClr val="664790"/>
              </a:buClr>
              <a:buSzPts val="2400"/>
              <a:buFont typeface="Arial"/>
              <a:buChar char="•"/>
              <a:defRPr sz="2400" b="0" i="0" u="none" strike="noStrike" cap="none">
                <a:solidFill>
                  <a:srgbClr val="664790"/>
                </a:solidFill>
                <a:latin typeface="Verdana"/>
                <a:ea typeface="Verdana"/>
                <a:cs typeface="Verdana"/>
                <a:sym typeface="Verdana"/>
              </a:defRPr>
            </a:lvl1pPr>
            <a:lvl2pPr marL="914400" marR="0" lvl="1" indent="-355600"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L="1371600" marR="0" lvl="2" indent="-342900"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L="1828800" marR="0" lvl="3" indent="-317500"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L="2286000" marR="0" lvl="4" indent="-304800"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12" name="Google Shape;12;p1"/>
          <p:cNvSpPr txBox="1">
            <a:spLocks noGrp="1"/>
          </p:cNvSpPr>
          <p:nvPr>
            <p:ph type="ftr" idx="11"/>
          </p:nvPr>
        </p:nvSpPr>
        <p:spPr>
          <a:xfrm>
            <a:off x="1008071" y="6566069"/>
            <a:ext cx="4114800" cy="291510"/>
          </a:xfrm>
          <a:prstGeom prst="rect">
            <a:avLst/>
          </a:prstGeom>
          <a:noFill/>
          <a:ln>
            <a:noFill/>
          </a:ln>
        </p:spPr>
        <p:txBody>
          <a:bodyPr spcFirstLastPara="1" wrap="square" lIns="108000" tIns="0" rIns="36000" bIns="0" anchor="ctr" anchorCtr="0"/>
          <a:lstStyle>
            <a:lvl1pPr marR="0" lvl="0" algn="l" rtl="0">
              <a:spcBef>
                <a:spcPts val="0"/>
              </a:spcBef>
              <a:spcAft>
                <a:spcPts val="0"/>
              </a:spcAft>
              <a:buSzPts val="1400"/>
              <a:buNone/>
              <a:defRPr sz="800" b="0" i="0" u="none" strike="noStrike" cap="none">
                <a:solidFill>
                  <a:srgbClr val="66479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Tree>
    <p:extLst>
      <p:ext uri="{BB962C8B-B14F-4D97-AF65-F5344CB8AC3E}">
        <p14:creationId xmlns:p14="http://schemas.microsoft.com/office/powerpoint/2010/main" val="1544797092"/>
      </p:ext>
    </p:extLst>
  </p:cSld>
  <p:clrMap bg1="lt1" tx1="dk1" bg2="dk2" tx2="lt2" accent1="accent1" accent2="accent2" accent3="accent3" accent4="accent4" accent5="accent5" accent6="accent6" hlink="hlink" folHlink="folHlink"/>
  <p:sldLayoutIdLst>
    <p:sldLayoutId id="2147483910" r:id="rId1"/>
    <p:sldLayoutId id="2147483911" r:id="rId2"/>
    <p:sldLayoutId id="2147483912" r:id="rId3"/>
    <p:sldLayoutId id="2147483913" r:id="rId4"/>
    <p:sldLayoutId id="2147483914" r:id="rId5"/>
    <p:sldLayoutId id="2147483915"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https://mape.skola2030.lv/resources/10636" TargetMode="External"/><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image" Target="../media/image8.jpg"/><Relationship Id="rId5" Type="http://schemas.openxmlformats.org/officeDocument/2006/relationships/image" Target="../media/image7.emf"/><Relationship Id="rId4" Type="http://schemas.openxmlformats.org/officeDocument/2006/relationships/hyperlink" Target="https://www.tavaklase.lv/"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30"/>
          <p:cNvSpPr txBox="1">
            <a:spLocks noGrp="1"/>
          </p:cNvSpPr>
          <p:nvPr>
            <p:ph type="ctrTitle"/>
          </p:nvPr>
        </p:nvSpPr>
        <p:spPr>
          <a:xfrm>
            <a:off x="877648" y="3050587"/>
            <a:ext cx="9979510" cy="1706381"/>
          </a:xfrm>
          <a:prstGeom prst="rect">
            <a:avLst/>
          </a:prstGeom>
          <a:noFill/>
          <a:ln>
            <a:noFill/>
          </a:ln>
        </p:spPr>
        <p:txBody>
          <a:bodyPr spcFirstLastPara="1" wrap="square" lIns="0" tIns="0" rIns="0" bIns="0" anchor="t" anchorCtr="0">
            <a:noAutofit/>
          </a:bodyPr>
          <a:lstStyle/>
          <a:p>
            <a:pPr algn="ctr">
              <a:lnSpc>
                <a:spcPct val="100000"/>
              </a:lnSpc>
            </a:pPr>
            <a:r>
              <a:rPr lang="lv-LV" sz="3200" b="0" dirty="0">
                <a:latin typeface="Verdana" panose="020B0604030504040204" pitchFamily="34" charset="0"/>
                <a:ea typeface="Verdana" panose="020B0604030504040204" pitchFamily="34" charset="0"/>
              </a:rPr>
              <a:t>ES fondu investīcijas izglītībā pieejamības nodrošināšanā</a:t>
            </a:r>
          </a:p>
        </p:txBody>
      </p:sp>
      <p:sp>
        <p:nvSpPr>
          <p:cNvPr id="207" name="Google Shape;207;p30"/>
          <p:cNvSpPr txBox="1">
            <a:spLocks noGrp="1"/>
          </p:cNvSpPr>
          <p:nvPr>
            <p:ph type="subTitle" idx="1"/>
          </p:nvPr>
        </p:nvSpPr>
        <p:spPr>
          <a:xfrm>
            <a:off x="1057744" y="5408335"/>
            <a:ext cx="10640171" cy="1010993"/>
          </a:xfrm>
          <a:prstGeom prst="rect">
            <a:avLst/>
          </a:prstGeom>
          <a:noFill/>
          <a:ln>
            <a:noFill/>
          </a:ln>
        </p:spPr>
        <p:txBody>
          <a:bodyPr spcFirstLastPara="1" wrap="square" lIns="0" tIns="45700" rIns="91425" bIns="45700" anchor="t" anchorCtr="0">
            <a:noAutofit/>
          </a:bodyPr>
          <a:lstStyle/>
          <a:p>
            <a:pPr marL="0" indent="0" algn="r">
              <a:spcBef>
                <a:spcPts val="0"/>
              </a:spcBef>
            </a:pPr>
            <a:r>
              <a:rPr lang="en-US" b="1" dirty="0" err="1"/>
              <a:t>Invaliditātes</a:t>
            </a:r>
            <a:r>
              <a:rPr lang="en-US" b="1" dirty="0"/>
              <a:t> </a:t>
            </a:r>
            <a:r>
              <a:rPr lang="en-US" b="1" dirty="0" err="1"/>
              <a:t>lietu</a:t>
            </a:r>
            <a:r>
              <a:rPr lang="en-US" b="1" dirty="0"/>
              <a:t> </a:t>
            </a:r>
            <a:r>
              <a:rPr lang="en-US" b="1" dirty="0" err="1"/>
              <a:t>nacionālā</a:t>
            </a:r>
            <a:r>
              <a:rPr lang="lv-LV" b="1" dirty="0"/>
              <a:t>s</a:t>
            </a:r>
            <a:r>
              <a:rPr lang="en-US" b="1" dirty="0"/>
              <a:t> </a:t>
            </a:r>
            <a:r>
              <a:rPr lang="en-US" b="1" dirty="0" err="1"/>
              <a:t>padome</a:t>
            </a:r>
            <a:r>
              <a:rPr lang="lv-LV" b="1" dirty="0"/>
              <a:t>s sēde</a:t>
            </a:r>
          </a:p>
          <a:p>
            <a:pPr marL="0" indent="0" algn="r">
              <a:spcBef>
                <a:spcPts val="0"/>
              </a:spcBef>
            </a:pPr>
            <a:r>
              <a:rPr lang="lv-LV" b="1" dirty="0"/>
              <a:t>20.04.2022</a:t>
            </a:r>
            <a:endParaRPr lang="en-US" b="1" dirty="0"/>
          </a:p>
        </p:txBody>
      </p:sp>
      <p:pic>
        <p:nvPicPr>
          <p:cNvPr id="4" name="Picture 3"/>
          <p:cNvPicPr>
            <a:picLocks noChangeAspect="1"/>
          </p:cNvPicPr>
          <p:nvPr/>
        </p:nvPicPr>
        <p:blipFill>
          <a:blip r:embed="rId3"/>
          <a:stretch>
            <a:fillRect/>
          </a:stretch>
        </p:blipFill>
        <p:spPr>
          <a:xfrm>
            <a:off x="1057744" y="0"/>
            <a:ext cx="1992429" cy="2011680"/>
          </a:xfrm>
          <a:prstGeom prst="rect">
            <a:avLst/>
          </a:prstGeom>
        </p:spPr>
      </p:pic>
      <p:sp>
        <p:nvSpPr>
          <p:cNvPr id="2" name="TextBox 1"/>
          <p:cNvSpPr txBox="1"/>
          <p:nvPr/>
        </p:nvSpPr>
        <p:spPr>
          <a:xfrm>
            <a:off x="3448815" y="5913832"/>
            <a:ext cx="4837176" cy="430887"/>
          </a:xfrm>
          <a:prstGeom prst="rect">
            <a:avLst/>
          </a:prstGeom>
          <a:noFill/>
        </p:spPr>
        <p:txBody>
          <a:bodyPr wrap="square" rtlCol="0">
            <a:spAutoFit/>
          </a:bodyPr>
          <a:lstStyle/>
          <a:p>
            <a:pPr algn="ctr"/>
            <a:endParaRPr lang="en-US" sz="2200" dirty="0">
              <a:solidFill>
                <a:schemeClr val="bg1"/>
              </a:solidFill>
              <a:latin typeface="Verdana" panose="020B0604030504040204" pitchFamily="34" charset="0"/>
              <a:ea typeface="Verdana" panose="020B060403050404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 name="Picture 3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0"/>
            <a:ext cx="1106488" cy="143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53" name="Straight Connector 252"/>
          <p:cNvCxnSpPr/>
          <p:nvPr/>
        </p:nvCxnSpPr>
        <p:spPr>
          <a:xfrm>
            <a:off x="7044345" y="2100964"/>
            <a:ext cx="292628" cy="0"/>
          </a:xfrm>
          <a:prstGeom prst="line">
            <a:avLst/>
          </a:prstGeom>
          <a:ln>
            <a:solidFill>
              <a:schemeClr val="accent1">
                <a:alpha val="15000"/>
              </a:schemeClr>
            </a:solidFill>
          </a:ln>
        </p:spPr>
        <p:style>
          <a:lnRef idx="1">
            <a:schemeClr val="accent1"/>
          </a:lnRef>
          <a:fillRef idx="0">
            <a:schemeClr val="accent1"/>
          </a:fillRef>
          <a:effectRef idx="0">
            <a:schemeClr val="accent1"/>
          </a:effectRef>
          <a:fontRef idx="minor">
            <a:schemeClr val="tx1"/>
          </a:fontRef>
        </p:style>
      </p:cxnSp>
      <p:sp>
        <p:nvSpPr>
          <p:cNvPr id="22" name="Title 1"/>
          <p:cNvSpPr txBox="1">
            <a:spLocks/>
          </p:cNvSpPr>
          <p:nvPr/>
        </p:nvSpPr>
        <p:spPr>
          <a:xfrm>
            <a:off x="3558010" y="585095"/>
            <a:ext cx="7942133" cy="1142815"/>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buClr>
                <a:srgbClr val="664790"/>
              </a:buClr>
              <a:buSzPts val="2200"/>
            </a:pPr>
            <a:r>
              <a:rPr lang="lv-LV" sz="2400" b="1" dirty="0">
                <a:solidFill>
                  <a:srgbClr val="664790"/>
                </a:solidFill>
                <a:latin typeface="Source Sans Pro"/>
                <a:ea typeface="Verdana"/>
                <a:cs typeface="Verdana"/>
                <a:sym typeface="Verdana"/>
              </a:rPr>
              <a:t>Izglītības attīstības pamatnostādnes </a:t>
            </a:r>
            <a:br>
              <a:rPr lang="lv-LV" sz="2400" b="1" dirty="0">
                <a:solidFill>
                  <a:srgbClr val="664790"/>
                </a:solidFill>
                <a:latin typeface="Source Sans Pro"/>
                <a:ea typeface="Verdana"/>
                <a:cs typeface="Verdana"/>
                <a:sym typeface="Verdana"/>
              </a:rPr>
            </a:br>
            <a:r>
              <a:rPr lang="lv-LV" sz="2400" b="1" dirty="0">
                <a:solidFill>
                  <a:srgbClr val="664790"/>
                </a:solidFill>
                <a:latin typeface="Source Sans Pro"/>
                <a:ea typeface="Verdana"/>
                <a:cs typeface="Verdana"/>
                <a:sym typeface="Verdana"/>
              </a:rPr>
              <a:t>2021.–2027. gadam</a:t>
            </a:r>
          </a:p>
        </p:txBody>
      </p:sp>
      <p:cxnSp>
        <p:nvCxnSpPr>
          <p:cNvPr id="23" name="Straight Connector 22"/>
          <p:cNvCxnSpPr/>
          <p:nvPr/>
        </p:nvCxnSpPr>
        <p:spPr>
          <a:xfrm>
            <a:off x="852246" y="2644172"/>
            <a:ext cx="5411529" cy="0"/>
          </a:xfrm>
          <a:prstGeom prst="line">
            <a:avLst/>
          </a:prstGeom>
          <a:ln>
            <a:solidFill>
              <a:schemeClr val="accent1">
                <a:alpha val="1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741571" y="2217607"/>
            <a:ext cx="10158799" cy="338554"/>
          </a:xfrm>
          <a:prstGeom prst="rect">
            <a:avLst/>
          </a:prstGeom>
        </p:spPr>
        <p:txBody>
          <a:bodyPr wrap="square">
            <a:spAutoFit/>
          </a:bodyPr>
          <a:lstStyle/>
          <a:p>
            <a:pPr marL="228600" indent="0" algn="just"/>
            <a:r>
              <a:rPr lang="lv-LV" sz="1600" b="1" dirty="0">
                <a:solidFill>
                  <a:schemeClr val="accent6">
                    <a:lumMod val="10000"/>
                  </a:schemeClr>
                </a:solidFill>
                <a:latin typeface="Verdana"/>
                <a:ea typeface="Verdana"/>
                <a:cs typeface="Verdana"/>
              </a:rPr>
              <a:t>Rīcības virziens: Institucionāli risinājumi atbalsta nodrošināšanai ikviena izaugsmei</a:t>
            </a:r>
          </a:p>
        </p:txBody>
      </p:sp>
      <p:sp>
        <p:nvSpPr>
          <p:cNvPr id="3" name="Rectangle 2"/>
          <p:cNvSpPr/>
          <p:nvPr/>
        </p:nvSpPr>
        <p:spPr>
          <a:xfrm>
            <a:off x="1094657" y="2760815"/>
            <a:ext cx="10068266" cy="1723549"/>
          </a:xfrm>
          <a:prstGeom prst="rect">
            <a:avLst/>
          </a:prstGeom>
        </p:spPr>
        <p:txBody>
          <a:bodyPr wrap="square">
            <a:spAutoFit/>
          </a:bodyPr>
          <a:lstStyle/>
          <a:p>
            <a:pPr marL="228600" indent="0" algn="just">
              <a:spcBef>
                <a:spcPts val="600"/>
              </a:spcBef>
            </a:pPr>
            <a:r>
              <a:rPr lang="lv-LV" sz="1600" b="1" dirty="0">
                <a:solidFill>
                  <a:schemeClr val="accent6">
                    <a:lumMod val="10000"/>
                  </a:schemeClr>
                </a:solidFill>
                <a:latin typeface="Verdana"/>
                <a:ea typeface="Verdana"/>
                <a:cs typeface="Verdana"/>
              </a:rPr>
              <a:t>Uzdevums: Nodrošināt iekļaujošas izglītības pieeju visos izglītības līmeņos</a:t>
            </a:r>
          </a:p>
          <a:p>
            <a:pPr marL="228600" indent="0" algn="just">
              <a:spcBef>
                <a:spcPts val="600"/>
              </a:spcBef>
            </a:pPr>
            <a:r>
              <a:rPr lang="lv-LV" sz="1600" dirty="0">
                <a:solidFill>
                  <a:schemeClr val="accent6">
                    <a:lumMod val="10000"/>
                  </a:schemeClr>
                </a:solidFill>
                <a:latin typeface="Verdana"/>
                <a:ea typeface="Verdana"/>
                <a:cs typeface="Verdana"/>
              </a:rPr>
              <a:t>Iekļaujoša izglītība ir </a:t>
            </a:r>
            <a:r>
              <a:rPr lang="lv-LV" sz="1600">
                <a:solidFill>
                  <a:schemeClr val="accent6">
                    <a:lumMod val="10000"/>
                  </a:schemeClr>
                </a:solidFill>
                <a:latin typeface="Verdana"/>
                <a:ea typeface="Verdana"/>
                <a:cs typeface="Verdana"/>
              </a:rPr>
              <a:t>būtiska mūsdienīga </a:t>
            </a:r>
            <a:r>
              <a:rPr lang="lv-LV" sz="1600" dirty="0">
                <a:solidFill>
                  <a:schemeClr val="accent6">
                    <a:lumMod val="10000"/>
                  </a:schemeClr>
                </a:solidFill>
                <a:latin typeface="Verdana"/>
                <a:ea typeface="Verdana"/>
                <a:cs typeface="Verdana"/>
              </a:rPr>
              <a:t>un kvalitatīva izglītības piedāvājuma veidošanā un nodrošināšanā. </a:t>
            </a:r>
          </a:p>
          <a:p>
            <a:pPr marL="228600" indent="0" algn="just">
              <a:spcBef>
                <a:spcPts val="600"/>
              </a:spcBef>
            </a:pPr>
            <a:r>
              <a:rPr lang="lv-LV" sz="1600" dirty="0">
                <a:solidFill>
                  <a:schemeClr val="accent6">
                    <a:lumMod val="10000"/>
                  </a:schemeClr>
                </a:solidFill>
                <a:latin typeface="Verdana"/>
                <a:ea typeface="Verdana"/>
                <a:cs typeface="Verdana"/>
              </a:rPr>
              <a:t>Īpaši atbalsts ir nepieciešams izglītojamajiem ar speciālām vajadzībām un izglītojamajiem no nabadzības un/vai sociālās atstumtības riskam pakļautām ģimenēm kvalitatīvas izglītības iegūšanai vispārējās izglītības programmās. </a:t>
            </a:r>
          </a:p>
        </p:txBody>
      </p:sp>
      <p:sp>
        <p:nvSpPr>
          <p:cNvPr id="4" name="Rectangle 3"/>
          <p:cNvSpPr/>
          <p:nvPr/>
        </p:nvSpPr>
        <p:spPr>
          <a:xfrm>
            <a:off x="1094656" y="4766383"/>
            <a:ext cx="10158799" cy="1323439"/>
          </a:xfrm>
          <a:prstGeom prst="rect">
            <a:avLst/>
          </a:prstGeom>
        </p:spPr>
        <p:txBody>
          <a:bodyPr wrap="square">
            <a:spAutoFit/>
          </a:bodyPr>
          <a:lstStyle/>
          <a:p>
            <a:pPr marL="228600" indent="0" algn="just">
              <a:spcBef>
                <a:spcPts val="600"/>
              </a:spcBef>
            </a:pPr>
            <a:r>
              <a:rPr lang="lv-LV" sz="1600" b="1" dirty="0">
                <a:solidFill>
                  <a:schemeClr val="accent6">
                    <a:lumMod val="10000"/>
                  </a:schemeClr>
                </a:solidFill>
                <a:latin typeface="Verdana"/>
                <a:ea typeface="Verdana"/>
                <a:cs typeface="Verdana"/>
                <a:sym typeface="Verdana"/>
              </a:rPr>
              <a:t>Uzdevums:  Nodrošināt augstas kvalitātes speciālo izglītību</a:t>
            </a:r>
          </a:p>
          <a:p>
            <a:pPr marL="228600" indent="0" algn="just"/>
            <a:r>
              <a:rPr lang="lv-LV" sz="1600" dirty="0">
                <a:solidFill>
                  <a:schemeClr val="accent6">
                    <a:lumMod val="10000"/>
                  </a:schemeClr>
                </a:solidFill>
                <a:latin typeface="Verdana"/>
                <a:ea typeface="Verdana"/>
                <a:cs typeface="Verdana"/>
                <a:sym typeface="Verdana"/>
              </a:rPr>
              <a:t>2021.</a:t>
            </a:r>
            <a:r>
              <a:rPr lang="lv-LV" sz="1600" dirty="0">
                <a:solidFill>
                  <a:schemeClr val="accent6">
                    <a:lumMod val="10000"/>
                  </a:schemeClr>
                </a:solidFill>
                <a:latin typeface="Verdana"/>
                <a:ea typeface="Verdana"/>
                <a:cs typeface="Verdana"/>
                <a:sym typeface="Symbol" panose="05050102010706020507" pitchFamily="18" charset="2"/>
              </a:rPr>
              <a:t></a:t>
            </a:r>
            <a:r>
              <a:rPr lang="lv-LV" sz="1600" dirty="0">
                <a:solidFill>
                  <a:schemeClr val="accent6">
                    <a:lumMod val="10000"/>
                  </a:schemeClr>
                </a:solidFill>
                <a:latin typeface="Verdana"/>
                <a:ea typeface="Verdana"/>
                <a:cs typeface="Verdana"/>
                <a:sym typeface="Verdana"/>
              </a:rPr>
              <a:t>2027. gadā tiks turpināta speciālās izglītības iestāžu tīkla, mācību vides un infrastruktūras pilnveide un materiāltehniskā nodrošinājuma tālāka plānošana, lai paaugstinātu speciālo izglītības iestāžu kapacitāti kvalitatīvas speciālās izglītības nodrošināšanā un sniegtu nepieciešamo atbalstu izglītojamajiem ar speciālām vajadzībām.</a:t>
            </a:r>
          </a:p>
        </p:txBody>
      </p:sp>
      <p:cxnSp>
        <p:nvCxnSpPr>
          <p:cNvPr id="27" name="Straight Connector 26"/>
          <p:cNvCxnSpPr/>
          <p:nvPr/>
        </p:nvCxnSpPr>
        <p:spPr>
          <a:xfrm>
            <a:off x="1094657" y="4625373"/>
            <a:ext cx="5411529" cy="0"/>
          </a:xfrm>
          <a:prstGeom prst="line">
            <a:avLst/>
          </a:prstGeom>
          <a:ln>
            <a:solidFill>
              <a:schemeClr val="accent1">
                <a:alpha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7106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TextBox 60"/>
          <p:cNvSpPr txBox="1"/>
          <p:nvPr/>
        </p:nvSpPr>
        <p:spPr>
          <a:xfrm>
            <a:off x="5195555" y="1425797"/>
            <a:ext cx="1270891" cy="307777"/>
          </a:xfrm>
          <a:prstGeom prst="rect">
            <a:avLst/>
          </a:prstGeom>
          <a:noFill/>
        </p:spPr>
        <p:txBody>
          <a:bodyPr wrap="square" rtlCol="0">
            <a:spAutoFit/>
          </a:bodyPr>
          <a:lstStyle/>
          <a:p>
            <a:r>
              <a:rPr lang="en-US" b="1" dirty="0">
                <a:latin typeface="Source Sans Pro" panose="020B0503030403020204" pitchFamily="34" charset="0"/>
                <a:ea typeface="Source Sans Pro" panose="020B0503030403020204" pitchFamily="34" charset="0"/>
                <a:cs typeface="Source Sans Pro" charset="0"/>
              </a:rPr>
              <a:t>20</a:t>
            </a:r>
            <a:r>
              <a:rPr lang="lv-LV" b="1" dirty="0">
                <a:latin typeface="Source Sans Pro" panose="020B0503030403020204" pitchFamily="34" charset="0"/>
                <a:ea typeface="Source Sans Pro" panose="020B0503030403020204" pitchFamily="34" charset="0"/>
                <a:cs typeface="Source Sans Pro" charset="0"/>
              </a:rPr>
              <a:t>07 - 2013</a:t>
            </a:r>
            <a:endParaRPr lang="en-US" b="1" dirty="0">
              <a:latin typeface="Source Sans Pro" panose="020B0503030403020204" pitchFamily="34" charset="0"/>
              <a:ea typeface="Source Sans Pro" panose="020B0503030403020204" pitchFamily="34" charset="0"/>
              <a:cs typeface="Source Sans Pro" charset="0"/>
            </a:endParaRPr>
          </a:p>
        </p:txBody>
      </p:sp>
      <p:cxnSp>
        <p:nvCxnSpPr>
          <p:cNvPr id="76" name="Straight Connector 75"/>
          <p:cNvCxnSpPr/>
          <p:nvPr/>
        </p:nvCxnSpPr>
        <p:spPr>
          <a:xfrm>
            <a:off x="6897039" y="1028861"/>
            <a:ext cx="0" cy="5760000"/>
          </a:xfrm>
          <a:prstGeom prst="line">
            <a:avLst/>
          </a:prstGeom>
          <a:solidFill>
            <a:srgbClr val="512373"/>
          </a:solidFill>
          <a:ln>
            <a:noFill/>
          </a:ln>
        </p:spPr>
      </p:cxnSp>
      <p:pic>
        <p:nvPicPr>
          <p:cNvPr id="48" name="Picture 3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0"/>
            <a:ext cx="1106488" cy="143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2" name="Straight Connector 81"/>
          <p:cNvCxnSpPr/>
          <p:nvPr/>
        </p:nvCxnSpPr>
        <p:spPr>
          <a:xfrm>
            <a:off x="4521532" y="1579685"/>
            <a:ext cx="37225" cy="5278315"/>
          </a:xfrm>
          <a:prstGeom prst="line">
            <a:avLst/>
          </a:prstGeom>
          <a:ln>
            <a:solidFill>
              <a:schemeClr val="tx1">
                <a:alpha val="10000"/>
              </a:schemeClr>
            </a:solidFill>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7604474" y="1428936"/>
            <a:ext cx="1200254" cy="307777"/>
          </a:xfrm>
          <a:prstGeom prst="rect">
            <a:avLst/>
          </a:prstGeom>
          <a:noFill/>
        </p:spPr>
        <p:txBody>
          <a:bodyPr wrap="square" rtlCol="0">
            <a:spAutoFit/>
          </a:bodyPr>
          <a:lstStyle/>
          <a:p>
            <a:r>
              <a:rPr lang="en-US" b="1" dirty="0">
                <a:latin typeface="Source Sans Pro" panose="020B0503030403020204" pitchFamily="34" charset="0"/>
                <a:ea typeface="Source Sans Pro" panose="020B0503030403020204" pitchFamily="34" charset="0"/>
                <a:cs typeface="Source Sans Pro" charset="0"/>
              </a:rPr>
              <a:t>20</a:t>
            </a:r>
            <a:r>
              <a:rPr lang="lv-LV" b="1" dirty="0">
                <a:latin typeface="Source Sans Pro" panose="020B0503030403020204" pitchFamily="34" charset="0"/>
                <a:ea typeface="Source Sans Pro" panose="020B0503030403020204" pitchFamily="34" charset="0"/>
                <a:cs typeface="Source Sans Pro" charset="0"/>
              </a:rPr>
              <a:t>14 - 2020</a:t>
            </a:r>
            <a:endParaRPr lang="en-US" b="1" dirty="0">
              <a:latin typeface="Source Sans Pro" panose="020B0503030403020204" pitchFamily="34" charset="0"/>
              <a:ea typeface="Source Sans Pro" panose="020B0503030403020204" pitchFamily="34" charset="0"/>
              <a:cs typeface="Source Sans Pro" charset="0"/>
            </a:endParaRPr>
          </a:p>
        </p:txBody>
      </p:sp>
      <p:sp>
        <p:nvSpPr>
          <p:cNvPr id="83" name="TextBox 82"/>
          <p:cNvSpPr txBox="1"/>
          <p:nvPr/>
        </p:nvSpPr>
        <p:spPr>
          <a:xfrm>
            <a:off x="10094202" y="1425797"/>
            <a:ext cx="1271653" cy="307777"/>
          </a:xfrm>
          <a:prstGeom prst="rect">
            <a:avLst/>
          </a:prstGeom>
          <a:noFill/>
        </p:spPr>
        <p:txBody>
          <a:bodyPr wrap="square" rtlCol="0">
            <a:spAutoFit/>
          </a:bodyPr>
          <a:lstStyle/>
          <a:p>
            <a:r>
              <a:rPr lang="en-US" b="1" dirty="0">
                <a:latin typeface="Source Sans Pro" panose="020B0503030403020204" pitchFamily="34" charset="0"/>
                <a:ea typeface="Source Sans Pro" panose="020B0503030403020204" pitchFamily="34" charset="0"/>
                <a:cs typeface="Source Sans Pro" charset="0"/>
              </a:rPr>
              <a:t>20</a:t>
            </a:r>
            <a:r>
              <a:rPr lang="lv-LV" b="1" dirty="0">
                <a:latin typeface="Source Sans Pro" panose="020B0503030403020204" pitchFamily="34" charset="0"/>
                <a:ea typeface="Source Sans Pro" panose="020B0503030403020204" pitchFamily="34" charset="0"/>
                <a:cs typeface="Source Sans Pro" charset="0"/>
              </a:rPr>
              <a:t>21 - 2027</a:t>
            </a:r>
            <a:endParaRPr lang="en-US" b="1" dirty="0">
              <a:latin typeface="Source Sans Pro" panose="020B0503030403020204" pitchFamily="34" charset="0"/>
              <a:ea typeface="Source Sans Pro" panose="020B0503030403020204" pitchFamily="34" charset="0"/>
              <a:cs typeface="Source Sans Pro" charset="0"/>
            </a:endParaRPr>
          </a:p>
        </p:txBody>
      </p:sp>
      <p:cxnSp>
        <p:nvCxnSpPr>
          <p:cNvPr id="84" name="Straight Connector 83"/>
          <p:cNvCxnSpPr/>
          <p:nvPr/>
        </p:nvCxnSpPr>
        <p:spPr>
          <a:xfrm>
            <a:off x="9307677" y="1579685"/>
            <a:ext cx="21099" cy="5209176"/>
          </a:xfrm>
          <a:prstGeom prst="line">
            <a:avLst/>
          </a:prstGeom>
          <a:ln>
            <a:solidFill>
              <a:schemeClr val="tx1">
                <a:alpha val="10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7080427" y="1579685"/>
            <a:ext cx="21098" cy="5199356"/>
          </a:xfrm>
          <a:prstGeom prst="line">
            <a:avLst/>
          </a:prstGeom>
          <a:ln>
            <a:solidFill>
              <a:schemeClr val="tx1">
                <a:alpha val="10000"/>
              </a:schemeClr>
            </a:solidFill>
          </a:ln>
        </p:spPr>
        <p:style>
          <a:lnRef idx="1">
            <a:schemeClr val="accent1"/>
          </a:lnRef>
          <a:fillRef idx="0">
            <a:schemeClr val="accent1"/>
          </a:fillRef>
          <a:effectRef idx="0">
            <a:schemeClr val="accent1"/>
          </a:effectRef>
          <a:fontRef idx="minor">
            <a:schemeClr val="tx1"/>
          </a:fontRef>
        </p:style>
      </p:cxnSp>
      <p:sp>
        <p:nvSpPr>
          <p:cNvPr id="87" name="Rectangle 86"/>
          <p:cNvSpPr/>
          <p:nvPr/>
        </p:nvSpPr>
        <p:spPr bwMode="auto">
          <a:xfrm>
            <a:off x="1291732" y="1930718"/>
            <a:ext cx="2871489" cy="771784"/>
          </a:xfrm>
          <a:prstGeom prst="rect">
            <a:avLst/>
          </a:prstGeom>
          <a:solidFill>
            <a:srgbClr val="512373">
              <a:alpha val="89804"/>
            </a:srgbClr>
          </a:solidFill>
          <a:ln w="38100">
            <a:noFill/>
          </a:ln>
        </p:spPr>
        <p:txBody>
          <a:bodyPr vert="horz" wrap="square" lIns="91440" tIns="45720" rIns="91440" bIns="45720" numCol="1" rtlCol="0" anchor="ctr" anchorCtr="0" compatLnSpc="1"/>
          <a:lstStyle/>
          <a:p>
            <a:pPr algn="ctr"/>
            <a:r>
              <a:rPr lang="lv-LV" dirty="0">
                <a:solidFill>
                  <a:srgbClr val="FFFFFF"/>
                </a:solidFill>
                <a:latin typeface="Source Sans Pro" panose="020B0503030403020204" pitchFamily="34" charset="0"/>
                <a:ea typeface="Source Sans Pro" panose="020B0503030403020204" pitchFamily="34" charset="0"/>
                <a:cs typeface="Source Sans Pro" charset="0"/>
              </a:rPr>
              <a:t>Speciālās izglītība</a:t>
            </a:r>
          </a:p>
        </p:txBody>
      </p:sp>
      <p:sp>
        <p:nvSpPr>
          <p:cNvPr id="90" name="Rectangle 89"/>
          <p:cNvSpPr/>
          <p:nvPr/>
        </p:nvSpPr>
        <p:spPr bwMode="auto">
          <a:xfrm>
            <a:off x="1291732" y="3142307"/>
            <a:ext cx="2871489" cy="771784"/>
          </a:xfrm>
          <a:prstGeom prst="rect">
            <a:avLst/>
          </a:prstGeom>
          <a:solidFill>
            <a:srgbClr val="512373">
              <a:alpha val="89804"/>
            </a:srgbClr>
          </a:solidFill>
          <a:ln w="38100">
            <a:noFill/>
          </a:ln>
        </p:spPr>
        <p:txBody>
          <a:bodyPr vert="horz" wrap="square" lIns="91440" tIns="45720" rIns="91440" bIns="45720" numCol="1" rtlCol="0" anchor="ctr" anchorCtr="0" compatLnSpc="1"/>
          <a:lstStyle/>
          <a:p>
            <a:pPr algn="ctr"/>
            <a:r>
              <a:rPr lang="lv-LV" dirty="0">
                <a:solidFill>
                  <a:srgbClr val="FFFFFF"/>
                </a:solidFill>
                <a:latin typeface="Source Sans Pro" panose="020B0503030403020204" pitchFamily="34" charset="0"/>
                <a:ea typeface="Source Sans Pro" panose="020B0503030403020204" pitchFamily="34" charset="0"/>
                <a:cs typeface="Source Sans Pro" charset="0"/>
              </a:rPr>
              <a:t>Vispārējā izglītība</a:t>
            </a:r>
          </a:p>
        </p:txBody>
      </p:sp>
      <p:sp>
        <p:nvSpPr>
          <p:cNvPr id="94" name="Rectangle 93"/>
          <p:cNvSpPr/>
          <p:nvPr/>
        </p:nvSpPr>
        <p:spPr bwMode="auto">
          <a:xfrm>
            <a:off x="1291732" y="4353896"/>
            <a:ext cx="2871489" cy="771784"/>
          </a:xfrm>
          <a:prstGeom prst="rect">
            <a:avLst/>
          </a:prstGeom>
          <a:solidFill>
            <a:srgbClr val="512373">
              <a:alpha val="89804"/>
            </a:srgbClr>
          </a:solidFill>
          <a:ln w="38100">
            <a:noFill/>
          </a:ln>
        </p:spPr>
        <p:txBody>
          <a:bodyPr vert="horz" wrap="square" lIns="91440" tIns="45720" rIns="91440" bIns="45720" numCol="1" rtlCol="0" anchor="ctr" anchorCtr="0" compatLnSpc="1"/>
          <a:lstStyle/>
          <a:p>
            <a:pPr algn="ctr"/>
            <a:r>
              <a:rPr lang="lv-LV" dirty="0">
                <a:solidFill>
                  <a:srgbClr val="FFFFFF"/>
                </a:solidFill>
                <a:latin typeface="Source Sans Pro" panose="020B0503030403020204" pitchFamily="34" charset="0"/>
                <a:ea typeface="Source Sans Pro" panose="020B0503030403020204" pitchFamily="34" charset="0"/>
                <a:cs typeface="Source Sans Pro" charset="0"/>
              </a:rPr>
              <a:t>Profesionālā izglītība</a:t>
            </a:r>
          </a:p>
        </p:txBody>
      </p:sp>
      <p:sp>
        <p:nvSpPr>
          <p:cNvPr id="99" name="Rectangle 98"/>
          <p:cNvSpPr/>
          <p:nvPr/>
        </p:nvSpPr>
        <p:spPr bwMode="auto">
          <a:xfrm>
            <a:off x="1291732" y="5565485"/>
            <a:ext cx="2871489" cy="771784"/>
          </a:xfrm>
          <a:prstGeom prst="rect">
            <a:avLst/>
          </a:prstGeom>
          <a:solidFill>
            <a:srgbClr val="512373">
              <a:alpha val="89804"/>
            </a:srgbClr>
          </a:solidFill>
          <a:ln w="38100">
            <a:noFill/>
          </a:ln>
        </p:spPr>
        <p:txBody>
          <a:bodyPr vert="horz" wrap="square" lIns="91440" tIns="45720" rIns="91440" bIns="45720" numCol="1" rtlCol="0" anchor="ctr" anchorCtr="0" compatLnSpc="1"/>
          <a:lstStyle/>
          <a:p>
            <a:pPr algn="ctr"/>
            <a:r>
              <a:rPr lang="lv-LV" dirty="0">
                <a:solidFill>
                  <a:srgbClr val="FFFFFF"/>
                </a:solidFill>
                <a:latin typeface="Source Sans Pro" panose="020B0503030403020204" pitchFamily="34" charset="0"/>
                <a:ea typeface="Source Sans Pro" panose="020B0503030403020204" pitchFamily="34" charset="0"/>
                <a:cs typeface="Source Sans Pro" charset="0"/>
              </a:rPr>
              <a:t>Augstākā izglītība</a:t>
            </a:r>
          </a:p>
        </p:txBody>
      </p:sp>
      <p:sp>
        <p:nvSpPr>
          <p:cNvPr id="100" name="TextBox 99"/>
          <p:cNvSpPr txBox="1"/>
          <p:nvPr/>
        </p:nvSpPr>
        <p:spPr>
          <a:xfrm>
            <a:off x="5118636" y="2058879"/>
            <a:ext cx="1747917" cy="350865"/>
          </a:xfrm>
          <a:prstGeom prst="rect">
            <a:avLst/>
          </a:prstGeom>
          <a:noFill/>
        </p:spPr>
        <p:txBody>
          <a:bodyPr wrap="square" rtlCol="0">
            <a:spAutoFit/>
          </a:bodyPr>
          <a:lstStyle/>
          <a:p>
            <a:pPr>
              <a:lnSpc>
                <a:spcPct val="120000"/>
              </a:lnSpc>
              <a:buClrTx/>
              <a:buFontTx/>
              <a:buNone/>
            </a:pPr>
            <a:r>
              <a:rPr lang="lv-LV" kern="1200" dirty="0">
                <a:solidFill>
                  <a:srgbClr val="7030A0"/>
                </a:solidFill>
                <a:latin typeface="Source Sans Pro" charset="0"/>
                <a:ea typeface="Source Sans Pro" charset="0"/>
                <a:cs typeface="Source Sans Pro" charset="0"/>
              </a:rPr>
              <a:t>7,5M</a:t>
            </a:r>
            <a:r>
              <a:rPr lang="en-US" kern="1200" dirty="0">
                <a:solidFill>
                  <a:srgbClr val="7030A0"/>
                </a:solidFill>
                <a:latin typeface="Source Sans Pro" charset="0"/>
                <a:ea typeface="Source Sans Pro" charset="0"/>
                <a:cs typeface="Source Sans Pro" charset="0"/>
              </a:rPr>
              <a:t> €</a:t>
            </a:r>
            <a:r>
              <a:rPr lang="lv-LV" kern="1200" dirty="0">
                <a:solidFill>
                  <a:srgbClr val="7030A0"/>
                </a:solidFill>
                <a:latin typeface="Source Sans Pro" charset="0"/>
                <a:ea typeface="Source Sans Pro" charset="0"/>
                <a:cs typeface="Source Sans Pro" charset="0"/>
              </a:rPr>
              <a:t>; 44 iestādes</a:t>
            </a:r>
            <a:endParaRPr lang="en-US" kern="1200" dirty="0">
              <a:solidFill>
                <a:srgbClr val="7030A0"/>
              </a:solidFill>
              <a:latin typeface="Source Sans Pro" charset="0"/>
              <a:ea typeface="Source Sans Pro" charset="0"/>
              <a:cs typeface="Source Sans Pro" charset="0"/>
            </a:endParaRPr>
          </a:p>
        </p:txBody>
      </p:sp>
      <p:sp>
        <p:nvSpPr>
          <p:cNvPr id="103" name="TextBox 102"/>
          <p:cNvSpPr txBox="1"/>
          <p:nvPr/>
        </p:nvSpPr>
        <p:spPr>
          <a:xfrm>
            <a:off x="9886673" y="2058879"/>
            <a:ext cx="2072335" cy="350865"/>
          </a:xfrm>
          <a:prstGeom prst="rect">
            <a:avLst/>
          </a:prstGeom>
          <a:noFill/>
        </p:spPr>
        <p:txBody>
          <a:bodyPr wrap="square" rtlCol="0">
            <a:spAutoFit/>
          </a:bodyPr>
          <a:lstStyle/>
          <a:p>
            <a:pPr>
              <a:lnSpc>
                <a:spcPct val="120000"/>
              </a:lnSpc>
              <a:buClrTx/>
              <a:buFontTx/>
              <a:buNone/>
            </a:pPr>
            <a:r>
              <a:rPr lang="lv-LV" kern="1200" dirty="0">
                <a:solidFill>
                  <a:srgbClr val="7030A0"/>
                </a:solidFill>
                <a:latin typeface="Source Sans Pro" charset="0"/>
                <a:ea typeface="Source Sans Pro" charset="0"/>
                <a:cs typeface="Source Sans Pro" charset="0"/>
              </a:rPr>
              <a:t>14,7M</a:t>
            </a:r>
            <a:r>
              <a:rPr lang="en-US" kern="1200" dirty="0">
                <a:solidFill>
                  <a:srgbClr val="7030A0"/>
                </a:solidFill>
                <a:latin typeface="Source Sans Pro" charset="0"/>
                <a:ea typeface="Source Sans Pro" charset="0"/>
                <a:cs typeface="Source Sans Pro" charset="0"/>
              </a:rPr>
              <a:t> €</a:t>
            </a:r>
            <a:r>
              <a:rPr lang="lv-LV" kern="1200" dirty="0">
                <a:solidFill>
                  <a:srgbClr val="7030A0"/>
                </a:solidFill>
                <a:latin typeface="Source Sans Pro" charset="0"/>
                <a:ea typeface="Source Sans Pro" charset="0"/>
                <a:cs typeface="Source Sans Pro" charset="0"/>
              </a:rPr>
              <a:t>; 15-20 iestādes</a:t>
            </a:r>
            <a:endParaRPr lang="en-US" kern="1200" dirty="0">
              <a:solidFill>
                <a:srgbClr val="7030A0"/>
              </a:solidFill>
              <a:latin typeface="Source Sans Pro" charset="0"/>
              <a:ea typeface="Source Sans Pro" charset="0"/>
              <a:cs typeface="Source Sans Pro" charset="0"/>
            </a:endParaRPr>
          </a:p>
        </p:txBody>
      </p:sp>
      <p:sp>
        <p:nvSpPr>
          <p:cNvPr id="104" name="TextBox 103"/>
          <p:cNvSpPr txBox="1"/>
          <p:nvPr/>
        </p:nvSpPr>
        <p:spPr>
          <a:xfrm>
            <a:off x="4783310" y="3039616"/>
            <a:ext cx="2532089" cy="1103122"/>
          </a:xfrm>
          <a:prstGeom prst="rect">
            <a:avLst/>
          </a:prstGeom>
          <a:noFill/>
        </p:spPr>
        <p:txBody>
          <a:bodyPr wrap="square" rtlCol="0">
            <a:spAutoFit/>
          </a:bodyPr>
          <a:lstStyle/>
          <a:p>
            <a:pPr>
              <a:lnSpc>
                <a:spcPct val="120000"/>
              </a:lnSpc>
              <a:buClrTx/>
              <a:buFontTx/>
              <a:buNone/>
            </a:pPr>
            <a:r>
              <a:rPr lang="lv-LV" kern="1200" dirty="0">
                <a:solidFill>
                  <a:srgbClr val="7030A0"/>
                </a:solidFill>
                <a:latin typeface="Source Sans Pro" charset="0"/>
                <a:ea typeface="Source Sans Pro" charset="0"/>
                <a:cs typeface="Source Sans Pro" charset="0"/>
              </a:rPr>
              <a:t>6,8M</a:t>
            </a:r>
            <a:r>
              <a:rPr lang="en-US" kern="1200" dirty="0">
                <a:solidFill>
                  <a:srgbClr val="7030A0"/>
                </a:solidFill>
                <a:latin typeface="Source Sans Pro" charset="0"/>
                <a:ea typeface="Source Sans Pro" charset="0"/>
                <a:cs typeface="Source Sans Pro" charset="0"/>
              </a:rPr>
              <a:t> €</a:t>
            </a:r>
            <a:r>
              <a:rPr lang="lv-LV" kern="1200" dirty="0">
                <a:solidFill>
                  <a:srgbClr val="7030A0"/>
                </a:solidFill>
                <a:latin typeface="Source Sans Pro" charset="0"/>
                <a:ea typeface="Source Sans Pro" charset="0"/>
                <a:cs typeface="Source Sans Pro" charset="0"/>
              </a:rPr>
              <a:t>; 35 iestādes </a:t>
            </a:r>
          </a:p>
          <a:p>
            <a:pPr>
              <a:lnSpc>
                <a:spcPct val="120000"/>
              </a:lnSpc>
              <a:buClrTx/>
              <a:buFontTx/>
              <a:buNone/>
            </a:pPr>
            <a:r>
              <a:rPr lang="lv-LV" kern="1200" dirty="0">
                <a:solidFill>
                  <a:schemeClr val="tx1">
                    <a:lumMod val="50000"/>
                    <a:lumOff val="50000"/>
                  </a:schemeClr>
                </a:solidFill>
                <a:latin typeface="Source Sans Pro" charset="0"/>
                <a:ea typeface="Source Sans Pro" charset="0"/>
                <a:cs typeface="Source Sans Pro" charset="0"/>
              </a:rPr>
              <a:t>(infrastruktūras uzlabošana izglītojamiem ar funkcionāliem traucējumiem)</a:t>
            </a:r>
            <a:endParaRPr lang="en-US" kern="1200" dirty="0">
              <a:solidFill>
                <a:schemeClr val="tx1">
                  <a:lumMod val="50000"/>
                  <a:lumOff val="50000"/>
                </a:schemeClr>
              </a:solidFill>
              <a:latin typeface="Source Sans Pro" charset="0"/>
              <a:ea typeface="Source Sans Pro" charset="0"/>
              <a:cs typeface="Source Sans Pro" charset="0"/>
            </a:endParaRPr>
          </a:p>
        </p:txBody>
      </p:sp>
      <p:sp>
        <p:nvSpPr>
          <p:cNvPr id="105" name="TextBox 104"/>
          <p:cNvSpPr txBox="1"/>
          <p:nvPr/>
        </p:nvSpPr>
        <p:spPr>
          <a:xfrm>
            <a:off x="9542597" y="2764205"/>
            <a:ext cx="2538319" cy="1643527"/>
          </a:xfrm>
          <a:prstGeom prst="rect">
            <a:avLst/>
          </a:prstGeom>
          <a:noFill/>
        </p:spPr>
        <p:txBody>
          <a:bodyPr wrap="square" rtlCol="0">
            <a:spAutoFit/>
          </a:bodyPr>
          <a:lstStyle/>
          <a:p>
            <a:pPr>
              <a:lnSpc>
                <a:spcPct val="120000"/>
              </a:lnSpc>
              <a:buClrTx/>
            </a:pPr>
            <a:r>
              <a:rPr lang="lv-LV" kern="1200" dirty="0">
                <a:solidFill>
                  <a:srgbClr val="7030A0"/>
                </a:solidFill>
                <a:latin typeface="Source Sans Pro" charset="0"/>
                <a:ea typeface="Source Sans Pro" charset="0"/>
                <a:cs typeface="Source Sans Pro" charset="0"/>
              </a:rPr>
              <a:t>71,8M </a:t>
            </a:r>
            <a:r>
              <a:rPr lang="en-US" kern="1200" dirty="0">
                <a:solidFill>
                  <a:srgbClr val="7030A0"/>
                </a:solidFill>
                <a:latin typeface="Source Sans Pro" charset="0"/>
                <a:ea typeface="Source Sans Pro" charset="0"/>
                <a:cs typeface="Source Sans Pro" charset="0"/>
              </a:rPr>
              <a:t>€</a:t>
            </a:r>
            <a:r>
              <a:rPr lang="lv-LV" kern="1200" dirty="0">
                <a:solidFill>
                  <a:srgbClr val="7030A0"/>
                </a:solidFill>
                <a:latin typeface="Source Sans Pro" charset="0"/>
                <a:ea typeface="Source Sans Pro" charset="0"/>
                <a:cs typeface="Source Sans Pro" charset="0"/>
              </a:rPr>
              <a:t>; </a:t>
            </a:r>
            <a:r>
              <a:rPr lang="lv-LV" kern="1200" dirty="0">
                <a:solidFill>
                  <a:schemeClr val="tx1">
                    <a:lumMod val="50000"/>
                    <a:lumOff val="50000"/>
                  </a:schemeClr>
                </a:solidFill>
                <a:latin typeface="Source Sans Pro" charset="0"/>
                <a:ea typeface="Source Sans Pro" charset="0"/>
                <a:cs typeface="Source Sans Pro" charset="0"/>
              </a:rPr>
              <a:t>Mācību procesa tehnoloģiju iegāde</a:t>
            </a:r>
          </a:p>
          <a:p>
            <a:pPr>
              <a:lnSpc>
                <a:spcPct val="120000"/>
              </a:lnSpc>
              <a:buClrTx/>
            </a:pPr>
            <a:r>
              <a:rPr lang="lv-LV" kern="1200" dirty="0">
                <a:solidFill>
                  <a:srgbClr val="7030A0"/>
                </a:solidFill>
                <a:latin typeface="Source Sans Pro" charset="0"/>
                <a:ea typeface="Source Sans Pro" charset="0"/>
                <a:cs typeface="Source Sans Pro" charset="0"/>
              </a:rPr>
              <a:t>1,4M </a:t>
            </a:r>
            <a:r>
              <a:rPr lang="en-US" kern="1200" dirty="0">
                <a:solidFill>
                  <a:srgbClr val="7030A0"/>
                </a:solidFill>
                <a:latin typeface="Source Sans Pro" charset="0"/>
                <a:ea typeface="Source Sans Pro" charset="0"/>
                <a:cs typeface="Source Sans Pro" charset="0"/>
              </a:rPr>
              <a:t>€</a:t>
            </a:r>
            <a:r>
              <a:rPr lang="lv-LV" kern="1200" dirty="0">
                <a:solidFill>
                  <a:srgbClr val="7030A0"/>
                </a:solidFill>
                <a:latin typeface="Source Sans Pro" charset="0"/>
                <a:ea typeface="Source Sans Pro" charset="0"/>
                <a:cs typeface="Source Sans Pro" charset="0"/>
              </a:rPr>
              <a:t>; </a:t>
            </a:r>
            <a:r>
              <a:rPr lang="lv-LV" kern="1200" dirty="0" err="1">
                <a:solidFill>
                  <a:schemeClr val="tx1">
                    <a:lumMod val="50000"/>
                    <a:lumOff val="50000"/>
                  </a:schemeClr>
                </a:solidFill>
                <a:latin typeface="Source Sans Pro" charset="0"/>
                <a:ea typeface="Source Sans Pro" charset="0"/>
                <a:cs typeface="Source Sans Pro" charset="0"/>
              </a:rPr>
              <a:t>Asistīvo</a:t>
            </a:r>
            <a:r>
              <a:rPr lang="lv-LV" kern="1200" dirty="0">
                <a:solidFill>
                  <a:schemeClr val="tx1">
                    <a:lumMod val="50000"/>
                    <a:lumOff val="50000"/>
                  </a:schemeClr>
                </a:solidFill>
                <a:latin typeface="Source Sans Pro" charset="0"/>
                <a:ea typeface="Source Sans Pro" charset="0"/>
                <a:cs typeface="Source Sans Pro" charset="0"/>
              </a:rPr>
              <a:t> tehnoloģiju iegādes un apmaiņas sistēmas ieviešana</a:t>
            </a:r>
          </a:p>
          <a:p>
            <a:pPr>
              <a:lnSpc>
                <a:spcPct val="120000"/>
              </a:lnSpc>
              <a:buClrTx/>
            </a:pPr>
            <a:r>
              <a:rPr lang="lv-LV" kern="1200" dirty="0">
                <a:solidFill>
                  <a:srgbClr val="7030A0"/>
                </a:solidFill>
                <a:latin typeface="Source Sans Pro" charset="0"/>
                <a:ea typeface="Source Sans Pro" charset="0"/>
                <a:cs typeface="Source Sans Pro" charset="0"/>
              </a:rPr>
              <a:t>30,7M </a:t>
            </a:r>
            <a:r>
              <a:rPr lang="en-US" kern="1200" dirty="0">
                <a:solidFill>
                  <a:srgbClr val="7030A0"/>
                </a:solidFill>
                <a:latin typeface="Source Sans Pro" charset="0"/>
                <a:ea typeface="Source Sans Pro" charset="0"/>
                <a:cs typeface="Source Sans Pro" charset="0"/>
              </a:rPr>
              <a:t>€</a:t>
            </a:r>
            <a:r>
              <a:rPr lang="lv-LV" kern="1200" dirty="0">
                <a:solidFill>
                  <a:srgbClr val="7030A0"/>
                </a:solidFill>
                <a:latin typeface="Source Sans Pro" charset="0"/>
                <a:ea typeface="Source Sans Pro" charset="0"/>
                <a:cs typeface="Source Sans Pro" charset="0"/>
              </a:rPr>
              <a:t>; 20 iestādes </a:t>
            </a:r>
            <a:r>
              <a:rPr lang="lv-LV" kern="1200" dirty="0">
                <a:solidFill>
                  <a:schemeClr val="tx1">
                    <a:lumMod val="50000"/>
                    <a:lumOff val="50000"/>
                  </a:schemeClr>
                </a:solidFill>
                <a:latin typeface="Source Sans Pro" charset="0"/>
                <a:ea typeface="Source Sans Pro" charset="0"/>
                <a:cs typeface="Source Sans Pro" charset="0"/>
              </a:rPr>
              <a:t>(RRF)</a:t>
            </a:r>
          </a:p>
        </p:txBody>
      </p:sp>
      <p:sp>
        <p:nvSpPr>
          <p:cNvPr id="110" name="TextBox 109"/>
          <p:cNvSpPr txBox="1"/>
          <p:nvPr/>
        </p:nvSpPr>
        <p:spPr>
          <a:xfrm>
            <a:off x="7529273" y="3267747"/>
            <a:ext cx="1799503" cy="350865"/>
          </a:xfrm>
          <a:prstGeom prst="rect">
            <a:avLst/>
          </a:prstGeom>
          <a:noFill/>
        </p:spPr>
        <p:txBody>
          <a:bodyPr wrap="square" rtlCol="0">
            <a:spAutoFit/>
          </a:bodyPr>
          <a:lstStyle/>
          <a:p>
            <a:pPr>
              <a:lnSpc>
                <a:spcPct val="120000"/>
              </a:lnSpc>
              <a:buClrTx/>
              <a:buFontTx/>
              <a:buNone/>
            </a:pPr>
            <a:r>
              <a:rPr lang="lv-LV" kern="1200" dirty="0">
                <a:solidFill>
                  <a:srgbClr val="7030A0"/>
                </a:solidFill>
                <a:latin typeface="Source Sans Pro" charset="0"/>
                <a:ea typeface="Source Sans Pro" charset="0"/>
                <a:cs typeface="Source Sans Pro" charset="0"/>
              </a:rPr>
              <a:t>137M</a:t>
            </a:r>
            <a:r>
              <a:rPr lang="en-US" kern="1200" dirty="0">
                <a:solidFill>
                  <a:srgbClr val="7030A0"/>
                </a:solidFill>
                <a:latin typeface="Source Sans Pro" charset="0"/>
                <a:ea typeface="Source Sans Pro" charset="0"/>
                <a:cs typeface="Source Sans Pro" charset="0"/>
              </a:rPr>
              <a:t> €</a:t>
            </a:r>
            <a:r>
              <a:rPr lang="lv-LV" kern="1200" dirty="0">
                <a:solidFill>
                  <a:srgbClr val="7030A0"/>
                </a:solidFill>
                <a:latin typeface="Source Sans Pro" charset="0"/>
                <a:ea typeface="Source Sans Pro" charset="0"/>
                <a:cs typeface="Source Sans Pro" charset="0"/>
              </a:rPr>
              <a:t>; 95 iestādes</a:t>
            </a:r>
            <a:endParaRPr lang="en-US" kern="1200" dirty="0">
              <a:solidFill>
                <a:srgbClr val="7030A0"/>
              </a:solidFill>
              <a:latin typeface="Source Sans Pro" charset="0"/>
              <a:ea typeface="Source Sans Pro" charset="0"/>
              <a:cs typeface="Source Sans Pro" charset="0"/>
            </a:endParaRPr>
          </a:p>
        </p:txBody>
      </p:sp>
      <p:sp>
        <p:nvSpPr>
          <p:cNvPr id="112" name="TextBox 111"/>
          <p:cNvSpPr txBox="1"/>
          <p:nvPr/>
        </p:nvSpPr>
        <p:spPr>
          <a:xfrm>
            <a:off x="5118636" y="4597177"/>
            <a:ext cx="1850758" cy="350865"/>
          </a:xfrm>
          <a:prstGeom prst="rect">
            <a:avLst/>
          </a:prstGeom>
          <a:noFill/>
        </p:spPr>
        <p:txBody>
          <a:bodyPr wrap="square" rtlCol="0">
            <a:spAutoFit/>
          </a:bodyPr>
          <a:lstStyle/>
          <a:p>
            <a:pPr>
              <a:lnSpc>
                <a:spcPct val="120000"/>
              </a:lnSpc>
              <a:buClrTx/>
              <a:buFontTx/>
              <a:buNone/>
            </a:pPr>
            <a:r>
              <a:rPr lang="lv-LV" kern="1200" dirty="0">
                <a:solidFill>
                  <a:srgbClr val="7030A0"/>
                </a:solidFill>
                <a:latin typeface="Source Sans Pro" charset="0"/>
                <a:ea typeface="Source Sans Pro" charset="0"/>
                <a:cs typeface="Source Sans Pro" charset="0"/>
              </a:rPr>
              <a:t>168M</a:t>
            </a:r>
            <a:r>
              <a:rPr lang="en-US" kern="1200" dirty="0">
                <a:solidFill>
                  <a:srgbClr val="7030A0"/>
                </a:solidFill>
                <a:latin typeface="Source Sans Pro" charset="0"/>
                <a:ea typeface="Source Sans Pro" charset="0"/>
                <a:cs typeface="Source Sans Pro" charset="0"/>
              </a:rPr>
              <a:t> €</a:t>
            </a:r>
            <a:r>
              <a:rPr lang="lv-LV" kern="1200" dirty="0">
                <a:solidFill>
                  <a:srgbClr val="7030A0"/>
                </a:solidFill>
                <a:latin typeface="Source Sans Pro" charset="0"/>
                <a:ea typeface="Source Sans Pro" charset="0"/>
                <a:cs typeface="Source Sans Pro" charset="0"/>
              </a:rPr>
              <a:t>; 27 iestādes</a:t>
            </a:r>
            <a:endParaRPr lang="en-US" kern="1200" dirty="0">
              <a:solidFill>
                <a:srgbClr val="7030A0"/>
              </a:solidFill>
              <a:latin typeface="Source Sans Pro" charset="0"/>
              <a:ea typeface="Source Sans Pro" charset="0"/>
              <a:cs typeface="Source Sans Pro" charset="0"/>
            </a:endParaRPr>
          </a:p>
        </p:txBody>
      </p:sp>
      <p:sp>
        <p:nvSpPr>
          <p:cNvPr id="113" name="TextBox 112"/>
          <p:cNvSpPr txBox="1"/>
          <p:nvPr/>
        </p:nvSpPr>
        <p:spPr>
          <a:xfrm>
            <a:off x="9886673" y="4597177"/>
            <a:ext cx="2072335" cy="350865"/>
          </a:xfrm>
          <a:prstGeom prst="rect">
            <a:avLst/>
          </a:prstGeom>
          <a:noFill/>
        </p:spPr>
        <p:txBody>
          <a:bodyPr wrap="square" rtlCol="0">
            <a:spAutoFit/>
          </a:bodyPr>
          <a:lstStyle/>
          <a:p>
            <a:pPr>
              <a:lnSpc>
                <a:spcPct val="120000"/>
              </a:lnSpc>
              <a:buClrTx/>
              <a:buFontTx/>
              <a:buNone/>
            </a:pPr>
            <a:r>
              <a:rPr lang="lv-LV" kern="1200" dirty="0">
                <a:solidFill>
                  <a:srgbClr val="7030A0"/>
                </a:solidFill>
                <a:latin typeface="Source Sans Pro" charset="0"/>
                <a:ea typeface="Source Sans Pro" charset="0"/>
                <a:cs typeface="Source Sans Pro" charset="0"/>
              </a:rPr>
              <a:t>47M</a:t>
            </a:r>
            <a:r>
              <a:rPr lang="en-US" kern="1200" dirty="0">
                <a:solidFill>
                  <a:srgbClr val="7030A0"/>
                </a:solidFill>
                <a:latin typeface="Source Sans Pro" charset="0"/>
                <a:ea typeface="Source Sans Pro" charset="0"/>
                <a:cs typeface="Source Sans Pro" charset="0"/>
              </a:rPr>
              <a:t> €</a:t>
            </a:r>
            <a:r>
              <a:rPr lang="lv-LV" kern="1200" dirty="0">
                <a:solidFill>
                  <a:srgbClr val="7030A0"/>
                </a:solidFill>
                <a:latin typeface="Source Sans Pro" charset="0"/>
                <a:ea typeface="Source Sans Pro" charset="0"/>
                <a:cs typeface="Source Sans Pro" charset="0"/>
              </a:rPr>
              <a:t>; 10-12 iestādes</a:t>
            </a:r>
            <a:endParaRPr lang="en-US" kern="1200" dirty="0">
              <a:solidFill>
                <a:srgbClr val="7030A0"/>
              </a:solidFill>
              <a:latin typeface="Source Sans Pro" charset="0"/>
              <a:ea typeface="Source Sans Pro" charset="0"/>
              <a:cs typeface="Source Sans Pro" charset="0"/>
            </a:endParaRPr>
          </a:p>
        </p:txBody>
      </p:sp>
      <p:sp>
        <p:nvSpPr>
          <p:cNvPr id="114" name="TextBox 113"/>
          <p:cNvSpPr txBox="1"/>
          <p:nvPr/>
        </p:nvSpPr>
        <p:spPr>
          <a:xfrm>
            <a:off x="5118636" y="5708851"/>
            <a:ext cx="1850758" cy="350865"/>
          </a:xfrm>
          <a:prstGeom prst="rect">
            <a:avLst/>
          </a:prstGeom>
          <a:noFill/>
        </p:spPr>
        <p:txBody>
          <a:bodyPr wrap="square" rtlCol="0">
            <a:spAutoFit/>
          </a:bodyPr>
          <a:lstStyle/>
          <a:p>
            <a:pPr>
              <a:lnSpc>
                <a:spcPct val="120000"/>
              </a:lnSpc>
              <a:buClrTx/>
              <a:buFontTx/>
              <a:buNone/>
            </a:pPr>
            <a:r>
              <a:rPr lang="lv-LV" kern="1200" dirty="0">
                <a:solidFill>
                  <a:srgbClr val="7030A0"/>
                </a:solidFill>
                <a:latin typeface="Source Sans Pro" charset="0"/>
                <a:ea typeface="Source Sans Pro" charset="0"/>
                <a:cs typeface="Source Sans Pro" charset="0"/>
              </a:rPr>
              <a:t>135M</a:t>
            </a:r>
            <a:r>
              <a:rPr lang="en-US" kern="1200" dirty="0">
                <a:solidFill>
                  <a:srgbClr val="7030A0"/>
                </a:solidFill>
                <a:latin typeface="Source Sans Pro" charset="0"/>
                <a:ea typeface="Source Sans Pro" charset="0"/>
                <a:cs typeface="Source Sans Pro" charset="0"/>
              </a:rPr>
              <a:t> €</a:t>
            </a:r>
            <a:r>
              <a:rPr lang="lv-LV" kern="1200" dirty="0">
                <a:solidFill>
                  <a:srgbClr val="7030A0"/>
                </a:solidFill>
                <a:latin typeface="Source Sans Pro" charset="0"/>
                <a:ea typeface="Source Sans Pro" charset="0"/>
                <a:cs typeface="Source Sans Pro" charset="0"/>
              </a:rPr>
              <a:t>; 31 iestādes</a:t>
            </a:r>
            <a:endParaRPr lang="en-US" kern="1200" dirty="0">
              <a:solidFill>
                <a:srgbClr val="7030A0"/>
              </a:solidFill>
              <a:latin typeface="Source Sans Pro" charset="0"/>
              <a:ea typeface="Source Sans Pro" charset="0"/>
              <a:cs typeface="Source Sans Pro" charset="0"/>
            </a:endParaRPr>
          </a:p>
        </p:txBody>
      </p:sp>
      <p:sp>
        <p:nvSpPr>
          <p:cNvPr id="115" name="TextBox 114"/>
          <p:cNvSpPr txBox="1"/>
          <p:nvPr/>
        </p:nvSpPr>
        <p:spPr>
          <a:xfrm>
            <a:off x="9886673" y="5708851"/>
            <a:ext cx="2194243" cy="350865"/>
          </a:xfrm>
          <a:prstGeom prst="rect">
            <a:avLst/>
          </a:prstGeom>
          <a:noFill/>
        </p:spPr>
        <p:txBody>
          <a:bodyPr wrap="square" rtlCol="0">
            <a:spAutoFit/>
          </a:bodyPr>
          <a:lstStyle/>
          <a:p>
            <a:pPr>
              <a:lnSpc>
                <a:spcPct val="120000"/>
              </a:lnSpc>
              <a:buClrTx/>
              <a:buFontTx/>
              <a:buNone/>
            </a:pPr>
            <a:r>
              <a:rPr lang="lv-LV" kern="1200" dirty="0">
                <a:solidFill>
                  <a:srgbClr val="7030A0"/>
                </a:solidFill>
                <a:latin typeface="Source Sans Pro" charset="0"/>
                <a:ea typeface="Source Sans Pro" charset="0"/>
                <a:cs typeface="Source Sans Pro" charset="0"/>
              </a:rPr>
              <a:t>28,1M</a:t>
            </a:r>
            <a:r>
              <a:rPr lang="en-US" kern="1200" dirty="0">
                <a:solidFill>
                  <a:srgbClr val="7030A0"/>
                </a:solidFill>
                <a:latin typeface="Source Sans Pro" charset="0"/>
                <a:ea typeface="Source Sans Pro" charset="0"/>
                <a:cs typeface="Source Sans Pro" charset="0"/>
              </a:rPr>
              <a:t> €</a:t>
            </a:r>
            <a:r>
              <a:rPr lang="lv-LV" kern="1200" dirty="0">
                <a:solidFill>
                  <a:srgbClr val="7030A0"/>
                </a:solidFill>
                <a:latin typeface="Source Sans Pro" charset="0"/>
                <a:ea typeface="Source Sans Pro" charset="0"/>
                <a:cs typeface="Source Sans Pro" charset="0"/>
              </a:rPr>
              <a:t>; 15-20 iestādes</a:t>
            </a:r>
            <a:endParaRPr lang="en-US" kern="1200" dirty="0">
              <a:solidFill>
                <a:srgbClr val="7030A0"/>
              </a:solidFill>
              <a:latin typeface="Source Sans Pro" charset="0"/>
              <a:ea typeface="Source Sans Pro" charset="0"/>
              <a:cs typeface="Source Sans Pro" charset="0"/>
            </a:endParaRPr>
          </a:p>
        </p:txBody>
      </p:sp>
      <p:sp>
        <p:nvSpPr>
          <p:cNvPr id="116" name="TextBox 115"/>
          <p:cNvSpPr txBox="1"/>
          <p:nvPr/>
        </p:nvSpPr>
        <p:spPr>
          <a:xfrm>
            <a:off x="7345939" y="4597176"/>
            <a:ext cx="1961737" cy="350865"/>
          </a:xfrm>
          <a:prstGeom prst="rect">
            <a:avLst/>
          </a:prstGeom>
          <a:noFill/>
        </p:spPr>
        <p:txBody>
          <a:bodyPr wrap="square" rtlCol="0">
            <a:spAutoFit/>
          </a:bodyPr>
          <a:lstStyle/>
          <a:p>
            <a:pPr>
              <a:lnSpc>
                <a:spcPct val="120000"/>
              </a:lnSpc>
              <a:buClrTx/>
              <a:buFontTx/>
              <a:buNone/>
            </a:pPr>
            <a:r>
              <a:rPr lang="lv-LV" kern="1200" dirty="0">
                <a:solidFill>
                  <a:srgbClr val="7030A0"/>
                </a:solidFill>
                <a:latin typeface="Source Sans Pro" charset="0"/>
                <a:ea typeface="Source Sans Pro" charset="0"/>
                <a:cs typeface="Source Sans Pro" charset="0"/>
              </a:rPr>
              <a:t>107,9M</a:t>
            </a:r>
            <a:r>
              <a:rPr lang="en-US" kern="1200" dirty="0">
                <a:solidFill>
                  <a:srgbClr val="7030A0"/>
                </a:solidFill>
                <a:latin typeface="Source Sans Pro" charset="0"/>
                <a:ea typeface="Source Sans Pro" charset="0"/>
                <a:cs typeface="Source Sans Pro" charset="0"/>
              </a:rPr>
              <a:t> €</a:t>
            </a:r>
            <a:r>
              <a:rPr lang="lv-LV" kern="1200" dirty="0">
                <a:solidFill>
                  <a:srgbClr val="7030A0"/>
                </a:solidFill>
                <a:latin typeface="Source Sans Pro" charset="0"/>
                <a:ea typeface="Source Sans Pro" charset="0"/>
                <a:cs typeface="Source Sans Pro" charset="0"/>
              </a:rPr>
              <a:t>; 23 iestādes</a:t>
            </a:r>
            <a:endParaRPr lang="en-US" kern="1200" dirty="0">
              <a:solidFill>
                <a:srgbClr val="7030A0"/>
              </a:solidFill>
              <a:latin typeface="Source Sans Pro" charset="0"/>
              <a:ea typeface="Source Sans Pro" charset="0"/>
              <a:cs typeface="Source Sans Pro" charset="0"/>
            </a:endParaRPr>
          </a:p>
        </p:txBody>
      </p:sp>
      <p:sp>
        <p:nvSpPr>
          <p:cNvPr id="117" name="TextBox 116"/>
          <p:cNvSpPr txBox="1"/>
          <p:nvPr/>
        </p:nvSpPr>
        <p:spPr>
          <a:xfrm>
            <a:off x="7345939" y="5708850"/>
            <a:ext cx="1829607" cy="350865"/>
          </a:xfrm>
          <a:prstGeom prst="rect">
            <a:avLst/>
          </a:prstGeom>
          <a:noFill/>
        </p:spPr>
        <p:txBody>
          <a:bodyPr wrap="square" rtlCol="0">
            <a:spAutoFit/>
          </a:bodyPr>
          <a:lstStyle/>
          <a:p>
            <a:pPr>
              <a:lnSpc>
                <a:spcPct val="120000"/>
              </a:lnSpc>
              <a:buClrTx/>
              <a:buFontTx/>
              <a:buNone/>
            </a:pPr>
            <a:r>
              <a:rPr lang="lv-LV" kern="1200" dirty="0">
                <a:solidFill>
                  <a:srgbClr val="7030A0"/>
                </a:solidFill>
                <a:latin typeface="Source Sans Pro" charset="0"/>
                <a:ea typeface="Source Sans Pro" charset="0"/>
                <a:cs typeface="Source Sans Pro" charset="0"/>
              </a:rPr>
              <a:t>147M</a:t>
            </a:r>
            <a:r>
              <a:rPr lang="en-US" kern="1200" dirty="0">
                <a:solidFill>
                  <a:srgbClr val="7030A0"/>
                </a:solidFill>
                <a:latin typeface="Source Sans Pro" charset="0"/>
                <a:ea typeface="Source Sans Pro" charset="0"/>
                <a:cs typeface="Source Sans Pro" charset="0"/>
              </a:rPr>
              <a:t> €</a:t>
            </a:r>
            <a:r>
              <a:rPr lang="lv-LV" kern="1200" dirty="0">
                <a:solidFill>
                  <a:srgbClr val="7030A0"/>
                </a:solidFill>
                <a:latin typeface="Source Sans Pro" charset="0"/>
                <a:ea typeface="Source Sans Pro" charset="0"/>
                <a:cs typeface="Source Sans Pro" charset="0"/>
              </a:rPr>
              <a:t>; 24 iestādes</a:t>
            </a:r>
            <a:endParaRPr lang="en-US" kern="1200" dirty="0">
              <a:solidFill>
                <a:srgbClr val="7030A0"/>
              </a:solidFill>
              <a:latin typeface="Source Sans Pro" charset="0"/>
              <a:ea typeface="Source Sans Pro" charset="0"/>
              <a:cs typeface="Source Sans Pro" charset="0"/>
            </a:endParaRPr>
          </a:p>
        </p:txBody>
      </p:sp>
      <p:sp>
        <p:nvSpPr>
          <p:cNvPr id="118" name="Title 18">
            <a:extLst>
              <a:ext uri="{FF2B5EF4-FFF2-40B4-BE49-F238E27FC236}">
                <a16:creationId xmlns:a16="http://schemas.microsoft.com/office/drawing/2014/main" id="{071137A8-699C-4865-9B83-3AE5CE9B30CA}"/>
              </a:ext>
            </a:extLst>
          </p:cNvPr>
          <p:cNvSpPr txBox="1">
            <a:spLocks/>
          </p:cNvSpPr>
          <p:nvPr/>
        </p:nvSpPr>
        <p:spPr>
          <a:xfrm>
            <a:off x="1746985" y="416684"/>
            <a:ext cx="9646024" cy="981852"/>
          </a:xfrm>
          <a:custGeom>
            <a:avLst/>
            <a:gdLst>
              <a:gd name="connsiteX0" fmla="*/ 0 w 4691322"/>
              <a:gd name="connsiteY0" fmla="*/ 0 h 981852"/>
              <a:gd name="connsiteX1" fmla="*/ 623276 w 4691322"/>
              <a:gd name="connsiteY1" fmla="*/ 0 h 981852"/>
              <a:gd name="connsiteX2" fmla="*/ 1152725 w 4691322"/>
              <a:gd name="connsiteY2" fmla="*/ 0 h 981852"/>
              <a:gd name="connsiteX3" fmla="*/ 1916740 w 4691322"/>
              <a:gd name="connsiteY3" fmla="*/ 0 h 981852"/>
              <a:gd name="connsiteX4" fmla="*/ 2540016 w 4691322"/>
              <a:gd name="connsiteY4" fmla="*/ 0 h 981852"/>
              <a:gd name="connsiteX5" fmla="*/ 3163291 w 4691322"/>
              <a:gd name="connsiteY5" fmla="*/ 0 h 981852"/>
              <a:gd name="connsiteX6" fmla="*/ 3927307 w 4691322"/>
              <a:gd name="connsiteY6" fmla="*/ 0 h 981852"/>
              <a:gd name="connsiteX7" fmla="*/ 4691322 w 4691322"/>
              <a:gd name="connsiteY7" fmla="*/ 0 h 981852"/>
              <a:gd name="connsiteX8" fmla="*/ 4691322 w 4691322"/>
              <a:gd name="connsiteY8" fmla="*/ 510563 h 981852"/>
              <a:gd name="connsiteX9" fmla="*/ 4691322 w 4691322"/>
              <a:gd name="connsiteY9" fmla="*/ 981852 h 981852"/>
              <a:gd name="connsiteX10" fmla="*/ 4114960 w 4691322"/>
              <a:gd name="connsiteY10" fmla="*/ 981852 h 981852"/>
              <a:gd name="connsiteX11" fmla="*/ 3444771 w 4691322"/>
              <a:gd name="connsiteY11" fmla="*/ 981852 h 981852"/>
              <a:gd name="connsiteX12" fmla="*/ 2821495 w 4691322"/>
              <a:gd name="connsiteY12" fmla="*/ 981852 h 981852"/>
              <a:gd name="connsiteX13" fmla="*/ 2057480 w 4691322"/>
              <a:gd name="connsiteY13" fmla="*/ 981852 h 981852"/>
              <a:gd name="connsiteX14" fmla="*/ 1293464 w 4691322"/>
              <a:gd name="connsiteY14" fmla="*/ 981852 h 981852"/>
              <a:gd name="connsiteX15" fmla="*/ 717102 w 4691322"/>
              <a:gd name="connsiteY15" fmla="*/ 981852 h 981852"/>
              <a:gd name="connsiteX16" fmla="*/ 0 w 4691322"/>
              <a:gd name="connsiteY16" fmla="*/ 981852 h 981852"/>
              <a:gd name="connsiteX17" fmla="*/ 0 w 4691322"/>
              <a:gd name="connsiteY17" fmla="*/ 471289 h 981852"/>
              <a:gd name="connsiteX18" fmla="*/ 0 w 4691322"/>
              <a:gd name="connsiteY18" fmla="*/ 0 h 98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691322" h="981852" extrusionOk="0">
                <a:moveTo>
                  <a:pt x="0" y="0"/>
                </a:moveTo>
                <a:cubicBezTo>
                  <a:pt x="130403" y="-8942"/>
                  <a:pt x="312861" y="-31006"/>
                  <a:pt x="623276" y="0"/>
                </a:cubicBezTo>
                <a:cubicBezTo>
                  <a:pt x="933691" y="31006"/>
                  <a:pt x="894517" y="-1095"/>
                  <a:pt x="1152725" y="0"/>
                </a:cubicBezTo>
                <a:cubicBezTo>
                  <a:pt x="1410933" y="1095"/>
                  <a:pt x="1615804" y="21568"/>
                  <a:pt x="1916740" y="0"/>
                </a:cubicBezTo>
                <a:cubicBezTo>
                  <a:pt x="2217677" y="-21568"/>
                  <a:pt x="2249763" y="630"/>
                  <a:pt x="2540016" y="0"/>
                </a:cubicBezTo>
                <a:cubicBezTo>
                  <a:pt x="2830269" y="-630"/>
                  <a:pt x="2925297" y="20529"/>
                  <a:pt x="3163291" y="0"/>
                </a:cubicBezTo>
                <a:cubicBezTo>
                  <a:pt x="3401286" y="-20529"/>
                  <a:pt x="3736812" y="36883"/>
                  <a:pt x="3927307" y="0"/>
                </a:cubicBezTo>
                <a:cubicBezTo>
                  <a:pt x="4117802" y="-36883"/>
                  <a:pt x="4469944" y="-10327"/>
                  <a:pt x="4691322" y="0"/>
                </a:cubicBezTo>
                <a:cubicBezTo>
                  <a:pt x="4709718" y="221852"/>
                  <a:pt x="4687931" y="305927"/>
                  <a:pt x="4691322" y="510563"/>
                </a:cubicBezTo>
                <a:cubicBezTo>
                  <a:pt x="4694713" y="715199"/>
                  <a:pt x="4691391" y="797743"/>
                  <a:pt x="4691322" y="981852"/>
                </a:cubicBezTo>
                <a:cubicBezTo>
                  <a:pt x="4418142" y="969575"/>
                  <a:pt x="4287574" y="992976"/>
                  <a:pt x="4114960" y="981852"/>
                </a:cubicBezTo>
                <a:cubicBezTo>
                  <a:pt x="3942346" y="970728"/>
                  <a:pt x="3663645" y="949860"/>
                  <a:pt x="3444771" y="981852"/>
                </a:cubicBezTo>
                <a:cubicBezTo>
                  <a:pt x="3225897" y="1013844"/>
                  <a:pt x="3056880" y="990463"/>
                  <a:pt x="2821495" y="981852"/>
                </a:cubicBezTo>
                <a:cubicBezTo>
                  <a:pt x="2586110" y="973241"/>
                  <a:pt x="2244788" y="947009"/>
                  <a:pt x="2057480" y="981852"/>
                </a:cubicBezTo>
                <a:cubicBezTo>
                  <a:pt x="1870172" y="1016695"/>
                  <a:pt x="1569091" y="971273"/>
                  <a:pt x="1293464" y="981852"/>
                </a:cubicBezTo>
                <a:cubicBezTo>
                  <a:pt x="1017837" y="992431"/>
                  <a:pt x="927751" y="1009419"/>
                  <a:pt x="717102" y="981852"/>
                </a:cubicBezTo>
                <a:cubicBezTo>
                  <a:pt x="506453" y="954285"/>
                  <a:pt x="354806" y="974127"/>
                  <a:pt x="0" y="981852"/>
                </a:cubicBezTo>
                <a:cubicBezTo>
                  <a:pt x="-4550" y="836120"/>
                  <a:pt x="-12237" y="639531"/>
                  <a:pt x="0" y="471289"/>
                </a:cubicBezTo>
                <a:cubicBezTo>
                  <a:pt x="12237" y="303047"/>
                  <a:pt x="-18991" y="167804"/>
                  <a:pt x="0" y="0"/>
                </a:cubicBezTo>
                <a:close/>
              </a:path>
            </a:pathLst>
          </a:custGeom>
          <a:noFill/>
          <a:ln w="25400">
            <a:noFill/>
            <a:extLst>
              <a:ext uri="{C807C97D-BFC1-408E-A445-0C87EB9F89A2}">
                <ask:lineSketchStyleProps xmlns="" xmlns:ask="http://schemas.microsoft.com/office/drawing/2018/sketchyshapes" sd="1219033472">
                  <a:prstGeom prst="rect">
                    <a:avLst/>
                  </a:prstGeom>
                  <ask:type>
                    <ask:lineSketchFreehand/>
                  </ask:type>
                </ask:lineSketchStyleProps>
              </a:ext>
            </a:extLst>
          </a:ln>
        </p:spPr>
        <p:txBody>
          <a:bodyPr anchor="t">
            <a:noAutofit/>
          </a:bodyPr>
          <a:lstStyle>
            <a:lvl1pPr algn="l" defTabSz="914400" rtl="0" eaLnBrk="1" latinLnBrk="0" hangingPunct="1">
              <a:lnSpc>
                <a:spcPct val="90000"/>
              </a:lnSpc>
              <a:spcBef>
                <a:spcPct val="0"/>
              </a:spcBef>
              <a:buNone/>
              <a:defRPr lang="en-ZA" sz="4400" kern="1200" spc="0" baseline="0">
                <a:solidFill>
                  <a:schemeClr val="tx1"/>
                </a:solidFill>
                <a:latin typeface="+mj-lt"/>
                <a:ea typeface="+mj-ea"/>
                <a:cs typeface="+mj-cs"/>
              </a:defRPr>
            </a:lvl1pPr>
          </a:lstStyle>
          <a:p>
            <a:pPr algn="r">
              <a:buClrTx/>
              <a:buFontTx/>
              <a:buNone/>
              <a:defRPr/>
            </a:pPr>
            <a:r>
              <a:rPr lang="lv-LV" sz="2400" b="1" dirty="0">
                <a:solidFill>
                  <a:srgbClr val="67478B"/>
                </a:solidFill>
                <a:latin typeface="Source Sans Pro" panose="020B0503030403020204" pitchFamily="34" charset="0"/>
                <a:ea typeface="Source Sans Pro" panose="020B0503030403020204" pitchFamily="34" charset="0"/>
                <a:cs typeface="Source Sans Pro Black" charset="0"/>
              </a:rPr>
              <a:t>ES fondu investīcijas iekļaujošai izglītības iestāžu videi</a:t>
            </a:r>
          </a:p>
          <a:p>
            <a:pPr algn="r">
              <a:buClrTx/>
              <a:buFontTx/>
              <a:buNone/>
              <a:defRPr/>
            </a:pPr>
            <a:r>
              <a:rPr lang="lv-LV" sz="2400" b="1" dirty="0">
                <a:solidFill>
                  <a:srgbClr val="67478B"/>
                </a:solidFill>
                <a:latin typeface="Source Sans Pro" panose="020B0503030403020204" pitchFamily="34" charset="0"/>
                <a:ea typeface="Source Sans Pro" panose="020B0503030403020204" pitchFamily="34" charset="0"/>
                <a:cs typeface="Source Sans Pro Black" charset="0"/>
              </a:rPr>
              <a:t>(ERAF)</a:t>
            </a:r>
          </a:p>
        </p:txBody>
      </p:sp>
    </p:spTree>
    <p:extLst>
      <p:ext uri="{BB962C8B-B14F-4D97-AF65-F5344CB8AC3E}">
        <p14:creationId xmlns:p14="http://schemas.microsoft.com/office/powerpoint/2010/main" val="1041794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3BB7000-D16A-0544-BC87-AA31B1C7E37F}"/>
              </a:ext>
            </a:extLst>
          </p:cNvPr>
          <p:cNvSpPr/>
          <p:nvPr/>
        </p:nvSpPr>
        <p:spPr>
          <a:xfrm>
            <a:off x="1010444" y="1821469"/>
            <a:ext cx="3184339" cy="1748171"/>
          </a:xfrm>
          <a:prstGeom prst="rect">
            <a:avLst/>
          </a:prstGeom>
        </p:spPr>
        <p:txBody>
          <a:bodyPr wrap="square">
            <a:spAutoFit/>
          </a:bodyPr>
          <a:lstStyle/>
          <a:p>
            <a:pPr defTabSz="938213" eaLnBrk="0" fontAlgn="base" hangingPunct="0">
              <a:spcBef>
                <a:spcPct val="0"/>
              </a:spcBef>
              <a:spcAft>
                <a:spcPct val="0"/>
              </a:spcAft>
              <a:buClrTx/>
              <a:defRPr/>
            </a:pPr>
            <a:r>
              <a:rPr lang="en-US" sz="1600" b="1" kern="1200" dirty="0">
                <a:solidFill>
                  <a:srgbClr val="67478B"/>
                </a:solidFill>
                <a:latin typeface="Source Sans Pro" panose="020B0503030403020204" pitchFamily="34" charset="0"/>
                <a:ea typeface="Source Sans Pro" panose="020B0503030403020204" pitchFamily="34" charset="0"/>
                <a:cs typeface="Source Sans Pro Black" charset="0"/>
              </a:rPr>
              <a:t>SKOLĒNIEM AR GARĪGĀS ATTĪSTĪBAS TRAUCĒJUMIEM:</a:t>
            </a:r>
          </a:p>
          <a:p>
            <a:pPr marL="196850" indent="-196850" defTabSz="938213" eaLnBrk="0" fontAlgn="base" hangingPunct="0">
              <a:lnSpc>
                <a:spcPct val="90000"/>
              </a:lnSpc>
              <a:spcBef>
                <a:spcPct val="0"/>
              </a:spcBef>
              <a:spcAft>
                <a:spcPct val="0"/>
              </a:spcAft>
              <a:buClrTx/>
              <a:buFont typeface="Wingdings" charset="2"/>
              <a:buChar char="§"/>
              <a:defRPr/>
            </a:pPr>
            <a:r>
              <a:rPr lang="lv-LV" dirty="0">
                <a:solidFill>
                  <a:srgbClr val="000000">
                    <a:alpha val="60000"/>
                  </a:srgbClr>
                </a:solidFill>
                <a:latin typeface="Source Sans Pro" charset="0"/>
                <a:ea typeface="Source Sans Pro" charset="0"/>
                <a:cs typeface="Source Sans Pro" charset="0"/>
              </a:rPr>
              <a:t>11 mācību līdzekļi skolēniem ar garīgās attīstības traucējumiem</a:t>
            </a:r>
          </a:p>
          <a:p>
            <a:pPr marL="196850" indent="-196850" defTabSz="938213" eaLnBrk="0" fontAlgn="base" hangingPunct="0">
              <a:lnSpc>
                <a:spcPct val="90000"/>
              </a:lnSpc>
              <a:spcBef>
                <a:spcPct val="0"/>
              </a:spcBef>
              <a:spcAft>
                <a:spcPct val="0"/>
              </a:spcAft>
              <a:buClrTx/>
              <a:buFont typeface="Wingdings" charset="2"/>
              <a:buChar char="§"/>
              <a:defRPr/>
            </a:pPr>
            <a:r>
              <a:rPr lang="lv-LV" dirty="0">
                <a:solidFill>
                  <a:srgbClr val="000000">
                    <a:alpha val="60000"/>
                  </a:srgbClr>
                </a:solidFill>
                <a:latin typeface="Source Sans Pro" charset="0"/>
                <a:ea typeface="Source Sans Pro" charset="0"/>
                <a:cs typeface="Source Sans Pro" charset="0"/>
              </a:rPr>
              <a:t>5 integrēti mācību līdzekļi skolēniem ar smagiem garīgās attīstības traucējumiem un dažādiem attīstības traucējumiem </a:t>
            </a:r>
            <a:r>
              <a:rPr lang="en-GB" dirty="0">
                <a:solidFill>
                  <a:srgbClr val="000000">
                    <a:alpha val="60000"/>
                  </a:srgbClr>
                </a:solidFill>
                <a:latin typeface="Source Sans Pro" charset="0"/>
                <a:ea typeface="Source Sans Pro" charset="0"/>
                <a:cs typeface="Source Sans Pro" charset="0"/>
              </a:rPr>
              <a:t> </a:t>
            </a:r>
            <a:endParaRPr lang="en-US" dirty="0">
              <a:solidFill>
                <a:srgbClr val="000000">
                  <a:alpha val="60000"/>
                </a:srgbClr>
              </a:solidFill>
              <a:latin typeface="Source Sans Pro" charset="0"/>
              <a:ea typeface="Source Sans Pro" charset="0"/>
              <a:cs typeface="Source Sans Pro" charset="0"/>
            </a:endParaRPr>
          </a:p>
        </p:txBody>
      </p:sp>
      <p:sp>
        <p:nvSpPr>
          <p:cNvPr id="25" name="Rectangle 24">
            <a:extLst>
              <a:ext uri="{FF2B5EF4-FFF2-40B4-BE49-F238E27FC236}">
                <a16:creationId xmlns:a16="http://schemas.microsoft.com/office/drawing/2014/main" id="{7D5B1315-F8EE-F84F-B4EC-48EBE784AA33}"/>
              </a:ext>
            </a:extLst>
          </p:cNvPr>
          <p:cNvSpPr/>
          <p:nvPr/>
        </p:nvSpPr>
        <p:spPr>
          <a:xfrm>
            <a:off x="7392851" y="1686047"/>
            <a:ext cx="4827671" cy="1889748"/>
          </a:xfrm>
          <a:prstGeom prst="rect">
            <a:avLst/>
          </a:prstGeom>
        </p:spPr>
        <p:txBody>
          <a:bodyPr wrap="square">
            <a:spAutoFit/>
          </a:bodyPr>
          <a:lstStyle/>
          <a:p>
            <a:pPr defTabSz="938213" eaLnBrk="0" fontAlgn="base" hangingPunct="0">
              <a:spcBef>
                <a:spcPct val="0"/>
              </a:spcBef>
              <a:spcAft>
                <a:spcPct val="0"/>
              </a:spcAft>
              <a:buClrTx/>
              <a:defRPr/>
            </a:pPr>
            <a:r>
              <a:rPr lang="lv-LV" sz="1600" b="1" kern="1200" dirty="0">
                <a:solidFill>
                  <a:srgbClr val="67478B"/>
                </a:solidFill>
                <a:latin typeface="Source Sans Pro" panose="020B0503030403020204" pitchFamily="34" charset="0"/>
                <a:ea typeface="Source Sans Pro" panose="020B0503030403020204" pitchFamily="34" charset="0"/>
                <a:cs typeface="Source Sans Pro Black" charset="0"/>
              </a:rPr>
              <a:t>SKOLĒNIEM AR DZIRDES TRAUCĒJUMIEM:</a:t>
            </a:r>
          </a:p>
          <a:p>
            <a:pPr marL="196850" indent="-196850" defTabSz="938213" eaLnBrk="0" fontAlgn="base" hangingPunct="0">
              <a:lnSpc>
                <a:spcPct val="90000"/>
              </a:lnSpc>
              <a:spcBef>
                <a:spcPct val="0"/>
              </a:spcBef>
              <a:spcAft>
                <a:spcPct val="0"/>
              </a:spcAft>
              <a:buClrTx/>
              <a:buFont typeface="Wingdings" charset="2"/>
              <a:buChar char="§"/>
              <a:defRPr/>
            </a:pPr>
            <a:r>
              <a:rPr lang="lv-LV" dirty="0">
                <a:solidFill>
                  <a:srgbClr val="000000">
                    <a:alpha val="60000"/>
                  </a:srgbClr>
                </a:solidFill>
                <a:latin typeface="Source Sans Pro" charset="0"/>
                <a:ea typeface="Source Sans Pro" charset="0"/>
                <a:cs typeface="Source Sans Pro" charset="0"/>
              </a:rPr>
              <a:t>Programmas paraugs “Latviešu valoda 1.-9.kl. skolēniem ar dzirdes traucējumiem”, pieejams: </a:t>
            </a:r>
            <a:r>
              <a:rPr lang="lv-LV" dirty="0">
                <a:solidFill>
                  <a:srgbClr val="000000">
                    <a:alpha val="60000"/>
                  </a:srgbClr>
                </a:solidFill>
                <a:latin typeface="Source Sans Pro" charset="0"/>
                <a:ea typeface="Source Sans Pro" charset="0"/>
                <a:cs typeface="Source Sans Pro" charset="0"/>
                <a:hlinkClick r:id="rId3"/>
              </a:rPr>
              <a:t>https://mape.skola2030.lv/resources/10636</a:t>
            </a:r>
            <a:r>
              <a:rPr lang="lv-LV" dirty="0">
                <a:solidFill>
                  <a:srgbClr val="000000">
                    <a:alpha val="60000"/>
                  </a:srgbClr>
                </a:solidFill>
                <a:latin typeface="Source Sans Pro" charset="0"/>
                <a:ea typeface="Source Sans Pro" charset="0"/>
                <a:cs typeface="Source Sans Pro" charset="0"/>
              </a:rPr>
              <a:t> </a:t>
            </a:r>
          </a:p>
          <a:p>
            <a:pPr marL="196850" indent="-196850" defTabSz="938213" eaLnBrk="0" fontAlgn="base" hangingPunct="0">
              <a:lnSpc>
                <a:spcPct val="90000"/>
              </a:lnSpc>
              <a:spcBef>
                <a:spcPct val="0"/>
              </a:spcBef>
              <a:spcAft>
                <a:spcPct val="0"/>
              </a:spcAft>
              <a:buClrTx/>
              <a:buFont typeface="Wingdings" charset="2"/>
              <a:buChar char="§"/>
              <a:defRPr/>
            </a:pPr>
            <a:r>
              <a:rPr lang="lv-LV" dirty="0">
                <a:solidFill>
                  <a:srgbClr val="000000">
                    <a:alpha val="60000"/>
                  </a:srgbClr>
                </a:solidFill>
                <a:latin typeface="Source Sans Pro" charset="0"/>
                <a:ea typeface="Source Sans Pro" charset="0"/>
                <a:cs typeface="Source Sans Pro" charset="0"/>
              </a:rPr>
              <a:t>Mācību līdzekļu izstrāde latviešu valodas apguvei skolēniem ar dzirdes traucējumiem 1.-6. klasē. Izstrādes laiks 2023 I</a:t>
            </a:r>
            <a:r>
              <a:rPr lang="en-US" dirty="0">
                <a:solidFill>
                  <a:srgbClr val="000000">
                    <a:alpha val="60000"/>
                  </a:srgbClr>
                </a:solidFill>
                <a:latin typeface="Source Sans Pro" charset="0"/>
                <a:ea typeface="Source Sans Pro" charset="0"/>
                <a:cs typeface="Source Sans Pro" charset="0"/>
              </a:rPr>
              <a:t> </a:t>
            </a:r>
            <a:r>
              <a:rPr lang="en-US" dirty="0" err="1">
                <a:solidFill>
                  <a:srgbClr val="000000">
                    <a:alpha val="60000"/>
                  </a:srgbClr>
                </a:solidFill>
                <a:latin typeface="Source Sans Pro" charset="0"/>
                <a:ea typeface="Source Sans Pro" charset="0"/>
                <a:cs typeface="Source Sans Pro" charset="0"/>
              </a:rPr>
              <a:t>cet</a:t>
            </a:r>
            <a:r>
              <a:rPr lang="en-US" dirty="0">
                <a:solidFill>
                  <a:srgbClr val="000000">
                    <a:alpha val="60000"/>
                  </a:srgbClr>
                </a:solidFill>
                <a:latin typeface="Source Sans Pro" charset="0"/>
                <a:ea typeface="Source Sans Pro" charset="0"/>
                <a:cs typeface="Source Sans Pro" charset="0"/>
              </a:rPr>
              <a:t>;</a:t>
            </a:r>
            <a:endParaRPr lang="lv-LV" dirty="0">
              <a:solidFill>
                <a:srgbClr val="000000">
                  <a:alpha val="60000"/>
                </a:srgbClr>
              </a:solidFill>
              <a:latin typeface="Source Sans Pro" charset="0"/>
              <a:ea typeface="Source Sans Pro" charset="0"/>
              <a:cs typeface="Source Sans Pro" charset="0"/>
            </a:endParaRPr>
          </a:p>
          <a:p>
            <a:pPr marL="196850" indent="-196850" defTabSz="938213" eaLnBrk="0" fontAlgn="base" hangingPunct="0">
              <a:lnSpc>
                <a:spcPct val="90000"/>
              </a:lnSpc>
              <a:spcBef>
                <a:spcPct val="0"/>
              </a:spcBef>
              <a:spcAft>
                <a:spcPct val="0"/>
              </a:spcAft>
              <a:buClrTx/>
              <a:buFont typeface="Wingdings" charset="2"/>
              <a:buChar char="§"/>
              <a:defRPr/>
            </a:pPr>
            <a:r>
              <a:rPr lang="lv-LV" dirty="0">
                <a:solidFill>
                  <a:srgbClr val="000000">
                    <a:alpha val="60000"/>
                  </a:srgbClr>
                </a:solidFill>
                <a:latin typeface="Source Sans Pro" charset="0"/>
                <a:ea typeface="Source Sans Pro" charset="0"/>
                <a:cs typeface="Source Sans Pro" charset="0"/>
              </a:rPr>
              <a:t>E-video piemēri, t.sk. 910 piemēri ar surdotulkojumu, pieejami: </a:t>
            </a:r>
            <a:r>
              <a:rPr lang="lv-LV" dirty="0">
                <a:solidFill>
                  <a:srgbClr val="000000">
                    <a:alpha val="60000"/>
                  </a:srgbClr>
                </a:solidFill>
                <a:latin typeface="Source Sans Pro" charset="0"/>
                <a:ea typeface="Source Sans Pro" charset="0"/>
                <a:cs typeface="Source Sans Pro" charset="0"/>
                <a:hlinkClick r:id="rId4"/>
              </a:rPr>
              <a:t>https://www.tavaklase.lv/</a:t>
            </a:r>
            <a:r>
              <a:rPr lang="lv-LV" dirty="0">
                <a:solidFill>
                  <a:srgbClr val="000000">
                    <a:alpha val="60000"/>
                  </a:srgbClr>
                </a:solidFill>
                <a:latin typeface="Source Sans Pro" charset="0"/>
                <a:ea typeface="Source Sans Pro" charset="0"/>
                <a:cs typeface="Source Sans Pro" charset="0"/>
              </a:rPr>
              <a:t>  </a:t>
            </a:r>
          </a:p>
        </p:txBody>
      </p:sp>
      <p:sp>
        <p:nvSpPr>
          <p:cNvPr id="26" name="Rectangle 25">
            <a:extLst>
              <a:ext uri="{FF2B5EF4-FFF2-40B4-BE49-F238E27FC236}">
                <a16:creationId xmlns:a16="http://schemas.microsoft.com/office/drawing/2014/main" id="{167AE252-BCF2-3C40-8B9E-A3F84043E706}"/>
              </a:ext>
            </a:extLst>
          </p:cNvPr>
          <p:cNvSpPr/>
          <p:nvPr/>
        </p:nvSpPr>
        <p:spPr>
          <a:xfrm>
            <a:off x="1010444" y="3701424"/>
            <a:ext cx="2994039" cy="1554272"/>
          </a:xfrm>
          <a:prstGeom prst="rect">
            <a:avLst/>
          </a:prstGeom>
        </p:spPr>
        <p:txBody>
          <a:bodyPr wrap="square">
            <a:spAutoFit/>
          </a:bodyPr>
          <a:lstStyle/>
          <a:p>
            <a:pPr defTabSz="938213" eaLnBrk="0" fontAlgn="base" hangingPunct="0">
              <a:spcBef>
                <a:spcPct val="0"/>
              </a:spcBef>
              <a:spcAft>
                <a:spcPct val="0"/>
              </a:spcAft>
              <a:buClrTx/>
              <a:defRPr/>
            </a:pPr>
            <a:r>
              <a:rPr lang="en-US" sz="1600" b="1" kern="1200" dirty="0">
                <a:solidFill>
                  <a:srgbClr val="67478B"/>
                </a:solidFill>
                <a:latin typeface="Source Sans Pro" panose="020B0503030403020204" pitchFamily="34" charset="0"/>
                <a:ea typeface="Source Sans Pro" panose="020B0503030403020204" pitchFamily="34" charset="0"/>
                <a:cs typeface="Source Sans Pro Black" charset="0"/>
              </a:rPr>
              <a:t>SKOLĒNIEM AR REDZES TRAUCĒJUMIEM:</a:t>
            </a:r>
          </a:p>
          <a:p>
            <a:pPr marL="196850" indent="-196850" defTabSz="938213" eaLnBrk="0" fontAlgn="base" hangingPunct="0">
              <a:lnSpc>
                <a:spcPct val="90000"/>
              </a:lnSpc>
              <a:spcBef>
                <a:spcPct val="0"/>
              </a:spcBef>
              <a:spcAft>
                <a:spcPct val="0"/>
              </a:spcAft>
              <a:buClrTx/>
              <a:buFont typeface="Wingdings" charset="2"/>
              <a:buChar char="§"/>
              <a:defRPr/>
            </a:pPr>
            <a:r>
              <a:rPr lang="lv-LV" dirty="0">
                <a:solidFill>
                  <a:srgbClr val="000000">
                    <a:alpha val="60000"/>
                  </a:srgbClr>
                </a:solidFill>
                <a:latin typeface="Source Sans Pro" charset="0"/>
                <a:ea typeface="Source Sans Pro" charset="0"/>
                <a:cs typeface="Source Sans Pro" charset="0"/>
              </a:rPr>
              <a:t>17 mācību līdzekļi skolēniem ar redzes traucējumiem (drukātā veidā pieejami Rīgas Strazdumuižas vidusskolā - attīstības centrā).</a:t>
            </a:r>
          </a:p>
        </p:txBody>
      </p:sp>
      <p:pic>
        <p:nvPicPr>
          <p:cNvPr id="28" name="Picture 32"/>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7200" y="0"/>
            <a:ext cx="1106488" cy="143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Title 1">
            <a:extLst>
              <a:ext uri="{FF2B5EF4-FFF2-40B4-BE49-F238E27FC236}">
                <a16:creationId xmlns:a16="http://schemas.microsoft.com/office/drawing/2014/main" id="{2AA10BDA-0B83-9D40-B548-E7195ACC4C9C}"/>
              </a:ext>
            </a:extLst>
          </p:cNvPr>
          <p:cNvSpPr txBox="1">
            <a:spLocks/>
          </p:cNvSpPr>
          <p:nvPr/>
        </p:nvSpPr>
        <p:spPr>
          <a:xfrm>
            <a:off x="1845337" y="308222"/>
            <a:ext cx="9801718" cy="838200"/>
          </a:xfrm>
          <a:prstGeom prst="rect">
            <a:avLst/>
          </a:prstGeom>
        </p:spPr>
        <p:txBody>
          <a:bodyPr vert="horz" wrap="square" lIns="0" tIns="0" rIns="0" bIns="0" numCol="1" anchor="ctr" anchorCtr="0" compatLnSpc="1">
            <a:prstTxWarp prst="textNoShape">
              <a:avLst/>
            </a:prstTxWarp>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defTabSz="914354"/>
            <a:r>
              <a:rPr lang="lv-LV" sz="2400" b="1" dirty="0">
                <a:solidFill>
                  <a:srgbClr val="67478B"/>
                </a:solidFill>
                <a:latin typeface="Source Sans Pro" panose="020B0503030403020204" pitchFamily="34" charset="0"/>
                <a:ea typeface="Source Sans Pro" panose="020B0503030403020204" pitchFamily="34" charset="0"/>
                <a:cs typeface="Source Sans Pro Black" charset="0"/>
              </a:rPr>
              <a:t>ES fondu investīcijas </a:t>
            </a:r>
            <a:r>
              <a:rPr lang="lv-LV" sz="2400" b="1" kern="1200" dirty="0">
                <a:solidFill>
                  <a:srgbClr val="67478B"/>
                </a:solidFill>
                <a:latin typeface="Source Sans Pro" panose="020B0503030403020204" pitchFamily="34" charset="0"/>
                <a:ea typeface="Source Sans Pro" panose="020B0503030403020204" pitchFamily="34" charset="0"/>
                <a:cs typeface="Source Sans Pro Black" charset="0"/>
              </a:rPr>
              <a:t>mācību līdzekļiem</a:t>
            </a:r>
          </a:p>
          <a:p>
            <a:pPr algn="r" defTabSz="914354"/>
            <a:r>
              <a:rPr lang="lv-LV" sz="2400" b="1" kern="1200" dirty="0">
                <a:solidFill>
                  <a:srgbClr val="67478B"/>
                </a:solidFill>
                <a:latin typeface="Source Sans Pro" panose="020B0503030403020204" pitchFamily="34" charset="0"/>
                <a:ea typeface="Source Sans Pro" panose="020B0503030403020204" pitchFamily="34" charset="0"/>
                <a:cs typeface="Source Sans Pro Black" charset="0"/>
              </a:rPr>
              <a:t>(ESF) 2014-2020</a:t>
            </a:r>
          </a:p>
        </p:txBody>
      </p:sp>
      <p:sp>
        <p:nvSpPr>
          <p:cNvPr id="30" name="Rectangle 29">
            <a:extLst>
              <a:ext uri="{FF2B5EF4-FFF2-40B4-BE49-F238E27FC236}">
                <a16:creationId xmlns:a16="http://schemas.microsoft.com/office/drawing/2014/main" id="{D3BB7000-D16A-0544-BC87-AA31B1C7E37F}"/>
              </a:ext>
            </a:extLst>
          </p:cNvPr>
          <p:cNvSpPr/>
          <p:nvPr/>
        </p:nvSpPr>
        <p:spPr>
          <a:xfrm>
            <a:off x="7392851" y="3701424"/>
            <a:ext cx="4401312" cy="1501950"/>
          </a:xfrm>
          <a:prstGeom prst="rect">
            <a:avLst/>
          </a:prstGeom>
        </p:spPr>
        <p:txBody>
          <a:bodyPr wrap="square">
            <a:spAutoFit/>
          </a:bodyPr>
          <a:lstStyle/>
          <a:p>
            <a:pPr defTabSz="938213" eaLnBrk="0" fontAlgn="base" hangingPunct="0">
              <a:spcBef>
                <a:spcPct val="0"/>
              </a:spcBef>
              <a:spcAft>
                <a:spcPct val="0"/>
              </a:spcAft>
              <a:buClrTx/>
              <a:defRPr/>
            </a:pPr>
            <a:r>
              <a:rPr lang="lv-LV" sz="1600" b="1" kern="1200" dirty="0">
                <a:solidFill>
                  <a:srgbClr val="67478B"/>
                </a:solidFill>
                <a:latin typeface="Source Sans Pro" panose="020B0503030403020204" pitchFamily="34" charset="0"/>
                <a:ea typeface="Source Sans Pro" panose="020B0503030403020204" pitchFamily="34" charset="0"/>
                <a:cs typeface="Source Sans Pro Black" charset="0"/>
              </a:rPr>
              <a:t>METODIKA UN DIAGNOSTIKA</a:t>
            </a:r>
            <a:endParaRPr lang="en-US" sz="1600" b="1" kern="1200" dirty="0">
              <a:solidFill>
                <a:srgbClr val="67478B"/>
              </a:solidFill>
              <a:latin typeface="Source Sans Pro" panose="020B0503030403020204" pitchFamily="34" charset="0"/>
              <a:ea typeface="Source Sans Pro" panose="020B0503030403020204" pitchFamily="34" charset="0"/>
              <a:cs typeface="Source Sans Pro Black" charset="0"/>
            </a:endParaRPr>
          </a:p>
          <a:p>
            <a:pPr marL="196850" indent="-196850" defTabSz="938213" eaLnBrk="0" fontAlgn="base" hangingPunct="0">
              <a:lnSpc>
                <a:spcPct val="90000"/>
              </a:lnSpc>
              <a:spcBef>
                <a:spcPct val="0"/>
              </a:spcBef>
              <a:spcAft>
                <a:spcPct val="0"/>
              </a:spcAft>
              <a:buClrTx/>
              <a:buFont typeface="Wingdings" charset="2"/>
              <a:buChar char="§"/>
              <a:defRPr/>
            </a:pPr>
            <a:r>
              <a:rPr lang="lv-LV" dirty="0">
                <a:solidFill>
                  <a:srgbClr val="000000">
                    <a:alpha val="60000"/>
                  </a:srgbClr>
                </a:solidFill>
                <a:latin typeface="Source Sans Pro" charset="0"/>
                <a:ea typeface="Source Sans Pro" charset="0"/>
                <a:cs typeface="Source Sans Pro" charset="0"/>
              </a:rPr>
              <a:t>Lasītprasmes novērtēšanas tests DIBELS Next (Acadience TM) 4.-6.klasei</a:t>
            </a:r>
          </a:p>
          <a:p>
            <a:pPr marL="196850" indent="-196850" defTabSz="938213" eaLnBrk="0" fontAlgn="base" hangingPunct="0">
              <a:lnSpc>
                <a:spcPct val="90000"/>
              </a:lnSpc>
              <a:spcBef>
                <a:spcPct val="0"/>
              </a:spcBef>
              <a:spcAft>
                <a:spcPct val="0"/>
              </a:spcAft>
              <a:buClrTx/>
              <a:buFont typeface="Wingdings" charset="2"/>
              <a:buChar char="§"/>
              <a:defRPr/>
            </a:pPr>
            <a:r>
              <a:rPr lang="lv-LV" dirty="0">
                <a:solidFill>
                  <a:srgbClr val="000000">
                    <a:alpha val="60000"/>
                  </a:srgbClr>
                </a:solidFill>
                <a:latin typeface="Source Sans Pro" charset="0"/>
                <a:ea typeface="Source Sans Pro" charset="0"/>
                <a:cs typeface="Source Sans Pro" charset="0"/>
              </a:rPr>
              <a:t>100 pedagogi piedalījušies mācībās par DIBELS Next 4.-6.klasei</a:t>
            </a:r>
          </a:p>
          <a:p>
            <a:pPr marL="196850" indent="-196850" defTabSz="938213" eaLnBrk="0" fontAlgn="base" hangingPunct="0">
              <a:lnSpc>
                <a:spcPct val="90000"/>
              </a:lnSpc>
              <a:spcBef>
                <a:spcPct val="0"/>
              </a:spcBef>
              <a:spcAft>
                <a:spcPct val="0"/>
              </a:spcAft>
              <a:buClrTx/>
              <a:buFont typeface="Wingdings" charset="2"/>
              <a:buChar char="§"/>
              <a:defRPr/>
            </a:pPr>
            <a:r>
              <a:rPr lang="lv-LV" dirty="0">
                <a:solidFill>
                  <a:srgbClr val="000000">
                    <a:alpha val="60000"/>
                  </a:srgbClr>
                </a:solidFill>
                <a:latin typeface="Source Sans Pro" charset="0"/>
                <a:ea typeface="Source Sans Pro" charset="0"/>
                <a:cs typeface="Source Sans Pro" charset="0"/>
              </a:rPr>
              <a:t>244 pedagogi, kas īsteno iekļaujošu izglītību, piedalījušies mācībās</a:t>
            </a:r>
            <a:endParaRPr lang="en-US" dirty="0">
              <a:solidFill>
                <a:srgbClr val="000000">
                  <a:alpha val="60000"/>
                </a:srgbClr>
              </a:solidFill>
              <a:latin typeface="Source Sans Pro" charset="0"/>
              <a:ea typeface="Source Sans Pro" charset="0"/>
              <a:cs typeface="Source Sans Pro" charset="0"/>
            </a:endParaRPr>
          </a:p>
        </p:txBody>
      </p:sp>
      <p:sp>
        <p:nvSpPr>
          <p:cNvPr id="2" name="TextBox 1"/>
          <p:cNvSpPr txBox="1"/>
          <p:nvPr/>
        </p:nvSpPr>
        <p:spPr>
          <a:xfrm>
            <a:off x="943215" y="5823073"/>
            <a:ext cx="10411968" cy="954107"/>
          </a:xfrm>
          <a:prstGeom prst="rect">
            <a:avLst/>
          </a:prstGeom>
          <a:noFill/>
        </p:spPr>
        <p:txBody>
          <a:bodyPr wrap="square" rtlCol="0">
            <a:spAutoFit/>
          </a:bodyPr>
          <a:lstStyle/>
          <a:p>
            <a:pPr marL="285750" indent="-285750">
              <a:buFont typeface="Wingdings" panose="05000000000000000000" pitchFamily="2" charset="2"/>
              <a:buChar char="§"/>
            </a:pPr>
            <a:r>
              <a:rPr lang="lv-LV" dirty="0">
                <a:solidFill>
                  <a:srgbClr val="000000">
                    <a:alpha val="60000"/>
                  </a:srgbClr>
                </a:solidFill>
                <a:latin typeface="Source Sans Pro" charset="0"/>
                <a:ea typeface="Source Sans Pro" charset="0"/>
                <a:cs typeface="Source Sans Pro" charset="0"/>
              </a:rPr>
              <a:t>544 pedagogi piedalījušies mācībās agrīnas diagnostikas veikšanai izglītības iestādē (DIBELS Next 1.-3.klasei, Latviešu valodas un matemātiskas sasnieguma tests, Vekslera intelekta tests)</a:t>
            </a:r>
          </a:p>
          <a:p>
            <a:pPr marL="285750" indent="-285750">
              <a:buFont typeface="Wingdings" panose="05000000000000000000" pitchFamily="2" charset="2"/>
              <a:buChar char="§"/>
            </a:pPr>
            <a:r>
              <a:rPr lang="lv-LV" dirty="0">
                <a:solidFill>
                  <a:srgbClr val="000000">
                    <a:alpha val="60000"/>
                  </a:srgbClr>
                </a:solidFill>
                <a:latin typeface="Source Sans Pro" charset="0"/>
                <a:ea typeface="Source Sans Pro" charset="0"/>
                <a:cs typeface="Source Sans Pro" charset="0"/>
              </a:rPr>
              <a:t>2021./22.m.g. iesaistīta 321 skola, kas sniedz atbalstu skolēniem, tostarp paplašinot atbalsta personāla pieejamību. Prioritāri iesaistītas skolas, kas īsteno speciālās izglītības programmas (t.sk. ar mācīšanās traucējumiem).</a:t>
            </a:r>
          </a:p>
        </p:txBody>
      </p:sp>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392851" y="2223519"/>
            <a:ext cx="2487303" cy="2493868"/>
          </a:xfrm>
          <a:prstGeom prst="rect">
            <a:avLst/>
          </a:prstGeom>
        </p:spPr>
      </p:pic>
      <p:sp>
        <p:nvSpPr>
          <p:cNvPr id="31" name="TextBox 30"/>
          <p:cNvSpPr txBox="1"/>
          <p:nvPr/>
        </p:nvSpPr>
        <p:spPr>
          <a:xfrm>
            <a:off x="1149971" y="11490181"/>
            <a:ext cx="184731" cy="307777"/>
          </a:xfrm>
          <a:prstGeom prst="rect">
            <a:avLst/>
          </a:prstGeom>
          <a:noFill/>
        </p:spPr>
        <p:txBody>
          <a:bodyPr wrap="none" rtlCol="0">
            <a:spAutoFit/>
          </a:bodyPr>
          <a:lstStyle/>
          <a:p>
            <a:endParaRPr lang="en-GB" dirty="0"/>
          </a:p>
        </p:txBody>
      </p:sp>
      <p:pic>
        <p:nvPicPr>
          <p:cNvPr id="1026" name="Picture 2" descr="image00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84774" y="4841786"/>
            <a:ext cx="119062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a0973c22-1d1a-4447-80b3-b3f6f158266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56024" y="1262614"/>
            <a:ext cx="28575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86147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3778" y="408369"/>
            <a:ext cx="9672471" cy="740900"/>
          </a:xfrm>
        </p:spPr>
        <p:txBody>
          <a:bodyPr/>
          <a:lstStyle/>
          <a:p>
            <a:pPr algn="r"/>
            <a:r>
              <a:rPr lang="lv-LV" altLang="lv-LV" sz="2400" dirty="0">
                <a:solidFill>
                  <a:srgbClr val="67478B"/>
                </a:solidFill>
                <a:latin typeface="Source Sans Pro" panose="020B0503030403020204" pitchFamily="34" charset="0"/>
                <a:ea typeface="Source Sans Pro" panose="020B0503030403020204" pitchFamily="34" charset="0"/>
                <a:sym typeface="Verdana" panose="020B0604030504040204" pitchFamily="34" charset="0"/>
              </a:rPr>
              <a:t>ES fondu investīcijas vispārējā izglītībā </a:t>
            </a:r>
            <a:br>
              <a:rPr lang="lv-LV" altLang="lv-LV" sz="2400" dirty="0">
                <a:solidFill>
                  <a:srgbClr val="67478B"/>
                </a:solidFill>
                <a:latin typeface="Source Sans Pro" panose="020B0503030403020204" pitchFamily="34" charset="0"/>
                <a:ea typeface="Source Sans Pro" panose="020B0503030403020204" pitchFamily="34" charset="0"/>
                <a:sym typeface="Verdana" panose="020B0604030504040204" pitchFamily="34" charset="0"/>
              </a:rPr>
            </a:br>
            <a:r>
              <a:rPr lang="lv-LV" altLang="lv-LV" sz="2400" dirty="0">
                <a:solidFill>
                  <a:srgbClr val="67478B"/>
                </a:solidFill>
                <a:latin typeface="Source Sans Pro" panose="020B0503030403020204" pitchFamily="34" charset="0"/>
                <a:ea typeface="Source Sans Pro" panose="020B0503030403020204" pitchFamily="34" charset="0"/>
                <a:sym typeface="Verdana" panose="020B0604030504040204" pitchFamily="34" charset="0"/>
              </a:rPr>
              <a:t>iekļaujošās izglītības veicināšanai (ESF) 2021-2027</a:t>
            </a:r>
          </a:p>
        </p:txBody>
      </p:sp>
      <p:grpSp>
        <p:nvGrpSpPr>
          <p:cNvPr id="7" name="Group 6"/>
          <p:cNvGrpSpPr/>
          <p:nvPr/>
        </p:nvGrpSpPr>
        <p:grpSpPr>
          <a:xfrm>
            <a:off x="1032580" y="1857354"/>
            <a:ext cx="9620905" cy="1209632"/>
            <a:chOff x="6856063" y="1969998"/>
            <a:chExt cx="3734896" cy="1609751"/>
          </a:xfrm>
        </p:grpSpPr>
        <p:sp>
          <p:nvSpPr>
            <p:cNvPr id="8" name="TextBox 7"/>
            <p:cNvSpPr txBox="1"/>
            <p:nvPr/>
          </p:nvSpPr>
          <p:spPr>
            <a:xfrm>
              <a:off x="6880668" y="2310045"/>
              <a:ext cx="3710291" cy="1269704"/>
            </a:xfrm>
            <a:prstGeom prst="rect">
              <a:avLst/>
            </a:prstGeom>
            <a:noFill/>
          </p:spPr>
          <p:txBody>
            <a:bodyPr wrap="square" rtlCol="0">
              <a:spAutoFit/>
            </a:bodyPr>
            <a:lstStyle/>
            <a:p>
              <a:pPr marL="22225" algn="just" defTabSz="1219170">
                <a:buClrTx/>
                <a:defRPr/>
              </a:pPr>
              <a:r>
                <a:rPr lang="lv-LV" dirty="0">
                  <a:solidFill>
                    <a:srgbClr val="000000">
                      <a:alpha val="60000"/>
                    </a:srgbClr>
                  </a:solidFill>
                  <a:latin typeface="Source Sans Pro" charset="0"/>
                  <a:ea typeface="Source Sans Pro" charset="0"/>
                  <a:cs typeface="Source Sans Pro" charset="0"/>
                </a:rPr>
                <a:t>a) Integrēta skola-kopiena (pašvaldība, tās dienesti, vecāki u.c. kopienas locekļi) sadarbības programma, nodrošinot starp-institūciju sadarbību un koordināciju, b) </a:t>
              </a:r>
              <a:r>
                <a:rPr lang="lv-LV" b="1" dirty="0">
                  <a:solidFill>
                    <a:srgbClr val="000000">
                      <a:alpha val="60000"/>
                    </a:srgbClr>
                  </a:solidFill>
                  <a:latin typeface="Source Sans Pro" charset="0"/>
                  <a:ea typeface="Source Sans Pro" charset="0"/>
                  <a:cs typeface="Source Sans Pro" charset="0"/>
                </a:rPr>
                <a:t>mācīšanās atbalsts </a:t>
              </a:r>
              <a:r>
                <a:rPr lang="lv-LV" dirty="0">
                  <a:solidFill>
                    <a:srgbClr val="000000">
                      <a:alpha val="60000"/>
                    </a:srgbClr>
                  </a:solidFill>
                  <a:latin typeface="Source Sans Pro" charset="0"/>
                  <a:ea typeface="Source Sans Pro" charset="0"/>
                  <a:cs typeface="Source Sans Pro" charset="0"/>
                </a:rPr>
                <a:t>priekšlaicīgas mācību pārtraukšanas riskam pakļautiem izglītojamiem - </a:t>
              </a:r>
              <a:r>
                <a:rPr lang="lv-LV" b="1" dirty="0">
                  <a:solidFill>
                    <a:srgbClr val="000000">
                      <a:alpha val="60000"/>
                    </a:srgbClr>
                  </a:solidFill>
                  <a:latin typeface="Source Sans Pro" charset="0"/>
                  <a:ea typeface="Source Sans Pro" charset="0"/>
                  <a:cs typeface="Source Sans Pro" charset="0"/>
                </a:rPr>
                <a:t>speciālām vajadzībām</a:t>
              </a:r>
              <a:r>
                <a:rPr lang="lv-LV" dirty="0">
                  <a:solidFill>
                    <a:srgbClr val="000000">
                      <a:alpha val="60000"/>
                    </a:srgbClr>
                  </a:solidFill>
                  <a:latin typeface="Source Sans Pro" charset="0"/>
                  <a:ea typeface="Source Sans Pro" charset="0"/>
                  <a:cs typeface="Source Sans Pro" charset="0"/>
                </a:rPr>
                <a:t>, mācīšanās grūtībām, sociāli ekonomiskiem riskiem pakļautiem bērniem, pāri darīšanai pakļautiem bērniem un jauniešiem; c) ārpus formālās izglītības nodrošināšana skolā.</a:t>
              </a:r>
            </a:p>
          </p:txBody>
        </p:sp>
        <p:sp>
          <p:nvSpPr>
            <p:cNvPr id="9" name="Title 1"/>
            <p:cNvSpPr txBox="1">
              <a:spLocks/>
            </p:cNvSpPr>
            <p:nvPr/>
          </p:nvSpPr>
          <p:spPr>
            <a:xfrm>
              <a:off x="6856063" y="1969998"/>
              <a:ext cx="3628149" cy="364867"/>
            </a:xfrm>
            <a:prstGeom prst="rect">
              <a:avLst/>
            </a:prstGeom>
          </p:spPr>
          <p:txBody>
            <a:bodyPr/>
            <a:lstStyle>
              <a:lvl1pPr algn="ctr" defTabSz="914400" rtl="0" eaLnBrk="1" latinLnBrk="0" hangingPunct="1">
                <a:lnSpc>
                  <a:spcPct val="90000"/>
                </a:lnSpc>
                <a:spcBef>
                  <a:spcPct val="0"/>
                </a:spcBef>
                <a:buNone/>
                <a:defRPr sz="4000" b="1" i="0" kern="1200">
                  <a:solidFill>
                    <a:schemeClr val="tx1"/>
                  </a:solidFill>
                  <a:latin typeface="Source Sans Pro Black" charset="0"/>
                  <a:ea typeface="Source Sans Pro Black" charset="0"/>
                  <a:cs typeface="Source Sans Pro Black" charset="0"/>
                </a:defRPr>
              </a:lvl1pPr>
            </a:lstStyle>
            <a:p>
              <a:pPr marL="22225" algn="l">
                <a:defRPr/>
              </a:pPr>
              <a:r>
                <a:rPr lang="lv-LV" sz="1600" dirty="0">
                  <a:solidFill>
                    <a:srgbClr val="000000"/>
                  </a:solidFill>
                  <a:latin typeface="Source Sans Pro" panose="020B0503030403020204" pitchFamily="34" charset="0"/>
                  <a:ea typeface="Source Sans Pro" panose="020B0503030403020204" pitchFamily="34" charset="0"/>
                </a:rPr>
                <a:t>Skola – </a:t>
              </a:r>
              <a:r>
                <a:rPr lang="lv-LV" sz="1600">
                  <a:solidFill>
                    <a:srgbClr val="000000"/>
                  </a:solidFill>
                  <a:latin typeface="Source Sans Pro" panose="020B0503030403020204" pitchFamily="34" charset="0"/>
                  <a:ea typeface="Source Sans Pro" panose="020B0503030403020204" pitchFamily="34" charset="0"/>
                </a:rPr>
                <a:t>kopiena sadarbība </a:t>
              </a:r>
              <a:r>
                <a:rPr lang="lv-LV" sz="1600">
                  <a:solidFill>
                    <a:srgbClr val="000000"/>
                  </a:solidFill>
                  <a:latin typeface="Source Sans Pro ExtraLight" panose="020B0303030403020204" pitchFamily="34" charset="0"/>
                  <a:ea typeface="Source Sans Pro ExtraLight" panose="020B0303030403020204" pitchFamily="34" charset="0"/>
                </a:rPr>
                <a:t>(19.5M</a:t>
              </a:r>
              <a:r>
                <a:rPr lang="en-US" sz="1600" dirty="0">
                  <a:solidFill>
                    <a:srgbClr val="000000"/>
                  </a:solidFill>
                  <a:latin typeface="Source Sans Pro ExtraLight" panose="020B0303030403020204" pitchFamily="34" charset="0"/>
                  <a:ea typeface="Source Sans Pro ExtraLight" panose="020B0303030403020204" pitchFamily="34" charset="0"/>
                </a:rPr>
                <a:t>€</a:t>
              </a:r>
              <a:r>
                <a:rPr lang="lv-LV" sz="1600" dirty="0">
                  <a:solidFill>
                    <a:srgbClr val="000000"/>
                  </a:solidFill>
                  <a:latin typeface="Source Sans Pro ExtraLight" panose="020B0303030403020204" pitchFamily="34" charset="0"/>
                  <a:ea typeface="Source Sans Pro ExtraLight" panose="020B0303030403020204" pitchFamily="34" charset="0"/>
                </a:rPr>
                <a:t>)</a:t>
              </a:r>
              <a:endParaRPr lang="en-US" sz="1600" dirty="0">
                <a:solidFill>
                  <a:srgbClr val="000000"/>
                </a:solidFill>
                <a:latin typeface="Source Sans Pro ExtraLight" panose="020B0303030403020204" pitchFamily="34" charset="0"/>
                <a:ea typeface="Source Sans Pro ExtraLight" panose="020B0303030403020204" pitchFamily="34" charset="0"/>
              </a:endParaRPr>
            </a:p>
          </p:txBody>
        </p:sp>
      </p:grpSp>
      <p:grpSp>
        <p:nvGrpSpPr>
          <p:cNvPr id="11" name="Group 10"/>
          <p:cNvGrpSpPr/>
          <p:nvPr/>
        </p:nvGrpSpPr>
        <p:grpSpPr>
          <a:xfrm>
            <a:off x="1010444" y="5103289"/>
            <a:ext cx="9643041" cy="823035"/>
            <a:chOff x="6939122" y="2064483"/>
            <a:chExt cx="3849408" cy="570351"/>
          </a:xfrm>
        </p:grpSpPr>
        <p:sp>
          <p:nvSpPr>
            <p:cNvPr id="12" name="TextBox 11"/>
            <p:cNvSpPr txBox="1"/>
            <p:nvPr/>
          </p:nvSpPr>
          <p:spPr>
            <a:xfrm>
              <a:off x="6939122" y="2272250"/>
              <a:ext cx="3849408" cy="362584"/>
            </a:xfrm>
            <a:prstGeom prst="rect">
              <a:avLst/>
            </a:prstGeom>
            <a:noFill/>
          </p:spPr>
          <p:txBody>
            <a:bodyPr wrap="square" rtlCol="0">
              <a:spAutoFit/>
            </a:bodyPr>
            <a:lstStyle/>
            <a:p>
              <a:pPr marL="22225" algn="just" defTabSz="1219170">
                <a:buClrTx/>
                <a:defRPr/>
              </a:pPr>
              <a:r>
                <a:rPr lang="lv-LV" dirty="0">
                  <a:solidFill>
                    <a:srgbClr val="000000">
                      <a:alpha val="60000"/>
                    </a:srgbClr>
                  </a:solidFill>
                  <a:latin typeface="Source Sans Pro" charset="0"/>
                  <a:ea typeface="Source Sans Pro" charset="0"/>
                  <a:cs typeface="Source Sans Pro" charset="0"/>
                </a:rPr>
                <a:t>a) Interešu izglītības pieejamība ārpus skolas, prioritāri maznodrošinātiem un </a:t>
              </a:r>
              <a:r>
                <a:rPr lang="lv-LV" b="1" dirty="0">
                  <a:solidFill>
                    <a:srgbClr val="000000">
                      <a:alpha val="60000"/>
                    </a:srgbClr>
                  </a:solidFill>
                  <a:latin typeface="Source Sans Pro" charset="0"/>
                  <a:ea typeface="Source Sans Pro" charset="0"/>
                  <a:cs typeface="Source Sans Pro" charset="0"/>
                </a:rPr>
                <a:t>sociālā riska </a:t>
              </a:r>
              <a:r>
                <a:rPr lang="lv-LV" dirty="0">
                  <a:solidFill>
                    <a:srgbClr val="000000">
                      <a:alpha val="60000"/>
                    </a:srgbClr>
                  </a:solidFill>
                  <a:latin typeface="Source Sans Pro" charset="0"/>
                  <a:ea typeface="Source Sans Pro" charset="0"/>
                  <a:cs typeface="Source Sans Pro" charset="0"/>
                </a:rPr>
                <a:t>grupas bērniem un jauniešiem, b) </a:t>
              </a:r>
              <a:r>
                <a:rPr lang="lv-LV" b="1" dirty="0">
                  <a:solidFill>
                    <a:srgbClr val="000000">
                      <a:alpha val="60000"/>
                    </a:srgbClr>
                  </a:solidFill>
                  <a:latin typeface="Source Sans Pro" charset="0"/>
                  <a:ea typeface="Source Sans Pro" charset="0"/>
                  <a:cs typeface="Source Sans Pro" charset="0"/>
                </a:rPr>
                <a:t>brīvā laika un bērnu pieskatīšanas pakalpojumu pieejamības nodrošināšana</a:t>
              </a:r>
              <a:r>
                <a:rPr lang="lv-LV" dirty="0">
                  <a:solidFill>
                    <a:srgbClr val="000000">
                      <a:alpha val="60000"/>
                    </a:srgbClr>
                  </a:solidFill>
                  <a:latin typeface="Source Sans Pro" charset="0"/>
                  <a:ea typeface="Source Sans Pro" charset="0"/>
                  <a:cs typeface="Source Sans Pro" charset="0"/>
                </a:rPr>
                <a:t> (ESF)</a:t>
              </a:r>
              <a:endParaRPr lang="en-US" dirty="0">
                <a:solidFill>
                  <a:srgbClr val="000000">
                    <a:alpha val="60000"/>
                  </a:srgbClr>
                </a:solidFill>
                <a:latin typeface="Source Sans Pro" charset="0"/>
                <a:ea typeface="Source Sans Pro" charset="0"/>
                <a:cs typeface="Source Sans Pro" charset="0"/>
              </a:endParaRPr>
            </a:p>
          </p:txBody>
        </p:sp>
        <p:sp>
          <p:nvSpPr>
            <p:cNvPr id="13" name="Title 1"/>
            <p:cNvSpPr txBox="1">
              <a:spLocks/>
            </p:cNvSpPr>
            <p:nvPr/>
          </p:nvSpPr>
          <p:spPr>
            <a:xfrm>
              <a:off x="6939122" y="2064483"/>
              <a:ext cx="3849408" cy="364867"/>
            </a:xfrm>
            <a:prstGeom prst="rect">
              <a:avLst/>
            </a:prstGeom>
          </p:spPr>
          <p:txBody>
            <a:bodyPr/>
            <a:lstStyle>
              <a:lvl1pPr algn="ctr" defTabSz="914400" rtl="0" eaLnBrk="1" latinLnBrk="0" hangingPunct="1">
                <a:lnSpc>
                  <a:spcPct val="90000"/>
                </a:lnSpc>
                <a:spcBef>
                  <a:spcPct val="0"/>
                </a:spcBef>
                <a:buNone/>
                <a:defRPr sz="4000" b="1" i="0" kern="1200">
                  <a:solidFill>
                    <a:schemeClr val="tx1"/>
                  </a:solidFill>
                  <a:latin typeface="Source Sans Pro Black" charset="0"/>
                  <a:ea typeface="Source Sans Pro Black" charset="0"/>
                  <a:cs typeface="Source Sans Pro Black" charset="0"/>
                </a:defRPr>
              </a:lvl1pPr>
            </a:lstStyle>
            <a:p>
              <a:pPr marL="22225" algn="l" defTabSz="1219170">
                <a:buClrTx/>
                <a:defRPr/>
              </a:pPr>
              <a:r>
                <a:rPr lang="lv-LV" sz="1600" dirty="0">
                  <a:solidFill>
                    <a:srgbClr val="000000"/>
                  </a:solidFill>
                  <a:latin typeface="Source Sans Pro" panose="020B0503030403020204" pitchFamily="34" charset="0"/>
                  <a:ea typeface="Source Sans Pro" panose="020B0503030403020204" pitchFamily="34" charset="0"/>
                </a:rPr>
                <a:t>Interešu izglītība, brīvā laika pakalpojumi </a:t>
              </a:r>
              <a:r>
                <a:rPr lang="lv-LV" sz="1600" dirty="0">
                  <a:solidFill>
                    <a:srgbClr val="000000"/>
                  </a:solidFill>
                  <a:latin typeface="Source Sans Pro ExtraLight" panose="020B0303030403020204" pitchFamily="34" charset="0"/>
                  <a:ea typeface="Source Sans Pro ExtraLight" panose="020B0303030403020204" pitchFamily="34" charset="0"/>
                </a:rPr>
                <a:t>(19.9M</a:t>
              </a:r>
              <a:r>
                <a:rPr lang="en-US" sz="1600" dirty="0">
                  <a:solidFill>
                    <a:srgbClr val="000000"/>
                  </a:solidFill>
                  <a:latin typeface="Source Sans Pro ExtraLight" panose="020B0303030403020204" pitchFamily="34" charset="0"/>
                  <a:ea typeface="Source Sans Pro ExtraLight" panose="020B0303030403020204" pitchFamily="34" charset="0"/>
                </a:rPr>
                <a:t>€</a:t>
              </a:r>
              <a:r>
                <a:rPr lang="lv-LV" sz="1600" dirty="0">
                  <a:solidFill>
                    <a:srgbClr val="000000"/>
                  </a:solidFill>
                  <a:latin typeface="Source Sans Pro ExtraLight" panose="020B0303030403020204" pitchFamily="34" charset="0"/>
                  <a:ea typeface="Source Sans Pro ExtraLight" panose="020B0303030403020204" pitchFamily="34" charset="0"/>
                </a:rPr>
                <a:t>)</a:t>
              </a:r>
              <a:endParaRPr lang="en-US" sz="1600" dirty="0">
                <a:solidFill>
                  <a:srgbClr val="000000"/>
                </a:solidFill>
                <a:latin typeface="Source Sans Pro ExtraLight" panose="020B0303030403020204" pitchFamily="34" charset="0"/>
                <a:ea typeface="Source Sans Pro ExtraLight" panose="020B0303030403020204" pitchFamily="34" charset="0"/>
              </a:endParaRPr>
            </a:p>
          </p:txBody>
        </p:sp>
      </p:grpSp>
      <p:pic>
        <p:nvPicPr>
          <p:cNvPr id="53" name="Picture 3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0"/>
            <a:ext cx="1106488" cy="143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5" name="Straight Connector 44"/>
          <p:cNvCxnSpPr/>
          <p:nvPr/>
        </p:nvCxnSpPr>
        <p:spPr>
          <a:xfrm>
            <a:off x="1200990" y="3254068"/>
            <a:ext cx="5411529" cy="0"/>
          </a:xfrm>
          <a:prstGeom prst="line">
            <a:avLst/>
          </a:prstGeom>
          <a:ln>
            <a:solidFill>
              <a:schemeClr val="accent1">
                <a:alpha val="15000"/>
              </a:schemeClr>
            </a:solidFill>
          </a:ln>
        </p:spPr>
        <p:style>
          <a:lnRef idx="1">
            <a:schemeClr val="accent1"/>
          </a:lnRef>
          <a:fillRef idx="0">
            <a:schemeClr val="accent1"/>
          </a:fillRef>
          <a:effectRef idx="0">
            <a:schemeClr val="accent1"/>
          </a:effectRef>
          <a:fontRef idx="minor">
            <a:schemeClr val="tx1"/>
          </a:fontRef>
        </p:style>
      </p:cxnSp>
      <p:grpSp>
        <p:nvGrpSpPr>
          <p:cNvPr id="14" name="Group 13"/>
          <p:cNvGrpSpPr/>
          <p:nvPr/>
        </p:nvGrpSpPr>
        <p:grpSpPr>
          <a:xfrm>
            <a:off x="1010444" y="3531947"/>
            <a:ext cx="9731721" cy="1203038"/>
            <a:chOff x="6939122" y="2064483"/>
            <a:chExt cx="3859441" cy="833688"/>
          </a:xfrm>
        </p:grpSpPr>
        <p:sp>
          <p:nvSpPr>
            <p:cNvPr id="15" name="TextBox 14"/>
            <p:cNvSpPr txBox="1"/>
            <p:nvPr/>
          </p:nvSpPr>
          <p:spPr>
            <a:xfrm>
              <a:off x="6985935" y="2258317"/>
              <a:ext cx="3812628" cy="639854"/>
            </a:xfrm>
            <a:prstGeom prst="rect">
              <a:avLst/>
            </a:prstGeom>
            <a:noFill/>
          </p:spPr>
          <p:txBody>
            <a:bodyPr wrap="square" rtlCol="0">
              <a:spAutoFit/>
            </a:bodyPr>
            <a:lstStyle/>
            <a:p>
              <a:pPr marL="22225" algn="just" defTabSz="1219170">
                <a:buClrTx/>
                <a:defRPr/>
              </a:pPr>
              <a:r>
                <a:rPr lang="lv-LV" dirty="0">
                  <a:solidFill>
                    <a:srgbClr val="000000">
                      <a:alpha val="60000"/>
                    </a:srgbClr>
                  </a:solidFill>
                  <a:latin typeface="Source Sans Pro" charset="0"/>
                  <a:ea typeface="Source Sans Pro" charset="0"/>
                  <a:cs typeface="Source Sans Pro" charset="0"/>
                </a:rPr>
                <a:t>a) Atbalsts jauniešiem vecumā no 15 līdz 19 gadiem, kas nemācās, nestrādā un neapgūst arodu, tai skaitā jauniešiem </a:t>
              </a:r>
              <a:r>
                <a:rPr lang="lv-LV" b="1" dirty="0">
                  <a:solidFill>
                    <a:srgbClr val="000000">
                      <a:alpha val="60000"/>
                    </a:srgbClr>
                  </a:solidFill>
                  <a:latin typeface="Source Sans Pro" charset="0"/>
                  <a:ea typeface="Source Sans Pro" charset="0"/>
                  <a:cs typeface="Source Sans Pro" charset="0"/>
                </a:rPr>
                <a:t>ar invaliditāti, ar dažāda veida atkarībām </a:t>
              </a:r>
              <a:r>
                <a:rPr lang="lv-LV" dirty="0">
                  <a:solidFill>
                    <a:srgbClr val="000000">
                      <a:alpha val="60000"/>
                    </a:srgbClr>
                  </a:solidFill>
                  <a:latin typeface="Source Sans Pro" charset="0"/>
                  <a:ea typeface="Source Sans Pro" charset="0"/>
                  <a:cs typeface="Source Sans Pro" charset="0"/>
                </a:rPr>
                <a:t>un </a:t>
              </a:r>
              <a:r>
                <a:rPr lang="lv-LV" b="1" dirty="0">
                  <a:solidFill>
                    <a:srgbClr val="000000">
                      <a:alpha val="60000"/>
                    </a:srgbClr>
                  </a:solidFill>
                  <a:latin typeface="Source Sans Pro" charset="0"/>
                  <a:ea typeface="Source Sans Pro" charset="0"/>
                  <a:cs typeface="Source Sans Pro" charset="0"/>
                </a:rPr>
                <a:t>sociālā riska grupas </a:t>
              </a:r>
              <a:r>
                <a:rPr lang="lv-LV" dirty="0">
                  <a:solidFill>
                    <a:srgbClr val="000000">
                      <a:alpha val="60000"/>
                    </a:srgbClr>
                  </a:solidFill>
                  <a:latin typeface="Source Sans Pro" charset="0"/>
                  <a:ea typeface="Source Sans Pro" charset="0"/>
                  <a:cs typeface="Source Sans Pro" charset="0"/>
                </a:rPr>
                <a:t>jauniešiem, </a:t>
              </a:r>
              <a:r>
                <a:rPr lang="lv-LV" b="1" dirty="0">
                  <a:solidFill>
                    <a:srgbClr val="000000">
                      <a:alpha val="60000"/>
                    </a:srgbClr>
                  </a:solidFill>
                  <a:latin typeface="Source Sans Pro" charset="0"/>
                  <a:ea typeface="Source Sans Pro" charset="0"/>
                  <a:cs typeface="Source Sans Pro" charset="0"/>
                </a:rPr>
                <a:t>primāri veicinot jauniešu atgriešanos izglītībā</a:t>
              </a:r>
              <a:r>
                <a:rPr lang="lv-LV" dirty="0">
                  <a:solidFill>
                    <a:srgbClr val="000000">
                      <a:alpha val="60000"/>
                    </a:srgbClr>
                  </a:solidFill>
                  <a:latin typeface="Source Sans Pro" charset="0"/>
                  <a:ea typeface="Source Sans Pro" charset="0"/>
                  <a:cs typeface="Source Sans Pro" charset="0"/>
                </a:rPr>
                <a:t>; b) atbalsta pasākumu ietvaros būs </a:t>
              </a:r>
              <a:r>
                <a:rPr lang="lv-LV" b="1" dirty="0">
                  <a:solidFill>
                    <a:srgbClr val="000000">
                      <a:alpha val="60000"/>
                    </a:srgbClr>
                  </a:solidFill>
                  <a:latin typeface="Source Sans Pro" charset="0"/>
                  <a:ea typeface="Source Sans Pro" charset="0"/>
                  <a:cs typeface="Source Sans Pro" charset="0"/>
                </a:rPr>
                <a:t>iespēja saņemt surdotulka, asistenta, psihologa, specializētā transporta pakalpojumus</a:t>
              </a:r>
              <a:r>
                <a:rPr lang="lv-LV" dirty="0">
                  <a:solidFill>
                    <a:srgbClr val="000000">
                      <a:alpha val="60000"/>
                    </a:srgbClr>
                  </a:solidFill>
                  <a:latin typeface="Source Sans Pro" charset="0"/>
                  <a:ea typeface="Source Sans Pro" charset="0"/>
                  <a:cs typeface="Source Sans Pro" charset="0"/>
                </a:rPr>
                <a:t>.</a:t>
              </a:r>
            </a:p>
            <a:p>
              <a:pPr marL="22225" algn="just" defTabSz="1219170">
                <a:buClrTx/>
                <a:defRPr/>
              </a:pPr>
              <a:endParaRPr lang="en-US" sz="1200" dirty="0">
                <a:solidFill>
                  <a:srgbClr val="000000">
                    <a:alpha val="60000"/>
                  </a:srgbClr>
                </a:solidFill>
                <a:latin typeface="Source Sans Pro" charset="0"/>
                <a:ea typeface="Source Sans Pro" charset="0"/>
                <a:cs typeface="Source Sans Pro" charset="0"/>
              </a:endParaRPr>
            </a:p>
          </p:txBody>
        </p:sp>
        <p:sp>
          <p:nvSpPr>
            <p:cNvPr id="16" name="Title 1"/>
            <p:cNvSpPr txBox="1">
              <a:spLocks/>
            </p:cNvSpPr>
            <p:nvPr/>
          </p:nvSpPr>
          <p:spPr>
            <a:xfrm>
              <a:off x="6939122" y="2064483"/>
              <a:ext cx="3849408" cy="364867"/>
            </a:xfrm>
            <a:prstGeom prst="rect">
              <a:avLst/>
            </a:prstGeom>
          </p:spPr>
          <p:txBody>
            <a:bodyPr/>
            <a:lstStyle>
              <a:lvl1pPr algn="ctr" defTabSz="914400" rtl="0" eaLnBrk="1" latinLnBrk="0" hangingPunct="1">
                <a:lnSpc>
                  <a:spcPct val="90000"/>
                </a:lnSpc>
                <a:spcBef>
                  <a:spcPct val="0"/>
                </a:spcBef>
                <a:buNone/>
                <a:defRPr sz="4000" b="1" i="0" kern="1200">
                  <a:solidFill>
                    <a:schemeClr val="tx1"/>
                  </a:solidFill>
                  <a:latin typeface="Source Sans Pro Black" charset="0"/>
                  <a:ea typeface="Source Sans Pro Black" charset="0"/>
                  <a:cs typeface="Source Sans Pro Black" charset="0"/>
                </a:defRPr>
              </a:lvl1pPr>
            </a:lstStyle>
            <a:p>
              <a:pPr marL="22225" algn="l" defTabSz="1219170">
                <a:buClrTx/>
                <a:defRPr/>
              </a:pPr>
              <a:r>
                <a:rPr lang="lv-LV" sz="1600" dirty="0">
                  <a:latin typeface="Source Sans Pro" panose="020B0503030403020204" pitchFamily="34" charset="0"/>
                  <a:ea typeface="Source Sans Pro" panose="020B0503030403020204" pitchFamily="34" charset="0"/>
                </a:rPr>
                <a:t>Atbalsts jauniešiem NEET situācijā </a:t>
              </a:r>
              <a:r>
                <a:rPr lang="lv-LV" sz="1600" dirty="0">
                  <a:latin typeface="Source Sans Pro ExtraLight" panose="020B0303030403020204" pitchFamily="34" charset="0"/>
                  <a:ea typeface="Source Sans Pro ExtraLight" panose="020B0303030403020204" pitchFamily="34" charset="0"/>
                </a:rPr>
                <a:t>(5,5M</a:t>
              </a:r>
              <a:r>
                <a:rPr lang="en-US" sz="1600" dirty="0">
                  <a:latin typeface="Source Sans Pro ExtraLight" panose="020B0303030403020204" pitchFamily="34" charset="0"/>
                  <a:ea typeface="Source Sans Pro ExtraLight" panose="020B0303030403020204" pitchFamily="34" charset="0"/>
                </a:rPr>
                <a:t>€</a:t>
              </a:r>
              <a:r>
                <a:rPr lang="lv-LV" sz="1600" dirty="0">
                  <a:latin typeface="Source Sans Pro ExtraLight" panose="020B0303030403020204" pitchFamily="34" charset="0"/>
                  <a:ea typeface="Source Sans Pro ExtraLight" panose="020B0303030403020204" pitchFamily="34" charset="0"/>
                </a:rPr>
                <a:t>)</a:t>
              </a:r>
              <a:endParaRPr lang="en-US" sz="1600" dirty="0">
                <a:latin typeface="Source Sans Pro ExtraLight" panose="020B0303030403020204" pitchFamily="34" charset="0"/>
                <a:ea typeface="Source Sans Pro ExtraLight" panose="020B0303030403020204" pitchFamily="34" charset="0"/>
              </a:endParaRPr>
            </a:p>
          </p:txBody>
        </p:sp>
      </p:grpSp>
      <p:cxnSp>
        <p:nvCxnSpPr>
          <p:cNvPr id="17" name="Straight Connector 16"/>
          <p:cNvCxnSpPr/>
          <p:nvPr/>
        </p:nvCxnSpPr>
        <p:spPr>
          <a:xfrm>
            <a:off x="1226229" y="4734985"/>
            <a:ext cx="5411529" cy="0"/>
          </a:xfrm>
          <a:prstGeom prst="line">
            <a:avLst/>
          </a:prstGeom>
          <a:ln>
            <a:solidFill>
              <a:schemeClr val="accent1">
                <a:alpha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681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2"/>
        <p:cNvGrpSpPr/>
        <p:nvPr/>
      </p:nvGrpSpPr>
      <p:grpSpPr>
        <a:xfrm>
          <a:off x="0" y="0"/>
          <a:ext cx="0" cy="0"/>
          <a:chOff x="0" y="0"/>
          <a:chExt cx="0" cy="0"/>
        </a:xfrm>
      </p:grpSpPr>
      <p:sp>
        <p:nvSpPr>
          <p:cNvPr id="1013" name="Google Shape;1013;p74"/>
          <p:cNvSpPr txBox="1">
            <a:spLocks noGrp="1"/>
          </p:cNvSpPr>
          <p:nvPr>
            <p:ph type="ctrTitle"/>
          </p:nvPr>
        </p:nvSpPr>
        <p:spPr>
          <a:xfrm>
            <a:off x="2425915" y="2880220"/>
            <a:ext cx="5866438" cy="2387600"/>
          </a:xfrm>
          <a:prstGeom prst="rect">
            <a:avLst/>
          </a:prstGeom>
          <a:noFill/>
          <a:ln>
            <a:noFill/>
          </a:ln>
        </p:spPr>
        <p:txBody>
          <a:bodyPr spcFirstLastPara="1" wrap="square" lIns="0" tIns="0" rIns="0" bIns="0" anchor="ctr" anchorCtr="0">
            <a:noAutofit/>
          </a:bodyPr>
          <a:lstStyle/>
          <a:p>
            <a:r>
              <a:rPr lang="lv-LV" dirty="0">
                <a:solidFill>
                  <a:schemeClr val="lt1"/>
                </a:solidFill>
              </a:rPr>
              <a:t>PALDIES</a:t>
            </a:r>
            <a:r>
              <a:rPr lang="en-US" dirty="0">
                <a:solidFill>
                  <a:schemeClr val="lt1"/>
                </a:solidFill>
              </a:rPr>
              <a:t>!</a:t>
            </a:r>
            <a:endParaRPr dirty="0">
              <a:solidFill>
                <a:schemeClr val="lt1"/>
              </a:solidFill>
            </a:endParaRPr>
          </a:p>
        </p:txBody>
      </p:sp>
      <p:pic>
        <p:nvPicPr>
          <p:cNvPr id="2" name="Picture 1"/>
          <p:cNvPicPr>
            <a:picLocks noChangeAspect="1"/>
          </p:cNvPicPr>
          <p:nvPr/>
        </p:nvPicPr>
        <p:blipFill>
          <a:blip r:embed="rId3"/>
          <a:stretch>
            <a:fillRect/>
          </a:stretch>
        </p:blipFill>
        <p:spPr>
          <a:xfrm>
            <a:off x="878205" y="0"/>
            <a:ext cx="2057019" cy="2076894"/>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21">
      <a:dk1>
        <a:srgbClr val="664690"/>
      </a:dk1>
      <a:lt1>
        <a:srgbClr val="FFFFFF"/>
      </a:lt1>
      <a:dk2>
        <a:srgbClr val="664690"/>
      </a:dk2>
      <a:lt2>
        <a:srgbClr val="FFFFFF"/>
      </a:lt2>
      <a:accent1>
        <a:srgbClr val="664690"/>
      </a:accent1>
      <a:accent2>
        <a:srgbClr val="856CA6"/>
      </a:accent2>
      <a:accent3>
        <a:srgbClr val="A391BC"/>
      </a:accent3>
      <a:accent4>
        <a:srgbClr val="C2B5D3"/>
      </a:accent4>
      <a:accent5>
        <a:srgbClr val="E0DAE9"/>
      </a:accent5>
      <a:accent6>
        <a:srgbClr val="EFECF3"/>
      </a:accent6>
      <a:hlink>
        <a:srgbClr val="442583"/>
      </a:hlink>
      <a:folHlink>
        <a:srgbClr val="66469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Meaningful Template">
  <a:themeElements>
    <a:clrScheme name="Meaningful Template">
      <a:dk1>
        <a:srgbClr val="000000"/>
      </a:dk1>
      <a:lt1>
        <a:srgbClr val="FFFFFF"/>
      </a:lt1>
      <a:dk2>
        <a:srgbClr val="5E6970"/>
      </a:dk2>
      <a:lt2>
        <a:srgbClr val="FFFFFF"/>
      </a:lt2>
      <a:accent1>
        <a:srgbClr val="264653"/>
      </a:accent1>
      <a:accent2>
        <a:srgbClr val="2A9D8F"/>
      </a:accent2>
      <a:accent3>
        <a:srgbClr val="E9C46A"/>
      </a:accent3>
      <a:accent4>
        <a:srgbClr val="F4A261"/>
      </a:accent4>
      <a:accent5>
        <a:srgbClr val="E76F51"/>
      </a:accent5>
      <a:accent6>
        <a:srgbClr val="8D248D"/>
      </a:accent6>
      <a:hlink>
        <a:srgbClr val="2A9D8F"/>
      </a:hlink>
      <a:folHlink>
        <a:srgbClr val="000000"/>
      </a:folHlink>
    </a:clrScheme>
    <a:fontScheme name="Custom 88">
      <a:majorFont>
        <a:latin typeface="Montserrat SemiBold"/>
        <a:ea typeface=""/>
        <a:cs typeface=""/>
      </a:majorFont>
      <a:minorFont>
        <a:latin typeface="Montserrat Light"/>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Office Theme">
  <a:themeElements>
    <a:clrScheme name="Custom 21">
      <a:dk1>
        <a:srgbClr val="664690"/>
      </a:dk1>
      <a:lt1>
        <a:srgbClr val="FFFFFF"/>
      </a:lt1>
      <a:dk2>
        <a:srgbClr val="664690"/>
      </a:dk2>
      <a:lt2>
        <a:srgbClr val="FFFFFF"/>
      </a:lt2>
      <a:accent1>
        <a:srgbClr val="664690"/>
      </a:accent1>
      <a:accent2>
        <a:srgbClr val="856CA6"/>
      </a:accent2>
      <a:accent3>
        <a:srgbClr val="A391BC"/>
      </a:accent3>
      <a:accent4>
        <a:srgbClr val="C2B5D3"/>
      </a:accent4>
      <a:accent5>
        <a:srgbClr val="E0DAE9"/>
      </a:accent5>
      <a:accent6>
        <a:srgbClr val="EFECF3"/>
      </a:accent6>
      <a:hlink>
        <a:srgbClr val="442583"/>
      </a:hlink>
      <a:folHlink>
        <a:srgbClr val="66469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5706</TotalTime>
  <Words>863</Words>
  <Application>Microsoft Office PowerPoint</Application>
  <PresentationFormat>Widescreen</PresentationFormat>
  <Paragraphs>68</Paragraphs>
  <Slides>6</Slides>
  <Notes>6</Notes>
  <HiddenSlides>0</HiddenSlides>
  <MMClips>0</MMClips>
  <ScaleCrop>false</ScaleCrop>
  <HeadingPairs>
    <vt:vector size="6" baseType="variant">
      <vt:variant>
        <vt:lpstr>Fonts Used</vt:lpstr>
      </vt:variant>
      <vt:variant>
        <vt:i4>12</vt:i4>
      </vt:variant>
      <vt:variant>
        <vt:lpstr>Theme</vt:lpstr>
      </vt:variant>
      <vt:variant>
        <vt:i4>3</vt:i4>
      </vt:variant>
      <vt:variant>
        <vt:lpstr>Slide Titles</vt:lpstr>
      </vt:variant>
      <vt:variant>
        <vt:i4>6</vt:i4>
      </vt:variant>
    </vt:vector>
  </HeadingPairs>
  <TitlesOfParts>
    <vt:vector size="21" baseType="lpstr">
      <vt:lpstr>MS PGothic</vt:lpstr>
      <vt:lpstr>Arial</vt:lpstr>
      <vt:lpstr>Calibri</vt:lpstr>
      <vt:lpstr>Montserrat SemiBold</vt:lpstr>
      <vt:lpstr>Symbol</vt:lpstr>
      <vt:lpstr>Source Sans Pro</vt:lpstr>
      <vt:lpstr>Source Sans Pro Black</vt:lpstr>
      <vt:lpstr>Source Sans Pro ExtraLight</vt:lpstr>
      <vt:lpstr>Times New Roman</vt:lpstr>
      <vt:lpstr>Trebuchet MS</vt:lpstr>
      <vt:lpstr>Verdana</vt:lpstr>
      <vt:lpstr>Wingdings</vt:lpstr>
      <vt:lpstr>Office Theme</vt:lpstr>
      <vt:lpstr>2_Meaningful Template</vt:lpstr>
      <vt:lpstr>4_Office Theme</vt:lpstr>
      <vt:lpstr>ES fondu investīcijas izglītībā pieejamības nodrošināšanā</vt:lpstr>
      <vt:lpstr>PowerPoint Presentation</vt:lpstr>
      <vt:lpstr>PowerPoint Presentation</vt:lpstr>
      <vt:lpstr>PowerPoint Presentation</vt:lpstr>
      <vt:lpstr>ES fondu investīcijas vispārējā izglītībā  iekļaujošās izglītības veicināšanai (ESF) 2021-2027</vt:lpstr>
      <vt:lpstr>PALDIES!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NOSAUKUMS</dc:title>
  <dc:creator>Egita Diure</dc:creator>
  <cp:lastModifiedBy>Ruta Veidlina</cp:lastModifiedBy>
  <cp:revision>516</cp:revision>
  <cp:lastPrinted>2021-11-10T12:38:46Z</cp:lastPrinted>
  <dcterms:modified xsi:type="dcterms:W3CDTF">2022-04-20T05:44:40Z</dcterms:modified>
</cp:coreProperties>
</file>