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vilda Štrāla" initials="IŠ" lastIdx="1" clrIdx="0">
    <p:extLst>
      <p:ext uri="{19B8F6BF-5375-455C-9EA6-DF929625EA0E}">
        <p15:presenceInfo xmlns:p15="http://schemas.microsoft.com/office/powerpoint/2012/main" userId="S-1-5-21-738795142-1242532775-405837587-119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27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35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69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896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85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30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44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9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6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85EB-FB53-427E-BF85-26B92A819042}" type="datetimeFigureOut">
              <a:rPr lang="lv-LV" smtClean="0"/>
              <a:t>11.12.2019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303" y="1139780"/>
            <a:ext cx="9849394" cy="2387600"/>
          </a:xfrm>
        </p:spPr>
        <p:txBody>
          <a:bodyPr>
            <a:normAutofit/>
          </a:bodyPr>
          <a:lstStyle/>
          <a:p>
            <a:r>
              <a:rPr lang="lv-LV" dirty="0"/>
              <a:t>Aktualitātes projektā</a:t>
            </a:r>
            <a:br>
              <a:rPr lang="lv-LV" dirty="0"/>
            </a:br>
            <a:r>
              <a:rPr lang="lv-LV" sz="4000" dirty="0"/>
              <a:t>Profesionāla sociālā darba attīstība pašvaldībās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Ilze Kurme</a:t>
            </a:r>
          </a:p>
          <a:p>
            <a:pPr algn="r"/>
            <a:r>
              <a:rPr lang="lv-LV" dirty="0"/>
              <a:t>11.12.2019.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036299D8-9DC3-4E1B-A4A8-384912417C7A}"/>
              </a:ext>
            </a:extLst>
          </p:cNvPr>
          <p:cNvGrpSpPr/>
          <p:nvPr/>
        </p:nvGrpSpPr>
        <p:grpSpPr>
          <a:xfrm>
            <a:off x="3005830" y="151199"/>
            <a:ext cx="4107736" cy="1285359"/>
            <a:chOff x="3083161" y="220059"/>
            <a:chExt cx="2782746" cy="880843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866FCEBE-C999-4CC0-A6EB-4F75356837BB}"/>
                </a:ext>
              </a:extLst>
            </p:cNvPr>
            <p:cNvSpPr/>
            <p:nvPr/>
          </p:nvSpPr>
          <p:spPr>
            <a:xfrm>
              <a:off x="3083161" y="220059"/>
              <a:ext cx="2550252" cy="880843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50AA016-5833-4B26-9B98-510D622BBC42}"/>
                </a:ext>
              </a:extLst>
            </p:cNvPr>
            <p:cNvSpPr txBox="1"/>
            <p:nvPr/>
          </p:nvSpPr>
          <p:spPr>
            <a:xfrm>
              <a:off x="3150063" y="220059"/>
              <a:ext cx="242882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Metodiku pilotprojekti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F7EB0837-7946-4C52-84E7-E8A0898AB7E0}"/>
                </a:ext>
              </a:extLst>
            </p:cNvPr>
            <p:cNvSpPr txBox="1"/>
            <p:nvPr/>
          </p:nvSpPr>
          <p:spPr>
            <a:xfrm>
              <a:off x="3189819" y="415819"/>
              <a:ext cx="2676088" cy="6538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Ģimenes ar bērniem līdz 28. februārim</a:t>
              </a:r>
            </a:p>
            <a:p>
              <a:r>
                <a:rPr lang="lv-LV" sz="1400" dirty="0"/>
                <a:t>Atkarības/</a:t>
              </a:r>
              <a:r>
                <a:rPr lang="lv-LV" sz="1400" dirty="0" err="1"/>
                <a:t>līdzatkarības</a:t>
              </a:r>
              <a:r>
                <a:rPr lang="lv-LV" sz="1400" dirty="0"/>
                <a:t> līdz 31. martam</a:t>
              </a:r>
            </a:p>
            <a:p>
              <a:r>
                <a:rPr lang="lv-LV" sz="1400" b="1" dirty="0"/>
                <a:t>Metodikas noslēguma izstrādē: </a:t>
              </a:r>
              <a:r>
                <a:rPr lang="lv-LV" sz="1400" dirty="0"/>
                <a:t>Vardarbība</a:t>
              </a:r>
              <a:endParaRPr lang="lv-LV" sz="1400" b="1" dirty="0"/>
            </a:p>
            <a:p>
              <a:endParaRPr lang="lv-LV" sz="1400" dirty="0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0E2BAB6-EEAB-4146-A8F1-127E95997797}"/>
              </a:ext>
            </a:extLst>
          </p:cNvPr>
          <p:cNvGrpSpPr/>
          <p:nvPr/>
        </p:nvGrpSpPr>
        <p:grpSpPr>
          <a:xfrm>
            <a:off x="3160306" y="1473606"/>
            <a:ext cx="3355219" cy="1512915"/>
            <a:chOff x="6192180" y="1537899"/>
            <a:chExt cx="2550252" cy="201903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A16E23C-A201-4B2D-8B3A-45E26558BCB2}"/>
                </a:ext>
              </a:extLst>
            </p:cNvPr>
            <p:cNvSpPr txBox="1"/>
            <p:nvPr/>
          </p:nvSpPr>
          <p:spPr>
            <a:xfrm>
              <a:off x="6431413" y="1537899"/>
              <a:ext cx="2063693" cy="6039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Izstrādē tehniskās specifikācijas: 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050F6C8C-40E3-4ABF-8F06-7DD72EA62CE0}"/>
                </a:ext>
              </a:extLst>
            </p:cNvPr>
            <p:cNvSpPr txBox="1"/>
            <p:nvPr/>
          </p:nvSpPr>
          <p:spPr>
            <a:xfrm>
              <a:off x="6428902" y="2138106"/>
              <a:ext cx="2191630" cy="10489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200" dirty="0"/>
                <a:t>Dažādības metodika</a:t>
              </a:r>
            </a:p>
            <a:p>
              <a:pPr algn="ctr"/>
              <a:r>
                <a:rPr lang="lv-LV" sz="1200" dirty="0"/>
                <a:t>Jauniešu metodika</a:t>
              </a:r>
            </a:p>
            <a:p>
              <a:pPr algn="ctr"/>
              <a:r>
                <a:rPr lang="lv-LV" sz="1200" dirty="0"/>
                <a:t>KVS</a:t>
              </a:r>
            </a:p>
            <a:p>
              <a:pPr algn="ctr"/>
              <a:r>
                <a:rPr lang="lv-LV" sz="1200" dirty="0"/>
                <a:t>SD kopienā</a:t>
              </a:r>
            </a:p>
            <a:p>
              <a:pPr algn="ctr"/>
              <a:r>
                <a:rPr lang="lv-LV" sz="1200" dirty="0"/>
                <a:t>SD kampaņa</a:t>
              </a:r>
            </a:p>
          </p:txBody>
        </p: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id="{B92434BF-E817-4F37-8532-635CE070E4EE}"/>
                </a:ext>
              </a:extLst>
            </p:cNvPr>
            <p:cNvSpPr/>
            <p:nvPr/>
          </p:nvSpPr>
          <p:spPr>
            <a:xfrm>
              <a:off x="6192180" y="1631186"/>
              <a:ext cx="2550252" cy="1925746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06551AC-57F1-4B2A-9CE3-C3626F135140}"/>
              </a:ext>
            </a:extLst>
          </p:cNvPr>
          <p:cNvGrpSpPr/>
          <p:nvPr/>
        </p:nvGrpSpPr>
        <p:grpSpPr>
          <a:xfrm>
            <a:off x="227715" y="1878436"/>
            <a:ext cx="2550252" cy="1430033"/>
            <a:chOff x="293615" y="1849951"/>
            <a:chExt cx="2550252" cy="1430033"/>
          </a:xfrm>
        </p:grpSpPr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9411EDFF-F9EE-4733-A9D0-D2DE2F2B48AF}"/>
                </a:ext>
              </a:extLst>
            </p:cNvPr>
            <p:cNvSpPr/>
            <p:nvPr/>
          </p:nvSpPr>
          <p:spPr>
            <a:xfrm>
              <a:off x="293615" y="1849951"/>
              <a:ext cx="2550252" cy="1430033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1162B88B-EB42-44FA-A594-7783B8CFB83E}"/>
                </a:ext>
              </a:extLst>
            </p:cNvPr>
            <p:cNvSpPr txBox="1"/>
            <p:nvPr/>
          </p:nvSpPr>
          <p:spPr>
            <a:xfrm>
              <a:off x="536894" y="1849951"/>
              <a:ext cx="206369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Izdevums </a:t>
              </a:r>
            </a:p>
            <a:p>
              <a:pPr algn="ctr"/>
              <a:r>
                <a:rPr lang="lv-LV" sz="1600" b="1" dirty="0"/>
                <a:t>Sociālais darbs Latvijā</a:t>
              </a: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602A6F2B-5255-4420-8D5B-B44F21CE06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3764" y="2415748"/>
              <a:ext cx="661099" cy="755890"/>
            </a:xfrm>
            <a:prstGeom prst="rect">
              <a:avLst/>
            </a:prstGeom>
          </p:spPr>
        </p:pic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05BBD64-742A-4DCD-B4E3-71D5BE5F8C20}"/>
                </a:ext>
              </a:extLst>
            </p:cNvPr>
            <p:cNvSpPr txBox="1"/>
            <p:nvPr/>
          </p:nvSpPr>
          <p:spPr>
            <a:xfrm>
              <a:off x="1574534" y="2566052"/>
              <a:ext cx="870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2019/2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E9FA5A4-ED71-4C07-AC1E-B51BBBF3256D}"/>
              </a:ext>
            </a:extLst>
          </p:cNvPr>
          <p:cNvGrpSpPr/>
          <p:nvPr/>
        </p:nvGrpSpPr>
        <p:grpSpPr>
          <a:xfrm>
            <a:off x="296713" y="5019007"/>
            <a:ext cx="2550252" cy="1446608"/>
            <a:chOff x="3196618" y="5191333"/>
            <a:chExt cx="2550252" cy="1446608"/>
          </a:xfrm>
        </p:grpSpPr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36DD29C2-578C-4BE1-B12A-ECC41FA1ED63}"/>
                </a:ext>
              </a:extLst>
            </p:cNvPr>
            <p:cNvSpPr/>
            <p:nvPr/>
          </p:nvSpPr>
          <p:spPr>
            <a:xfrm>
              <a:off x="3196618" y="5191391"/>
              <a:ext cx="2550252" cy="144655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02086FD-F855-4705-ADC8-9147D3B8FF05}"/>
                </a:ext>
              </a:extLst>
            </p:cNvPr>
            <p:cNvSpPr txBox="1"/>
            <p:nvPr/>
          </p:nvSpPr>
          <p:spPr>
            <a:xfrm>
              <a:off x="3375929" y="5191333"/>
              <a:ext cx="21916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Teoriju sociālajā darbā </a:t>
              </a:r>
            </a:p>
            <a:p>
              <a:pPr algn="ctr"/>
              <a:r>
                <a:rPr lang="lv-LV" sz="1600" b="1" dirty="0"/>
                <a:t>grāmata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9A2C162D-AC33-4781-96DA-0C4C931D215C}"/>
                </a:ext>
              </a:extLst>
            </p:cNvPr>
            <p:cNvSpPr txBox="1"/>
            <p:nvPr/>
          </p:nvSpPr>
          <p:spPr>
            <a:xfrm>
              <a:off x="3317512" y="5800350"/>
              <a:ext cx="242935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Iesniegta saskaņošanai</a:t>
              </a:r>
            </a:p>
            <a:p>
              <a:pPr algn="ctr"/>
              <a:r>
                <a:rPr lang="lv-LV" sz="1400" dirty="0"/>
                <a:t>Grāmatas pirmā daļa - decembris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D584186-A984-4AE5-9800-2D353477384D}"/>
              </a:ext>
            </a:extLst>
          </p:cNvPr>
          <p:cNvGrpSpPr/>
          <p:nvPr/>
        </p:nvGrpSpPr>
        <p:grpSpPr>
          <a:xfrm>
            <a:off x="273235" y="3549532"/>
            <a:ext cx="2550252" cy="1332823"/>
            <a:chOff x="268940" y="3805564"/>
            <a:chExt cx="2550252" cy="1332823"/>
          </a:xfrm>
        </p:grpSpPr>
        <p:sp>
          <p:nvSpPr>
            <p:cNvPr id="108" name="Rectangle: Rounded Corners 107">
              <a:extLst>
                <a:ext uri="{FF2B5EF4-FFF2-40B4-BE49-F238E27FC236}">
                  <a16:creationId xmlns:a16="http://schemas.microsoft.com/office/drawing/2014/main" id="{56FC0E27-C1FB-4E5E-8089-546C816F9137}"/>
                </a:ext>
              </a:extLst>
            </p:cNvPr>
            <p:cNvSpPr/>
            <p:nvPr/>
          </p:nvSpPr>
          <p:spPr>
            <a:xfrm>
              <a:off x="268940" y="3805564"/>
              <a:ext cx="2550252" cy="1179183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E693E7BD-65EB-407A-BF1A-E5C1FA85AC7A}"/>
                </a:ext>
              </a:extLst>
            </p:cNvPr>
            <p:cNvSpPr txBox="1"/>
            <p:nvPr/>
          </p:nvSpPr>
          <p:spPr>
            <a:xfrm>
              <a:off x="448251" y="3810381"/>
              <a:ext cx="21916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Sociālās darba terminoloģijas vārdnīca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75EED8A9-EB22-4A7B-BFAA-1ADA93C3B604}"/>
                </a:ext>
              </a:extLst>
            </p:cNvPr>
            <p:cNvSpPr txBox="1"/>
            <p:nvPr/>
          </p:nvSpPr>
          <p:spPr>
            <a:xfrm>
              <a:off x="365869" y="4399723"/>
              <a:ext cx="240335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Terminu kopa 1 - ~ 200 termini</a:t>
              </a:r>
            </a:p>
            <a:p>
              <a:pPr algn="ctr"/>
              <a:r>
                <a:rPr lang="lv-LV" sz="1400" dirty="0"/>
                <a:t>2020. gada 15. janvāris</a:t>
              </a:r>
            </a:p>
            <a:p>
              <a:pPr algn="ctr"/>
              <a:endParaRPr lang="lv-LV" sz="1400" dirty="0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194B2ED-18CA-4840-8F0D-7D305B0C0505}"/>
              </a:ext>
            </a:extLst>
          </p:cNvPr>
          <p:cNvGrpSpPr/>
          <p:nvPr/>
        </p:nvGrpSpPr>
        <p:grpSpPr>
          <a:xfrm>
            <a:off x="9436022" y="2320631"/>
            <a:ext cx="2494687" cy="547812"/>
            <a:chOff x="6403375" y="4276613"/>
            <a:chExt cx="2641518" cy="1585934"/>
          </a:xfrm>
        </p:grpSpPr>
        <p:sp>
          <p:nvSpPr>
            <p:cNvPr id="118" name="Rectangle: Rounded Corners 117">
              <a:extLst>
                <a:ext uri="{FF2B5EF4-FFF2-40B4-BE49-F238E27FC236}">
                  <a16:creationId xmlns:a16="http://schemas.microsoft.com/office/drawing/2014/main" id="{0772020E-EA62-48EE-B979-17B2402D63F8}"/>
                </a:ext>
              </a:extLst>
            </p:cNvPr>
            <p:cNvSpPr/>
            <p:nvPr/>
          </p:nvSpPr>
          <p:spPr>
            <a:xfrm>
              <a:off x="6403375" y="4276613"/>
              <a:ext cx="2641518" cy="1585934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1D4FA824-9934-4C1E-9F45-E2A403F4BBA3}"/>
                </a:ext>
              </a:extLst>
            </p:cNvPr>
            <p:cNvSpPr txBox="1"/>
            <p:nvPr/>
          </p:nvSpPr>
          <p:spPr>
            <a:xfrm>
              <a:off x="6866459" y="4286821"/>
              <a:ext cx="20636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Ģimenes asistents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ABB47E9-86E2-465B-BF31-4464A0B993E3}"/>
              </a:ext>
            </a:extLst>
          </p:cNvPr>
          <p:cNvGrpSpPr/>
          <p:nvPr/>
        </p:nvGrpSpPr>
        <p:grpSpPr>
          <a:xfrm>
            <a:off x="6733427" y="2268684"/>
            <a:ext cx="2494687" cy="717831"/>
            <a:chOff x="9312199" y="4293647"/>
            <a:chExt cx="2281646" cy="717831"/>
          </a:xfrm>
        </p:grpSpPr>
        <p:sp>
          <p:nvSpPr>
            <p:cNvPr id="126" name="Rectangle: Rounded Corners 125">
              <a:extLst>
                <a:ext uri="{FF2B5EF4-FFF2-40B4-BE49-F238E27FC236}">
                  <a16:creationId xmlns:a16="http://schemas.microsoft.com/office/drawing/2014/main" id="{D786324C-D6FD-4510-9F07-6B54E38B80D2}"/>
                </a:ext>
              </a:extLst>
            </p:cNvPr>
            <p:cNvSpPr/>
            <p:nvPr/>
          </p:nvSpPr>
          <p:spPr>
            <a:xfrm>
              <a:off x="9312199" y="4293648"/>
              <a:ext cx="2281646" cy="717830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7C97A0F5-9128-48FB-9F28-A1CFDABE2E0F}"/>
                </a:ext>
              </a:extLst>
            </p:cNvPr>
            <p:cNvSpPr txBox="1"/>
            <p:nvPr/>
          </p:nvSpPr>
          <p:spPr>
            <a:xfrm>
              <a:off x="9432695" y="4293647"/>
              <a:ext cx="20636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b="1" dirty="0"/>
                <a:t>Sociālā darba izglītības standarts</a:t>
              </a:r>
            </a:p>
          </p:txBody>
        </p:sp>
      </p:grpSp>
      <p:sp>
        <p:nvSpPr>
          <p:cNvPr id="129" name="TextBox 128">
            <a:extLst>
              <a:ext uri="{FF2B5EF4-FFF2-40B4-BE49-F238E27FC236}">
                <a16:creationId xmlns:a16="http://schemas.microsoft.com/office/drawing/2014/main" id="{A68A592E-7166-4666-96E8-ABD30422CBD4}"/>
              </a:ext>
            </a:extLst>
          </p:cNvPr>
          <p:cNvSpPr txBox="1"/>
          <p:nvPr/>
        </p:nvSpPr>
        <p:spPr>
          <a:xfrm>
            <a:off x="7141874" y="1566265"/>
            <a:ext cx="45882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2000" b="1" dirty="0" err="1"/>
              <a:t>Pārizdoti</a:t>
            </a:r>
            <a:r>
              <a:rPr lang="lv-LV" sz="2000" b="1" dirty="0"/>
              <a:t> MKN (MK sēde 17.decembris)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6125A93-C44B-4716-B18A-43BA79109275}"/>
              </a:ext>
            </a:extLst>
          </p:cNvPr>
          <p:cNvGrpSpPr/>
          <p:nvPr/>
        </p:nvGrpSpPr>
        <p:grpSpPr>
          <a:xfrm>
            <a:off x="218967" y="106125"/>
            <a:ext cx="2550252" cy="1585042"/>
            <a:chOff x="7091194" y="174038"/>
            <a:chExt cx="2550252" cy="1585042"/>
          </a:xfrm>
        </p:grpSpPr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1EA002F0-BA95-4F27-981D-D1CEE054E8F1}"/>
                </a:ext>
              </a:extLst>
            </p:cNvPr>
            <p:cNvSpPr/>
            <p:nvPr/>
          </p:nvSpPr>
          <p:spPr>
            <a:xfrm>
              <a:off x="7091194" y="181791"/>
              <a:ext cx="2550252" cy="1577289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AC1EA0F-D7A9-42E3-A371-2F9B3D95BFC5}"/>
                </a:ext>
              </a:extLst>
            </p:cNvPr>
            <p:cNvSpPr txBox="1"/>
            <p:nvPr/>
          </p:nvSpPr>
          <p:spPr>
            <a:xfrm>
              <a:off x="7149812" y="174038"/>
              <a:ext cx="245131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Metodiskās sanāksmes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652CBA97-5499-40B2-BD37-ED8FD22AF57F}"/>
                </a:ext>
              </a:extLst>
            </p:cNvPr>
            <p:cNvSpPr txBox="1"/>
            <p:nvPr/>
          </p:nvSpPr>
          <p:spPr>
            <a:xfrm>
              <a:off x="7286252" y="447663"/>
              <a:ext cx="2178434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400" dirty="0"/>
                <a:t>10.oktobrī – Valmierā, 11.oktobrī – Jelgavā, 23.oktobrī – Rīgā, 20.novembrī – Liepājā, </a:t>
              </a:r>
            </a:p>
            <a:p>
              <a:r>
                <a:rPr lang="lv-LV" sz="1400" dirty="0"/>
                <a:t>5. decembrī – Daugavpilī</a:t>
              </a: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59D1CAC8-350A-4D80-B258-F7E67FBCFD1F}"/>
              </a:ext>
            </a:extLst>
          </p:cNvPr>
          <p:cNvGrpSpPr/>
          <p:nvPr/>
        </p:nvGrpSpPr>
        <p:grpSpPr>
          <a:xfrm>
            <a:off x="3465342" y="5119675"/>
            <a:ext cx="2451315" cy="1783572"/>
            <a:chOff x="5794526" y="108135"/>
            <a:chExt cx="2550252" cy="1436774"/>
          </a:xfrm>
        </p:grpSpPr>
        <p:sp>
          <p:nvSpPr>
            <p:cNvPr id="112" name="Rectangle: Rounded Corners 111">
              <a:extLst>
                <a:ext uri="{FF2B5EF4-FFF2-40B4-BE49-F238E27FC236}">
                  <a16:creationId xmlns:a16="http://schemas.microsoft.com/office/drawing/2014/main" id="{8799B1F2-046B-44DD-B13A-D8891311D5AE}"/>
                </a:ext>
              </a:extLst>
            </p:cNvPr>
            <p:cNvSpPr/>
            <p:nvPr/>
          </p:nvSpPr>
          <p:spPr>
            <a:xfrm>
              <a:off x="5794526" y="108135"/>
              <a:ext cx="2550252" cy="1359938"/>
            </a:xfrm>
            <a:prstGeom prst="roundRect">
              <a:avLst/>
            </a:prstGeom>
            <a:noFill/>
            <a:ln w="38100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2CDD9EDC-E44E-4603-BF22-E13F4A06D371}"/>
                </a:ext>
              </a:extLst>
            </p:cNvPr>
            <p:cNvSpPr txBox="1"/>
            <p:nvPr/>
          </p:nvSpPr>
          <p:spPr>
            <a:xfrm>
              <a:off x="6100722" y="108135"/>
              <a:ext cx="2063693" cy="2956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600" b="1" dirty="0"/>
                <a:t>Diskusija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5CBD0D2B-863A-4AD4-A976-E0994CB155EB}"/>
                </a:ext>
              </a:extLst>
            </p:cNvPr>
            <p:cNvSpPr txBox="1"/>
            <p:nvPr/>
          </p:nvSpPr>
          <p:spPr>
            <a:xfrm>
              <a:off x="6037031" y="342634"/>
              <a:ext cx="2063692" cy="12022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lv-LV" sz="1400" dirty="0"/>
                <a:t>Sociālais darbs medicīnas iestādēs</a:t>
              </a:r>
            </a:p>
            <a:p>
              <a:pPr algn="ctr"/>
              <a:endParaRPr lang="lv-LV" sz="1400" dirty="0"/>
            </a:p>
            <a:p>
              <a:pPr algn="ctr"/>
              <a:r>
                <a:rPr lang="lv-LV" sz="1400" dirty="0"/>
                <a:t>11.decembris</a:t>
              </a:r>
            </a:p>
            <a:p>
              <a:pPr algn="ctr"/>
              <a:r>
                <a:rPr lang="lv-LV" sz="1400" dirty="0"/>
                <a:t>13:00-17:00</a:t>
              </a:r>
            </a:p>
            <a:p>
              <a:pPr algn="ctr"/>
              <a:r>
                <a:rPr lang="lv-LV" sz="1400" dirty="0"/>
                <a:t>Kaņepes kultūras centrs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5F2F926-B32B-4FE5-A0EF-6B3D326785BC}"/>
              </a:ext>
            </a:extLst>
          </p:cNvPr>
          <p:cNvGrpSpPr/>
          <p:nvPr/>
        </p:nvGrpSpPr>
        <p:grpSpPr>
          <a:xfrm>
            <a:off x="6570331" y="3120496"/>
            <a:ext cx="5535353" cy="3523717"/>
            <a:chOff x="6645339" y="4018240"/>
            <a:chExt cx="4948246" cy="2239947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A12EC27C-9B93-4553-8D41-2C1518EC0E85}"/>
                </a:ext>
              </a:extLst>
            </p:cNvPr>
            <p:cNvSpPr/>
            <p:nvPr/>
          </p:nvSpPr>
          <p:spPr>
            <a:xfrm>
              <a:off x="6645339" y="4018240"/>
              <a:ext cx="4948246" cy="2239947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B83025C7-377E-4786-8BAC-7C7924E17507}"/>
                </a:ext>
              </a:extLst>
            </p:cNvPr>
            <p:cNvSpPr txBox="1"/>
            <p:nvPr/>
          </p:nvSpPr>
          <p:spPr>
            <a:xfrm>
              <a:off x="6922093" y="4139123"/>
              <a:ext cx="4540656" cy="20151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b="1" dirty="0"/>
                <a:t>Apmācību piesaistes pieeja no 2020.gada: </a:t>
              </a:r>
            </a:p>
            <a:p>
              <a:r>
                <a:rPr lang="lv-LV" sz="1400" dirty="0"/>
                <a:t>Apmācību tēmu un kvalifikācijas prasības ekspertiem apstiprina Sociālā darba speciālistu sadarbības padome (SDSSP); </a:t>
              </a:r>
            </a:p>
            <a:p>
              <a:r>
                <a:rPr lang="lv-LV" sz="1400" dirty="0"/>
                <a:t>LM slēdz sadarbības līgumu ar pašvaldībām; </a:t>
              </a:r>
            </a:p>
            <a:p>
              <a:r>
                <a:rPr lang="lv-LV" sz="1400" dirty="0"/>
                <a:t>Līdz EUR 42 000 tirgus aptauja, protokols, līgums, parakstu lapas, zemākā cena; </a:t>
              </a:r>
            </a:p>
            <a:p>
              <a:r>
                <a:rPr lang="lv-LV" sz="1400" dirty="0"/>
                <a:t>Iepirkumu ziņošana LM; </a:t>
              </a:r>
            </a:p>
            <a:p>
              <a:r>
                <a:rPr lang="lv-LV" sz="1400" dirty="0"/>
                <a:t>Apmācību norises kalendārs (3 dienas pirms) – apmācību organizētājs; </a:t>
              </a:r>
            </a:p>
            <a:p>
              <a:r>
                <a:rPr lang="lv-LV" sz="1400" dirty="0"/>
                <a:t>Pašvaldības faktiskās izmaksas var atšķirties:  </a:t>
              </a:r>
            </a:p>
            <a:p>
              <a:r>
                <a:rPr lang="lv-LV" sz="1400" dirty="0"/>
                <a:t>Vienas vienības metodika: EUR/</a:t>
              </a:r>
              <a:r>
                <a:rPr lang="lv-LV" sz="1400" dirty="0" err="1"/>
                <a:t>st</a:t>
              </a:r>
              <a:r>
                <a:rPr lang="lv-LV" sz="1400" dirty="0"/>
                <a:t> 4.70 (personai)</a:t>
              </a:r>
            </a:p>
            <a:p>
              <a:r>
                <a:rPr lang="lv-LV" sz="1400" dirty="0"/>
                <a:t>(piem.8 h apmācības EUR 37.60) - Kompensācija 70% apmērā (piem. 8 h apmācības EUR 26.32)</a:t>
              </a:r>
            </a:p>
            <a:p>
              <a:endParaRPr lang="lv-LV" sz="1400" dirty="0"/>
            </a:p>
          </p:txBody>
        </p:sp>
      </p:grp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A2C20EB3-C2B8-4364-8CAD-2C6BA5222EFF}"/>
              </a:ext>
            </a:extLst>
          </p:cNvPr>
          <p:cNvSpPr/>
          <p:nvPr/>
        </p:nvSpPr>
        <p:spPr>
          <a:xfrm>
            <a:off x="6906612" y="134871"/>
            <a:ext cx="5066421" cy="1204399"/>
          </a:xfrm>
          <a:prstGeom prst="round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68F6D7B-15DC-42FB-9B31-7E5CA59E1437}"/>
              </a:ext>
            </a:extLst>
          </p:cNvPr>
          <p:cNvSpPr txBox="1"/>
          <p:nvPr/>
        </p:nvSpPr>
        <p:spPr>
          <a:xfrm>
            <a:off x="8309520" y="154448"/>
            <a:ext cx="2826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b="1" dirty="0"/>
              <a:t>Pasākumi 2020. gada pavasarī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F9E013-42F4-494B-9389-8EC98ABFE1C6}"/>
              </a:ext>
            </a:extLst>
          </p:cNvPr>
          <p:cNvSpPr txBox="1"/>
          <p:nvPr/>
        </p:nvSpPr>
        <p:spPr>
          <a:xfrm>
            <a:off x="6986229" y="487179"/>
            <a:ext cx="48067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b="1" dirty="0"/>
              <a:t>Konference:</a:t>
            </a:r>
            <a:r>
              <a:rPr lang="lv-LV" sz="1400" dirty="0"/>
              <a:t> Sociālā darba profesijas attīstība</a:t>
            </a:r>
          </a:p>
          <a:p>
            <a:r>
              <a:rPr lang="lv-LV" sz="1400" dirty="0"/>
              <a:t>2020. gada 20. marts, Cēsis</a:t>
            </a:r>
          </a:p>
          <a:p>
            <a:r>
              <a:rPr lang="lv-LV" sz="1400" b="1" dirty="0"/>
              <a:t>Tematiskā diskusija: </a:t>
            </a:r>
            <a:r>
              <a:rPr lang="lv-LV" sz="1400" dirty="0"/>
              <a:t>Sociālais darbs izglītības iestādē</a:t>
            </a:r>
            <a:endParaRPr lang="lv-LV" sz="1400" b="1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FCA2F3F-6796-4B07-A97F-44742C6E387D}"/>
              </a:ext>
            </a:extLst>
          </p:cNvPr>
          <p:cNvGrpSpPr/>
          <p:nvPr/>
        </p:nvGrpSpPr>
        <p:grpSpPr>
          <a:xfrm>
            <a:off x="3244441" y="3130529"/>
            <a:ext cx="3014068" cy="788024"/>
            <a:chOff x="3201091" y="3725253"/>
            <a:chExt cx="3014068" cy="970258"/>
          </a:xfrm>
        </p:grpSpPr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310A91C4-6C9C-4BEF-B080-2D917F3CB44E}"/>
                </a:ext>
              </a:extLst>
            </p:cNvPr>
            <p:cNvSpPr/>
            <p:nvPr/>
          </p:nvSpPr>
          <p:spPr>
            <a:xfrm>
              <a:off x="3201091" y="3725253"/>
              <a:ext cx="3014068" cy="970258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DA425F5-BC62-4F99-A5B8-6B7872634322}"/>
                </a:ext>
              </a:extLst>
            </p:cNvPr>
            <p:cNvSpPr txBox="1"/>
            <p:nvPr/>
          </p:nvSpPr>
          <p:spPr>
            <a:xfrm>
              <a:off x="3827594" y="3725253"/>
              <a:ext cx="1902527" cy="271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sz="1600" b="1" dirty="0"/>
                <a:t>Nākamā metodika: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33CC392B-C9B8-4BB2-9E1F-FFD77C490BCC}"/>
                </a:ext>
              </a:extLst>
            </p:cNvPr>
            <p:cNvSpPr txBox="1"/>
            <p:nvPr/>
          </p:nvSpPr>
          <p:spPr>
            <a:xfrm>
              <a:off x="3512505" y="4038375"/>
              <a:ext cx="2500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v-LV" dirty="0"/>
                <a:t>Sociālais darbs ar grupu</a:t>
              </a:r>
            </a:p>
          </p:txBody>
        </p:sp>
      </p:grp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8E12DD8F-CBB9-49E0-8B70-32DC83EFCD8E}"/>
              </a:ext>
            </a:extLst>
          </p:cNvPr>
          <p:cNvSpPr/>
          <p:nvPr/>
        </p:nvSpPr>
        <p:spPr>
          <a:xfrm>
            <a:off x="3427188" y="4099859"/>
            <a:ext cx="2591869" cy="904906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78E3D63-36D5-4B5E-AEB4-7F111AD28B03}"/>
              </a:ext>
            </a:extLst>
          </p:cNvPr>
          <p:cNvSpPr txBox="1"/>
          <p:nvPr/>
        </p:nvSpPr>
        <p:spPr>
          <a:xfrm>
            <a:off x="3564067" y="4099858"/>
            <a:ext cx="23442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200" dirty="0"/>
              <a:t>Globālais SD pētījums par sociālo darbinieku darba apstākļiem</a:t>
            </a:r>
          </a:p>
          <a:p>
            <a:pPr algn="ctr"/>
            <a:r>
              <a:rPr lang="lv-LV" sz="1200" dirty="0"/>
              <a:t>ISWF sadarbībā ar </a:t>
            </a:r>
            <a:r>
              <a:rPr lang="lv-LV" sz="1200" dirty="0" err="1"/>
              <a:t>Bath</a:t>
            </a:r>
            <a:r>
              <a:rPr lang="lv-LV" sz="1200" dirty="0"/>
              <a:t> </a:t>
            </a:r>
            <a:r>
              <a:rPr lang="lv-LV" sz="1200" dirty="0" err="1"/>
              <a:t>Spa</a:t>
            </a:r>
            <a:r>
              <a:rPr lang="lv-LV" sz="1200" dirty="0"/>
              <a:t> universitāti (UK)</a:t>
            </a:r>
          </a:p>
        </p:txBody>
      </p:sp>
    </p:spTree>
    <p:extLst>
      <p:ext uri="{BB962C8B-B14F-4D97-AF65-F5344CB8AC3E}">
        <p14:creationId xmlns:p14="http://schemas.microsoft.com/office/powerpoint/2010/main" val="3032238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284</Words>
  <Application>Microsoft Office PowerPoint</Application>
  <PresentationFormat>Widescreen</PresentationFormat>
  <Paragraphs>52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Aktualitātes projektā Profesionāla sociālā darba attīstība pašvaldībās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Aktualitātes. Metodiku tēmas</dc:title>
  <dc:creator>Ilze Kurme</dc:creator>
  <cp:lastModifiedBy>Inese Veinberga</cp:lastModifiedBy>
  <cp:revision>34</cp:revision>
  <dcterms:created xsi:type="dcterms:W3CDTF">2018-09-14T13:24:48Z</dcterms:created>
  <dcterms:modified xsi:type="dcterms:W3CDTF">2019-12-11T11:23:44Z</dcterms:modified>
</cp:coreProperties>
</file>