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9C098-397F-468B-82F5-4A9EEF98FB37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BDD47-391C-4F0E-B641-8B564E5E435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717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BDD47-391C-4F0E-B641-8B564E5E4355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1975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BDD47-391C-4F0E-B641-8B564E5E4355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1658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BDD47-391C-4F0E-B641-8B564E5E4355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484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BDD47-391C-4F0E-B641-8B564E5E435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25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5C93-02BC-45C7-8FCF-1695A3533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7B296D-2A09-48FE-8B53-60ABAEEF0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1C96B-E79F-458C-B30A-88482063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DDAE1-D5D9-45B2-B3EA-8BB47EFB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0E009-6F1F-4235-8828-76010CEE6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602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DFEFB-993A-4196-BF17-6A9058490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3C395-F133-4BF0-913A-003FAA5B9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A3749-FA44-49D4-ABF7-E7F398416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1C014-AF76-4C09-ABE4-0AC0AC13C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27871-A674-4CCF-8D08-D8A163652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331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3550C1-CE57-4D18-AA6B-5CAB2F2FF2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961E9-EB97-413B-ADAF-73B691FED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EA330-F18E-40E8-94A2-468047B9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FD109-50C7-4658-96D6-EF624F9A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81E37-D938-4C64-8E46-FC0AA5DD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080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A7FCD-2640-4753-A890-6A3702D6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0DD4-AE20-4839-A83F-34B88719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32A54-C1DC-46F7-BE93-0CAED3FA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F58FB-751B-43AC-A4E1-2B3AAC93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F3028-3822-4389-8C06-E32FE4A7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069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AF33-1FE5-460B-A838-42200194C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585EF-9706-4240-A434-8778C40D7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5C869-10D5-45CC-8A83-981D28A0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75AB2-A107-4832-AB6E-802FC8F9D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9117F-F461-46F1-989F-26FEB0D0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827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56780-93E9-48CA-9E4B-E2FE82790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FC31C-33AC-4FB9-A579-BA8F419EC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9617D-A927-4D36-B9B8-2C3CB2CC5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21D10-6031-4044-A297-F6FC78839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F332C-70F6-46FB-8B9D-1E06E278D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B869C-DC18-4210-8B0B-B21F4926A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711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57002-E571-4BA5-BE22-F479953B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FE5AD-1D69-4142-BA5B-FA429E778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FB154-389E-4B5E-B4C4-676EA560C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0AF690-CE6C-4FDD-BCB5-BE955A9C2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C618DA-3631-4005-B5D9-EAE5B838C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2B09A9-DFCC-4082-BCA4-B79A962A1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D97CB-5856-424E-BF92-AFD0B7B9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1255C-B9A2-4444-B40C-C6A65650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6552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CDB9D-F1DE-43E4-A668-43754F040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CF0F63-2FFD-4ED6-98FE-36ABF43A7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BCD21-DEFA-4AB2-A87F-5E676CE1F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FED78C-A46A-415D-8F9D-427CA242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994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016E38-BABE-4D57-A7DC-F0D75191B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139BEA-B19B-4614-8E31-16962ADA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13F0A-18A3-415E-A80E-4204942BA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630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D054B-EC37-489B-9B90-D8815833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C4117-0297-42BA-846E-5D31D67B5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F20F4-CA8D-40EE-AD0B-8E6C3975C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9AFAC-0B43-4650-AC1F-817C5F948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48387-3A40-49AD-9FE2-3B2FE436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292F3-5971-4A02-A9AC-A9D4A4748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226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7A9F5-72C7-4EBF-9D43-ED3B8A45E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90D4D-F333-4B92-9BA7-3C22E7C8B9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8D398-C74D-48A4-AAF7-6A27D3C93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5CE6B-4429-4839-B5E9-EFB56306E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C6D95-D583-4615-A6A6-8744DD721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81053-9038-4461-88E8-BE3B1D99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513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F7C664-31B2-4AA1-BAFD-1572C3679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FE3DC-9CEF-47FC-8CEC-52DCC1286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FE120-8470-41D1-81BA-DEA2D72D3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864EB-CA4A-427B-A588-3FEBF413E390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AC99-3150-4AE3-B193-18E1E4EDB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F6634-5B10-4F73-A69B-1260A8957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A0692-703F-4542-A89C-1D0536D1A8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287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5DBBC9-9AAD-4A34-A2B0-477C7B8548D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0" y="231126"/>
            <a:ext cx="945515" cy="10267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B56B6B-8208-470B-94E7-32B4EA3591C4}"/>
              </a:ext>
            </a:extLst>
          </p:cNvPr>
          <p:cNvSpPr txBox="1"/>
          <p:nvPr/>
        </p:nvSpPr>
        <p:spPr>
          <a:xfrm>
            <a:off x="3171039" y="469783"/>
            <a:ext cx="6753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b="1" dirty="0"/>
              <a:t>Piedāvātās apmācību tēmas 2020</a:t>
            </a:r>
          </a:p>
          <a:p>
            <a:pPr algn="ctr"/>
            <a:r>
              <a:rPr lang="lv-LV" sz="2000" b="1" dirty="0"/>
              <a:t>Sociālā darba speciālistu kompetences pilnveidei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1ACEF93-BE2C-4AE0-889E-DFD42010D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23453"/>
              </p:ext>
            </p:extLst>
          </p:nvPr>
        </p:nvGraphicFramePr>
        <p:xfrm>
          <a:off x="1003882" y="1323674"/>
          <a:ext cx="10413535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582">
                  <a:extLst>
                    <a:ext uri="{9D8B030D-6E8A-4147-A177-3AD203B41FA5}">
                      <a16:colId xmlns:a16="http://schemas.microsoft.com/office/drawing/2014/main" val="3392305591"/>
                    </a:ext>
                  </a:extLst>
                </a:gridCol>
                <a:gridCol w="4737239">
                  <a:extLst>
                    <a:ext uri="{9D8B030D-6E8A-4147-A177-3AD203B41FA5}">
                      <a16:colId xmlns:a16="http://schemas.microsoft.com/office/drawing/2014/main" val="896057048"/>
                    </a:ext>
                  </a:extLst>
                </a:gridCol>
                <a:gridCol w="5052714">
                  <a:extLst>
                    <a:ext uri="{9D8B030D-6E8A-4147-A177-3AD203B41FA5}">
                      <a16:colId xmlns:a16="http://schemas.microsoft.com/office/drawing/2014/main" val="524718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NPK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Tēma (apstiprina SDSSP)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Piemēri (iepērk SD)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063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Pamatprasmes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sociālā darba speciālistam </a:t>
                      </a:r>
                      <a:endParaRPr lang="lv-LV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Saskarsmes prasmes; (2) Jautājuma tehnikas; (3) Sadarbības attiecību veidošana; (4) </a:t>
                      </a:r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Psihosociāla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konsultēšana; (5) Motivējoša intervija; (6) Iegūtās informācijas dokumentēšana; (7) Atbalsta sniegšanas veidi; (8) Laika menedžments; (9) Konfliktu risināšana; (10) Stresa pārvarēšana un profesionālās izdegšanas mazināšana; (11) Vieglās valodas pamati u.c. 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383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2.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Sociālā darba metodes </a:t>
                      </a:r>
                      <a:endParaRPr lang="lv-LV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Gadījuma vadīšana; (2) Darbs ar gadījumu (</a:t>
                      </a:r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psihosociālais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darbs); (3) Krīzes intervence (4) Sociālais darbs ar grupu u.c.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606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3.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Pieejas sociālajā darbā </a:t>
                      </a:r>
                      <a:endParaRPr lang="lv-LV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Uz klientu/personu vērsta domāšana; (2) Spēka perspektīva; (3) Sistēmiskā pieeja sociālajā darbā; (4) Uz pierādījumiem balstīta pieeja u.c.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25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17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5DBBC9-9AAD-4A34-A2B0-477C7B8548D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0" y="231126"/>
            <a:ext cx="945515" cy="10267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B56B6B-8208-470B-94E7-32B4EA3591C4}"/>
              </a:ext>
            </a:extLst>
          </p:cNvPr>
          <p:cNvSpPr txBox="1"/>
          <p:nvPr/>
        </p:nvSpPr>
        <p:spPr>
          <a:xfrm>
            <a:off x="3171039" y="469783"/>
            <a:ext cx="6753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b="1" dirty="0"/>
              <a:t>Piedāvātās apmācību tēmas 2020</a:t>
            </a:r>
          </a:p>
          <a:p>
            <a:pPr algn="ctr"/>
            <a:r>
              <a:rPr lang="lv-LV" sz="2000" b="1" dirty="0"/>
              <a:t>Sociālā darba speciālistu kompetences pilnveidei II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1ACEF93-BE2C-4AE0-889E-DFD42010D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28231"/>
              </p:ext>
            </p:extLst>
          </p:nvPr>
        </p:nvGraphicFramePr>
        <p:xfrm>
          <a:off x="1003882" y="1323674"/>
          <a:ext cx="10413535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582">
                  <a:extLst>
                    <a:ext uri="{9D8B030D-6E8A-4147-A177-3AD203B41FA5}">
                      <a16:colId xmlns:a16="http://schemas.microsoft.com/office/drawing/2014/main" val="3392305591"/>
                    </a:ext>
                  </a:extLst>
                </a:gridCol>
                <a:gridCol w="4538444">
                  <a:extLst>
                    <a:ext uri="{9D8B030D-6E8A-4147-A177-3AD203B41FA5}">
                      <a16:colId xmlns:a16="http://schemas.microsoft.com/office/drawing/2014/main" val="896057048"/>
                    </a:ext>
                  </a:extLst>
                </a:gridCol>
                <a:gridCol w="5251509">
                  <a:extLst>
                    <a:ext uri="{9D8B030D-6E8A-4147-A177-3AD203B41FA5}">
                      <a16:colId xmlns:a16="http://schemas.microsoft.com/office/drawing/2014/main" val="524718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NPK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Tēma (apstiprina SDSSP)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Piemēri (iepērk SD)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063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4.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Sociālais darbs ar dažādām klientu mērķa grupām </a:t>
                      </a:r>
                      <a:endParaRPr lang="lv-LV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Bezpajumtnieki; (2) Seniori; (3) Bērni un jaunieši; (4) No ieslodzījuma atbrīvotas personas; (5) Personas ar invaliditāti; (6) Personas ar garīga rakstura traucējumiem; (7) Bēgļiem un patvēruma meklētāji; (8) ģimenes ar bērniem; (9) Vardarbībā cietušas personas; (10) vardarbību veikušas persona; (11) Atkarīgas personas; (12) Audžuģimenes un bērna bioloģiskā ģimene; (13) </a:t>
                      </a:r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Manipulatīvi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agresīvi klienti u.c.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383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5.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 klientu iegūtās informācijas, datu un faktu izmantošana un izpaušana darbā ar individuālu sociālo gadījumu (t.sk. pārprastā konfidencialitāte)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(1) Datu regulas piemērošana sociālajā darbā, strādājot ar </a:t>
                      </a:r>
                      <a:r>
                        <a:rPr lang="lv-LV" dirty="0" err="1">
                          <a:solidFill>
                            <a:schemeClr val="tx1"/>
                          </a:solidFill>
                        </a:rPr>
                        <a:t>sensitīviem</a:t>
                      </a:r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 datiem u.c.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606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6.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Starpprofesionālās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starpinstitucionālās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komandas darbs sociālā gadījuma risināšanai </a:t>
                      </a:r>
                      <a:endParaRPr lang="lv-LV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</a:t>
                      </a:r>
                      <a:r>
                        <a:rPr lang="lv-LV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Starpinstitucionālas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sadarbības grupas kompetenču robežas un atbildība sociālā gadījuma vadīšanā; (2) Sociālā dienesta un audžuģimeņu, aizbildņu un adoptētāju atbalsta centru sadarbība u.c.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25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55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8C1489-D88D-469A-BC4E-AB8F1528FA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0" y="231126"/>
            <a:ext cx="945515" cy="10267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58F058-DA8D-4CE5-A9CE-76D02021990C}"/>
              </a:ext>
            </a:extLst>
          </p:cNvPr>
          <p:cNvSpPr txBox="1"/>
          <p:nvPr/>
        </p:nvSpPr>
        <p:spPr>
          <a:xfrm>
            <a:off x="1686187" y="855677"/>
            <a:ext cx="935372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/>
              <a:t>Projekts nekompensē tēmas, kas saistītas ar administratīviem procesiem,</a:t>
            </a:r>
          </a:p>
          <a:p>
            <a:r>
              <a:rPr lang="lv-LV" sz="2000" dirty="0"/>
              <a:t>Piemēram:</a:t>
            </a:r>
          </a:p>
          <a:p>
            <a:endParaRPr lang="lv-LV" dirty="0"/>
          </a:p>
          <a:p>
            <a:r>
              <a:rPr lang="lv-LV" dirty="0"/>
              <a:t>Sociālā rehabilitācijas plāna izstrāde, īstenošana, piedāvātie uzdevumi klientiem.</a:t>
            </a:r>
          </a:p>
          <a:p>
            <a:endParaRPr lang="lv-LV" dirty="0"/>
          </a:p>
          <a:p>
            <a:r>
              <a:rPr lang="lv-LV" dirty="0"/>
              <a:t>Atzinumu sniegšana veiksmīgai sadarbībai ar bāriņtiesu.</a:t>
            </a:r>
          </a:p>
          <a:p>
            <a:endParaRPr lang="lv-LV" dirty="0"/>
          </a:p>
          <a:p>
            <a:r>
              <a:rPr lang="lv-LV" dirty="0"/>
              <a:t>Lēmuma (administratīvā akta) sagatavošana sociālo pakalpojumu un sociālās palīdzības piešķiršanai/atteikšanai.</a:t>
            </a:r>
          </a:p>
          <a:p>
            <a:endParaRPr lang="lv-LV" dirty="0"/>
          </a:p>
          <a:p>
            <a:r>
              <a:rPr lang="lv-LV" dirty="0"/>
              <a:t>Kā izvērtēt un piešķirt sociālo palīdzību, to sniegšanu u.tml. raksturu apmācības.</a:t>
            </a:r>
          </a:p>
          <a:p>
            <a:endParaRPr lang="lv-LV" dirty="0"/>
          </a:p>
          <a:p>
            <a:r>
              <a:rPr lang="lv-LV" dirty="0"/>
              <a:t>Administratīvais process sociālajā dienestā.</a:t>
            </a:r>
          </a:p>
          <a:p>
            <a:endParaRPr lang="lv-LV" dirty="0"/>
          </a:p>
          <a:p>
            <a:r>
              <a:rPr lang="lv-LV" dirty="0"/>
              <a:t>Par SIVA sniegtajiem pakalpojumiem.</a:t>
            </a:r>
          </a:p>
          <a:p>
            <a:endParaRPr lang="lv-LV" dirty="0"/>
          </a:p>
          <a:p>
            <a:r>
              <a:rPr lang="lv-LV" dirty="0"/>
              <a:t>«Šķirteņi»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6578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8C1489-D88D-469A-BC4E-AB8F1528FA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0" y="231126"/>
            <a:ext cx="945515" cy="10267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5DD022-B059-467E-96FC-FB35F528B8CF}"/>
              </a:ext>
            </a:extLst>
          </p:cNvPr>
          <p:cNvSpPr txBox="1"/>
          <p:nvPr/>
        </p:nvSpPr>
        <p:spPr>
          <a:xfrm>
            <a:off x="2160013" y="375595"/>
            <a:ext cx="3095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Apmācību programmu ilgums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390DD77-4C6B-4DCF-BFDF-6C5E27022A15}"/>
              </a:ext>
            </a:extLst>
          </p:cNvPr>
          <p:cNvGrpSpPr/>
          <p:nvPr/>
        </p:nvGrpSpPr>
        <p:grpSpPr>
          <a:xfrm>
            <a:off x="1183025" y="1047546"/>
            <a:ext cx="6760130" cy="1177383"/>
            <a:chOff x="2669097" y="1257921"/>
            <a:chExt cx="6702804" cy="110522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158F058-DA8D-4CE5-A9CE-76D02021990C}"/>
                </a:ext>
              </a:extLst>
            </p:cNvPr>
            <p:cNvSpPr txBox="1"/>
            <p:nvPr/>
          </p:nvSpPr>
          <p:spPr>
            <a:xfrm>
              <a:off x="2669097" y="1257921"/>
              <a:ext cx="6702804" cy="866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5400" dirty="0"/>
                <a:t>8 	16 	24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038169A-C650-4E16-BC70-1AF297305119}"/>
                </a:ext>
              </a:extLst>
            </p:cNvPr>
            <p:cNvGrpSpPr/>
            <p:nvPr/>
          </p:nvGrpSpPr>
          <p:grpSpPr>
            <a:xfrm>
              <a:off x="2669097" y="1350471"/>
              <a:ext cx="604008" cy="738230"/>
              <a:chOff x="2560040" y="3645017"/>
              <a:chExt cx="604008" cy="738230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E4915D44-33EB-49E8-A777-4F33A801D80D}"/>
                  </a:ext>
                </a:extLst>
              </p:cNvPr>
              <p:cNvCxnSpPr/>
              <p:nvPr/>
            </p:nvCxnSpPr>
            <p:spPr>
              <a:xfrm flipH="1">
                <a:off x="2560040" y="3699545"/>
                <a:ext cx="604008" cy="62917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6F804620-C820-45DA-9215-BF1FB2FBEE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69097" y="3645017"/>
                <a:ext cx="385894" cy="73823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9E567D5-AD40-41BD-AB3D-130F494C51E3}"/>
                </a:ext>
              </a:extLst>
            </p:cNvPr>
            <p:cNvGrpSpPr/>
            <p:nvPr/>
          </p:nvGrpSpPr>
          <p:grpSpPr>
            <a:xfrm>
              <a:off x="4637516" y="1350471"/>
              <a:ext cx="604008" cy="738230"/>
              <a:chOff x="1625868" y="3645017"/>
              <a:chExt cx="604008" cy="73823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3606FD0C-7CA9-4AAA-B7F7-361E407204F0}"/>
                  </a:ext>
                </a:extLst>
              </p:cNvPr>
              <p:cNvCxnSpPr/>
              <p:nvPr/>
            </p:nvCxnSpPr>
            <p:spPr>
              <a:xfrm flipH="1">
                <a:off x="1625868" y="3699545"/>
                <a:ext cx="604008" cy="62917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3FC39E1-C961-4F2A-95C6-B8D93764F3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4926" y="3645017"/>
                <a:ext cx="385894" cy="73823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7E61A1C-7561-454A-8A9F-729DEAABC69B}"/>
                </a:ext>
              </a:extLst>
            </p:cNvPr>
            <p:cNvGrpSpPr/>
            <p:nvPr/>
          </p:nvGrpSpPr>
          <p:grpSpPr>
            <a:xfrm>
              <a:off x="3715650" y="1359307"/>
              <a:ext cx="604008" cy="738230"/>
              <a:chOff x="-2039199" y="3612065"/>
              <a:chExt cx="604008" cy="738230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A560BA07-F35B-4CA8-9B5B-97A202884EF8}"/>
                  </a:ext>
                </a:extLst>
              </p:cNvPr>
              <p:cNvCxnSpPr/>
              <p:nvPr/>
            </p:nvCxnSpPr>
            <p:spPr>
              <a:xfrm flipH="1">
                <a:off x="-2039199" y="3666593"/>
                <a:ext cx="604008" cy="62917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58D1FCAC-1941-422A-AAC2-9C447E2F4F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1930141" y="3612065"/>
                <a:ext cx="385894" cy="73823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040F26D-E5D9-4531-ABE1-D9DEE36E43D1}"/>
                </a:ext>
              </a:extLst>
            </p:cNvPr>
            <p:cNvSpPr txBox="1"/>
            <p:nvPr/>
          </p:nvSpPr>
          <p:spPr>
            <a:xfrm>
              <a:off x="4263059" y="1993817"/>
              <a:ext cx="1434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BET ne vairāk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141E397-D95C-488A-ABF0-F877F8297786}"/>
              </a:ext>
            </a:extLst>
          </p:cNvPr>
          <p:cNvSpPr txBox="1"/>
          <p:nvPr/>
        </p:nvSpPr>
        <p:spPr>
          <a:xfrm>
            <a:off x="4155116" y="943449"/>
            <a:ext cx="677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6600" dirty="0">
                <a:solidFill>
                  <a:srgbClr val="FFC000"/>
                </a:solidFill>
              </a:rPr>
              <a:t>5; 	8; 	10; 12; 16; 21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649A3F-F0DD-4D56-BD1C-644B83132574}"/>
              </a:ext>
            </a:extLst>
          </p:cNvPr>
          <p:cNvSpPr txBox="1"/>
          <p:nvPr/>
        </p:nvSpPr>
        <p:spPr>
          <a:xfrm>
            <a:off x="1023457" y="2835384"/>
            <a:ext cx="92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!!! Apmācību programma var iekļaut 2 «lielās» tēmas, piemēram:</a:t>
            </a:r>
          </a:p>
          <a:p>
            <a:r>
              <a:rPr lang="lv-LV" dirty="0"/>
              <a:t>Alternatīvās un </a:t>
            </a:r>
            <a:r>
              <a:rPr lang="lv-LV" dirty="0" err="1"/>
              <a:t>augmentīvās</a:t>
            </a:r>
            <a:r>
              <a:rPr lang="lv-LV" dirty="0"/>
              <a:t> komunikācijas instrumenti darbā ar personām ar GRT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7206AC-197B-4E24-B42E-5FA5A547501E}"/>
              </a:ext>
            </a:extLst>
          </p:cNvPr>
          <p:cNvSpPr txBox="1"/>
          <p:nvPr/>
        </p:nvSpPr>
        <p:spPr>
          <a:xfrm>
            <a:off x="578839" y="4035105"/>
            <a:ext cx="99493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Minimālās prasības pakalpojuma sniedzējiem</a:t>
            </a:r>
          </a:p>
          <a:p>
            <a:r>
              <a:rPr lang="lv-LV" dirty="0"/>
              <a:t>1. Izglītības prasības (piemēram, augstākā izglītība sociālajā darbā)</a:t>
            </a:r>
          </a:p>
          <a:p>
            <a:r>
              <a:rPr lang="lv-LV" dirty="0"/>
              <a:t>2. Pieredzes prasības: </a:t>
            </a:r>
          </a:p>
          <a:p>
            <a:r>
              <a:rPr lang="lv-LV" dirty="0"/>
              <a:t>	a) profesionālā darba pieredze (piemēram, darbā ar personām ar GRT)</a:t>
            </a:r>
          </a:p>
          <a:p>
            <a:r>
              <a:rPr lang="lv-LV" dirty="0"/>
              <a:t>	b) pieredze kā lektoram (piemēram, pieredze vismaz vienas apmācību programmas vadīšanā)</a:t>
            </a:r>
          </a:p>
        </p:txBody>
      </p:sp>
    </p:spTree>
    <p:extLst>
      <p:ext uri="{BB962C8B-B14F-4D97-AF65-F5344CB8AC3E}">
        <p14:creationId xmlns:p14="http://schemas.microsoft.com/office/powerpoint/2010/main" val="3210495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522</Words>
  <Application>Microsoft Office PowerPoint</Application>
  <PresentationFormat>Widescreen</PresentationFormat>
  <Paragraphs>59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Maija Muceniece</dc:creator>
  <cp:lastModifiedBy>Inese Veinberga</cp:lastModifiedBy>
  <cp:revision>8</cp:revision>
  <cp:lastPrinted>2019-12-11T07:59:35Z</cp:lastPrinted>
  <dcterms:created xsi:type="dcterms:W3CDTF">2019-12-10T15:07:29Z</dcterms:created>
  <dcterms:modified xsi:type="dcterms:W3CDTF">2019-12-11T11:23:23Z</dcterms:modified>
</cp:coreProperties>
</file>