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6" r:id="rId4"/>
    <p:sldId id="278" r:id="rId5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vilda Štrāla" initials="IŠ" lastIdx="1" clrIdx="0">
    <p:extLst>
      <p:ext uri="{19B8F6BF-5375-455C-9EA6-DF929625EA0E}">
        <p15:presenceInfo xmlns:p15="http://schemas.microsoft.com/office/powerpoint/2012/main" userId="S-1-5-21-738795142-1242532775-405837587-119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227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350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201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460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869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8962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885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930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443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490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261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185EB-FB53-427E-BF85-26B92A819042}" type="datetimeFigureOut">
              <a:rPr lang="lv-LV" smtClean="0"/>
              <a:t>11.03.2020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623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303" y="1139780"/>
            <a:ext cx="9849394" cy="2387600"/>
          </a:xfrm>
        </p:spPr>
        <p:txBody>
          <a:bodyPr>
            <a:normAutofit/>
          </a:bodyPr>
          <a:lstStyle/>
          <a:p>
            <a:r>
              <a:rPr lang="lv-LV" dirty="0"/>
              <a:t>Aktualitātes projektā</a:t>
            </a:r>
            <a:br>
              <a:rPr lang="lv-LV" dirty="0"/>
            </a:br>
            <a:r>
              <a:rPr lang="lv-LV" sz="4000" dirty="0"/>
              <a:t>Profesionāla sociālā darba attīstība pašvaldībās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lv-LV" dirty="0"/>
              <a:t>Ilze Kurme</a:t>
            </a:r>
          </a:p>
          <a:p>
            <a:pPr algn="r"/>
            <a:r>
              <a:rPr lang="lv-LV" dirty="0"/>
              <a:t>11.03.2020.</a:t>
            </a:r>
          </a:p>
        </p:txBody>
      </p:sp>
    </p:spTree>
    <p:extLst>
      <p:ext uri="{BB962C8B-B14F-4D97-AF65-F5344CB8AC3E}">
        <p14:creationId xmlns:p14="http://schemas.microsoft.com/office/powerpoint/2010/main" val="54284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5EB43639-E28C-4BA4-9F05-DABB1BABDCA7}"/>
              </a:ext>
            </a:extLst>
          </p:cNvPr>
          <p:cNvGrpSpPr/>
          <p:nvPr/>
        </p:nvGrpSpPr>
        <p:grpSpPr>
          <a:xfrm>
            <a:off x="380003" y="206649"/>
            <a:ext cx="4492351" cy="1685277"/>
            <a:chOff x="228974" y="109967"/>
            <a:chExt cx="4492351" cy="1685277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075400C7-7D09-4FC6-8748-6F65A2CF3946}"/>
                </a:ext>
              </a:extLst>
            </p:cNvPr>
            <p:cNvSpPr/>
            <p:nvPr/>
          </p:nvSpPr>
          <p:spPr>
            <a:xfrm>
              <a:off x="228974" y="109967"/>
              <a:ext cx="4410137" cy="1685277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2D60885-2C1D-4448-8A98-915D6649CD19}"/>
                </a:ext>
              </a:extLst>
            </p:cNvPr>
            <p:cNvSpPr txBox="1"/>
            <p:nvPr/>
          </p:nvSpPr>
          <p:spPr>
            <a:xfrm>
              <a:off x="228974" y="185699"/>
              <a:ext cx="44768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 err="1"/>
                <a:t>Pārizdoti</a:t>
              </a:r>
              <a:r>
                <a:rPr lang="lv-LV" sz="1600" b="1" dirty="0"/>
                <a:t> MKN </a:t>
              </a:r>
              <a:r>
                <a:rPr lang="lv-LV" sz="1600" b="1" strike="sngStrike" dirty="0"/>
                <a:t>193.</a:t>
              </a:r>
              <a:r>
                <a:rPr lang="lv-LV" sz="1600" b="1" dirty="0"/>
                <a:t> </a:t>
              </a:r>
              <a:r>
                <a:rPr lang="lv-LV" sz="1600" b="1"/>
                <a:t>686. </a:t>
              </a:r>
              <a:r>
                <a:rPr lang="lv-LV" sz="1600" b="1" dirty="0"/>
                <a:t>(2019.gada 17.decembris)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1936CFD-854A-49A3-8DBA-A42BB1504C20}"/>
                </a:ext>
              </a:extLst>
            </p:cNvPr>
            <p:cNvSpPr txBox="1"/>
            <p:nvPr/>
          </p:nvSpPr>
          <p:spPr>
            <a:xfrm>
              <a:off x="1878204" y="489622"/>
              <a:ext cx="2843121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>
                  <a:solidFill>
                    <a:schemeClr val="accent2">
                      <a:lumMod val="75000"/>
                    </a:schemeClr>
                  </a:solidFill>
                </a:rPr>
                <a:t>Ģimenes asistents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v-LV" sz="1400" dirty="0"/>
                <a:t>Aicināsim p/v pieteikties pilotam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v-LV" sz="1400" dirty="0"/>
                <a:t>Mācības ģimenes asistentiem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v-LV" sz="1400" dirty="0"/>
                <a:t>2 gadu pilotprojekts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v-LV" sz="1400" dirty="0"/>
                <a:t>Kompensējam algu 6,10EUR/h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39F405C-32C1-47BC-998B-301E5456B40C}"/>
                </a:ext>
              </a:extLst>
            </p:cNvPr>
            <p:cNvSpPr txBox="1"/>
            <p:nvPr/>
          </p:nvSpPr>
          <p:spPr>
            <a:xfrm>
              <a:off x="235092" y="1082635"/>
              <a:ext cx="15746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dirty="0">
                  <a:solidFill>
                    <a:schemeClr val="accent2">
                      <a:lumMod val="75000"/>
                    </a:schemeClr>
                  </a:solidFill>
                </a:rPr>
                <a:t>Sociālā darba izglītības standarts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F9536A2-2028-40D2-BDD2-7D6B8F2709BE}"/>
                </a:ext>
              </a:extLst>
            </p:cNvPr>
            <p:cNvSpPr txBox="1"/>
            <p:nvPr/>
          </p:nvSpPr>
          <p:spPr>
            <a:xfrm>
              <a:off x="311188" y="489622"/>
              <a:ext cx="14224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dirty="0">
                  <a:solidFill>
                    <a:schemeClr val="accent2">
                      <a:lumMod val="75000"/>
                    </a:schemeClr>
                  </a:solidFill>
                </a:rPr>
                <a:t>Mainīta mācību izvēles kārtība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070F1C9B-884D-4A58-B03B-39F769EBBD5D}"/>
              </a:ext>
            </a:extLst>
          </p:cNvPr>
          <p:cNvGrpSpPr/>
          <p:nvPr/>
        </p:nvGrpSpPr>
        <p:grpSpPr>
          <a:xfrm>
            <a:off x="314119" y="2025770"/>
            <a:ext cx="4476880" cy="1685277"/>
            <a:chOff x="7536902" y="198254"/>
            <a:chExt cx="4476880" cy="1685277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B6988885-72EA-4950-B939-A5C5205E8FBC}"/>
                </a:ext>
              </a:extLst>
            </p:cNvPr>
            <p:cNvSpPr/>
            <p:nvPr/>
          </p:nvSpPr>
          <p:spPr>
            <a:xfrm>
              <a:off x="7536902" y="198254"/>
              <a:ext cx="4476880" cy="1685277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2DE03B4-6B04-4E13-884C-6BC648B0443D}"/>
                </a:ext>
              </a:extLst>
            </p:cNvPr>
            <p:cNvSpPr txBox="1"/>
            <p:nvPr/>
          </p:nvSpPr>
          <p:spPr>
            <a:xfrm>
              <a:off x="8758114" y="208642"/>
              <a:ext cx="22595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b="1" dirty="0"/>
                <a:t>Metodikas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5AFFF57-357B-464E-9BF2-E7ACF863AD30}"/>
                </a:ext>
              </a:extLst>
            </p:cNvPr>
            <p:cNvSpPr txBox="1"/>
            <p:nvPr/>
          </p:nvSpPr>
          <p:spPr>
            <a:xfrm>
              <a:off x="7740063" y="493013"/>
              <a:ext cx="4251744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Ģimenes ar bērniem – februārī noslēdzās pilotprojekts</a:t>
              </a:r>
            </a:p>
            <a:p>
              <a:r>
                <a:rPr lang="lv-LV" sz="1400" dirty="0"/>
                <a:t>Atkarības  - martā noslēgsies pilotprojekts</a:t>
              </a:r>
            </a:p>
            <a:p>
              <a:endParaRPr lang="lv-LV" sz="1400" dirty="0"/>
            </a:p>
            <a:p>
              <a:r>
                <a:rPr lang="lv-LV" sz="1400" dirty="0"/>
                <a:t>VAS – līgums, tehniskais risinājums</a:t>
              </a:r>
            </a:p>
            <a:p>
              <a:r>
                <a:rPr lang="lv-LV" sz="1400" dirty="0"/>
                <a:t>Garās mācības – GRT, gatavojam vardarbības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64270606-E571-4F89-8E15-C429402E5D74}"/>
              </a:ext>
            </a:extLst>
          </p:cNvPr>
          <p:cNvGrpSpPr/>
          <p:nvPr/>
        </p:nvGrpSpPr>
        <p:grpSpPr>
          <a:xfrm>
            <a:off x="462217" y="3866315"/>
            <a:ext cx="4072599" cy="1051772"/>
            <a:chOff x="590025" y="2139193"/>
            <a:chExt cx="4072599" cy="1051772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491838F-911F-434B-88CD-4D292F33EAE1}"/>
                </a:ext>
              </a:extLst>
            </p:cNvPr>
            <p:cNvSpPr txBox="1"/>
            <p:nvPr/>
          </p:nvSpPr>
          <p:spPr>
            <a:xfrm>
              <a:off x="1068375" y="2139193"/>
              <a:ext cx="3223984" cy="243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Tematiskās diskusijas</a:t>
              </a: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22FE4BC8-C747-41FE-A762-524EF3234EA8}"/>
                </a:ext>
              </a:extLst>
            </p:cNvPr>
            <p:cNvSpPr/>
            <p:nvPr/>
          </p:nvSpPr>
          <p:spPr>
            <a:xfrm>
              <a:off x="590025" y="2139194"/>
              <a:ext cx="4072599" cy="903400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F003B11-3E78-422E-ACFA-0AE39691A767}"/>
                </a:ext>
              </a:extLst>
            </p:cNvPr>
            <p:cNvSpPr txBox="1"/>
            <p:nvPr/>
          </p:nvSpPr>
          <p:spPr>
            <a:xfrm>
              <a:off x="672239" y="2452301"/>
              <a:ext cx="395089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* Sociālais darbs ārstniecības iestādēs (11.12.2019.)</a:t>
              </a:r>
            </a:p>
            <a:p>
              <a:r>
                <a:rPr lang="lv-LV" sz="1400" dirty="0"/>
                <a:t>* Sociālais darbs izglītības iestādēs (28.02.2020.)</a:t>
              </a:r>
            </a:p>
            <a:p>
              <a:pPr algn="ctr"/>
              <a:endParaRPr lang="lv-LV" sz="14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F1CE9F3-2FB7-4A9C-BC42-71A7E3CC3808}"/>
              </a:ext>
            </a:extLst>
          </p:cNvPr>
          <p:cNvGrpSpPr/>
          <p:nvPr/>
        </p:nvGrpSpPr>
        <p:grpSpPr>
          <a:xfrm>
            <a:off x="399063" y="5000292"/>
            <a:ext cx="2475556" cy="1463903"/>
            <a:chOff x="873934" y="5065263"/>
            <a:chExt cx="2475556" cy="146390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EDA5603-ACE1-4A1C-B1CA-CAD9B0B06B24}"/>
                </a:ext>
              </a:extLst>
            </p:cNvPr>
            <p:cNvGrpSpPr/>
            <p:nvPr/>
          </p:nvGrpSpPr>
          <p:grpSpPr>
            <a:xfrm>
              <a:off x="873935" y="5065263"/>
              <a:ext cx="2475555" cy="1250371"/>
              <a:chOff x="873935" y="5065263"/>
              <a:chExt cx="2475555" cy="1250371"/>
            </a:xfrm>
          </p:grpSpPr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F2831D5-719B-4201-BDB0-49A8D04EC0CC}"/>
                  </a:ext>
                </a:extLst>
              </p:cNvPr>
              <p:cNvSpPr txBox="1"/>
              <p:nvPr/>
            </p:nvSpPr>
            <p:spPr>
              <a:xfrm>
                <a:off x="1082925" y="5065263"/>
                <a:ext cx="198363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1600" b="1" dirty="0"/>
                  <a:t>Turpinām darbu pie:</a:t>
                </a:r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22D09C60-60BE-4D4D-A9A9-6D8E908E0218}"/>
                  </a:ext>
                </a:extLst>
              </p:cNvPr>
              <p:cNvSpPr/>
              <p:nvPr/>
            </p:nvSpPr>
            <p:spPr>
              <a:xfrm>
                <a:off x="873935" y="5142753"/>
                <a:ext cx="2475555" cy="1172881"/>
              </a:xfrm>
              <a:prstGeom prst="roundRect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18985FD-3072-4E40-B086-4B089750892F}"/>
                </a:ext>
              </a:extLst>
            </p:cNvPr>
            <p:cNvSpPr txBox="1"/>
            <p:nvPr/>
          </p:nvSpPr>
          <p:spPr>
            <a:xfrm>
              <a:off x="873934" y="5359615"/>
              <a:ext cx="247555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dirty="0"/>
                <a:t>* Teoriju grāmatas izstrādes</a:t>
              </a:r>
            </a:p>
            <a:p>
              <a:pPr algn="ctr"/>
              <a:r>
                <a:rPr lang="lv-LV" sz="1400" dirty="0"/>
                <a:t>* Vārdnīcas izstrādes</a:t>
              </a:r>
            </a:p>
            <a:p>
              <a:pPr algn="ctr"/>
              <a:r>
                <a:rPr lang="lv-LV" sz="1400" dirty="0"/>
                <a:t>* Periodiskā izdevuma      sagatavošana</a:t>
              </a:r>
            </a:p>
            <a:p>
              <a:pPr algn="ctr"/>
              <a:endParaRPr lang="lv-LV" sz="1400" dirty="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FE5FE4B-702C-47BE-9CF8-4E025E1DA843}"/>
              </a:ext>
            </a:extLst>
          </p:cNvPr>
          <p:cNvGrpSpPr/>
          <p:nvPr/>
        </p:nvGrpSpPr>
        <p:grpSpPr>
          <a:xfrm>
            <a:off x="2619835" y="4873791"/>
            <a:ext cx="2883401" cy="1512915"/>
            <a:chOff x="7837840" y="2059598"/>
            <a:chExt cx="2883401" cy="1512915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2263B82C-5EB6-4F63-953A-4C18AD8AFC14}"/>
                </a:ext>
              </a:extLst>
            </p:cNvPr>
            <p:cNvSpPr txBox="1"/>
            <p:nvPr/>
          </p:nvSpPr>
          <p:spPr>
            <a:xfrm>
              <a:off x="7841144" y="2059598"/>
              <a:ext cx="2715081" cy="4525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Izstrādē tehniskās specifikācijas: 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C1CCE16-D058-42DA-A8DB-CDCE56537BEB}"/>
                </a:ext>
              </a:extLst>
            </p:cNvPr>
            <p:cNvSpPr txBox="1"/>
            <p:nvPr/>
          </p:nvSpPr>
          <p:spPr>
            <a:xfrm>
              <a:off x="7837840" y="2509349"/>
              <a:ext cx="2883401" cy="7859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200" dirty="0"/>
                <a:t>Dažādības metodika</a:t>
              </a:r>
            </a:p>
            <a:p>
              <a:pPr algn="ctr"/>
              <a:r>
                <a:rPr lang="lv-LV" sz="1200" dirty="0"/>
                <a:t>Jauniešu metodika</a:t>
              </a:r>
            </a:p>
            <a:p>
              <a:pPr algn="ctr"/>
              <a:r>
                <a:rPr lang="lv-LV" sz="1200" dirty="0"/>
                <a:t>KVS</a:t>
              </a:r>
            </a:p>
            <a:p>
              <a:pPr algn="ctr"/>
              <a:r>
                <a:rPr lang="lv-LV" sz="1200" dirty="0"/>
                <a:t>SD kopienā</a:t>
              </a:r>
            </a:p>
            <a:p>
              <a:pPr algn="ctr"/>
              <a:r>
                <a:rPr lang="lv-LV" sz="1200" dirty="0"/>
                <a:t>SD kampaņa</a:t>
              </a:r>
            </a:p>
          </p:txBody>
        </p: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66630A72-810D-43E3-BE5E-8CFA12380512}"/>
                </a:ext>
              </a:extLst>
            </p:cNvPr>
            <p:cNvSpPr/>
            <p:nvPr/>
          </p:nvSpPr>
          <p:spPr>
            <a:xfrm>
              <a:off x="8246432" y="2129500"/>
              <a:ext cx="1995050" cy="1443013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6CA3F57B-3BCA-4F0E-AE04-E7DF85859AB3}"/>
              </a:ext>
            </a:extLst>
          </p:cNvPr>
          <p:cNvSpPr txBox="1"/>
          <p:nvPr/>
        </p:nvSpPr>
        <p:spPr>
          <a:xfrm>
            <a:off x="7459610" y="581368"/>
            <a:ext cx="2122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Sociālā darba nedēļa </a:t>
            </a:r>
          </a:p>
          <a:p>
            <a:pPr algn="ctr"/>
            <a:r>
              <a:rPr lang="lv-LV" dirty="0"/>
              <a:t>16.-20. marts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2F5F53-1074-438D-893E-782744270B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255" y="3543482"/>
            <a:ext cx="2246748" cy="318538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AE7C476-A5E1-4582-B46D-9237B99517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712" y="162036"/>
            <a:ext cx="2246748" cy="3187637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A6A5A87B-2D4E-44FD-9DB6-7710319FB1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781" y="1837856"/>
            <a:ext cx="3166594" cy="165718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B03939D-C47C-4480-B303-5F453FCE6BB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9587" y="3254683"/>
            <a:ext cx="3270438" cy="1711529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454C7ED6-1E23-4098-80D1-268B2589B67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2027" y="65427"/>
            <a:ext cx="2574793" cy="182681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B6629A5-8A2A-455C-BE17-853F7BFB3D5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363" y="4715354"/>
            <a:ext cx="3186659" cy="166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41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FCA2F3F-6796-4B07-A97F-44742C6E387D}"/>
              </a:ext>
            </a:extLst>
          </p:cNvPr>
          <p:cNvGrpSpPr/>
          <p:nvPr/>
        </p:nvGrpSpPr>
        <p:grpSpPr>
          <a:xfrm>
            <a:off x="4151080" y="169215"/>
            <a:ext cx="3014068" cy="788024"/>
            <a:chOff x="3201091" y="3725253"/>
            <a:chExt cx="3014068" cy="970258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310A91C4-6C9C-4BEF-B080-2D917F3CB44E}"/>
                </a:ext>
              </a:extLst>
            </p:cNvPr>
            <p:cNvSpPr/>
            <p:nvPr/>
          </p:nvSpPr>
          <p:spPr>
            <a:xfrm>
              <a:off x="3201091" y="3725253"/>
              <a:ext cx="3014068" cy="970258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DA425F5-BC62-4F99-A5B8-6B7872634322}"/>
                </a:ext>
              </a:extLst>
            </p:cNvPr>
            <p:cNvSpPr txBox="1"/>
            <p:nvPr/>
          </p:nvSpPr>
          <p:spPr>
            <a:xfrm>
              <a:off x="3827594" y="3725253"/>
              <a:ext cx="1902527" cy="271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600" b="1" dirty="0"/>
                <a:t>Nākamā metodika: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3CC392B-C9B8-4BB2-9E1F-FFD77C490BCC}"/>
                </a:ext>
              </a:extLst>
            </p:cNvPr>
            <p:cNvSpPr txBox="1"/>
            <p:nvPr/>
          </p:nvSpPr>
          <p:spPr>
            <a:xfrm>
              <a:off x="3512505" y="4038375"/>
              <a:ext cx="25009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/>
                <a:t>Sociālais darbs ar grupu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133B1643-09C7-45EB-A3A7-4E40DBAAD36A}"/>
              </a:ext>
            </a:extLst>
          </p:cNvPr>
          <p:cNvSpPr txBox="1"/>
          <p:nvPr/>
        </p:nvSpPr>
        <p:spPr>
          <a:xfrm>
            <a:off x="763398" y="1520785"/>
            <a:ext cx="1112380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/>
              <a:t>Izstrādājamā metodiskā materiāla sociālajam darbam ar grupu indikatīvie satura elementi:</a:t>
            </a:r>
          </a:p>
          <a:p>
            <a:endParaRPr lang="lv-LV" sz="1400" dirty="0"/>
          </a:p>
          <a:p>
            <a:r>
              <a:rPr lang="lv-LV" sz="1400" dirty="0"/>
              <a:t>1. Sociālā darba ar grupu nozīme/ vērtība un grupu veidi, to atšķirības (piemēram, atbalsta grupas un to veidi, </a:t>
            </a:r>
            <a:r>
              <a:rPr lang="lv-LV" sz="1400" dirty="0" err="1"/>
              <a:t>psihoizglītojošās</a:t>
            </a:r>
            <a:r>
              <a:rPr lang="lv-LV" sz="1400" dirty="0"/>
              <a:t> grupas, terapeitiskās grupas, </a:t>
            </a:r>
            <a:r>
              <a:rPr lang="lv-LV" sz="1400" dirty="0" err="1"/>
              <a:t>psihosociālās</a:t>
            </a:r>
            <a:r>
              <a:rPr lang="lv-LV" sz="1400" dirty="0"/>
              <a:t> grupas, pašpalīdzības grupas u.c.).</a:t>
            </a:r>
          </a:p>
          <a:p>
            <a:r>
              <a:rPr lang="lv-LV" sz="1400" dirty="0"/>
              <a:t>2. Sociālā darba ar grupu modeļi (piemēram, kognitīvi </a:t>
            </a:r>
            <a:r>
              <a:rPr lang="lv-LV" sz="1400" dirty="0" err="1"/>
              <a:t>biheiviorālais</a:t>
            </a:r>
            <a:r>
              <a:rPr lang="lv-LV" sz="1400" dirty="0"/>
              <a:t>, </a:t>
            </a:r>
            <a:r>
              <a:rPr lang="lv-LV" sz="1400" i="1" dirty="0" err="1"/>
              <a:t>empowerment</a:t>
            </a:r>
            <a:r>
              <a:rPr lang="lv-LV" sz="1400" dirty="0"/>
              <a:t>, savstarpējās palīdzēšanas, uz uzdevumu centrētais, u.c.).</a:t>
            </a:r>
          </a:p>
          <a:p>
            <a:r>
              <a:rPr lang="lv-LV" sz="1400" dirty="0"/>
              <a:t>3. Sociālā darba ar grupu veidošanas principi (piemēram, pēc mērķa grupas (piemēram, audžuģimenes), pēc sociālās problēmas (piemēram, </a:t>
            </a:r>
            <a:r>
              <a:rPr lang="lv-LV" sz="1400" dirty="0" err="1"/>
              <a:t>bezpajumtniecība</a:t>
            </a:r>
            <a:r>
              <a:rPr lang="lv-LV" sz="1400" dirty="0"/>
              <a:t>)).</a:t>
            </a:r>
          </a:p>
          <a:p>
            <a:r>
              <a:rPr lang="lv-LV" sz="1400" dirty="0"/>
              <a:t>4. Sociālais darbs grupā ar specifiskām mērķa grupām (piemēram, garīgā veselība, vielu atkarības, vardarbība u.c.).</a:t>
            </a:r>
          </a:p>
          <a:p>
            <a:r>
              <a:rPr lang="lv-LV" sz="1400" dirty="0"/>
              <a:t>5. Sociālais darbs grupā dažādiem vecuma posmiem.</a:t>
            </a:r>
          </a:p>
          <a:p>
            <a:r>
              <a:rPr lang="lv-LV" sz="1400" dirty="0"/>
              <a:t>6. Grupas struktūra, mijiedarbība un attīstības līmeņi.</a:t>
            </a:r>
          </a:p>
          <a:p>
            <a:r>
              <a:rPr lang="lv-LV" sz="1400" dirty="0"/>
              <a:t>7. Grupas vadīšanas veidi (tiešais, </a:t>
            </a:r>
            <a:r>
              <a:rPr lang="lv-LV" sz="1400" i="1" dirty="0" err="1"/>
              <a:t>fasilitējošais</a:t>
            </a:r>
            <a:r>
              <a:rPr lang="lv-LV" sz="1400" dirty="0"/>
              <a:t>, ierosinošais, elastīgais).</a:t>
            </a:r>
          </a:p>
          <a:p>
            <a:r>
              <a:rPr lang="lv-LV" sz="1400" dirty="0"/>
              <a:t>8. Grupas mērķu definēšanas 3 perspektīvas – dalībnieku individuālie mērķi, sociālā darbinieka mērķi, grupas kā sistēmas mērķi.</a:t>
            </a:r>
          </a:p>
          <a:p>
            <a:r>
              <a:rPr lang="lv-LV" sz="1400" dirty="0"/>
              <a:t>9. Palīdzēšanas fāzes grupā.</a:t>
            </a:r>
          </a:p>
          <a:p>
            <a:r>
              <a:rPr lang="lv-LV" sz="1400" dirty="0"/>
              <a:t>10. Grupas dalībnieku izvērtēšana, process, novērtēšana un noslēgums/šķiršanās.</a:t>
            </a:r>
          </a:p>
          <a:p>
            <a:r>
              <a:rPr lang="lv-LV" sz="1400" dirty="0"/>
              <a:t>11. Komunikācija un konfliktu risināšana grupās.</a:t>
            </a:r>
          </a:p>
          <a:p>
            <a:r>
              <a:rPr lang="lv-LV" sz="1400" dirty="0"/>
              <a:t>12. Grupu darba pieejas un metodes.</a:t>
            </a:r>
          </a:p>
          <a:p>
            <a:r>
              <a:rPr lang="lv-LV" sz="1400" dirty="0"/>
              <a:t>13. Grupu darbs un kopienas konteksts.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32238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85F2F926-B32B-4FE5-A0EF-6B3D326785BC}"/>
              </a:ext>
            </a:extLst>
          </p:cNvPr>
          <p:cNvGrpSpPr/>
          <p:nvPr/>
        </p:nvGrpSpPr>
        <p:grpSpPr>
          <a:xfrm>
            <a:off x="2988232" y="1667141"/>
            <a:ext cx="5535353" cy="3523717"/>
            <a:chOff x="6645339" y="4018240"/>
            <a:chExt cx="4948246" cy="2239947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A12EC27C-9B93-4553-8D41-2C1518EC0E85}"/>
                </a:ext>
              </a:extLst>
            </p:cNvPr>
            <p:cNvSpPr/>
            <p:nvPr/>
          </p:nvSpPr>
          <p:spPr>
            <a:xfrm>
              <a:off x="6645339" y="4018240"/>
              <a:ext cx="4948246" cy="2239947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83025C7-377E-4786-8BAC-7C7924E17507}"/>
                </a:ext>
              </a:extLst>
            </p:cNvPr>
            <p:cNvSpPr txBox="1"/>
            <p:nvPr/>
          </p:nvSpPr>
          <p:spPr>
            <a:xfrm>
              <a:off x="6922093" y="4139123"/>
              <a:ext cx="4540656" cy="201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b="1" dirty="0"/>
                <a:t>Apmācību piesaistes pieeja no 2020.gada: </a:t>
              </a:r>
            </a:p>
            <a:p>
              <a:r>
                <a:rPr lang="lv-LV" sz="1400" dirty="0"/>
                <a:t>Apmācību tēmu un kvalifikācijas prasības ekspertiem apstiprina Sociālā darba speciālistu sadarbības padome (SDSSP); </a:t>
              </a:r>
            </a:p>
            <a:p>
              <a:r>
                <a:rPr lang="lv-LV" sz="1400" dirty="0"/>
                <a:t>LM slēdz sadarbības līgumu ar pašvaldībām; </a:t>
              </a:r>
            </a:p>
            <a:p>
              <a:r>
                <a:rPr lang="lv-LV" sz="1400" dirty="0"/>
                <a:t>Līdz EUR 42 000 tirgus aptauja, protokols, līgums, parakstu lapas, zemākā cena; </a:t>
              </a:r>
            </a:p>
            <a:p>
              <a:r>
                <a:rPr lang="lv-LV" sz="1400" dirty="0"/>
                <a:t>Iepirkumu ziņošana LM; </a:t>
              </a:r>
            </a:p>
            <a:p>
              <a:r>
                <a:rPr lang="lv-LV" sz="1400" dirty="0"/>
                <a:t>Apmācību norises kalendārs (3 dienas pirms) – apmācību organizētājs; </a:t>
              </a:r>
            </a:p>
            <a:p>
              <a:r>
                <a:rPr lang="lv-LV" sz="1400" dirty="0"/>
                <a:t>Pašvaldības faktiskās izmaksas var atšķirties:  </a:t>
              </a:r>
            </a:p>
            <a:p>
              <a:r>
                <a:rPr lang="lv-LV" sz="1400" dirty="0"/>
                <a:t>Vienas vienības metodika: EUR/</a:t>
              </a:r>
              <a:r>
                <a:rPr lang="lv-LV" sz="1400" dirty="0" err="1"/>
                <a:t>st</a:t>
              </a:r>
              <a:r>
                <a:rPr lang="lv-LV" sz="1400" dirty="0"/>
                <a:t> 4.70 (personai)</a:t>
              </a:r>
            </a:p>
            <a:p>
              <a:r>
                <a:rPr lang="lv-LV" sz="1400" dirty="0"/>
                <a:t>(piem.8 h apmācības EUR 37.60) - Kompensācija 70% apmērā (piem. 8 h apmācības EUR 26.32)</a:t>
              </a:r>
            </a:p>
            <a:p>
              <a:endParaRPr lang="lv-LV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812380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467</Words>
  <Application>Microsoft Office PowerPoint</Application>
  <PresentationFormat>Widescreen</PresentationFormat>
  <Paragraphs>58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Aktualitātes projektā Profesionāla sociālā darba attīstība pašvaldībās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Aktualitātes. Metodiku tēmas</dc:title>
  <dc:creator>Ilze Kurme</dc:creator>
  <cp:lastModifiedBy>Inese Veinberga</cp:lastModifiedBy>
  <cp:revision>47</cp:revision>
  <cp:lastPrinted>2020-03-11T06:32:14Z</cp:lastPrinted>
  <dcterms:created xsi:type="dcterms:W3CDTF">2018-09-14T13:24:48Z</dcterms:created>
  <dcterms:modified xsi:type="dcterms:W3CDTF">2020-03-11T06:32:56Z</dcterms:modified>
</cp:coreProperties>
</file>