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8" r:id="rId2"/>
    <p:sldId id="284" r:id="rId3"/>
    <p:sldId id="285" r:id="rId4"/>
    <p:sldId id="275" r:id="rId5"/>
    <p:sldId id="281" r:id="rId6"/>
    <p:sldId id="28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B794A"/>
    <a:srgbClr val="4C9A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5294" autoAdjust="0"/>
  </p:normalViewPr>
  <p:slideViewPr>
    <p:cSldViewPr snapToGrid="0">
      <p:cViewPr varScale="1">
        <p:scale>
          <a:sx n="103" d="100"/>
          <a:sy n="103" d="100"/>
        </p:scale>
        <p:origin x="96" y="360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68" d="100"/>
          <a:sy n="68" d="100"/>
        </p:scale>
        <p:origin x="2808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E08F2E-5F06-4CE2-A139-452A1382A6F0}" type="datetimeFigureOut">
              <a:rPr lang="en-US"/>
              <a:t>6/16/2020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28588A-5C4E-401A-AECC-B6F63A9DE965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599797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4C5DC6-1594-414D-9341-ABA08739246C}" type="datetimeFigureOut">
              <a:rPr lang="en-US"/>
              <a:t>6/16/2020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542409-6A04-4DC6-AC3A-D3758287A8F2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41150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42409-6A04-4DC6-AC3A-D3758287A8F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8298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600200" y="0"/>
            <a:ext cx="5029200" cy="5943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777" y="3019706"/>
            <a:ext cx="4846320" cy="238760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777" y="5381894"/>
            <a:ext cx="4846320" cy="448056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pic>
        <p:nvPicPr>
          <p:cNvPr id="8" name="Picture 7" descr="Puffy white clouds in deep blue sky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057400"/>
            <a:ext cx="1490472" cy="3886200"/>
          </a:xfrm>
          <a:prstGeom prst="rect">
            <a:avLst/>
          </a:prstGeom>
        </p:spPr>
      </p:pic>
      <p:pic>
        <p:nvPicPr>
          <p:cNvPr id="10" name="Picture 9" descr="Closeup of plant shoot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739128" y="2057400"/>
            <a:ext cx="2060767" cy="3886200"/>
          </a:xfrm>
          <a:prstGeom prst="rect">
            <a:avLst/>
          </a:prstGeom>
        </p:spPr>
      </p:pic>
      <p:pic>
        <p:nvPicPr>
          <p:cNvPr id="11" name="Picture 10" descr="Waves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909623" y="2057400"/>
            <a:ext cx="3282696" cy="388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8731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/>
              <a:t>‹#›</a:t>
            </a:fld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55A74-0919-413E-865C-E0E8D1722ED7}" type="datetime1">
              <a:rPr lang="en-US" smtClean="0"/>
              <a:pPr/>
              <a:t>6/16/2020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Add a footer</a:t>
            </a:r>
          </a:p>
        </p:txBody>
      </p:sp>
    </p:spTree>
    <p:extLst>
      <p:ext uri="{BB962C8B-B14F-4D97-AF65-F5344CB8AC3E}">
        <p14:creationId xmlns:p14="http://schemas.microsoft.com/office/powerpoint/2010/main" val="720709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190500"/>
            <a:ext cx="2057400" cy="59864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90500"/>
            <a:ext cx="7734300" cy="598646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/>
              <a:t>‹#›</a:t>
            </a:fld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FE46A-5893-4F80-829A-F37AF8AAC03B}" type="datetime1">
              <a:rPr lang="en-US" smtClean="0"/>
              <a:pPr/>
              <a:t>6/16/2020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Add a footer</a:t>
            </a:r>
          </a:p>
        </p:txBody>
      </p:sp>
    </p:spTree>
    <p:extLst>
      <p:ext uri="{BB962C8B-B14F-4D97-AF65-F5344CB8AC3E}">
        <p14:creationId xmlns:p14="http://schemas.microsoft.com/office/powerpoint/2010/main" val="1021014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/>
              <a:t>‹#›</a:t>
            </a:fld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1B487-36FD-4CED-B07A-1A81FC6540B1}" type="datetime1">
              <a:rPr lang="en-US" smtClean="0"/>
              <a:pPr/>
              <a:t>6/16/2020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Add a footer</a:t>
            </a:r>
          </a:p>
        </p:txBody>
      </p:sp>
    </p:spTree>
    <p:extLst>
      <p:ext uri="{BB962C8B-B14F-4D97-AF65-F5344CB8AC3E}">
        <p14:creationId xmlns:p14="http://schemas.microsoft.com/office/powerpoint/2010/main" val="3405116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00199" y="2059146"/>
            <a:ext cx="7199696" cy="3886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1777" y="2263913"/>
            <a:ext cx="6949440" cy="3143393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51777" y="5381893"/>
            <a:ext cx="6949440" cy="449523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11" name="Picture 10" descr="Closeup of green plants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059146"/>
            <a:ext cx="1490472" cy="3886200"/>
          </a:xfrm>
          <a:prstGeom prst="rect">
            <a:avLst/>
          </a:prstGeom>
        </p:spPr>
      </p:pic>
      <p:pic>
        <p:nvPicPr>
          <p:cNvPr id="9" name="Picture 8" descr="Waves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909623" y="2059146"/>
            <a:ext cx="3282696" cy="388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894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1" orient="horz" pos="3768">
          <p15:clr>
            <a:srgbClr val="FDE53C"/>
          </p15:clr>
        </p15:guide>
        <p15:guide id="2" orient="horz" pos="1296">
          <p15:clr>
            <a:srgbClr val="FDE53C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09700" y="1556281"/>
            <a:ext cx="4610099" cy="4620682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556281"/>
            <a:ext cx="4609775" cy="4620682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/>
              <a:t>‹#›</a:t>
            </a:fld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66BA0-BF77-43AC-894A-20AD8220B887}" type="datetime1">
              <a:rPr lang="en-US" smtClean="0"/>
              <a:pPr/>
              <a:t>6/16/2020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Add a footer</a:t>
            </a:r>
          </a:p>
        </p:txBody>
      </p:sp>
    </p:spTree>
    <p:extLst>
      <p:ext uri="{BB962C8B-B14F-4D97-AF65-F5344CB8AC3E}">
        <p14:creationId xmlns:p14="http://schemas.microsoft.com/office/powerpoint/2010/main" val="2781687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09699" y="1554480"/>
            <a:ext cx="4608576" cy="823912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09699" y="2434147"/>
            <a:ext cx="4608576" cy="3811271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554480"/>
            <a:ext cx="4610100" cy="823912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434147"/>
            <a:ext cx="4610100" cy="3811271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/>
              <a:t>‹#›</a:t>
            </a:fld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81B4D-F060-418E-A958-B2BDC1A258F8}" type="datetime1">
              <a:rPr lang="en-US" smtClean="0"/>
              <a:pPr/>
              <a:t>6/16/2020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Add a footer</a:t>
            </a:r>
          </a:p>
        </p:txBody>
      </p:sp>
    </p:spTree>
    <p:extLst>
      <p:ext uri="{BB962C8B-B14F-4D97-AF65-F5344CB8AC3E}">
        <p14:creationId xmlns:p14="http://schemas.microsoft.com/office/powerpoint/2010/main" val="2827180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/>
              <a:t>‹#›</a:t>
            </a:fld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6AC23-C97B-41FB-9B89-C7FE0FB631CA}" type="datetime1">
              <a:rPr lang="en-US" smtClean="0"/>
              <a:pPr/>
              <a:t>6/16/2020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Add a footer</a:t>
            </a:r>
          </a:p>
        </p:txBody>
      </p:sp>
    </p:spTree>
    <p:extLst>
      <p:ext uri="{BB962C8B-B14F-4D97-AF65-F5344CB8AC3E}">
        <p14:creationId xmlns:p14="http://schemas.microsoft.com/office/powerpoint/2010/main" val="2465877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/>
              <a:t>‹#›</a:t>
            </a:fld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B9673-AC7F-4F1F-84E4-F0E5EAAE106D}" type="datetime1">
              <a:rPr lang="en-US" smtClean="0"/>
              <a:pPr/>
              <a:t>6/16/2020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Add a footer</a:t>
            </a:r>
          </a:p>
        </p:txBody>
      </p:sp>
    </p:spTree>
    <p:extLst>
      <p:ext uri="{BB962C8B-B14F-4D97-AF65-F5344CB8AC3E}">
        <p14:creationId xmlns:p14="http://schemas.microsoft.com/office/powerpoint/2010/main" val="1107393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82434" y="919616"/>
            <a:ext cx="4155622" cy="2532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9699" y="915923"/>
            <a:ext cx="5216979" cy="5065776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82434" y="3502152"/>
            <a:ext cx="4155622" cy="2479548"/>
          </a:xfrm>
        </p:spPr>
        <p:txBody>
          <a:bodyPr>
            <a:normAutofit/>
          </a:bodyPr>
          <a:lstStyle>
            <a:lvl1pPr marL="0" indent="0">
              <a:spcBef>
                <a:spcPts val="9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/>
              <a:t>‹#›</a:t>
            </a:fld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A3310-D664-4933-9402-AB5DB0887727}" type="datetime1">
              <a:rPr lang="en-US" smtClean="0"/>
              <a:pPr/>
              <a:t>6/16/2020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Add a footer</a:t>
            </a:r>
          </a:p>
        </p:txBody>
      </p:sp>
    </p:spTree>
    <p:extLst>
      <p:ext uri="{BB962C8B-B14F-4D97-AF65-F5344CB8AC3E}">
        <p14:creationId xmlns:p14="http://schemas.microsoft.com/office/powerpoint/2010/main" val="3023549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82435" y="919616"/>
            <a:ext cx="4155622" cy="2532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0" y="915923"/>
            <a:ext cx="6626677" cy="5065776"/>
          </a:xfrm>
        </p:spPr>
        <p:txBody>
          <a:bodyPr tIns="1371600">
            <a:normAutofit/>
          </a:bodyPr>
          <a:lstStyle>
            <a:lvl1pPr marL="0" indent="0" algn="ctr">
              <a:spcBef>
                <a:spcPts val="0"/>
              </a:spcBef>
              <a:buNone/>
              <a:defRPr sz="2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82435" y="3502152"/>
            <a:ext cx="4155622" cy="2479547"/>
          </a:xfrm>
        </p:spPr>
        <p:txBody>
          <a:bodyPr>
            <a:normAutofit/>
          </a:bodyPr>
          <a:lstStyle>
            <a:lvl1pPr marL="0" indent="0">
              <a:spcBef>
                <a:spcPts val="9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/>
              <a:t>‹#›</a:t>
            </a:fld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47A63-5E3D-469C-A0D1-119323F4F95E}" type="datetime1">
              <a:rPr lang="en-US" smtClean="0"/>
              <a:pPr/>
              <a:t>6/16/2020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Add a footer</a:t>
            </a:r>
          </a:p>
        </p:txBody>
      </p:sp>
    </p:spTree>
    <p:extLst>
      <p:ext uri="{BB962C8B-B14F-4D97-AF65-F5344CB8AC3E}">
        <p14:creationId xmlns:p14="http://schemas.microsoft.com/office/powerpoint/2010/main" val="216422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6629400"/>
            <a:ext cx="1499616" cy="228600"/>
          </a:xfrm>
          <a:prstGeom prst="rect">
            <a:avLst/>
          </a:prstGeom>
          <a:gradFill>
            <a:gsLst>
              <a:gs pos="0">
                <a:schemeClr val="accent1">
                  <a:lumMod val="15000"/>
                  <a:lumOff val="85000"/>
                </a:schemeClr>
              </a:gs>
              <a:gs pos="100000">
                <a:schemeClr val="accent1">
                  <a:lumMod val="15000"/>
                  <a:lumOff val="8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1609344" y="6629400"/>
            <a:ext cx="10582656" cy="228600"/>
          </a:xfrm>
          <a:prstGeom prst="rect">
            <a:avLst/>
          </a:prstGeom>
          <a:gradFill>
            <a:gsLst>
              <a:gs pos="0">
                <a:schemeClr val="accent1">
                  <a:lumMod val="35000"/>
                  <a:lumOff val="65000"/>
                </a:schemeClr>
              </a:gs>
              <a:gs pos="100000">
                <a:schemeClr val="accent1">
                  <a:lumMod val="35000"/>
                  <a:lumOff val="6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10026" y="276087"/>
            <a:ext cx="9371949" cy="118356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0027" y="1566001"/>
            <a:ext cx="9371948" cy="46206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</a:t>
            </a:r>
            <a:r>
              <a:rPr dirty="0"/>
              <a:t>dit Master text styles</a:t>
            </a:r>
          </a:p>
          <a:p>
            <a:pPr lvl="1"/>
            <a:r>
              <a:rPr dirty="0"/>
              <a:t>Second level</a:t>
            </a:r>
          </a:p>
          <a:p>
            <a:pPr lvl="2"/>
            <a:r>
              <a:rPr dirty="0"/>
              <a:t>Third level</a:t>
            </a:r>
          </a:p>
          <a:p>
            <a:pPr lvl="3"/>
            <a:r>
              <a:rPr dirty="0"/>
              <a:t>Fourth level</a:t>
            </a:r>
          </a:p>
          <a:p>
            <a:pPr lvl="4"/>
            <a:r>
              <a:rPr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6629400"/>
            <a:ext cx="410402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CD8D479-8942-46E8-A226-A4E01F7A105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3403" y="6629400"/>
            <a:ext cx="1000662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1E56E745-E731-42F7-BC46-83DD513FC98F}" type="datetime1">
              <a:rPr lang="en-US" smtClean="0"/>
              <a:pPr/>
              <a:t>6/16/2020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37716" y="6629400"/>
            <a:ext cx="9144259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046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txStyles>
    <p:titleStyle>
      <a:lvl1pPr algn="l" defTabSz="914400" rtl="0" eaLnBrk="1" latinLnBrk="0" hangingPunct="1">
        <a:spcBef>
          <a:spcPct val="0"/>
        </a:spcBef>
        <a:buNone/>
        <a:defRPr sz="34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10312" indent="-210312" algn="l" defTabSz="91440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38912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766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052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338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3624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5910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8196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0482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likumi.lv/ta/id/315287-covid-19-infekcijas-izplatibas-seku-parvaresanas-likums" TargetMode="External"/><Relationship Id="rId2" Type="http://schemas.openxmlformats.org/officeDocument/2006/relationships/hyperlink" Target="https://likumi.lv/ta/id/315278-covid-19-infekcijas-izplatibas-parvaldibas-likums" TargetMode="Externa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60834" y="813401"/>
            <a:ext cx="4846320" cy="2013689"/>
          </a:xfrm>
        </p:spPr>
        <p:txBody>
          <a:bodyPr>
            <a:normAutofit/>
          </a:bodyPr>
          <a:lstStyle/>
          <a:p>
            <a:r>
              <a:rPr lang="lv-LV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LM organizētās vasaras skolas sociālajiem darbiniekiem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lv-LV" dirty="0"/>
              <a:t>SDSSP, 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17.06.2020</a:t>
            </a:r>
            <a:r>
              <a:rPr lang="lv-LV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1546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D4DF67-1A2C-4CAF-B31E-8D7DDFA074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1777" y="2020632"/>
            <a:ext cx="6949440" cy="3143393"/>
          </a:xfrm>
        </p:spPr>
        <p:txBody>
          <a:bodyPr>
            <a:normAutofit/>
          </a:bodyPr>
          <a:lstStyle/>
          <a:p>
            <a:r>
              <a:rPr lang="lv-LV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Norises vieta - Lubānas novadā, Latvijas Valsts mežu atpūtas un tūrisma centrā „Ezernieki”</a:t>
            </a:r>
            <a:br>
              <a:rPr lang="lv-LV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lv-LV" sz="3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4739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776944" y="2843868"/>
            <a:ext cx="6949440" cy="2776756"/>
          </a:xfrm>
        </p:spPr>
        <p:txBody>
          <a:bodyPr>
            <a:normAutofit fontScale="90000"/>
          </a:bodyPr>
          <a:lstStyle/>
          <a:p>
            <a:r>
              <a:rPr lang="lv-LV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</a:t>
            </a:r>
            <a:r>
              <a:rPr lang="lv-LV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Vasaras skola - sociālajiem darbiniekiem, kuri strādā ar ģimenēm ar bērniem- no 2020. gada 30. jūnija līdz 2020. gada 2. jūlijam</a:t>
            </a:r>
            <a:br>
              <a:rPr lang="lv-LV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lv-LV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v-LV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Vasaras skola - sociālajiem darbiniekiem ar pilngadīgām personām - no 2020. gada 7.jūlija līdz 2020. gada 9. jūlijam</a:t>
            </a:r>
            <a:br>
              <a:rPr lang="lv-LV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100" dirty="0"/>
          </a:p>
        </p:txBody>
      </p:sp>
    </p:spTree>
    <p:extLst>
      <p:ext uri="{BB962C8B-B14F-4D97-AF65-F5344CB8AC3E}">
        <p14:creationId xmlns:p14="http://schemas.microsoft.com/office/powerpoint/2010/main" val="2054969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1" dirty="0">
                <a:solidFill>
                  <a:srgbClr val="3B794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Aktuālā info par situāciju sociālajos dienestos</a:t>
            </a:r>
            <a:endParaRPr lang="en-US" b="1" dirty="0">
              <a:solidFill>
                <a:srgbClr val="3B794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A7B69638-CBF6-4FCC-BB38-A2B11003C66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3587379"/>
              </p:ext>
            </p:extLst>
          </p:nvPr>
        </p:nvGraphicFramePr>
        <p:xfrm>
          <a:off x="991312" y="2564418"/>
          <a:ext cx="9067087" cy="2704280"/>
        </p:xfrm>
        <a:graphic>
          <a:graphicData uri="http://schemas.openxmlformats.org/drawingml/2006/table">
            <a:tbl>
              <a:tblPr firstRow="1" firstCol="1" bandRow="1"/>
              <a:tblGrid>
                <a:gridCol w="2457555">
                  <a:extLst>
                    <a:ext uri="{9D8B030D-6E8A-4147-A177-3AD203B41FA5}">
                      <a16:colId xmlns:a16="http://schemas.microsoft.com/office/drawing/2014/main" val="1481670833"/>
                    </a:ext>
                  </a:extLst>
                </a:gridCol>
                <a:gridCol w="3497605">
                  <a:extLst>
                    <a:ext uri="{9D8B030D-6E8A-4147-A177-3AD203B41FA5}">
                      <a16:colId xmlns:a16="http://schemas.microsoft.com/office/drawing/2014/main" val="3215997499"/>
                    </a:ext>
                  </a:extLst>
                </a:gridCol>
                <a:gridCol w="3111927">
                  <a:extLst>
                    <a:ext uri="{9D8B030D-6E8A-4147-A177-3AD203B41FA5}">
                      <a16:colId xmlns:a16="http://schemas.microsoft.com/office/drawing/2014/main" val="3570352298"/>
                    </a:ext>
                  </a:extLst>
                </a:gridCol>
              </a:tblGrid>
              <a:tr h="119573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2020. gada mēnesis</a:t>
                      </a:r>
                      <a:endParaRPr lang="lv-LV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08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Personu skaits, kurām attiecīgajā mēnesī ir spēkā trūcīgas personas statuss</a:t>
                      </a:r>
                      <a:endParaRPr lang="lv-LV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08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GMI pabalstu saņēmušo personu skaits</a:t>
                      </a:r>
                      <a:endParaRPr lang="lv-LV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0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456875"/>
                  </a:ext>
                </a:extLst>
              </a:tr>
              <a:tr h="37713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Janvāris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26 374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9 248</a:t>
                      </a:r>
                      <a:endParaRPr lang="lv-LV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8002286"/>
                  </a:ext>
                </a:extLst>
              </a:tr>
              <a:tr h="37713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Februāris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26 378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9 527</a:t>
                      </a:r>
                      <a:endParaRPr lang="lv-LV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2387435"/>
                  </a:ext>
                </a:extLst>
              </a:tr>
              <a:tr h="37713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Marts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26 709</a:t>
                      </a:r>
                      <a:endParaRPr lang="lv-LV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9 898</a:t>
                      </a:r>
                      <a:endParaRPr lang="lv-LV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3652089"/>
                  </a:ext>
                </a:extLst>
              </a:tr>
              <a:tr h="37713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Aprīlis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28 263</a:t>
                      </a:r>
                      <a:endParaRPr lang="lv-LV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10 456</a:t>
                      </a:r>
                      <a:endParaRPr lang="lv-LV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7487463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 lang="en-US" smtClean="0"/>
              <a:t>4</a:t>
            </a:fld>
            <a:endParaRPr lang="en-US"/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E5C0FF43-7F38-42E8-9DE7-4FFEC673FB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37010" y="-528507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lv-LV" altLang="lv-LV" sz="12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Tabula Nr.1.</a:t>
            </a:r>
            <a:endParaRPr kumimoji="0" lang="lv-LV" altLang="lv-LV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7619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 lang="en-US" smtClean="0"/>
              <a:t>5</a:t>
            </a:fld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EB55C57-F8E3-4029-AB4B-1B97BD9B49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8834469"/>
              </p:ext>
            </p:extLst>
          </p:nvPr>
        </p:nvGraphicFramePr>
        <p:xfrm>
          <a:off x="1694576" y="1845579"/>
          <a:ext cx="7868873" cy="3370214"/>
        </p:xfrm>
        <a:graphic>
          <a:graphicData uri="http://schemas.openxmlformats.org/drawingml/2006/table">
            <a:tbl>
              <a:tblPr firstRow="1" firstCol="1" bandRow="1"/>
              <a:tblGrid>
                <a:gridCol w="2256639">
                  <a:extLst>
                    <a:ext uri="{9D8B030D-6E8A-4147-A177-3AD203B41FA5}">
                      <a16:colId xmlns:a16="http://schemas.microsoft.com/office/drawing/2014/main" val="2317589353"/>
                    </a:ext>
                  </a:extLst>
                </a:gridCol>
                <a:gridCol w="1631658">
                  <a:extLst>
                    <a:ext uri="{9D8B030D-6E8A-4147-A177-3AD203B41FA5}">
                      <a16:colId xmlns:a16="http://schemas.microsoft.com/office/drawing/2014/main" val="3616323712"/>
                    </a:ext>
                  </a:extLst>
                </a:gridCol>
                <a:gridCol w="1990288">
                  <a:extLst>
                    <a:ext uri="{9D8B030D-6E8A-4147-A177-3AD203B41FA5}">
                      <a16:colId xmlns:a16="http://schemas.microsoft.com/office/drawing/2014/main" val="2299416954"/>
                    </a:ext>
                  </a:extLst>
                </a:gridCol>
                <a:gridCol w="1990288">
                  <a:extLst>
                    <a:ext uri="{9D8B030D-6E8A-4147-A177-3AD203B41FA5}">
                      <a16:colId xmlns:a16="http://schemas.microsoft.com/office/drawing/2014/main" val="2331713378"/>
                    </a:ext>
                  </a:extLst>
                </a:gridCol>
              </a:tblGrid>
              <a:tr h="4799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lv-LV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C9A6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Marts</a:t>
                      </a:r>
                      <a:endParaRPr lang="lv-LV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C9A6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Aprīlis</a:t>
                      </a:r>
                      <a:endParaRPr lang="lv-LV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C9A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Maijs</a:t>
                      </a:r>
                      <a:endParaRPr lang="lv-LV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(uz 13.06.2020)</a:t>
                      </a:r>
                      <a:endParaRPr lang="lv-LV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C9A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7062953"/>
                  </a:ext>
                </a:extLst>
              </a:tr>
              <a:tr h="72588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Pašvaldību izlietotie līdzekļi, </a:t>
                      </a:r>
                      <a:r>
                        <a:rPr lang="lv-LV" sz="1800" i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euro</a:t>
                      </a:r>
                      <a:endParaRPr lang="lv-LV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3 636.90</a:t>
                      </a:r>
                      <a:endParaRPr lang="lv-LV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121 582.04</a:t>
                      </a:r>
                      <a:endParaRPr lang="lv-LV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188 156.76</a:t>
                      </a:r>
                      <a:endParaRPr lang="lv-LV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4235316"/>
                  </a:ext>
                </a:extLst>
              </a:tr>
              <a:tr h="47990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Personu skaits, kopā</a:t>
                      </a:r>
                      <a:endParaRPr lang="lv-LV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53</a:t>
                      </a:r>
                      <a:endParaRPr lang="lv-LV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1442</a:t>
                      </a:r>
                      <a:endParaRPr lang="lv-LV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1968</a:t>
                      </a:r>
                      <a:endParaRPr lang="lv-LV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9514503"/>
                  </a:ext>
                </a:extLst>
              </a:tr>
              <a:tr h="72588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800" i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Vidējais pabalsta apmērs personai mēnesī, euro</a:t>
                      </a:r>
                      <a:endParaRPr lang="lv-LV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800" i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68.62</a:t>
                      </a:r>
                      <a:endParaRPr lang="lv-LV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800" i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84.31</a:t>
                      </a:r>
                      <a:endParaRPr lang="lv-LV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800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95.61</a:t>
                      </a:r>
                      <a:endParaRPr lang="lv-LV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4678310"/>
                  </a:ext>
                </a:extLst>
              </a:tr>
              <a:tr h="72588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Valsts budžeta mērķdotācijas apmērs</a:t>
                      </a:r>
                      <a:endParaRPr lang="lv-LV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1 395.50</a:t>
                      </a:r>
                      <a:endParaRPr lang="lv-LV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84 865.96</a:t>
                      </a:r>
                      <a:endParaRPr lang="lv-LV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133 995.25 </a:t>
                      </a:r>
                      <a:endParaRPr lang="lv-LV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8624093"/>
                  </a:ext>
                </a:extLst>
              </a:tr>
            </a:tbl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4E335F85-D6F6-4BD1-9827-F298FB82FF60}"/>
              </a:ext>
            </a:extLst>
          </p:cNvPr>
          <p:cNvSpPr txBox="1">
            <a:spLocks/>
          </p:cNvSpPr>
          <p:nvPr/>
        </p:nvSpPr>
        <p:spPr>
          <a:xfrm>
            <a:off x="1410026" y="276087"/>
            <a:ext cx="9371949" cy="118356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34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lv-LV" b="1" dirty="0">
                <a:solidFill>
                  <a:srgbClr val="3B794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Pabalsts krīzes situācijā</a:t>
            </a:r>
            <a:endParaRPr lang="en-US" b="1" dirty="0">
              <a:solidFill>
                <a:srgbClr val="3B794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21E40D33-D086-4D0F-915A-8F5A283CCDC2}"/>
              </a:ext>
            </a:extLst>
          </p:cNvPr>
          <p:cNvSpPr txBox="1">
            <a:spLocks/>
          </p:cNvSpPr>
          <p:nvPr/>
        </p:nvSpPr>
        <p:spPr>
          <a:xfrm>
            <a:off x="1410025" y="276087"/>
            <a:ext cx="9371949" cy="118356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34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lv-LV" b="1" dirty="0">
                <a:solidFill>
                  <a:srgbClr val="3B794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Pabalsts krīzes situācijā</a:t>
            </a:r>
            <a:endParaRPr lang="en-US" b="1" dirty="0">
              <a:solidFill>
                <a:srgbClr val="3B794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062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0572" y="403549"/>
            <a:ext cx="5890799" cy="6050902"/>
          </a:xfrm>
        </p:spPr>
        <p:txBody>
          <a:bodyPr>
            <a:normAutofit/>
          </a:bodyPr>
          <a:lstStyle/>
          <a:p>
            <a:pPr algn="just"/>
            <a:r>
              <a:rPr lang="lv-LV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Covid-19 infekcijas izplatības pārvaldības likums</a:t>
            </a:r>
            <a:r>
              <a:rPr lang="lv-LV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kura mērķis ir atjaunot vispārējo tiesisko kārtību pēc ārkārtējās situācijas termiņa beigām, paredzot atbilstošu pasākumu kopumu, </a:t>
            </a:r>
            <a:r>
              <a:rPr lang="lv-LV" sz="1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kas nodrošina ar sabiedrības veselības un drošības interesēm samērīgu privātpersonu tiesību un pienākumu apjomu un efektīvu valsts un pašvaldību institūciju darbību</a:t>
            </a:r>
            <a:r>
              <a:rPr lang="lv-LV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saistībā ar Covid-19 infekcijas izplatību valstī , šeit saite - </a:t>
            </a:r>
            <a:r>
              <a:rPr lang="lv-LV" sz="16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https://likumi.lv/ta/id/315278-covid-19-infekcijas-izplatibas-parvaldibas-likums</a:t>
            </a:r>
            <a:endParaRPr lang="lv-LV" sz="16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lv-LV" sz="16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lv-LV" sz="1600" b="1" dirty="0">
                <a:solidFill>
                  <a:srgbClr val="41414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Ministru kabineta noteikumi Nr. 360,</a:t>
            </a:r>
            <a:r>
              <a:rPr lang="lv-LV" sz="1400" b="1" i="1" dirty="0">
                <a:solidFill>
                  <a:srgbClr val="41414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((</a:t>
            </a:r>
            <a:r>
              <a:rPr lang="lv-LV" sz="1400" i="1" dirty="0">
                <a:solidFill>
                  <a:srgbClr val="41414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Rīgā 2020. gada 9. jūnijā (prot. Nr. 40 32. §)) </a:t>
            </a:r>
            <a:r>
              <a:rPr lang="lv-LV" sz="1600" b="1" dirty="0">
                <a:solidFill>
                  <a:srgbClr val="41414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Epidemioloģiskās drošības pasākumi Covid-19 infekcijas izplatības ierobežošanai</a:t>
            </a:r>
          </a:p>
          <a:p>
            <a:pPr marL="0" indent="0" algn="just">
              <a:buNone/>
            </a:pPr>
            <a:endParaRPr lang="lv-LV" sz="1600" b="1" dirty="0">
              <a:solidFill>
                <a:srgbClr val="41414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lv-LV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Covid-19 infekcijas izplatības seku pārvarēšanas likums</a:t>
            </a:r>
            <a:r>
              <a:rPr lang="lv-LV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kura mērķis  ir atjaunot vispārējo tiesisko kārtību pēc noteiktā ārkārtējās situācijas termiņa beigām, paredzot atbilstošu pasākumu kopumu Covid-19 infekcijas izplatības seku  pārvarēšanai un īpašos atbalsta mehānismus un izdevumus, kas tieši saistīti ar Covid-19 izplatības ierobežošanu, lai </a:t>
            </a:r>
            <a:r>
              <a:rPr lang="lv-LV" sz="1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nodrošinātu sabiedrības ekonomiskās situācijas uzlabošanos un veicinātu valsts tautsaimniecības stabilitāti, šeit saite - </a:t>
            </a:r>
            <a:r>
              <a:rPr lang="lv-LV" sz="16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https://likumi.lv/ta/id/315287-covid-19-infekcijas-izplatibas-seku-parvaresanas-likums</a:t>
            </a:r>
            <a:endParaRPr lang="lv-LV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v-LV" sz="1600" b="1" dirty="0">
              <a:solidFill>
                <a:srgbClr val="41414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v-LV" dirty="0"/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47248" y="2528596"/>
            <a:ext cx="4917233" cy="2825811"/>
          </a:xfrm>
        </p:spPr>
        <p:txBody>
          <a:bodyPr vert="horz">
            <a:normAutofit/>
          </a:bodyPr>
          <a:lstStyle/>
          <a:p>
            <a:pPr algn="ctr"/>
            <a:r>
              <a:rPr lang="lv-LV" sz="3600" b="1" dirty="0">
                <a:solidFill>
                  <a:srgbClr val="3B794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Normatīvais regulējums pēc ārkārtas situācijas</a:t>
            </a:r>
            <a:endParaRPr lang="en-US" sz="3600" b="1" dirty="0">
              <a:solidFill>
                <a:srgbClr val="3B794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194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Ecology 16x9">
  <a:themeElements>
    <a:clrScheme name="Ecology">
      <a:dk1>
        <a:srgbClr val="4D3E2F"/>
      </a:dk1>
      <a:lt1>
        <a:sysClr val="window" lastClr="FFFFFF"/>
      </a:lt1>
      <a:dk2>
        <a:srgbClr val="000000"/>
      </a:dk2>
      <a:lt2>
        <a:srgbClr val="DDDDDD"/>
      </a:lt2>
      <a:accent1>
        <a:srgbClr val="8BAA00"/>
      </a:accent1>
      <a:accent2>
        <a:srgbClr val="2A6CB2"/>
      </a:accent2>
      <a:accent3>
        <a:srgbClr val="795837"/>
      </a:accent3>
      <a:accent4>
        <a:srgbClr val="D18316"/>
      </a:accent4>
      <a:accent5>
        <a:srgbClr val="79B4F0"/>
      </a:accent5>
      <a:accent6>
        <a:srgbClr val="CDC80F"/>
      </a:accent6>
      <a:hlink>
        <a:srgbClr val="2A6CB2"/>
      </a:hlink>
      <a:folHlink>
        <a:srgbClr val="808080"/>
      </a:folHlink>
    </a:clrScheme>
    <a:fontScheme name="Corbel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ature ecology education photo presentation.potx" id="{C2041BFC-79DD-469A-9C9C-CE3A45FF64F3}" vid="{F6D325B2-35D9-40C5-B4CD-C0A8483D5659}"/>
    </a:ext>
  </a:extLst>
</a:theme>
</file>

<file path=ppt/theme/theme2.xml><?xml version="1.0" encoding="utf-8"?>
<a:theme xmlns:a="http://schemas.openxmlformats.org/drawingml/2006/main" name="Office Theme">
  <a:themeElements>
    <a:clrScheme name="Ecology">
      <a:dk1>
        <a:srgbClr val="4D3E2F"/>
      </a:dk1>
      <a:lt1>
        <a:sysClr val="window" lastClr="FFFFFF"/>
      </a:lt1>
      <a:dk2>
        <a:srgbClr val="000000"/>
      </a:dk2>
      <a:lt2>
        <a:srgbClr val="DDDDDD"/>
      </a:lt2>
      <a:accent1>
        <a:srgbClr val="8BAA00"/>
      </a:accent1>
      <a:accent2>
        <a:srgbClr val="2A6CB2"/>
      </a:accent2>
      <a:accent3>
        <a:srgbClr val="795837"/>
      </a:accent3>
      <a:accent4>
        <a:srgbClr val="D18316"/>
      </a:accent4>
      <a:accent5>
        <a:srgbClr val="79B4F0"/>
      </a:accent5>
      <a:accent6>
        <a:srgbClr val="CDC80F"/>
      </a:accent6>
      <a:hlink>
        <a:srgbClr val="2A6CB2"/>
      </a:hlink>
      <a:folHlink>
        <a:srgbClr val="808080"/>
      </a:folHlink>
    </a:clrScheme>
    <a:fontScheme name="Corbel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Ecology">
      <a:dk1>
        <a:srgbClr val="4D3E2F"/>
      </a:dk1>
      <a:lt1>
        <a:sysClr val="window" lastClr="FFFFFF"/>
      </a:lt1>
      <a:dk2>
        <a:srgbClr val="000000"/>
      </a:dk2>
      <a:lt2>
        <a:srgbClr val="DDDDDD"/>
      </a:lt2>
      <a:accent1>
        <a:srgbClr val="8BAA00"/>
      </a:accent1>
      <a:accent2>
        <a:srgbClr val="2A6CB2"/>
      </a:accent2>
      <a:accent3>
        <a:srgbClr val="795837"/>
      </a:accent3>
      <a:accent4>
        <a:srgbClr val="D18316"/>
      </a:accent4>
      <a:accent5>
        <a:srgbClr val="79B4F0"/>
      </a:accent5>
      <a:accent6>
        <a:srgbClr val="CDC80F"/>
      </a:accent6>
      <a:hlink>
        <a:srgbClr val="2A6CB2"/>
      </a:hlink>
      <a:folHlink>
        <a:srgbClr val="808080"/>
      </a:folHlink>
    </a:clrScheme>
    <a:fontScheme name="Corbel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Nature ecology education photo presentation</Template>
  <TotalTime>52</TotalTime>
  <Words>365</Words>
  <Application>Microsoft Office PowerPoint</Application>
  <PresentationFormat>Widescreen</PresentationFormat>
  <Paragraphs>55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Corbel</vt:lpstr>
      <vt:lpstr>Times New Roman</vt:lpstr>
      <vt:lpstr>Ecology 16x9</vt:lpstr>
      <vt:lpstr>LM organizētās vasaras skolas sociālajiem darbiniekiem</vt:lpstr>
      <vt:lpstr>Norises vieta - Lubānas novadā, Latvijas Valsts mežu atpūtas un tūrisma centrā „Ezernieki” </vt:lpstr>
      <vt:lpstr>1)Vasaras skola - sociālajiem darbiniekiem, kuri strādā ar ģimenēm ar bērniem- no 2020. gada 30. jūnija līdz 2020. gada 2. jūlijam  2) Vasaras skola - sociālajiem darbiniekiem ar pilngadīgām personām - no 2020. gada 7.jūlija līdz 2020. gada 9. jūlijam </vt:lpstr>
      <vt:lpstr>Aktuālā info par situāciju sociālajos dienestos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LM organizētās vasaras skolas sociālajiem darbiniekiem</dc:title>
  <dc:creator>Ilze Skrodele-Dubrovska</dc:creator>
  <cp:lastModifiedBy>Ilze Skrodele-Dubrovska</cp:lastModifiedBy>
  <cp:revision>7</cp:revision>
  <dcterms:created xsi:type="dcterms:W3CDTF">2020-06-16T11:04:28Z</dcterms:created>
  <dcterms:modified xsi:type="dcterms:W3CDTF">2020-06-16T11:57:25Z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</Properties>
</file>