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77" r:id="rId5"/>
    <p:sldId id="281" r:id="rId6"/>
    <p:sldId id="280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vilda Štrāla" initials="IŠ" lastIdx="1" clrIdx="0">
    <p:extLst>
      <p:ext uri="{19B8F6BF-5375-455C-9EA6-DF929625EA0E}">
        <p15:presenceInfo xmlns:p15="http://schemas.microsoft.com/office/powerpoint/2012/main" userId="S-1-5-21-738795142-1242532775-405837587-11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227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35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20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6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86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896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885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93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443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9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261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85EB-FB53-427E-BF85-26B92A819042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2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m.gov.lv/lv/media/7762/download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youtu.be/8DkFLUdFxz8" TargetMode="External"/><Relationship Id="rId7" Type="http://schemas.openxmlformats.org/officeDocument/2006/relationships/hyperlink" Target="https://youtu.be/XnCZUbg5qgw" TargetMode="External"/><Relationship Id="rId12" Type="http://schemas.openxmlformats.org/officeDocument/2006/relationships/hyperlink" Target="https://www.lm.gov.lv/lv/media/7774/download" TargetMode="External"/><Relationship Id="rId2" Type="http://schemas.openxmlformats.org/officeDocument/2006/relationships/hyperlink" Target="https://youtu.be/4AdT5wNa7c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RGtJjJv6aA" TargetMode="External"/><Relationship Id="rId11" Type="http://schemas.openxmlformats.org/officeDocument/2006/relationships/hyperlink" Target="https://www.lm.gov.lv/lv/media/7771/download" TargetMode="External"/><Relationship Id="rId5" Type="http://schemas.openxmlformats.org/officeDocument/2006/relationships/hyperlink" Target="https://youtu.be/D1bc0LDjioE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www.lm.gov.lv/lv/media/7768/download" TargetMode="External"/><Relationship Id="rId4" Type="http://schemas.openxmlformats.org/officeDocument/2006/relationships/hyperlink" Target="https://youtu.be/2c-TCtkx-68" TargetMode="External"/><Relationship Id="rId9" Type="http://schemas.openxmlformats.org/officeDocument/2006/relationships/hyperlink" Target="https://www.lm.gov.lv/lv/media/7765/download" TargetMode="Externa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ej.uz%2Finduli-paicu%3Ffbclid%3DIwAR0AIiuIWPmb6pv8oEbCcKPdt2mW0YCwWXQvaZ8F200wnPW2VQtjhtDkhoA&amp;h=AT1_OM0Pik2iMXzkUk12DtSfZy6OeAqNuvoJ4MUVcJxs2Bqw9eaNyVwqdRCpAdt0NEKryri8oyI5l-VbvP1e9YyiQo6_tkU-UJkFfKU17EJFXbUGE8WXwCMCs1IgpuPd82y7&amp;__tn__=q&amp;c%5b0%5d=AT04LqnCagzuQ6jl0CGAvtpjVmLib3w_6fmdOeW96dL2LBdt6s7LhDW3lIlwihKRzQilx-3RnO0eJGebYn4oaoii9KyQbheqYCK8VNHT2o3xpw-iqGdr5KlUNQMHl5HRQNSiU0l9rbEcRWIyNI0FQM1KC699I2oMmjsOtp8--f_aBr9Fg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303" y="1139780"/>
            <a:ext cx="9849394" cy="2387600"/>
          </a:xfrm>
        </p:spPr>
        <p:txBody>
          <a:bodyPr>
            <a:normAutofit/>
          </a:bodyPr>
          <a:lstStyle/>
          <a:p>
            <a:r>
              <a:rPr lang="lv-LV" dirty="0"/>
              <a:t>Aktualitātes projektā</a:t>
            </a:r>
            <a:br>
              <a:rPr lang="lv-LV" dirty="0"/>
            </a:br>
            <a:r>
              <a:rPr lang="lv-LV" sz="4000" dirty="0"/>
              <a:t>Profesionāla sociālā darba attīstība pašvaldībās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/>
              <a:t>Ilze Kurme, Maija Muceniece</a:t>
            </a:r>
          </a:p>
          <a:p>
            <a:pPr algn="r"/>
            <a:r>
              <a:rPr lang="lv-LV" dirty="0"/>
              <a:t>15.12.2020.</a:t>
            </a:r>
          </a:p>
        </p:txBody>
      </p:sp>
    </p:spTree>
    <p:extLst>
      <p:ext uri="{BB962C8B-B14F-4D97-AF65-F5344CB8AC3E}">
        <p14:creationId xmlns:p14="http://schemas.microsoft.com/office/powerpoint/2010/main" val="54284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8E982F-277C-493B-B9A3-888F1C05E0DC}"/>
              </a:ext>
            </a:extLst>
          </p:cNvPr>
          <p:cNvSpPr txBox="1"/>
          <p:nvPr/>
        </p:nvSpPr>
        <p:spPr>
          <a:xfrm>
            <a:off x="151001" y="109055"/>
            <a:ext cx="406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2020.gada rudens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D375F-5DA5-4F7E-A05E-8C8BCB584525}"/>
              </a:ext>
            </a:extLst>
          </p:cNvPr>
          <p:cNvSpPr/>
          <p:nvPr/>
        </p:nvSpPr>
        <p:spPr>
          <a:xfrm>
            <a:off x="6176762" y="186638"/>
            <a:ext cx="58642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212529"/>
                </a:solidFill>
                <a:latin typeface="RobustaTLPro-Regular"/>
              </a:rPr>
              <a:t>Labklājības ministrijas aktualitātes un projekta “Profesionāla sociālā darba attīstība pašvaldībās” jaunumi 2020. gadā.</a:t>
            </a:r>
          </a:p>
          <a:p>
            <a:r>
              <a:rPr lang="lv-LV" u="sng" dirty="0">
                <a:solidFill>
                  <a:srgbClr val="3F8603"/>
                </a:solidFill>
                <a:latin typeface="RobustaTLPro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darba tirgus aktualitātēm </a:t>
            </a:r>
            <a:br>
              <a:rPr lang="lv-LV" dirty="0">
                <a:solidFill>
                  <a:srgbClr val="212529"/>
                </a:solidFill>
                <a:latin typeface="RobustaTLPro-Regular"/>
              </a:rPr>
            </a:br>
            <a:r>
              <a:rPr lang="lv-LV" u="sng" dirty="0">
                <a:solidFill>
                  <a:srgbClr val="3F8603"/>
                </a:solidFill>
                <a:latin typeface="RobustaTLPr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pagaidu aizsardzības pret vardarbību tiesisko regulējumu </a:t>
            </a:r>
            <a:br>
              <a:rPr lang="lv-LV" dirty="0">
                <a:solidFill>
                  <a:srgbClr val="212529"/>
                </a:solidFill>
                <a:latin typeface="RobustaTLPro-Regular"/>
              </a:rPr>
            </a:br>
            <a:r>
              <a:rPr lang="lv-LV" u="sng" dirty="0">
                <a:solidFill>
                  <a:srgbClr val="3F8603"/>
                </a:solidFill>
                <a:latin typeface="RobustaTLPro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aktualitātēm sociālo pakalpojumu jomā </a:t>
            </a:r>
            <a:br>
              <a:rPr lang="lv-LV" dirty="0">
                <a:solidFill>
                  <a:srgbClr val="212529"/>
                </a:solidFill>
                <a:latin typeface="RobustaTLPro-Regular"/>
              </a:rPr>
            </a:br>
            <a:r>
              <a:rPr lang="lv-LV" u="sng" dirty="0">
                <a:solidFill>
                  <a:srgbClr val="3F8603"/>
                </a:solidFill>
                <a:latin typeface="RobustaTLPro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</a:t>
            </a:r>
            <a:r>
              <a:rPr lang="lv-LV" u="sng" dirty="0" err="1">
                <a:solidFill>
                  <a:srgbClr val="3F8603"/>
                </a:solidFill>
                <a:latin typeface="RobustaTLPro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deinstitucionalizācijas</a:t>
            </a:r>
            <a:r>
              <a:rPr lang="lv-LV" u="sng" dirty="0">
                <a:solidFill>
                  <a:srgbClr val="3F8603"/>
                </a:solidFill>
                <a:latin typeface="RobustaTLPro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īstenošanas progresu </a:t>
            </a:r>
            <a:br>
              <a:rPr lang="lv-LV" dirty="0">
                <a:solidFill>
                  <a:srgbClr val="212529"/>
                </a:solidFill>
                <a:latin typeface="RobustaTLPro-Regular"/>
              </a:rPr>
            </a:br>
            <a:r>
              <a:rPr lang="lv-LV" u="sng" dirty="0">
                <a:solidFill>
                  <a:srgbClr val="3F8603"/>
                </a:solidFill>
                <a:latin typeface="RobustaTLPro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Valsts bērnu tiesību aizsardzības inspekcijas konsultatīvās nodaļas aktualitātēm </a:t>
            </a:r>
            <a:br>
              <a:rPr lang="lv-LV" dirty="0">
                <a:solidFill>
                  <a:srgbClr val="212529"/>
                </a:solidFill>
                <a:latin typeface="RobustaTLPro-Regular"/>
              </a:rPr>
            </a:br>
            <a:r>
              <a:rPr lang="lv-LV" u="sng" dirty="0">
                <a:solidFill>
                  <a:srgbClr val="3F8603"/>
                </a:solidFill>
                <a:latin typeface="RobustaTLPro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projekta jaunumiem </a:t>
            </a:r>
            <a:endParaRPr lang="lv-LV" u="sng" dirty="0">
              <a:solidFill>
                <a:srgbClr val="3F8603"/>
              </a:solidFill>
              <a:latin typeface="RobustaTLPro-Regular"/>
            </a:endParaRPr>
          </a:p>
          <a:p>
            <a:endParaRPr lang="lv-LV" dirty="0">
              <a:solidFill>
                <a:srgbClr val="212529"/>
              </a:solidFill>
              <a:latin typeface="RobustaTLPro-Regular"/>
            </a:endParaRPr>
          </a:p>
          <a:p>
            <a:r>
              <a:rPr lang="lv-LV" b="1" dirty="0">
                <a:solidFill>
                  <a:srgbClr val="212529"/>
                </a:solidFill>
                <a:latin typeface="RobustaTLPro-Regular"/>
              </a:rPr>
              <a:t>Prezentācijas:</a:t>
            </a:r>
          </a:p>
          <a:p>
            <a:r>
              <a:rPr lang="lv-LV" dirty="0">
                <a:solidFill>
                  <a:srgbClr val="3F8603"/>
                </a:solidFill>
                <a:latin typeface="RobustaTLPro-Regular"/>
                <a:hlinkClick r:id="rId8" tooltip="atbalsts-gimenei-attalinata-macibu-procesa-laik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</a:t>
            </a:r>
            <a:r>
              <a:rPr lang="lv-LV" dirty="0" err="1">
                <a:solidFill>
                  <a:srgbClr val="3F8603"/>
                </a:solidFill>
                <a:latin typeface="RobustaTLPro-Regular"/>
                <a:hlinkClick r:id="rId8" tooltip="atbalsts-gimenei-attalinata-macibu-procesa-laik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Pūķe</a:t>
            </a:r>
            <a:r>
              <a:rPr lang="lv-LV" dirty="0">
                <a:solidFill>
                  <a:srgbClr val="3F8603"/>
                </a:solidFill>
                <a:latin typeface="RobustaTLPro-Regular"/>
                <a:hlinkClick r:id="rId8" tooltip="atbalsts-gimenei-attalinata-macibu-procesa-laik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 Vaivode “Atbalsts ģimenei attālinātā mācību procesa laikā” </a:t>
            </a:r>
            <a:endParaRPr lang="lv-LV" dirty="0">
              <a:solidFill>
                <a:srgbClr val="212529"/>
              </a:solidFill>
              <a:latin typeface="RobustaTLPro-Regular"/>
            </a:endParaRPr>
          </a:p>
          <a:p>
            <a:r>
              <a:rPr lang="lv-LV" dirty="0">
                <a:solidFill>
                  <a:srgbClr val="3F8603"/>
                </a:solidFill>
                <a:latin typeface="RobustaTLPro-Regular"/>
                <a:hlinkClick r:id="rId9" tooltip="k.muceniece-par-valmieras-socilo-lietu-prvaldes-darbu-rkrtas-situcijas-laik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 Muceniece “Atbalsts iedzīvotājiem – ģimenēm ar bērniem, senioriem, uzņēmējiem ārkārtas situācijas laikā Valmierā”</a:t>
            </a:r>
            <a:r>
              <a:rPr lang="lv-LV" dirty="0">
                <a:solidFill>
                  <a:srgbClr val="212529"/>
                </a:solidFill>
                <a:latin typeface="RobustaTLPro-Regular"/>
              </a:rPr>
              <a:t> </a:t>
            </a:r>
          </a:p>
          <a:p>
            <a:r>
              <a:rPr lang="lv-LV" dirty="0">
                <a:solidFill>
                  <a:srgbClr val="3F8603"/>
                </a:solidFill>
                <a:latin typeface="RobustaTLPro-Regular"/>
                <a:hlinkClick r:id="rId10" tooltip="e.-pumpurina-par-attalinato-macibu-procesu-raunas-vidusskol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 Pumpuriņa “Attālinātais mācību process Raunas vidusskolā”</a:t>
            </a:r>
            <a:r>
              <a:rPr lang="lv-LV" dirty="0">
                <a:solidFill>
                  <a:srgbClr val="212529"/>
                </a:solidFill>
                <a:latin typeface="RobustaTLPro-Regular"/>
              </a:rPr>
              <a:t> </a:t>
            </a:r>
          </a:p>
          <a:p>
            <a:r>
              <a:rPr lang="lv-LV" dirty="0" err="1">
                <a:solidFill>
                  <a:srgbClr val="3F8603"/>
                </a:solidFill>
                <a:latin typeface="RobustaTLPro-Regular"/>
                <a:hlinkClick r:id="rId11" tooltip="kuldigas-novada-pasvaldibas-un-sociala-dienesta-atbalsts-arkartas-situacijas-laik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V.Brūdere</a:t>
            </a:r>
            <a:r>
              <a:rPr lang="lv-LV" dirty="0">
                <a:solidFill>
                  <a:srgbClr val="3F8603"/>
                </a:solidFill>
                <a:latin typeface="RobustaTLPro-Regular"/>
                <a:hlinkClick r:id="rId11" tooltip="kuldigas-novada-pasvaldibas-un-sociala-dienesta-atbalsts-arkartas-situacijas-laik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-Sedliņa “Kuldīgas novada pašvaldības un sociālā dienesta atbalsts ģimenēm ar bērniem COVID–19 vīrusa stāvokli</a:t>
            </a:r>
            <a:r>
              <a:rPr lang="lv-LV" dirty="0">
                <a:solidFill>
                  <a:srgbClr val="212529"/>
                </a:solidFill>
                <a:latin typeface="RobustaTLPro-Regular"/>
              </a:rPr>
              <a:t> </a:t>
            </a:r>
          </a:p>
          <a:p>
            <a:r>
              <a:rPr lang="lv-LV" dirty="0">
                <a:solidFill>
                  <a:srgbClr val="3F8603"/>
                </a:solidFill>
                <a:latin typeface="RobustaTLPro-Regular"/>
                <a:hlinkClick r:id="rId12" tooltip="attalinatais-macibu-process-vaivaru-pamatskol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Kārkliņa “Attālinātais mācību process Vaivaru pamatskolā”</a:t>
            </a:r>
            <a:r>
              <a:rPr lang="lv-LV" dirty="0">
                <a:solidFill>
                  <a:srgbClr val="212529"/>
                </a:solidFill>
                <a:latin typeface="RobustaTLPro-Regular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5EEA7-D365-4D0E-A400-722E481D77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001" y="606631"/>
            <a:ext cx="5315932" cy="2822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DA30F-A948-4B16-83BB-695A765D63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4250" y="4176404"/>
            <a:ext cx="2928725" cy="2196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784C0-2815-4E8F-872E-D29C990273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85" y="3739086"/>
            <a:ext cx="309703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08059-E5BA-4C98-A1DD-2A82CCE4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50" y="2652059"/>
            <a:ext cx="4170456" cy="2417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E26E77-B0C0-4452-8494-6C8C78AF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32" y="286997"/>
            <a:ext cx="1121149" cy="1190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7576A7-C1E1-4653-92EE-19A6596DF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121" y="692675"/>
            <a:ext cx="1196969" cy="1196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E06109-FF31-40BD-8390-358899187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556" y="2936394"/>
            <a:ext cx="1070861" cy="11360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0B0A83-7B41-47D4-8D44-1761EA3A2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86" y="5012673"/>
            <a:ext cx="1292905" cy="1319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574F93-D057-4773-8A72-D3BFFEB2B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615" y="2780105"/>
            <a:ext cx="1343240" cy="12373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0E698F-A198-491E-B3D2-B469C876D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289" y="5297299"/>
            <a:ext cx="2125744" cy="13194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926184-7D7D-414F-8778-BEF7FC64C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35" y="251668"/>
            <a:ext cx="1280853" cy="10527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2B60BA-2CF8-4DAA-B13B-A9FF08414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1068" y="5226994"/>
            <a:ext cx="1096807" cy="13194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0BF85F-3D34-4297-B289-078E5A8243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475" y="3440578"/>
            <a:ext cx="1162879" cy="11360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AD5462-908D-4E9F-93FA-625B7C1A50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578" y="1768756"/>
            <a:ext cx="1091390" cy="10527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AAF9C7-CFDC-48FA-9012-3A7DC0BD5F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1673" y="2657394"/>
            <a:ext cx="1162878" cy="11131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056315C-2B91-4D3A-8865-DACAE37836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1223" y="527362"/>
            <a:ext cx="1013791" cy="9442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A7C5085-49EC-4B52-BD46-2EF09FCC2C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6427" y="413656"/>
            <a:ext cx="1025174" cy="11716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C08DF64-6452-4173-BD60-E1248767D5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698" y="1482978"/>
            <a:ext cx="1152939" cy="9640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F507FC-E28E-436E-A566-E0AB9FB536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7197" y="527362"/>
            <a:ext cx="1013791" cy="94421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844502B-50F7-4B58-ABD3-0B50BD5F6C57}"/>
              </a:ext>
            </a:extLst>
          </p:cNvPr>
          <p:cNvSpPr txBox="1"/>
          <p:nvPr/>
        </p:nvSpPr>
        <p:spPr>
          <a:xfrm>
            <a:off x="4160421" y="1702887"/>
            <a:ext cx="3537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PIRMĀ TIEŠSAISTES KONFERENCE PROJEKTĀ un VIRTUĀLAIS RESURSU TIRGUS</a:t>
            </a:r>
          </a:p>
          <a:p>
            <a:pPr algn="ctr"/>
            <a:r>
              <a:rPr lang="lv-LV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3117 skatījumi </a:t>
            </a:r>
            <a:r>
              <a:rPr lang="lv-LV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lv-LV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kanālā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012FAD-111A-44BC-8BAF-CA35A6D30AAC}"/>
              </a:ext>
            </a:extLst>
          </p:cNvPr>
          <p:cNvSpPr txBox="1"/>
          <p:nvPr/>
        </p:nvSpPr>
        <p:spPr>
          <a:xfrm>
            <a:off x="825513" y="6288972"/>
            <a:ext cx="12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IEVA OZOLA</a:t>
            </a:r>
            <a:endParaRPr lang="lv-LV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745C4E-6D2B-4A5E-9C5A-E24C88AB89FB}"/>
              </a:ext>
            </a:extLst>
          </p:cNvPr>
          <p:cNvSpPr txBox="1"/>
          <p:nvPr/>
        </p:nvSpPr>
        <p:spPr>
          <a:xfrm>
            <a:off x="1994519" y="3988131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RUTA LEIŠAVNIECE</a:t>
            </a:r>
            <a:endParaRPr lang="lv-LV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B38EE7-4F9D-4E2F-971E-540B4D68286A}"/>
              </a:ext>
            </a:extLst>
          </p:cNvPr>
          <p:cNvSpPr txBox="1"/>
          <p:nvPr/>
        </p:nvSpPr>
        <p:spPr>
          <a:xfrm>
            <a:off x="238208" y="4576990"/>
            <a:ext cx="147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KASPARS BAJĀRS</a:t>
            </a:r>
            <a:endParaRPr lang="lv-LV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7E7B06-A7AC-4C17-9288-A751B49DB33B}"/>
              </a:ext>
            </a:extLst>
          </p:cNvPr>
          <p:cNvSpPr txBox="1"/>
          <p:nvPr/>
        </p:nvSpPr>
        <p:spPr>
          <a:xfrm>
            <a:off x="595953" y="2780105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BAIBA BELA</a:t>
            </a:r>
            <a:endParaRPr lang="lv-LV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0FDA83-D36C-4D7F-8891-34F587162866}"/>
              </a:ext>
            </a:extLst>
          </p:cNvPr>
          <p:cNvSpPr txBox="1"/>
          <p:nvPr/>
        </p:nvSpPr>
        <p:spPr>
          <a:xfrm>
            <a:off x="1075488" y="1347274"/>
            <a:ext cx="1343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ANITA VAIVODE</a:t>
            </a:r>
            <a:endParaRPr lang="lv-LV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2BE77F-3635-4248-9AC2-31D5C8FB664E}"/>
              </a:ext>
            </a:extLst>
          </p:cNvPr>
          <p:cNvSpPr txBox="1"/>
          <p:nvPr/>
        </p:nvSpPr>
        <p:spPr>
          <a:xfrm>
            <a:off x="2564198" y="1947344"/>
            <a:ext cx="134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MĀRTIŅŠ MOORS</a:t>
            </a:r>
            <a:endParaRPr lang="lv-LV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7DB480-9D59-462C-8560-D697D86B1CAA}"/>
              </a:ext>
            </a:extLst>
          </p:cNvPr>
          <p:cNvSpPr txBox="1"/>
          <p:nvPr/>
        </p:nvSpPr>
        <p:spPr>
          <a:xfrm>
            <a:off x="4577257" y="1446469"/>
            <a:ext cx="1400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ARTŪRS MIKSONS</a:t>
            </a:r>
            <a:endParaRPr lang="lv-LV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F06564-5741-4432-9CE2-14D8CD9A6132}"/>
              </a:ext>
            </a:extLst>
          </p:cNvPr>
          <p:cNvSpPr txBox="1"/>
          <p:nvPr/>
        </p:nvSpPr>
        <p:spPr>
          <a:xfrm>
            <a:off x="6504548" y="1435459"/>
            <a:ext cx="2092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INA BALGALVE &amp; DAIGA EIDUKA</a:t>
            </a:r>
            <a:endParaRPr lang="lv-LV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E5B1C0-014F-4EB1-839C-47AD5C66BBBB}"/>
              </a:ext>
            </a:extLst>
          </p:cNvPr>
          <p:cNvSpPr txBox="1"/>
          <p:nvPr/>
        </p:nvSpPr>
        <p:spPr>
          <a:xfrm>
            <a:off x="10285933" y="1557644"/>
            <a:ext cx="1501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NATĀLIJA BERNĀNE</a:t>
            </a:r>
            <a:endParaRPr lang="lv-LV" sz="1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B566EE-5B40-43D5-93CA-8C16FB094A3B}"/>
              </a:ext>
            </a:extLst>
          </p:cNvPr>
          <p:cNvSpPr txBox="1"/>
          <p:nvPr/>
        </p:nvSpPr>
        <p:spPr>
          <a:xfrm>
            <a:off x="8835698" y="2411173"/>
            <a:ext cx="125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INESE VAIVARE</a:t>
            </a:r>
            <a:endParaRPr lang="lv-LV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06B307-F6E8-4686-9E2F-A26DD44B5FDF}"/>
              </a:ext>
            </a:extLst>
          </p:cNvPr>
          <p:cNvSpPr txBox="1"/>
          <p:nvPr/>
        </p:nvSpPr>
        <p:spPr>
          <a:xfrm>
            <a:off x="10084245" y="3731126"/>
            <a:ext cx="1387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IRINA MAZURIKA</a:t>
            </a:r>
            <a:endParaRPr lang="lv-LV" sz="1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8BE8AD-81F2-4724-909F-736C3C692DF1}"/>
              </a:ext>
            </a:extLst>
          </p:cNvPr>
          <p:cNvSpPr txBox="1"/>
          <p:nvPr/>
        </p:nvSpPr>
        <p:spPr>
          <a:xfrm>
            <a:off x="7958523" y="4017447"/>
            <a:ext cx="125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MARIKA LOTKO</a:t>
            </a:r>
            <a:endParaRPr lang="lv-LV" sz="1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8A7CE4-A96E-440C-A985-C6F3347153AD}"/>
              </a:ext>
            </a:extLst>
          </p:cNvPr>
          <p:cNvSpPr txBox="1"/>
          <p:nvPr/>
        </p:nvSpPr>
        <p:spPr>
          <a:xfrm>
            <a:off x="5121871" y="6590380"/>
            <a:ext cx="1996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RUTA KAUPE &amp; AGITA SĒJA </a:t>
            </a:r>
            <a:endParaRPr lang="lv-LV" sz="1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BA655B-D7A8-44AF-ADAF-6961A8C94039}"/>
              </a:ext>
            </a:extLst>
          </p:cNvPr>
          <p:cNvSpPr txBox="1"/>
          <p:nvPr/>
        </p:nvSpPr>
        <p:spPr>
          <a:xfrm>
            <a:off x="3083018" y="6493616"/>
            <a:ext cx="12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ESTERE </a:t>
            </a:r>
            <a:r>
              <a:rPr lang="lv-LV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BERENA</a:t>
            </a:r>
            <a:endParaRPr lang="lv-LV" sz="1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680B2B-B0CB-4731-A3C4-A662907EA4B2}"/>
              </a:ext>
            </a:extLst>
          </p:cNvPr>
          <p:cNvSpPr txBox="1"/>
          <p:nvPr/>
        </p:nvSpPr>
        <p:spPr>
          <a:xfrm>
            <a:off x="8644942" y="4648466"/>
            <a:ext cx="426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SOCIĀLO DARBINIEKU STĀSTI 2020. GADĀ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C92E27D-8BB1-4565-8EBE-43741AC74D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7427" y="5541001"/>
            <a:ext cx="985483" cy="9882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CBCCD81-ED46-491A-8654-3A9C60F2557F}"/>
              </a:ext>
            </a:extLst>
          </p:cNvPr>
          <p:cNvSpPr txBox="1"/>
          <p:nvPr/>
        </p:nvSpPr>
        <p:spPr>
          <a:xfrm>
            <a:off x="8290634" y="6529237"/>
            <a:ext cx="2243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KASPARS JASINKĒVIČS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1DB2D1D-8B6B-4349-861A-30E3FF6136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8483" y="5051079"/>
            <a:ext cx="874899" cy="99078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289954C-B6B3-41F6-AF2E-C37FDC8DA582}"/>
              </a:ext>
            </a:extLst>
          </p:cNvPr>
          <p:cNvSpPr txBox="1"/>
          <p:nvPr/>
        </p:nvSpPr>
        <p:spPr>
          <a:xfrm>
            <a:off x="9824812" y="6020916"/>
            <a:ext cx="118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 RINDŽA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8A73156-CF2B-472B-B8D0-CA3A7CF452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12279" y="5341041"/>
            <a:ext cx="844821" cy="116397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70F58ED-2672-451D-9A33-70E4D59DF51C}"/>
              </a:ext>
            </a:extLst>
          </p:cNvPr>
          <p:cNvSpPr txBox="1"/>
          <p:nvPr/>
        </p:nvSpPr>
        <p:spPr>
          <a:xfrm>
            <a:off x="10718485" y="6482659"/>
            <a:ext cx="13657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RUTA LEIŠAVNIECE</a:t>
            </a:r>
            <a:endParaRPr lang="lv-LV" sz="900" dirty="0"/>
          </a:p>
        </p:txBody>
      </p:sp>
    </p:spTree>
    <p:extLst>
      <p:ext uri="{BB962C8B-B14F-4D97-AF65-F5344CB8AC3E}">
        <p14:creationId xmlns:p14="http://schemas.microsoft.com/office/powerpoint/2010/main" val="143082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2C21E37-C8BC-4160-8BC5-D5F64CF5DF7F}"/>
              </a:ext>
            </a:extLst>
          </p:cNvPr>
          <p:cNvSpPr txBox="1"/>
          <p:nvPr/>
        </p:nvSpPr>
        <p:spPr>
          <a:xfrm>
            <a:off x="4714053" y="109055"/>
            <a:ext cx="29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Turpinām darbu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A0D838-46F9-4593-9D8F-537B6F0145FB}"/>
              </a:ext>
            </a:extLst>
          </p:cNvPr>
          <p:cNvGrpSpPr/>
          <p:nvPr/>
        </p:nvGrpSpPr>
        <p:grpSpPr>
          <a:xfrm>
            <a:off x="67452" y="138058"/>
            <a:ext cx="4505914" cy="3131971"/>
            <a:chOff x="5805183" y="293615"/>
            <a:chExt cx="3766658" cy="22622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727D375-CF2A-4AFD-8E7D-7AB3B9F83593}"/>
                </a:ext>
              </a:extLst>
            </p:cNvPr>
            <p:cNvSpPr/>
            <p:nvPr/>
          </p:nvSpPr>
          <p:spPr>
            <a:xfrm>
              <a:off x="5805183" y="293615"/>
              <a:ext cx="3766658" cy="226226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9D3D4B-736D-4842-9532-97533F469FE5}"/>
                </a:ext>
              </a:extLst>
            </p:cNvPr>
            <p:cNvSpPr txBox="1"/>
            <p:nvPr/>
          </p:nvSpPr>
          <p:spPr>
            <a:xfrm>
              <a:off x="5947795" y="401442"/>
              <a:ext cx="3447875" cy="211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METODIKAS</a:t>
              </a:r>
            </a:p>
            <a:p>
              <a:pPr algn="r"/>
              <a:r>
                <a:rPr lang="lv-LV" sz="1400" dirty="0"/>
                <a:t>Sociālās atstumtības un diskriminācijas riskam pakļautas personas (Dažādība)</a:t>
              </a:r>
            </a:p>
            <a:p>
              <a:pPr algn="r"/>
              <a:endParaRPr lang="lv-LV" sz="1400" dirty="0"/>
            </a:p>
            <a:p>
              <a:r>
                <a:rPr lang="lv-LV" dirty="0"/>
                <a:t>IZSTRĀDĒ TEHNISKĀS SPECIFIKĀCIJAS</a:t>
              </a:r>
            </a:p>
            <a:p>
              <a:r>
                <a:rPr lang="lv-LV" sz="1400" dirty="0"/>
                <a:t>Sociālais darbs ar jauniešiem</a:t>
              </a:r>
            </a:p>
            <a:p>
              <a:r>
                <a:rPr lang="lv-LV" sz="1400" dirty="0"/>
                <a:t>Darbs ar grupu</a:t>
              </a:r>
            </a:p>
            <a:p>
              <a:pPr algn="r"/>
              <a:r>
                <a:rPr lang="lv-LV" i="1" dirty="0"/>
                <a:t>PADOMES REDZĒJUMS PAR  NĀKAMAJĀM</a:t>
              </a:r>
            </a:p>
            <a:p>
              <a:pPr algn="r"/>
              <a:r>
                <a:rPr lang="lv-LV" sz="1400" dirty="0"/>
                <a:t>Socialais darbs krīzes situācijā</a:t>
              </a:r>
            </a:p>
            <a:p>
              <a:pPr algn="r"/>
              <a:r>
                <a:rPr lang="lv-LV" sz="1400" dirty="0"/>
                <a:t>Sociālais darbs laukos</a:t>
              </a:r>
            </a:p>
            <a:p>
              <a:pPr algn="r"/>
              <a:r>
                <a:rPr lang="lv-LV" sz="1400" dirty="0"/>
                <a:t>Sociālais darbs ar senioriem</a:t>
              </a:r>
            </a:p>
            <a:p>
              <a:pPr algn="r"/>
              <a:r>
                <a:rPr lang="lv-LV" sz="1400" dirty="0" err="1"/>
                <a:t>Psihosociālais</a:t>
              </a:r>
              <a:r>
                <a:rPr lang="lv-LV" sz="1400" dirty="0"/>
                <a:t> darbs</a:t>
              </a:r>
            </a:p>
            <a:p>
              <a:endParaRPr lang="lv-LV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9189D3-57CB-4EC8-9E35-999546D789AF}"/>
              </a:ext>
            </a:extLst>
          </p:cNvPr>
          <p:cNvGrpSpPr/>
          <p:nvPr/>
        </p:nvGrpSpPr>
        <p:grpSpPr>
          <a:xfrm>
            <a:off x="4660716" y="607766"/>
            <a:ext cx="4481522" cy="2811239"/>
            <a:chOff x="5532544" y="1028122"/>
            <a:chExt cx="4320794" cy="27049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887252-51A5-4233-B7EB-399FB0E126C4}"/>
                </a:ext>
              </a:extLst>
            </p:cNvPr>
            <p:cNvSpPr txBox="1"/>
            <p:nvPr/>
          </p:nvSpPr>
          <p:spPr>
            <a:xfrm>
              <a:off x="5671330" y="1187309"/>
              <a:ext cx="4051509" cy="223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IZSTRĀDĒ</a:t>
              </a:r>
            </a:p>
            <a:p>
              <a:r>
                <a:rPr lang="lv-LV" sz="1400" dirty="0"/>
                <a:t>Sociālā darba terminoloģijas vārdnīca (30.09.2022.)</a:t>
              </a:r>
            </a:p>
            <a:p>
              <a:r>
                <a:rPr lang="lv-LV" sz="1400" dirty="0"/>
                <a:t>Sociālā darba teoriju grāmata (07.03.2021.)</a:t>
              </a:r>
            </a:p>
            <a:p>
              <a:r>
                <a:rPr lang="lv-LV" sz="1400" dirty="0"/>
                <a:t>Periodiskais izdevums «Sociālais darbs Latvijā» 1/2020 (jūlijs)</a:t>
              </a:r>
            </a:p>
            <a:p>
              <a:pPr algn="r"/>
              <a:r>
                <a:rPr lang="lv-LV" dirty="0"/>
                <a:t>TEHNISKO SPECIFIKĀCIJU IZSTRĀDE</a:t>
              </a:r>
            </a:p>
            <a:p>
              <a:pPr algn="r"/>
              <a:r>
                <a:rPr lang="lv-LV" sz="1400" dirty="0"/>
                <a:t>Vadības kvalitātes modelis apvienots iepirkums</a:t>
              </a:r>
            </a:p>
            <a:p>
              <a:pPr algn="r"/>
              <a:r>
                <a:rPr lang="lv-LV" sz="1400" dirty="0"/>
                <a:t>Sociālais darbs kopienā</a:t>
              </a:r>
            </a:p>
            <a:p>
              <a:pPr algn="r"/>
              <a:r>
                <a:rPr lang="lv-LV" sz="1400" dirty="0"/>
                <a:t>Informatīvā kampaņa</a:t>
              </a:r>
            </a:p>
            <a:p>
              <a:pPr algn="r"/>
              <a:r>
                <a:rPr lang="lv-LV" sz="1400" dirty="0"/>
                <a:t>Ģimenes asistentu pakalpojuma efektivitātes novērtējums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B1E29D-D086-4EAC-92E9-319671754E81}"/>
                </a:ext>
              </a:extLst>
            </p:cNvPr>
            <p:cNvSpPr/>
            <p:nvPr/>
          </p:nvSpPr>
          <p:spPr>
            <a:xfrm>
              <a:off x="5532544" y="1028122"/>
              <a:ext cx="4320794" cy="270497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CEE01-5ED3-4DF5-BB6E-6B97BF0B3C21}"/>
              </a:ext>
            </a:extLst>
          </p:cNvPr>
          <p:cNvGrpSpPr/>
          <p:nvPr/>
        </p:nvGrpSpPr>
        <p:grpSpPr>
          <a:xfrm>
            <a:off x="62244" y="3520543"/>
            <a:ext cx="4636461" cy="3012391"/>
            <a:chOff x="871151" y="4639112"/>
            <a:chExt cx="4636461" cy="307113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FF78E-E657-4BC3-A230-2886FA37F67B}"/>
                </a:ext>
              </a:extLst>
            </p:cNvPr>
            <p:cNvSpPr txBox="1"/>
            <p:nvPr/>
          </p:nvSpPr>
          <p:spPr>
            <a:xfrm>
              <a:off x="963711" y="4723002"/>
              <a:ext cx="450591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Jaunās aktivitātes darbībā</a:t>
              </a:r>
            </a:p>
            <a:p>
              <a:r>
                <a:rPr lang="lv-LV" sz="1400" dirty="0"/>
                <a:t>49 ģimenes asistentu apmācības un reāls darbs 37p/v</a:t>
              </a:r>
            </a:p>
            <a:p>
              <a:endParaRPr lang="lv-LV" sz="1400" dirty="0"/>
            </a:p>
            <a:p>
              <a:r>
                <a:rPr lang="lv-LV" sz="1400" dirty="0"/>
                <a:t>Latvijas augstskolu sociālā darba jomas studiju programmu </a:t>
              </a:r>
              <a:r>
                <a:rPr lang="lv-LV" sz="1400" dirty="0" err="1"/>
                <a:t>izvērtējums</a:t>
              </a:r>
              <a:r>
                <a:rPr lang="lv-LV" sz="1400" dirty="0"/>
                <a:t> (notiek datu analīze)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1451769-14E5-49EE-961D-1AB4E7D2D44A}"/>
                </a:ext>
              </a:extLst>
            </p:cNvPr>
            <p:cNvSpPr/>
            <p:nvPr/>
          </p:nvSpPr>
          <p:spPr>
            <a:xfrm>
              <a:off x="871151" y="4639112"/>
              <a:ext cx="4505912" cy="1434517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7E22B11-AA37-4F51-B1E6-992AC6CF8D90}"/>
                </a:ext>
              </a:extLst>
            </p:cNvPr>
            <p:cNvSpPr/>
            <p:nvPr/>
          </p:nvSpPr>
          <p:spPr>
            <a:xfrm>
              <a:off x="910750" y="6254714"/>
              <a:ext cx="4505912" cy="1434517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395C44-638D-40BF-A253-863F9672C163}"/>
                </a:ext>
              </a:extLst>
            </p:cNvPr>
            <p:cNvSpPr txBox="1"/>
            <p:nvPr/>
          </p:nvSpPr>
          <p:spPr>
            <a:xfrm>
              <a:off x="1001700" y="6298243"/>
              <a:ext cx="4505912" cy="141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Padziļinātās apmācības (līdz 100h, bezmaksas)</a:t>
              </a:r>
            </a:p>
            <a:p>
              <a:r>
                <a:rPr lang="lv-LV" sz="1400" dirty="0"/>
                <a:t>Sociālais darbs ar GRT personām (2.,3. grupa)</a:t>
              </a:r>
            </a:p>
            <a:p>
              <a:r>
                <a:rPr lang="lv-LV" sz="1400" dirty="0"/>
                <a:t>Sociālais darbs ar vardarbībā cietušām un vardarbību veikušām personām (</a:t>
              </a:r>
            </a:p>
            <a:p>
              <a:r>
                <a:rPr lang="lv-LV" sz="1400" dirty="0"/>
                <a:t>Sociālais darbs ar atkarīgām </a:t>
              </a:r>
              <a:r>
                <a:rPr lang="lv-LV" sz="1400" dirty="0" err="1"/>
                <a:t>līdzatkarīgām</a:t>
              </a:r>
              <a:r>
                <a:rPr lang="lv-LV" sz="1400" dirty="0"/>
                <a:t> personām</a:t>
              </a:r>
            </a:p>
            <a:p>
              <a:r>
                <a:rPr lang="lv-LV" sz="1400" dirty="0"/>
                <a:t>Sociālais darbs ar ģimenēm ar bērniem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206BBB3-AAB8-4BBB-8A59-B1EFA66BF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56" y="-4067"/>
            <a:ext cx="2646161" cy="66154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B4EC8E-F00E-4A77-8852-A18E2AFB998A}"/>
              </a:ext>
            </a:extLst>
          </p:cNvPr>
          <p:cNvSpPr txBox="1"/>
          <p:nvPr/>
        </p:nvSpPr>
        <p:spPr>
          <a:xfrm>
            <a:off x="1178956" y="2339012"/>
            <a:ext cx="110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FF0000"/>
                </a:solidFill>
              </a:rPr>
              <a:t>2 no šīm!!!</a:t>
            </a:r>
            <a:endParaRPr lang="lv-LV" sz="2000" dirty="0">
              <a:solidFill>
                <a:srgbClr val="FF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EC0958-0BB3-4B3D-9014-DF1114A45268}"/>
              </a:ext>
            </a:extLst>
          </p:cNvPr>
          <p:cNvGrpSpPr/>
          <p:nvPr/>
        </p:nvGrpSpPr>
        <p:grpSpPr>
          <a:xfrm>
            <a:off x="4707295" y="5009944"/>
            <a:ext cx="4823203" cy="1887225"/>
            <a:chOff x="4741215" y="4479719"/>
            <a:chExt cx="4650210" cy="311532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CDF011-24A2-4A16-B699-D2FC06A58FBB}"/>
                </a:ext>
              </a:extLst>
            </p:cNvPr>
            <p:cNvSpPr txBox="1"/>
            <p:nvPr/>
          </p:nvSpPr>
          <p:spPr>
            <a:xfrm>
              <a:off x="4870040" y="4597488"/>
              <a:ext cx="4521385" cy="29975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E-mācības</a:t>
              </a:r>
            </a:p>
            <a:p>
              <a:r>
                <a:rPr lang="lv-LV" sz="1400" dirty="0"/>
                <a:t>Darbs ar personām ar GRT</a:t>
              </a:r>
            </a:p>
            <a:p>
              <a:r>
                <a:rPr lang="lv-LV" sz="1400" dirty="0"/>
                <a:t>Sociālais darbs ar vardarbībā cietušām un vardarbību veikušām personām </a:t>
              </a:r>
            </a:p>
            <a:p>
              <a:r>
                <a:rPr lang="lv-LV" sz="1400" u="sng" dirty="0"/>
                <a:t>Sociālais darbs ar atkarīgām </a:t>
              </a:r>
              <a:r>
                <a:rPr lang="lv-LV" sz="1400" u="sng" dirty="0" err="1"/>
                <a:t>līdzatkarīgām</a:t>
              </a:r>
              <a:r>
                <a:rPr lang="lv-LV" sz="1400" u="sng" dirty="0"/>
                <a:t> personām</a:t>
              </a:r>
            </a:p>
            <a:p>
              <a:r>
                <a:rPr lang="lv-LV" sz="1400" b="1" dirty="0"/>
                <a:t>Stundu piešķiršana?</a:t>
              </a:r>
            </a:p>
            <a:p>
              <a:endParaRPr lang="lv-LV" sz="1400" dirty="0"/>
            </a:p>
            <a:p>
              <a:endParaRPr lang="lv-LV" sz="1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8F0F291-0F56-43A4-AA99-804609298393}"/>
                </a:ext>
              </a:extLst>
            </p:cNvPr>
            <p:cNvSpPr/>
            <p:nvPr/>
          </p:nvSpPr>
          <p:spPr>
            <a:xfrm>
              <a:off x="4741215" y="4479719"/>
              <a:ext cx="4416610" cy="2423690"/>
            </a:xfrm>
            <a:prstGeom prst="round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9CCBF1-DD47-48D1-8665-973B7DDA21EB}"/>
              </a:ext>
            </a:extLst>
          </p:cNvPr>
          <p:cNvGrpSpPr/>
          <p:nvPr/>
        </p:nvGrpSpPr>
        <p:grpSpPr>
          <a:xfrm>
            <a:off x="4658153" y="3566869"/>
            <a:ext cx="4872346" cy="1207558"/>
            <a:chOff x="4817974" y="4050320"/>
            <a:chExt cx="4544597" cy="19125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44FCDE-5666-4990-8F97-EBDC06411144}"/>
                </a:ext>
              </a:extLst>
            </p:cNvPr>
            <p:cNvSpPr txBox="1"/>
            <p:nvPr/>
          </p:nvSpPr>
          <p:spPr>
            <a:xfrm>
              <a:off x="4817974" y="4106952"/>
              <a:ext cx="4544597" cy="185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Konference 2021</a:t>
              </a:r>
              <a:r>
                <a:rPr lang="lv-LV" sz="1400" dirty="0"/>
                <a:t>– marta 3.nedēļa - attālināti</a:t>
              </a:r>
            </a:p>
            <a:p>
              <a:r>
                <a:rPr lang="lv-LV" sz="1400" dirty="0"/>
                <a:t>«Cilvēks – Ģimene -Kopiena»</a:t>
              </a:r>
            </a:p>
            <a:p>
              <a:endParaRPr lang="lv-LV" sz="1400" dirty="0"/>
            </a:p>
            <a:p>
              <a:r>
                <a:rPr lang="lv-LV" sz="1400" dirty="0"/>
                <a:t>Marts – sociālā darba mēnesis, aktivitātes novados, viedokļu raksti, kampaņas sākums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E3DE32C-CAC2-4ACF-A490-A1A3306FDBD8}"/>
                </a:ext>
              </a:extLst>
            </p:cNvPr>
            <p:cNvSpPr/>
            <p:nvPr/>
          </p:nvSpPr>
          <p:spPr>
            <a:xfrm>
              <a:off x="4820467" y="4050320"/>
              <a:ext cx="4320794" cy="1912541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5124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FBF185-1E10-469D-9C11-B7ED3548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01" y="678730"/>
            <a:ext cx="6050858" cy="5619177"/>
          </a:xfrm>
          <a:prstGeom prst="rect">
            <a:avLst/>
          </a:prstGeom>
        </p:spPr>
      </p:pic>
      <p:sp>
        <p:nvSpPr>
          <p:cNvPr id="4" name="AutoShape 2" descr="AttÄls var saturÄt: teksts">
            <a:extLst>
              <a:ext uri="{FF2B5EF4-FFF2-40B4-BE49-F238E27FC236}">
                <a16:creationId xmlns:a16="http://schemas.microsoft.com/office/drawing/2014/main" id="{0B3DD81E-63C5-40B2-8C6C-207421A0D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626FD-6BAB-48B8-820C-6CB39045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90" y="4053789"/>
            <a:ext cx="4310246" cy="2615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31B740-1C40-4E1C-98FF-F20530236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69" y="505609"/>
            <a:ext cx="5169856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2AE8F-3EC0-429C-8ACE-CEB426619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80" y="1543363"/>
            <a:ext cx="7597469" cy="4147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873322-2C88-4AE1-96CC-4DDC95551FA4}"/>
              </a:ext>
            </a:extLst>
          </p:cNvPr>
          <p:cNvSpPr/>
          <p:nvPr/>
        </p:nvSpPr>
        <p:spPr>
          <a:xfrm>
            <a:off x="8286161" y="1166842"/>
            <a:ext cx="32993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  <a:t>Šogad īsi pirms Ziemassvētkiem gribam aicināt jūs nedaudz apstāties, uzvārīt savu mīļāko tēju un pievienoties sarunai ar mācītāju Induli </a:t>
            </a:r>
            <a:r>
              <a:rPr lang="lv-LV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Paiču</a:t>
            </a:r>
            <a: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  <a:t>.</a:t>
            </a:r>
          </a:p>
          <a:p>
            <a:endParaRPr lang="lv-LV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  <a:t>Runāsim par spēju rūpēties par sevi, par savu iekšējo spēku un resursiem, par spēju būt atvērtam un spēju saglabāt </a:t>
            </a:r>
            <a:r>
              <a:rPr lang="lv-LV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atvērtību</a:t>
            </a:r>
            <a: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  <a:t> šajā laikā, kad notiek tik daudz ārēju pārmaiņu.</a:t>
            </a:r>
          </a:p>
          <a:p>
            <a:endParaRPr lang="lv-LV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  <a:t>Gaidīsim Jūs jau ceturtdien, 2020. gada 17. decembrī, plkst. 19.00. </a:t>
            </a:r>
            <a:r>
              <a:rPr lang="lv-LV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Zoom</a:t>
            </a:r>
            <a: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  <a:t> platformā: </a:t>
            </a:r>
            <a:br>
              <a:rPr lang="lv-LV" dirty="0">
                <a:solidFill>
                  <a:srgbClr val="050505"/>
                </a:solidFill>
                <a:latin typeface="Segoe UI Historic" panose="020B0502040204020203" pitchFamily="34" charset="0"/>
              </a:rPr>
            </a:br>
            <a:r>
              <a:rPr lang="lv-LV" dirty="0">
                <a:solidFill>
                  <a:srgbClr val="050505"/>
                </a:solidFill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https://ej.uz/induli-paicu</a:t>
            </a:r>
            <a:endParaRPr lang="lv-LV" dirty="0">
              <a:solidFill>
                <a:srgbClr val="050505"/>
              </a:solidFill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3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497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RobustaTLPro-Regular</vt:lpstr>
      <vt:lpstr>Segoe UI Historic</vt:lpstr>
      <vt:lpstr>Times New Roman</vt:lpstr>
      <vt:lpstr>Office Theme</vt:lpstr>
      <vt:lpstr>Aktualitātes projektā Profesionāla sociālā darba attīstība pašvaldībās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Aktualitātes. Metodiku tēmas</dc:title>
  <dc:creator>Ilze Kurme</dc:creator>
  <cp:lastModifiedBy>Juta Reķele</cp:lastModifiedBy>
  <cp:revision>70</cp:revision>
  <dcterms:created xsi:type="dcterms:W3CDTF">2018-09-14T13:24:48Z</dcterms:created>
  <dcterms:modified xsi:type="dcterms:W3CDTF">2020-12-15T11:09:52Z</dcterms:modified>
</cp:coreProperties>
</file>