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320" r:id="rId2"/>
    <p:sldId id="710" r:id="rId3"/>
    <p:sldId id="721" r:id="rId4"/>
    <p:sldId id="711" r:id="rId5"/>
    <p:sldId id="713" r:id="rId6"/>
    <p:sldId id="714" r:id="rId7"/>
    <p:sldId id="715" r:id="rId8"/>
    <p:sldId id="716" r:id="rId9"/>
    <p:sldId id="724" r:id="rId10"/>
    <p:sldId id="717" r:id="rId11"/>
    <p:sldId id="719" r:id="rId12"/>
    <p:sldId id="725" r:id="rId13"/>
  </p:sldIdLst>
  <p:sldSz cx="9144000" cy="6858000" type="screen4x3"/>
  <p:notesSz cx="6735763" cy="9866313"/>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na Muizniece" initials="JM" lastIdx="3" clrIdx="0"/>
  <p:cmAuthor id="1" name="Aiga Lukasenoka" initials="AL" lastIdx="1" clrIdx="1">
    <p:extLst>
      <p:ext uri="{19B8F6BF-5375-455C-9EA6-DF929625EA0E}">
        <p15:presenceInfo xmlns:p15="http://schemas.microsoft.com/office/powerpoint/2012/main" userId="S-1-5-21-738795142-1242532775-405837587-885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EA92D"/>
    <a:srgbClr val="E0485E"/>
    <a:srgbClr val="009900"/>
    <a:srgbClr val="AFDC7E"/>
    <a:srgbClr val="FF9900"/>
    <a:srgbClr val="E9EDF4"/>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090" autoAdjust="0"/>
    <p:restoredTop sz="81988" autoAdjust="0"/>
  </p:normalViewPr>
  <p:slideViewPr>
    <p:cSldViewPr>
      <p:cViewPr varScale="1">
        <p:scale>
          <a:sx n="94" d="100"/>
          <a:sy n="94" d="100"/>
        </p:scale>
        <p:origin x="1692" y="78"/>
      </p:cViewPr>
      <p:guideLst>
        <p:guide orient="horz" pos="2160"/>
        <p:guide pos="2880"/>
      </p:guideLst>
    </p:cSldViewPr>
  </p:slideViewPr>
  <p:notesTextViewPr>
    <p:cViewPr>
      <p:scale>
        <a:sx n="1" d="1"/>
        <a:sy n="1" d="1"/>
      </p:scale>
      <p:origin x="0" y="0"/>
    </p:cViewPr>
  </p:notesTextViewPr>
  <p:sorterViewPr>
    <p:cViewPr>
      <p:scale>
        <a:sx n="100" d="100"/>
        <a:sy n="100" d="100"/>
      </p:scale>
      <p:origin x="0" y="58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B3ECF33-0CCF-4893-8FBD-1F9E896CD29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lv-LV"/>
        </a:p>
      </dgm:t>
    </dgm:pt>
    <dgm:pt modelId="{D6246C15-246B-4A66-B655-E06596ACA208}">
      <dgm:prSet phldrT="[Text]" custT="1"/>
      <dgm:spPr/>
      <dgm:t>
        <a:bodyPr/>
        <a:lstStyle/>
        <a:p>
          <a:r>
            <a:rPr lang="lv-LV" altLang="lv-LV" sz="1800" b="1" dirty="0">
              <a:solidFill>
                <a:schemeClr val="tx1"/>
              </a:solidFill>
              <a:ea typeface="MS PGothic" panose="020B0600070205080204" pitchFamily="34" charset="-128"/>
            </a:rPr>
            <a:t>Minimālos ienākumu sliekšņus piesaistīt sociālekonomiskam rādītājam, </a:t>
          </a:r>
          <a:r>
            <a:rPr lang="lv-LV" altLang="lv-LV" sz="1800" dirty="0">
              <a:solidFill>
                <a:schemeClr val="tx1"/>
              </a:solidFill>
              <a:ea typeface="MS PGothic" panose="020B0600070205080204" pitchFamily="34" charset="-128"/>
            </a:rPr>
            <a:t>lai nodrošinātu to adekvātumu</a:t>
          </a:r>
          <a:endParaRPr lang="lv-LV" sz="1800" dirty="0">
            <a:solidFill>
              <a:schemeClr val="tx1"/>
            </a:solidFill>
          </a:endParaRPr>
        </a:p>
      </dgm:t>
    </dgm:pt>
    <dgm:pt modelId="{7A9F7604-F93B-4E76-9D3C-C42FF1B6F85B}" type="parTrans" cxnId="{5492E55A-DD42-4866-9970-DB6ED1107873}">
      <dgm:prSet/>
      <dgm:spPr/>
      <dgm:t>
        <a:bodyPr/>
        <a:lstStyle/>
        <a:p>
          <a:endParaRPr lang="lv-LV"/>
        </a:p>
      </dgm:t>
    </dgm:pt>
    <dgm:pt modelId="{547B795E-F7F9-4F36-9376-AD2ECE195852}" type="sibTrans" cxnId="{5492E55A-DD42-4866-9970-DB6ED1107873}">
      <dgm:prSet/>
      <dgm:spPr/>
      <dgm:t>
        <a:bodyPr/>
        <a:lstStyle/>
        <a:p>
          <a:endParaRPr lang="lv-LV"/>
        </a:p>
      </dgm:t>
    </dgm:pt>
    <dgm:pt modelId="{31F00A97-7E34-4BF4-98BA-069AC08C8875}">
      <dgm:prSet phldrT="[Text]" custT="1"/>
      <dgm:spPr/>
      <dgm:t>
        <a:bodyPr/>
        <a:lstStyle/>
        <a:p>
          <a:r>
            <a:rPr lang="lv-LV" altLang="lv-LV" sz="1800" b="1" dirty="0">
              <a:solidFill>
                <a:schemeClr val="tx1"/>
              </a:solidFill>
              <a:ea typeface="MS PGothic" panose="020B0600070205080204" pitchFamily="34" charset="-128"/>
            </a:rPr>
            <a:t>Vienotas pieejas izmantošana</a:t>
          </a:r>
          <a:r>
            <a:rPr lang="lv-LV" altLang="lv-LV" sz="1800" dirty="0">
              <a:solidFill>
                <a:schemeClr val="tx1"/>
              </a:solidFill>
              <a:ea typeface="MS PGothic" panose="020B0600070205080204" pitchFamily="34" charset="-128"/>
            </a:rPr>
            <a:t> minimālo sliekšņu noteikšanai valsts un pašvaldību sniegtajam materiālajam atbalstam</a:t>
          </a:r>
          <a:endParaRPr lang="lv-LV" sz="1800" dirty="0">
            <a:solidFill>
              <a:schemeClr val="tx1"/>
            </a:solidFill>
          </a:endParaRPr>
        </a:p>
      </dgm:t>
    </dgm:pt>
    <dgm:pt modelId="{39F66AF7-51DA-4801-AEBB-D4F72311B0EB}" type="parTrans" cxnId="{B6BC96F9-049E-4B29-A99A-4DDDE4A92080}">
      <dgm:prSet/>
      <dgm:spPr/>
      <dgm:t>
        <a:bodyPr/>
        <a:lstStyle/>
        <a:p>
          <a:endParaRPr lang="lv-LV"/>
        </a:p>
      </dgm:t>
    </dgm:pt>
    <dgm:pt modelId="{3C79B9CF-4634-41E0-BF9F-465ED00EF9BC}" type="sibTrans" cxnId="{B6BC96F9-049E-4B29-A99A-4DDDE4A92080}">
      <dgm:prSet/>
      <dgm:spPr/>
      <dgm:t>
        <a:bodyPr/>
        <a:lstStyle/>
        <a:p>
          <a:endParaRPr lang="lv-LV"/>
        </a:p>
      </dgm:t>
    </dgm:pt>
    <dgm:pt modelId="{654FF786-2A91-41B0-9263-2EC419252BC6}">
      <dgm:prSet phldrT="[Text]" custT="1"/>
      <dgm:spPr/>
      <dgm:t>
        <a:bodyPr/>
        <a:lstStyle/>
        <a:p>
          <a:r>
            <a:rPr lang="lv-LV" altLang="lv-LV" sz="1800" dirty="0">
              <a:solidFill>
                <a:schemeClr val="tx1"/>
              </a:solidFill>
              <a:ea typeface="MS PGothic" panose="020B0600070205080204" pitchFamily="34" charset="-128"/>
            </a:rPr>
            <a:t>Zemākais minimālo </a:t>
          </a:r>
          <a:r>
            <a:rPr lang="lv-LV" altLang="lv-LV" sz="1800" dirty="0" err="1">
              <a:solidFill>
                <a:schemeClr val="tx1"/>
              </a:solidFill>
              <a:ea typeface="MS PGothic" panose="020B0600070205080204" pitchFamily="34" charset="-128"/>
            </a:rPr>
            <a:t>ienākum</a:t>
          </a:r>
          <a:r>
            <a:rPr lang="en-US" altLang="lv-LV" sz="1800" dirty="0">
              <a:solidFill>
                <a:schemeClr val="tx1"/>
              </a:solidFill>
              <a:ea typeface="MS PGothic" panose="020B0600070205080204" pitchFamily="34" charset="-128"/>
            </a:rPr>
            <a:t>u</a:t>
          </a:r>
          <a:r>
            <a:rPr lang="lv-LV" altLang="lv-LV" sz="1800" dirty="0">
              <a:solidFill>
                <a:schemeClr val="tx1"/>
              </a:solidFill>
              <a:ea typeface="MS PGothic" panose="020B0600070205080204" pitchFamily="34" charset="-128"/>
            </a:rPr>
            <a:t> sliekšņa apmērs - </a:t>
          </a:r>
          <a:r>
            <a:rPr lang="lv-LV" altLang="lv-LV" sz="1800" b="1" dirty="0">
              <a:solidFill>
                <a:schemeClr val="tx1"/>
              </a:solidFill>
              <a:ea typeface="MS PGothic" panose="020B0600070205080204" pitchFamily="34" charset="-128"/>
            </a:rPr>
            <a:t>20% no relatīvās ienākumu mediānas, </a:t>
          </a:r>
          <a:r>
            <a:rPr lang="lv-LV" altLang="lv-LV" sz="1800" dirty="0">
              <a:solidFill>
                <a:schemeClr val="tx1"/>
              </a:solidFill>
              <a:ea typeface="MS PGothic" panose="020B0600070205080204" pitchFamily="34" charset="-128"/>
            </a:rPr>
            <a:t>kur attiecināms </a:t>
          </a:r>
          <a:r>
            <a:rPr lang="lv-LV" altLang="lv-LV" sz="1800" b="1" dirty="0">
              <a:solidFill>
                <a:schemeClr val="tx1"/>
              </a:solidFill>
              <a:ea typeface="MS PGothic" panose="020B0600070205080204" pitchFamily="34" charset="-128"/>
            </a:rPr>
            <a:t>p</a:t>
          </a:r>
          <a:r>
            <a:rPr lang="en-US" altLang="lv-LV" sz="1800" b="1" dirty="0" err="1">
              <a:solidFill>
                <a:schemeClr val="tx1"/>
              </a:solidFill>
              <a:ea typeface="MS PGothic" panose="020B0600070205080204" pitchFamily="34" charset="-128"/>
            </a:rPr>
            <a:t>iemēro</a:t>
          </a:r>
          <a:r>
            <a:rPr lang="lv-LV" altLang="lv-LV" sz="1800" b="1" dirty="0">
              <a:solidFill>
                <a:schemeClr val="tx1"/>
              </a:solidFill>
              <a:ea typeface="MS PGothic" panose="020B0600070205080204" pitchFamily="34" charset="-128"/>
            </a:rPr>
            <a:t>jo</a:t>
          </a:r>
          <a:r>
            <a:rPr lang="en-US" altLang="lv-LV" sz="1800" b="1" dirty="0">
              <a:solidFill>
                <a:schemeClr val="tx1"/>
              </a:solidFill>
              <a:ea typeface="MS PGothic" panose="020B0600070205080204" pitchFamily="34" charset="-128"/>
            </a:rPr>
            <a:t>t k</a:t>
          </a:r>
          <a:r>
            <a:rPr lang="lv-LV" altLang="lv-LV" sz="1800" b="1" dirty="0" err="1">
              <a:solidFill>
                <a:schemeClr val="tx1"/>
              </a:solidFill>
              <a:ea typeface="MS PGothic" panose="020B0600070205080204" pitchFamily="34" charset="-128"/>
            </a:rPr>
            <a:t>oeficientu</a:t>
          </a:r>
          <a:r>
            <a:rPr lang="lv-LV" altLang="lv-LV" sz="1800" b="1" dirty="0">
              <a:solidFill>
                <a:schemeClr val="tx1"/>
              </a:solidFill>
              <a:ea typeface="MS PGothic" panose="020B0600070205080204" pitchFamily="34" charset="-128"/>
            </a:rPr>
            <a:t> (1, 0.7)</a:t>
          </a:r>
          <a:endParaRPr lang="lv-LV" sz="1800" dirty="0">
            <a:solidFill>
              <a:schemeClr val="tx1"/>
            </a:solidFill>
          </a:endParaRPr>
        </a:p>
      </dgm:t>
    </dgm:pt>
    <dgm:pt modelId="{4CA897C5-4069-4CD5-98FB-ED816C34F85D}" type="parTrans" cxnId="{1B0AE108-8652-4C5B-91B4-0727C4452149}">
      <dgm:prSet/>
      <dgm:spPr/>
      <dgm:t>
        <a:bodyPr/>
        <a:lstStyle/>
        <a:p>
          <a:endParaRPr lang="lv-LV"/>
        </a:p>
      </dgm:t>
    </dgm:pt>
    <dgm:pt modelId="{534805EC-63BA-4194-B10B-924D207F501E}" type="sibTrans" cxnId="{1B0AE108-8652-4C5B-91B4-0727C4452149}">
      <dgm:prSet/>
      <dgm:spPr/>
      <dgm:t>
        <a:bodyPr/>
        <a:lstStyle/>
        <a:p>
          <a:endParaRPr lang="lv-LV"/>
        </a:p>
      </dgm:t>
    </dgm:pt>
    <dgm:pt modelId="{EA77637B-7F29-4D17-94CA-218F5325146B}">
      <dgm:prSet custT="1"/>
      <dgm:spPr/>
      <dgm:t>
        <a:bodyPr/>
        <a:lstStyle/>
        <a:p>
          <a:r>
            <a:rPr lang="en-US" altLang="lv-LV" sz="1800" dirty="0" err="1">
              <a:solidFill>
                <a:schemeClr val="tx1"/>
              </a:solidFill>
              <a:ea typeface="MS PGothic" panose="020B0600070205080204" pitchFamily="34" charset="-128"/>
            </a:rPr>
            <a:t>Pārskatīt</a:t>
          </a:r>
          <a:r>
            <a:rPr lang="en-US" altLang="lv-LV" sz="1800" dirty="0">
              <a:solidFill>
                <a:schemeClr val="tx1"/>
              </a:solidFill>
              <a:ea typeface="MS PGothic" panose="020B0600070205080204" pitchFamily="34" charset="-128"/>
            </a:rPr>
            <a:t> </a:t>
          </a:r>
          <a:r>
            <a:rPr lang="en-US" altLang="lv-LV" sz="1800" b="1" dirty="0">
              <a:solidFill>
                <a:schemeClr val="tx1"/>
              </a:solidFill>
              <a:ea typeface="MS PGothic" panose="020B0600070205080204" pitchFamily="34" charset="-128"/>
            </a:rPr>
            <a:t>m</a:t>
          </a:r>
          <a:r>
            <a:rPr lang="lv-LV" altLang="lv-LV" sz="1800" b="1" dirty="0" err="1">
              <a:solidFill>
                <a:schemeClr val="tx1"/>
              </a:solidFill>
              <a:ea typeface="MS PGothic" panose="020B0600070205080204" pitchFamily="34" charset="-128"/>
            </a:rPr>
            <a:t>inimālo</a:t>
          </a:r>
          <a:r>
            <a:rPr lang="en-US" altLang="lv-LV" sz="1800" b="1" dirty="0">
              <a:solidFill>
                <a:schemeClr val="tx1"/>
              </a:solidFill>
              <a:ea typeface="MS PGothic" panose="020B0600070205080204" pitchFamily="34" charset="-128"/>
            </a:rPr>
            <a:t> </a:t>
          </a:r>
          <a:r>
            <a:rPr lang="en-US" altLang="lv-LV" sz="1800" b="1" dirty="0" err="1">
              <a:solidFill>
                <a:schemeClr val="tx1"/>
              </a:solidFill>
              <a:ea typeface="MS PGothic" panose="020B0600070205080204" pitchFamily="34" charset="-128"/>
            </a:rPr>
            <a:t>ienākumu</a:t>
          </a:r>
          <a:r>
            <a:rPr lang="lv-LV" altLang="lv-LV" sz="1800" b="1" dirty="0">
              <a:solidFill>
                <a:schemeClr val="tx1"/>
              </a:solidFill>
              <a:ea typeface="MS PGothic" panose="020B0600070205080204" pitchFamily="34" charset="-128"/>
            </a:rPr>
            <a:t> sliekšņu</a:t>
          </a:r>
          <a:r>
            <a:rPr lang="en-US" altLang="lv-LV" sz="1800" b="1" dirty="0">
              <a:solidFill>
                <a:schemeClr val="tx1"/>
              </a:solidFill>
              <a:ea typeface="MS PGothic" panose="020B0600070205080204" pitchFamily="34" charset="-128"/>
            </a:rPr>
            <a:t>s</a:t>
          </a:r>
          <a:r>
            <a:rPr lang="lv-LV" altLang="lv-LV" sz="1800" b="1" dirty="0">
              <a:solidFill>
                <a:schemeClr val="tx1"/>
              </a:solidFill>
              <a:ea typeface="MS PGothic" panose="020B0600070205080204" pitchFamily="34" charset="-128"/>
            </a:rPr>
            <a:t> ne retāk kā reizi 3  gados</a:t>
          </a:r>
          <a:r>
            <a:rPr lang="lv-LV" altLang="lv-LV" sz="1800" dirty="0">
              <a:solidFill>
                <a:schemeClr val="tx1"/>
              </a:solidFill>
              <a:ea typeface="MS PGothic" panose="020B0600070205080204" pitchFamily="34" charset="-128"/>
            </a:rPr>
            <a:t>. </a:t>
          </a:r>
          <a:endParaRPr lang="lv-LV" sz="1800" dirty="0">
            <a:solidFill>
              <a:schemeClr val="tx1"/>
            </a:solidFill>
          </a:endParaRPr>
        </a:p>
      </dgm:t>
    </dgm:pt>
    <dgm:pt modelId="{1C0C3B03-A8F6-4F0E-A65C-709E9D550FA0}" type="parTrans" cxnId="{E7EECFB7-9830-4F74-8FC3-864285B6CBCF}">
      <dgm:prSet/>
      <dgm:spPr/>
      <dgm:t>
        <a:bodyPr/>
        <a:lstStyle/>
        <a:p>
          <a:endParaRPr lang="lv-LV"/>
        </a:p>
      </dgm:t>
    </dgm:pt>
    <dgm:pt modelId="{37682631-D998-44F8-9689-063A9C68F058}" type="sibTrans" cxnId="{E7EECFB7-9830-4F74-8FC3-864285B6CBCF}">
      <dgm:prSet/>
      <dgm:spPr/>
      <dgm:t>
        <a:bodyPr/>
        <a:lstStyle/>
        <a:p>
          <a:endParaRPr lang="lv-LV"/>
        </a:p>
      </dgm:t>
    </dgm:pt>
    <dgm:pt modelId="{1640C5A8-1290-4D92-85D5-FB84251D4E6D}" type="pres">
      <dgm:prSet presAssocID="{CB3ECF33-0CCF-4893-8FBD-1F9E896CD291}" presName="Name0" presStyleCnt="0">
        <dgm:presLayoutVars>
          <dgm:chMax val="7"/>
          <dgm:chPref val="7"/>
          <dgm:dir/>
        </dgm:presLayoutVars>
      </dgm:prSet>
      <dgm:spPr/>
    </dgm:pt>
    <dgm:pt modelId="{49B50284-BBE6-473E-BCA6-162A296BDC04}" type="pres">
      <dgm:prSet presAssocID="{CB3ECF33-0CCF-4893-8FBD-1F9E896CD291}" presName="Name1" presStyleCnt="0"/>
      <dgm:spPr/>
    </dgm:pt>
    <dgm:pt modelId="{ECBA0053-4483-4143-BB0C-BEB12014657E}" type="pres">
      <dgm:prSet presAssocID="{CB3ECF33-0CCF-4893-8FBD-1F9E896CD291}" presName="cycle" presStyleCnt="0"/>
      <dgm:spPr/>
    </dgm:pt>
    <dgm:pt modelId="{C0954F42-AACA-4CDB-8125-83A67A553714}" type="pres">
      <dgm:prSet presAssocID="{CB3ECF33-0CCF-4893-8FBD-1F9E896CD291}" presName="srcNode" presStyleLbl="node1" presStyleIdx="0" presStyleCnt="4"/>
      <dgm:spPr/>
    </dgm:pt>
    <dgm:pt modelId="{4B55EA9A-CA9F-4879-831E-B5080825CA2C}" type="pres">
      <dgm:prSet presAssocID="{CB3ECF33-0CCF-4893-8FBD-1F9E896CD291}" presName="conn" presStyleLbl="parChTrans1D2" presStyleIdx="0" presStyleCnt="1"/>
      <dgm:spPr/>
    </dgm:pt>
    <dgm:pt modelId="{5A8A8663-DEDB-490F-BAC9-03EF52A364D3}" type="pres">
      <dgm:prSet presAssocID="{CB3ECF33-0CCF-4893-8FBD-1F9E896CD291}" presName="extraNode" presStyleLbl="node1" presStyleIdx="0" presStyleCnt="4"/>
      <dgm:spPr/>
    </dgm:pt>
    <dgm:pt modelId="{B26B8867-5E56-4BD4-B0C1-7C385AC25EA7}" type="pres">
      <dgm:prSet presAssocID="{CB3ECF33-0CCF-4893-8FBD-1F9E896CD291}" presName="dstNode" presStyleLbl="node1" presStyleIdx="0" presStyleCnt="4"/>
      <dgm:spPr/>
    </dgm:pt>
    <dgm:pt modelId="{2BEEF3EA-1318-4AB1-94C3-BD881CA209A0}" type="pres">
      <dgm:prSet presAssocID="{D6246C15-246B-4A66-B655-E06596ACA208}" presName="text_1" presStyleLbl="node1" presStyleIdx="0" presStyleCnt="4">
        <dgm:presLayoutVars>
          <dgm:bulletEnabled val="1"/>
        </dgm:presLayoutVars>
      </dgm:prSet>
      <dgm:spPr/>
    </dgm:pt>
    <dgm:pt modelId="{A533719D-155F-4B11-B992-34AB6D1C03A9}" type="pres">
      <dgm:prSet presAssocID="{D6246C15-246B-4A66-B655-E06596ACA208}" presName="accent_1" presStyleCnt="0"/>
      <dgm:spPr/>
    </dgm:pt>
    <dgm:pt modelId="{FD23689B-F899-43CF-9CAD-81AF2863C494}" type="pres">
      <dgm:prSet presAssocID="{D6246C15-246B-4A66-B655-E06596ACA208}" presName="accentRepeatNode" presStyleLbl="solidFgAcc1" presStyleIdx="0" presStyleCnt="4"/>
      <dgm:spPr/>
    </dgm:pt>
    <dgm:pt modelId="{8D1158AA-B824-403C-9FCB-5D0196549CB8}" type="pres">
      <dgm:prSet presAssocID="{31F00A97-7E34-4BF4-98BA-069AC08C8875}" presName="text_2" presStyleLbl="node1" presStyleIdx="1" presStyleCnt="4">
        <dgm:presLayoutVars>
          <dgm:bulletEnabled val="1"/>
        </dgm:presLayoutVars>
      </dgm:prSet>
      <dgm:spPr/>
    </dgm:pt>
    <dgm:pt modelId="{B1DF23D0-298B-41E1-BAB7-986D45285982}" type="pres">
      <dgm:prSet presAssocID="{31F00A97-7E34-4BF4-98BA-069AC08C8875}" presName="accent_2" presStyleCnt="0"/>
      <dgm:spPr/>
    </dgm:pt>
    <dgm:pt modelId="{85BFCF27-8062-4F83-B3BA-7763A3B9CD00}" type="pres">
      <dgm:prSet presAssocID="{31F00A97-7E34-4BF4-98BA-069AC08C8875}" presName="accentRepeatNode" presStyleLbl="solidFgAcc1" presStyleIdx="1" presStyleCnt="4"/>
      <dgm:spPr/>
    </dgm:pt>
    <dgm:pt modelId="{DA51D8D7-E09C-4831-9C1C-C515B8608D15}" type="pres">
      <dgm:prSet presAssocID="{654FF786-2A91-41B0-9263-2EC419252BC6}" presName="text_3" presStyleLbl="node1" presStyleIdx="2" presStyleCnt="4">
        <dgm:presLayoutVars>
          <dgm:bulletEnabled val="1"/>
        </dgm:presLayoutVars>
      </dgm:prSet>
      <dgm:spPr/>
    </dgm:pt>
    <dgm:pt modelId="{D98A902A-294D-4063-8431-5652581132F6}" type="pres">
      <dgm:prSet presAssocID="{654FF786-2A91-41B0-9263-2EC419252BC6}" presName="accent_3" presStyleCnt="0"/>
      <dgm:spPr/>
    </dgm:pt>
    <dgm:pt modelId="{DFB98D17-8679-4273-BC56-FDFC3FD89CFF}" type="pres">
      <dgm:prSet presAssocID="{654FF786-2A91-41B0-9263-2EC419252BC6}" presName="accentRepeatNode" presStyleLbl="solidFgAcc1" presStyleIdx="2" presStyleCnt="4"/>
      <dgm:spPr/>
    </dgm:pt>
    <dgm:pt modelId="{5FF5EFF7-8672-41CF-AD22-83C0673545E6}" type="pres">
      <dgm:prSet presAssocID="{EA77637B-7F29-4D17-94CA-218F5325146B}" presName="text_4" presStyleLbl="node1" presStyleIdx="3" presStyleCnt="4">
        <dgm:presLayoutVars>
          <dgm:bulletEnabled val="1"/>
        </dgm:presLayoutVars>
      </dgm:prSet>
      <dgm:spPr/>
    </dgm:pt>
    <dgm:pt modelId="{87CC4782-E704-4223-9B2A-A3BE6D401AB5}" type="pres">
      <dgm:prSet presAssocID="{EA77637B-7F29-4D17-94CA-218F5325146B}" presName="accent_4" presStyleCnt="0"/>
      <dgm:spPr/>
    </dgm:pt>
    <dgm:pt modelId="{5708C131-869F-42FB-8935-294CD9DCAC54}" type="pres">
      <dgm:prSet presAssocID="{EA77637B-7F29-4D17-94CA-218F5325146B}" presName="accentRepeatNode" presStyleLbl="solidFgAcc1" presStyleIdx="3" presStyleCnt="4"/>
      <dgm:spPr/>
    </dgm:pt>
  </dgm:ptLst>
  <dgm:cxnLst>
    <dgm:cxn modelId="{1B0AE108-8652-4C5B-91B4-0727C4452149}" srcId="{CB3ECF33-0CCF-4893-8FBD-1F9E896CD291}" destId="{654FF786-2A91-41B0-9263-2EC419252BC6}" srcOrd="2" destOrd="0" parTransId="{4CA897C5-4069-4CD5-98FB-ED816C34F85D}" sibTransId="{534805EC-63BA-4194-B10B-924D207F501E}"/>
    <dgm:cxn modelId="{7098A913-BB28-45D4-9B85-8F1CB844BFF9}" type="presOf" srcId="{EA77637B-7F29-4D17-94CA-218F5325146B}" destId="{5FF5EFF7-8672-41CF-AD22-83C0673545E6}" srcOrd="0" destOrd="0" presId="urn:microsoft.com/office/officeart/2008/layout/VerticalCurvedList"/>
    <dgm:cxn modelId="{B271CC34-7616-4B76-B5AE-8480CB741A6E}" type="presOf" srcId="{D6246C15-246B-4A66-B655-E06596ACA208}" destId="{2BEEF3EA-1318-4AB1-94C3-BD881CA209A0}" srcOrd="0" destOrd="0" presId="urn:microsoft.com/office/officeart/2008/layout/VerticalCurvedList"/>
    <dgm:cxn modelId="{125E6D63-6D5C-4147-8FB4-FCF36637FF7B}" type="presOf" srcId="{31F00A97-7E34-4BF4-98BA-069AC08C8875}" destId="{8D1158AA-B824-403C-9FCB-5D0196549CB8}" srcOrd="0" destOrd="0" presId="urn:microsoft.com/office/officeart/2008/layout/VerticalCurvedList"/>
    <dgm:cxn modelId="{5231E563-F42D-4F5A-BCA2-B19B360BF5A7}" type="presOf" srcId="{654FF786-2A91-41B0-9263-2EC419252BC6}" destId="{DA51D8D7-E09C-4831-9C1C-C515B8608D15}" srcOrd="0" destOrd="0" presId="urn:microsoft.com/office/officeart/2008/layout/VerticalCurvedList"/>
    <dgm:cxn modelId="{25D15250-A728-4C9F-879F-76AA87A1E5EA}" type="presOf" srcId="{547B795E-F7F9-4F36-9376-AD2ECE195852}" destId="{4B55EA9A-CA9F-4879-831E-B5080825CA2C}" srcOrd="0" destOrd="0" presId="urn:microsoft.com/office/officeart/2008/layout/VerticalCurvedList"/>
    <dgm:cxn modelId="{5492E55A-DD42-4866-9970-DB6ED1107873}" srcId="{CB3ECF33-0CCF-4893-8FBD-1F9E896CD291}" destId="{D6246C15-246B-4A66-B655-E06596ACA208}" srcOrd="0" destOrd="0" parTransId="{7A9F7604-F93B-4E76-9D3C-C42FF1B6F85B}" sibTransId="{547B795E-F7F9-4F36-9376-AD2ECE195852}"/>
    <dgm:cxn modelId="{E7EECFB7-9830-4F74-8FC3-864285B6CBCF}" srcId="{CB3ECF33-0CCF-4893-8FBD-1F9E896CD291}" destId="{EA77637B-7F29-4D17-94CA-218F5325146B}" srcOrd="3" destOrd="0" parTransId="{1C0C3B03-A8F6-4F0E-A65C-709E9D550FA0}" sibTransId="{37682631-D998-44F8-9689-063A9C68F058}"/>
    <dgm:cxn modelId="{C1364CF2-DA93-442D-98B5-6AEC4C3313DA}" type="presOf" srcId="{CB3ECF33-0CCF-4893-8FBD-1F9E896CD291}" destId="{1640C5A8-1290-4D92-85D5-FB84251D4E6D}" srcOrd="0" destOrd="0" presId="urn:microsoft.com/office/officeart/2008/layout/VerticalCurvedList"/>
    <dgm:cxn modelId="{B6BC96F9-049E-4B29-A99A-4DDDE4A92080}" srcId="{CB3ECF33-0CCF-4893-8FBD-1F9E896CD291}" destId="{31F00A97-7E34-4BF4-98BA-069AC08C8875}" srcOrd="1" destOrd="0" parTransId="{39F66AF7-51DA-4801-AEBB-D4F72311B0EB}" sibTransId="{3C79B9CF-4634-41E0-BF9F-465ED00EF9BC}"/>
    <dgm:cxn modelId="{C159232F-B93F-4FD1-B2D0-A0C7656AD8A5}" type="presParOf" srcId="{1640C5A8-1290-4D92-85D5-FB84251D4E6D}" destId="{49B50284-BBE6-473E-BCA6-162A296BDC04}" srcOrd="0" destOrd="0" presId="urn:microsoft.com/office/officeart/2008/layout/VerticalCurvedList"/>
    <dgm:cxn modelId="{4592FCE6-5ECE-46C5-BFDF-7E67FFE7B265}" type="presParOf" srcId="{49B50284-BBE6-473E-BCA6-162A296BDC04}" destId="{ECBA0053-4483-4143-BB0C-BEB12014657E}" srcOrd="0" destOrd="0" presId="urn:microsoft.com/office/officeart/2008/layout/VerticalCurvedList"/>
    <dgm:cxn modelId="{5C2FF4D0-1D3E-40CF-8A74-C323CD06EECB}" type="presParOf" srcId="{ECBA0053-4483-4143-BB0C-BEB12014657E}" destId="{C0954F42-AACA-4CDB-8125-83A67A553714}" srcOrd="0" destOrd="0" presId="urn:microsoft.com/office/officeart/2008/layout/VerticalCurvedList"/>
    <dgm:cxn modelId="{3D92605E-9D2B-4064-86FA-6A98FC1B6D2C}" type="presParOf" srcId="{ECBA0053-4483-4143-BB0C-BEB12014657E}" destId="{4B55EA9A-CA9F-4879-831E-B5080825CA2C}" srcOrd="1" destOrd="0" presId="urn:microsoft.com/office/officeart/2008/layout/VerticalCurvedList"/>
    <dgm:cxn modelId="{82C77E3D-B4F3-418B-B077-C62986CF76ED}" type="presParOf" srcId="{ECBA0053-4483-4143-BB0C-BEB12014657E}" destId="{5A8A8663-DEDB-490F-BAC9-03EF52A364D3}" srcOrd="2" destOrd="0" presId="urn:microsoft.com/office/officeart/2008/layout/VerticalCurvedList"/>
    <dgm:cxn modelId="{5EE73DD6-7760-447A-A771-FBB3F560FC98}" type="presParOf" srcId="{ECBA0053-4483-4143-BB0C-BEB12014657E}" destId="{B26B8867-5E56-4BD4-B0C1-7C385AC25EA7}" srcOrd="3" destOrd="0" presId="urn:microsoft.com/office/officeart/2008/layout/VerticalCurvedList"/>
    <dgm:cxn modelId="{64421996-FD3A-47A2-844D-62094D6F5A9E}" type="presParOf" srcId="{49B50284-BBE6-473E-BCA6-162A296BDC04}" destId="{2BEEF3EA-1318-4AB1-94C3-BD881CA209A0}" srcOrd="1" destOrd="0" presId="urn:microsoft.com/office/officeart/2008/layout/VerticalCurvedList"/>
    <dgm:cxn modelId="{27110F1A-D5AD-4805-B4BB-3939A16A1AD6}" type="presParOf" srcId="{49B50284-BBE6-473E-BCA6-162A296BDC04}" destId="{A533719D-155F-4B11-B992-34AB6D1C03A9}" srcOrd="2" destOrd="0" presId="urn:microsoft.com/office/officeart/2008/layout/VerticalCurvedList"/>
    <dgm:cxn modelId="{50DE6C44-E511-4EA4-A8F7-6B6F2847FBCE}" type="presParOf" srcId="{A533719D-155F-4B11-B992-34AB6D1C03A9}" destId="{FD23689B-F899-43CF-9CAD-81AF2863C494}" srcOrd="0" destOrd="0" presId="urn:microsoft.com/office/officeart/2008/layout/VerticalCurvedList"/>
    <dgm:cxn modelId="{BBC358F6-6CAE-4F40-9D40-AC88BF626EC5}" type="presParOf" srcId="{49B50284-BBE6-473E-BCA6-162A296BDC04}" destId="{8D1158AA-B824-403C-9FCB-5D0196549CB8}" srcOrd="3" destOrd="0" presId="urn:microsoft.com/office/officeart/2008/layout/VerticalCurvedList"/>
    <dgm:cxn modelId="{BE576B51-2B41-4C32-8A6B-268431680239}" type="presParOf" srcId="{49B50284-BBE6-473E-BCA6-162A296BDC04}" destId="{B1DF23D0-298B-41E1-BAB7-986D45285982}" srcOrd="4" destOrd="0" presId="urn:microsoft.com/office/officeart/2008/layout/VerticalCurvedList"/>
    <dgm:cxn modelId="{75671DE3-63EA-4E59-85C1-4888913FDF7B}" type="presParOf" srcId="{B1DF23D0-298B-41E1-BAB7-986D45285982}" destId="{85BFCF27-8062-4F83-B3BA-7763A3B9CD00}" srcOrd="0" destOrd="0" presId="urn:microsoft.com/office/officeart/2008/layout/VerticalCurvedList"/>
    <dgm:cxn modelId="{79A68171-C42B-4D8E-8377-27D7919C446C}" type="presParOf" srcId="{49B50284-BBE6-473E-BCA6-162A296BDC04}" destId="{DA51D8D7-E09C-4831-9C1C-C515B8608D15}" srcOrd="5" destOrd="0" presId="urn:microsoft.com/office/officeart/2008/layout/VerticalCurvedList"/>
    <dgm:cxn modelId="{1E2E16E9-C930-4792-AB66-806FEB363B45}" type="presParOf" srcId="{49B50284-BBE6-473E-BCA6-162A296BDC04}" destId="{D98A902A-294D-4063-8431-5652581132F6}" srcOrd="6" destOrd="0" presId="urn:microsoft.com/office/officeart/2008/layout/VerticalCurvedList"/>
    <dgm:cxn modelId="{3779ED8A-D469-4CBF-B1FD-129ABC517815}" type="presParOf" srcId="{D98A902A-294D-4063-8431-5652581132F6}" destId="{DFB98D17-8679-4273-BC56-FDFC3FD89CFF}" srcOrd="0" destOrd="0" presId="urn:microsoft.com/office/officeart/2008/layout/VerticalCurvedList"/>
    <dgm:cxn modelId="{DE3EFAF5-BF58-4986-BEE1-F61D8C883AC0}" type="presParOf" srcId="{49B50284-BBE6-473E-BCA6-162A296BDC04}" destId="{5FF5EFF7-8672-41CF-AD22-83C0673545E6}" srcOrd="7" destOrd="0" presId="urn:microsoft.com/office/officeart/2008/layout/VerticalCurvedList"/>
    <dgm:cxn modelId="{E948011C-F560-420C-8E23-AD4111177579}" type="presParOf" srcId="{49B50284-BBE6-473E-BCA6-162A296BDC04}" destId="{87CC4782-E704-4223-9B2A-A3BE6D401AB5}" srcOrd="8" destOrd="0" presId="urn:microsoft.com/office/officeart/2008/layout/VerticalCurvedList"/>
    <dgm:cxn modelId="{D7888AA2-BCFF-466D-88FD-E3C60137ECAA}" type="presParOf" srcId="{87CC4782-E704-4223-9B2A-A3BE6D401AB5}" destId="{5708C131-869F-42FB-8935-294CD9DCAC54}"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79F26CF-34FE-4E4A-9E5B-8EEBB9BAAAB2}" type="doc">
      <dgm:prSet loTypeId="urn:microsoft.com/office/officeart/2011/layout/HexagonRadial" loCatId="cycle" qsTypeId="urn:microsoft.com/office/officeart/2005/8/quickstyle/simple1" qsCatId="simple" csTypeId="urn:microsoft.com/office/officeart/2005/8/colors/accent1_2" csCatId="accent1" phldr="1"/>
      <dgm:spPr/>
      <dgm:t>
        <a:bodyPr/>
        <a:lstStyle/>
        <a:p>
          <a:endParaRPr lang="lv-LV"/>
        </a:p>
      </dgm:t>
    </dgm:pt>
    <dgm:pt modelId="{22C08A96-A88C-4CDF-B805-70AF95B285A6}">
      <dgm:prSet phldrT="[Text]" custT="1"/>
      <dgm:spPr/>
      <dgm:t>
        <a:bodyPr/>
        <a:lstStyle/>
        <a:p>
          <a:r>
            <a:rPr lang="lv-LV" sz="2000" b="1" dirty="0">
              <a:solidFill>
                <a:schemeClr val="tx1"/>
              </a:solidFill>
            </a:rPr>
            <a:t>Citus saistītos</a:t>
          </a:r>
        </a:p>
      </dgm:t>
    </dgm:pt>
    <dgm:pt modelId="{14BEBF7B-5BC5-4F62-997E-9E6DCF487237}" type="parTrans" cxnId="{706058D8-D4F0-4C55-BCCA-F1F63F184464}">
      <dgm:prSet/>
      <dgm:spPr/>
      <dgm:t>
        <a:bodyPr/>
        <a:lstStyle/>
        <a:p>
          <a:endParaRPr lang="lv-LV" b="1"/>
        </a:p>
      </dgm:t>
    </dgm:pt>
    <dgm:pt modelId="{EC54AF43-69D6-4ABA-A41D-50BABF6D1FEF}" type="sibTrans" cxnId="{706058D8-D4F0-4C55-BCCA-F1F63F184464}">
      <dgm:prSet/>
      <dgm:spPr/>
      <dgm:t>
        <a:bodyPr/>
        <a:lstStyle/>
        <a:p>
          <a:endParaRPr lang="lv-LV" b="1"/>
        </a:p>
      </dgm:t>
    </dgm:pt>
    <dgm:pt modelId="{C0D56828-BA63-4D27-9DEE-C95AA17E1272}">
      <dgm:prSet phldrT="[Text]" custT="1"/>
      <dgm:spPr/>
      <dgm:t>
        <a:bodyPr/>
        <a:lstStyle/>
        <a:p>
          <a:r>
            <a:rPr lang="lv-LV" sz="2000" b="1" dirty="0">
              <a:solidFill>
                <a:schemeClr val="tx1"/>
              </a:solidFill>
            </a:rPr>
            <a:t>Trūcīgās personas</a:t>
          </a:r>
        </a:p>
      </dgm:t>
    </dgm:pt>
    <dgm:pt modelId="{590D8AC9-478A-4CC6-9F46-729187F23F96}" type="parTrans" cxnId="{C35FE914-4E8B-41A2-88EB-A7212FF6D642}">
      <dgm:prSet/>
      <dgm:spPr/>
      <dgm:t>
        <a:bodyPr/>
        <a:lstStyle/>
        <a:p>
          <a:endParaRPr lang="lv-LV" b="1"/>
        </a:p>
      </dgm:t>
    </dgm:pt>
    <dgm:pt modelId="{7A9BABF8-05EA-4962-85F7-F6EA3915791A}" type="sibTrans" cxnId="{C35FE914-4E8B-41A2-88EB-A7212FF6D642}">
      <dgm:prSet/>
      <dgm:spPr/>
      <dgm:t>
        <a:bodyPr/>
        <a:lstStyle/>
        <a:p>
          <a:endParaRPr lang="lv-LV" b="1"/>
        </a:p>
      </dgm:t>
    </dgm:pt>
    <dgm:pt modelId="{3F2999BC-DD5F-430E-BD82-559216AB0683}">
      <dgm:prSet phldrT="[Text]" custT="1"/>
      <dgm:spPr/>
      <dgm:t>
        <a:bodyPr/>
        <a:lstStyle/>
        <a:p>
          <a:r>
            <a:rPr lang="lv-LV" sz="1800" b="1" dirty="0">
              <a:solidFill>
                <a:schemeClr val="tx1"/>
              </a:solidFill>
            </a:rPr>
            <a:t>GMI pabalsta saņēmējus</a:t>
          </a:r>
        </a:p>
      </dgm:t>
    </dgm:pt>
    <dgm:pt modelId="{09EFFF46-6058-422B-976B-D7AED2F8CA14}" type="parTrans" cxnId="{8F302CE3-2D59-4129-A327-D49DBE993865}">
      <dgm:prSet/>
      <dgm:spPr/>
      <dgm:t>
        <a:bodyPr/>
        <a:lstStyle/>
        <a:p>
          <a:endParaRPr lang="lv-LV" b="1"/>
        </a:p>
      </dgm:t>
    </dgm:pt>
    <dgm:pt modelId="{CAD3F704-0F75-4E9B-8D7F-D548B49781CE}" type="sibTrans" cxnId="{8F302CE3-2D59-4129-A327-D49DBE993865}">
      <dgm:prSet/>
      <dgm:spPr/>
      <dgm:t>
        <a:bodyPr/>
        <a:lstStyle/>
        <a:p>
          <a:endParaRPr lang="lv-LV" b="1"/>
        </a:p>
      </dgm:t>
    </dgm:pt>
    <dgm:pt modelId="{65713323-37F9-442F-B4E6-36ACCEA86B7E}">
      <dgm:prSet phldrT="[Text]" custT="1"/>
      <dgm:spPr/>
      <dgm:t>
        <a:bodyPr/>
        <a:lstStyle/>
        <a:p>
          <a:r>
            <a:rPr lang="lv-LV" sz="1800" b="1" dirty="0">
              <a:solidFill>
                <a:schemeClr val="tx1"/>
              </a:solidFill>
            </a:rPr>
            <a:t>Minimālās vecuma pensijas saņēmējus</a:t>
          </a:r>
        </a:p>
      </dgm:t>
    </dgm:pt>
    <dgm:pt modelId="{461884B4-8229-450B-BFEF-083BDBCCD148}" type="parTrans" cxnId="{2FCEF134-A690-4C44-9F3C-5F4387D391B7}">
      <dgm:prSet/>
      <dgm:spPr/>
      <dgm:t>
        <a:bodyPr/>
        <a:lstStyle/>
        <a:p>
          <a:endParaRPr lang="lv-LV" b="1"/>
        </a:p>
      </dgm:t>
    </dgm:pt>
    <dgm:pt modelId="{6CC05254-D07C-499A-92C6-A3A719DE2C0A}" type="sibTrans" cxnId="{2FCEF134-A690-4C44-9F3C-5F4387D391B7}">
      <dgm:prSet/>
      <dgm:spPr/>
      <dgm:t>
        <a:bodyPr/>
        <a:lstStyle/>
        <a:p>
          <a:endParaRPr lang="lv-LV" b="1"/>
        </a:p>
      </dgm:t>
    </dgm:pt>
    <dgm:pt modelId="{7060C1E4-1609-4390-B3F9-565FC184D077}">
      <dgm:prSet phldrT="[Text]" custT="1"/>
      <dgm:spPr/>
      <dgm:t>
        <a:bodyPr/>
        <a:lstStyle/>
        <a:p>
          <a:r>
            <a:rPr lang="lv-LV" sz="1600" b="1" dirty="0">
              <a:solidFill>
                <a:schemeClr val="tx1"/>
              </a:solidFill>
            </a:rPr>
            <a:t>Minimālās invaliditātes pensijas saņēmējus</a:t>
          </a:r>
        </a:p>
      </dgm:t>
    </dgm:pt>
    <dgm:pt modelId="{2731B041-AF5C-4E43-998C-740DB1C18913}" type="parTrans" cxnId="{90BDD145-0821-4BB7-9ED0-3C6AAAC33A80}">
      <dgm:prSet/>
      <dgm:spPr/>
      <dgm:t>
        <a:bodyPr/>
        <a:lstStyle/>
        <a:p>
          <a:endParaRPr lang="lv-LV" b="1"/>
        </a:p>
      </dgm:t>
    </dgm:pt>
    <dgm:pt modelId="{EAF71340-0F8F-41A0-AD03-BF62F7E001DB}" type="sibTrans" cxnId="{90BDD145-0821-4BB7-9ED0-3C6AAAC33A80}">
      <dgm:prSet/>
      <dgm:spPr/>
      <dgm:t>
        <a:bodyPr/>
        <a:lstStyle/>
        <a:p>
          <a:endParaRPr lang="lv-LV" b="1"/>
        </a:p>
      </dgm:t>
    </dgm:pt>
    <dgm:pt modelId="{65DC022D-B69D-445D-AB99-C7CD0F0D6693}">
      <dgm:prSet phldrT="[Text]" custT="1"/>
      <dgm:spPr/>
      <dgm:t>
        <a:bodyPr/>
        <a:lstStyle/>
        <a:p>
          <a:r>
            <a:rPr lang="lv-LV" sz="1800" b="1" dirty="0">
              <a:solidFill>
                <a:schemeClr val="tx1"/>
              </a:solidFill>
            </a:rPr>
            <a:t>Valsts sociālā pabalsta saņēmējus</a:t>
          </a:r>
        </a:p>
      </dgm:t>
    </dgm:pt>
    <dgm:pt modelId="{0138946C-A1EE-4AB9-A84D-6343411FC9A5}" type="parTrans" cxnId="{CB1495CA-D1CC-4C70-B556-4D8331347CC0}">
      <dgm:prSet/>
      <dgm:spPr/>
      <dgm:t>
        <a:bodyPr/>
        <a:lstStyle/>
        <a:p>
          <a:endParaRPr lang="lv-LV" b="1"/>
        </a:p>
      </dgm:t>
    </dgm:pt>
    <dgm:pt modelId="{D0EE4DDB-A5E0-452F-B9A0-B666335A5722}" type="sibTrans" cxnId="{CB1495CA-D1CC-4C70-B556-4D8331347CC0}">
      <dgm:prSet/>
      <dgm:spPr/>
      <dgm:t>
        <a:bodyPr/>
        <a:lstStyle/>
        <a:p>
          <a:endParaRPr lang="lv-LV" b="1"/>
        </a:p>
      </dgm:t>
    </dgm:pt>
    <dgm:pt modelId="{60C6C84B-EBC4-4178-BDE7-23F38100F519}">
      <dgm:prSet phldrT="[Text]" custT="1"/>
      <dgm:spPr/>
      <dgm:t>
        <a:bodyPr/>
        <a:lstStyle/>
        <a:p>
          <a:r>
            <a:rPr lang="lv-LV" sz="1800" b="1" dirty="0" err="1">
              <a:solidFill>
                <a:schemeClr val="tx1"/>
              </a:solidFill>
            </a:rPr>
            <a:t>Mazno-drošinātās</a:t>
          </a:r>
          <a:r>
            <a:rPr lang="lv-LV" sz="1800" b="1" dirty="0">
              <a:solidFill>
                <a:schemeClr val="tx1"/>
              </a:solidFill>
            </a:rPr>
            <a:t> personas</a:t>
          </a:r>
        </a:p>
      </dgm:t>
    </dgm:pt>
    <dgm:pt modelId="{ABAA2ED0-95A1-4A57-A5A2-F308CF04E4D9}" type="parTrans" cxnId="{543493FE-411F-4DAC-976D-4CF46EFCE8E6}">
      <dgm:prSet/>
      <dgm:spPr/>
      <dgm:t>
        <a:bodyPr/>
        <a:lstStyle/>
        <a:p>
          <a:endParaRPr lang="lv-LV" b="1"/>
        </a:p>
      </dgm:t>
    </dgm:pt>
    <dgm:pt modelId="{1DB5655C-FFF4-4E83-AB07-790224F5123B}" type="sibTrans" cxnId="{543493FE-411F-4DAC-976D-4CF46EFCE8E6}">
      <dgm:prSet/>
      <dgm:spPr/>
      <dgm:t>
        <a:bodyPr/>
        <a:lstStyle/>
        <a:p>
          <a:endParaRPr lang="lv-LV" b="1"/>
        </a:p>
      </dgm:t>
    </dgm:pt>
    <dgm:pt modelId="{8D0B0D9F-D8C9-4004-B7C6-18634952317C}" type="pres">
      <dgm:prSet presAssocID="{B79F26CF-34FE-4E4A-9E5B-8EEBB9BAAAB2}" presName="Name0" presStyleCnt="0">
        <dgm:presLayoutVars>
          <dgm:chMax val="1"/>
          <dgm:chPref val="1"/>
          <dgm:dir/>
          <dgm:animOne val="branch"/>
          <dgm:animLvl val="lvl"/>
        </dgm:presLayoutVars>
      </dgm:prSet>
      <dgm:spPr/>
    </dgm:pt>
    <dgm:pt modelId="{DA7DCC8A-8678-4830-B343-99FBD29EC333}" type="pres">
      <dgm:prSet presAssocID="{22C08A96-A88C-4CDF-B805-70AF95B285A6}" presName="Parent" presStyleLbl="node0" presStyleIdx="0" presStyleCnt="1" custScaleX="71830" custScaleY="66591">
        <dgm:presLayoutVars>
          <dgm:chMax val="6"/>
          <dgm:chPref val="6"/>
        </dgm:presLayoutVars>
      </dgm:prSet>
      <dgm:spPr/>
    </dgm:pt>
    <dgm:pt modelId="{C9088B8C-F382-4C9C-AF87-B81D65C5853A}" type="pres">
      <dgm:prSet presAssocID="{C0D56828-BA63-4D27-9DEE-C95AA17E1272}" presName="Accent1" presStyleCnt="0"/>
      <dgm:spPr/>
    </dgm:pt>
    <dgm:pt modelId="{62776281-113D-4732-B54A-311E90E9D75C}" type="pres">
      <dgm:prSet presAssocID="{C0D56828-BA63-4D27-9DEE-C95AA17E1272}" presName="Accent" presStyleLbl="bgShp" presStyleIdx="0" presStyleCnt="6"/>
      <dgm:spPr/>
    </dgm:pt>
    <dgm:pt modelId="{8E37E6D9-85D6-411F-B775-7B58DCB83A35}" type="pres">
      <dgm:prSet presAssocID="{C0D56828-BA63-4D27-9DEE-C95AA17E1272}" presName="Child1" presStyleLbl="node1" presStyleIdx="0" presStyleCnt="6">
        <dgm:presLayoutVars>
          <dgm:chMax val="0"/>
          <dgm:chPref val="0"/>
          <dgm:bulletEnabled val="1"/>
        </dgm:presLayoutVars>
      </dgm:prSet>
      <dgm:spPr/>
    </dgm:pt>
    <dgm:pt modelId="{3217D7B7-90CB-4DA9-AECE-483A8B6149FE}" type="pres">
      <dgm:prSet presAssocID="{3F2999BC-DD5F-430E-BD82-559216AB0683}" presName="Accent2" presStyleCnt="0"/>
      <dgm:spPr/>
    </dgm:pt>
    <dgm:pt modelId="{A70223D0-7A07-4A41-80D3-6A891EE3B96A}" type="pres">
      <dgm:prSet presAssocID="{3F2999BC-DD5F-430E-BD82-559216AB0683}" presName="Accent" presStyleLbl="bgShp" presStyleIdx="1" presStyleCnt="6"/>
      <dgm:spPr/>
    </dgm:pt>
    <dgm:pt modelId="{C7032627-A305-4AB9-AC4A-A8FE6DF97EFE}" type="pres">
      <dgm:prSet presAssocID="{3F2999BC-DD5F-430E-BD82-559216AB0683}" presName="Child2" presStyleLbl="node1" presStyleIdx="1" presStyleCnt="6">
        <dgm:presLayoutVars>
          <dgm:chMax val="0"/>
          <dgm:chPref val="0"/>
          <dgm:bulletEnabled val="1"/>
        </dgm:presLayoutVars>
      </dgm:prSet>
      <dgm:spPr/>
    </dgm:pt>
    <dgm:pt modelId="{6E4D11FF-58A7-496B-AA8B-BEDE22B76143}" type="pres">
      <dgm:prSet presAssocID="{65713323-37F9-442F-B4E6-36ACCEA86B7E}" presName="Accent3" presStyleCnt="0"/>
      <dgm:spPr/>
    </dgm:pt>
    <dgm:pt modelId="{34427B84-DA45-4A12-9B5A-C1AE9FA0BF41}" type="pres">
      <dgm:prSet presAssocID="{65713323-37F9-442F-B4E6-36ACCEA86B7E}" presName="Accent" presStyleLbl="bgShp" presStyleIdx="2" presStyleCnt="6"/>
      <dgm:spPr/>
    </dgm:pt>
    <dgm:pt modelId="{6755B276-6ABD-4C20-8DF2-A01BC733E7D9}" type="pres">
      <dgm:prSet presAssocID="{65713323-37F9-442F-B4E6-36ACCEA86B7E}" presName="Child3" presStyleLbl="node1" presStyleIdx="2" presStyleCnt="6">
        <dgm:presLayoutVars>
          <dgm:chMax val="0"/>
          <dgm:chPref val="0"/>
          <dgm:bulletEnabled val="1"/>
        </dgm:presLayoutVars>
      </dgm:prSet>
      <dgm:spPr/>
    </dgm:pt>
    <dgm:pt modelId="{AF590C26-46B0-4B77-81F9-8F86FF6C7E1C}" type="pres">
      <dgm:prSet presAssocID="{7060C1E4-1609-4390-B3F9-565FC184D077}" presName="Accent4" presStyleCnt="0"/>
      <dgm:spPr/>
    </dgm:pt>
    <dgm:pt modelId="{B4348DD6-6F47-41FD-864B-FF8997DA9AF8}" type="pres">
      <dgm:prSet presAssocID="{7060C1E4-1609-4390-B3F9-565FC184D077}" presName="Accent" presStyleLbl="bgShp" presStyleIdx="3" presStyleCnt="6"/>
      <dgm:spPr/>
    </dgm:pt>
    <dgm:pt modelId="{4AD124BD-CAEF-40D0-8CBB-D7374FAB6149}" type="pres">
      <dgm:prSet presAssocID="{7060C1E4-1609-4390-B3F9-565FC184D077}" presName="Child4" presStyleLbl="node1" presStyleIdx="3" presStyleCnt="6">
        <dgm:presLayoutVars>
          <dgm:chMax val="0"/>
          <dgm:chPref val="0"/>
          <dgm:bulletEnabled val="1"/>
        </dgm:presLayoutVars>
      </dgm:prSet>
      <dgm:spPr/>
    </dgm:pt>
    <dgm:pt modelId="{FD14C7AF-C660-4B8A-BEC4-422CB972B7E0}" type="pres">
      <dgm:prSet presAssocID="{65DC022D-B69D-445D-AB99-C7CD0F0D6693}" presName="Accent5" presStyleCnt="0"/>
      <dgm:spPr/>
    </dgm:pt>
    <dgm:pt modelId="{9B116915-EF82-4756-AEE4-0210A7F2EAE8}" type="pres">
      <dgm:prSet presAssocID="{65DC022D-B69D-445D-AB99-C7CD0F0D6693}" presName="Accent" presStyleLbl="bgShp" presStyleIdx="4" presStyleCnt="6"/>
      <dgm:spPr/>
    </dgm:pt>
    <dgm:pt modelId="{5DF0CAED-CE4D-47A2-B338-3A8DCB6ED595}" type="pres">
      <dgm:prSet presAssocID="{65DC022D-B69D-445D-AB99-C7CD0F0D6693}" presName="Child5" presStyleLbl="node1" presStyleIdx="4" presStyleCnt="6">
        <dgm:presLayoutVars>
          <dgm:chMax val="0"/>
          <dgm:chPref val="0"/>
          <dgm:bulletEnabled val="1"/>
        </dgm:presLayoutVars>
      </dgm:prSet>
      <dgm:spPr/>
    </dgm:pt>
    <dgm:pt modelId="{83290BFD-C412-4602-95BD-54F54602D67C}" type="pres">
      <dgm:prSet presAssocID="{60C6C84B-EBC4-4178-BDE7-23F38100F519}" presName="Accent6" presStyleCnt="0"/>
      <dgm:spPr/>
    </dgm:pt>
    <dgm:pt modelId="{B80E308E-5735-4B88-97D9-CC840E5D7781}" type="pres">
      <dgm:prSet presAssocID="{60C6C84B-EBC4-4178-BDE7-23F38100F519}" presName="Accent" presStyleLbl="bgShp" presStyleIdx="5" presStyleCnt="6"/>
      <dgm:spPr/>
    </dgm:pt>
    <dgm:pt modelId="{395D310D-84AF-4FBE-8C9D-4DBC2271929C}" type="pres">
      <dgm:prSet presAssocID="{60C6C84B-EBC4-4178-BDE7-23F38100F519}" presName="Child6" presStyleLbl="node1" presStyleIdx="5" presStyleCnt="6">
        <dgm:presLayoutVars>
          <dgm:chMax val="0"/>
          <dgm:chPref val="0"/>
          <dgm:bulletEnabled val="1"/>
        </dgm:presLayoutVars>
      </dgm:prSet>
      <dgm:spPr/>
    </dgm:pt>
  </dgm:ptLst>
  <dgm:cxnLst>
    <dgm:cxn modelId="{C35FE914-4E8B-41A2-88EB-A7212FF6D642}" srcId="{22C08A96-A88C-4CDF-B805-70AF95B285A6}" destId="{C0D56828-BA63-4D27-9DEE-C95AA17E1272}" srcOrd="0" destOrd="0" parTransId="{590D8AC9-478A-4CC6-9F46-729187F23F96}" sibTransId="{7A9BABF8-05EA-4962-85F7-F6EA3915791A}"/>
    <dgm:cxn modelId="{7605742D-62F4-4556-A166-6AB82BA70059}" type="presOf" srcId="{7060C1E4-1609-4390-B3F9-565FC184D077}" destId="{4AD124BD-CAEF-40D0-8CBB-D7374FAB6149}" srcOrd="0" destOrd="0" presId="urn:microsoft.com/office/officeart/2011/layout/HexagonRadial"/>
    <dgm:cxn modelId="{A4203B2F-0E12-496A-9FEE-4215977EEFA4}" type="presOf" srcId="{3F2999BC-DD5F-430E-BD82-559216AB0683}" destId="{C7032627-A305-4AB9-AC4A-A8FE6DF97EFE}" srcOrd="0" destOrd="0" presId="urn:microsoft.com/office/officeart/2011/layout/HexagonRadial"/>
    <dgm:cxn modelId="{2FCEF134-A690-4C44-9F3C-5F4387D391B7}" srcId="{22C08A96-A88C-4CDF-B805-70AF95B285A6}" destId="{65713323-37F9-442F-B4E6-36ACCEA86B7E}" srcOrd="2" destOrd="0" parTransId="{461884B4-8229-450B-BFEF-083BDBCCD148}" sibTransId="{6CC05254-D07C-499A-92C6-A3A719DE2C0A}"/>
    <dgm:cxn modelId="{9531DA43-63DF-4A85-AE95-28A663DE2E8C}" type="presOf" srcId="{65713323-37F9-442F-B4E6-36ACCEA86B7E}" destId="{6755B276-6ABD-4C20-8DF2-A01BC733E7D9}" srcOrd="0" destOrd="0" presId="urn:microsoft.com/office/officeart/2011/layout/HexagonRadial"/>
    <dgm:cxn modelId="{90BDD145-0821-4BB7-9ED0-3C6AAAC33A80}" srcId="{22C08A96-A88C-4CDF-B805-70AF95B285A6}" destId="{7060C1E4-1609-4390-B3F9-565FC184D077}" srcOrd="3" destOrd="0" parTransId="{2731B041-AF5C-4E43-998C-740DB1C18913}" sibTransId="{EAF71340-0F8F-41A0-AD03-BF62F7E001DB}"/>
    <dgm:cxn modelId="{00BFE88F-A00D-4E1A-A422-A4BBA185032A}" type="presOf" srcId="{22C08A96-A88C-4CDF-B805-70AF95B285A6}" destId="{DA7DCC8A-8678-4830-B343-99FBD29EC333}" srcOrd="0" destOrd="0" presId="urn:microsoft.com/office/officeart/2011/layout/HexagonRadial"/>
    <dgm:cxn modelId="{6FBB0C9A-8434-4651-AAD1-6215E91D4B5B}" type="presOf" srcId="{65DC022D-B69D-445D-AB99-C7CD0F0D6693}" destId="{5DF0CAED-CE4D-47A2-B338-3A8DCB6ED595}" srcOrd="0" destOrd="0" presId="urn:microsoft.com/office/officeart/2011/layout/HexagonRadial"/>
    <dgm:cxn modelId="{CB1495CA-D1CC-4C70-B556-4D8331347CC0}" srcId="{22C08A96-A88C-4CDF-B805-70AF95B285A6}" destId="{65DC022D-B69D-445D-AB99-C7CD0F0D6693}" srcOrd="4" destOrd="0" parTransId="{0138946C-A1EE-4AB9-A84D-6343411FC9A5}" sibTransId="{D0EE4DDB-A5E0-452F-B9A0-B666335A5722}"/>
    <dgm:cxn modelId="{706058D8-D4F0-4C55-BCCA-F1F63F184464}" srcId="{B79F26CF-34FE-4E4A-9E5B-8EEBB9BAAAB2}" destId="{22C08A96-A88C-4CDF-B805-70AF95B285A6}" srcOrd="0" destOrd="0" parTransId="{14BEBF7B-5BC5-4F62-997E-9E6DCF487237}" sibTransId="{EC54AF43-69D6-4ABA-A41D-50BABF6D1FEF}"/>
    <dgm:cxn modelId="{85F639DE-18ED-4D2A-89F2-9F8ED6EEF2FF}" type="presOf" srcId="{60C6C84B-EBC4-4178-BDE7-23F38100F519}" destId="{395D310D-84AF-4FBE-8C9D-4DBC2271929C}" srcOrd="0" destOrd="0" presId="urn:microsoft.com/office/officeart/2011/layout/HexagonRadial"/>
    <dgm:cxn modelId="{31AD7AE2-31DC-4C30-B9E8-5B780E9FF156}" type="presOf" srcId="{B79F26CF-34FE-4E4A-9E5B-8EEBB9BAAAB2}" destId="{8D0B0D9F-D8C9-4004-B7C6-18634952317C}" srcOrd="0" destOrd="0" presId="urn:microsoft.com/office/officeart/2011/layout/HexagonRadial"/>
    <dgm:cxn modelId="{8F302CE3-2D59-4129-A327-D49DBE993865}" srcId="{22C08A96-A88C-4CDF-B805-70AF95B285A6}" destId="{3F2999BC-DD5F-430E-BD82-559216AB0683}" srcOrd="1" destOrd="0" parTransId="{09EFFF46-6058-422B-976B-D7AED2F8CA14}" sibTransId="{CAD3F704-0F75-4E9B-8D7F-D548B49781CE}"/>
    <dgm:cxn modelId="{C9DADDFA-556E-4AE4-8285-529FBC004839}" type="presOf" srcId="{C0D56828-BA63-4D27-9DEE-C95AA17E1272}" destId="{8E37E6D9-85D6-411F-B775-7B58DCB83A35}" srcOrd="0" destOrd="0" presId="urn:microsoft.com/office/officeart/2011/layout/HexagonRadial"/>
    <dgm:cxn modelId="{543493FE-411F-4DAC-976D-4CF46EFCE8E6}" srcId="{22C08A96-A88C-4CDF-B805-70AF95B285A6}" destId="{60C6C84B-EBC4-4178-BDE7-23F38100F519}" srcOrd="5" destOrd="0" parTransId="{ABAA2ED0-95A1-4A57-A5A2-F308CF04E4D9}" sibTransId="{1DB5655C-FFF4-4E83-AB07-790224F5123B}"/>
    <dgm:cxn modelId="{C2B56A76-7883-414A-BB96-CCEA8A90EF4E}" type="presParOf" srcId="{8D0B0D9F-D8C9-4004-B7C6-18634952317C}" destId="{DA7DCC8A-8678-4830-B343-99FBD29EC333}" srcOrd="0" destOrd="0" presId="urn:microsoft.com/office/officeart/2011/layout/HexagonRadial"/>
    <dgm:cxn modelId="{69BF9523-55C2-4645-9CFB-9019BD5F5ABB}" type="presParOf" srcId="{8D0B0D9F-D8C9-4004-B7C6-18634952317C}" destId="{C9088B8C-F382-4C9C-AF87-B81D65C5853A}" srcOrd="1" destOrd="0" presId="urn:microsoft.com/office/officeart/2011/layout/HexagonRadial"/>
    <dgm:cxn modelId="{7CF85288-8590-4B03-BF14-C944F29DF806}" type="presParOf" srcId="{C9088B8C-F382-4C9C-AF87-B81D65C5853A}" destId="{62776281-113D-4732-B54A-311E90E9D75C}" srcOrd="0" destOrd="0" presId="urn:microsoft.com/office/officeart/2011/layout/HexagonRadial"/>
    <dgm:cxn modelId="{E4FB87DC-28DD-4B94-9512-715BB8746FCC}" type="presParOf" srcId="{8D0B0D9F-D8C9-4004-B7C6-18634952317C}" destId="{8E37E6D9-85D6-411F-B775-7B58DCB83A35}" srcOrd="2" destOrd="0" presId="urn:microsoft.com/office/officeart/2011/layout/HexagonRadial"/>
    <dgm:cxn modelId="{A90F38B3-B07B-453F-96A0-64B3EBAD7672}" type="presParOf" srcId="{8D0B0D9F-D8C9-4004-B7C6-18634952317C}" destId="{3217D7B7-90CB-4DA9-AECE-483A8B6149FE}" srcOrd="3" destOrd="0" presId="urn:microsoft.com/office/officeart/2011/layout/HexagonRadial"/>
    <dgm:cxn modelId="{D2919B8B-B139-4CF9-A84C-591D2B37F703}" type="presParOf" srcId="{3217D7B7-90CB-4DA9-AECE-483A8B6149FE}" destId="{A70223D0-7A07-4A41-80D3-6A891EE3B96A}" srcOrd="0" destOrd="0" presId="urn:microsoft.com/office/officeart/2011/layout/HexagonRadial"/>
    <dgm:cxn modelId="{50EEB4C5-AD12-4DDA-9F6A-499EB30A3D0D}" type="presParOf" srcId="{8D0B0D9F-D8C9-4004-B7C6-18634952317C}" destId="{C7032627-A305-4AB9-AC4A-A8FE6DF97EFE}" srcOrd="4" destOrd="0" presId="urn:microsoft.com/office/officeart/2011/layout/HexagonRadial"/>
    <dgm:cxn modelId="{354C7BFA-5625-4D68-8C15-75EA0F89486F}" type="presParOf" srcId="{8D0B0D9F-D8C9-4004-B7C6-18634952317C}" destId="{6E4D11FF-58A7-496B-AA8B-BEDE22B76143}" srcOrd="5" destOrd="0" presId="urn:microsoft.com/office/officeart/2011/layout/HexagonRadial"/>
    <dgm:cxn modelId="{4F0067DC-E6EF-4128-B2D2-A8848D60C7B3}" type="presParOf" srcId="{6E4D11FF-58A7-496B-AA8B-BEDE22B76143}" destId="{34427B84-DA45-4A12-9B5A-C1AE9FA0BF41}" srcOrd="0" destOrd="0" presId="urn:microsoft.com/office/officeart/2011/layout/HexagonRadial"/>
    <dgm:cxn modelId="{4EFC4A17-3645-4CB6-80AF-7701F186F2BE}" type="presParOf" srcId="{8D0B0D9F-D8C9-4004-B7C6-18634952317C}" destId="{6755B276-6ABD-4C20-8DF2-A01BC733E7D9}" srcOrd="6" destOrd="0" presId="urn:microsoft.com/office/officeart/2011/layout/HexagonRadial"/>
    <dgm:cxn modelId="{2A762BD1-361C-437C-A6A9-EBA0E128F751}" type="presParOf" srcId="{8D0B0D9F-D8C9-4004-B7C6-18634952317C}" destId="{AF590C26-46B0-4B77-81F9-8F86FF6C7E1C}" srcOrd="7" destOrd="0" presId="urn:microsoft.com/office/officeart/2011/layout/HexagonRadial"/>
    <dgm:cxn modelId="{BBC56ECC-2300-4026-AF5C-B1E4F2A1573A}" type="presParOf" srcId="{AF590C26-46B0-4B77-81F9-8F86FF6C7E1C}" destId="{B4348DD6-6F47-41FD-864B-FF8997DA9AF8}" srcOrd="0" destOrd="0" presId="urn:microsoft.com/office/officeart/2011/layout/HexagonRadial"/>
    <dgm:cxn modelId="{9CF6B76A-D24B-4352-BF14-33F5BE9315F5}" type="presParOf" srcId="{8D0B0D9F-D8C9-4004-B7C6-18634952317C}" destId="{4AD124BD-CAEF-40D0-8CBB-D7374FAB6149}" srcOrd="8" destOrd="0" presId="urn:microsoft.com/office/officeart/2011/layout/HexagonRadial"/>
    <dgm:cxn modelId="{49478A4D-8362-4D52-A864-9DB9EA711B94}" type="presParOf" srcId="{8D0B0D9F-D8C9-4004-B7C6-18634952317C}" destId="{FD14C7AF-C660-4B8A-BEC4-422CB972B7E0}" srcOrd="9" destOrd="0" presId="urn:microsoft.com/office/officeart/2011/layout/HexagonRadial"/>
    <dgm:cxn modelId="{8AFBA5D4-06B2-4CF5-BED0-58CB10C0278D}" type="presParOf" srcId="{FD14C7AF-C660-4B8A-BEC4-422CB972B7E0}" destId="{9B116915-EF82-4756-AEE4-0210A7F2EAE8}" srcOrd="0" destOrd="0" presId="urn:microsoft.com/office/officeart/2011/layout/HexagonRadial"/>
    <dgm:cxn modelId="{B99E23FD-435F-473E-98F4-6CE32B31249F}" type="presParOf" srcId="{8D0B0D9F-D8C9-4004-B7C6-18634952317C}" destId="{5DF0CAED-CE4D-47A2-B338-3A8DCB6ED595}" srcOrd="10" destOrd="0" presId="urn:microsoft.com/office/officeart/2011/layout/HexagonRadial"/>
    <dgm:cxn modelId="{2614A37E-F048-4FE3-9525-329345074BCB}" type="presParOf" srcId="{8D0B0D9F-D8C9-4004-B7C6-18634952317C}" destId="{83290BFD-C412-4602-95BD-54F54602D67C}" srcOrd="11" destOrd="0" presId="urn:microsoft.com/office/officeart/2011/layout/HexagonRadial"/>
    <dgm:cxn modelId="{BF720D46-1A15-4B1D-851F-E2FF1C597A74}" type="presParOf" srcId="{83290BFD-C412-4602-95BD-54F54602D67C}" destId="{B80E308E-5735-4B88-97D9-CC840E5D7781}" srcOrd="0" destOrd="0" presId="urn:microsoft.com/office/officeart/2011/layout/HexagonRadial"/>
    <dgm:cxn modelId="{0B48306C-6AF1-4589-B31C-8A73B9A0F010}" type="presParOf" srcId="{8D0B0D9F-D8C9-4004-B7C6-18634952317C}" destId="{395D310D-84AF-4FBE-8C9D-4DBC2271929C}" srcOrd="1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55EA9A-CA9F-4879-831E-B5080825CA2C}">
      <dsp:nvSpPr>
        <dsp:cNvPr id="0" name=""/>
        <dsp:cNvSpPr/>
      </dsp:nvSpPr>
      <dsp:spPr>
        <a:xfrm>
          <a:off x="-5327167" y="-815817"/>
          <a:ext cx="6343367" cy="6343367"/>
        </a:xfrm>
        <a:prstGeom prst="blockArc">
          <a:avLst>
            <a:gd name="adj1" fmla="val 18900000"/>
            <a:gd name="adj2" fmla="val 2700000"/>
            <a:gd name="adj3" fmla="val 341"/>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BEEF3EA-1318-4AB1-94C3-BD881CA209A0}">
      <dsp:nvSpPr>
        <dsp:cNvPr id="0" name=""/>
        <dsp:cNvSpPr/>
      </dsp:nvSpPr>
      <dsp:spPr>
        <a:xfrm>
          <a:off x="532030" y="362237"/>
          <a:ext cx="6740944" cy="72485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5352" tIns="45720" rIns="45720" bIns="45720" numCol="1" spcCol="1270" anchor="ctr" anchorCtr="0">
          <a:noAutofit/>
        </a:bodyPr>
        <a:lstStyle/>
        <a:p>
          <a:pPr marL="0" lvl="0" indent="0" algn="l" defTabSz="800100">
            <a:lnSpc>
              <a:spcPct val="90000"/>
            </a:lnSpc>
            <a:spcBef>
              <a:spcPct val="0"/>
            </a:spcBef>
            <a:spcAft>
              <a:spcPct val="35000"/>
            </a:spcAft>
            <a:buNone/>
          </a:pPr>
          <a:r>
            <a:rPr lang="lv-LV" altLang="lv-LV" sz="1800" b="1" kern="1200" dirty="0">
              <a:solidFill>
                <a:schemeClr val="tx1"/>
              </a:solidFill>
              <a:ea typeface="MS PGothic" panose="020B0600070205080204" pitchFamily="34" charset="-128"/>
            </a:rPr>
            <a:t>Minimālos ienākumu sliekšņus piesaistīt sociālekonomiskam rādītājam, </a:t>
          </a:r>
          <a:r>
            <a:rPr lang="lv-LV" altLang="lv-LV" sz="1800" kern="1200" dirty="0">
              <a:solidFill>
                <a:schemeClr val="tx1"/>
              </a:solidFill>
              <a:ea typeface="MS PGothic" panose="020B0600070205080204" pitchFamily="34" charset="-128"/>
            </a:rPr>
            <a:t>lai nodrošinātu to adekvātumu</a:t>
          </a:r>
          <a:endParaRPr lang="lv-LV" sz="1800" kern="1200" dirty="0">
            <a:solidFill>
              <a:schemeClr val="tx1"/>
            </a:solidFill>
          </a:endParaRPr>
        </a:p>
      </dsp:txBody>
      <dsp:txXfrm>
        <a:off x="532030" y="362237"/>
        <a:ext cx="6740944" cy="724852"/>
      </dsp:txXfrm>
    </dsp:sp>
    <dsp:sp modelId="{FD23689B-F899-43CF-9CAD-81AF2863C494}">
      <dsp:nvSpPr>
        <dsp:cNvPr id="0" name=""/>
        <dsp:cNvSpPr/>
      </dsp:nvSpPr>
      <dsp:spPr>
        <a:xfrm>
          <a:off x="78997" y="271631"/>
          <a:ext cx="906066" cy="90606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D1158AA-B824-403C-9FCB-5D0196549CB8}">
      <dsp:nvSpPr>
        <dsp:cNvPr id="0" name=""/>
        <dsp:cNvSpPr/>
      </dsp:nvSpPr>
      <dsp:spPr>
        <a:xfrm>
          <a:off x="947605" y="1449705"/>
          <a:ext cx="6325369" cy="72485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5352" tIns="45720" rIns="45720" bIns="45720" numCol="1" spcCol="1270" anchor="ctr" anchorCtr="0">
          <a:noAutofit/>
        </a:bodyPr>
        <a:lstStyle/>
        <a:p>
          <a:pPr marL="0" lvl="0" indent="0" algn="l" defTabSz="800100">
            <a:lnSpc>
              <a:spcPct val="90000"/>
            </a:lnSpc>
            <a:spcBef>
              <a:spcPct val="0"/>
            </a:spcBef>
            <a:spcAft>
              <a:spcPct val="35000"/>
            </a:spcAft>
            <a:buNone/>
          </a:pPr>
          <a:r>
            <a:rPr lang="lv-LV" altLang="lv-LV" sz="1800" b="1" kern="1200" dirty="0">
              <a:solidFill>
                <a:schemeClr val="tx1"/>
              </a:solidFill>
              <a:ea typeface="MS PGothic" panose="020B0600070205080204" pitchFamily="34" charset="-128"/>
            </a:rPr>
            <a:t>Vienotas pieejas izmantošana</a:t>
          </a:r>
          <a:r>
            <a:rPr lang="lv-LV" altLang="lv-LV" sz="1800" kern="1200" dirty="0">
              <a:solidFill>
                <a:schemeClr val="tx1"/>
              </a:solidFill>
              <a:ea typeface="MS PGothic" panose="020B0600070205080204" pitchFamily="34" charset="-128"/>
            </a:rPr>
            <a:t> minimālo sliekšņu noteikšanai valsts un pašvaldību sniegtajam materiālajam atbalstam</a:t>
          </a:r>
          <a:endParaRPr lang="lv-LV" sz="1800" kern="1200" dirty="0">
            <a:solidFill>
              <a:schemeClr val="tx1"/>
            </a:solidFill>
          </a:endParaRPr>
        </a:p>
      </dsp:txBody>
      <dsp:txXfrm>
        <a:off x="947605" y="1449705"/>
        <a:ext cx="6325369" cy="724852"/>
      </dsp:txXfrm>
    </dsp:sp>
    <dsp:sp modelId="{85BFCF27-8062-4F83-B3BA-7763A3B9CD00}">
      <dsp:nvSpPr>
        <dsp:cNvPr id="0" name=""/>
        <dsp:cNvSpPr/>
      </dsp:nvSpPr>
      <dsp:spPr>
        <a:xfrm>
          <a:off x="494572" y="1359099"/>
          <a:ext cx="906066" cy="90606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A51D8D7-E09C-4831-9C1C-C515B8608D15}">
      <dsp:nvSpPr>
        <dsp:cNvPr id="0" name=""/>
        <dsp:cNvSpPr/>
      </dsp:nvSpPr>
      <dsp:spPr>
        <a:xfrm>
          <a:off x="947605" y="2537173"/>
          <a:ext cx="6325369" cy="72485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5352" tIns="45720" rIns="45720" bIns="45720" numCol="1" spcCol="1270" anchor="ctr" anchorCtr="0">
          <a:noAutofit/>
        </a:bodyPr>
        <a:lstStyle/>
        <a:p>
          <a:pPr marL="0" lvl="0" indent="0" algn="l" defTabSz="800100">
            <a:lnSpc>
              <a:spcPct val="90000"/>
            </a:lnSpc>
            <a:spcBef>
              <a:spcPct val="0"/>
            </a:spcBef>
            <a:spcAft>
              <a:spcPct val="35000"/>
            </a:spcAft>
            <a:buNone/>
          </a:pPr>
          <a:r>
            <a:rPr lang="lv-LV" altLang="lv-LV" sz="1800" kern="1200" dirty="0">
              <a:solidFill>
                <a:schemeClr val="tx1"/>
              </a:solidFill>
              <a:ea typeface="MS PGothic" panose="020B0600070205080204" pitchFamily="34" charset="-128"/>
            </a:rPr>
            <a:t>Zemākais minimālo </a:t>
          </a:r>
          <a:r>
            <a:rPr lang="lv-LV" altLang="lv-LV" sz="1800" kern="1200" dirty="0" err="1">
              <a:solidFill>
                <a:schemeClr val="tx1"/>
              </a:solidFill>
              <a:ea typeface="MS PGothic" panose="020B0600070205080204" pitchFamily="34" charset="-128"/>
            </a:rPr>
            <a:t>ienākum</a:t>
          </a:r>
          <a:r>
            <a:rPr lang="en-US" altLang="lv-LV" sz="1800" kern="1200" dirty="0">
              <a:solidFill>
                <a:schemeClr val="tx1"/>
              </a:solidFill>
              <a:ea typeface="MS PGothic" panose="020B0600070205080204" pitchFamily="34" charset="-128"/>
            </a:rPr>
            <a:t>u</a:t>
          </a:r>
          <a:r>
            <a:rPr lang="lv-LV" altLang="lv-LV" sz="1800" kern="1200" dirty="0">
              <a:solidFill>
                <a:schemeClr val="tx1"/>
              </a:solidFill>
              <a:ea typeface="MS PGothic" panose="020B0600070205080204" pitchFamily="34" charset="-128"/>
            </a:rPr>
            <a:t> sliekšņa apmērs - </a:t>
          </a:r>
          <a:r>
            <a:rPr lang="lv-LV" altLang="lv-LV" sz="1800" b="1" kern="1200" dirty="0">
              <a:solidFill>
                <a:schemeClr val="tx1"/>
              </a:solidFill>
              <a:ea typeface="MS PGothic" panose="020B0600070205080204" pitchFamily="34" charset="-128"/>
            </a:rPr>
            <a:t>20% no relatīvās ienākumu mediānas, </a:t>
          </a:r>
          <a:r>
            <a:rPr lang="lv-LV" altLang="lv-LV" sz="1800" kern="1200" dirty="0">
              <a:solidFill>
                <a:schemeClr val="tx1"/>
              </a:solidFill>
              <a:ea typeface="MS PGothic" panose="020B0600070205080204" pitchFamily="34" charset="-128"/>
            </a:rPr>
            <a:t>kur attiecināms </a:t>
          </a:r>
          <a:r>
            <a:rPr lang="lv-LV" altLang="lv-LV" sz="1800" b="1" kern="1200" dirty="0">
              <a:solidFill>
                <a:schemeClr val="tx1"/>
              </a:solidFill>
              <a:ea typeface="MS PGothic" panose="020B0600070205080204" pitchFamily="34" charset="-128"/>
            </a:rPr>
            <a:t>p</a:t>
          </a:r>
          <a:r>
            <a:rPr lang="en-US" altLang="lv-LV" sz="1800" b="1" kern="1200" dirty="0" err="1">
              <a:solidFill>
                <a:schemeClr val="tx1"/>
              </a:solidFill>
              <a:ea typeface="MS PGothic" panose="020B0600070205080204" pitchFamily="34" charset="-128"/>
            </a:rPr>
            <a:t>iemēro</a:t>
          </a:r>
          <a:r>
            <a:rPr lang="lv-LV" altLang="lv-LV" sz="1800" b="1" kern="1200" dirty="0">
              <a:solidFill>
                <a:schemeClr val="tx1"/>
              </a:solidFill>
              <a:ea typeface="MS PGothic" panose="020B0600070205080204" pitchFamily="34" charset="-128"/>
            </a:rPr>
            <a:t>jo</a:t>
          </a:r>
          <a:r>
            <a:rPr lang="en-US" altLang="lv-LV" sz="1800" b="1" kern="1200" dirty="0">
              <a:solidFill>
                <a:schemeClr val="tx1"/>
              </a:solidFill>
              <a:ea typeface="MS PGothic" panose="020B0600070205080204" pitchFamily="34" charset="-128"/>
            </a:rPr>
            <a:t>t k</a:t>
          </a:r>
          <a:r>
            <a:rPr lang="lv-LV" altLang="lv-LV" sz="1800" b="1" kern="1200" dirty="0" err="1">
              <a:solidFill>
                <a:schemeClr val="tx1"/>
              </a:solidFill>
              <a:ea typeface="MS PGothic" panose="020B0600070205080204" pitchFamily="34" charset="-128"/>
            </a:rPr>
            <a:t>oeficientu</a:t>
          </a:r>
          <a:r>
            <a:rPr lang="lv-LV" altLang="lv-LV" sz="1800" b="1" kern="1200" dirty="0">
              <a:solidFill>
                <a:schemeClr val="tx1"/>
              </a:solidFill>
              <a:ea typeface="MS PGothic" panose="020B0600070205080204" pitchFamily="34" charset="-128"/>
            </a:rPr>
            <a:t> (1, 0.7)</a:t>
          </a:r>
          <a:endParaRPr lang="lv-LV" sz="1800" kern="1200" dirty="0">
            <a:solidFill>
              <a:schemeClr val="tx1"/>
            </a:solidFill>
          </a:endParaRPr>
        </a:p>
      </dsp:txBody>
      <dsp:txXfrm>
        <a:off x="947605" y="2537173"/>
        <a:ext cx="6325369" cy="724852"/>
      </dsp:txXfrm>
    </dsp:sp>
    <dsp:sp modelId="{DFB98D17-8679-4273-BC56-FDFC3FD89CFF}">
      <dsp:nvSpPr>
        <dsp:cNvPr id="0" name=""/>
        <dsp:cNvSpPr/>
      </dsp:nvSpPr>
      <dsp:spPr>
        <a:xfrm>
          <a:off x="494572" y="2446566"/>
          <a:ext cx="906066" cy="90606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FF5EFF7-8672-41CF-AD22-83C0673545E6}">
      <dsp:nvSpPr>
        <dsp:cNvPr id="0" name=""/>
        <dsp:cNvSpPr/>
      </dsp:nvSpPr>
      <dsp:spPr>
        <a:xfrm>
          <a:off x="532030" y="3624641"/>
          <a:ext cx="6740944" cy="72485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5352" tIns="45720" rIns="45720" bIns="45720" numCol="1" spcCol="1270" anchor="ctr" anchorCtr="0">
          <a:noAutofit/>
        </a:bodyPr>
        <a:lstStyle/>
        <a:p>
          <a:pPr marL="0" lvl="0" indent="0" algn="l" defTabSz="800100">
            <a:lnSpc>
              <a:spcPct val="90000"/>
            </a:lnSpc>
            <a:spcBef>
              <a:spcPct val="0"/>
            </a:spcBef>
            <a:spcAft>
              <a:spcPct val="35000"/>
            </a:spcAft>
            <a:buNone/>
          </a:pPr>
          <a:r>
            <a:rPr lang="en-US" altLang="lv-LV" sz="1800" kern="1200" dirty="0" err="1">
              <a:solidFill>
                <a:schemeClr val="tx1"/>
              </a:solidFill>
              <a:ea typeface="MS PGothic" panose="020B0600070205080204" pitchFamily="34" charset="-128"/>
            </a:rPr>
            <a:t>Pārskatīt</a:t>
          </a:r>
          <a:r>
            <a:rPr lang="en-US" altLang="lv-LV" sz="1800" kern="1200" dirty="0">
              <a:solidFill>
                <a:schemeClr val="tx1"/>
              </a:solidFill>
              <a:ea typeface="MS PGothic" panose="020B0600070205080204" pitchFamily="34" charset="-128"/>
            </a:rPr>
            <a:t> </a:t>
          </a:r>
          <a:r>
            <a:rPr lang="en-US" altLang="lv-LV" sz="1800" b="1" kern="1200" dirty="0">
              <a:solidFill>
                <a:schemeClr val="tx1"/>
              </a:solidFill>
              <a:ea typeface="MS PGothic" panose="020B0600070205080204" pitchFamily="34" charset="-128"/>
            </a:rPr>
            <a:t>m</a:t>
          </a:r>
          <a:r>
            <a:rPr lang="lv-LV" altLang="lv-LV" sz="1800" b="1" kern="1200" dirty="0" err="1">
              <a:solidFill>
                <a:schemeClr val="tx1"/>
              </a:solidFill>
              <a:ea typeface="MS PGothic" panose="020B0600070205080204" pitchFamily="34" charset="-128"/>
            </a:rPr>
            <a:t>inimālo</a:t>
          </a:r>
          <a:r>
            <a:rPr lang="en-US" altLang="lv-LV" sz="1800" b="1" kern="1200" dirty="0">
              <a:solidFill>
                <a:schemeClr val="tx1"/>
              </a:solidFill>
              <a:ea typeface="MS PGothic" panose="020B0600070205080204" pitchFamily="34" charset="-128"/>
            </a:rPr>
            <a:t> </a:t>
          </a:r>
          <a:r>
            <a:rPr lang="en-US" altLang="lv-LV" sz="1800" b="1" kern="1200" dirty="0" err="1">
              <a:solidFill>
                <a:schemeClr val="tx1"/>
              </a:solidFill>
              <a:ea typeface="MS PGothic" panose="020B0600070205080204" pitchFamily="34" charset="-128"/>
            </a:rPr>
            <a:t>ienākumu</a:t>
          </a:r>
          <a:r>
            <a:rPr lang="lv-LV" altLang="lv-LV" sz="1800" b="1" kern="1200" dirty="0">
              <a:solidFill>
                <a:schemeClr val="tx1"/>
              </a:solidFill>
              <a:ea typeface="MS PGothic" panose="020B0600070205080204" pitchFamily="34" charset="-128"/>
            </a:rPr>
            <a:t> sliekšņu</a:t>
          </a:r>
          <a:r>
            <a:rPr lang="en-US" altLang="lv-LV" sz="1800" b="1" kern="1200" dirty="0">
              <a:solidFill>
                <a:schemeClr val="tx1"/>
              </a:solidFill>
              <a:ea typeface="MS PGothic" panose="020B0600070205080204" pitchFamily="34" charset="-128"/>
            </a:rPr>
            <a:t>s</a:t>
          </a:r>
          <a:r>
            <a:rPr lang="lv-LV" altLang="lv-LV" sz="1800" b="1" kern="1200" dirty="0">
              <a:solidFill>
                <a:schemeClr val="tx1"/>
              </a:solidFill>
              <a:ea typeface="MS PGothic" panose="020B0600070205080204" pitchFamily="34" charset="-128"/>
            </a:rPr>
            <a:t> ne retāk kā reizi 3  gados</a:t>
          </a:r>
          <a:r>
            <a:rPr lang="lv-LV" altLang="lv-LV" sz="1800" kern="1200" dirty="0">
              <a:solidFill>
                <a:schemeClr val="tx1"/>
              </a:solidFill>
              <a:ea typeface="MS PGothic" panose="020B0600070205080204" pitchFamily="34" charset="-128"/>
            </a:rPr>
            <a:t>. </a:t>
          </a:r>
          <a:endParaRPr lang="lv-LV" sz="1800" kern="1200" dirty="0">
            <a:solidFill>
              <a:schemeClr val="tx1"/>
            </a:solidFill>
          </a:endParaRPr>
        </a:p>
      </dsp:txBody>
      <dsp:txXfrm>
        <a:off x="532030" y="3624641"/>
        <a:ext cx="6740944" cy="724852"/>
      </dsp:txXfrm>
    </dsp:sp>
    <dsp:sp modelId="{5708C131-869F-42FB-8935-294CD9DCAC54}">
      <dsp:nvSpPr>
        <dsp:cNvPr id="0" name=""/>
        <dsp:cNvSpPr/>
      </dsp:nvSpPr>
      <dsp:spPr>
        <a:xfrm>
          <a:off x="78997" y="3534034"/>
          <a:ext cx="906066" cy="90606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7DCC8A-8678-4830-B343-99FBD29EC333}">
      <dsp:nvSpPr>
        <dsp:cNvPr id="0" name=""/>
        <dsp:cNvSpPr/>
      </dsp:nvSpPr>
      <dsp:spPr>
        <a:xfrm>
          <a:off x="2196961" y="2205979"/>
          <a:ext cx="1701525" cy="1364534"/>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lv-LV" sz="2000" b="1" kern="1200" dirty="0">
              <a:solidFill>
                <a:schemeClr val="tx1"/>
              </a:solidFill>
            </a:rPr>
            <a:t>Citus saistītos</a:t>
          </a:r>
        </a:p>
      </dsp:txBody>
      <dsp:txXfrm>
        <a:off x="2468704" y="2423903"/>
        <a:ext cx="1158039" cy="928686"/>
      </dsp:txXfrm>
    </dsp:sp>
    <dsp:sp modelId="{A70223D0-7A07-4A41-80D3-6A891EE3B96A}">
      <dsp:nvSpPr>
        <dsp:cNvPr id="0" name=""/>
        <dsp:cNvSpPr/>
      </dsp:nvSpPr>
      <dsp:spPr>
        <a:xfrm>
          <a:off x="3346651" y="883314"/>
          <a:ext cx="893749" cy="770083"/>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E37E6D9-85D6-411F-B775-7B58DCB83A35}">
      <dsp:nvSpPr>
        <dsp:cNvPr id="0" name=""/>
        <dsp:cNvSpPr/>
      </dsp:nvSpPr>
      <dsp:spPr>
        <a:xfrm>
          <a:off x="2081515" y="0"/>
          <a:ext cx="1941233" cy="1679394"/>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lv-LV" sz="2000" b="1" kern="1200" dirty="0">
              <a:solidFill>
                <a:schemeClr val="tx1"/>
              </a:solidFill>
            </a:rPr>
            <a:t>Trūcīgās personas</a:t>
          </a:r>
        </a:p>
      </dsp:txBody>
      <dsp:txXfrm>
        <a:off x="2403219" y="278311"/>
        <a:ext cx="1297825" cy="1122772"/>
      </dsp:txXfrm>
    </dsp:sp>
    <dsp:sp modelId="{34427B84-DA45-4A12-9B5A-C1AE9FA0BF41}">
      <dsp:nvSpPr>
        <dsp:cNvPr id="0" name=""/>
        <dsp:cNvSpPr/>
      </dsp:nvSpPr>
      <dsp:spPr>
        <a:xfrm>
          <a:off x="4389726" y="2322960"/>
          <a:ext cx="893749" cy="770083"/>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032627-A305-4AB9-AC4A-A8FE6DF97EFE}">
      <dsp:nvSpPr>
        <dsp:cNvPr id="0" name=""/>
        <dsp:cNvSpPr/>
      </dsp:nvSpPr>
      <dsp:spPr>
        <a:xfrm>
          <a:off x="3861852" y="1032940"/>
          <a:ext cx="1941233" cy="1679394"/>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lv-LV" sz="1800" b="1" kern="1200" dirty="0">
              <a:solidFill>
                <a:schemeClr val="tx1"/>
              </a:solidFill>
            </a:rPr>
            <a:t>GMI pabalsta saņēmējus</a:t>
          </a:r>
        </a:p>
      </dsp:txBody>
      <dsp:txXfrm>
        <a:off x="4183556" y="1311251"/>
        <a:ext cx="1297825" cy="1122772"/>
      </dsp:txXfrm>
    </dsp:sp>
    <dsp:sp modelId="{B4348DD6-6F47-41FD-864B-FF8997DA9AF8}">
      <dsp:nvSpPr>
        <dsp:cNvPr id="0" name=""/>
        <dsp:cNvSpPr/>
      </dsp:nvSpPr>
      <dsp:spPr>
        <a:xfrm>
          <a:off x="3665139" y="3948051"/>
          <a:ext cx="893749" cy="770083"/>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55B276-6ABD-4C20-8DF2-A01BC733E7D9}">
      <dsp:nvSpPr>
        <dsp:cNvPr id="0" name=""/>
        <dsp:cNvSpPr/>
      </dsp:nvSpPr>
      <dsp:spPr>
        <a:xfrm>
          <a:off x="3861852" y="3063581"/>
          <a:ext cx="1941233" cy="1679394"/>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lv-LV" sz="1800" b="1" kern="1200" dirty="0">
              <a:solidFill>
                <a:schemeClr val="tx1"/>
              </a:solidFill>
            </a:rPr>
            <a:t>Minimālās vecuma pensijas saņēmējus</a:t>
          </a:r>
        </a:p>
      </dsp:txBody>
      <dsp:txXfrm>
        <a:off x="4183556" y="3341892"/>
        <a:ext cx="1297825" cy="1122772"/>
      </dsp:txXfrm>
    </dsp:sp>
    <dsp:sp modelId="{9B116915-EF82-4756-AEE4-0210A7F2EAE8}">
      <dsp:nvSpPr>
        <dsp:cNvPr id="0" name=""/>
        <dsp:cNvSpPr/>
      </dsp:nvSpPr>
      <dsp:spPr>
        <a:xfrm>
          <a:off x="1867721" y="4116741"/>
          <a:ext cx="893749" cy="770083"/>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AD124BD-CAEF-40D0-8CBB-D7374FAB6149}">
      <dsp:nvSpPr>
        <dsp:cNvPr id="0" name=""/>
        <dsp:cNvSpPr/>
      </dsp:nvSpPr>
      <dsp:spPr>
        <a:xfrm>
          <a:off x="2081515" y="4097677"/>
          <a:ext cx="1941233" cy="1679394"/>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lv-LV" sz="1600" b="1" kern="1200" dirty="0">
              <a:solidFill>
                <a:schemeClr val="tx1"/>
              </a:solidFill>
            </a:rPr>
            <a:t>Minimālās invaliditātes pensijas saņēmējus</a:t>
          </a:r>
        </a:p>
      </dsp:txBody>
      <dsp:txXfrm>
        <a:off x="2403219" y="4375988"/>
        <a:ext cx="1297825" cy="1122772"/>
      </dsp:txXfrm>
    </dsp:sp>
    <dsp:sp modelId="{B80E308E-5735-4B88-97D9-CC840E5D7781}">
      <dsp:nvSpPr>
        <dsp:cNvPr id="0" name=""/>
        <dsp:cNvSpPr/>
      </dsp:nvSpPr>
      <dsp:spPr>
        <a:xfrm>
          <a:off x="807564" y="2677672"/>
          <a:ext cx="893749" cy="770083"/>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DF0CAED-CE4D-47A2-B338-3A8DCB6ED595}">
      <dsp:nvSpPr>
        <dsp:cNvPr id="0" name=""/>
        <dsp:cNvSpPr/>
      </dsp:nvSpPr>
      <dsp:spPr>
        <a:xfrm>
          <a:off x="292914" y="3064736"/>
          <a:ext cx="1941233" cy="1679394"/>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lv-LV" sz="1800" b="1" kern="1200" dirty="0">
              <a:solidFill>
                <a:schemeClr val="tx1"/>
              </a:solidFill>
            </a:rPr>
            <a:t>Valsts sociālā pabalsta saņēmējus</a:t>
          </a:r>
        </a:p>
      </dsp:txBody>
      <dsp:txXfrm>
        <a:off x="614618" y="3343047"/>
        <a:ext cx="1297825" cy="1122772"/>
      </dsp:txXfrm>
    </dsp:sp>
    <dsp:sp modelId="{395D310D-84AF-4FBE-8C9D-4DBC2271929C}">
      <dsp:nvSpPr>
        <dsp:cNvPr id="0" name=""/>
        <dsp:cNvSpPr/>
      </dsp:nvSpPr>
      <dsp:spPr>
        <a:xfrm>
          <a:off x="292914" y="1030629"/>
          <a:ext cx="1941233" cy="1679394"/>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lv-LV" sz="1800" b="1" kern="1200" dirty="0" err="1">
              <a:solidFill>
                <a:schemeClr val="tx1"/>
              </a:solidFill>
            </a:rPr>
            <a:t>Mazno-drošinātās</a:t>
          </a:r>
          <a:r>
            <a:rPr lang="lv-LV" sz="1800" b="1" kern="1200" dirty="0">
              <a:solidFill>
                <a:schemeClr val="tx1"/>
              </a:solidFill>
            </a:rPr>
            <a:t> personas</a:t>
          </a:r>
        </a:p>
      </dsp:txBody>
      <dsp:txXfrm>
        <a:off x="614618" y="1308940"/>
        <a:ext cx="1297825" cy="1122772"/>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AB07F5A3-5064-41B1-B4B6-5C6B6F13DFD7}" type="datetimeFigureOut">
              <a:rPr lang="lv-LV" smtClean="0"/>
              <a:t>15.12.2020</a:t>
            </a:fld>
            <a:endParaRPr lang="lv-LV"/>
          </a:p>
        </p:txBody>
      </p:sp>
      <p:sp>
        <p:nvSpPr>
          <p:cNvPr id="4" name="Footer Placeholder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A2571B58-4B7E-4720-B408-CA29F4B72760}" type="slidenum">
              <a:rPr lang="lv-LV" smtClean="0"/>
              <a:t>‹#›</a:t>
            </a:fld>
            <a:endParaRPr lang="lv-LV"/>
          </a:p>
        </p:txBody>
      </p:sp>
    </p:spTree>
    <p:extLst>
      <p:ext uri="{BB962C8B-B14F-4D97-AF65-F5344CB8AC3E}">
        <p14:creationId xmlns:p14="http://schemas.microsoft.com/office/powerpoint/2010/main" val="32131035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003F7336-57C5-4A78-BA30-95643EF9BB6F}" type="datetimeFigureOut">
              <a:rPr lang="lv-LV" smtClean="0"/>
              <a:t>15.12.2020</a:t>
            </a:fld>
            <a:endParaRPr lang="lv-LV"/>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5660FDBF-4D80-4B11-AE1E-D00840F0256E}" type="slidenum">
              <a:rPr lang="lv-LV" smtClean="0"/>
              <a:t>‹#›</a:t>
            </a:fld>
            <a:endParaRPr lang="lv-LV"/>
          </a:p>
        </p:txBody>
      </p:sp>
    </p:spTree>
    <p:extLst>
      <p:ext uri="{BB962C8B-B14F-4D97-AF65-F5344CB8AC3E}">
        <p14:creationId xmlns:p14="http://schemas.microsoft.com/office/powerpoint/2010/main" val="14207989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fld id="{5660FDBF-4D80-4B11-AE1E-D00840F0256E}" type="slidenum">
              <a:rPr lang="lv-LV" smtClean="0"/>
              <a:t>1</a:t>
            </a:fld>
            <a:endParaRPr lang="lv-LV"/>
          </a:p>
        </p:txBody>
      </p:sp>
    </p:spTree>
    <p:extLst>
      <p:ext uri="{BB962C8B-B14F-4D97-AF65-F5344CB8AC3E}">
        <p14:creationId xmlns:p14="http://schemas.microsoft.com/office/powerpoint/2010/main" val="24705147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fld id="{5660FDBF-4D80-4B11-AE1E-D00840F0256E}" type="slidenum">
              <a:rPr lang="lv-LV" smtClean="0"/>
              <a:t>10</a:t>
            </a:fld>
            <a:endParaRPr lang="lv-LV"/>
          </a:p>
        </p:txBody>
      </p:sp>
    </p:spTree>
    <p:extLst>
      <p:ext uri="{BB962C8B-B14F-4D97-AF65-F5344CB8AC3E}">
        <p14:creationId xmlns:p14="http://schemas.microsoft.com/office/powerpoint/2010/main" val="13852902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fld id="{5660FDBF-4D80-4B11-AE1E-D00840F0256E}" type="slidenum">
              <a:rPr lang="lv-LV" smtClean="0"/>
              <a:t>11</a:t>
            </a:fld>
            <a:endParaRPr lang="lv-LV"/>
          </a:p>
        </p:txBody>
      </p:sp>
    </p:spTree>
    <p:extLst>
      <p:ext uri="{BB962C8B-B14F-4D97-AF65-F5344CB8AC3E}">
        <p14:creationId xmlns:p14="http://schemas.microsoft.com/office/powerpoint/2010/main" val="35591448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fld id="{5660FDBF-4D80-4B11-AE1E-D00840F0256E}" type="slidenum">
              <a:rPr lang="lv-LV" smtClean="0"/>
              <a:t>12</a:t>
            </a:fld>
            <a:endParaRPr lang="lv-LV"/>
          </a:p>
        </p:txBody>
      </p:sp>
    </p:spTree>
    <p:extLst>
      <p:ext uri="{BB962C8B-B14F-4D97-AF65-F5344CB8AC3E}">
        <p14:creationId xmlns:p14="http://schemas.microsoft.com/office/powerpoint/2010/main" val="41610558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p:txBody>
      </p:sp>
      <p:sp>
        <p:nvSpPr>
          <p:cNvPr id="17412" name="Slide Number Placeholder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B754144-6236-4501-A421-EABACB9DE712}" type="slidenum">
              <a:rPr lang="lv-LV" altLang="lv-LV"/>
              <a:pPr/>
              <a:t>2</a:t>
            </a:fld>
            <a:endParaRPr lang="lv-LV" altLang="lv-LV"/>
          </a:p>
        </p:txBody>
      </p:sp>
    </p:spTree>
    <p:extLst>
      <p:ext uri="{BB962C8B-B14F-4D97-AF65-F5344CB8AC3E}">
        <p14:creationId xmlns:p14="http://schemas.microsoft.com/office/powerpoint/2010/main" val="30558920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5660FDBF-4D80-4B11-AE1E-D00840F0256E}" type="slidenum">
              <a:rPr lang="lv-LV" smtClean="0"/>
              <a:t>3</a:t>
            </a:fld>
            <a:endParaRPr lang="lv-LV"/>
          </a:p>
        </p:txBody>
      </p:sp>
    </p:spTree>
    <p:extLst>
      <p:ext uri="{BB962C8B-B14F-4D97-AF65-F5344CB8AC3E}">
        <p14:creationId xmlns:p14="http://schemas.microsoft.com/office/powerpoint/2010/main" val="5907536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lv-LV" altLang="lv-LV" dirty="0"/>
              <a:t>Nabadzības riska slieksnis nozīmē to personu loku, kuram var būt risks nonākt nabadzībā, taču tā vēl netiek uzskatīta par iedzīvotāju grupu, kam sniedzams atbalsts naudas izteiksmē. </a:t>
            </a:r>
          </a:p>
          <a:p>
            <a:r>
              <a:rPr lang="lv-LV" altLang="lv-LV" dirty="0"/>
              <a:t>Trūcīgas personas ir iedzīvotāju grupa, kuras ienākumi ir zem nabadzības riska sliekšņa, tātad viņiem jau tiek sniegts kāds atbalsts – Latvijas gadījumā tie ir dažādi atvieglojumi un pakalpojumi.  </a:t>
            </a:r>
          </a:p>
          <a:p>
            <a:endParaRPr lang="lv-LV" altLang="lv-LV" dirty="0"/>
          </a:p>
          <a:p>
            <a:pPr>
              <a:spcBef>
                <a:spcPct val="0"/>
              </a:spcBef>
            </a:pPr>
            <a:r>
              <a:rPr lang="lv-LV" altLang="lv-LV" b="1" dirty="0">
                <a:latin typeface="Verdana" panose="020B0604030504040204" pitchFamily="34" charset="0"/>
              </a:rPr>
              <a:t>ST runā par visām pamatvajadzībām. Taču sociālās drošības sistēmas ietvaros pamatvajadzību nodrošināšana tiek risināta caur dažādiem atbalsta pasākumiem.</a:t>
            </a:r>
          </a:p>
          <a:p>
            <a:pPr>
              <a:spcBef>
                <a:spcPct val="0"/>
              </a:spcBef>
            </a:pPr>
            <a:r>
              <a:rPr lang="lv-LV" altLang="lv-LV" b="1" dirty="0">
                <a:latin typeface="Verdana" panose="020B0604030504040204" pitchFamily="34" charset="0"/>
              </a:rPr>
              <a:t>ST spriedumā par GMI līmeni </a:t>
            </a:r>
            <a:r>
              <a:rPr lang="lv-LV" altLang="lv-LV" dirty="0">
                <a:latin typeface="Verdana" panose="020B0604030504040204" pitchFamily="34" charset="0"/>
              </a:rPr>
              <a:t>norāda, ka «lai ikviens varētu dzīvot tādu dzīvi, kas atbilst cilvēka cieņai, sociālās palīdzības minimumam vajadzētu būt tādam, ka ikviens var nodrošināt sev </a:t>
            </a:r>
            <a:r>
              <a:rPr lang="lv-LV" altLang="lv-LV" u="sng" dirty="0">
                <a:latin typeface="Verdana" panose="020B0604030504040204" pitchFamily="34" charset="0"/>
              </a:rPr>
              <a:t>pārtiku, apģērbu, mājokli un medicīnisko palīdzību</a:t>
            </a:r>
            <a:r>
              <a:rPr lang="lv-LV" altLang="lv-LV" dirty="0">
                <a:latin typeface="Verdana" panose="020B0604030504040204" pitchFamily="34" charset="0"/>
              </a:rPr>
              <a:t> – visu to, kas nepieciešams elementāras izdzīvošanas garantēšanai jebkuram cilvēkam, kā arī nodrošināt ikvienai personai iespējas izmantot </a:t>
            </a:r>
            <a:r>
              <a:rPr lang="lv-LV" altLang="lv-LV" u="sng" dirty="0">
                <a:latin typeface="Verdana" panose="020B0604030504040204" pitchFamily="34" charset="0"/>
              </a:rPr>
              <a:t>savas tiesības uz pamatizglītību</a:t>
            </a:r>
            <a:r>
              <a:rPr lang="lv-LV" altLang="lv-LV" dirty="0">
                <a:latin typeface="Verdana" panose="020B0604030504040204" pitchFamily="34" charset="0"/>
              </a:rPr>
              <a:t>. Turklāt sociālajai palīdzībai ir jāgarantē personai </a:t>
            </a:r>
            <a:r>
              <a:rPr lang="lv-LV" altLang="lv-LV" u="sng" dirty="0">
                <a:latin typeface="Verdana" panose="020B0604030504040204" pitchFamily="34" charset="0"/>
              </a:rPr>
              <a:t>iespējas piedalīties sociālajā, politiskajā un kultūras dzīvē</a:t>
            </a:r>
            <a:r>
              <a:rPr lang="lv-LV" altLang="lv-LV" dirty="0">
                <a:latin typeface="Verdana" panose="020B0604030504040204" pitchFamily="34" charset="0"/>
              </a:rPr>
              <a:t>, tādējādi ikvienai personai nodrošinot pilnvērtīga sabiedrības locekļa statusu».</a:t>
            </a:r>
          </a:p>
          <a:p>
            <a:pPr>
              <a:spcBef>
                <a:spcPct val="0"/>
              </a:spcBef>
            </a:pPr>
            <a:endParaRPr lang="lv-LV" altLang="lv-LV" dirty="0">
              <a:latin typeface="Verdana" panose="020B0604030504040204" pitchFamily="34" charset="0"/>
            </a:endParaRPr>
          </a:p>
          <a:p>
            <a:pPr>
              <a:spcBef>
                <a:spcPct val="0"/>
              </a:spcBef>
            </a:pPr>
            <a:r>
              <a:rPr lang="lv-LV" altLang="lv-LV" dirty="0">
                <a:latin typeface="Verdana" panose="020B0604030504040204" pitchFamily="34" charset="0"/>
              </a:rPr>
              <a:t>Izglītība un veselība ir universāli valsts mērogā nodrošinātās tiesības (lai arī ar trūkumiem). Sociālās un kultūras dzīves iespējas iespējams saņemt bez maksas. Tādējādi orientējamies uz to, ka VSNP un GMI jānodrošina pārtika un apģērbs, papildu klāt jābūt tiesībām uz mājokļa pabalstu. </a:t>
            </a:r>
          </a:p>
          <a:p>
            <a:pPr>
              <a:spcBef>
                <a:spcPct val="0"/>
              </a:spcBef>
            </a:pPr>
            <a:endParaRPr lang="lv-LV" altLang="lv-LV" dirty="0">
              <a:latin typeface="Verdana" panose="020B0604030504040204" pitchFamily="34" charset="0"/>
            </a:endParaRPr>
          </a:p>
          <a:p>
            <a:pPr>
              <a:spcBef>
                <a:spcPct val="0"/>
              </a:spcBef>
            </a:pPr>
            <a:r>
              <a:rPr lang="lv-LV" altLang="lv-LV" dirty="0">
                <a:latin typeface="Verdana" panose="020B0604030504040204" pitchFamily="34" charset="0"/>
              </a:rPr>
              <a:t>Savukārt personām, kuru ienākumi ir augstāki par GMI līmeni , taču joprojām zemi, ir tiesības uz dažādiem trūcīgām un maznodrošinātām personām pieejamajiem atvieglojumiem* :</a:t>
            </a:r>
          </a:p>
          <a:p>
            <a:endParaRPr lang="lv-LV" altLang="lv-LV" dirty="0"/>
          </a:p>
          <a:p>
            <a:r>
              <a:rPr lang="lv-LV" altLang="lv-LV" dirty="0"/>
              <a:t>Ņemot vērā minēto, valsts noteiktos minimālo ienākumu sliekšņus rosinām noteikt dažādus, atkarībā no pakalpojuma veida, ko cilvēks saņem – minimālā pensija, valsts sociālā nodrošinājuma pabalsts (ja tiesības uz pensiju nav nopelnītas), GMI (ja kādu iemeslu dēļ kopējie ienākumi mājsaimniecībā  ir nepietiekami un zem noteiktā sliekšņa)</a:t>
            </a:r>
          </a:p>
          <a:p>
            <a:endParaRPr lang="lv-LV" altLang="lv-LV" dirty="0"/>
          </a:p>
          <a:p>
            <a:r>
              <a:rPr lang="lv-LV" altLang="lv-LV" dirty="0"/>
              <a:t>Vadoties pēc tā, ka Koncepcijā bija noteikts , ka Minimālā ienākuma līmenis ir 40% no ienākumu mediānas, Ministrija rosina noteikt šādus minimālo ienākumu sliekšņus, kas izteikti procentuālā izteiksmē no ienākumu mediānas. </a:t>
            </a:r>
          </a:p>
          <a:p>
            <a:endParaRPr lang="lv-LV" altLang="lv-LV" dirty="0"/>
          </a:p>
          <a:p>
            <a:r>
              <a:rPr lang="lv-LV" altLang="lv-LV" dirty="0"/>
              <a:t>Tikai info:</a:t>
            </a:r>
          </a:p>
          <a:p>
            <a:pPr>
              <a:spcBef>
                <a:spcPct val="0"/>
              </a:spcBef>
            </a:pPr>
            <a:r>
              <a:rPr lang="lv-LV" altLang="lv-LV" dirty="0"/>
              <a:t>* </a:t>
            </a:r>
            <a:r>
              <a:rPr lang="lv-LV" altLang="lv-LV" dirty="0">
                <a:latin typeface="Verdana" panose="020B0604030504040204" pitchFamily="34" charset="0"/>
              </a:rPr>
              <a:t>Trūcīgas personas </a:t>
            </a:r>
            <a:r>
              <a:rPr lang="lv-LV" altLang="lv-LV" b="1" i="1" dirty="0">
                <a:latin typeface="Verdana" panose="020B0604030504040204" pitchFamily="34" charset="0"/>
              </a:rPr>
              <a:t>atbrīvotas</a:t>
            </a:r>
            <a:r>
              <a:rPr lang="lv-LV" altLang="lv-LV" dirty="0">
                <a:latin typeface="Verdana" panose="020B0604030504040204" pitchFamily="34" charset="0"/>
              </a:rPr>
              <a:t> </a:t>
            </a:r>
            <a:r>
              <a:rPr lang="lv-LV" altLang="lv-LV" b="1" i="1" dirty="0">
                <a:latin typeface="Verdana" panose="020B0604030504040204" pitchFamily="34" charset="0"/>
              </a:rPr>
              <a:t>no pacienta līdzmaksājuma </a:t>
            </a:r>
            <a:r>
              <a:rPr lang="lv-LV" altLang="lv-LV" dirty="0">
                <a:latin typeface="Verdana" panose="020B0604030504040204" pitchFamily="34" charset="0"/>
              </a:rPr>
              <a:t>veselības aprūpes pakalpojumiem; t.sk. no pacienta līdzmaksājuma vienā </a:t>
            </a:r>
            <a:r>
              <a:rPr lang="lv-LV" altLang="lv-LV" dirty="0" err="1">
                <a:latin typeface="Verdana" panose="020B0604030504040204" pitchFamily="34" charset="0"/>
              </a:rPr>
              <a:t>stacionēšanas</a:t>
            </a:r>
            <a:r>
              <a:rPr lang="lv-LV" altLang="lv-LV" dirty="0">
                <a:latin typeface="Verdana" panose="020B0604030504040204" pitchFamily="34" charset="0"/>
              </a:rPr>
              <a:t> reizē operāciju zālē veiktajām ķirurģiskajām operācijām;</a:t>
            </a:r>
          </a:p>
          <a:p>
            <a:pPr>
              <a:spcBef>
                <a:spcPct val="0"/>
              </a:spcBef>
            </a:pPr>
            <a:r>
              <a:rPr lang="lv-LV" altLang="lv-LV" dirty="0">
                <a:latin typeface="Verdana" panose="020B0604030504040204" pitchFamily="34" charset="0"/>
              </a:rPr>
              <a:t>Trūcīgā statuss dod tiesības saņemt </a:t>
            </a:r>
            <a:r>
              <a:rPr lang="lv-LV" altLang="lv-LV" b="1" i="1" dirty="0">
                <a:latin typeface="Verdana" panose="020B0604030504040204" pitchFamily="34" charset="0"/>
              </a:rPr>
              <a:t>zāļu vai medicīnisko ierīču iegādes izdevumu </a:t>
            </a:r>
            <a:r>
              <a:rPr lang="lv-LV" altLang="lv-LV" dirty="0">
                <a:latin typeface="Verdana" panose="020B0604030504040204" pitchFamily="34" charset="0"/>
              </a:rPr>
              <a:t>kompensāciju pilnā apmērā.  </a:t>
            </a:r>
          </a:p>
          <a:p>
            <a:pPr>
              <a:spcBef>
                <a:spcPct val="0"/>
              </a:spcBef>
            </a:pPr>
            <a:r>
              <a:rPr lang="lv-LV" altLang="lv-LV" b="1" i="1" dirty="0">
                <a:latin typeface="Verdana" panose="020B0604030504040204" pitchFamily="34" charset="0"/>
              </a:rPr>
              <a:t>Trūcīgā un maznodrošinātā statuss </a:t>
            </a:r>
            <a:r>
              <a:rPr lang="lv-LV" altLang="lv-LV" u="sng" dirty="0">
                <a:latin typeface="Verdana" panose="020B0604030504040204" pitchFamily="34" charset="0"/>
              </a:rPr>
              <a:t>dod tiesības </a:t>
            </a:r>
            <a:r>
              <a:rPr lang="lv-LV" altLang="lv-LV" dirty="0">
                <a:latin typeface="Verdana" panose="020B0604030504040204" pitchFamily="34" charset="0"/>
              </a:rPr>
              <a:t>ģimenei (personai) saņemt ne tikai pašvaldības noteikto sociālo palīdzību, bet arī </a:t>
            </a:r>
            <a:r>
              <a:rPr lang="lv-LV" altLang="lv-LV" b="1" i="1" dirty="0">
                <a:latin typeface="Verdana" panose="020B0604030504040204" pitchFamily="34" charset="0"/>
              </a:rPr>
              <a:t>valsts noteiktus atvieglojumus</a:t>
            </a:r>
            <a:r>
              <a:rPr lang="lv-LV" altLang="lv-LV" dirty="0">
                <a:latin typeface="Verdana" panose="020B0604030504040204" pitchFamily="34" charset="0"/>
              </a:rPr>
              <a:t>, piemēram:</a:t>
            </a:r>
          </a:p>
          <a:p>
            <a:pPr>
              <a:spcBef>
                <a:spcPct val="0"/>
              </a:spcBef>
              <a:buFontTx/>
              <a:buChar char="•"/>
            </a:pPr>
            <a:r>
              <a:rPr lang="lv-LV" altLang="lv-LV" dirty="0">
                <a:latin typeface="Verdana" panose="020B0604030504040204" pitchFamily="34" charset="0"/>
              </a:rPr>
              <a:t>trūcīgai ģimenei (personai) nekustamā īpašuma nodokļa atvieglojumu 90% apmērā; maznodrošinātai - līdz 90% pašvaldības noteiktā apmērā;</a:t>
            </a:r>
          </a:p>
          <a:p>
            <a:pPr>
              <a:spcBef>
                <a:spcPct val="0"/>
              </a:spcBef>
              <a:buFontTx/>
              <a:buChar char="•"/>
            </a:pPr>
            <a:r>
              <a:rPr lang="lv-LV" altLang="lv-LV" dirty="0">
                <a:latin typeface="Verdana" panose="020B0604030504040204" pitchFamily="34" charset="0"/>
              </a:rPr>
              <a:t>saņemt valsts nodrošināto juridisko palīdzību;</a:t>
            </a:r>
          </a:p>
          <a:p>
            <a:pPr>
              <a:spcBef>
                <a:spcPct val="0"/>
              </a:spcBef>
              <a:buFontTx/>
              <a:buChar char="•"/>
            </a:pPr>
            <a:r>
              <a:rPr lang="lv-LV" altLang="lv-LV" dirty="0">
                <a:latin typeface="Verdana" panose="020B0604030504040204" pitchFamily="34" charset="0"/>
              </a:rPr>
              <a:t>pretendēt uz atbrīvojumu no tiesas izdevumu atmaksas (lēmumu par atbrīvojumu, vērtējot personas ienākumus, pieņem tiesa);</a:t>
            </a:r>
          </a:p>
          <a:p>
            <a:pPr>
              <a:spcBef>
                <a:spcPct val="0"/>
              </a:spcBef>
              <a:buFontTx/>
              <a:buChar char="•"/>
            </a:pPr>
            <a:r>
              <a:rPr lang="lv-LV" altLang="lv-LV" dirty="0">
                <a:latin typeface="Verdana" panose="020B0604030504040204" pitchFamily="34" charset="0"/>
              </a:rPr>
              <a:t>tiesības saņemt elektroenerģijas pakalpojumu par samazinātu cenu.</a:t>
            </a:r>
          </a:p>
          <a:p>
            <a:endParaRPr lang="lv-LV" altLang="lv-LV" dirty="0"/>
          </a:p>
          <a:p>
            <a:endParaRPr lang="lv-LV" altLang="lv-LV" dirty="0"/>
          </a:p>
          <a:p>
            <a:endParaRPr lang="lv-LV" altLang="lv-LV" dirty="0"/>
          </a:p>
          <a:p>
            <a:endParaRPr lang="lv-LV" altLang="lv-LV" dirty="0"/>
          </a:p>
        </p:txBody>
      </p:sp>
      <p:sp>
        <p:nvSpPr>
          <p:cNvPr id="19460" name="Slide Number Placeholder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25145800-3571-4470-81A9-6B484BB57279}" type="slidenum">
              <a:rPr lang="lv-LV" altLang="lv-LV"/>
              <a:pPr/>
              <a:t>4</a:t>
            </a:fld>
            <a:endParaRPr lang="lv-LV" altLang="lv-LV"/>
          </a:p>
        </p:txBody>
      </p:sp>
    </p:spTree>
    <p:extLst>
      <p:ext uri="{BB962C8B-B14F-4D97-AF65-F5344CB8AC3E}">
        <p14:creationId xmlns:p14="http://schemas.microsoft.com/office/powerpoint/2010/main" val="42583796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lv-LV" dirty="0">
              <a:latin typeface="Verdana" panose="020B0604030504040204" pitchFamily="34" charset="0"/>
            </a:endParaRPr>
          </a:p>
          <a:p>
            <a:pPr>
              <a:spcBef>
                <a:spcPct val="0"/>
              </a:spcBef>
            </a:pPr>
            <a:r>
              <a:rPr lang="lv-LV" altLang="lv-LV" dirty="0">
                <a:latin typeface="Verdana" panose="020B0604030504040204" pitchFamily="34" charset="0"/>
              </a:rPr>
              <a:t>Atbilstoši piedāvājumam, ka zemākais slieksnis GMI saņemšanai būtu 109 </a:t>
            </a:r>
            <a:r>
              <a:rPr lang="lv-LV" altLang="lv-LV" dirty="0" err="1">
                <a:latin typeface="Verdana" panose="020B0604030504040204" pitchFamily="34" charset="0"/>
              </a:rPr>
              <a:t>euro</a:t>
            </a:r>
            <a:r>
              <a:rPr lang="lv-LV" altLang="lv-LV" dirty="0">
                <a:latin typeface="Verdana" panose="020B0604030504040204" pitchFamily="34" charset="0"/>
              </a:rPr>
              <a:t>, tiek veidoti sliekšņi VSNP apmēri un minimālo vecuma un invaliditātes pensiju apmēri dažādām saņēmēju grupām. </a:t>
            </a:r>
          </a:p>
          <a:p>
            <a:pPr>
              <a:spcBef>
                <a:spcPct val="0"/>
              </a:spcBef>
            </a:pPr>
            <a:r>
              <a:rPr lang="lv-LV" altLang="lv-LV" dirty="0">
                <a:latin typeface="Verdana" panose="020B0604030504040204" pitchFamily="34" charset="0"/>
              </a:rPr>
              <a:t>Šeit redzams, ka personai ar III grupas invaliditāti vispārējā gadījumā slieksnis arī ir 109 </a:t>
            </a:r>
            <a:r>
              <a:rPr lang="lv-LV" altLang="lv-LV" dirty="0" err="1">
                <a:latin typeface="Verdana" panose="020B0604030504040204" pitchFamily="34" charset="0"/>
              </a:rPr>
              <a:t>euro</a:t>
            </a:r>
            <a:r>
              <a:rPr lang="lv-LV" altLang="lv-LV" dirty="0">
                <a:latin typeface="Verdana" panose="020B0604030504040204" pitchFamily="34" charset="0"/>
              </a:rPr>
              <a:t>, taču pārējām grupām, kā arī atkarībā no tā, vai invaliditāte ir kopš bērnības, un vai persona ar invaliditāti strādā / nestrādā, sliekšņi ir augstāki. </a:t>
            </a:r>
          </a:p>
          <a:p>
            <a:pPr>
              <a:spcBef>
                <a:spcPct val="0"/>
              </a:spcBef>
            </a:pPr>
            <a:r>
              <a:rPr lang="lv-LV" altLang="lv-LV" dirty="0">
                <a:latin typeface="Verdana" panose="020B0604030504040204" pitchFamily="34" charset="0"/>
              </a:rPr>
              <a:t>Tādējādi, piemēram, nestrādājošai personai ar I grupas invaliditāti kopš bērnības, VSNP apmērs būtu 247 </a:t>
            </a:r>
            <a:r>
              <a:rPr lang="lv-LV" altLang="lv-LV" dirty="0" err="1">
                <a:latin typeface="Verdana" panose="020B0604030504040204" pitchFamily="34" charset="0"/>
              </a:rPr>
              <a:t>euro</a:t>
            </a:r>
            <a:r>
              <a:rPr lang="lv-LV" altLang="lv-LV" dirty="0">
                <a:latin typeface="Verdana" panose="020B0604030504040204" pitchFamily="34" charset="0"/>
              </a:rPr>
              <a:t>. Par šo mērķa grupu ļoti iestājās ST, kā arī būsiet pamanījuši medijos, ka tieši šī ir mērķa grupa šobrīd ļoti piesaka savas tiesības, jo šīm personām ļoti lielā mērā visu mūžu jāpaliek savas ģimenes atkarībā, jo sniegtais valsts atbalsts komplektā ar šo cilvēku tiešām ierobežotajām iespējām pašiem sev nopelnīt iztiku, neļauj nodrošināt pamatvajadzības.</a:t>
            </a:r>
          </a:p>
          <a:p>
            <a:endParaRPr lang="lv-LV" altLang="lv-LV" dirty="0">
              <a:latin typeface="Times New Roman" panose="02020603050405020304" pitchFamily="18" charset="0"/>
              <a:cs typeface="Times New Roman" panose="02020603050405020304" pitchFamily="18" charset="0"/>
            </a:endParaRPr>
          </a:p>
          <a:p>
            <a:endParaRPr lang="lv-LV" altLang="lv-LV" dirty="0">
              <a:latin typeface="Times New Roman" panose="02020603050405020304" pitchFamily="18" charset="0"/>
              <a:cs typeface="Times New Roman" panose="02020603050405020304" pitchFamily="18" charset="0"/>
            </a:endParaRPr>
          </a:p>
          <a:p>
            <a:endParaRPr lang="lv-LV" altLang="lv-LV" dirty="0">
              <a:latin typeface="Times New Roman" panose="02020603050405020304" pitchFamily="18" charset="0"/>
              <a:cs typeface="Times New Roman" panose="02020603050405020304" pitchFamily="18" charset="0"/>
            </a:endParaRPr>
          </a:p>
          <a:p>
            <a:endParaRPr lang="lv-LV" altLang="lv-LV" b="1" dirty="0"/>
          </a:p>
        </p:txBody>
      </p:sp>
      <p:sp>
        <p:nvSpPr>
          <p:cNvPr id="22532" name="Slide Number Placeholder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1B68CA4-F0D6-4701-B786-97DDC32A8162}" type="slidenum">
              <a:rPr lang="lv-LV" altLang="lv-LV"/>
              <a:pPr/>
              <a:t>5</a:t>
            </a:fld>
            <a:endParaRPr lang="lv-LV" altLang="lv-LV"/>
          </a:p>
        </p:txBody>
      </p:sp>
    </p:spTree>
    <p:extLst>
      <p:ext uri="{BB962C8B-B14F-4D97-AF65-F5344CB8AC3E}">
        <p14:creationId xmlns:p14="http://schemas.microsoft.com/office/powerpoint/2010/main" val="2770108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lv-LV" altLang="lv-LV" dirty="0"/>
              <a:t>Lai nopelnītās pensijas apmērs būtu augstāks par VSNP apmēriem, minimālai invaliditātes un vecuma pensijai bāzes apmērs tiek noteikts 163 </a:t>
            </a:r>
            <a:r>
              <a:rPr lang="lv-LV" altLang="lv-LV" dirty="0" err="1"/>
              <a:t>euro</a:t>
            </a:r>
            <a:r>
              <a:rPr lang="lv-LV" altLang="lv-LV" dirty="0"/>
              <a:t> (personām ar invaliditāti kopš bērnības – 191 </a:t>
            </a:r>
            <a:r>
              <a:rPr lang="lv-LV" altLang="lv-LV" dirty="0" err="1"/>
              <a:t>euro</a:t>
            </a:r>
            <a:r>
              <a:rPr lang="lv-LV" altLang="lv-LV" dirty="0"/>
              <a:t>), kas atbilst arī III invaliditātes grupas vispārējā gadījumā. </a:t>
            </a:r>
          </a:p>
          <a:p>
            <a:endParaRPr lang="lv-LV" altLang="lv-LV" dirty="0"/>
          </a:p>
          <a:p>
            <a:r>
              <a:rPr lang="lv-LV" altLang="lv-LV" dirty="0"/>
              <a:t>I un II invaliditātes grupas gadījumā minimālās invaliditātes pensijas apmērs ir augstāks, atkarībā no koeficienta. </a:t>
            </a:r>
          </a:p>
          <a:p>
            <a:endParaRPr lang="en-US" altLang="lv-LV" dirty="0"/>
          </a:p>
        </p:txBody>
      </p:sp>
      <p:sp>
        <p:nvSpPr>
          <p:cNvPr id="24580" name="Slide Number Placeholder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6DE2DC73-0BA7-43FA-BFC0-C70604227309}" type="slidenum">
              <a:rPr lang="lv-LV" altLang="lv-LV"/>
              <a:pPr/>
              <a:t>6</a:t>
            </a:fld>
            <a:endParaRPr lang="lv-LV" altLang="lv-LV"/>
          </a:p>
        </p:txBody>
      </p:sp>
    </p:spTree>
    <p:extLst>
      <p:ext uri="{BB962C8B-B14F-4D97-AF65-F5344CB8AC3E}">
        <p14:creationId xmlns:p14="http://schemas.microsoft.com/office/powerpoint/2010/main" val="9619817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fld id="{5660FDBF-4D80-4B11-AE1E-D00840F0256E}" type="slidenum">
              <a:rPr lang="lv-LV" smtClean="0"/>
              <a:t>7</a:t>
            </a:fld>
            <a:endParaRPr lang="lv-LV"/>
          </a:p>
        </p:txBody>
      </p:sp>
    </p:spTree>
    <p:extLst>
      <p:ext uri="{BB962C8B-B14F-4D97-AF65-F5344CB8AC3E}">
        <p14:creationId xmlns:p14="http://schemas.microsoft.com/office/powerpoint/2010/main" val="9672826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fld id="{5660FDBF-4D80-4B11-AE1E-D00840F0256E}" type="slidenum">
              <a:rPr lang="lv-LV" smtClean="0"/>
              <a:t>8</a:t>
            </a:fld>
            <a:endParaRPr lang="lv-LV"/>
          </a:p>
        </p:txBody>
      </p:sp>
    </p:spTree>
    <p:extLst>
      <p:ext uri="{BB962C8B-B14F-4D97-AF65-F5344CB8AC3E}">
        <p14:creationId xmlns:p14="http://schemas.microsoft.com/office/powerpoint/2010/main" val="1687926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noChangeArrowheads="1"/>
          </p:cNvSpPr>
          <p:nvPr>
            <p:ph type="body" idx="1"/>
          </p:nvPr>
        </p:nvSpPr>
        <p:spPr bwMode="auto"/>
        <p:txBody>
          <a:bodyPr wrap="square" numCol="1" anchor="t" anchorCtr="0" compatLnSpc="1">
            <a:prstTxWarp prst="textNoShape">
              <a:avLst/>
            </a:prstTxWarp>
          </a:bodyPr>
          <a:lstStyle/>
          <a:p>
            <a:pPr>
              <a:defRPr/>
            </a:pPr>
            <a:endParaRPr lang="lv-LV" altLang="lv-LV" dirty="0"/>
          </a:p>
        </p:txBody>
      </p:sp>
      <p:sp>
        <p:nvSpPr>
          <p:cNvPr id="15364" name="Slide Number Placeholder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C993001B-1E1F-4DB6-8014-FCE1D68578B9}" type="slidenum">
              <a:rPr lang="lv-LV" altLang="lv-LV"/>
              <a:pPr/>
              <a:t>9</a:t>
            </a:fld>
            <a:endParaRPr lang="lv-LV" altLang="lv-LV"/>
          </a:p>
        </p:txBody>
      </p:sp>
    </p:spTree>
    <p:extLst>
      <p:ext uri="{BB962C8B-B14F-4D97-AF65-F5344CB8AC3E}">
        <p14:creationId xmlns:p14="http://schemas.microsoft.com/office/powerpoint/2010/main" val="2807529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lv-LV"/>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lv-LV"/>
          </a:p>
        </p:txBody>
      </p:sp>
      <p:sp>
        <p:nvSpPr>
          <p:cNvPr id="4" name="Date Placeholder 3"/>
          <p:cNvSpPr>
            <a:spLocks noGrp="1"/>
          </p:cNvSpPr>
          <p:nvPr>
            <p:ph type="dt" sz="half" idx="10"/>
          </p:nvPr>
        </p:nvSpPr>
        <p:spPr/>
        <p:txBody>
          <a:bodyPr/>
          <a:lstStyle/>
          <a:p>
            <a:fld id="{87BD2384-5818-4D7D-85EE-8EFB810E0984}" type="datetime1">
              <a:rPr lang="lv-LV" smtClean="0"/>
              <a:t>15.12.2020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1391843-AB9A-4FE1-906A-37CAC3946422}" type="slidenum">
              <a:rPr lang="lv-LV" smtClean="0"/>
              <a:t>‹#›</a:t>
            </a:fld>
            <a:endParaRPr lang="lv-LV"/>
          </a:p>
        </p:txBody>
      </p:sp>
    </p:spTree>
    <p:extLst>
      <p:ext uri="{BB962C8B-B14F-4D97-AF65-F5344CB8AC3E}">
        <p14:creationId xmlns:p14="http://schemas.microsoft.com/office/powerpoint/2010/main" val="2216269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6BB4904E-B6A0-4449-81EB-2C09D98D00B9}" type="datetime1">
              <a:rPr lang="lv-LV" smtClean="0"/>
              <a:t>15.12.2020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1391843-AB9A-4FE1-906A-37CAC3946422}" type="slidenum">
              <a:rPr lang="lv-LV" smtClean="0"/>
              <a:t>‹#›</a:t>
            </a:fld>
            <a:endParaRPr lang="lv-LV"/>
          </a:p>
        </p:txBody>
      </p:sp>
    </p:spTree>
    <p:extLst>
      <p:ext uri="{BB962C8B-B14F-4D97-AF65-F5344CB8AC3E}">
        <p14:creationId xmlns:p14="http://schemas.microsoft.com/office/powerpoint/2010/main" val="3302586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F206F341-9B96-4376-8BEF-7567689F7DAD}" type="datetime1">
              <a:rPr lang="lv-LV" smtClean="0"/>
              <a:t>15.12.2020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1391843-AB9A-4FE1-906A-37CAC3946422}" type="slidenum">
              <a:rPr lang="lv-LV" smtClean="0"/>
              <a:t>‹#›</a:t>
            </a:fld>
            <a:endParaRPr lang="lv-LV"/>
          </a:p>
        </p:txBody>
      </p:sp>
    </p:spTree>
    <p:extLst>
      <p:ext uri="{BB962C8B-B14F-4D97-AF65-F5344CB8AC3E}">
        <p14:creationId xmlns:p14="http://schemas.microsoft.com/office/powerpoint/2010/main" val="10107499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8240570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CE637230-036E-4DDC-BEBA-02A759AD7875}" type="slidenum">
              <a:rPr lang="en-US" altLang="lv-LV"/>
              <a:pPr/>
              <a:t>‹#›</a:t>
            </a:fld>
            <a:endParaRPr lang="en-US" altLang="lv-LV"/>
          </a:p>
        </p:txBody>
      </p:sp>
    </p:spTree>
    <p:extLst>
      <p:ext uri="{BB962C8B-B14F-4D97-AF65-F5344CB8AC3E}">
        <p14:creationId xmlns:p14="http://schemas.microsoft.com/office/powerpoint/2010/main" val="34836876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CE637230-036E-4DDC-BEBA-02A759AD7875}" type="slidenum">
              <a:rPr lang="en-US" altLang="lv-LV"/>
              <a:pPr/>
              <a:t>‹#›</a:t>
            </a:fld>
            <a:endParaRPr lang="en-US" altLang="lv-LV"/>
          </a:p>
        </p:txBody>
      </p:sp>
    </p:spTree>
    <p:extLst>
      <p:ext uri="{BB962C8B-B14F-4D97-AF65-F5344CB8AC3E}">
        <p14:creationId xmlns:p14="http://schemas.microsoft.com/office/powerpoint/2010/main" val="24325430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CE637230-036E-4DDC-BEBA-02A759AD7875}" type="slidenum">
              <a:rPr lang="en-US" altLang="lv-LV"/>
              <a:pPr/>
              <a:t>‹#›</a:t>
            </a:fld>
            <a:endParaRPr lang="en-US" altLang="lv-LV"/>
          </a:p>
        </p:txBody>
      </p:sp>
    </p:spTree>
    <p:extLst>
      <p:ext uri="{BB962C8B-B14F-4D97-AF65-F5344CB8AC3E}">
        <p14:creationId xmlns:p14="http://schemas.microsoft.com/office/powerpoint/2010/main" val="16492823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CE637230-036E-4DDC-BEBA-02A759AD7875}" type="slidenum">
              <a:rPr lang="en-US" altLang="lv-LV"/>
              <a:pPr/>
              <a:t>‹#›</a:t>
            </a:fld>
            <a:endParaRPr lang="en-US" altLang="lv-LV"/>
          </a:p>
        </p:txBody>
      </p:sp>
    </p:spTree>
    <p:extLst>
      <p:ext uri="{BB962C8B-B14F-4D97-AF65-F5344CB8AC3E}">
        <p14:creationId xmlns:p14="http://schemas.microsoft.com/office/powerpoint/2010/main" val="22153057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CE637230-036E-4DDC-BEBA-02A759AD7875}" type="slidenum">
              <a:rPr lang="en-US" altLang="lv-LV"/>
              <a:pPr/>
              <a:t>‹#›</a:t>
            </a:fld>
            <a:endParaRPr lang="en-US" altLang="lv-LV"/>
          </a:p>
        </p:txBody>
      </p:sp>
    </p:spTree>
    <p:extLst>
      <p:ext uri="{BB962C8B-B14F-4D97-AF65-F5344CB8AC3E}">
        <p14:creationId xmlns:p14="http://schemas.microsoft.com/office/powerpoint/2010/main" val="30641525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CE637230-036E-4DDC-BEBA-02A759AD7875}" type="slidenum">
              <a:rPr lang="en-US" altLang="lv-LV"/>
              <a:pPr/>
              <a:t>‹#›</a:t>
            </a:fld>
            <a:endParaRPr lang="en-US" altLang="lv-LV"/>
          </a:p>
        </p:txBody>
      </p:sp>
    </p:spTree>
    <p:extLst>
      <p:ext uri="{BB962C8B-B14F-4D97-AF65-F5344CB8AC3E}">
        <p14:creationId xmlns:p14="http://schemas.microsoft.com/office/powerpoint/2010/main" val="3404481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CE637230-036E-4DDC-BEBA-02A759AD7875}" type="slidenum">
              <a:rPr lang="en-US" altLang="lv-LV"/>
              <a:pPr/>
              <a:t>‹#›</a:t>
            </a:fld>
            <a:endParaRPr lang="en-US" altLang="lv-LV"/>
          </a:p>
        </p:txBody>
      </p:sp>
    </p:spTree>
    <p:extLst>
      <p:ext uri="{BB962C8B-B14F-4D97-AF65-F5344CB8AC3E}">
        <p14:creationId xmlns:p14="http://schemas.microsoft.com/office/powerpoint/2010/main" val="2653298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1007F40F-6D6A-4623-AFAB-12A15A8299CA}" type="datetime1">
              <a:rPr lang="lv-LV" smtClean="0"/>
              <a:t>15.12.2020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1391843-AB9A-4FE1-906A-37CAC3946422}" type="slidenum">
              <a:rPr lang="lv-LV" smtClean="0"/>
              <a:t>‹#›</a:t>
            </a:fld>
            <a:endParaRPr lang="lv-LV"/>
          </a:p>
        </p:txBody>
      </p:sp>
    </p:spTree>
    <p:extLst>
      <p:ext uri="{BB962C8B-B14F-4D97-AF65-F5344CB8AC3E}">
        <p14:creationId xmlns:p14="http://schemas.microsoft.com/office/powerpoint/2010/main" val="37433786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CE637230-036E-4DDC-BEBA-02A759AD7875}" type="slidenum">
              <a:rPr lang="en-US" altLang="lv-LV"/>
              <a:pPr/>
              <a:t>‹#›</a:t>
            </a:fld>
            <a:endParaRPr lang="en-US" altLang="lv-LV"/>
          </a:p>
        </p:txBody>
      </p:sp>
    </p:spTree>
    <p:extLst>
      <p:ext uri="{BB962C8B-B14F-4D97-AF65-F5344CB8AC3E}">
        <p14:creationId xmlns:p14="http://schemas.microsoft.com/office/powerpoint/2010/main" val="12068166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DA56663E-B611-425C-B791-F884DED1ADDA}" type="slidenum">
              <a:rPr lang="en-US" altLang="lv-LV"/>
              <a:pPr/>
              <a:t>‹#›</a:t>
            </a:fld>
            <a:endParaRPr lang="en-US" altLang="lv-LV"/>
          </a:p>
        </p:txBody>
      </p:sp>
    </p:spTree>
    <p:extLst>
      <p:ext uri="{BB962C8B-B14F-4D97-AF65-F5344CB8AC3E}">
        <p14:creationId xmlns:p14="http://schemas.microsoft.com/office/powerpoint/2010/main" val="1278916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lv-LV"/>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34AB274-AC67-4AD7-99A6-594121D78F41}" type="datetime1">
              <a:rPr lang="lv-LV" smtClean="0"/>
              <a:t>15.12.2020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1391843-AB9A-4FE1-906A-37CAC3946422}" type="slidenum">
              <a:rPr lang="lv-LV" smtClean="0"/>
              <a:t>‹#›</a:t>
            </a:fld>
            <a:endParaRPr lang="lv-LV"/>
          </a:p>
        </p:txBody>
      </p:sp>
    </p:spTree>
    <p:extLst>
      <p:ext uri="{BB962C8B-B14F-4D97-AF65-F5344CB8AC3E}">
        <p14:creationId xmlns:p14="http://schemas.microsoft.com/office/powerpoint/2010/main" val="3009102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p:cNvSpPr>
            <a:spLocks noGrp="1"/>
          </p:cNvSpPr>
          <p:nvPr>
            <p:ph type="dt" sz="half" idx="10"/>
          </p:nvPr>
        </p:nvSpPr>
        <p:spPr/>
        <p:txBody>
          <a:bodyPr/>
          <a:lstStyle/>
          <a:p>
            <a:fld id="{B9DC1BD0-7A0B-428C-8029-8FB2A8342DE4}" type="datetime1">
              <a:rPr lang="lv-LV" smtClean="0"/>
              <a:t>15.12.2020</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D1391843-AB9A-4FE1-906A-37CAC3946422}" type="slidenum">
              <a:rPr lang="lv-LV" smtClean="0"/>
              <a:t>‹#›</a:t>
            </a:fld>
            <a:endParaRPr lang="lv-LV"/>
          </a:p>
        </p:txBody>
      </p:sp>
    </p:spTree>
    <p:extLst>
      <p:ext uri="{BB962C8B-B14F-4D97-AF65-F5344CB8AC3E}">
        <p14:creationId xmlns:p14="http://schemas.microsoft.com/office/powerpoint/2010/main" val="2206659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lv-LV"/>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p:cNvSpPr>
            <a:spLocks noGrp="1"/>
          </p:cNvSpPr>
          <p:nvPr>
            <p:ph type="dt" sz="half" idx="10"/>
          </p:nvPr>
        </p:nvSpPr>
        <p:spPr/>
        <p:txBody>
          <a:bodyPr/>
          <a:lstStyle/>
          <a:p>
            <a:fld id="{282F5BED-0A77-47D0-93D5-214718AA40F9}" type="datetime1">
              <a:rPr lang="lv-LV" smtClean="0"/>
              <a:t>15.12.2020</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D1391843-AB9A-4FE1-906A-37CAC3946422}" type="slidenum">
              <a:rPr lang="lv-LV" smtClean="0"/>
              <a:t>‹#›</a:t>
            </a:fld>
            <a:endParaRPr lang="lv-LV"/>
          </a:p>
        </p:txBody>
      </p:sp>
    </p:spTree>
    <p:extLst>
      <p:ext uri="{BB962C8B-B14F-4D97-AF65-F5344CB8AC3E}">
        <p14:creationId xmlns:p14="http://schemas.microsoft.com/office/powerpoint/2010/main" val="2156891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p:txBody>
          <a:bodyPr/>
          <a:lstStyle/>
          <a:p>
            <a:fld id="{126B9AF0-FE29-41CD-BBCF-F8A0D9391686}" type="datetime1">
              <a:rPr lang="lv-LV" smtClean="0"/>
              <a:t>15.12.2020</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D1391843-AB9A-4FE1-906A-37CAC3946422}" type="slidenum">
              <a:rPr lang="lv-LV" smtClean="0"/>
              <a:t>‹#›</a:t>
            </a:fld>
            <a:endParaRPr lang="lv-LV"/>
          </a:p>
        </p:txBody>
      </p:sp>
    </p:spTree>
    <p:extLst>
      <p:ext uri="{BB962C8B-B14F-4D97-AF65-F5344CB8AC3E}">
        <p14:creationId xmlns:p14="http://schemas.microsoft.com/office/powerpoint/2010/main" val="1801793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8E7720-43B4-4F86-B401-712E60281041}" type="datetime1">
              <a:rPr lang="lv-LV" smtClean="0"/>
              <a:t>15.12.2020</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D1391843-AB9A-4FE1-906A-37CAC3946422}" type="slidenum">
              <a:rPr lang="lv-LV" smtClean="0"/>
              <a:t>‹#›</a:t>
            </a:fld>
            <a:endParaRPr lang="lv-LV"/>
          </a:p>
        </p:txBody>
      </p:sp>
    </p:spTree>
    <p:extLst>
      <p:ext uri="{BB962C8B-B14F-4D97-AF65-F5344CB8AC3E}">
        <p14:creationId xmlns:p14="http://schemas.microsoft.com/office/powerpoint/2010/main" val="2429477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lv-LV"/>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7CB705-B9DE-408A-B477-59033746F943}" type="datetime1">
              <a:rPr lang="lv-LV" smtClean="0"/>
              <a:t>15.12.2020</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D1391843-AB9A-4FE1-906A-37CAC3946422}" type="slidenum">
              <a:rPr lang="lv-LV" smtClean="0"/>
              <a:t>‹#›</a:t>
            </a:fld>
            <a:endParaRPr lang="lv-LV"/>
          </a:p>
        </p:txBody>
      </p:sp>
    </p:spTree>
    <p:extLst>
      <p:ext uri="{BB962C8B-B14F-4D97-AF65-F5344CB8AC3E}">
        <p14:creationId xmlns:p14="http://schemas.microsoft.com/office/powerpoint/2010/main" val="3721822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lv-LV"/>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711E4D-6811-4AA9-8FBA-64A88F68FFCA}" type="datetime1">
              <a:rPr lang="lv-LV" smtClean="0"/>
              <a:t>15.12.2020</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D1391843-AB9A-4FE1-906A-37CAC3946422}" type="slidenum">
              <a:rPr lang="lv-LV" smtClean="0"/>
              <a:t>‹#›</a:t>
            </a:fld>
            <a:endParaRPr lang="lv-LV"/>
          </a:p>
        </p:txBody>
      </p:sp>
    </p:spTree>
    <p:extLst>
      <p:ext uri="{BB962C8B-B14F-4D97-AF65-F5344CB8AC3E}">
        <p14:creationId xmlns:p14="http://schemas.microsoft.com/office/powerpoint/2010/main" val="903707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C12B21-2DB3-4F5E-A860-2E600A76A51C}" type="datetime1">
              <a:rPr lang="lv-LV" smtClean="0"/>
              <a:t>15.12.2020</a:t>
            </a:fld>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391843-AB9A-4FE1-906A-37CAC3946422}" type="slidenum">
              <a:rPr lang="lv-LV" smtClean="0"/>
              <a:t>‹#›</a:t>
            </a:fld>
            <a:endParaRPr lang="lv-LV"/>
          </a:p>
        </p:txBody>
      </p:sp>
    </p:spTree>
    <p:extLst>
      <p:ext uri="{BB962C8B-B14F-4D97-AF65-F5344CB8AC3E}">
        <p14:creationId xmlns:p14="http://schemas.microsoft.com/office/powerpoint/2010/main" val="29774262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4" r:id="rId13"/>
    <p:sldLayoutId id="2147483665" r:id="rId14"/>
    <p:sldLayoutId id="2147483667" r:id="rId15"/>
    <p:sldLayoutId id="2147483668" r:id="rId16"/>
    <p:sldLayoutId id="2147483669" r:id="rId17"/>
    <p:sldLayoutId id="2147483670" r:id="rId18"/>
    <p:sldLayoutId id="2147483671" r:id="rId19"/>
    <p:sldLayoutId id="2147483673" r:id="rId20"/>
    <p:sldLayoutId id="2147483675" r:id="rId2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3" Type="http://schemas.openxmlformats.org/officeDocument/2006/relationships/hyperlink" Target="http://www.lm.gov.lv/" TargetMode="External"/><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83568" y="3429000"/>
            <a:ext cx="7772400" cy="744414"/>
          </a:xfrm>
        </p:spPr>
        <p:txBody>
          <a:bodyPr>
            <a:normAutofit fontScale="90000"/>
          </a:bodyPr>
          <a:lstStyle/>
          <a:p>
            <a:pPr>
              <a:defRPr/>
            </a:pPr>
            <a:r>
              <a:rPr lang="lv-LV" altLang="lv-LV" dirty="0">
                <a:ea typeface="MS PGothic" pitchFamily="34" charset="-128"/>
              </a:rPr>
              <a:t>Satversmes Tiesas lēmumi:</a:t>
            </a:r>
            <a:br>
              <a:rPr lang="lv-LV" altLang="lv-LV" dirty="0">
                <a:ea typeface="MS PGothic" pitchFamily="34" charset="-128"/>
              </a:rPr>
            </a:br>
            <a:r>
              <a:rPr lang="lv-LV" altLang="lv-LV" dirty="0">
                <a:ea typeface="MS PGothic" pitchFamily="34" charset="-128"/>
              </a:rPr>
              <a:t>Izmaiņas minimālo ienākumu atbalstā</a:t>
            </a:r>
            <a:endParaRPr lang="en-GB" altLang="lv-LV" dirty="0">
              <a:ea typeface="MS PGothic" pitchFamily="34" charset="-128"/>
            </a:endParaRPr>
          </a:p>
        </p:txBody>
      </p:sp>
      <p:sp>
        <p:nvSpPr>
          <p:cNvPr id="5" name="Title 1"/>
          <p:cNvSpPr txBox="1">
            <a:spLocks/>
          </p:cNvSpPr>
          <p:nvPr/>
        </p:nvSpPr>
        <p:spPr>
          <a:xfrm>
            <a:off x="827584" y="5157192"/>
            <a:ext cx="7772400" cy="960438"/>
          </a:xfrm>
          <a:prstGeom prst="rect">
            <a:avLst/>
          </a:prstGeom>
        </p:spPr>
        <p:txBody>
          <a:bodyPr vert="horz" lIns="91440" tIns="45720" rIns="91440" bIns="45720" rtlCol="0" anchor="t">
            <a:normAutofit fontScale="47500" lnSpcReduction="20000"/>
          </a:bodyPr>
          <a:lstStyle>
            <a:lvl1pPr algn="ctr" defTabSz="914400" rtl="0" eaLnBrk="1" latinLnBrk="0" hangingPunct="1">
              <a:spcBef>
                <a:spcPct val="0"/>
              </a:spcBef>
              <a:buNone/>
              <a:defRPr sz="3200" b="1"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defRPr/>
            </a:pPr>
            <a:r>
              <a:rPr lang="lv-LV" altLang="lv-LV" sz="2900" b="0" dirty="0">
                <a:ea typeface="MS PGothic" pitchFamily="34" charset="-128"/>
              </a:rPr>
              <a:t>2020.gada 15.decembris </a:t>
            </a:r>
          </a:p>
          <a:p>
            <a:pPr>
              <a:defRPr/>
            </a:pPr>
            <a:endParaRPr lang="lv-LV" altLang="lv-LV" sz="2200" b="0" dirty="0">
              <a:ea typeface="MS PGothic" pitchFamily="34" charset="-128"/>
            </a:endParaRPr>
          </a:p>
          <a:p>
            <a:pPr algn="r">
              <a:defRPr/>
            </a:pPr>
            <a:r>
              <a:rPr lang="lv-LV" altLang="lv-LV" sz="2200" b="0" dirty="0">
                <a:ea typeface="MS PGothic" pitchFamily="34" charset="-128"/>
              </a:rPr>
              <a:t>Ilze </a:t>
            </a:r>
            <a:r>
              <a:rPr lang="lv-LV" altLang="lv-LV" sz="2200" b="0" dirty="0" err="1">
                <a:ea typeface="MS PGothic" pitchFamily="34" charset="-128"/>
              </a:rPr>
              <a:t>Skrodele</a:t>
            </a:r>
            <a:r>
              <a:rPr lang="lv-LV" altLang="lv-LV" sz="2200" b="0" dirty="0">
                <a:ea typeface="MS PGothic" pitchFamily="34" charset="-128"/>
              </a:rPr>
              <a:t> - </a:t>
            </a:r>
            <a:r>
              <a:rPr lang="lv-LV" altLang="lv-LV" sz="2200" b="0" dirty="0" err="1">
                <a:ea typeface="MS PGothic" pitchFamily="34" charset="-128"/>
              </a:rPr>
              <a:t>Dubrovska</a:t>
            </a:r>
            <a:endParaRPr lang="lv-LV" altLang="lv-LV" sz="2200" b="0" dirty="0">
              <a:ea typeface="MS PGothic" pitchFamily="34" charset="-128"/>
            </a:endParaRPr>
          </a:p>
          <a:p>
            <a:pPr algn="r">
              <a:defRPr/>
            </a:pPr>
            <a:r>
              <a:rPr lang="lv-LV" altLang="lv-LV" sz="2200" b="0" dirty="0">
                <a:ea typeface="MS PGothic" pitchFamily="34" charset="-128"/>
              </a:rPr>
              <a:t>Labklājības ministrija</a:t>
            </a:r>
          </a:p>
          <a:p>
            <a:pPr algn="r">
              <a:defRPr/>
            </a:pPr>
            <a:r>
              <a:rPr lang="lv-LV" altLang="lv-LV" sz="2200" b="0" dirty="0">
                <a:ea typeface="MS PGothic" pitchFamily="34" charset="-128"/>
              </a:rPr>
              <a:t>Metodiskās vadības un kontroles </a:t>
            </a:r>
          </a:p>
          <a:p>
            <a:pPr algn="r">
              <a:defRPr/>
            </a:pPr>
            <a:r>
              <a:rPr lang="lv-LV" altLang="lv-LV" sz="2200" b="0" dirty="0">
                <a:ea typeface="MS PGothic" pitchFamily="34" charset="-128"/>
              </a:rPr>
              <a:t>departamenta direktore</a:t>
            </a:r>
          </a:p>
          <a:p>
            <a:pPr>
              <a:defRPr/>
            </a:pPr>
            <a:endParaRPr lang="en-GB" altLang="lv-LV" sz="2400" b="0" dirty="0">
              <a:ea typeface="MS PGothic" pitchFamily="34" charset="-128"/>
            </a:endParaRPr>
          </a:p>
        </p:txBody>
      </p:sp>
    </p:spTree>
    <p:extLst>
      <p:ext uri="{BB962C8B-B14F-4D97-AF65-F5344CB8AC3E}">
        <p14:creationId xmlns:p14="http://schemas.microsoft.com/office/powerpoint/2010/main" val="4071344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Virsraksts 1"/>
          <p:cNvSpPr>
            <a:spLocks noGrp="1"/>
          </p:cNvSpPr>
          <p:nvPr>
            <p:ph type="title"/>
          </p:nvPr>
        </p:nvSpPr>
        <p:spPr>
          <a:xfrm>
            <a:off x="2590800" y="381000"/>
            <a:ext cx="6096000" cy="1036638"/>
          </a:xfrm>
        </p:spPr>
        <p:txBody>
          <a:bodyPr/>
          <a:lstStyle/>
          <a:p>
            <a:pPr algn="ctr"/>
            <a:r>
              <a:rPr lang="lv-LV" altLang="lv-LV" sz="1800" dirty="0">
                <a:ea typeface="MS PGothic" panose="020B0600070205080204" pitchFamily="34" charset="-128"/>
              </a:rPr>
              <a:t>Nepieciešamais papildu finansējums no valsts un pašvaldību pamatbudžeta minimālo sliekšņu paaugstināšanai</a:t>
            </a:r>
          </a:p>
        </p:txBody>
      </p:sp>
      <p:graphicFrame>
        <p:nvGraphicFramePr>
          <p:cNvPr id="7" name="Satura vietturis 6"/>
          <p:cNvGraphicFramePr>
            <a:graphicFrameLocks noGrp="1"/>
          </p:cNvGraphicFramePr>
          <p:nvPr>
            <p:ph idx="1"/>
            <p:extLst>
              <p:ext uri="{D42A27DB-BD31-4B8C-83A1-F6EECF244321}">
                <p14:modId xmlns:p14="http://schemas.microsoft.com/office/powerpoint/2010/main" val="266483929"/>
              </p:ext>
            </p:extLst>
          </p:nvPr>
        </p:nvGraphicFramePr>
        <p:xfrm>
          <a:off x="931863" y="2276871"/>
          <a:ext cx="7754937" cy="2474517"/>
        </p:xfrm>
        <a:graphic>
          <a:graphicData uri="http://schemas.openxmlformats.org/drawingml/2006/table">
            <a:tbl>
              <a:tblPr/>
              <a:tblGrid>
                <a:gridCol w="1920875">
                  <a:extLst>
                    <a:ext uri="{9D8B030D-6E8A-4147-A177-3AD203B41FA5}">
                      <a16:colId xmlns:a16="http://schemas.microsoft.com/office/drawing/2014/main" val="20000"/>
                    </a:ext>
                  </a:extLst>
                </a:gridCol>
                <a:gridCol w="1944687">
                  <a:extLst>
                    <a:ext uri="{9D8B030D-6E8A-4147-A177-3AD203B41FA5}">
                      <a16:colId xmlns:a16="http://schemas.microsoft.com/office/drawing/2014/main" val="20001"/>
                    </a:ext>
                  </a:extLst>
                </a:gridCol>
                <a:gridCol w="1944688">
                  <a:extLst>
                    <a:ext uri="{9D8B030D-6E8A-4147-A177-3AD203B41FA5}">
                      <a16:colId xmlns:a16="http://schemas.microsoft.com/office/drawing/2014/main" val="20002"/>
                    </a:ext>
                  </a:extLst>
                </a:gridCol>
                <a:gridCol w="1944687">
                  <a:extLst>
                    <a:ext uri="{9D8B030D-6E8A-4147-A177-3AD203B41FA5}">
                      <a16:colId xmlns:a16="http://schemas.microsoft.com/office/drawing/2014/main" val="20003"/>
                    </a:ext>
                  </a:extLst>
                </a:gridCol>
              </a:tblGrid>
              <a:tr h="763191">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1" i="0" u="none" strike="noStrike" cap="none" normalizeH="0" baseline="0">
                          <a:ln>
                            <a:noFill/>
                          </a:ln>
                          <a:solidFill>
                            <a:schemeClr val="tx1"/>
                          </a:solidFill>
                          <a:effectLst/>
                          <a:latin typeface="Verdana" panose="020B0604030504040204" pitchFamily="34" charset="0"/>
                          <a:ea typeface="MS PGothic" panose="020B0600070205080204" pitchFamily="34" charset="-128"/>
                        </a:rPr>
                        <a:t> </a:t>
                      </a:r>
                      <a:endParaRPr kumimoji="0" lang="lv-LV" altLang="lv-LV" sz="1400" b="1" i="0" u="none" strike="noStrike" cap="none" normalizeH="0" baseline="0">
                        <a:ln>
                          <a:noFill/>
                        </a:ln>
                        <a:solidFill>
                          <a:schemeClr val="tx1"/>
                        </a:solidFill>
                        <a:effectLst/>
                        <a:latin typeface="Verdana" panose="020B0604030504040204" pitchFamily="34" charset="0"/>
                        <a:ea typeface="Verdana" panose="020B060403050404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77933C"/>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2021.gadam</a:t>
                      </a:r>
                      <a:endParaRPr kumimoji="0" lang="lv-LV" altLang="lv-LV"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Times New Roman" panose="02020603050405020304" pitchFamily="18" charset="0"/>
                      </a:endParaRPr>
                    </a:p>
                  </a:txBody>
                  <a:tcPr marL="62981" marR="62981" marT="31490" marB="3149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77933C"/>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2022.gadam</a:t>
                      </a:r>
                      <a:endParaRPr kumimoji="0" lang="lv-LV" altLang="lv-LV"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Times New Roman" panose="02020603050405020304" pitchFamily="18" charset="0"/>
                      </a:endParaRPr>
                    </a:p>
                  </a:txBody>
                  <a:tcPr marL="62981" marR="62981" marT="31490" marB="3149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77933C"/>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2023.gadam</a:t>
                      </a:r>
                      <a:endParaRPr kumimoji="0" lang="lv-LV" altLang="lv-LV"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Times New Roman" panose="02020603050405020304" pitchFamily="18" charset="0"/>
                      </a:endParaRPr>
                    </a:p>
                  </a:txBody>
                  <a:tcPr marL="62981" marR="62981" marT="31490" marB="3149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77933C"/>
                    </a:solidFill>
                  </a:tcPr>
                </a:tc>
                <a:extLst>
                  <a:ext uri="{0D108BD9-81ED-4DB2-BD59-A6C34878D82A}">
                    <a16:rowId xmlns:a16="http://schemas.microsoft.com/office/drawing/2014/main" val="10000"/>
                  </a:ext>
                </a:extLst>
              </a:tr>
              <a:tr h="855663">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0"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Valsts budžets</a:t>
                      </a:r>
                      <a:endParaRPr kumimoji="0" lang="lv-LV" altLang="lv-LV" sz="1400"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7E4BD"/>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0"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70,66 milj. </a:t>
                      </a:r>
                      <a:endParaRPr kumimoji="0" lang="lv-LV" altLang="lv-LV" sz="1400"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Times New Roman" panose="02020603050405020304" pitchFamily="18" charset="0"/>
                      </a:endParaRPr>
                    </a:p>
                  </a:txBody>
                  <a:tcPr marL="62981" marR="62981" marT="31490" marB="3149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7E4BD"/>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0" i="0" u="none" strike="noStrike" cap="none" normalizeH="0" baseline="0">
                          <a:ln>
                            <a:noFill/>
                          </a:ln>
                          <a:solidFill>
                            <a:schemeClr val="tx1"/>
                          </a:solidFill>
                          <a:effectLst/>
                          <a:latin typeface="Verdana" panose="020B0604030504040204" pitchFamily="34" charset="0"/>
                          <a:ea typeface="MS PGothic" panose="020B0600070205080204" pitchFamily="34" charset="-128"/>
                        </a:rPr>
                        <a:t>70,99 milj.</a:t>
                      </a:r>
                      <a:endParaRPr kumimoji="0" lang="lv-LV" altLang="lv-LV" sz="1400" b="0" i="0" u="none" strike="noStrike" cap="none" normalizeH="0" baseline="0">
                        <a:ln>
                          <a:noFill/>
                        </a:ln>
                        <a:solidFill>
                          <a:schemeClr val="tx1"/>
                        </a:solidFill>
                        <a:effectLst/>
                        <a:latin typeface="Verdana" panose="020B0604030504040204" pitchFamily="34" charset="0"/>
                        <a:ea typeface="Verdana" panose="020B0604030504040204" pitchFamily="34" charset="0"/>
                        <a:cs typeface="Times New Roman" panose="02020603050405020304" pitchFamily="18" charset="0"/>
                      </a:endParaRPr>
                    </a:p>
                  </a:txBody>
                  <a:tcPr marL="62981" marR="62981" marT="31490" marB="3149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7E4BD"/>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0" i="0" u="none" strike="noStrike" cap="none" normalizeH="0" baseline="0">
                          <a:ln>
                            <a:noFill/>
                          </a:ln>
                          <a:solidFill>
                            <a:schemeClr val="tx1"/>
                          </a:solidFill>
                          <a:effectLst/>
                          <a:latin typeface="Verdana" panose="020B0604030504040204" pitchFamily="34" charset="0"/>
                          <a:ea typeface="MS PGothic" panose="020B0600070205080204" pitchFamily="34" charset="-128"/>
                        </a:rPr>
                        <a:t>71,01 milj.</a:t>
                      </a:r>
                      <a:endParaRPr kumimoji="0" lang="lv-LV" altLang="lv-LV" sz="1400" b="0" i="0" u="none" strike="noStrike" cap="none" normalizeH="0" baseline="0">
                        <a:ln>
                          <a:noFill/>
                        </a:ln>
                        <a:solidFill>
                          <a:schemeClr val="tx1"/>
                        </a:solidFill>
                        <a:effectLst/>
                        <a:latin typeface="Verdana" panose="020B0604030504040204" pitchFamily="34" charset="0"/>
                        <a:ea typeface="Verdana" panose="020B0604030504040204" pitchFamily="34" charset="0"/>
                        <a:cs typeface="Times New Roman" panose="02020603050405020304" pitchFamily="18" charset="0"/>
                      </a:endParaRPr>
                    </a:p>
                  </a:txBody>
                  <a:tcPr marL="62981" marR="62981" marT="31490" marB="3149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7E4BD"/>
                    </a:solidFill>
                  </a:tcPr>
                </a:tc>
                <a:extLst>
                  <a:ext uri="{0D108BD9-81ED-4DB2-BD59-A6C34878D82A}">
                    <a16:rowId xmlns:a16="http://schemas.microsoft.com/office/drawing/2014/main" val="10001"/>
                  </a:ext>
                </a:extLst>
              </a:tr>
              <a:tr h="855663">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0" i="0" u="none" strike="noStrike" cap="none" normalizeH="0" baseline="0">
                          <a:ln>
                            <a:noFill/>
                          </a:ln>
                          <a:solidFill>
                            <a:schemeClr val="tx1"/>
                          </a:solidFill>
                          <a:effectLst/>
                          <a:latin typeface="Verdana" panose="020B0604030504040204" pitchFamily="34" charset="0"/>
                          <a:ea typeface="MS PGothic" panose="020B0600070205080204" pitchFamily="34" charset="-128"/>
                        </a:rPr>
                        <a:t>Pašvaldību budžets* </a:t>
                      </a:r>
                      <a:endParaRPr kumimoji="0" lang="lv-LV" altLang="lv-LV" sz="1400" b="0" i="0" u="none" strike="noStrike" cap="none" normalizeH="0" baseline="0">
                        <a:ln>
                          <a:noFill/>
                        </a:ln>
                        <a:solidFill>
                          <a:schemeClr val="tx1"/>
                        </a:solidFill>
                        <a:effectLst/>
                        <a:latin typeface="Verdana" panose="020B0604030504040204" pitchFamily="34" charset="0"/>
                        <a:ea typeface="Verdana" panose="020B0604030504040204" pitchFamily="34" charset="0"/>
                        <a:cs typeface="Times New Roman" panose="02020603050405020304" pitchFamily="18" charset="0"/>
                      </a:endParaRP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7E4BD"/>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0" i="0" u="none" strike="noStrike" cap="none" normalizeH="0" baseline="0">
                          <a:ln>
                            <a:noFill/>
                          </a:ln>
                          <a:solidFill>
                            <a:schemeClr val="tx1"/>
                          </a:solidFill>
                          <a:effectLst/>
                          <a:latin typeface="Verdana" panose="020B0604030504040204" pitchFamily="34" charset="0"/>
                          <a:ea typeface="MS PGothic" panose="020B0600070205080204" pitchFamily="34" charset="-128"/>
                        </a:rPr>
                        <a:t>25,04 milj.</a:t>
                      </a:r>
                      <a:endParaRPr kumimoji="0" lang="lv-LV" altLang="lv-LV" sz="1400" b="0" i="0" u="none" strike="noStrike" cap="none" normalizeH="0" baseline="0">
                        <a:ln>
                          <a:noFill/>
                        </a:ln>
                        <a:solidFill>
                          <a:schemeClr val="tx1"/>
                        </a:solidFill>
                        <a:effectLst/>
                        <a:latin typeface="Verdana" panose="020B0604030504040204" pitchFamily="34" charset="0"/>
                        <a:ea typeface="Verdana" panose="020B0604030504040204" pitchFamily="34" charset="0"/>
                        <a:cs typeface="Times New Roman" panose="02020603050405020304" pitchFamily="18" charset="0"/>
                      </a:endParaRPr>
                    </a:p>
                  </a:txBody>
                  <a:tcPr marL="62981" marR="62981" marT="31490" marB="3149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7E4BD"/>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0"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23,06 milj.</a:t>
                      </a:r>
                      <a:endParaRPr kumimoji="0" lang="lv-LV" altLang="lv-LV" sz="1400"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Times New Roman" panose="02020603050405020304" pitchFamily="18" charset="0"/>
                      </a:endParaRPr>
                    </a:p>
                  </a:txBody>
                  <a:tcPr marL="62981" marR="62981" marT="31490" marB="3149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7E4BD"/>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0"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21,17 milj.</a:t>
                      </a:r>
                      <a:endParaRPr kumimoji="0" lang="lv-LV" altLang="lv-LV" sz="1400"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Times New Roman" panose="02020603050405020304" pitchFamily="18" charset="0"/>
                      </a:endParaRPr>
                    </a:p>
                  </a:txBody>
                  <a:tcPr marL="62981" marR="62981" marT="31490" marB="3149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7E4BD"/>
                    </a:solidFill>
                  </a:tcPr>
                </a:tc>
                <a:extLst>
                  <a:ext uri="{0D108BD9-81ED-4DB2-BD59-A6C34878D82A}">
                    <a16:rowId xmlns:a16="http://schemas.microsoft.com/office/drawing/2014/main" val="10002"/>
                  </a:ext>
                </a:extLst>
              </a:tr>
            </a:tbl>
          </a:graphicData>
        </a:graphic>
      </p:graphicFrame>
      <p:sp>
        <p:nvSpPr>
          <p:cNvPr id="27674" name="Teksta vietturis 4"/>
          <p:cNvSpPr>
            <a:spLocks noGrp="1"/>
          </p:cNvSpPr>
          <p:nvPr>
            <p:ph type="body" sz="quarter" idx="12"/>
          </p:nvPr>
        </p:nvSpPr>
        <p:spPr>
          <a:xfrm>
            <a:off x="4692650" y="5441950"/>
            <a:ext cx="4497388" cy="882650"/>
          </a:xfrm>
        </p:spPr>
        <p:txBody>
          <a:bodyPr/>
          <a:lstStyle/>
          <a:p>
            <a:pPr algn="just"/>
            <a:r>
              <a:rPr lang="lv-LV" altLang="lv-LV" sz="1400" b="1">
                <a:ea typeface="MS PGothic" panose="020B0600070205080204" pitchFamily="34" charset="-128"/>
              </a:rPr>
              <a:t>*</a:t>
            </a:r>
            <a:r>
              <a:rPr lang="lv-LV" altLang="lv-LV" sz="1400" b="1">
                <a:solidFill>
                  <a:srgbClr val="000000"/>
                </a:solidFill>
                <a:ea typeface="MS PGothic" panose="020B0600070205080204" pitchFamily="34" charset="-128"/>
              </a:rPr>
              <a:t>t.sk., no pašvaldību budžetiem sociālo garantiju palielināšanai bāreņiem un bez vecāku gādības palikušiem bērniem</a:t>
            </a:r>
            <a:r>
              <a:rPr lang="lv-LV" altLang="lv-LV" sz="1400" b="1">
                <a:ea typeface="MS PGothic" panose="020B0600070205080204" pitchFamily="34" charset="-128"/>
              </a:rPr>
              <a:t> </a:t>
            </a:r>
          </a:p>
        </p:txBody>
      </p:sp>
      <p:sp>
        <p:nvSpPr>
          <p:cNvPr id="27675" name="Slaida numura vietturis 5"/>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261CE37D-FEC1-4B97-A3F7-6C19AC46952C}" type="slidenum">
              <a:rPr lang="en-US" altLang="lv-LV"/>
              <a:pPr/>
              <a:t>10</a:t>
            </a:fld>
            <a:endParaRPr lang="en-US" altLang="lv-LV"/>
          </a:p>
        </p:txBody>
      </p:sp>
    </p:spTree>
    <p:extLst>
      <p:ext uri="{BB962C8B-B14F-4D97-AF65-F5344CB8AC3E}">
        <p14:creationId xmlns:p14="http://schemas.microsoft.com/office/powerpoint/2010/main" val="2214393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2590800" y="381000"/>
            <a:ext cx="6096000" cy="1036638"/>
          </a:xfrm>
        </p:spPr>
        <p:txBody>
          <a:bodyPr/>
          <a:lstStyle/>
          <a:p>
            <a:r>
              <a:rPr lang="en-US" altLang="lv-LV">
                <a:ea typeface="MS PGothic" panose="020B0600070205080204" pitchFamily="34" charset="-128"/>
              </a:rPr>
              <a:t>Virzības process</a:t>
            </a:r>
            <a:endParaRPr lang="lv-LV" altLang="lv-LV">
              <a:ea typeface="MS PGothic" panose="020B0600070205080204" pitchFamily="34" charset="-128"/>
            </a:endParaRPr>
          </a:p>
        </p:txBody>
      </p:sp>
      <p:sp>
        <p:nvSpPr>
          <p:cNvPr id="29699" name="Content Placeholder 2"/>
          <p:cNvSpPr>
            <a:spLocks noGrp="1"/>
          </p:cNvSpPr>
          <p:nvPr>
            <p:ph idx="1"/>
          </p:nvPr>
        </p:nvSpPr>
        <p:spPr>
          <a:xfrm>
            <a:off x="1233488" y="1752600"/>
            <a:ext cx="7453312" cy="4373563"/>
          </a:xfrm>
        </p:spPr>
        <p:txBody>
          <a:bodyPr/>
          <a:lstStyle/>
          <a:p>
            <a:pPr marL="342900" indent="-342900">
              <a:buFont typeface="Wingdings" panose="05000000000000000000" pitchFamily="2" charset="2"/>
              <a:buChar char="q"/>
            </a:pPr>
            <a:r>
              <a:rPr lang="lv-LV" altLang="lv-LV" dirty="0">
                <a:ea typeface="MS PGothic" panose="020B0600070205080204" pitchFamily="34" charset="-128"/>
              </a:rPr>
              <a:t>LM piedāvājums izskatīts </a:t>
            </a:r>
            <a:r>
              <a:rPr lang="lv-LV" altLang="lv-LV" b="1" dirty="0">
                <a:ea typeface="MS PGothic" panose="020B0600070205080204" pitchFamily="34" charset="-128"/>
              </a:rPr>
              <a:t>30.09.2020.</a:t>
            </a:r>
            <a:r>
              <a:rPr lang="lv-LV" altLang="lv-LV" dirty="0">
                <a:ea typeface="MS PGothic" panose="020B0600070205080204" pitchFamily="34" charset="-128"/>
              </a:rPr>
              <a:t> MK sēdē</a:t>
            </a:r>
          </a:p>
          <a:p>
            <a:pPr marL="342900" indent="-342900">
              <a:buFont typeface="Wingdings" panose="05000000000000000000" pitchFamily="2" charset="2"/>
              <a:buChar char="q"/>
            </a:pPr>
            <a:endParaRPr lang="lv-LV" altLang="lv-LV" dirty="0">
              <a:ea typeface="MS PGothic" panose="020B0600070205080204" pitchFamily="34" charset="-128"/>
            </a:endParaRPr>
          </a:p>
          <a:p>
            <a:pPr marL="342900" indent="-342900">
              <a:buFont typeface="Wingdings" panose="05000000000000000000" pitchFamily="2" charset="2"/>
              <a:buChar char="q"/>
            </a:pPr>
            <a:r>
              <a:rPr lang="lv-LV" altLang="lv-LV" dirty="0">
                <a:ea typeface="MS PGothic" panose="020B0600070205080204" pitchFamily="34" charset="-128"/>
              </a:rPr>
              <a:t>Atbilstoši </a:t>
            </a:r>
            <a:r>
              <a:rPr lang="en-US" altLang="lv-LV" dirty="0" err="1">
                <a:ea typeface="MS PGothic" panose="020B0600070205080204" pitchFamily="34" charset="-128"/>
              </a:rPr>
              <a:t>lemtajam</a:t>
            </a:r>
            <a:r>
              <a:rPr lang="lv-LV" altLang="lv-LV" dirty="0">
                <a:ea typeface="MS PGothic" panose="020B0600070205080204" pitchFamily="34" charset="-128"/>
              </a:rPr>
              <a:t> 30.09.2020 MK sēd</a:t>
            </a:r>
            <a:r>
              <a:rPr lang="en-US" altLang="lv-LV" dirty="0">
                <a:ea typeface="MS PGothic" panose="020B0600070205080204" pitchFamily="34" charset="-128"/>
              </a:rPr>
              <a:t>ē</a:t>
            </a:r>
            <a:r>
              <a:rPr lang="lv-LV" altLang="lv-LV" dirty="0">
                <a:ea typeface="MS PGothic" panose="020B0600070205080204" pitchFamily="34" charset="-128"/>
              </a:rPr>
              <a:t> </a:t>
            </a:r>
            <a:r>
              <a:rPr lang="en-US" altLang="lv-LV" dirty="0" err="1">
                <a:ea typeface="MS PGothic" panose="020B0600070205080204" pitchFamily="34" charset="-128"/>
              </a:rPr>
              <a:t>tiek</a:t>
            </a:r>
            <a:r>
              <a:rPr lang="en-US" altLang="lv-LV" dirty="0">
                <a:ea typeface="MS PGothic" panose="020B0600070205080204" pitchFamily="34" charset="-128"/>
              </a:rPr>
              <a:t> </a:t>
            </a:r>
            <a:r>
              <a:rPr lang="lv-LV" altLang="lv-LV" dirty="0">
                <a:ea typeface="MS PGothic" panose="020B0600070205080204" pitchFamily="34" charset="-128"/>
              </a:rPr>
              <a:t>veikti precizējumi </a:t>
            </a:r>
            <a:r>
              <a:rPr lang="en-US" altLang="lv-LV" dirty="0" err="1">
                <a:ea typeface="MS PGothic" panose="020B0600070205080204" pitchFamily="34" charset="-128"/>
              </a:rPr>
              <a:t>likumprojektos</a:t>
            </a:r>
            <a:r>
              <a:rPr lang="en-US" altLang="lv-LV" dirty="0">
                <a:ea typeface="MS PGothic" panose="020B0600070205080204" pitchFamily="34" charset="-128"/>
              </a:rPr>
              <a:t> un to </a:t>
            </a:r>
            <a:r>
              <a:rPr lang="en-US" altLang="lv-LV" dirty="0" err="1">
                <a:ea typeface="MS PGothic" panose="020B0600070205080204" pitchFamily="34" charset="-128"/>
              </a:rPr>
              <a:t>anotacijās</a:t>
            </a:r>
            <a:r>
              <a:rPr lang="en-US" altLang="lv-LV" dirty="0">
                <a:ea typeface="MS PGothic" panose="020B0600070205080204" pitchFamily="34" charset="-128"/>
              </a:rPr>
              <a:t>, </a:t>
            </a:r>
            <a:r>
              <a:rPr lang="en-US" altLang="lv-LV" dirty="0" err="1">
                <a:ea typeface="MS PGothic" panose="020B0600070205080204" pitchFamily="34" charset="-128"/>
              </a:rPr>
              <a:t>lai</a:t>
            </a:r>
            <a:r>
              <a:rPr lang="en-US" altLang="lv-LV" dirty="0">
                <a:ea typeface="MS PGothic" panose="020B0600070205080204" pitchFamily="34" charset="-128"/>
              </a:rPr>
              <a:t> </a:t>
            </a:r>
            <a:r>
              <a:rPr lang="en-US" altLang="lv-LV" dirty="0" err="1">
                <a:ea typeface="MS PGothic" panose="020B0600070205080204" pitchFamily="34" charset="-128"/>
              </a:rPr>
              <a:t>nodrošinātu</a:t>
            </a:r>
            <a:r>
              <a:rPr lang="en-US" altLang="lv-LV" dirty="0">
                <a:ea typeface="MS PGothic" panose="020B0600070205080204" pitchFamily="34" charset="-128"/>
              </a:rPr>
              <a:t> to </a:t>
            </a:r>
            <a:r>
              <a:rPr lang="en-US" altLang="lv-LV" dirty="0" err="1">
                <a:ea typeface="MS PGothic" panose="020B0600070205080204" pitchFamily="34" charset="-128"/>
              </a:rPr>
              <a:t>saskaņoš</a:t>
            </a:r>
            <a:r>
              <a:rPr lang="lv-LV" altLang="lv-LV" dirty="0">
                <a:ea typeface="MS PGothic" panose="020B0600070205080204" pitchFamily="34" charset="-128"/>
              </a:rPr>
              <a:t>a</a:t>
            </a:r>
            <a:r>
              <a:rPr lang="en-US" altLang="lv-LV" dirty="0">
                <a:ea typeface="MS PGothic" panose="020B0600070205080204" pitchFamily="34" charset="-128"/>
              </a:rPr>
              <a:t>nu </a:t>
            </a:r>
            <a:r>
              <a:rPr lang="en-US" altLang="lv-LV" dirty="0" err="1">
                <a:ea typeface="MS PGothic" panose="020B0600070205080204" pitchFamily="34" charset="-128"/>
              </a:rPr>
              <a:t>ar</a:t>
            </a:r>
            <a:r>
              <a:rPr lang="en-US" altLang="lv-LV" dirty="0">
                <a:ea typeface="MS PGothic" panose="020B0600070205080204" pitchFamily="34" charset="-128"/>
              </a:rPr>
              <a:t> </a:t>
            </a:r>
            <a:r>
              <a:rPr lang="lv-LV" altLang="lv-LV" dirty="0">
                <a:ea typeface="MS PGothic" panose="020B0600070205080204" pitchFamily="34" charset="-128"/>
              </a:rPr>
              <a:t>TM un </a:t>
            </a:r>
            <a:r>
              <a:rPr lang="en-US" altLang="lv-LV" dirty="0">
                <a:ea typeface="MS PGothic" panose="020B0600070205080204" pitchFamily="34" charset="-128"/>
              </a:rPr>
              <a:t>FM</a:t>
            </a:r>
            <a:endParaRPr lang="lv-LV" altLang="lv-LV" dirty="0">
              <a:ea typeface="MS PGothic" panose="020B0600070205080204" pitchFamily="34" charset="-128"/>
            </a:endParaRPr>
          </a:p>
          <a:p>
            <a:pPr marL="342900" indent="-342900">
              <a:buFont typeface="Wingdings" panose="05000000000000000000" pitchFamily="2" charset="2"/>
              <a:buChar char="q"/>
            </a:pPr>
            <a:endParaRPr lang="lv-LV" altLang="lv-LV" dirty="0">
              <a:ea typeface="MS PGothic" panose="020B0600070205080204" pitchFamily="34" charset="-128"/>
            </a:endParaRPr>
          </a:p>
          <a:p>
            <a:pPr marL="342900" indent="-342900">
              <a:buFont typeface="Wingdings" panose="05000000000000000000" pitchFamily="2" charset="2"/>
              <a:buChar char="q"/>
            </a:pPr>
            <a:r>
              <a:rPr lang="lv-LV" altLang="lv-LV" dirty="0">
                <a:ea typeface="MS PGothic" panose="020B0600070205080204" pitchFamily="34" charset="-128"/>
              </a:rPr>
              <a:t>Sākot ar </a:t>
            </a:r>
            <a:r>
              <a:rPr lang="lv-LV" altLang="lv-LV" b="1" dirty="0">
                <a:ea typeface="MS PGothic" panose="020B0600070205080204" pitchFamily="34" charset="-128"/>
              </a:rPr>
              <a:t>23.11.2020.</a:t>
            </a:r>
            <a:r>
              <a:rPr lang="lv-LV" altLang="lv-LV" dirty="0">
                <a:ea typeface="MS PGothic" panose="020B0600070205080204" pitchFamily="34" charset="-128"/>
              </a:rPr>
              <a:t> likumprojekti</a:t>
            </a:r>
            <a:r>
              <a:rPr lang="en-US" altLang="lv-LV" dirty="0">
                <a:ea typeface="MS PGothic" panose="020B0600070205080204" pitchFamily="34" charset="-128"/>
              </a:rPr>
              <a:t> </a:t>
            </a:r>
            <a:r>
              <a:rPr lang="lv-LV" altLang="lv-LV" dirty="0">
                <a:ea typeface="MS PGothic" panose="020B0600070205080204" pitchFamily="34" charset="-128"/>
              </a:rPr>
              <a:t>tika izskatīti Saeimas 2.lasījumā, SPSPL tika pieņemts 24.novembrī un prezidents to izsludināja 11</a:t>
            </a:r>
            <a:r>
              <a:rPr lang="lv-LV" altLang="lv-LV">
                <a:ea typeface="MS PGothic" panose="020B0600070205080204" pitchFamily="34" charset="-128"/>
              </a:rPr>
              <a:t>.decembrī</a:t>
            </a:r>
            <a:r>
              <a:rPr lang="lv-LV" altLang="lv-LV" dirty="0">
                <a:ea typeface="MS PGothic" panose="020B0600070205080204" pitchFamily="34" charset="-128"/>
              </a:rPr>
              <a:t>. </a:t>
            </a:r>
          </a:p>
          <a:p>
            <a:pPr marL="342900" indent="-342900">
              <a:buFont typeface="Wingdings" panose="05000000000000000000" pitchFamily="2" charset="2"/>
              <a:buChar char="q"/>
            </a:pPr>
            <a:endParaRPr lang="lv-LV" altLang="lv-LV" dirty="0">
              <a:ea typeface="MS PGothic" panose="020B0600070205080204" pitchFamily="34" charset="-128"/>
            </a:endParaRPr>
          </a:p>
        </p:txBody>
      </p:sp>
      <p:sp>
        <p:nvSpPr>
          <p:cNvPr id="29702" name="Slide Number Placeholder 5"/>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8B115D84-0493-46AF-8D95-180D33CDAB08}" type="slidenum">
              <a:rPr lang="en-US" altLang="lv-LV"/>
              <a:pPr/>
              <a:t>11</a:t>
            </a:fld>
            <a:endParaRPr lang="en-US" altLang="lv-LV"/>
          </a:p>
        </p:txBody>
      </p:sp>
    </p:spTree>
    <p:extLst>
      <p:ext uri="{BB962C8B-B14F-4D97-AF65-F5344CB8AC3E}">
        <p14:creationId xmlns:p14="http://schemas.microsoft.com/office/powerpoint/2010/main" val="4215585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85800" y="3212976"/>
            <a:ext cx="7772400" cy="960442"/>
          </a:xfrm>
        </p:spPr>
        <p:txBody>
          <a:bodyPr/>
          <a:lstStyle/>
          <a:p>
            <a:r>
              <a:rPr lang="lv-LV" dirty="0"/>
              <a:t>Paldies par uzmanību!</a:t>
            </a:r>
          </a:p>
        </p:txBody>
      </p:sp>
      <p:sp>
        <p:nvSpPr>
          <p:cNvPr id="9" name="Text Placeholder 8"/>
          <p:cNvSpPr>
            <a:spLocks noGrp="1"/>
          </p:cNvSpPr>
          <p:nvPr>
            <p:ph type="body" sz="quarter" idx="11"/>
          </p:nvPr>
        </p:nvSpPr>
        <p:spPr>
          <a:xfrm>
            <a:off x="685800" y="4365104"/>
            <a:ext cx="7772400" cy="2035696"/>
          </a:xfrm>
        </p:spPr>
        <p:txBody>
          <a:bodyPr>
            <a:normAutofit fontScale="92500" lnSpcReduction="10000"/>
          </a:bodyPr>
          <a:lstStyle/>
          <a:p>
            <a:pPr>
              <a:defRPr/>
            </a:pPr>
            <a:r>
              <a:rPr lang="lv-LV" b="1" dirty="0" err="1">
                <a:solidFill>
                  <a:srgbClr val="3C8F03"/>
                </a:solidFill>
                <a:latin typeface="Times New Roman" panose="02020603050405020304" pitchFamily="18" charset="0"/>
                <a:cs typeface="Times New Roman" panose="02020603050405020304" pitchFamily="18" charset="0"/>
                <a:hlinkClick r:id="rId3"/>
              </a:rPr>
              <a:t>www.lm.gov.lv</a:t>
            </a:r>
            <a:endParaRPr lang="lv-LV" b="1" dirty="0">
              <a:solidFill>
                <a:srgbClr val="3C8F03"/>
              </a:solidFill>
              <a:latin typeface="Times New Roman" panose="02020603050405020304" pitchFamily="18" charset="0"/>
              <a:cs typeface="Times New Roman" panose="02020603050405020304" pitchFamily="18" charset="0"/>
            </a:endParaRPr>
          </a:p>
          <a:p>
            <a:pPr>
              <a:defRPr/>
            </a:pPr>
            <a:endParaRPr lang="lv-LV" sz="600" dirty="0">
              <a:solidFill>
                <a:srgbClr val="005927"/>
              </a:solidFill>
              <a:latin typeface="Times New Roman" panose="02020603050405020304" pitchFamily="18" charset="0"/>
              <a:cs typeface="Times New Roman" panose="02020603050405020304" pitchFamily="18" charset="0"/>
            </a:endParaRPr>
          </a:p>
          <a:p>
            <a:pPr>
              <a:lnSpc>
                <a:spcPct val="110000"/>
              </a:lnSpc>
              <a:defRPr/>
            </a:pPr>
            <a:r>
              <a:rPr lang="lv-LV" b="1" dirty="0" err="1">
                <a:solidFill>
                  <a:srgbClr val="005927"/>
                </a:solidFill>
                <a:latin typeface="Times New Roman" panose="02020603050405020304" pitchFamily="18" charset="0"/>
                <a:cs typeface="Times New Roman" panose="02020603050405020304" pitchFamily="18" charset="0"/>
              </a:rPr>
              <a:t>Twitter</a:t>
            </a:r>
            <a:r>
              <a:rPr lang="lv-LV" b="1" dirty="0">
                <a:solidFill>
                  <a:srgbClr val="005927"/>
                </a:solidFill>
                <a:latin typeface="Times New Roman" panose="02020603050405020304" pitchFamily="18" charset="0"/>
                <a:cs typeface="Times New Roman" panose="02020603050405020304" pitchFamily="18" charset="0"/>
              </a:rPr>
              <a:t>: </a:t>
            </a:r>
            <a:r>
              <a:rPr lang="lv-LV" dirty="0">
                <a:solidFill>
                  <a:srgbClr val="005927"/>
                </a:solidFill>
                <a:latin typeface="Times New Roman" panose="02020603050405020304" pitchFamily="18" charset="0"/>
                <a:cs typeface="Times New Roman" panose="02020603050405020304" pitchFamily="18" charset="0"/>
              </a:rPr>
              <a:t>@</a:t>
            </a:r>
            <a:r>
              <a:rPr lang="lv-LV" dirty="0" err="1">
                <a:solidFill>
                  <a:srgbClr val="005927"/>
                </a:solidFill>
                <a:latin typeface="Times New Roman" panose="02020603050405020304" pitchFamily="18" charset="0"/>
                <a:cs typeface="Times New Roman" panose="02020603050405020304" pitchFamily="18" charset="0"/>
              </a:rPr>
              <a:t>Lab_min</a:t>
            </a:r>
            <a:endParaRPr lang="lv-LV" dirty="0">
              <a:solidFill>
                <a:srgbClr val="005927"/>
              </a:solidFill>
              <a:latin typeface="Times New Roman" panose="02020603050405020304" pitchFamily="18" charset="0"/>
              <a:cs typeface="Times New Roman" panose="02020603050405020304" pitchFamily="18" charset="0"/>
            </a:endParaRPr>
          </a:p>
          <a:p>
            <a:pPr>
              <a:lnSpc>
                <a:spcPct val="110000"/>
              </a:lnSpc>
              <a:defRPr/>
            </a:pPr>
            <a:endParaRPr lang="lv-LV" sz="600" dirty="0">
              <a:solidFill>
                <a:srgbClr val="005927"/>
              </a:solidFill>
              <a:latin typeface="Times New Roman" panose="02020603050405020304" pitchFamily="18" charset="0"/>
              <a:cs typeface="Times New Roman" panose="02020603050405020304" pitchFamily="18" charset="0"/>
            </a:endParaRPr>
          </a:p>
          <a:p>
            <a:pPr>
              <a:lnSpc>
                <a:spcPct val="110000"/>
              </a:lnSpc>
              <a:defRPr/>
            </a:pPr>
            <a:r>
              <a:rPr lang="lv-LV" b="1" dirty="0" err="1">
                <a:solidFill>
                  <a:srgbClr val="005927"/>
                </a:solidFill>
                <a:latin typeface="Times New Roman" panose="02020603050405020304" pitchFamily="18" charset="0"/>
                <a:cs typeface="Times New Roman" panose="02020603050405020304" pitchFamily="18" charset="0"/>
              </a:rPr>
              <a:t>Flickr.com</a:t>
            </a:r>
            <a:r>
              <a:rPr lang="lv-LV" b="1" dirty="0">
                <a:solidFill>
                  <a:srgbClr val="005927"/>
                </a:solidFill>
                <a:latin typeface="Times New Roman" panose="02020603050405020304" pitchFamily="18" charset="0"/>
                <a:cs typeface="Times New Roman" panose="02020603050405020304" pitchFamily="18" charset="0"/>
              </a:rPr>
              <a:t>: </a:t>
            </a:r>
            <a:r>
              <a:rPr lang="lv-LV" dirty="0" err="1">
                <a:solidFill>
                  <a:srgbClr val="005927"/>
                </a:solidFill>
                <a:latin typeface="Times New Roman" panose="02020603050405020304" pitchFamily="18" charset="0"/>
                <a:cs typeface="Times New Roman" panose="02020603050405020304" pitchFamily="18" charset="0"/>
              </a:rPr>
              <a:t>Labklajibas_ministrija</a:t>
            </a:r>
            <a:endParaRPr lang="lv-LV" dirty="0">
              <a:solidFill>
                <a:srgbClr val="005927"/>
              </a:solidFill>
              <a:latin typeface="Times New Roman" panose="02020603050405020304" pitchFamily="18" charset="0"/>
              <a:cs typeface="Times New Roman" panose="02020603050405020304" pitchFamily="18" charset="0"/>
            </a:endParaRPr>
          </a:p>
          <a:p>
            <a:pPr>
              <a:lnSpc>
                <a:spcPct val="110000"/>
              </a:lnSpc>
              <a:defRPr/>
            </a:pPr>
            <a:endParaRPr lang="lv-LV" sz="700" dirty="0">
              <a:solidFill>
                <a:srgbClr val="005927"/>
              </a:solidFill>
              <a:latin typeface="Times New Roman" panose="02020603050405020304" pitchFamily="18" charset="0"/>
              <a:cs typeface="Times New Roman" panose="02020603050405020304" pitchFamily="18" charset="0"/>
            </a:endParaRPr>
          </a:p>
          <a:p>
            <a:pPr>
              <a:lnSpc>
                <a:spcPct val="110000"/>
              </a:lnSpc>
              <a:defRPr/>
            </a:pPr>
            <a:r>
              <a:rPr lang="lv-LV" b="1" dirty="0" err="1">
                <a:solidFill>
                  <a:srgbClr val="005927"/>
                </a:solidFill>
                <a:latin typeface="Times New Roman" panose="02020603050405020304" pitchFamily="18" charset="0"/>
                <a:cs typeface="Times New Roman" panose="02020603050405020304" pitchFamily="18" charset="0"/>
              </a:rPr>
              <a:t>Youtube.com</a:t>
            </a:r>
            <a:r>
              <a:rPr lang="lv-LV" dirty="0">
                <a:solidFill>
                  <a:srgbClr val="005927"/>
                </a:solidFill>
                <a:latin typeface="Times New Roman" panose="02020603050405020304" pitchFamily="18" charset="0"/>
                <a:cs typeface="Times New Roman" panose="02020603050405020304" pitchFamily="18" charset="0"/>
              </a:rPr>
              <a:t>/</a:t>
            </a:r>
            <a:r>
              <a:rPr lang="lv-LV" dirty="0" err="1">
                <a:solidFill>
                  <a:srgbClr val="005927"/>
                </a:solidFill>
                <a:latin typeface="Times New Roman" panose="02020603050405020304" pitchFamily="18" charset="0"/>
                <a:cs typeface="Times New Roman" panose="02020603050405020304" pitchFamily="18" charset="0"/>
              </a:rPr>
              <a:t>labklajibasministrija</a:t>
            </a:r>
            <a:endParaRPr lang="lv-LV" dirty="0">
              <a:solidFill>
                <a:srgbClr val="005927"/>
              </a:solidFill>
              <a:latin typeface="Times New Roman" panose="02020603050405020304" pitchFamily="18" charset="0"/>
              <a:cs typeface="Times New Roman" panose="02020603050405020304" pitchFamily="18" charset="0"/>
            </a:endParaRPr>
          </a:p>
          <a:p>
            <a:pPr>
              <a:lnSpc>
                <a:spcPct val="110000"/>
              </a:lnSpc>
              <a:defRPr/>
            </a:pPr>
            <a:endParaRPr lang="lv-LV" sz="700" dirty="0">
              <a:solidFill>
                <a:srgbClr val="005927"/>
              </a:solidFill>
              <a:latin typeface="Times New Roman" panose="02020603050405020304" pitchFamily="18" charset="0"/>
              <a:cs typeface="Times New Roman" panose="02020603050405020304" pitchFamily="18" charset="0"/>
            </a:endParaRPr>
          </a:p>
          <a:p>
            <a:pPr>
              <a:lnSpc>
                <a:spcPct val="110000"/>
              </a:lnSpc>
              <a:defRPr/>
            </a:pPr>
            <a:r>
              <a:rPr lang="lv-LV" b="1" dirty="0" err="1">
                <a:solidFill>
                  <a:srgbClr val="005927"/>
                </a:solidFill>
                <a:latin typeface="Times New Roman" panose="02020603050405020304" pitchFamily="18" charset="0"/>
                <a:cs typeface="Times New Roman" panose="02020603050405020304" pitchFamily="18" charset="0"/>
              </a:rPr>
              <a:t>Draugiem.lv</a:t>
            </a:r>
            <a:r>
              <a:rPr lang="lv-LV" dirty="0">
                <a:solidFill>
                  <a:srgbClr val="005927"/>
                </a:solidFill>
                <a:latin typeface="Times New Roman" panose="02020603050405020304" pitchFamily="18" charset="0"/>
                <a:cs typeface="Times New Roman" panose="02020603050405020304" pitchFamily="18" charset="0"/>
              </a:rPr>
              <a:t>/</a:t>
            </a:r>
            <a:r>
              <a:rPr lang="lv-LV" dirty="0" err="1">
                <a:solidFill>
                  <a:srgbClr val="005927"/>
                </a:solidFill>
                <a:latin typeface="Times New Roman" panose="02020603050405020304" pitchFamily="18" charset="0"/>
                <a:cs typeface="Times New Roman" panose="02020603050405020304" pitchFamily="18" charset="0"/>
              </a:rPr>
              <a:t>labklajiba</a:t>
            </a:r>
            <a:endParaRPr lang="lv-LV" dirty="0">
              <a:solidFill>
                <a:srgbClr val="005927"/>
              </a:solidFill>
              <a:latin typeface="Times New Roman" panose="02020603050405020304" pitchFamily="18" charset="0"/>
              <a:cs typeface="Times New Roman" panose="02020603050405020304" pitchFamily="18" charset="0"/>
            </a:endParaRPr>
          </a:p>
          <a:p>
            <a:pPr>
              <a:lnSpc>
                <a:spcPct val="110000"/>
              </a:lnSpc>
              <a:defRPr/>
            </a:pPr>
            <a:endParaRPr lang="lv-LV" sz="600" dirty="0">
              <a:solidFill>
                <a:srgbClr val="005927"/>
              </a:solidFill>
              <a:latin typeface="Times New Roman" panose="02020603050405020304" pitchFamily="18" charset="0"/>
              <a:cs typeface="Times New Roman" panose="02020603050405020304" pitchFamily="18" charset="0"/>
            </a:endParaRPr>
          </a:p>
          <a:p>
            <a:pPr>
              <a:lnSpc>
                <a:spcPct val="110000"/>
              </a:lnSpc>
              <a:defRPr/>
            </a:pPr>
            <a:r>
              <a:rPr lang="lv-LV" b="1" dirty="0" err="1">
                <a:solidFill>
                  <a:srgbClr val="005927"/>
                </a:solidFill>
                <a:latin typeface="Times New Roman" panose="02020603050405020304" pitchFamily="18" charset="0"/>
                <a:cs typeface="Times New Roman" panose="02020603050405020304" pitchFamily="18" charset="0"/>
              </a:rPr>
              <a:t>Facebook.com</a:t>
            </a:r>
            <a:r>
              <a:rPr lang="lv-LV" dirty="0">
                <a:solidFill>
                  <a:srgbClr val="005927"/>
                </a:solidFill>
                <a:latin typeface="Times New Roman" panose="02020603050405020304" pitchFamily="18" charset="0"/>
                <a:cs typeface="Times New Roman" panose="02020603050405020304" pitchFamily="18" charset="0"/>
              </a:rPr>
              <a:t>/</a:t>
            </a:r>
            <a:r>
              <a:rPr lang="lv-LV" dirty="0" err="1">
                <a:solidFill>
                  <a:srgbClr val="005927"/>
                </a:solidFill>
                <a:latin typeface="Times New Roman" panose="02020603050405020304" pitchFamily="18" charset="0"/>
                <a:cs typeface="Times New Roman" panose="02020603050405020304" pitchFamily="18" charset="0"/>
              </a:rPr>
              <a:t>labklajibasministrija</a:t>
            </a:r>
            <a:endParaRPr lang="lv-LV" dirty="0">
              <a:solidFill>
                <a:srgbClr val="005927"/>
              </a:solidFill>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4294967295"/>
          </p:nvPr>
        </p:nvSpPr>
        <p:spPr>
          <a:xfrm>
            <a:off x="8839200" y="6324600"/>
            <a:ext cx="304800" cy="304800"/>
          </a:xfrm>
        </p:spPr>
        <p:txBody>
          <a:bodyPr/>
          <a:lstStyle/>
          <a:p>
            <a:fld id="{CE637230-036E-4DDC-BEBA-02A759AD7875}" type="slidenum">
              <a:rPr lang="en-US" altLang="lv-LV" smtClean="0"/>
              <a:pPr/>
              <a:t>12</a:t>
            </a:fld>
            <a:endParaRPr lang="en-US" altLang="lv-LV"/>
          </a:p>
        </p:txBody>
      </p:sp>
    </p:spTree>
    <p:extLst>
      <p:ext uri="{BB962C8B-B14F-4D97-AF65-F5344CB8AC3E}">
        <p14:creationId xmlns:p14="http://schemas.microsoft.com/office/powerpoint/2010/main" val="1496507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2590800" y="381000"/>
            <a:ext cx="6096000" cy="1036638"/>
          </a:xfrm>
        </p:spPr>
        <p:txBody>
          <a:bodyPr/>
          <a:lstStyle/>
          <a:p>
            <a:pPr algn="ctr"/>
            <a:r>
              <a:rPr lang="lv-LV" altLang="lv-LV" dirty="0">
                <a:ea typeface="MS PGothic" panose="020B0600070205080204" pitchFamily="34" charset="-128"/>
              </a:rPr>
              <a:t>Satversmes tiesa</a:t>
            </a:r>
          </a:p>
        </p:txBody>
      </p:sp>
      <p:sp>
        <p:nvSpPr>
          <p:cNvPr id="16387" name="Content Placeholder 2"/>
          <p:cNvSpPr>
            <a:spLocks noGrp="1"/>
          </p:cNvSpPr>
          <p:nvPr>
            <p:ph idx="1"/>
          </p:nvPr>
        </p:nvSpPr>
        <p:spPr>
          <a:xfrm>
            <a:off x="577850" y="1401763"/>
            <a:ext cx="8108950" cy="5227637"/>
          </a:xfrm>
        </p:spPr>
        <p:txBody>
          <a:bodyPr>
            <a:normAutofit/>
          </a:bodyPr>
          <a:lstStyle/>
          <a:p>
            <a:pPr algn="r">
              <a:spcBef>
                <a:spcPct val="0"/>
              </a:spcBef>
              <a:spcAft>
                <a:spcPts val="1200"/>
              </a:spcAft>
              <a:defRPr/>
            </a:pPr>
            <a:r>
              <a:rPr lang="lv-LV" altLang="lv-LV" sz="1600" b="1" dirty="0">
                <a:ea typeface="MS PGothic" panose="020B0600070205080204" pitchFamily="34" charset="-128"/>
              </a:rPr>
              <a:t>	2019/2020 </a:t>
            </a:r>
            <a:r>
              <a:rPr lang="lv-LV" altLang="lv-LV" sz="1600" b="1" dirty="0" err="1">
                <a:ea typeface="MS PGothic" panose="020B0600070205080204" pitchFamily="34" charset="-128"/>
              </a:rPr>
              <a:t>Tiesībsarga</a:t>
            </a:r>
            <a:r>
              <a:rPr lang="lv-LV" altLang="lv-LV" sz="1600" b="1" dirty="0">
                <a:ea typeface="MS PGothic" panose="020B0600070205080204" pitchFamily="34" charset="-128"/>
              </a:rPr>
              <a:t> pieteikumi Satversmes tiesai par minimālo ienākumu sliekšņu apmēru neatbilstību Satversmei</a:t>
            </a:r>
          </a:p>
          <a:p>
            <a:pPr algn="ctr">
              <a:spcBef>
                <a:spcPct val="0"/>
              </a:spcBef>
              <a:spcAft>
                <a:spcPts val="1200"/>
              </a:spcAft>
              <a:defRPr/>
            </a:pPr>
            <a:r>
              <a:rPr lang="lv-LV" altLang="lv-LV" sz="1600" dirty="0">
                <a:ea typeface="MS PGothic" panose="020B0600070205080204" pitchFamily="34" charset="-128"/>
              </a:rPr>
              <a:t>Pēc Satversmes tiesas:</a:t>
            </a:r>
          </a:p>
        </p:txBody>
      </p:sp>
      <p:sp>
        <p:nvSpPr>
          <p:cNvPr id="16388" name="Slide Number Placeholder 5"/>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CFBFED1C-D78C-4165-80DC-2E3932019FC1}" type="slidenum">
              <a:rPr lang="en-US" altLang="lv-LV"/>
              <a:pPr/>
              <a:t>2</a:t>
            </a:fld>
            <a:endParaRPr lang="en-US" altLang="lv-LV"/>
          </a:p>
        </p:txBody>
      </p:sp>
      <p:graphicFrame>
        <p:nvGraphicFramePr>
          <p:cNvPr id="3" name="Diagram 2"/>
          <p:cNvGraphicFramePr/>
          <p:nvPr>
            <p:extLst>
              <p:ext uri="{D42A27DB-BD31-4B8C-83A1-F6EECF244321}">
                <p14:modId xmlns:p14="http://schemas.microsoft.com/office/powerpoint/2010/main" val="2772748278"/>
              </p:ext>
            </p:extLst>
          </p:nvPr>
        </p:nvGraphicFramePr>
        <p:xfrm>
          <a:off x="1043608" y="2421229"/>
          <a:ext cx="7338392" cy="47117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45577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3728" y="381000"/>
            <a:ext cx="6563072" cy="1036642"/>
          </a:xfrm>
        </p:spPr>
        <p:txBody>
          <a:bodyPr>
            <a:normAutofit/>
          </a:bodyPr>
          <a:lstStyle/>
          <a:p>
            <a:r>
              <a:rPr lang="lv-LV" dirty="0"/>
              <a:t>Plānotās izmaiņas no  2021.gada 1.janvāra</a:t>
            </a:r>
          </a:p>
        </p:txBody>
      </p:sp>
      <p:sp>
        <p:nvSpPr>
          <p:cNvPr id="3" name="Content Placeholder 2"/>
          <p:cNvSpPr>
            <a:spLocks noGrp="1"/>
          </p:cNvSpPr>
          <p:nvPr>
            <p:ph idx="1"/>
          </p:nvPr>
        </p:nvSpPr>
        <p:spPr>
          <a:xfrm>
            <a:off x="637243" y="1946558"/>
            <a:ext cx="8075240" cy="4373573"/>
          </a:xfrm>
        </p:spPr>
        <p:txBody>
          <a:bodyPr>
            <a:normAutofit/>
          </a:bodyPr>
          <a:lstStyle/>
          <a:p>
            <a:pPr marL="342900" indent="-342900">
              <a:spcBef>
                <a:spcPct val="0"/>
              </a:spcBef>
              <a:spcAft>
                <a:spcPts val="1200"/>
              </a:spcAft>
              <a:buFont typeface="Wingdings" panose="05000000000000000000" pitchFamily="2" charset="2"/>
              <a:buChar char="q"/>
              <a:defRPr/>
            </a:pPr>
            <a:r>
              <a:rPr lang="lv-LV" altLang="lv-LV" dirty="0">
                <a:ea typeface="MS PGothic" panose="020B0600070205080204" pitchFamily="34" charset="-128"/>
              </a:rPr>
              <a:t>Palielināt GMI līmeni</a:t>
            </a:r>
          </a:p>
          <a:p>
            <a:pPr marL="342900" indent="-342900">
              <a:spcBef>
                <a:spcPct val="0"/>
              </a:spcBef>
              <a:spcAft>
                <a:spcPts val="1200"/>
              </a:spcAft>
              <a:buFont typeface="Wingdings" panose="05000000000000000000" pitchFamily="2" charset="2"/>
              <a:buChar char="q"/>
              <a:defRPr/>
            </a:pPr>
            <a:r>
              <a:rPr lang="lv-LV" altLang="lv-LV" dirty="0">
                <a:ea typeface="MS PGothic" panose="020B0600070205080204" pitchFamily="34" charset="-128"/>
              </a:rPr>
              <a:t>Palielināt trūcīgas un maznodrošinātas personas ienākumu līmeņus</a:t>
            </a:r>
          </a:p>
          <a:p>
            <a:pPr marL="342900" indent="-342900">
              <a:spcBef>
                <a:spcPct val="0"/>
              </a:spcBef>
              <a:spcAft>
                <a:spcPts val="1200"/>
              </a:spcAft>
              <a:buFont typeface="Wingdings" panose="05000000000000000000" pitchFamily="2" charset="2"/>
              <a:buChar char="q"/>
              <a:defRPr/>
            </a:pPr>
            <a:r>
              <a:rPr lang="lv-LV" altLang="lv-LV" dirty="0">
                <a:ea typeface="MS PGothic" panose="020B0600070205080204" pitchFamily="34" charset="-128"/>
              </a:rPr>
              <a:t>Paaugstināt</a:t>
            </a:r>
            <a:r>
              <a:rPr lang="en-US" altLang="lv-LV" dirty="0">
                <a:ea typeface="MS PGothic" panose="020B0600070205080204" pitchFamily="34" charset="-128"/>
              </a:rPr>
              <a:t> </a:t>
            </a:r>
            <a:r>
              <a:rPr lang="lv-LV" altLang="lv-LV" dirty="0">
                <a:ea typeface="MS PGothic" panose="020B0600070205080204" pitchFamily="34" charset="-128"/>
              </a:rPr>
              <a:t>Valsts sociālā nodrošinājuma pabalstu (VSNP) visām saņēmēju grupām</a:t>
            </a:r>
          </a:p>
          <a:p>
            <a:pPr marL="342900" indent="-342900">
              <a:spcBef>
                <a:spcPct val="0"/>
              </a:spcBef>
              <a:spcAft>
                <a:spcPts val="1200"/>
              </a:spcAft>
              <a:buFont typeface="Wingdings" panose="05000000000000000000" pitchFamily="2" charset="2"/>
              <a:buChar char="q"/>
              <a:defRPr/>
            </a:pPr>
            <a:r>
              <a:rPr lang="lv-LV" altLang="lv-LV" dirty="0">
                <a:ea typeface="MS PGothic" panose="020B0600070205080204" pitchFamily="34" charset="-128"/>
              </a:rPr>
              <a:t>Diferencēt</a:t>
            </a:r>
            <a:r>
              <a:rPr lang="en-US" altLang="lv-LV" dirty="0">
                <a:ea typeface="MS PGothic" panose="020B0600070205080204" pitchFamily="34" charset="-128"/>
              </a:rPr>
              <a:t> </a:t>
            </a:r>
            <a:r>
              <a:rPr lang="lv-LV" altLang="lv-LV" dirty="0">
                <a:ea typeface="MS PGothic" panose="020B0600070205080204" pitchFamily="34" charset="-128"/>
              </a:rPr>
              <a:t>VSNP pēc nodarbinātības fakta personām ar </a:t>
            </a:r>
            <a:r>
              <a:rPr lang="en-US" altLang="lv-LV" dirty="0">
                <a:ea typeface="MS PGothic" panose="020B0600070205080204" pitchFamily="34" charset="-128"/>
              </a:rPr>
              <a:t>I un II </a:t>
            </a:r>
            <a:r>
              <a:rPr lang="lv-LV" altLang="lv-LV" dirty="0">
                <a:ea typeface="MS PGothic" panose="020B0600070205080204" pitchFamily="34" charset="-128"/>
              </a:rPr>
              <a:t>invaliditātes grupu</a:t>
            </a:r>
          </a:p>
          <a:p>
            <a:pPr marL="342900" indent="-342900">
              <a:spcBef>
                <a:spcPct val="0"/>
              </a:spcBef>
              <a:spcAft>
                <a:spcPts val="1200"/>
              </a:spcAft>
              <a:buFont typeface="Wingdings" panose="05000000000000000000" pitchFamily="2" charset="2"/>
              <a:buChar char="q"/>
              <a:defRPr/>
            </a:pPr>
            <a:r>
              <a:rPr lang="lv-LV" altLang="lv-LV" dirty="0">
                <a:ea typeface="MS PGothic" panose="020B0600070205080204" pitchFamily="34" charset="-128"/>
              </a:rPr>
              <a:t>Paaugstināt</a:t>
            </a:r>
            <a:r>
              <a:rPr lang="en-US" altLang="lv-LV" dirty="0">
                <a:ea typeface="MS PGothic" panose="020B0600070205080204" pitchFamily="34" charset="-128"/>
              </a:rPr>
              <a:t> m</a:t>
            </a:r>
            <a:r>
              <a:rPr lang="lv-LV" altLang="lv-LV" dirty="0" err="1">
                <a:ea typeface="MS PGothic" panose="020B0600070205080204" pitchFamily="34" charset="-128"/>
              </a:rPr>
              <a:t>inimālo</a:t>
            </a:r>
            <a:r>
              <a:rPr lang="lv-LV" altLang="lv-LV" dirty="0">
                <a:ea typeface="MS PGothic" panose="020B0600070205080204" pitchFamily="34" charset="-128"/>
              </a:rPr>
              <a:t> pensiju aprēķina bāzes</a:t>
            </a:r>
          </a:p>
          <a:p>
            <a:pPr marL="342900" indent="-342900">
              <a:spcBef>
                <a:spcPct val="0"/>
              </a:spcBef>
              <a:spcAft>
                <a:spcPts val="1200"/>
              </a:spcAft>
              <a:buFont typeface="Wingdings" panose="05000000000000000000" pitchFamily="2" charset="2"/>
              <a:buChar char="q"/>
              <a:defRPr/>
            </a:pPr>
            <a:r>
              <a:rPr lang="en-US" altLang="lv-LV" dirty="0">
                <a:ea typeface="MS PGothic" panose="020B0600070205080204" pitchFamily="34" charset="-128"/>
              </a:rPr>
              <a:t>P</a:t>
            </a:r>
            <a:r>
              <a:rPr lang="lv-LV" altLang="lv-LV" dirty="0">
                <a:ea typeface="MS PGothic" panose="020B0600070205080204" pitchFamily="34" charset="-128"/>
              </a:rPr>
              <a:t>iemērot</a:t>
            </a:r>
            <a:r>
              <a:rPr lang="en-US" altLang="lv-LV" dirty="0">
                <a:ea typeface="MS PGothic" panose="020B0600070205080204" pitchFamily="34" charset="-128"/>
              </a:rPr>
              <a:t> v</a:t>
            </a:r>
            <a:r>
              <a:rPr lang="lv-LV" altLang="lv-LV" dirty="0" err="1">
                <a:ea typeface="MS PGothic" panose="020B0600070205080204" pitchFamily="34" charset="-128"/>
              </a:rPr>
              <a:t>ecuma</a:t>
            </a:r>
            <a:r>
              <a:rPr lang="lv-LV" altLang="lv-LV" dirty="0">
                <a:ea typeface="MS PGothic" panose="020B0600070205080204" pitchFamily="34" charset="-128"/>
              </a:rPr>
              <a:t> pensijas aprēķinā papildu </a:t>
            </a:r>
            <a:r>
              <a:rPr lang="lv-LV" altLang="lv-LV" dirty="0" err="1">
                <a:ea typeface="MS PGothic" panose="020B0600070205080204" pitchFamily="34" charset="-128"/>
              </a:rPr>
              <a:t>koeficient</a:t>
            </a:r>
            <a:r>
              <a:rPr lang="en-US" altLang="lv-LV" dirty="0">
                <a:ea typeface="MS PGothic" panose="020B0600070205080204" pitchFamily="34" charset="-128"/>
              </a:rPr>
              <a:t>u </a:t>
            </a:r>
            <a:r>
              <a:rPr lang="lv-LV" altLang="lv-LV" dirty="0">
                <a:ea typeface="MS PGothic" panose="020B0600070205080204" pitchFamily="34" charset="-128"/>
              </a:rPr>
              <a:t>par katru darba stāža gadu</a:t>
            </a:r>
          </a:p>
          <a:p>
            <a:pPr marL="342900" indent="-342900">
              <a:spcBef>
                <a:spcPct val="0"/>
              </a:spcBef>
              <a:spcAft>
                <a:spcPts val="1200"/>
              </a:spcAft>
              <a:buFont typeface="Wingdings" panose="05000000000000000000" pitchFamily="2" charset="2"/>
              <a:buChar char="Ø"/>
              <a:defRPr/>
            </a:pPr>
            <a:endParaRPr lang="lv-LV" altLang="lv-LV" b="1" dirty="0">
              <a:ea typeface="MS PGothic" panose="020B0600070205080204" pitchFamily="34" charset="-128"/>
            </a:endParaRPr>
          </a:p>
        </p:txBody>
      </p:sp>
      <p:sp>
        <p:nvSpPr>
          <p:cNvPr id="6" name="Slide Number Placeholder 5"/>
          <p:cNvSpPr>
            <a:spLocks noGrp="1"/>
          </p:cNvSpPr>
          <p:nvPr>
            <p:ph type="sldNum" sz="quarter" idx="13"/>
          </p:nvPr>
        </p:nvSpPr>
        <p:spPr/>
        <p:txBody>
          <a:bodyPr/>
          <a:lstStyle/>
          <a:p>
            <a:fld id="{CE637230-036E-4DDC-BEBA-02A759AD7875}" type="slidenum">
              <a:rPr lang="en-US" altLang="lv-LV" smtClean="0"/>
              <a:pPr/>
              <a:t>3</a:t>
            </a:fld>
            <a:endParaRPr lang="en-US" altLang="lv-LV"/>
          </a:p>
        </p:txBody>
      </p:sp>
    </p:spTree>
    <p:extLst>
      <p:ext uri="{BB962C8B-B14F-4D97-AF65-F5344CB8AC3E}">
        <p14:creationId xmlns:p14="http://schemas.microsoft.com/office/powerpoint/2010/main" val="3385622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885950" y="228600"/>
            <a:ext cx="6953250" cy="1138238"/>
          </a:xfrm>
        </p:spPr>
        <p:txBody>
          <a:bodyPr/>
          <a:lstStyle/>
          <a:p>
            <a:r>
              <a:rPr lang="lv-LV" altLang="lv-LV" sz="2200">
                <a:ea typeface="MS PGothic" panose="020B0600070205080204" pitchFamily="34" charset="-128"/>
              </a:rPr>
              <a:t>Relatīvā pieeja atbalsta sliekšņu noteikšanai ir samērīga ar visu mājsaimniecību ienākumiem</a:t>
            </a:r>
          </a:p>
        </p:txBody>
      </p:sp>
      <p:sp>
        <p:nvSpPr>
          <p:cNvPr id="30723" name="Content Placeholder 2"/>
          <p:cNvSpPr>
            <a:spLocks noGrp="1"/>
          </p:cNvSpPr>
          <p:nvPr>
            <p:ph idx="1"/>
          </p:nvPr>
        </p:nvSpPr>
        <p:spPr>
          <a:xfrm>
            <a:off x="304800" y="1471613"/>
            <a:ext cx="8534400" cy="5053012"/>
          </a:xfrm>
        </p:spPr>
        <p:txBody>
          <a:bodyPr>
            <a:normAutofit lnSpcReduction="10000"/>
          </a:bodyPr>
          <a:lstStyle/>
          <a:p>
            <a:pPr marL="342900" indent="-342900">
              <a:lnSpc>
                <a:spcPct val="130000"/>
              </a:lnSpc>
              <a:spcBef>
                <a:spcPct val="0"/>
              </a:spcBef>
              <a:buFont typeface="Wingdings" panose="05000000000000000000" pitchFamily="2" charset="2"/>
              <a:buChar char="q"/>
              <a:defRPr/>
            </a:pPr>
            <a:r>
              <a:rPr lang="lv-LV" altLang="lv-LV" sz="1700" b="1" dirty="0">
                <a:ea typeface="MS PGothic" panose="020B0600070205080204" pitchFamily="34" charset="-128"/>
              </a:rPr>
              <a:t>Ienākumu mediāna* </a:t>
            </a:r>
            <a:r>
              <a:rPr lang="lv-LV" altLang="lv-LV" sz="1700" dirty="0">
                <a:ea typeface="MS PGothic" panose="020B0600070205080204" pitchFamily="34" charset="-128"/>
              </a:rPr>
              <a:t>– </a:t>
            </a:r>
            <a:r>
              <a:rPr lang="lv-LV" altLang="lv-LV" sz="1700" b="1" dirty="0">
                <a:solidFill>
                  <a:srgbClr val="FF0000"/>
                </a:solidFill>
                <a:ea typeface="MS PGothic" panose="020B0600070205080204" pitchFamily="34" charset="-128"/>
              </a:rPr>
              <a:t>544,41</a:t>
            </a:r>
            <a:r>
              <a:rPr lang="lv-LV" altLang="lv-LV" sz="1700" dirty="0">
                <a:ea typeface="MS PGothic" panose="020B0600070205080204" pitchFamily="34" charset="-128"/>
              </a:rPr>
              <a:t> </a:t>
            </a:r>
            <a:r>
              <a:rPr lang="lv-LV" altLang="lv-LV" sz="1700" b="1" i="1" dirty="0" err="1">
                <a:solidFill>
                  <a:srgbClr val="FF0000"/>
                </a:solidFill>
                <a:ea typeface="MS PGothic" panose="020B0600070205080204" pitchFamily="34" charset="-128"/>
              </a:rPr>
              <a:t>euro</a:t>
            </a:r>
            <a:endParaRPr lang="lv-LV" altLang="lv-LV" sz="1700" b="1" i="1" dirty="0">
              <a:solidFill>
                <a:srgbClr val="FF0000"/>
              </a:solidFill>
              <a:ea typeface="MS PGothic" panose="020B0600070205080204" pitchFamily="34" charset="-128"/>
            </a:endParaRPr>
          </a:p>
          <a:p>
            <a:pPr marL="342900" indent="-342900">
              <a:lnSpc>
                <a:spcPct val="130000"/>
              </a:lnSpc>
              <a:spcBef>
                <a:spcPct val="0"/>
              </a:spcBef>
              <a:buFont typeface="Wingdings" panose="05000000000000000000" pitchFamily="2" charset="2"/>
              <a:buChar char="q"/>
              <a:defRPr/>
            </a:pPr>
            <a:r>
              <a:rPr lang="lv-LV" altLang="lv-LV" sz="1700" b="1" dirty="0">
                <a:ea typeface="MS PGothic" panose="020B0600070205080204" pitchFamily="34" charset="-128"/>
              </a:rPr>
              <a:t>Nabadzības riska slieksnis – </a:t>
            </a:r>
            <a:r>
              <a:rPr lang="lv-LV" altLang="lv-LV" sz="1700" b="1" dirty="0">
                <a:solidFill>
                  <a:srgbClr val="FF0000"/>
                </a:solidFill>
                <a:ea typeface="MS PGothic" panose="020B0600070205080204" pitchFamily="34" charset="-128"/>
              </a:rPr>
              <a:t>327 </a:t>
            </a:r>
            <a:r>
              <a:rPr lang="lv-LV" altLang="lv-LV" sz="1700" b="1" dirty="0" err="1">
                <a:solidFill>
                  <a:srgbClr val="FF0000"/>
                </a:solidFill>
                <a:ea typeface="MS PGothic" panose="020B0600070205080204" pitchFamily="34" charset="-128"/>
              </a:rPr>
              <a:t>euro</a:t>
            </a:r>
            <a:r>
              <a:rPr lang="lv-LV" altLang="lv-LV" sz="1700" b="1" dirty="0">
                <a:solidFill>
                  <a:srgbClr val="FF0000"/>
                </a:solidFill>
                <a:ea typeface="MS PGothic" panose="020B0600070205080204" pitchFamily="34" charset="-128"/>
              </a:rPr>
              <a:t> jeb 60% </a:t>
            </a:r>
            <a:r>
              <a:rPr lang="lv-LV" altLang="lv-LV" sz="1700" dirty="0">
                <a:ea typeface="MS PGothic" panose="020B0600070205080204" pitchFamily="34" charset="-128"/>
              </a:rPr>
              <a:t>no ienākumu mediānas</a:t>
            </a:r>
          </a:p>
          <a:p>
            <a:pPr marL="342900" indent="-342900">
              <a:lnSpc>
                <a:spcPct val="130000"/>
              </a:lnSpc>
              <a:spcBef>
                <a:spcPct val="0"/>
              </a:spcBef>
              <a:buFont typeface="Wingdings" panose="05000000000000000000" pitchFamily="2" charset="2"/>
              <a:buChar char="q"/>
              <a:defRPr/>
            </a:pPr>
            <a:r>
              <a:rPr lang="lv-LV" altLang="lv-LV" sz="1700" b="1" dirty="0">
                <a:ea typeface="MS PGothic" panose="020B0600070205080204" pitchFamily="34" charset="-128"/>
              </a:rPr>
              <a:t>Trūcīgas personas ienākumu līmenis – </a:t>
            </a:r>
            <a:r>
              <a:rPr lang="lv-LV" altLang="lv-LV" sz="1700" b="1" dirty="0">
                <a:solidFill>
                  <a:srgbClr val="FF0000"/>
                </a:solidFill>
                <a:ea typeface="MS PGothic" panose="020B0600070205080204" pitchFamily="34" charset="-128"/>
              </a:rPr>
              <a:t>272 </a:t>
            </a:r>
            <a:r>
              <a:rPr lang="lv-LV" altLang="lv-LV" sz="1700" b="1" dirty="0" err="1">
                <a:solidFill>
                  <a:srgbClr val="FF0000"/>
                </a:solidFill>
                <a:ea typeface="MS PGothic" panose="020B0600070205080204" pitchFamily="34" charset="-128"/>
              </a:rPr>
              <a:t>euro</a:t>
            </a:r>
            <a:r>
              <a:rPr lang="lv-LV" altLang="lv-LV" sz="1700" b="1" dirty="0">
                <a:solidFill>
                  <a:srgbClr val="FF0000"/>
                </a:solidFill>
                <a:ea typeface="MS PGothic" panose="020B0600070205080204" pitchFamily="34" charset="-128"/>
              </a:rPr>
              <a:t> jeb 50% </a:t>
            </a:r>
            <a:r>
              <a:rPr lang="lv-LV" altLang="lv-LV" sz="1700" dirty="0">
                <a:ea typeface="MS PGothic" panose="020B0600070205080204" pitchFamily="34" charset="-128"/>
              </a:rPr>
              <a:t>no ienākumu mediānas</a:t>
            </a:r>
          </a:p>
          <a:p>
            <a:pPr marL="342900" indent="-342900">
              <a:lnSpc>
                <a:spcPct val="130000"/>
              </a:lnSpc>
              <a:spcBef>
                <a:spcPct val="0"/>
              </a:spcBef>
              <a:buFont typeface="Wingdings" panose="05000000000000000000" pitchFamily="2" charset="2"/>
              <a:buChar char="q"/>
              <a:defRPr/>
            </a:pPr>
            <a:r>
              <a:rPr lang="lv-LV" altLang="lv-LV" sz="1700" b="1" dirty="0">
                <a:ea typeface="MS PGothic" panose="020B0600070205080204" pitchFamily="34" charset="-128"/>
              </a:rPr>
              <a:t>GMI  </a:t>
            </a:r>
            <a:r>
              <a:rPr lang="lv-LV" altLang="lv-LV" sz="1700" dirty="0">
                <a:ea typeface="MS PGothic" panose="020B0600070205080204" pitchFamily="34" charset="-128"/>
              </a:rPr>
              <a:t>– </a:t>
            </a:r>
            <a:r>
              <a:rPr lang="lv-LV" altLang="lv-LV" sz="1700" b="1" dirty="0">
                <a:solidFill>
                  <a:srgbClr val="FF0000"/>
                </a:solidFill>
                <a:ea typeface="MS PGothic" panose="020B0600070205080204" pitchFamily="34" charset="-128"/>
              </a:rPr>
              <a:t>109 </a:t>
            </a:r>
            <a:r>
              <a:rPr lang="lv-LV" altLang="lv-LV" sz="1700" b="1" dirty="0" err="1">
                <a:solidFill>
                  <a:srgbClr val="FF0000"/>
                </a:solidFill>
                <a:ea typeface="MS PGothic" panose="020B0600070205080204" pitchFamily="34" charset="-128"/>
              </a:rPr>
              <a:t>euro</a:t>
            </a:r>
            <a:r>
              <a:rPr lang="lv-LV" altLang="lv-LV" sz="1700" b="1" dirty="0">
                <a:solidFill>
                  <a:srgbClr val="FF0000"/>
                </a:solidFill>
                <a:ea typeface="MS PGothic" panose="020B0600070205080204" pitchFamily="34" charset="-128"/>
              </a:rPr>
              <a:t> jeb 20% </a:t>
            </a:r>
            <a:r>
              <a:rPr lang="lv-LV" altLang="lv-LV" sz="1700" dirty="0">
                <a:ea typeface="MS PGothic" panose="020B0600070205080204" pitchFamily="34" charset="-128"/>
              </a:rPr>
              <a:t>apmērā no ienākumu mediānas</a:t>
            </a:r>
          </a:p>
          <a:p>
            <a:pPr marL="342900" indent="-342900">
              <a:lnSpc>
                <a:spcPct val="130000"/>
              </a:lnSpc>
              <a:spcBef>
                <a:spcPct val="0"/>
              </a:spcBef>
              <a:buFont typeface="Wingdings" panose="05000000000000000000" pitchFamily="2" charset="2"/>
              <a:buChar char="q"/>
              <a:defRPr/>
            </a:pPr>
            <a:r>
              <a:rPr lang="lv-LV" altLang="lv-LV" sz="1700" b="1" dirty="0">
                <a:ea typeface="MS PGothic" panose="020B0600070205080204" pitchFamily="34" charset="-128"/>
              </a:rPr>
              <a:t>VSNP</a:t>
            </a:r>
            <a:r>
              <a:rPr lang="lv-LV" altLang="lv-LV" sz="1700" dirty="0">
                <a:ea typeface="MS PGothic" panose="020B0600070205080204" pitchFamily="34" charset="-128"/>
              </a:rPr>
              <a:t>:</a:t>
            </a:r>
          </a:p>
          <a:p>
            <a:pPr marL="730250" lvl="1">
              <a:lnSpc>
                <a:spcPct val="130000"/>
              </a:lnSpc>
              <a:spcBef>
                <a:spcPct val="0"/>
              </a:spcBef>
              <a:buFont typeface="Wingdings" panose="05000000000000000000" pitchFamily="2" charset="2"/>
              <a:buChar char="q"/>
              <a:defRPr/>
            </a:pPr>
            <a:r>
              <a:rPr lang="lv-LV" altLang="lv-LV" sz="1700" b="1" dirty="0">
                <a:latin typeface="Verdana" panose="020B0604030504040204" pitchFamily="34" charset="0"/>
              </a:rPr>
              <a:t>Vecuma gadījumā </a:t>
            </a:r>
            <a:r>
              <a:rPr lang="lv-LV" altLang="lv-LV" sz="1700" b="1" dirty="0">
                <a:solidFill>
                  <a:srgbClr val="FF0000"/>
                </a:solidFill>
                <a:latin typeface="Verdana" panose="020B0604030504040204" pitchFamily="34" charset="0"/>
              </a:rPr>
              <a:t>109 </a:t>
            </a:r>
            <a:r>
              <a:rPr lang="lv-LV" altLang="lv-LV" sz="1700" b="1" dirty="0" err="1">
                <a:solidFill>
                  <a:srgbClr val="FF0000"/>
                </a:solidFill>
                <a:latin typeface="Verdana" panose="020B0604030504040204" pitchFamily="34" charset="0"/>
              </a:rPr>
              <a:t>euro</a:t>
            </a:r>
            <a:r>
              <a:rPr lang="lv-LV" altLang="lv-LV" sz="1700" b="1" dirty="0">
                <a:solidFill>
                  <a:srgbClr val="FF0000"/>
                </a:solidFill>
                <a:latin typeface="Verdana" panose="020B0604030504040204" pitchFamily="34" charset="0"/>
              </a:rPr>
              <a:t> jeb 20% </a:t>
            </a:r>
            <a:r>
              <a:rPr lang="lv-LV" altLang="lv-LV" sz="1700" dirty="0">
                <a:latin typeface="Verdana" panose="020B0604030504040204" pitchFamily="34" charset="0"/>
              </a:rPr>
              <a:t>no ienākumu mediānas</a:t>
            </a:r>
          </a:p>
          <a:p>
            <a:pPr marL="730250" lvl="1">
              <a:lnSpc>
                <a:spcPct val="130000"/>
              </a:lnSpc>
              <a:spcBef>
                <a:spcPct val="0"/>
              </a:spcBef>
              <a:buFont typeface="Wingdings" panose="05000000000000000000" pitchFamily="2" charset="2"/>
              <a:buChar char="q"/>
              <a:defRPr/>
            </a:pPr>
            <a:r>
              <a:rPr lang="lv-LV" altLang="lv-LV" sz="1700" b="1" dirty="0">
                <a:latin typeface="Verdana" panose="020B0604030504040204" pitchFamily="34" charset="0"/>
              </a:rPr>
              <a:t>Invaliditātes gadījumā </a:t>
            </a:r>
            <a:r>
              <a:rPr lang="lv-LV" altLang="lv-LV" sz="1700" b="1" dirty="0">
                <a:solidFill>
                  <a:srgbClr val="FF0000"/>
                </a:solidFill>
                <a:latin typeface="Verdana" panose="020B0604030504040204" pitchFamily="34" charset="0"/>
              </a:rPr>
              <a:t>109 </a:t>
            </a:r>
            <a:r>
              <a:rPr lang="lv-LV" altLang="lv-LV" sz="1700" b="1" dirty="0" err="1">
                <a:solidFill>
                  <a:srgbClr val="FF0000"/>
                </a:solidFill>
                <a:latin typeface="Verdana" panose="020B0604030504040204" pitchFamily="34" charset="0"/>
              </a:rPr>
              <a:t>euro</a:t>
            </a:r>
            <a:r>
              <a:rPr lang="lv-LV" altLang="lv-LV" sz="1700" b="1" dirty="0">
                <a:solidFill>
                  <a:srgbClr val="FF0000"/>
                </a:solidFill>
                <a:latin typeface="Verdana" panose="020B0604030504040204" pitchFamily="34" charset="0"/>
              </a:rPr>
              <a:t> (20%) </a:t>
            </a:r>
            <a:r>
              <a:rPr lang="lv-LV" altLang="lv-LV" sz="1700" dirty="0">
                <a:latin typeface="Verdana" panose="020B0604030504040204" pitchFamily="34" charset="0"/>
              </a:rPr>
              <a:t>un </a:t>
            </a:r>
            <a:r>
              <a:rPr lang="en-US" altLang="lv-LV" sz="1700" b="1" dirty="0" err="1">
                <a:latin typeface="Verdana" panose="020B0604030504040204" pitchFamily="34" charset="0"/>
              </a:rPr>
              <a:t>personām</a:t>
            </a:r>
            <a:r>
              <a:rPr lang="en-US" altLang="lv-LV" sz="1700" b="1" dirty="0">
                <a:latin typeface="Verdana" panose="020B0604030504040204" pitchFamily="34" charset="0"/>
              </a:rPr>
              <a:t> </a:t>
            </a:r>
            <a:r>
              <a:rPr lang="en-US" altLang="lv-LV" sz="1700" b="1" dirty="0" err="1">
                <a:latin typeface="Verdana" panose="020B0604030504040204" pitchFamily="34" charset="0"/>
              </a:rPr>
              <a:t>ar</a:t>
            </a:r>
            <a:r>
              <a:rPr lang="en-US" altLang="lv-LV" sz="1700" b="1" dirty="0">
                <a:latin typeface="Verdana" panose="020B0604030504040204" pitchFamily="34" charset="0"/>
              </a:rPr>
              <a:t> </a:t>
            </a:r>
            <a:r>
              <a:rPr lang="lv-LV" altLang="lv-LV" sz="1700" b="1" dirty="0">
                <a:latin typeface="Verdana" panose="020B0604030504040204" pitchFamily="34" charset="0"/>
              </a:rPr>
              <a:t>inv. kopš bērnības </a:t>
            </a:r>
            <a:r>
              <a:rPr lang="lv-LV" altLang="lv-LV" sz="1700" b="1" dirty="0">
                <a:solidFill>
                  <a:srgbClr val="FF0000"/>
                </a:solidFill>
                <a:latin typeface="Verdana" panose="020B0604030504040204" pitchFamily="34" charset="0"/>
              </a:rPr>
              <a:t>136 </a:t>
            </a:r>
            <a:r>
              <a:rPr lang="lv-LV" altLang="lv-LV" sz="1700" b="1" dirty="0" err="1">
                <a:solidFill>
                  <a:srgbClr val="FF0000"/>
                </a:solidFill>
                <a:latin typeface="Verdana" panose="020B0604030504040204" pitchFamily="34" charset="0"/>
              </a:rPr>
              <a:t>euro</a:t>
            </a:r>
            <a:r>
              <a:rPr lang="lv-LV" altLang="lv-LV" sz="1700" b="1" dirty="0">
                <a:solidFill>
                  <a:srgbClr val="FF0000"/>
                </a:solidFill>
                <a:latin typeface="Verdana" panose="020B0604030504040204" pitchFamily="34" charset="0"/>
              </a:rPr>
              <a:t> (25%)</a:t>
            </a:r>
          </a:p>
          <a:p>
            <a:pPr marL="342900" indent="-342900">
              <a:lnSpc>
                <a:spcPct val="130000"/>
              </a:lnSpc>
              <a:spcBef>
                <a:spcPct val="0"/>
              </a:spcBef>
              <a:buFont typeface="Wingdings" panose="05000000000000000000" pitchFamily="2" charset="2"/>
              <a:buChar char="q"/>
              <a:defRPr/>
            </a:pPr>
            <a:r>
              <a:rPr lang="lv-LV" altLang="lv-LV" sz="1700" b="1" dirty="0">
                <a:ea typeface="MS PGothic" panose="020B0600070205080204" pitchFamily="34" charset="-128"/>
              </a:rPr>
              <a:t>Vecuma vai invaliditātes minimālā pensija </a:t>
            </a:r>
            <a:r>
              <a:rPr lang="lv-LV" altLang="lv-LV" sz="1700" b="1" dirty="0">
                <a:solidFill>
                  <a:srgbClr val="FF0000"/>
                </a:solidFill>
                <a:ea typeface="MS PGothic" panose="020B0600070205080204" pitchFamily="34" charset="-128"/>
              </a:rPr>
              <a:t>136 </a:t>
            </a:r>
            <a:r>
              <a:rPr lang="lv-LV" altLang="lv-LV" sz="1700" b="1" dirty="0" err="1">
                <a:solidFill>
                  <a:srgbClr val="FF0000"/>
                </a:solidFill>
                <a:ea typeface="MS PGothic" panose="020B0600070205080204" pitchFamily="34" charset="-128"/>
              </a:rPr>
              <a:t>euro</a:t>
            </a:r>
            <a:r>
              <a:rPr lang="lv-LV" altLang="lv-LV" sz="1700" b="1" dirty="0">
                <a:solidFill>
                  <a:srgbClr val="FF0000"/>
                </a:solidFill>
                <a:ea typeface="MS PGothic" panose="020B0600070205080204" pitchFamily="34" charset="-128"/>
              </a:rPr>
              <a:t> (25%) </a:t>
            </a:r>
            <a:r>
              <a:rPr lang="lv-LV" altLang="lv-LV" sz="1700" b="1" dirty="0">
                <a:ea typeface="MS PGothic" panose="020B0600070205080204" pitchFamily="34" charset="-128"/>
              </a:rPr>
              <a:t>un </a:t>
            </a:r>
            <a:r>
              <a:rPr lang="en-US" altLang="lv-LV" sz="1700" b="1" dirty="0" err="1">
                <a:ea typeface="MS PGothic" panose="020B0600070205080204" pitchFamily="34" charset="-128"/>
              </a:rPr>
              <a:t>personām</a:t>
            </a:r>
            <a:r>
              <a:rPr lang="en-US" altLang="lv-LV" sz="1700" b="1" dirty="0">
                <a:ea typeface="MS PGothic" panose="020B0600070205080204" pitchFamily="34" charset="-128"/>
              </a:rPr>
              <a:t> </a:t>
            </a:r>
            <a:r>
              <a:rPr lang="en-US" altLang="lv-LV" sz="1700" b="1" dirty="0" err="1">
                <a:ea typeface="MS PGothic" panose="020B0600070205080204" pitchFamily="34" charset="-128"/>
              </a:rPr>
              <a:t>ar</a:t>
            </a:r>
            <a:r>
              <a:rPr lang="en-US" altLang="lv-LV" sz="1700" b="1" dirty="0">
                <a:ea typeface="MS PGothic" panose="020B0600070205080204" pitchFamily="34" charset="-128"/>
              </a:rPr>
              <a:t> </a:t>
            </a:r>
            <a:r>
              <a:rPr lang="lv-LV" altLang="lv-LV" sz="1700" b="1" dirty="0" err="1">
                <a:ea typeface="MS PGothic" panose="020B0600070205080204" pitchFamily="34" charset="-128"/>
              </a:rPr>
              <a:t>inv.kopš</a:t>
            </a:r>
            <a:r>
              <a:rPr lang="lv-LV" altLang="lv-LV" sz="1700" b="1" dirty="0">
                <a:ea typeface="MS PGothic" panose="020B0600070205080204" pitchFamily="34" charset="-128"/>
              </a:rPr>
              <a:t> bērnības </a:t>
            </a:r>
            <a:r>
              <a:rPr lang="lv-LV" altLang="lv-LV" sz="1700" b="1" dirty="0">
                <a:solidFill>
                  <a:srgbClr val="FF0000"/>
                </a:solidFill>
                <a:ea typeface="MS PGothic" panose="020B0600070205080204" pitchFamily="34" charset="-128"/>
              </a:rPr>
              <a:t>163 </a:t>
            </a:r>
            <a:r>
              <a:rPr lang="lv-LV" altLang="lv-LV" sz="1700" b="1" dirty="0" err="1">
                <a:solidFill>
                  <a:srgbClr val="FF0000"/>
                </a:solidFill>
                <a:ea typeface="MS PGothic" panose="020B0600070205080204" pitchFamily="34" charset="-128"/>
              </a:rPr>
              <a:t>euro</a:t>
            </a:r>
            <a:r>
              <a:rPr lang="lv-LV" altLang="lv-LV" sz="1700" b="1" dirty="0">
                <a:solidFill>
                  <a:srgbClr val="FF0000"/>
                </a:solidFill>
                <a:ea typeface="MS PGothic" panose="020B0600070205080204" pitchFamily="34" charset="-128"/>
              </a:rPr>
              <a:t> (30%)</a:t>
            </a:r>
          </a:p>
          <a:p>
            <a:pPr marL="342900" indent="-342900">
              <a:lnSpc>
                <a:spcPct val="130000"/>
              </a:lnSpc>
              <a:spcBef>
                <a:spcPct val="0"/>
              </a:spcBef>
              <a:defRPr/>
            </a:pPr>
            <a:endParaRPr lang="lv-LV" altLang="lv-LV" sz="1400" b="1" dirty="0">
              <a:ea typeface="MS PGothic" panose="020B0600070205080204" pitchFamily="34" charset="-128"/>
            </a:endParaRPr>
          </a:p>
          <a:p>
            <a:pPr marL="342900" indent="-342900">
              <a:lnSpc>
                <a:spcPct val="130000"/>
              </a:lnSpc>
              <a:spcBef>
                <a:spcPct val="0"/>
              </a:spcBef>
              <a:defRPr/>
            </a:pPr>
            <a:endParaRPr lang="lv-LV" altLang="lv-LV" sz="1300" dirty="0">
              <a:ea typeface="MS PGothic" panose="020B0600070205080204" pitchFamily="34" charset="-128"/>
            </a:endParaRPr>
          </a:p>
          <a:p>
            <a:pPr marL="342900" indent="-342900">
              <a:lnSpc>
                <a:spcPct val="130000"/>
              </a:lnSpc>
              <a:spcBef>
                <a:spcPct val="0"/>
              </a:spcBef>
              <a:defRPr/>
            </a:pPr>
            <a:r>
              <a:rPr lang="lv-LV" altLang="lv-LV" sz="1300" dirty="0">
                <a:ea typeface="MS PGothic" panose="020B0600070205080204" pitchFamily="34" charset="-128"/>
              </a:rPr>
              <a:t>* Ienākumu mediānas aprēķinā katram mājsaimniecības loceklim ir piešķirts svars </a:t>
            </a:r>
            <a:r>
              <a:rPr lang="lv-LV" altLang="lv-LV" sz="1300" b="1" dirty="0">
                <a:ea typeface="MS PGothic" panose="020B0600070205080204" pitchFamily="34" charset="-128"/>
              </a:rPr>
              <a:t>1, 0.7, 0.7 (ekvivalences skala)</a:t>
            </a:r>
            <a:endParaRPr lang="lv-LV" altLang="lv-LV" sz="1400" dirty="0">
              <a:ea typeface="MS PGothic" panose="020B0600070205080204" pitchFamily="34" charset="-128"/>
            </a:endParaRPr>
          </a:p>
          <a:p>
            <a:pPr marL="342900" indent="-342900">
              <a:lnSpc>
                <a:spcPct val="80000"/>
              </a:lnSpc>
              <a:defRPr/>
            </a:pPr>
            <a:endParaRPr lang="lv-LV" altLang="lv-LV" sz="1400" dirty="0">
              <a:ea typeface="MS PGothic" panose="020B0600070205080204" pitchFamily="34" charset="-128"/>
            </a:endParaRPr>
          </a:p>
          <a:p>
            <a:pPr marL="342900" indent="-342900">
              <a:lnSpc>
                <a:spcPct val="80000"/>
              </a:lnSpc>
              <a:buFont typeface="Arial" panose="020B0604020202020204" pitchFamily="34" charset="0"/>
              <a:buChar char="•"/>
              <a:defRPr/>
            </a:pPr>
            <a:endParaRPr lang="lv-LV" altLang="lv-LV" sz="1400" dirty="0">
              <a:ea typeface="MS PGothic" panose="020B0600070205080204" pitchFamily="34" charset="-128"/>
            </a:endParaRPr>
          </a:p>
          <a:p>
            <a:pPr marL="342900" indent="-342900">
              <a:lnSpc>
                <a:spcPct val="80000"/>
              </a:lnSpc>
              <a:buFont typeface="Arial" panose="020B0604020202020204" pitchFamily="34" charset="0"/>
              <a:buChar char="•"/>
              <a:defRPr/>
            </a:pPr>
            <a:endParaRPr lang="lv-LV" altLang="lv-LV" sz="1400" dirty="0">
              <a:ea typeface="MS PGothic" panose="020B0600070205080204" pitchFamily="34" charset="-128"/>
            </a:endParaRPr>
          </a:p>
        </p:txBody>
      </p:sp>
      <p:sp>
        <p:nvSpPr>
          <p:cNvPr id="18436" name="Slide Number Placeholder 5"/>
          <p:cNvSpPr>
            <a:spLocks noGrp="1" noChangeArrowheads="1"/>
          </p:cNvSpPr>
          <p:nvPr>
            <p:ph type="sldNum" sz="quarter" idx="13"/>
          </p:nvPr>
        </p:nvSpPr>
        <p:spPr bwMode="auto">
          <a:xfrm>
            <a:off x="8534400" y="6324600"/>
            <a:ext cx="38735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19F46F59-F8AE-4E6C-9341-6D4F6E1286B3}" type="slidenum">
              <a:rPr lang="en-US" altLang="lv-LV"/>
              <a:pPr/>
              <a:t>4</a:t>
            </a:fld>
            <a:endParaRPr lang="en-US" altLang="lv-LV"/>
          </a:p>
        </p:txBody>
      </p:sp>
    </p:spTree>
    <p:extLst>
      <p:ext uri="{BB962C8B-B14F-4D97-AF65-F5344CB8AC3E}">
        <p14:creationId xmlns:p14="http://schemas.microsoft.com/office/powerpoint/2010/main" val="42814586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nvPr>
        </p:nvGraphicFramePr>
        <p:xfrm>
          <a:off x="974725" y="1119188"/>
          <a:ext cx="7605712" cy="5378451"/>
        </p:xfrm>
        <a:graphic>
          <a:graphicData uri="http://schemas.openxmlformats.org/drawingml/2006/table">
            <a:tbl>
              <a:tblPr/>
              <a:tblGrid>
                <a:gridCol w="1130082">
                  <a:extLst>
                    <a:ext uri="{9D8B030D-6E8A-4147-A177-3AD203B41FA5}">
                      <a16:colId xmlns:a16="http://schemas.microsoft.com/office/drawing/2014/main" val="20000"/>
                    </a:ext>
                  </a:extLst>
                </a:gridCol>
                <a:gridCol w="1207173">
                  <a:extLst>
                    <a:ext uri="{9D8B030D-6E8A-4147-A177-3AD203B41FA5}">
                      <a16:colId xmlns:a16="http://schemas.microsoft.com/office/drawing/2014/main" val="20001"/>
                    </a:ext>
                  </a:extLst>
                </a:gridCol>
                <a:gridCol w="1529551">
                  <a:extLst>
                    <a:ext uri="{9D8B030D-6E8A-4147-A177-3AD203B41FA5}">
                      <a16:colId xmlns:a16="http://schemas.microsoft.com/office/drawing/2014/main" val="20002"/>
                    </a:ext>
                  </a:extLst>
                </a:gridCol>
                <a:gridCol w="1762577">
                  <a:extLst>
                    <a:ext uri="{9D8B030D-6E8A-4147-A177-3AD203B41FA5}">
                      <a16:colId xmlns:a16="http://schemas.microsoft.com/office/drawing/2014/main" val="20003"/>
                    </a:ext>
                  </a:extLst>
                </a:gridCol>
                <a:gridCol w="1976329">
                  <a:extLst>
                    <a:ext uri="{9D8B030D-6E8A-4147-A177-3AD203B41FA5}">
                      <a16:colId xmlns:a16="http://schemas.microsoft.com/office/drawing/2014/main" val="20004"/>
                    </a:ext>
                  </a:extLst>
                </a:gridCol>
              </a:tblGrid>
              <a:tr h="1005921">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endParaRPr kumimoji="0" lang="lv-LV" altLang="lv-LV" sz="1400" b="0" i="0" u="none" strike="noStrike" cap="none" normalizeH="0" baseline="0" dirty="0">
                        <a:ln>
                          <a:noFill/>
                        </a:ln>
                        <a:solidFill>
                          <a:schemeClr val="tx1"/>
                        </a:solidFill>
                        <a:effectLst/>
                        <a:latin typeface="Verdana" panose="020B0604030504040204" pitchFamily="34" charset="0"/>
                        <a:ea typeface="MS PGothic" panose="020B0600070205080204" pitchFamily="34" charset="-128"/>
                      </a:endParaRP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200" b="1" i="1" u="none" strike="noStrike" cap="none" normalizeH="0" baseline="0">
                          <a:ln>
                            <a:noFill/>
                          </a:ln>
                          <a:solidFill>
                            <a:schemeClr val="tx1"/>
                          </a:solidFill>
                          <a:effectLst/>
                          <a:latin typeface="Verdana" panose="020B0604030504040204" pitchFamily="34" charset="0"/>
                          <a:ea typeface="MS PGothic" panose="020B0600070205080204" pitchFamily="34" charset="-128"/>
                        </a:rPr>
                        <a:t>Koef.</a:t>
                      </a:r>
                      <a:endParaRPr kumimoji="0" lang="lv-LV" altLang="lv-LV" sz="1400" b="0" i="1" u="none" strike="noStrike" cap="none" normalizeH="0" baseline="0">
                        <a:ln>
                          <a:noFill/>
                        </a:ln>
                        <a:solidFill>
                          <a:schemeClr val="tx1"/>
                        </a:solidFill>
                        <a:effectLst/>
                        <a:latin typeface="Verdana" panose="020B0604030504040204" pitchFamily="34" charset="0"/>
                        <a:ea typeface="MS PGothic" panose="020B0600070205080204" pitchFamily="34" charset="-128"/>
                      </a:endParaRP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200" b="1" i="1" u="none" strike="noStrike" cap="none" normalizeH="0" baseline="0">
                          <a:ln>
                            <a:noFill/>
                          </a:ln>
                          <a:solidFill>
                            <a:schemeClr val="tx1"/>
                          </a:solidFill>
                          <a:effectLst/>
                          <a:latin typeface="Verdana" panose="020B0604030504040204" pitchFamily="34" charset="0"/>
                          <a:ea typeface="MS PGothic" panose="020B0600070205080204" pitchFamily="34" charset="-128"/>
                        </a:rPr>
                        <a:t>Esošais apmērs</a:t>
                      </a:r>
                      <a:endParaRPr kumimoji="0" lang="lv-LV" altLang="lv-LV" sz="1400" b="0" i="0" u="none" strike="noStrike" cap="none" normalizeH="0" baseline="0">
                        <a:ln>
                          <a:noFill/>
                        </a:ln>
                        <a:solidFill>
                          <a:schemeClr val="tx1"/>
                        </a:solidFill>
                        <a:effectLst/>
                        <a:latin typeface="Verdana" panose="020B0604030504040204" pitchFamily="34" charset="0"/>
                        <a:ea typeface="MS PGothic" panose="020B0600070205080204" pitchFamily="34" charset="-128"/>
                      </a:endParaRP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200" b="1" i="0" u="none" strike="noStrike" cap="none" normalizeH="0" baseline="0" dirty="0">
                          <a:ln>
                            <a:noFill/>
                          </a:ln>
                          <a:solidFill>
                            <a:srgbClr val="FF0000"/>
                          </a:solidFill>
                          <a:effectLst/>
                          <a:latin typeface="Verdana" panose="020B0604030504040204" pitchFamily="34" charset="0"/>
                          <a:ea typeface="MS PGothic" panose="020B0600070205080204" pitchFamily="34" charset="-128"/>
                        </a:rPr>
                        <a:t>Plānotais apmērs</a:t>
                      </a:r>
                      <a:endParaRPr kumimoji="0" lang="lv-LV" altLang="lv-LV" sz="1700" b="0" i="0" u="none" strike="noStrike" cap="none" normalizeH="0" baseline="0" dirty="0">
                        <a:ln>
                          <a:noFill/>
                        </a:ln>
                        <a:solidFill>
                          <a:srgbClr val="FF0000"/>
                        </a:solidFill>
                        <a:effectLst/>
                        <a:latin typeface="Times New Roman" panose="02020603050405020304" pitchFamily="18" charset="0"/>
                        <a:ea typeface="MS PGothic" panose="020B0600070205080204" pitchFamily="34" charset="-128"/>
                      </a:endParaRP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200" b="1" i="0" u="none" strike="noStrike" cap="none" normalizeH="0" baseline="0" dirty="0">
                          <a:ln>
                            <a:noFill/>
                          </a:ln>
                          <a:solidFill>
                            <a:srgbClr val="FF0000"/>
                          </a:solidFill>
                          <a:effectLst/>
                          <a:latin typeface="Verdana" panose="020B0604030504040204" pitchFamily="34" charset="0"/>
                          <a:ea typeface="MS PGothic" panose="020B0600070205080204" pitchFamily="34" charset="-128"/>
                        </a:rPr>
                        <a:t>Plānotais apmērs nestrādājošiem ar piemaksu (+30% piemaksa I gr., +20% II gr.)</a:t>
                      </a:r>
                      <a:endParaRPr kumimoji="0" lang="lv-LV" altLang="lv-LV" sz="1400" b="0" i="0" u="none" strike="noStrike" cap="none" normalizeH="0" baseline="0" dirty="0">
                        <a:ln>
                          <a:noFill/>
                        </a:ln>
                        <a:solidFill>
                          <a:srgbClr val="FF0000"/>
                        </a:solidFill>
                        <a:effectLst/>
                        <a:latin typeface="Verdana" panose="020B0604030504040204" pitchFamily="34" charset="0"/>
                        <a:ea typeface="MS PGothic" panose="020B0600070205080204" pitchFamily="34" charset="-128"/>
                      </a:endParaRP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extLst>
                  <a:ext uri="{0D108BD9-81ED-4DB2-BD59-A6C34878D82A}">
                    <a16:rowId xmlns:a16="http://schemas.microsoft.com/office/drawing/2014/main" val="10000"/>
                  </a:ext>
                </a:extLst>
              </a:tr>
              <a:tr h="304894">
                <a:tc gridSpan="5">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1" i="1" u="none" strike="noStrike" cap="none" normalizeH="0" baseline="0">
                          <a:ln>
                            <a:noFill/>
                          </a:ln>
                          <a:solidFill>
                            <a:schemeClr val="tx1"/>
                          </a:solidFill>
                          <a:effectLst/>
                          <a:latin typeface="Verdana" panose="020B0604030504040204" pitchFamily="34" charset="0"/>
                          <a:ea typeface="MS PGothic" panose="020B0600070205080204" pitchFamily="34" charset="-128"/>
                        </a:rPr>
                        <a:t>Personas ar invaliditāti kopš bērnības</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1"/>
                  </a:ext>
                </a:extLst>
              </a:tr>
              <a:tr h="487831">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0" u="none" strike="noStrike" cap="none" normalizeH="0" baseline="0">
                          <a:ln>
                            <a:noFill/>
                          </a:ln>
                          <a:solidFill>
                            <a:schemeClr val="tx1"/>
                          </a:solidFill>
                          <a:effectLst/>
                          <a:latin typeface="Verdana" panose="020B0604030504040204" pitchFamily="34" charset="0"/>
                          <a:ea typeface="MS PGothic" panose="020B0600070205080204" pitchFamily="34" charset="-128"/>
                        </a:rPr>
                        <a:t>I grupa</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1"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1,3    </a:t>
                      </a:r>
                      <a:r>
                        <a:rPr kumimoji="0" lang="lv-LV" altLang="lv-LV" sz="1400" b="1" i="1"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1,4</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1" u="none" strike="noStrike" cap="none" normalizeH="0" baseline="0">
                          <a:ln>
                            <a:noFill/>
                          </a:ln>
                          <a:solidFill>
                            <a:schemeClr val="tx1"/>
                          </a:solidFill>
                          <a:effectLst/>
                          <a:latin typeface="Verdana" panose="020B0604030504040204" pitchFamily="34" charset="0"/>
                          <a:ea typeface="MS PGothic" panose="020B0600070205080204" pitchFamily="34" charset="-128"/>
                        </a:rPr>
                        <a:t>159,50</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190,40</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247,52</a:t>
                      </a:r>
                      <a:endParaRPr kumimoji="0" lang="lv-LV" altLang="lv-LV" sz="1400" b="0" i="0" u="none" strike="noStrike" cap="none" normalizeH="0" baseline="0" dirty="0">
                        <a:ln>
                          <a:noFill/>
                        </a:ln>
                        <a:solidFill>
                          <a:schemeClr val="tx1"/>
                        </a:solidFill>
                        <a:effectLst/>
                        <a:latin typeface="Verdana" panose="020B0604030504040204" pitchFamily="34" charset="0"/>
                        <a:ea typeface="MS PGothic" panose="020B0600070205080204" pitchFamily="34" charset="-128"/>
                      </a:endParaRP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lnTlToBr>
                      <a:noFill/>
                    </a:lnTlToBr>
                    <a:lnBlToTr>
                      <a:noFill/>
                    </a:lnBlToTr>
                    <a:solidFill>
                      <a:srgbClr val="DEE7D1"/>
                    </a:solidFill>
                  </a:tcPr>
                </a:tc>
                <a:extLst>
                  <a:ext uri="{0D108BD9-81ED-4DB2-BD59-A6C34878D82A}">
                    <a16:rowId xmlns:a16="http://schemas.microsoft.com/office/drawing/2014/main" val="10002"/>
                  </a:ext>
                </a:extLst>
              </a:tr>
              <a:tr h="487831">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0" u="none" strike="noStrike" cap="none" normalizeH="0" baseline="0">
                          <a:ln>
                            <a:noFill/>
                          </a:ln>
                          <a:solidFill>
                            <a:schemeClr val="tx1"/>
                          </a:solidFill>
                          <a:effectLst/>
                          <a:latin typeface="Verdana" panose="020B0604030504040204" pitchFamily="34" charset="0"/>
                          <a:ea typeface="MS PGothic" panose="020B0600070205080204" pitchFamily="34" charset="-128"/>
                        </a:rPr>
                        <a:t>II grupa</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1" u="none" strike="noStrike" cap="none" normalizeH="0" baseline="0">
                          <a:ln>
                            <a:noFill/>
                          </a:ln>
                          <a:solidFill>
                            <a:schemeClr val="tx1"/>
                          </a:solidFill>
                          <a:effectLst/>
                          <a:latin typeface="Verdana" panose="020B0604030504040204" pitchFamily="34" charset="0"/>
                          <a:ea typeface="MS PGothic" panose="020B0600070205080204" pitchFamily="34" charset="-128"/>
                        </a:rPr>
                        <a:t>1,2</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1" u="none" strike="noStrike" cap="none" normalizeH="0" baseline="0">
                          <a:ln>
                            <a:noFill/>
                          </a:ln>
                          <a:solidFill>
                            <a:schemeClr val="tx1"/>
                          </a:solidFill>
                          <a:effectLst/>
                          <a:latin typeface="Verdana" panose="020B0604030504040204" pitchFamily="34" charset="0"/>
                          <a:ea typeface="MS PGothic" panose="020B0600070205080204" pitchFamily="34" charset="-128"/>
                        </a:rPr>
                        <a:t>147,23</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163,20</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195,84</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extLst>
                  <a:ext uri="{0D108BD9-81ED-4DB2-BD59-A6C34878D82A}">
                    <a16:rowId xmlns:a16="http://schemas.microsoft.com/office/drawing/2014/main" val="10003"/>
                  </a:ext>
                </a:extLst>
              </a:tr>
              <a:tr h="501804">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0" u="none" strike="noStrike" cap="none" normalizeH="0" baseline="0">
                          <a:ln>
                            <a:noFill/>
                          </a:ln>
                          <a:solidFill>
                            <a:schemeClr val="tx1"/>
                          </a:solidFill>
                          <a:effectLst/>
                          <a:latin typeface="Verdana" panose="020B0604030504040204" pitchFamily="34" charset="0"/>
                          <a:ea typeface="MS PGothic" panose="020B0600070205080204" pitchFamily="34" charset="-128"/>
                        </a:rPr>
                        <a:t>III grupa</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1" u="none" strike="noStrike" cap="none" normalizeH="0" baseline="0">
                          <a:ln>
                            <a:noFill/>
                          </a:ln>
                          <a:solidFill>
                            <a:schemeClr val="tx1"/>
                          </a:solidFill>
                          <a:effectLst/>
                          <a:latin typeface="Verdana" panose="020B0604030504040204" pitchFamily="34" charset="0"/>
                          <a:ea typeface="MS PGothic" panose="020B0600070205080204" pitchFamily="34" charset="-128"/>
                        </a:rPr>
                        <a:t>Bāze</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1" u="none" strike="noStrike" cap="none" normalizeH="0" baseline="0">
                          <a:ln>
                            <a:noFill/>
                          </a:ln>
                          <a:solidFill>
                            <a:schemeClr val="tx1"/>
                          </a:solidFill>
                          <a:effectLst/>
                          <a:latin typeface="Verdana" panose="020B0604030504040204" pitchFamily="34" charset="0"/>
                          <a:ea typeface="MS PGothic" panose="020B0600070205080204" pitchFamily="34" charset="-128"/>
                        </a:rPr>
                        <a:t>122,69</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gridSpan="2">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136 (25% no ienākumu mediānas)</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hMerge="1">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endParaRPr kumimoji="0" lang="lv-LV" altLang="lv-LV" sz="1200" b="0" i="1" u="none" strike="noStrike" cap="none" normalizeH="0" baseline="0" dirty="0">
                        <a:ln>
                          <a:noFill/>
                        </a:ln>
                        <a:solidFill>
                          <a:srgbClr val="FF0000"/>
                        </a:solidFill>
                        <a:effectLst/>
                        <a:latin typeface="Verdana" panose="020B0604030504040204" pitchFamily="34" charset="0"/>
                        <a:ea typeface="MS PGothic" panose="020B0600070205080204"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extLst>
                  <a:ext uri="{0D108BD9-81ED-4DB2-BD59-A6C34878D82A}">
                    <a16:rowId xmlns:a16="http://schemas.microsoft.com/office/drawing/2014/main" val="10004"/>
                  </a:ext>
                </a:extLst>
              </a:tr>
              <a:tr h="304894">
                <a:tc gridSpan="5">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1" i="1" u="none" strike="noStrike" cap="none" normalizeH="0" baseline="0">
                          <a:ln>
                            <a:noFill/>
                          </a:ln>
                          <a:solidFill>
                            <a:schemeClr val="tx1"/>
                          </a:solidFill>
                          <a:effectLst/>
                          <a:latin typeface="Verdana" panose="020B0604030504040204" pitchFamily="34" charset="0"/>
                          <a:ea typeface="MS PGothic" panose="020B0600070205080204" pitchFamily="34" charset="-128"/>
                        </a:rPr>
                        <a:t>Pārējās personas ar invaliditāti</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5"/>
                  </a:ext>
                </a:extLst>
              </a:tr>
              <a:tr h="487831">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0" u="none" strike="noStrike" cap="none" normalizeH="0" baseline="0">
                          <a:ln>
                            <a:noFill/>
                          </a:ln>
                          <a:solidFill>
                            <a:schemeClr val="tx1"/>
                          </a:solidFill>
                          <a:effectLst/>
                          <a:latin typeface="Verdana" panose="020B0604030504040204" pitchFamily="34" charset="0"/>
                          <a:ea typeface="MS PGothic" panose="020B0600070205080204" pitchFamily="34" charset="-128"/>
                        </a:rPr>
                        <a:t>I grupa</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1"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1,3    </a:t>
                      </a:r>
                      <a:r>
                        <a:rPr kumimoji="0" lang="lv-LV" altLang="lv-LV" sz="1400" b="1" i="1"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1,4</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1"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104</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152,60</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198,38</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lnTlToBr>
                      <a:noFill/>
                    </a:lnTlToBr>
                    <a:lnBlToTr>
                      <a:noFill/>
                    </a:lnBlToTr>
                    <a:solidFill>
                      <a:srgbClr val="DEE7D1"/>
                    </a:solidFill>
                  </a:tcPr>
                </a:tc>
                <a:extLst>
                  <a:ext uri="{0D108BD9-81ED-4DB2-BD59-A6C34878D82A}">
                    <a16:rowId xmlns:a16="http://schemas.microsoft.com/office/drawing/2014/main" val="10006"/>
                  </a:ext>
                </a:extLst>
              </a:tr>
              <a:tr h="487831">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II grupa</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1"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1,2</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1"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96</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130,80</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156,96</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extLst>
                  <a:ext uri="{0D108BD9-81ED-4DB2-BD59-A6C34878D82A}">
                    <a16:rowId xmlns:a16="http://schemas.microsoft.com/office/drawing/2014/main" val="10007"/>
                  </a:ext>
                </a:extLst>
              </a:tr>
              <a:tr h="578029">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0" u="none" strike="noStrike" cap="none" normalizeH="0" baseline="0">
                          <a:ln>
                            <a:noFill/>
                          </a:ln>
                          <a:solidFill>
                            <a:schemeClr val="tx1"/>
                          </a:solidFill>
                          <a:effectLst/>
                          <a:latin typeface="Verdana" panose="020B0604030504040204" pitchFamily="34" charset="0"/>
                          <a:ea typeface="MS PGothic" panose="020B0600070205080204" pitchFamily="34" charset="-128"/>
                        </a:rPr>
                        <a:t>III grupa</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1" u="none" strike="noStrike" cap="none" normalizeH="0" baseline="0">
                          <a:ln>
                            <a:noFill/>
                          </a:ln>
                          <a:solidFill>
                            <a:schemeClr val="tx1"/>
                          </a:solidFill>
                          <a:effectLst/>
                          <a:latin typeface="Verdana" panose="020B0604030504040204" pitchFamily="34" charset="0"/>
                          <a:ea typeface="MS PGothic" panose="020B0600070205080204" pitchFamily="34" charset="-128"/>
                        </a:rPr>
                        <a:t>Bāze </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1" u="none" strike="noStrike" cap="none" normalizeH="0" baseline="0">
                          <a:ln>
                            <a:noFill/>
                          </a:ln>
                          <a:solidFill>
                            <a:schemeClr val="tx1"/>
                          </a:solidFill>
                          <a:effectLst/>
                          <a:latin typeface="Verdana" panose="020B0604030504040204" pitchFamily="34" charset="0"/>
                          <a:ea typeface="MS PGothic" panose="020B0600070205080204" pitchFamily="34" charset="-128"/>
                        </a:rPr>
                        <a:t>80</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gridSpan="2">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defRPr/>
                      </a:pPr>
                      <a:r>
                        <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109 (20% no ienākumu mediānas)</a:t>
                      </a:r>
                    </a:p>
                    <a:p>
                      <a:pPr marL="0" marR="0" lvl="0" indent="0" algn="ctr" defTabSz="938213" rtl="0" eaLnBrk="1" fontAlgn="base" latinLnBrk="0" hangingPunct="1">
                        <a:lnSpc>
                          <a:spcPct val="100000"/>
                        </a:lnSpc>
                        <a:spcBef>
                          <a:spcPct val="0"/>
                        </a:spcBef>
                        <a:spcAft>
                          <a:spcPct val="0"/>
                        </a:spcAft>
                        <a:buClrTx/>
                        <a:buSzTx/>
                        <a:buFontTx/>
                        <a:buNone/>
                        <a:tabLst/>
                      </a:pPr>
                      <a:endPar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endParaRP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hMerge="1">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endParaRPr kumimoji="0" lang="lv-LV" altLang="lv-LV" sz="1200" b="0" i="1" u="none" strike="noStrike" cap="none" normalizeH="0" baseline="0" dirty="0">
                        <a:ln>
                          <a:noFill/>
                        </a:ln>
                        <a:solidFill>
                          <a:srgbClr val="FF0000"/>
                        </a:solidFill>
                        <a:effectLst/>
                        <a:latin typeface="Verdana" panose="020B0604030504040204" pitchFamily="34" charset="0"/>
                        <a:ea typeface="MS PGothic" panose="020B0600070205080204"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extLst>
                  <a:ext uri="{0D108BD9-81ED-4DB2-BD59-A6C34878D82A}">
                    <a16:rowId xmlns:a16="http://schemas.microsoft.com/office/drawing/2014/main" val="10008"/>
                  </a:ext>
                </a:extLst>
              </a:tr>
              <a:tr h="731585">
                <a:tc gridSpan="2">
                  <a:txBody>
                    <a:body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1" i="1"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Pensijas vecuma personas</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hMerge="1">
                  <a:txBody>
                    <a:bodyPr/>
                    <a:lstStyle/>
                    <a:p>
                      <a:pPr marL="0" marR="0" lvl="0" indent="0" algn="l" defTabSz="938213" rtl="0" eaLnBrk="1" fontAlgn="base" latinLnBrk="0" hangingPunct="1">
                        <a:lnSpc>
                          <a:spcPct val="100000"/>
                        </a:lnSpc>
                        <a:spcBef>
                          <a:spcPct val="0"/>
                        </a:spcBef>
                        <a:spcAft>
                          <a:spcPct val="0"/>
                        </a:spcAft>
                        <a:buClrTx/>
                        <a:buSzTx/>
                        <a:buFontTx/>
                        <a:buNone/>
                        <a:tabLst/>
                      </a:pPr>
                      <a:endParaRPr kumimoji="0" lang="lv-LV" altLang="lv-LV" sz="1400" b="0" i="1" u="none" strike="noStrike" cap="none" normalizeH="0" baseline="0" dirty="0">
                        <a:ln>
                          <a:noFill/>
                        </a:ln>
                        <a:solidFill>
                          <a:schemeClr val="tx1"/>
                        </a:solidFill>
                        <a:effectLst/>
                        <a:latin typeface="Verdana" panose="020B0604030504040204" pitchFamily="34" charset="0"/>
                        <a:ea typeface="MS PGothic" panose="020B0600070205080204"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1"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64,03</a:t>
                      </a: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gridSpan="2">
                  <a:txBody>
                    <a:bodyPr/>
                    <a:lstStyle/>
                    <a:p>
                      <a:pPr marL="0" marR="0" lvl="0" indent="0" algn="ctr" defTabSz="938213" rtl="0" eaLnBrk="1" fontAlgn="base" latinLnBrk="0" hangingPunct="1">
                        <a:lnSpc>
                          <a:spcPct val="100000"/>
                        </a:lnSpc>
                        <a:spcBef>
                          <a:spcPct val="0"/>
                        </a:spcBef>
                        <a:spcAft>
                          <a:spcPct val="0"/>
                        </a:spcAft>
                        <a:buClrTx/>
                        <a:buSzTx/>
                        <a:buFontTx/>
                        <a:buNone/>
                        <a:tabLst/>
                        <a:defRPr/>
                      </a:pPr>
                      <a:r>
                        <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109 (20% no ienākumu mediānas)</a:t>
                      </a:r>
                    </a:p>
                    <a:p>
                      <a:pPr marL="0" marR="0" lvl="0" indent="0" algn="ctr" defTabSz="938213" rtl="0" eaLnBrk="1" fontAlgn="base" latinLnBrk="0" hangingPunct="1">
                        <a:lnSpc>
                          <a:spcPct val="100000"/>
                        </a:lnSpc>
                        <a:spcBef>
                          <a:spcPct val="0"/>
                        </a:spcBef>
                        <a:spcAft>
                          <a:spcPct val="0"/>
                        </a:spcAft>
                        <a:buClrTx/>
                        <a:buSzTx/>
                        <a:buFontTx/>
                        <a:buNone/>
                        <a:tabLst/>
                      </a:pPr>
                      <a:endPar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endParaRPr>
                    </a:p>
                    <a:p>
                      <a:pPr marL="0" marR="0" lvl="0" indent="0" algn="ctr" defTabSz="938213" rtl="0" eaLnBrk="1" fontAlgn="base" latinLnBrk="0" hangingPunct="1">
                        <a:lnSpc>
                          <a:spcPct val="100000"/>
                        </a:lnSpc>
                        <a:spcBef>
                          <a:spcPct val="0"/>
                        </a:spcBef>
                        <a:spcAft>
                          <a:spcPct val="0"/>
                        </a:spcAft>
                        <a:buClrTx/>
                        <a:buSzTx/>
                        <a:buFontTx/>
                        <a:buNone/>
                        <a:tabLst/>
                      </a:pPr>
                      <a:endPar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endParaRPr>
                    </a:p>
                  </a:txBody>
                  <a:tcPr marL="91447" marR="91447" marT="45735" marB="4573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hMerge="1">
                  <a:txBody>
                    <a:bodyPr/>
                    <a:lstStyle/>
                    <a:p>
                      <a:pPr marL="0" marR="0" lvl="0" indent="0" algn="ctr" defTabSz="938213" rtl="0" eaLnBrk="1" fontAlgn="base" latinLnBrk="0" hangingPunct="1">
                        <a:lnSpc>
                          <a:spcPct val="100000"/>
                        </a:lnSpc>
                        <a:spcBef>
                          <a:spcPct val="0"/>
                        </a:spcBef>
                        <a:spcAft>
                          <a:spcPct val="0"/>
                        </a:spcAft>
                        <a:buClrTx/>
                        <a:buSzTx/>
                        <a:buFontTx/>
                        <a:buNone/>
                        <a:tabLst/>
                      </a:pPr>
                      <a:endParaRPr kumimoji="0" lang="lv-LV" altLang="lv-LV" sz="1200" b="0" i="1" u="none" strike="noStrike" cap="none" normalizeH="0" baseline="0" dirty="0">
                        <a:ln>
                          <a:noFill/>
                        </a:ln>
                        <a:solidFill>
                          <a:srgbClr val="FF0000"/>
                        </a:solidFill>
                        <a:effectLst/>
                        <a:latin typeface="Verdana" panose="020B0604030504040204" pitchFamily="34" charset="0"/>
                        <a:ea typeface="MS PGothic" panose="020B0600070205080204"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extLst>
                  <a:ext uri="{0D108BD9-81ED-4DB2-BD59-A6C34878D82A}">
                    <a16:rowId xmlns:a16="http://schemas.microsoft.com/office/drawing/2014/main" val="10009"/>
                  </a:ext>
                </a:extLst>
              </a:tr>
            </a:tbl>
          </a:graphicData>
        </a:graphic>
      </p:graphicFrame>
      <p:sp>
        <p:nvSpPr>
          <p:cNvPr id="21572" name="Title 1"/>
          <p:cNvSpPr>
            <a:spLocks noGrp="1"/>
          </p:cNvSpPr>
          <p:nvPr>
            <p:ph type="title"/>
          </p:nvPr>
        </p:nvSpPr>
        <p:spPr>
          <a:xfrm>
            <a:off x="2590800" y="381000"/>
            <a:ext cx="6096000" cy="781050"/>
          </a:xfrm>
        </p:spPr>
        <p:txBody>
          <a:bodyPr/>
          <a:lstStyle/>
          <a:p>
            <a:r>
              <a:rPr lang="lv-LV" altLang="lv-LV" sz="1600">
                <a:ea typeface="MS PGothic" panose="020B0600070205080204" pitchFamily="34" charset="-128"/>
              </a:rPr>
              <a:t>Priekšlikumi valsts sociālā nodrošinājuma pabalsta sliekšņiem</a:t>
            </a:r>
          </a:p>
        </p:txBody>
      </p:sp>
      <p:sp>
        <p:nvSpPr>
          <p:cNvPr id="21573" name="Slide Number Placeholder 5"/>
          <p:cNvSpPr>
            <a:spLocks noGrp="1" noChangeArrowheads="1"/>
          </p:cNvSpPr>
          <p:nvPr>
            <p:ph type="sldNum" sz="quarter" idx="13"/>
          </p:nvPr>
        </p:nvSpPr>
        <p:spPr bwMode="auto">
          <a:xfrm>
            <a:off x="8439150" y="6324600"/>
            <a:ext cx="52705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143ACA98-1EAA-4157-8D40-F8590F2D518B}" type="slidenum">
              <a:rPr lang="en-US" altLang="lv-LV" sz="1400"/>
              <a:pPr/>
              <a:t>5</a:t>
            </a:fld>
            <a:endParaRPr lang="en-US" altLang="lv-LV" sz="1400"/>
          </a:p>
        </p:txBody>
      </p:sp>
      <p:cxnSp>
        <p:nvCxnSpPr>
          <p:cNvPr id="11" name="Straight Arrow Connector 10"/>
          <p:cNvCxnSpPr>
            <a:cxnSpLocks/>
          </p:cNvCxnSpPr>
          <p:nvPr/>
        </p:nvCxnSpPr>
        <p:spPr>
          <a:xfrm>
            <a:off x="2676525" y="2413000"/>
            <a:ext cx="152400" cy="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8" name="Straight Arrow Connector 7"/>
          <p:cNvCxnSpPr>
            <a:cxnSpLocks/>
          </p:cNvCxnSpPr>
          <p:nvPr/>
        </p:nvCxnSpPr>
        <p:spPr>
          <a:xfrm>
            <a:off x="2676525" y="4194175"/>
            <a:ext cx="152400" cy="0"/>
          </a:xfrm>
          <a:prstGeom prst="straightConnector1">
            <a:avLst/>
          </a:prstGeom>
          <a:ln>
            <a:headEnd type="none" w="med" len="med"/>
            <a:tailEnd type="arrow" w="med" len="med"/>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594284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2590800" y="150813"/>
            <a:ext cx="6096000" cy="1011237"/>
          </a:xfrm>
        </p:spPr>
        <p:txBody>
          <a:bodyPr/>
          <a:lstStyle/>
          <a:p>
            <a:r>
              <a:rPr lang="lv-LV" altLang="lv-LV" sz="1600">
                <a:ea typeface="MS PGothic" panose="020B0600070205080204" pitchFamily="34" charset="-128"/>
              </a:rPr>
              <a:t>Priekšlikumi minimālās</a:t>
            </a:r>
            <a:r>
              <a:rPr lang="en-GB" altLang="lv-LV" sz="1600">
                <a:ea typeface="MS PGothic" panose="020B0600070205080204" pitchFamily="34" charset="-128"/>
              </a:rPr>
              <a:t> invaliditātes</a:t>
            </a:r>
            <a:r>
              <a:rPr lang="lv-LV" altLang="lv-LV" sz="1600">
                <a:ea typeface="MS PGothic" panose="020B0600070205080204" pitchFamily="34" charset="-128"/>
              </a:rPr>
              <a:t> pensijas un vecuma pensijas sliekšņiem</a:t>
            </a:r>
            <a:endParaRPr lang="lv-LV" altLang="lv-LV" sz="1600">
              <a:solidFill>
                <a:srgbClr val="FF0000"/>
              </a:solidFill>
              <a:ea typeface="MS PGothic" panose="020B0600070205080204" pitchFamily="34" charset="-128"/>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608105628"/>
              </p:ext>
            </p:extLst>
          </p:nvPr>
        </p:nvGraphicFramePr>
        <p:xfrm>
          <a:off x="687119" y="1469021"/>
          <a:ext cx="7992120" cy="5155616"/>
        </p:xfrm>
        <a:graphic>
          <a:graphicData uri="http://schemas.openxmlformats.org/drawingml/2006/table">
            <a:tbl>
              <a:tblPr/>
              <a:tblGrid>
                <a:gridCol w="1300262">
                  <a:extLst>
                    <a:ext uri="{9D8B030D-6E8A-4147-A177-3AD203B41FA5}">
                      <a16:colId xmlns:a16="http://schemas.microsoft.com/office/drawing/2014/main" val="20000"/>
                    </a:ext>
                  </a:extLst>
                </a:gridCol>
                <a:gridCol w="134239">
                  <a:extLst>
                    <a:ext uri="{9D8B030D-6E8A-4147-A177-3AD203B41FA5}">
                      <a16:colId xmlns:a16="http://schemas.microsoft.com/office/drawing/2014/main" val="20001"/>
                    </a:ext>
                  </a:extLst>
                </a:gridCol>
                <a:gridCol w="851332">
                  <a:extLst>
                    <a:ext uri="{9D8B030D-6E8A-4147-A177-3AD203B41FA5}">
                      <a16:colId xmlns:a16="http://schemas.microsoft.com/office/drawing/2014/main" val="20002"/>
                    </a:ext>
                  </a:extLst>
                </a:gridCol>
                <a:gridCol w="1959088">
                  <a:extLst>
                    <a:ext uri="{9D8B030D-6E8A-4147-A177-3AD203B41FA5}">
                      <a16:colId xmlns:a16="http://schemas.microsoft.com/office/drawing/2014/main" val="20003"/>
                    </a:ext>
                  </a:extLst>
                </a:gridCol>
                <a:gridCol w="429811">
                  <a:extLst>
                    <a:ext uri="{9D8B030D-6E8A-4147-A177-3AD203B41FA5}">
                      <a16:colId xmlns:a16="http://schemas.microsoft.com/office/drawing/2014/main" val="2730179435"/>
                    </a:ext>
                  </a:extLst>
                </a:gridCol>
                <a:gridCol w="3317388">
                  <a:extLst>
                    <a:ext uri="{9D8B030D-6E8A-4147-A177-3AD203B41FA5}">
                      <a16:colId xmlns:a16="http://schemas.microsoft.com/office/drawing/2014/main" val="20004"/>
                    </a:ext>
                  </a:extLst>
                </a:gridCol>
              </a:tblGrid>
              <a:tr h="292977">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endPar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endParaRP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BBB59"/>
                    </a:solidFill>
                  </a:tcPr>
                </a:tc>
                <a:tc gridSpan="2">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200" b="1" i="1" u="none" strike="noStrike" cap="none" normalizeH="0" baseline="0">
                          <a:ln>
                            <a:noFill/>
                          </a:ln>
                          <a:solidFill>
                            <a:schemeClr val="tx1"/>
                          </a:solidFill>
                          <a:effectLst/>
                          <a:latin typeface="Verdana" panose="020B0604030504040204" pitchFamily="34" charset="0"/>
                          <a:ea typeface="MS PGothic" panose="020B0600070205080204" pitchFamily="34" charset="-128"/>
                        </a:rPr>
                        <a:t>Koef.</a:t>
                      </a:r>
                      <a:endParaRPr kumimoji="0" lang="lv-LV" altLang="lv-LV" sz="1400" b="1" i="1" u="none" strike="noStrike" cap="none" normalizeH="0" baseline="0">
                        <a:ln>
                          <a:noFill/>
                        </a:ln>
                        <a:solidFill>
                          <a:schemeClr val="tx1"/>
                        </a:solidFill>
                        <a:effectLst/>
                        <a:latin typeface="Verdana" panose="020B0604030504040204" pitchFamily="34" charset="0"/>
                        <a:ea typeface="MS PGothic" panose="020B0600070205080204" pitchFamily="34" charset="-128"/>
                      </a:endParaRP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BBB59"/>
                    </a:solidFill>
                  </a:tcPr>
                </a:tc>
                <a:tc hMerge="1">
                  <a:txBody>
                    <a:bodyPr/>
                    <a:lstStyle/>
                    <a:p>
                      <a:pPr marL="0" marR="0" lvl="0" indent="0" algn="ctr" defTabSz="938213" rtl="0" eaLnBrk="1" fontAlgn="base" latinLnBrk="0" hangingPunct="1">
                        <a:lnSpc>
                          <a:spcPct val="100000"/>
                        </a:lnSpc>
                        <a:spcBef>
                          <a:spcPct val="0"/>
                        </a:spcBef>
                        <a:spcAft>
                          <a:spcPct val="0"/>
                        </a:spcAft>
                        <a:buClrTx/>
                        <a:buSzTx/>
                        <a:buFontTx/>
                        <a:buNone/>
                        <a:tabLst/>
                      </a:pPr>
                      <a:endParaRPr kumimoji="0" lang="lv-LV" altLang="lv-LV" sz="1400" b="1" i="1" u="none" strike="noStrike" cap="none" normalizeH="0" baseline="0">
                        <a:ln>
                          <a:noFill/>
                        </a:ln>
                        <a:solidFill>
                          <a:schemeClr val="tx1"/>
                        </a:solidFill>
                        <a:effectLst/>
                        <a:latin typeface="Verdana" panose="020B0604030504040204" pitchFamily="34" charset="0"/>
                        <a:ea typeface="MS PGothic" panose="020B0600070205080204" pitchFamily="34" charset="-128"/>
                      </a:endParaRPr>
                    </a:p>
                  </a:txBody>
                  <a:tcPr marT="45702" marB="457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BBB59"/>
                    </a:solidFill>
                  </a:tcPr>
                </a:tc>
                <a:tc gridSpan="2">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200" b="1" i="0" u="none" strike="noStrike" cap="none" normalizeH="0" baseline="0">
                          <a:ln>
                            <a:noFill/>
                          </a:ln>
                          <a:solidFill>
                            <a:schemeClr val="tx1"/>
                          </a:solidFill>
                          <a:effectLst/>
                          <a:latin typeface="Verdana" panose="020B0604030504040204" pitchFamily="34" charset="0"/>
                          <a:ea typeface="MS PGothic" panose="020B0600070205080204" pitchFamily="34" charset="-128"/>
                        </a:rPr>
                        <a:t>Esošais apmērs</a:t>
                      </a:r>
                      <a:endParaRPr kumimoji="0" lang="lv-LV" altLang="lv-LV" sz="1400" b="1" i="0" u="none" strike="noStrike" cap="none" normalizeH="0" baseline="0">
                        <a:ln>
                          <a:noFill/>
                        </a:ln>
                        <a:solidFill>
                          <a:schemeClr val="tx1"/>
                        </a:solidFill>
                        <a:effectLst/>
                        <a:latin typeface="Verdana" panose="020B0604030504040204" pitchFamily="34" charset="0"/>
                        <a:ea typeface="MS PGothic" panose="020B0600070205080204" pitchFamily="34" charset="-128"/>
                      </a:endParaRP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BBB59"/>
                    </a:solidFill>
                  </a:tcPr>
                </a:tc>
                <a:tc hMerge="1">
                  <a:txBody>
                    <a:bodyPr/>
                    <a:lstStyle/>
                    <a:p>
                      <a:pPr marL="0" marR="0" lvl="0" indent="0" algn="ctr" defTabSz="938213" rtl="0" eaLnBrk="1" fontAlgn="base" latinLnBrk="0" hangingPunct="1">
                        <a:lnSpc>
                          <a:spcPct val="100000"/>
                        </a:lnSpc>
                        <a:spcBef>
                          <a:spcPct val="0"/>
                        </a:spcBef>
                        <a:spcAft>
                          <a:spcPct val="0"/>
                        </a:spcAft>
                        <a:buClrTx/>
                        <a:buSzTx/>
                        <a:buFontTx/>
                        <a:buNone/>
                        <a:tabLst/>
                      </a:pPr>
                      <a:endParaRPr kumimoji="0" lang="lv-LV" altLang="lv-LV" sz="1400" b="1" i="0" u="none" strike="noStrike" cap="none" normalizeH="0" baseline="0">
                        <a:ln>
                          <a:noFill/>
                        </a:ln>
                        <a:solidFill>
                          <a:schemeClr val="tx1"/>
                        </a:solidFill>
                        <a:effectLst/>
                        <a:latin typeface="Verdana" panose="020B0604030504040204" pitchFamily="34" charset="0"/>
                        <a:ea typeface="MS PGothic" panose="020B0600070205080204" pitchFamily="34" charset="-128"/>
                      </a:endParaRP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BBB59"/>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200" b="1" i="0" u="none" strike="noStrike" cap="none" normalizeH="0" baseline="0">
                          <a:ln>
                            <a:noFill/>
                          </a:ln>
                          <a:solidFill>
                            <a:schemeClr val="tx1"/>
                          </a:solidFill>
                          <a:effectLst/>
                          <a:latin typeface="Verdana" panose="020B0604030504040204" pitchFamily="34" charset="0"/>
                          <a:ea typeface="MS PGothic" panose="020B0600070205080204" pitchFamily="34" charset="-128"/>
                        </a:rPr>
                        <a:t>Plānotais apmērs</a:t>
                      </a:r>
                      <a:endParaRPr kumimoji="0" lang="lv-LV" altLang="lv-LV" sz="1400" b="1" i="0" u="none" strike="noStrike" cap="none" normalizeH="0" baseline="0">
                        <a:ln>
                          <a:noFill/>
                        </a:ln>
                        <a:solidFill>
                          <a:schemeClr val="tx1"/>
                        </a:solidFill>
                        <a:effectLst/>
                        <a:latin typeface="Verdana" panose="020B0604030504040204" pitchFamily="34" charset="0"/>
                        <a:ea typeface="MS PGothic" panose="020B0600070205080204" pitchFamily="34" charset="-128"/>
                      </a:endParaRP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BBB59"/>
                    </a:solidFill>
                  </a:tcPr>
                </a:tc>
                <a:extLst>
                  <a:ext uri="{0D108BD9-81ED-4DB2-BD59-A6C34878D82A}">
                    <a16:rowId xmlns:a16="http://schemas.microsoft.com/office/drawing/2014/main" val="10000"/>
                  </a:ext>
                </a:extLst>
              </a:tr>
              <a:tr h="292977">
                <a:tc gridSpan="6">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1" i="1" u="none" strike="noStrike" cap="none" normalizeH="0" baseline="0">
                          <a:ln>
                            <a:noFill/>
                          </a:ln>
                          <a:solidFill>
                            <a:schemeClr val="tx1"/>
                          </a:solidFill>
                          <a:effectLst/>
                          <a:latin typeface="Verdana" panose="020B0604030504040204" pitchFamily="34" charset="0"/>
                          <a:ea typeface="MS PGothic" panose="020B0600070205080204" pitchFamily="34" charset="-128"/>
                        </a:rPr>
                        <a:t>Personas ar invaliditāti kopš bērnības</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0001"/>
                  </a:ext>
                </a:extLst>
              </a:tr>
              <a:tr h="361170">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I grupa</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gridSpan="2">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1"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1,6</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hMerge="1">
                  <a:txBody>
                    <a:bodyPr/>
                    <a:lstStyle/>
                    <a:p>
                      <a:pPr marL="0" marR="0" lvl="0" indent="0" algn="l" defTabSz="938213" rtl="0" eaLnBrk="1" fontAlgn="base" latinLnBrk="0" hangingPunct="1">
                        <a:lnSpc>
                          <a:spcPct val="100000"/>
                        </a:lnSpc>
                        <a:spcBef>
                          <a:spcPct val="0"/>
                        </a:spcBef>
                        <a:spcAft>
                          <a:spcPct val="0"/>
                        </a:spcAft>
                        <a:buClrTx/>
                        <a:buSzTx/>
                        <a:buFontTx/>
                        <a:buNone/>
                        <a:tabLst/>
                      </a:pPr>
                      <a:endParaRPr kumimoji="0" lang="lv-LV" altLang="lv-LV" sz="1400" b="0" i="1" u="none" strike="noStrike" cap="none" normalizeH="0" baseline="0">
                        <a:ln>
                          <a:noFill/>
                        </a:ln>
                        <a:solidFill>
                          <a:schemeClr val="tx1"/>
                        </a:solidFill>
                        <a:effectLst/>
                        <a:latin typeface="Verdana" panose="020B0604030504040204" pitchFamily="34" charset="0"/>
                        <a:ea typeface="MS PGothic" panose="020B0600070205080204" pitchFamily="34" charset="-128"/>
                      </a:endParaRPr>
                    </a:p>
                  </a:txBody>
                  <a:tcPr marT="45702" marB="457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0" i="0" u="none" strike="noStrike" cap="none" normalizeH="0" baseline="0">
                          <a:ln>
                            <a:noFill/>
                          </a:ln>
                          <a:solidFill>
                            <a:schemeClr val="tx1"/>
                          </a:solidFill>
                          <a:effectLst/>
                          <a:latin typeface="Verdana" panose="020B0604030504040204" pitchFamily="34" charset="0"/>
                          <a:ea typeface="MS PGothic" panose="020B0600070205080204" pitchFamily="34" charset="-128"/>
                        </a:rPr>
                        <a:t>196,30</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gridSpan="2">
                  <a:txBody>
                    <a:body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1" i="0" u="none" strike="noStrike" cap="none" normalizeH="0" baseline="0">
                          <a:ln>
                            <a:noFill/>
                          </a:ln>
                          <a:solidFill>
                            <a:schemeClr val="tx1"/>
                          </a:solidFill>
                          <a:effectLst/>
                          <a:latin typeface="Verdana" panose="020B0604030504040204" pitchFamily="34" charset="0"/>
                          <a:ea typeface="MS PGothic" panose="020B0600070205080204" pitchFamily="34" charset="-128"/>
                        </a:rPr>
                        <a:t>260,80</a:t>
                      </a:r>
                      <a:endParaRPr kumimoji="0" lang="lv-LV" altLang="lv-LV" sz="1400" b="0" i="0" u="none" strike="noStrike" cap="none" normalizeH="0" baseline="0">
                        <a:ln>
                          <a:noFill/>
                        </a:ln>
                        <a:solidFill>
                          <a:schemeClr val="tx1"/>
                        </a:solidFill>
                        <a:effectLst/>
                        <a:latin typeface="Verdana" panose="020B0604030504040204" pitchFamily="34" charset="0"/>
                        <a:ea typeface="MS PGothic" panose="020B0600070205080204" pitchFamily="34" charset="-128"/>
                      </a:endParaRP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hMerge="1">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260,80</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extLst>
                  <a:ext uri="{0D108BD9-81ED-4DB2-BD59-A6C34878D82A}">
                    <a16:rowId xmlns:a16="http://schemas.microsoft.com/office/drawing/2014/main" val="10002"/>
                  </a:ext>
                </a:extLst>
              </a:tr>
              <a:tr h="361170">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0" u="none" strike="noStrike" cap="none" normalizeH="0" baseline="0">
                          <a:ln>
                            <a:noFill/>
                          </a:ln>
                          <a:solidFill>
                            <a:schemeClr val="tx1"/>
                          </a:solidFill>
                          <a:effectLst/>
                          <a:latin typeface="Verdana" panose="020B0604030504040204" pitchFamily="34" charset="0"/>
                          <a:ea typeface="MS PGothic" panose="020B0600070205080204" pitchFamily="34" charset="-128"/>
                        </a:rPr>
                        <a:t>II grupa</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gridSpan="2">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1"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1,4</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hMerge="1">
                  <a:txBody>
                    <a:bodyPr/>
                    <a:lstStyle/>
                    <a:p>
                      <a:pPr marL="0" marR="0" lvl="0" indent="0" algn="l" defTabSz="938213" rtl="0" eaLnBrk="1" fontAlgn="base" latinLnBrk="0" hangingPunct="1">
                        <a:lnSpc>
                          <a:spcPct val="100000"/>
                        </a:lnSpc>
                        <a:spcBef>
                          <a:spcPct val="0"/>
                        </a:spcBef>
                        <a:spcAft>
                          <a:spcPct val="0"/>
                        </a:spcAft>
                        <a:buClrTx/>
                        <a:buSzTx/>
                        <a:buFontTx/>
                        <a:buNone/>
                        <a:tabLst/>
                      </a:pPr>
                      <a:endParaRPr kumimoji="0" lang="lv-LV" altLang="lv-LV" sz="1400" b="0" i="1" u="none" strike="noStrike" cap="none" normalizeH="0" baseline="0">
                        <a:ln>
                          <a:noFill/>
                        </a:ln>
                        <a:solidFill>
                          <a:schemeClr val="tx1"/>
                        </a:solidFill>
                        <a:effectLst/>
                        <a:latin typeface="Verdana" panose="020B0604030504040204" pitchFamily="34" charset="0"/>
                        <a:ea typeface="MS PGothic" panose="020B0600070205080204" pitchFamily="34" charset="-128"/>
                      </a:endParaRPr>
                    </a:p>
                  </a:txBody>
                  <a:tcPr marT="45702" marB="457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0"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171,77</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gridSpan="2">
                  <a:txBody>
                    <a:body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1" i="0" u="none" strike="noStrike" cap="none" normalizeH="0" baseline="0">
                          <a:ln>
                            <a:noFill/>
                          </a:ln>
                          <a:solidFill>
                            <a:schemeClr val="tx1"/>
                          </a:solidFill>
                          <a:effectLst/>
                          <a:latin typeface="Verdana" panose="020B0604030504040204" pitchFamily="34" charset="0"/>
                          <a:ea typeface="MS PGothic" panose="020B0600070205080204" pitchFamily="34" charset="-128"/>
                        </a:rPr>
                        <a:t>228,20</a:t>
                      </a:r>
                      <a:endParaRPr kumimoji="0" lang="lv-LV" altLang="lv-LV" sz="1400" b="0" i="0" u="none" strike="noStrike" cap="none" normalizeH="0" baseline="0" dirty="0">
                        <a:ln>
                          <a:noFill/>
                        </a:ln>
                        <a:solidFill>
                          <a:schemeClr val="tx1"/>
                        </a:solidFill>
                        <a:effectLst/>
                        <a:latin typeface="Verdana" panose="020B0604030504040204" pitchFamily="34" charset="0"/>
                        <a:ea typeface="MS PGothic" panose="020B0600070205080204" pitchFamily="34" charset="-128"/>
                      </a:endParaRP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hMerge="1">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228,20</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extLst>
                  <a:ext uri="{0D108BD9-81ED-4DB2-BD59-A6C34878D82A}">
                    <a16:rowId xmlns:a16="http://schemas.microsoft.com/office/drawing/2014/main" val="10003"/>
                  </a:ext>
                </a:extLst>
              </a:tr>
              <a:tr h="812553">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0" u="none" strike="noStrike" cap="none" normalizeH="0" baseline="0">
                          <a:ln>
                            <a:noFill/>
                          </a:ln>
                          <a:solidFill>
                            <a:schemeClr val="tx1"/>
                          </a:solidFill>
                          <a:effectLst/>
                          <a:latin typeface="Verdana" panose="020B0604030504040204" pitchFamily="34" charset="0"/>
                          <a:ea typeface="MS PGothic" panose="020B0600070205080204" pitchFamily="34" charset="-128"/>
                        </a:rPr>
                        <a:t>III grupa</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gridSpan="2">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1"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bāze</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hMerge="1">
                  <a:txBody>
                    <a:bodyPr/>
                    <a:lstStyle/>
                    <a:p>
                      <a:pPr marL="0" marR="0" lvl="0" indent="0" algn="l" defTabSz="938213" rtl="0" eaLnBrk="1" fontAlgn="base" latinLnBrk="0" hangingPunct="1">
                        <a:lnSpc>
                          <a:spcPct val="100000"/>
                        </a:lnSpc>
                        <a:spcBef>
                          <a:spcPct val="0"/>
                        </a:spcBef>
                        <a:spcAft>
                          <a:spcPct val="0"/>
                        </a:spcAft>
                        <a:buClrTx/>
                        <a:buSzTx/>
                        <a:buFontTx/>
                        <a:buNone/>
                        <a:tabLst/>
                      </a:pPr>
                      <a:endParaRPr kumimoji="0" lang="lv-LV" altLang="lv-LV" sz="1400" b="0" i="1" u="none" strike="noStrike" cap="none" normalizeH="0" baseline="0" dirty="0">
                        <a:ln>
                          <a:noFill/>
                        </a:ln>
                        <a:solidFill>
                          <a:schemeClr val="tx1"/>
                        </a:solidFill>
                        <a:effectLst/>
                        <a:latin typeface="Verdana" panose="020B0604030504040204" pitchFamily="34" charset="0"/>
                        <a:ea typeface="MS PGothic" panose="020B0600070205080204" pitchFamily="34" charset="-128"/>
                      </a:endParaRPr>
                    </a:p>
                  </a:txBody>
                  <a:tcPr marT="45702" marB="457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0"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122,69</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gridSpan="2">
                  <a:txBody>
                    <a:body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163</a:t>
                      </a:r>
                      <a:r>
                        <a:rPr kumimoji="0" lang="en-US"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 </a:t>
                      </a:r>
                      <a:r>
                        <a:rPr kumimoji="0" lang="en-US" altLang="lv-LV" sz="12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(30% no </a:t>
                      </a:r>
                      <a:r>
                        <a:rPr kumimoji="0" lang="en-US" altLang="lv-LV" sz="1200" b="1" i="0" u="none" strike="noStrike" cap="none" normalizeH="0" baseline="0" dirty="0" err="1">
                          <a:ln>
                            <a:noFill/>
                          </a:ln>
                          <a:solidFill>
                            <a:srgbClr val="000000"/>
                          </a:solidFill>
                          <a:effectLst/>
                          <a:latin typeface="Verdana" panose="020B0604030504040204" pitchFamily="34" charset="0"/>
                          <a:ea typeface="MS PGothic" panose="020B0600070205080204" pitchFamily="34" charset="-128"/>
                        </a:rPr>
                        <a:t>ienākumu</a:t>
                      </a:r>
                      <a:r>
                        <a:rPr kumimoji="0" lang="en-US" altLang="lv-LV" sz="12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 </a:t>
                      </a:r>
                      <a:r>
                        <a:rPr kumimoji="0" lang="en-US" altLang="lv-LV" sz="1200" b="1" i="0" u="none" strike="noStrike" cap="none" normalizeH="0" baseline="0" dirty="0" err="1">
                          <a:ln>
                            <a:noFill/>
                          </a:ln>
                          <a:solidFill>
                            <a:srgbClr val="000000"/>
                          </a:solidFill>
                          <a:effectLst/>
                          <a:latin typeface="Verdana" panose="020B0604030504040204" pitchFamily="34" charset="0"/>
                          <a:ea typeface="MS PGothic" panose="020B0600070205080204" pitchFamily="34" charset="-128"/>
                        </a:rPr>
                        <a:t>mediānas</a:t>
                      </a:r>
                      <a:r>
                        <a:rPr kumimoji="0" lang="en-US" altLang="lv-LV" sz="12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a:t>
                      </a:r>
                      <a:endParaRPr kumimoji="0" lang="lv-LV" altLang="lv-LV" sz="1200" b="1" i="0" u="none" strike="noStrike" cap="none" normalizeH="0" baseline="0" dirty="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hMerge="1">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163</a:t>
                      </a:r>
                      <a:r>
                        <a:rPr kumimoji="0" lang="en-US"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 </a:t>
                      </a:r>
                      <a:r>
                        <a:rPr kumimoji="0" lang="en-US" altLang="lv-LV" sz="12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(30% no </a:t>
                      </a:r>
                      <a:r>
                        <a:rPr kumimoji="0" lang="en-US" altLang="lv-LV" sz="1200" b="1" i="0" u="none" strike="noStrike" cap="none" normalizeH="0" baseline="0" dirty="0" err="1">
                          <a:ln>
                            <a:noFill/>
                          </a:ln>
                          <a:solidFill>
                            <a:srgbClr val="000000"/>
                          </a:solidFill>
                          <a:effectLst/>
                          <a:latin typeface="Verdana" panose="020B0604030504040204" pitchFamily="34" charset="0"/>
                          <a:ea typeface="MS PGothic" panose="020B0600070205080204" pitchFamily="34" charset="-128"/>
                        </a:rPr>
                        <a:t>ienākumu</a:t>
                      </a:r>
                      <a:r>
                        <a:rPr kumimoji="0" lang="en-US" altLang="lv-LV" sz="12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 </a:t>
                      </a:r>
                      <a:r>
                        <a:rPr kumimoji="0" lang="en-US" altLang="lv-LV" sz="1200" b="1" i="0" u="none" strike="noStrike" cap="none" normalizeH="0" baseline="0" dirty="0" err="1">
                          <a:ln>
                            <a:noFill/>
                          </a:ln>
                          <a:solidFill>
                            <a:srgbClr val="000000"/>
                          </a:solidFill>
                          <a:effectLst/>
                          <a:latin typeface="Verdana" panose="020B0604030504040204" pitchFamily="34" charset="0"/>
                          <a:ea typeface="MS PGothic" panose="020B0600070205080204" pitchFamily="34" charset="-128"/>
                        </a:rPr>
                        <a:t>mediānas</a:t>
                      </a:r>
                      <a:r>
                        <a:rPr kumimoji="0" lang="en-US" altLang="lv-LV" sz="12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a:t>
                      </a:r>
                      <a:endParaRPr kumimoji="0" lang="lv-LV" altLang="lv-LV" sz="1200" b="1" i="0" u="none" strike="noStrike" cap="none" normalizeH="0" baseline="0" dirty="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p>
                      <a:pPr marL="0" marR="0" lvl="0" indent="0" algn="ctr" defTabSz="938213" rtl="0" eaLnBrk="1" fontAlgn="base" latinLnBrk="0" hangingPunct="1">
                        <a:lnSpc>
                          <a:spcPct val="100000"/>
                        </a:lnSpc>
                        <a:spcBef>
                          <a:spcPct val="0"/>
                        </a:spcBef>
                        <a:spcAft>
                          <a:spcPct val="0"/>
                        </a:spcAft>
                        <a:buClrTx/>
                        <a:buSzTx/>
                        <a:buFontTx/>
                        <a:buNone/>
                        <a:tabLst/>
                      </a:pPr>
                      <a:endParaRPr kumimoji="0" lang="lv-LV" altLang="lv-LV" sz="1200" b="0" i="1" u="none" strike="noStrike" cap="none" normalizeH="0" baseline="0" dirty="0">
                        <a:ln>
                          <a:noFill/>
                        </a:ln>
                        <a:solidFill>
                          <a:srgbClr val="FF0000"/>
                        </a:solidFill>
                        <a:effectLst/>
                        <a:latin typeface="Verdana" panose="020B0604030504040204" pitchFamily="34" charset="0"/>
                        <a:ea typeface="MS PGothic" panose="020B0600070205080204" pitchFamily="34" charset="-128"/>
                      </a:endParaRP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extLst>
                  <a:ext uri="{0D108BD9-81ED-4DB2-BD59-A6C34878D82A}">
                    <a16:rowId xmlns:a16="http://schemas.microsoft.com/office/drawing/2014/main" val="10004"/>
                  </a:ext>
                </a:extLst>
              </a:tr>
              <a:tr h="292977">
                <a:tc gridSpan="6">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1" i="1"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Pārējās personas ar invaliditāti</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0005"/>
                  </a:ext>
                </a:extLst>
              </a:tr>
              <a:tr h="361170">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0" u="none" strike="noStrike" cap="none" normalizeH="0" baseline="0">
                          <a:ln>
                            <a:noFill/>
                          </a:ln>
                          <a:solidFill>
                            <a:schemeClr val="tx1"/>
                          </a:solidFill>
                          <a:effectLst/>
                          <a:latin typeface="Verdana" panose="020B0604030504040204" pitchFamily="34" charset="0"/>
                          <a:ea typeface="MS PGothic" panose="020B0600070205080204" pitchFamily="34" charset="-128"/>
                        </a:rPr>
                        <a:t>I grupa</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gridSpan="2">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1" u="none" strike="noStrike" cap="none" normalizeH="0" baseline="0">
                          <a:ln>
                            <a:noFill/>
                          </a:ln>
                          <a:solidFill>
                            <a:schemeClr val="tx1"/>
                          </a:solidFill>
                          <a:effectLst/>
                          <a:latin typeface="Verdana" panose="020B0604030504040204" pitchFamily="34" charset="0"/>
                          <a:ea typeface="MS PGothic" panose="020B0600070205080204" pitchFamily="34" charset="-128"/>
                        </a:rPr>
                        <a:t>1,6</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hMerge="1">
                  <a:txBody>
                    <a:bodyPr/>
                    <a:lstStyle/>
                    <a:p>
                      <a:pPr marL="0" marR="0" lvl="0" indent="0" algn="l" defTabSz="938213" rtl="0" eaLnBrk="1" fontAlgn="base" latinLnBrk="0" hangingPunct="1">
                        <a:lnSpc>
                          <a:spcPct val="100000"/>
                        </a:lnSpc>
                        <a:spcBef>
                          <a:spcPct val="0"/>
                        </a:spcBef>
                        <a:spcAft>
                          <a:spcPct val="0"/>
                        </a:spcAft>
                        <a:buClrTx/>
                        <a:buSzTx/>
                        <a:buFontTx/>
                        <a:buNone/>
                        <a:tabLst/>
                      </a:pPr>
                      <a:endParaRPr kumimoji="0" lang="lv-LV" altLang="lv-LV" sz="1400" b="0" i="1" u="none" strike="noStrike" cap="none" normalizeH="0" baseline="0">
                        <a:ln>
                          <a:noFill/>
                        </a:ln>
                        <a:solidFill>
                          <a:schemeClr val="tx1"/>
                        </a:solidFill>
                        <a:effectLst/>
                        <a:latin typeface="Verdana" panose="020B0604030504040204" pitchFamily="34" charset="0"/>
                        <a:ea typeface="MS PGothic" panose="020B0600070205080204" pitchFamily="34" charset="-128"/>
                      </a:endParaRPr>
                    </a:p>
                  </a:txBody>
                  <a:tcPr marT="45702" marB="457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0" i="0" u="none" strike="noStrike" cap="none" normalizeH="0" baseline="0">
                          <a:ln>
                            <a:noFill/>
                          </a:ln>
                          <a:solidFill>
                            <a:schemeClr val="tx1"/>
                          </a:solidFill>
                          <a:effectLst/>
                          <a:latin typeface="Verdana" panose="020B0604030504040204" pitchFamily="34" charset="0"/>
                          <a:ea typeface="MS PGothic" panose="020B0600070205080204" pitchFamily="34" charset="-128"/>
                        </a:rPr>
                        <a:t>128</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gridSpan="2">
                  <a:txBody>
                    <a:body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1" i="0" u="none" strike="noStrike" cap="none" normalizeH="0" baseline="0">
                          <a:ln>
                            <a:noFill/>
                          </a:ln>
                          <a:solidFill>
                            <a:schemeClr val="tx1"/>
                          </a:solidFill>
                          <a:effectLst/>
                          <a:latin typeface="Verdana" panose="020B0604030504040204" pitchFamily="34" charset="0"/>
                          <a:ea typeface="MS PGothic" panose="020B0600070205080204" pitchFamily="34" charset="-128"/>
                        </a:rPr>
                        <a:t>217,60</a:t>
                      </a:r>
                      <a:endParaRPr kumimoji="0" lang="lv-LV" altLang="lv-LV" sz="1400" b="0" i="0" u="none" strike="noStrike" cap="none" normalizeH="0" baseline="0">
                        <a:ln>
                          <a:noFill/>
                        </a:ln>
                        <a:solidFill>
                          <a:schemeClr val="tx1"/>
                        </a:solidFill>
                        <a:effectLst/>
                        <a:latin typeface="Verdana" panose="020B0604030504040204" pitchFamily="34" charset="0"/>
                        <a:ea typeface="MS PGothic" panose="020B0600070205080204" pitchFamily="34" charset="-128"/>
                      </a:endParaRP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hMerge="1">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217,60</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extLst>
                  <a:ext uri="{0D108BD9-81ED-4DB2-BD59-A6C34878D82A}">
                    <a16:rowId xmlns:a16="http://schemas.microsoft.com/office/drawing/2014/main" val="10006"/>
                  </a:ext>
                </a:extLst>
              </a:tr>
              <a:tr h="361170">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0" u="none" strike="noStrike" cap="none" normalizeH="0" baseline="0">
                          <a:ln>
                            <a:noFill/>
                          </a:ln>
                          <a:solidFill>
                            <a:schemeClr val="tx1"/>
                          </a:solidFill>
                          <a:effectLst/>
                          <a:latin typeface="Verdana" panose="020B0604030504040204" pitchFamily="34" charset="0"/>
                          <a:ea typeface="MS PGothic" panose="020B0600070205080204" pitchFamily="34" charset="-128"/>
                        </a:rPr>
                        <a:t>II grupa</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gridSpan="2">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1" u="none" strike="noStrike" cap="none" normalizeH="0" baseline="0">
                          <a:ln>
                            <a:noFill/>
                          </a:ln>
                          <a:solidFill>
                            <a:schemeClr val="tx1"/>
                          </a:solidFill>
                          <a:effectLst/>
                          <a:latin typeface="Verdana" panose="020B0604030504040204" pitchFamily="34" charset="0"/>
                          <a:ea typeface="MS PGothic" panose="020B0600070205080204" pitchFamily="34" charset="-128"/>
                        </a:rPr>
                        <a:t>1,4</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hMerge="1">
                  <a:txBody>
                    <a:bodyPr/>
                    <a:lstStyle/>
                    <a:p>
                      <a:pPr marL="0" marR="0" lvl="0" indent="0" algn="l" defTabSz="938213" rtl="0" eaLnBrk="1" fontAlgn="base" latinLnBrk="0" hangingPunct="1">
                        <a:lnSpc>
                          <a:spcPct val="100000"/>
                        </a:lnSpc>
                        <a:spcBef>
                          <a:spcPct val="0"/>
                        </a:spcBef>
                        <a:spcAft>
                          <a:spcPct val="0"/>
                        </a:spcAft>
                        <a:buClrTx/>
                        <a:buSzTx/>
                        <a:buFontTx/>
                        <a:buNone/>
                        <a:tabLst/>
                      </a:pPr>
                      <a:endParaRPr kumimoji="0" lang="lv-LV" altLang="lv-LV" sz="1400" b="0" i="1" u="none" strike="noStrike" cap="none" normalizeH="0" baseline="0">
                        <a:ln>
                          <a:noFill/>
                        </a:ln>
                        <a:solidFill>
                          <a:schemeClr val="tx1"/>
                        </a:solidFill>
                        <a:effectLst/>
                        <a:latin typeface="Verdana" panose="020B0604030504040204" pitchFamily="34" charset="0"/>
                        <a:ea typeface="MS PGothic" panose="020B0600070205080204" pitchFamily="34" charset="-128"/>
                      </a:endParaRPr>
                    </a:p>
                  </a:txBody>
                  <a:tcPr marT="45702" marB="457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0" i="0" u="none" strike="noStrike" cap="none" normalizeH="0" baseline="0">
                          <a:ln>
                            <a:noFill/>
                          </a:ln>
                          <a:solidFill>
                            <a:schemeClr val="tx1"/>
                          </a:solidFill>
                          <a:effectLst/>
                          <a:latin typeface="Verdana" panose="020B0604030504040204" pitchFamily="34" charset="0"/>
                          <a:ea typeface="MS PGothic" panose="020B0600070205080204" pitchFamily="34" charset="-128"/>
                        </a:rPr>
                        <a:t>112</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gridSpan="2">
                  <a:txBody>
                    <a:body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1" i="0" u="none" strike="noStrike" cap="none" normalizeH="0" baseline="0">
                          <a:ln>
                            <a:noFill/>
                          </a:ln>
                          <a:solidFill>
                            <a:schemeClr val="tx1"/>
                          </a:solidFill>
                          <a:effectLst/>
                          <a:latin typeface="Verdana" panose="020B0604030504040204" pitchFamily="34" charset="0"/>
                          <a:ea typeface="MS PGothic" panose="020B0600070205080204" pitchFamily="34" charset="-128"/>
                        </a:rPr>
                        <a:t>190,40</a:t>
                      </a:r>
                      <a:endParaRPr kumimoji="0" lang="lv-LV" altLang="lv-LV" sz="1400" b="0" i="0" u="none" strike="noStrike" cap="none" normalizeH="0" baseline="0">
                        <a:ln>
                          <a:noFill/>
                        </a:ln>
                        <a:solidFill>
                          <a:schemeClr val="tx1"/>
                        </a:solidFill>
                        <a:effectLst/>
                        <a:latin typeface="Verdana" panose="020B0604030504040204" pitchFamily="34" charset="0"/>
                        <a:ea typeface="MS PGothic" panose="020B0600070205080204" pitchFamily="34" charset="-128"/>
                      </a:endParaRP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hMerge="1">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190,40</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extLst>
                  <a:ext uri="{0D108BD9-81ED-4DB2-BD59-A6C34878D82A}">
                    <a16:rowId xmlns:a16="http://schemas.microsoft.com/office/drawing/2014/main" val="10007"/>
                  </a:ext>
                </a:extLst>
              </a:tr>
              <a:tr h="171101">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0" u="none" strike="noStrike" cap="none" normalizeH="0" baseline="0">
                          <a:ln>
                            <a:noFill/>
                          </a:ln>
                          <a:solidFill>
                            <a:schemeClr val="tx1"/>
                          </a:solidFill>
                          <a:effectLst/>
                          <a:latin typeface="Verdana" panose="020B0604030504040204" pitchFamily="34" charset="0"/>
                          <a:ea typeface="MS PGothic" panose="020B0600070205080204" pitchFamily="34" charset="-128"/>
                        </a:rPr>
                        <a:t>III grupa</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gridSpan="2">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1" u="none" strike="noStrike" cap="none" normalizeH="0" baseline="0">
                          <a:ln>
                            <a:noFill/>
                          </a:ln>
                          <a:solidFill>
                            <a:schemeClr val="tx1"/>
                          </a:solidFill>
                          <a:effectLst/>
                          <a:latin typeface="Verdana" panose="020B0604030504040204" pitchFamily="34" charset="0"/>
                          <a:ea typeface="MS PGothic" panose="020B0600070205080204" pitchFamily="34" charset="-128"/>
                        </a:rPr>
                        <a:t>bāze</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hMerge="1">
                  <a:txBody>
                    <a:bodyPr/>
                    <a:lstStyle/>
                    <a:p>
                      <a:pPr marL="0" marR="0" lvl="0" indent="0" algn="l" defTabSz="938213" rtl="0" eaLnBrk="1" fontAlgn="base" latinLnBrk="0" hangingPunct="1">
                        <a:lnSpc>
                          <a:spcPct val="100000"/>
                        </a:lnSpc>
                        <a:spcBef>
                          <a:spcPct val="0"/>
                        </a:spcBef>
                        <a:spcAft>
                          <a:spcPct val="0"/>
                        </a:spcAft>
                        <a:buClrTx/>
                        <a:buSzTx/>
                        <a:buFontTx/>
                        <a:buNone/>
                        <a:tabLst/>
                      </a:pPr>
                      <a:endParaRPr kumimoji="0" lang="lv-LV" altLang="lv-LV" sz="1400" b="0" i="1" u="none" strike="noStrike" cap="none" normalizeH="0" baseline="0">
                        <a:ln>
                          <a:noFill/>
                        </a:ln>
                        <a:solidFill>
                          <a:schemeClr val="tx1"/>
                        </a:solidFill>
                        <a:effectLst/>
                        <a:latin typeface="Verdana" panose="020B0604030504040204" pitchFamily="34" charset="0"/>
                        <a:ea typeface="MS PGothic" panose="020B0600070205080204" pitchFamily="34" charset="-128"/>
                      </a:endParaRPr>
                    </a:p>
                  </a:txBody>
                  <a:tcPr marT="45702" marB="457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0"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80</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gridSpan="2">
                  <a:txBody>
                    <a:body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en-US"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136</a:t>
                      </a:r>
                      <a:r>
                        <a:rPr kumimoji="0" lang="en-US" altLang="lv-LV" sz="12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 (25 % no </a:t>
                      </a:r>
                      <a:r>
                        <a:rPr kumimoji="0" lang="en-US" altLang="lv-LV" sz="1200" b="1" i="0" u="none" strike="noStrike" cap="none" normalizeH="0" baseline="0" dirty="0" err="1">
                          <a:ln>
                            <a:noFill/>
                          </a:ln>
                          <a:solidFill>
                            <a:srgbClr val="000000"/>
                          </a:solidFill>
                          <a:effectLst/>
                          <a:latin typeface="Verdana" panose="020B0604030504040204" pitchFamily="34" charset="0"/>
                          <a:ea typeface="MS PGothic" panose="020B0600070205080204" pitchFamily="34" charset="-128"/>
                        </a:rPr>
                        <a:t>ienākumu</a:t>
                      </a:r>
                      <a:r>
                        <a:rPr kumimoji="0" lang="en-US" altLang="lv-LV" sz="12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 </a:t>
                      </a:r>
                      <a:r>
                        <a:rPr kumimoji="0" lang="en-US" altLang="lv-LV" sz="1200" b="1" i="0" u="none" strike="noStrike" cap="none" normalizeH="0" baseline="0" dirty="0" err="1">
                          <a:ln>
                            <a:noFill/>
                          </a:ln>
                          <a:solidFill>
                            <a:srgbClr val="000000"/>
                          </a:solidFill>
                          <a:effectLst/>
                          <a:latin typeface="Verdana" panose="020B0604030504040204" pitchFamily="34" charset="0"/>
                          <a:ea typeface="MS PGothic" panose="020B0600070205080204" pitchFamily="34" charset="-128"/>
                        </a:rPr>
                        <a:t>mediānas</a:t>
                      </a:r>
                      <a:r>
                        <a:rPr kumimoji="0" lang="en-US" altLang="lv-LV" sz="12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a:t>
                      </a:r>
                      <a:endParaRPr kumimoji="0" lang="lv-LV" altLang="lv-LV" sz="1400" b="0" i="0" u="none" strike="noStrike" cap="none" normalizeH="0" baseline="0" dirty="0">
                        <a:ln>
                          <a:noFill/>
                        </a:ln>
                        <a:solidFill>
                          <a:schemeClr val="tx1"/>
                        </a:solidFill>
                        <a:effectLst/>
                        <a:latin typeface="Verdana" panose="020B0604030504040204" pitchFamily="34" charset="0"/>
                        <a:ea typeface="MS PGothic" panose="020B0600070205080204" pitchFamily="34" charset="-128"/>
                      </a:endParaRP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hMerge="1">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en-US"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136</a:t>
                      </a:r>
                      <a:r>
                        <a:rPr kumimoji="0" lang="en-US" altLang="lv-LV" sz="12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 (25 % no </a:t>
                      </a:r>
                      <a:r>
                        <a:rPr kumimoji="0" lang="en-US" altLang="lv-LV" sz="1200" b="1" i="0" u="none" strike="noStrike" cap="none" normalizeH="0" baseline="0" dirty="0" err="1">
                          <a:ln>
                            <a:noFill/>
                          </a:ln>
                          <a:solidFill>
                            <a:srgbClr val="000000"/>
                          </a:solidFill>
                          <a:effectLst/>
                          <a:latin typeface="Verdana" panose="020B0604030504040204" pitchFamily="34" charset="0"/>
                          <a:ea typeface="MS PGothic" panose="020B0600070205080204" pitchFamily="34" charset="-128"/>
                        </a:rPr>
                        <a:t>ienākumu</a:t>
                      </a:r>
                      <a:r>
                        <a:rPr kumimoji="0" lang="en-US" altLang="lv-LV" sz="12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 </a:t>
                      </a:r>
                      <a:r>
                        <a:rPr kumimoji="0" lang="en-US" altLang="lv-LV" sz="1200" b="1" i="0" u="none" strike="noStrike" cap="none" normalizeH="0" baseline="0" dirty="0" err="1">
                          <a:ln>
                            <a:noFill/>
                          </a:ln>
                          <a:solidFill>
                            <a:srgbClr val="000000"/>
                          </a:solidFill>
                          <a:effectLst/>
                          <a:latin typeface="Verdana" panose="020B0604030504040204" pitchFamily="34" charset="0"/>
                          <a:ea typeface="MS PGothic" panose="020B0600070205080204" pitchFamily="34" charset="-128"/>
                        </a:rPr>
                        <a:t>mediānas</a:t>
                      </a:r>
                      <a:r>
                        <a:rPr kumimoji="0" lang="en-US" altLang="lv-LV" sz="12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extLst>
                  <a:ext uri="{0D108BD9-81ED-4DB2-BD59-A6C34878D82A}">
                    <a16:rowId xmlns:a16="http://schemas.microsoft.com/office/drawing/2014/main" val="10008"/>
                  </a:ext>
                </a:extLst>
              </a:tr>
              <a:tr h="292977">
                <a:tc gridSpan="6">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1" i="1"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Pensijas vecuma </a:t>
                      </a:r>
                      <a:r>
                        <a:rPr kumimoji="0" lang="en-GB" altLang="lv-LV" sz="1400" b="1" i="1" u="none" strike="noStrike" cap="none" normalizeH="0" baseline="0" dirty="0" err="1">
                          <a:ln>
                            <a:noFill/>
                          </a:ln>
                          <a:solidFill>
                            <a:schemeClr val="tx1"/>
                          </a:solidFill>
                          <a:effectLst/>
                          <a:latin typeface="Verdana" panose="020B0604030504040204" pitchFamily="34" charset="0"/>
                          <a:ea typeface="MS PGothic" panose="020B0600070205080204" pitchFamily="34" charset="-128"/>
                        </a:rPr>
                        <a:t>gadījumā</a:t>
                      </a:r>
                      <a:endParaRPr kumimoji="0" lang="lv-LV" altLang="lv-LV" sz="1400" b="1" i="1" u="none" strike="noStrike" cap="none" normalizeH="0" baseline="0" dirty="0">
                        <a:ln>
                          <a:noFill/>
                        </a:ln>
                        <a:solidFill>
                          <a:schemeClr val="tx1"/>
                        </a:solidFill>
                        <a:effectLst/>
                        <a:latin typeface="Verdana" panose="020B0604030504040204" pitchFamily="34" charset="0"/>
                        <a:ea typeface="MS PGothic" panose="020B0600070205080204" pitchFamily="34" charset="-128"/>
                      </a:endParaRP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0009"/>
                  </a:ext>
                </a:extLst>
              </a:tr>
              <a:tr h="525726">
                <a:tc gridSpan="2">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endParaRPr kumimoji="0" lang="lv-LV" altLang="lv-LV" sz="1400" b="0" i="0" u="none" strike="noStrike" cap="none" normalizeH="0" baseline="0" dirty="0">
                        <a:ln>
                          <a:noFill/>
                        </a:ln>
                        <a:solidFill>
                          <a:schemeClr val="tx1"/>
                        </a:solidFill>
                        <a:effectLst/>
                        <a:latin typeface="Verdana" panose="020B0604030504040204" pitchFamily="34" charset="0"/>
                        <a:ea typeface="MS PGothic" panose="020B0600070205080204" pitchFamily="34" charset="-128"/>
                      </a:endParaRP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hMerge="1">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1"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bāze</a:t>
                      </a:r>
                    </a:p>
                  </a:txBody>
                  <a:tcPr marT="45702" marB="457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a:txBody>
                    <a:body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1" u="none" strike="noStrike" cap="none" normalizeH="0" baseline="0">
                          <a:ln>
                            <a:noFill/>
                          </a:ln>
                          <a:solidFill>
                            <a:schemeClr val="tx1"/>
                          </a:solidFill>
                          <a:effectLst/>
                          <a:latin typeface="Verdana" panose="020B0604030504040204" pitchFamily="34" charset="0"/>
                          <a:ea typeface="MS PGothic" panose="020B0600070205080204" pitchFamily="34" charset="-128"/>
                        </a:rPr>
                        <a:t>bāze</a:t>
                      </a:r>
                      <a:endParaRPr kumimoji="0" lang="lv-LV" altLang="lv-LV" sz="1400" b="0" i="1" u="none" strike="noStrike" cap="none" normalizeH="0" baseline="0" dirty="0">
                        <a:ln>
                          <a:noFill/>
                        </a:ln>
                        <a:solidFill>
                          <a:schemeClr val="tx1"/>
                        </a:solidFill>
                        <a:effectLst/>
                        <a:latin typeface="Verdana" panose="020B0604030504040204" pitchFamily="34" charset="0"/>
                        <a:ea typeface="MS PGothic" panose="020B0600070205080204" pitchFamily="34" charset="-128"/>
                      </a:endParaRP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0"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80</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gridSpan="2">
                  <a:txBody>
                    <a:body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1" i="0" u="none" strike="noStrike" cap="none" normalizeH="0" baseline="0">
                          <a:ln>
                            <a:noFill/>
                          </a:ln>
                          <a:solidFill>
                            <a:schemeClr val="tx1"/>
                          </a:solidFill>
                          <a:effectLst/>
                          <a:latin typeface="Verdana" panose="020B0604030504040204" pitchFamily="34" charset="0"/>
                          <a:ea typeface="MS PGothic" panose="020B0600070205080204" pitchFamily="34" charset="-128"/>
                        </a:rPr>
                        <a:t>136</a:t>
                      </a:r>
                      <a:r>
                        <a:rPr kumimoji="0" lang="en-US" altLang="lv-LV" sz="1600" b="1" i="0" u="none" strike="noStrike" cap="none" normalizeH="0" baseline="0">
                          <a:ln>
                            <a:noFill/>
                          </a:ln>
                          <a:solidFill>
                            <a:schemeClr val="tx1"/>
                          </a:solidFill>
                          <a:effectLst/>
                          <a:latin typeface="Verdana" panose="020B0604030504040204" pitchFamily="34" charset="0"/>
                          <a:ea typeface="MS PGothic" panose="020B0600070205080204" pitchFamily="34" charset="-128"/>
                        </a:rPr>
                        <a:t> </a:t>
                      </a:r>
                      <a:r>
                        <a:rPr kumimoji="0" lang="en-US" altLang="lv-LV" sz="1400" b="1" i="0" u="none" strike="noStrike" cap="none" normalizeH="0" baseline="0">
                          <a:ln>
                            <a:noFill/>
                          </a:ln>
                          <a:solidFill>
                            <a:srgbClr val="000000"/>
                          </a:solidFill>
                          <a:effectLst/>
                          <a:latin typeface="Verdana" panose="020B0604030504040204" pitchFamily="34" charset="0"/>
                          <a:ea typeface="MS PGothic" panose="020B0600070205080204" pitchFamily="34" charset="-128"/>
                        </a:rPr>
                        <a:t> </a:t>
                      </a:r>
                      <a:r>
                        <a:rPr kumimoji="0" lang="en-US" altLang="lv-LV" sz="1200" b="1" i="0" u="none" strike="noStrike" cap="none" normalizeH="0" baseline="0">
                          <a:ln>
                            <a:noFill/>
                          </a:ln>
                          <a:solidFill>
                            <a:srgbClr val="000000"/>
                          </a:solidFill>
                          <a:effectLst/>
                          <a:latin typeface="Verdana" panose="020B0604030504040204" pitchFamily="34" charset="0"/>
                          <a:ea typeface="MS PGothic" panose="020B0600070205080204" pitchFamily="34" charset="-128"/>
                        </a:rPr>
                        <a:t>(25 % no ienākumu mediānas)</a:t>
                      </a:r>
                      <a:endParaRPr kumimoji="0" lang="lv-LV" altLang="lv-LV" sz="1400" b="0" i="0" u="none" strike="noStrike" cap="none" normalizeH="0" baseline="0" dirty="0">
                        <a:ln>
                          <a:noFill/>
                        </a:ln>
                        <a:solidFill>
                          <a:schemeClr val="tx1"/>
                        </a:solidFill>
                        <a:effectLst/>
                        <a:latin typeface="Verdana" panose="020B0604030504040204" pitchFamily="34" charset="0"/>
                        <a:ea typeface="MS PGothic" panose="020B0600070205080204" pitchFamily="34" charset="-128"/>
                      </a:endParaRP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hMerge="1">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136</a:t>
                      </a:r>
                      <a:r>
                        <a:rPr kumimoji="0" lang="en-US" altLang="lv-LV" sz="1600" b="1"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 </a:t>
                      </a:r>
                      <a:r>
                        <a:rPr kumimoji="0" lang="en-US" altLang="lv-LV" sz="14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 </a:t>
                      </a:r>
                      <a:r>
                        <a:rPr kumimoji="0" lang="en-US" altLang="lv-LV" sz="12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(25 % no </a:t>
                      </a:r>
                      <a:r>
                        <a:rPr kumimoji="0" lang="en-US" altLang="lv-LV" sz="1200" b="1" i="0" u="none" strike="noStrike" cap="none" normalizeH="0" baseline="0" dirty="0" err="1">
                          <a:ln>
                            <a:noFill/>
                          </a:ln>
                          <a:solidFill>
                            <a:srgbClr val="000000"/>
                          </a:solidFill>
                          <a:effectLst/>
                          <a:latin typeface="Verdana" panose="020B0604030504040204" pitchFamily="34" charset="0"/>
                          <a:ea typeface="MS PGothic" panose="020B0600070205080204" pitchFamily="34" charset="-128"/>
                        </a:rPr>
                        <a:t>ienākumu</a:t>
                      </a:r>
                      <a:r>
                        <a:rPr kumimoji="0" lang="en-US" altLang="lv-LV" sz="12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 </a:t>
                      </a:r>
                      <a:r>
                        <a:rPr kumimoji="0" lang="en-US" altLang="lv-LV" sz="1200" b="1" i="0" u="none" strike="noStrike" cap="none" normalizeH="0" baseline="0" dirty="0" err="1">
                          <a:ln>
                            <a:noFill/>
                          </a:ln>
                          <a:solidFill>
                            <a:srgbClr val="000000"/>
                          </a:solidFill>
                          <a:effectLst/>
                          <a:latin typeface="Verdana" panose="020B0604030504040204" pitchFamily="34" charset="0"/>
                          <a:ea typeface="MS PGothic" panose="020B0600070205080204" pitchFamily="34" charset="-128"/>
                        </a:rPr>
                        <a:t>mediānas</a:t>
                      </a:r>
                      <a:r>
                        <a:rPr kumimoji="0" lang="en-US" altLang="lv-LV" sz="12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a:t>
                      </a:r>
                      <a:endParaRPr kumimoji="0" lang="lv-LV" altLang="lv-LV" sz="1200" b="1" i="0" u="none" strike="noStrike" cap="none" normalizeH="0" baseline="0" dirty="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extLst>
                  <a:ext uri="{0D108BD9-81ED-4DB2-BD59-A6C34878D82A}">
                    <a16:rowId xmlns:a16="http://schemas.microsoft.com/office/drawing/2014/main" val="10010"/>
                  </a:ext>
                </a:extLst>
              </a:tr>
              <a:tr h="850197">
                <a:tc gridSpan="2">
                  <a:txBody>
                    <a:body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100" b="0"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Personas ar invaliditāti kopš bērnības</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hMerge="1">
                  <a:txBody>
                    <a:bodyPr/>
                    <a:lstStyle/>
                    <a:p>
                      <a:pPr marL="0" marR="0" lvl="0" indent="0" algn="l" defTabSz="938213" rtl="0" eaLnBrk="1" fontAlgn="base" latinLnBrk="0" hangingPunct="1">
                        <a:lnSpc>
                          <a:spcPct val="100000"/>
                        </a:lnSpc>
                        <a:spcBef>
                          <a:spcPct val="0"/>
                        </a:spcBef>
                        <a:spcAft>
                          <a:spcPct val="0"/>
                        </a:spcAft>
                        <a:buClrTx/>
                        <a:buSzTx/>
                        <a:buFontTx/>
                        <a:buNone/>
                        <a:tabLst/>
                      </a:pPr>
                      <a:endParaRPr kumimoji="0" lang="lv-LV" altLang="lv-LV" sz="1400" b="0" i="1" u="none" strike="noStrike" cap="none" normalizeH="0" baseline="0" dirty="0">
                        <a:ln>
                          <a:noFill/>
                        </a:ln>
                        <a:solidFill>
                          <a:schemeClr val="tx1"/>
                        </a:solidFill>
                        <a:effectLst/>
                        <a:latin typeface="Verdana" panose="020B0604030504040204" pitchFamily="34" charset="0"/>
                        <a:ea typeface="MS PGothic" panose="020B0600070205080204" pitchFamily="34" charset="-128"/>
                      </a:endParaRPr>
                    </a:p>
                  </a:txBody>
                  <a:tcPr marT="45702" marB="457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a:txBody>
                    <a:bodyPr/>
                    <a:lstStyle/>
                    <a:p>
                      <a:pPr marL="0" marR="0" lvl="0" indent="0" algn="l" defTabSz="938213" rtl="0" eaLnBrk="1" fontAlgn="base" latinLnBrk="0" hangingPunct="1">
                        <a:lnSpc>
                          <a:spcPct val="100000"/>
                        </a:lnSpc>
                        <a:spcBef>
                          <a:spcPct val="0"/>
                        </a:spcBef>
                        <a:spcAft>
                          <a:spcPct val="0"/>
                        </a:spcAft>
                        <a:buClrTx/>
                        <a:buSzTx/>
                        <a:buFontTx/>
                        <a:buNone/>
                        <a:tabLst/>
                      </a:pPr>
                      <a:r>
                        <a:rPr kumimoji="0" lang="lv-LV" altLang="lv-LV" sz="1400" b="0" i="1"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bāze</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a:txBody>
                    <a:bodyPr/>
                    <a:lstStyle/>
                    <a:p>
                      <a:pPr marL="0" marR="0" lvl="0" indent="0" algn="ctr" defTabSz="938213" rtl="0" eaLnBrk="1" fontAlgn="base" latinLnBrk="0" hangingPunct="1">
                        <a:lnSpc>
                          <a:spcPct val="100000"/>
                        </a:lnSpc>
                        <a:spcBef>
                          <a:spcPct val="0"/>
                        </a:spcBef>
                        <a:spcAft>
                          <a:spcPct val="0"/>
                        </a:spcAft>
                        <a:buClrTx/>
                        <a:buSzTx/>
                        <a:buFontTx/>
                        <a:buNone/>
                        <a:tabLst/>
                      </a:pPr>
                      <a:r>
                        <a:rPr kumimoji="0" lang="lv-LV" altLang="lv-LV" sz="1400" b="0" i="0" u="none" strike="noStrike" cap="none" normalizeH="0" baseline="0" dirty="0">
                          <a:ln>
                            <a:noFill/>
                          </a:ln>
                          <a:solidFill>
                            <a:schemeClr val="tx1"/>
                          </a:solidFill>
                          <a:effectLst/>
                          <a:latin typeface="Verdana" panose="020B0604030504040204" pitchFamily="34" charset="0"/>
                          <a:ea typeface="MS PGothic" panose="020B0600070205080204" pitchFamily="34" charset="-128"/>
                        </a:rPr>
                        <a:t>122,69</a:t>
                      </a: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gridSpan="2">
                  <a:txBody>
                    <a:bodyPr/>
                    <a:lstStyle/>
                    <a:p>
                      <a:pPr marL="0" marR="0" lvl="0" indent="0" algn="ctr" defTabSz="938213" rtl="0" eaLnBrk="1" fontAlgn="base" latinLnBrk="0" hangingPunct="1">
                        <a:lnSpc>
                          <a:spcPct val="100000"/>
                        </a:lnSpc>
                        <a:spcBef>
                          <a:spcPct val="0"/>
                        </a:spcBef>
                        <a:spcAft>
                          <a:spcPct val="0"/>
                        </a:spcAft>
                        <a:buClrTx/>
                        <a:buSzTx/>
                        <a:buFontTx/>
                        <a:buNone/>
                        <a:tabLst/>
                        <a:defRPr/>
                      </a:pPr>
                      <a:r>
                        <a:rPr kumimoji="0" lang="lv-LV" altLang="lv-LV" sz="1400" b="1" i="0" u="none" strike="noStrike" kern="1200" cap="none" normalizeH="0" baseline="0" dirty="0">
                          <a:ln>
                            <a:noFill/>
                          </a:ln>
                          <a:solidFill>
                            <a:schemeClr val="tx1"/>
                          </a:solidFill>
                          <a:effectLst/>
                          <a:latin typeface="Verdana" panose="020B0604030504040204" pitchFamily="34" charset="0"/>
                          <a:ea typeface="MS PGothic" panose="020B0600070205080204" pitchFamily="34" charset="-128"/>
                          <a:cs typeface="+mn-cs"/>
                        </a:rPr>
                        <a:t>163</a:t>
                      </a:r>
                      <a:r>
                        <a:rPr kumimoji="0" lang="en-US" altLang="lv-LV" sz="1400" b="1" i="0" u="none" strike="noStrike" kern="1200" cap="none" normalizeH="0" baseline="0" dirty="0">
                          <a:ln>
                            <a:noFill/>
                          </a:ln>
                          <a:solidFill>
                            <a:schemeClr val="tx1"/>
                          </a:solidFill>
                          <a:effectLst/>
                          <a:latin typeface="Verdana" panose="020B0604030504040204" pitchFamily="34" charset="0"/>
                          <a:ea typeface="MS PGothic" panose="020B0600070205080204" pitchFamily="34" charset="-128"/>
                          <a:cs typeface="+mn-cs"/>
                        </a:rPr>
                        <a:t> </a:t>
                      </a:r>
                      <a:r>
                        <a:rPr kumimoji="0" lang="en-US" altLang="lv-LV" sz="12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(30% no </a:t>
                      </a:r>
                      <a:r>
                        <a:rPr kumimoji="0" lang="en-US" altLang="lv-LV" sz="1200" b="1" i="0" u="none" strike="noStrike" cap="none" normalizeH="0" baseline="0" dirty="0" err="1">
                          <a:ln>
                            <a:noFill/>
                          </a:ln>
                          <a:solidFill>
                            <a:srgbClr val="000000"/>
                          </a:solidFill>
                          <a:effectLst/>
                          <a:latin typeface="Verdana" panose="020B0604030504040204" pitchFamily="34" charset="0"/>
                          <a:ea typeface="MS PGothic" panose="020B0600070205080204" pitchFamily="34" charset="-128"/>
                        </a:rPr>
                        <a:t>ienākumu</a:t>
                      </a:r>
                      <a:r>
                        <a:rPr kumimoji="0" lang="en-US" altLang="lv-LV" sz="12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 </a:t>
                      </a:r>
                      <a:r>
                        <a:rPr kumimoji="0" lang="en-US" altLang="lv-LV" sz="1200" b="1" i="0" u="none" strike="noStrike" cap="none" normalizeH="0" baseline="0" dirty="0" err="1">
                          <a:ln>
                            <a:noFill/>
                          </a:ln>
                          <a:solidFill>
                            <a:srgbClr val="000000"/>
                          </a:solidFill>
                          <a:effectLst/>
                          <a:latin typeface="Verdana" panose="020B0604030504040204" pitchFamily="34" charset="0"/>
                          <a:ea typeface="MS PGothic" panose="020B0600070205080204" pitchFamily="34" charset="-128"/>
                        </a:rPr>
                        <a:t>mediānas</a:t>
                      </a:r>
                      <a:r>
                        <a:rPr kumimoji="0" lang="en-US" altLang="lv-LV" sz="12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a:t>
                      </a:r>
                      <a:endParaRPr kumimoji="0" lang="lv-LV" altLang="lv-LV" sz="1200" b="0" i="1" u="none" strike="noStrike" kern="1200" cap="none" normalizeH="0" baseline="0" dirty="0">
                        <a:ln>
                          <a:noFill/>
                        </a:ln>
                        <a:solidFill>
                          <a:srgbClr val="FF0000"/>
                        </a:solidFill>
                        <a:effectLst/>
                        <a:latin typeface="Verdana" panose="020B0604030504040204" pitchFamily="34" charset="0"/>
                        <a:ea typeface="MS PGothic" panose="020B0600070205080204" pitchFamily="34" charset="-128"/>
                        <a:cs typeface="+mn-cs"/>
                      </a:endParaRP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hMerge="1">
                  <a:txBody>
                    <a:bodyPr/>
                    <a:lstStyle/>
                    <a:p>
                      <a:pPr marL="0" marR="0" lvl="0" indent="0" algn="ctr" defTabSz="938213" rtl="0" eaLnBrk="1" fontAlgn="base" latinLnBrk="0" hangingPunct="1">
                        <a:lnSpc>
                          <a:spcPct val="100000"/>
                        </a:lnSpc>
                        <a:spcBef>
                          <a:spcPct val="0"/>
                        </a:spcBef>
                        <a:spcAft>
                          <a:spcPct val="0"/>
                        </a:spcAft>
                        <a:buClrTx/>
                        <a:buSzTx/>
                        <a:buFontTx/>
                        <a:buNone/>
                        <a:tabLst/>
                        <a:defRPr/>
                      </a:pPr>
                      <a:r>
                        <a:rPr kumimoji="0" lang="lv-LV" altLang="lv-LV" sz="1400" b="1" i="0" u="none" strike="noStrike" kern="1200" cap="none" normalizeH="0" baseline="0" dirty="0">
                          <a:ln>
                            <a:noFill/>
                          </a:ln>
                          <a:solidFill>
                            <a:schemeClr val="tx1"/>
                          </a:solidFill>
                          <a:effectLst/>
                          <a:latin typeface="Verdana" panose="020B0604030504040204" pitchFamily="34" charset="0"/>
                          <a:ea typeface="MS PGothic" panose="020B0600070205080204" pitchFamily="34" charset="-128"/>
                          <a:cs typeface="+mn-cs"/>
                        </a:rPr>
                        <a:t>163</a:t>
                      </a:r>
                      <a:r>
                        <a:rPr kumimoji="0" lang="en-US" altLang="lv-LV" sz="1400" b="1" i="0" u="none" strike="noStrike" kern="1200" cap="none" normalizeH="0" baseline="0" dirty="0">
                          <a:ln>
                            <a:noFill/>
                          </a:ln>
                          <a:solidFill>
                            <a:schemeClr val="tx1"/>
                          </a:solidFill>
                          <a:effectLst/>
                          <a:latin typeface="Verdana" panose="020B0604030504040204" pitchFamily="34" charset="0"/>
                          <a:ea typeface="MS PGothic" panose="020B0600070205080204" pitchFamily="34" charset="-128"/>
                          <a:cs typeface="+mn-cs"/>
                        </a:rPr>
                        <a:t> </a:t>
                      </a:r>
                      <a:r>
                        <a:rPr kumimoji="0" lang="en-US" altLang="lv-LV" sz="12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(30% no </a:t>
                      </a:r>
                      <a:r>
                        <a:rPr kumimoji="0" lang="en-US" altLang="lv-LV" sz="1200" b="1" i="0" u="none" strike="noStrike" cap="none" normalizeH="0" baseline="0" dirty="0" err="1">
                          <a:ln>
                            <a:noFill/>
                          </a:ln>
                          <a:solidFill>
                            <a:srgbClr val="000000"/>
                          </a:solidFill>
                          <a:effectLst/>
                          <a:latin typeface="Verdana" panose="020B0604030504040204" pitchFamily="34" charset="0"/>
                          <a:ea typeface="MS PGothic" panose="020B0600070205080204" pitchFamily="34" charset="-128"/>
                        </a:rPr>
                        <a:t>ienākumu</a:t>
                      </a:r>
                      <a:r>
                        <a:rPr kumimoji="0" lang="en-US" altLang="lv-LV" sz="12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 </a:t>
                      </a:r>
                      <a:r>
                        <a:rPr kumimoji="0" lang="en-US" altLang="lv-LV" sz="1200" b="1" i="0" u="none" strike="noStrike" cap="none" normalizeH="0" baseline="0" dirty="0" err="1">
                          <a:ln>
                            <a:noFill/>
                          </a:ln>
                          <a:solidFill>
                            <a:srgbClr val="000000"/>
                          </a:solidFill>
                          <a:effectLst/>
                          <a:latin typeface="Verdana" panose="020B0604030504040204" pitchFamily="34" charset="0"/>
                          <a:ea typeface="MS PGothic" panose="020B0600070205080204" pitchFamily="34" charset="-128"/>
                        </a:rPr>
                        <a:t>mediānas</a:t>
                      </a:r>
                      <a:r>
                        <a:rPr kumimoji="0" lang="en-US" altLang="lv-LV" sz="12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a:t>
                      </a:r>
                      <a:endParaRPr kumimoji="0" lang="lv-LV" altLang="lv-LV" sz="1200" b="0" i="1" u="none" strike="noStrike" kern="1200" cap="none" normalizeH="0" baseline="0" dirty="0">
                        <a:ln>
                          <a:noFill/>
                        </a:ln>
                        <a:solidFill>
                          <a:srgbClr val="FF0000"/>
                        </a:solidFill>
                        <a:effectLst/>
                        <a:latin typeface="Verdana" panose="020B0604030504040204" pitchFamily="34" charset="0"/>
                        <a:ea typeface="MS PGothic" panose="020B0600070205080204" pitchFamily="34" charset="-128"/>
                        <a:cs typeface="+mn-cs"/>
                      </a:endParaRPr>
                    </a:p>
                    <a:p>
                      <a:pPr marL="0" marR="0" lvl="0" indent="0" algn="ctr" defTabSz="938213" rtl="0" eaLnBrk="1" fontAlgn="base" latinLnBrk="0" hangingPunct="1">
                        <a:lnSpc>
                          <a:spcPct val="100000"/>
                        </a:lnSpc>
                        <a:spcBef>
                          <a:spcPct val="0"/>
                        </a:spcBef>
                        <a:spcAft>
                          <a:spcPct val="0"/>
                        </a:spcAft>
                        <a:buClrTx/>
                        <a:buSzTx/>
                        <a:buFontTx/>
                        <a:buNone/>
                        <a:tabLst/>
                      </a:pPr>
                      <a:endParaRPr kumimoji="0" lang="lv-LV" altLang="lv-LV" sz="1400" b="1" i="0" u="none" strike="noStrike" kern="1200" cap="none" normalizeH="0" baseline="0" dirty="0">
                        <a:ln>
                          <a:noFill/>
                        </a:ln>
                        <a:solidFill>
                          <a:schemeClr val="tx1"/>
                        </a:solidFill>
                        <a:effectLst/>
                        <a:latin typeface="Verdana" panose="020B0604030504040204" pitchFamily="34" charset="0"/>
                        <a:ea typeface="MS PGothic" panose="020B0600070205080204" pitchFamily="34" charset="-128"/>
                        <a:cs typeface="+mn-cs"/>
                      </a:endParaRPr>
                    </a:p>
                  </a:txBody>
                  <a:tcPr marL="91443" marR="91443" marT="45566" marB="455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extLst>
                  <a:ext uri="{0D108BD9-81ED-4DB2-BD59-A6C34878D82A}">
                    <a16:rowId xmlns:a16="http://schemas.microsoft.com/office/drawing/2014/main" val="10011"/>
                  </a:ext>
                </a:extLst>
              </a:tr>
            </a:tbl>
          </a:graphicData>
        </a:graphic>
      </p:graphicFrame>
      <p:sp>
        <p:nvSpPr>
          <p:cNvPr id="23622" name="Slide Number Placeholder 5"/>
          <p:cNvSpPr>
            <a:spLocks noGrp="1" noChangeArrowheads="1"/>
          </p:cNvSpPr>
          <p:nvPr>
            <p:ph type="sldNum" sz="quarter" idx="13"/>
          </p:nvPr>
        </p:nvSpPr>
        <p:spPr bwMode="auto">
          <a:xfrm>
            <a:off x="8534400" y="6167438"/>
            <a:ext cx="431800" cy="461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3DE4DCE9-794D-4B38-99E0-9ACE69C05841}" type="slidenum">
              <a:rPr lang="en-US" altLang="lv-LV" sz="1400"/>
              <a:pPr/>
              <a:t>6</a:t>
            </a:fld>
            <a:endParaRPr lang="en-US" altLang="lv-LV" sz="1400"/>
          </a:p>
        </p:txBody>
      </p:sp>
    </p:spTree>
    <p:extLst>
      <p:ext uri="{BB962C8B-B14F-4D97-AF65-F5344CB8AC3E}">
        <p14:creationId xmlns:p14="http://schemas.microsoft.com/office/powerpoint/2010/main" val="4227931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2590800" y="381000"/>
            <a:ext cx="6096000" cy="1036638"/>
          </a:xfrm>
        </p:spPr>
        <p:txBody>
          <a:bodyPr>
            <a:normAutofit fontScale="90000"/>
          </a:bodyPr>
          <a:lstStyle/>
          <a:p>
            <a:pPr>
              <a:defRPr/>
            </a:pPr>
            <a:r>
              <a:rPr lang="lv-LV" altLang="lv-LV" sz="2200">
                <a:ea typeface="MS PGothic" panose="020B0600070205080204" pitchFamily="34" charset="-128"/>
              </a:rPr>
              <a:t>Priekšlikumi minimālās pensijas un VSNP paaugstināšanai apgādnieka zaudējuma gadījumā</a:t>
            </a:r>
          </a:p>
        </p:txBody>
      </p:sp>
      <p:graphicFrame>
        <p:nvGraphicFramePr>
          <p:cNvPr id="7" name="Satura vietturis 6"/>
          <p:cNvGraphicFramePr>
            <a:graphicFrameLocks noGrp="1"/>
          </p:cNvGraphicFramePr>
          <p:nvPr>
            <p:ph idx="1"/>
            <p:extLst>
              <p:ext uri="{D42A27DB-BD31-4B8C-83A1-F6EECF244321}">
                <p14:modId xmlns:p14="http://schemas.microsoft.com/office/powerpoint/2010/main" val="1041539621"/>
              </p:ext>
            </p:extLst>
          </p:nvPr>
        </p:nvGraphicFramePr>
        <p:xfrm>
          <a:off x="1252538" y="2014538"/>
          <a:ext cx="7080250" cy="2824162"/>
        </p:xfrm>
        <a:graphic>
          <a:graphicData uri="http://schemas.openxmlformats.org/drawingml/2006/table">
            <a:tbl>
              <a:tblPr/>
              <a:tblGrid>
                <a:gridCol w="1400175">
                  <a:extLst>
                    <a:ext uri="{9D8B030D-6E8A-4147-A177-3AD203B41FA5}">
                      <a16:colId xmlns:a16="http://schemas.microsoft.com/office/drawing/2014/main" val="20000"/>
                    </a:ext>
                  </a:extLst>
                </a:gridCol>
                <a:gridCol w="2262187">
                  <a:extLst>
                    <a:ext uri="{9D8B030D-6E8A-4147-A177-3AD203B41FA5}">
                      <a16:colId xmlns:a16="http://schemas.microsoft.com/office/drawing/2014/main" val="20001"/>
                    </a:ext>
                  </a:extLst>
                </a:gridCol>
                <a:gridCol w="3417888">
                  <a:extLst>
                    <a:ext uri="{9D8B030D-6E8A-4147-A177-3AD203B41FA5}">
                      <a16:colId xmlns:a16="http://schemas.microsoft.com/office/drawing/2014/main" val="20002"/>
                    </a:ext>
                  </a:extLst>
                </a:gridCol>
              </a:tblGrid>
              <a:tr h="306779">
                <a:tc gridSpan="3">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Apgādnieka zaudējuma gadījumā</a:t>
                      </a:r>
                      <a:endParaRPr kumimoji="0" lang="lv-LV" altLang="lv-LV" sz="1400" b="1" i="0" u="none" strike="noStrike" cap="none" normalizeH="0" baseline="0" dirty="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BBB59"/>
                    </a:solidFill>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0000"/>
                  </a:ext>
                </a:extLst>
              </a:tr>
              <a:tr h="446082">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0"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 </a:t>
                      </a:r>
                      <a:endParaRPr kumimoji="0" lang="lv-LV" altLang="lv-LV" sz="1400" b="0" i="0" u="none" strike="noStrike" cap="none" normalizeH="0" baseline="0" dirty="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T="45077" marB="4507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F1DE"/>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Esošais apmērs</a:t>
                      </a:r>
                      <a:endParaRPr kumimoji="0" lang="lv-LV" altLang="lv-LV" sz="1400" b="1" i="0" u="none" strike="noStrike" cap="none" normalizeH="0" baseline="0" dirty="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T="45077" marB="4507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F1DE"/>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Plānotais apmērs </a:t>
                      </a:r>
                      <a:endParaRPr kumimoji="0" lang="lv-LV" altLang="lv-LV" sz="1400" b="1" i="0" u="none" strike="noStrike" cap="none" normalizeH="0" baseline="0" dirty="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F1DE"/>
                    </a:solidFill>
                  </a:tcPr>
                </a:tc>
                <a:extLst>
                  <a:ext uri="{0D108BD9-81ED-4DB2-BD59-A6C34878D82A}">
                    <a16:rowId xmlns:a16="http://schemas.microsoft.com/office/drawing/2014/main" val="10001"/>
                  </a:ext>
                </a:extLst>
              </a:tr>
              <a:tr h="530478">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Līdz 6 </a:t>
                      </a:r>
                      <a:r>
                        <a:rPr kumimoji="0" lang="lv-LV" altLang="lv-LV" sz="1400" b="1" i="0" u="none" strike="noStrike" cap="none" normalizeH="0" baseline="0" dirty="0" err="1">
                          <a:ln>
                            <a:noFill/>
                          </a:ln>
                          <a:solidFill>
                            <a:srgbClr val="000000"/>
                          </a:solidFill>
                          <a:effectLst/>
                          <a:latin typeface="Verdana" panose="020B0604030504040204" pitchFamily="34" charset="0"/>
                          <a:ea typeface="MS PGothic" panose="020B0600070205080204" pitchFamily="34" charset="-128"/>
                        </a:rPr>
                        <a:t>g.v</a:t>
                      </a:r>
                      <a:endParaRPr kumimoji="0" lang="lv-LV" altLang="lv-LV" sz="1400" b="1" i="0" u="none" strike="noStrike" cap="none" normalizeH="0" baseline="0" dirty="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T="45077" marB="4507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F1DE"/>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0"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92,50</a:t>
                      </a:r>
                      <a:endParaRPr kumimoji="0" lang="lv-LV" altLang="lv-LV" sz="1400" b="0" i="0" u="none" strike="noStrike" cap="none" normalizeH="0" baseline="0" dirty="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T="45077" marB="4507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F1DE"/>
                    </a:solidFill>
                  </a:tcPr>
                </a:tc>
                <a:tc rowSpan="2">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endParaRPr kumimoji="0" lang="en-US" altLang="lv-LV" sz="14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endParaRPr>
                    </a:p>
                    <a:p>
                      <a:pPr marL="0" marR="0" lvl="0" indent="0" algn="ctr" defTabSz="938213" rtl="0" eaLnBrk="1" fontAlgn="base" latinLnBrk="0" hangingPunct="1">
                        <a:lnSpc>
                          <a:spcPct val="107000"/>
                        </a:lnSpc>
                        <a:spcBef>
                          <a:spcPct val="0"/>
                        </a:spcBef>
                        <a:spcAft>
                          <a:spcPts val="800"/>
                        </a:spcAft>
                        <a:buClrTx/>
                        <a:buSzTx/>
                        <a:buFontTx/>
                        <a:buNone/>
                        <a:tabLst/>
                      </a:pPr>
                      <a:r>
                        <a:rPr kumimoji="0" lang="en-US" altLang="lv-LV" sz="14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136 (25 % no </a:t>
                      </a:r>
                      <a:r>
                        <a:rPr kumimoji="0" lang="en-US" altLang="lv-LV" sz="1400" b="1" i="0" u="none" strike="noStrike" cap="none" normalizeH="0" baseline="0" dirty="0" err="1">
                          <a:ln>
                            <a:noFill/>
                          </a:ln>
                          <a:solidFill>
                            <a:srgbClr val="000000"/>
                          </a:solidFill>
                          <a:effectLst/>
                          <a:latin typeface="Verdana" panose="020B0604030504040204" pitchFamily="34" charset="0"/>
                          <a:ea typeface="MS PGothic" panose="020B0600070205080204" pitchFamily="34" charset="-128"/>
                        </a:rPr>
                        <a:t>ienākumu</a:t>
                      </a:r>
                      <a:r>
                        <a:rPr kumimoji="0" lang="en-US" altLang="lv-LV" sz="14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 </a:t>
                      </a:r>
                      <a:r>
                        <a:rPr kumimoji="0" lang="en-US" altLang="lv-LV" sz="1400" b="1" i="0" u="none" strike="noStrike" cap="none" normalizeH="0" baseline="0" dirty="0" err="1">
                          <a:ln>
                            <a:noFill/>
                          </a:ln>
                          <a:solidFill>
                            <a:srgbClr val="000000"/>
                          </a:solidFill>
                          <a:effectLst/>
                          <a:latin typeface="Verdana" panose="020B0604030504040204" pitchFamily="34" charset="0"/>
                          <a:ea typeface="MS PGothic" panose="020B0600070205080204" pitchFamily="34" charset="-128"/>
                        </a:rPr>
                        <a:t>mediānas</a:t>
                      </a:r>
                      <a:r>
                        <a:rPr kumimoji="0" lang="en-US" altLang="lv-LV" sz="14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a:t>
                      </a:r>
                      <a:endParaRPr kumimoji="0" lang="lv-LV" altLang="lv-LV" sz="1400" b="1" i="0" u="none" strike="noStrike" cap="none" normalizeH="0" baseline="0" dirty="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F1DE"/>
                    </a:solidFill>
                  </a:tcPr>
                </a:tc>
                <a:extLst>
                  <a:ext uri="{0D108BD9-81ED-4DB2-BD59-A6C34878D82A}">
                    <a16:rowId xmlns:a16="http://schemas.microsoft.com/office/drawing/2014/main" val="10002"/>
                  </a:ext>
                </a:extLst>
              </a:tr>
              <a:tr h="765401">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Līdz 6 </a:t>
                      </a:r>
                      <a:r>
                        <a:rPr kumimoji="0" lang="lv-LV" altLang="lv-LV" sz="1400" b="1" i="0" u="none" strike="noStrike" cap="none" normalizeH="0" baseline="0" dirty="0" err="1">
                          <a:ln>
                            <a:noFill/>
                          </a:ln>
                          <a:solidFill>
                            <a:srgbClr val="000000"/>
                          </a:solidFill>
                          <a:effectLst/>
                          <a:latin typeface="Verdana" panose="020B0604030504040204" pitchFamily="34" charset="0"/>
                          <a:ea typeface="MS PGothic" panose="020B0600070205080204" pitchFamily="34" charset="-128"/>
                        </a:rPr>
                        <a:t>g.v</a:t>
                      </a:r>
                      <a:r>
                        <a:rPr kumimoji="0" lang="lv-LV" altLang="lv-LV" sz="14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 bērniem ar invaliditāti</a:t>
                      </a:r>
                      <a:endParaRPr kumimoji="0" lang="lv-LV" altLang="lv-LV" sz="1400" b="1" i="0" u="none" strike="noStrike" cap="none" normalizeH="0" baseline="0" dirty="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T="45077" marB="4507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F1DE"/>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0"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106,72</a:t>
                      </a:r>
                      <a:endParaRPr kumimoji="0" lang="lv-LV" altLang="lv-LV" sz="1400" b="0" i="0" u="none" strike="noStrike" cap="none" normalizeH="0" baseline="0" dirty="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T="45077" marB="4507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F1DE"/>
                    </a:solidFill>
                  </a:tcPr>
                </a:tc>
                <a:tc vMerge="1">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endParaRPr kumimoji="0" lang="lv-LV" altLang="lv-LV" sz="1400" b="1" i="0" u="none" strike="noStrike" cap="none" normalizeH="0" baseline="0" dirty="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F1DE"/>
                    </a:solidFill>
                  </a:tcPr>
                </a:tc>
                <a:extLst>
                  <a:ext uri="{0D108BD9-81ED-4DB2-BD59-A6C34878D82A}">
                    <a16:rowId xmlns:a16="http://schemas.microsoft.com/office/drawing/2014/main" val="10003"/>
                  </a:ext>
                </a:extLst>
              </a:tr>
              <a:tr h="775422">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No 7 </a:t>
                      </a:r>
                      <a:r>
                        <a:rPr kumimoji="0" lang="lv-LV" altLang="lv-LV" sz="1400" b="1" i="0" u="none" strike="noStrike" cap="none" normalizeH="0" baseline="0" dirty="0" err="1">
                          <a:ln>
                            <a:noFill/>
                          </a:ln>
                          <a:solidFill>
                            <a:srgbClr val="000000"/>
                          </a:solidFill>
                          <a:effectLst/>
                          <a:latin typeface="Verdana" panose="020B0604030504040204" pitchFamily="34" charset="0"/>
                          <a:ea typeface="MS PGothic" panose="020B0600070205080204" pitchFamily="34" charset="-128"/>
                        </a:rPr>
                        <a:t>g.v</a:t>
                      </a:r>
                      <a:r>
                        <a:rPr kumimoji="0" lang="lv-LV" altLang="lv-LV" sz="14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a:t>
                      </a:r>
                      <a:endParaRPr kumimoji="0" lang="lv-LV" altLang="lv-LV" sz="1400" b="1" i="0" u="none" strike="noStrike" cap="none" normalizeH="0" baseline="0" dirty="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T="45077" marB="4507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F1DE"/>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0"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111,00</a:t>
                      </a:r>
                      <a:endParaRPr kumimoji="0" lang="lv-LV" altLang="lv-LV" sz="1400" b="0" i="0" u="none" strike="noStrike" cap="none" normalizeH="0" baseline="0" dirty="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T="45077" marB="4507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F1DE"/>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163</a:t>
                      </a:r>
                      <a:r>
                        <a:rPr kumimoji="0" lang="en-US" altLang="lv-LV" sz="14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 (30% no </a:t>
                      </a:r>
                      <a:r>
                        <a:rPr kumimoji="0" lang="en-US" altLang="lv-LV" sz="1400" b="1" i="0" u="none" strike="noStrike" cap="none" normalizeH="0" baseline="0" dirty="0" err="1">
                          <a:ln>
                            <a:noFill/>
                          </a:ln>
                          <a:solidFill>
                            <a:srgbClr val="000000"/>
                          </a:solidFill>
                          <a:effectLst/>
                          <a:latin typeface="Verdana" panose="020B0604030504040204" pitchFamily="34" charset="0"/>
                          <a:ea typeface="MS PGothic" panose="020B0600070205080204" pitchFamily="34" charset="-128"/>
                        </a:rPr>
                        <a:t>ienākumu</a:t>
                      </a:r>
                      <a:r>
                        <a:rPr kumimoji="0" lang="en-US" altLang="lv-LV" sz="14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 </a:t>
                      </a:r>
                      <a:r>
                        <a:rPr kumimoji="0" lang="en-US" altLang="lv-LV" sz="1400" b="1" i="0" u="none" strike="noStrike" cap="none" normalizeH="0" baseline="0" dirty="0" err="1">
                          <a:ln>
                            <a:noFill/>
                          </a:ln>
                          <a:solidFill>
                            <a:srgbClr val="000000"/>
                          </a:solidFill>
                          <a:effectLst/>
                          <a:latin typeface="Verdana" panose="020B0604030504040204" pitchFamily="34" charset="0"/>
                          <a:ea typeface="MS PGothic" panose="020B0600070205080204" pitchFamily="34" charset="-128"/>
                        </a:rPr>
                        <a:t>mediānas</a:t>
                      </a:r>
                      <a:r>
                        <a:rPr kumimoji="0" lang="en-US" altLang="lv-LV" sz="14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a:t>
                      </a:r>
                      <a:endParaRPr kumimoji="0" lang="lv-LV" altLang="lv-LV" sz="14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endParaRPr>
                    </a:p>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4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 </a:t>
                      </a:r>
                      <a:endParaRPr kumimoji="0" lang="lv-LV" altLang="lv-LV" sz="1400" b="1" i="0" u="none" strike="noStrike" cap="none" normalizeH="0" baseline="0" dirty="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F1DE"/>
                    </a:solidFill>
                  </a:tcPr>
                </a:tc>
                <a:extLst>
                  <a:ext uri="{0D108BD9-81ED-4DB2-BD59-A6C34878D82A}">
                    <a16:rowId xmlns:a16="http://schemas.microsoft.com/office/drawing/2014/main" val="10004"/>
                  </a:ext>
                </a:extLst>
              </a:tr>
            </a:tbl>
          </a:graphicData>
        </a:graphic>
      </p:graphicFrame>
      <p:sp>
        <p:nvSpPr>
          <p:cNvPr id="25626" name="Teksta vietturis 3"/>
          <p:cNvSpPr>
            <a:spLocks noGrp="1"/>
          </p:cNvSpPr>
          <p:nvPr>
            <p:ph type="body" sz="quarter" idx="10"/>
          </p:nvPr>
        </p:nvSpPr>
        <p:spPr/>
        <p:txBody>
          <a:bodyPr/>
          <a:lstStyle/>
          <a:p>
            <a:endParaRPr lang="lv-LV" altLang="lv-LV">
              <a:ea typeface="MS PGothic" panose="020B0600070205080204" pitchFamily="34" charset="-128"/>
            </a:endParaRPr>
          </a:p>
        </p:txBody>
      </p:sp>
      <p:sp>
        <p:nvSpPr>
          <p:cNvPr id="25627" name="Teksta vietturis 4"/>
          <p:cNvSpPr>
            <a:spLocks noGrp="1"/>
          </p:cNvSpPr>
          <p:nvPr>
            <p:ph type="body" sz="quarter" idx="12"/>
          </p:nvPr>
        </p:nvSpPr>
        <p:spPr/>
        <p:txBody>
          <a:bodyPr/>
          <a:lstStyle/>
          <a:p>
            <a:endParaRPr lang="lv-LV" altLang="lv-LV">
              <a:ea typeface="MS PGothic" panose="020B0600070205080204" pitchFamily="34" charset="-128"/>
            </a:endParaRPr>
          </a:p>
        </p:txBody>
      </p:sp>
      <p:sp>
        <p:nvSpPr>
          <p:cNvPr id="25628" name="Slaida numura vietturis 5"/>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1A8713D6-E621-4F3D-A5DC-2DC6D2C228B8}" type="slidenum">
              <a:rPr lang="en-US" altLang="lv-LV"/>
              <a:pPr/>
              <a:t>7</a:t>
            </a:fld>
            <a:endParaRPr lang="en-US" altLang="lv-LV"/>
          </a:p>
        </p:txBody>
      </p:sp>
    </p:spTree>
    <p:extLst>
      <p:ext uri="{BB962C8B-B14F-4D97-AF65-F5344CB8AC3E}">
        <p14:creationId xmlns:p14="http://schemas.microsoft.com/office/powerpoint/2010/main" val="3820811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2590800" y="381000"/>
            <a:ext cx="6096000" cy="1036638"/>
          </a:xfrm>
        </p:spPr>
        <p:txBody>
          <a:bodyPr>
            <a:normAutofit fontScale="90000"/>
          </a:bodyPr>
          <a:lstStyle/>
          <a:p>
            <a:pPr>
              <a:defRPr/>
            </a:pPr>
            <a:r>
              <a:rPr lang="lv-LV" altLang="lv-LV" sz="2200">
                <a:ea typeface="MS PGothic" panose="020B0600070205080204" pitchFamily="34" charset="-128"/>
              </a:rPr>
              <a:t>Minimālo ienākumu sliekšņu paaugstināšana sociālās palīdzības jomā</a:t>
            </a:r>
          </a:p>
        </p:txBody>
      </p:sp>
      <p:graphicFrame>
        <p:nvGraphicFramePr>
          <p:cNvPr id="11" name="Satura vietturis 10"/>
          <p:cNvGraphicFramePr>
            <a:graphicFrameLocks noGrp="1"/>
          </p:cNvGraphicFramePr>
          <p:nvPr>
            <p:ph idx="1"/>
            <p:extLst>
              <p:ext uri="{D42A27DB-BD31-4B8C-83A1-F6EECF244321}">
                <p14:modId xmlns:p14="http://schemas.microsoft.com/office/powerpoint/2010/main" val="1547873282"/>
              </p:ext>
            </p:extLst>
          </p:nvPr>
        </p:nvGraphicFramePr>
        <p:xfrm>
          <a:off x="835025" y="1814513"/>
          <a:ext cx="7851775" cy="2626437"/>
        </p:xfrm>
        <a:graphic>
          <a:graphicData uri="http://schemas.openxmlformats.org/drawingml/2006/table">
            <a:tbl>
              <a:tblPr/>
              <a:tblGrid>
                <a:gridCol w="1711325">
                  <a:extLst>
                    <a:ext uri="{9D8B030D-6E8A-4147-A177-3AD203B41FA5}">
                      <a16:colId xmlns:a16="http://schemas.microsoft.com/office/drawing/2014/main" val="20000"/>
                    </a:ext>
                  </a:extLst>
                </a:gridCol>
                <a:gridCol w="2673722">
                  <a:extLst>
                    <a:ext uri="{9D8B030D-6E8A-4147-A177-3AD203B41FA5}">
                      <a16:colId xmlns:a16="http://schemas.microsoft.com/office/drawing/2014/main" val="20001"/>
                    </a:ext>
                  </a:extLst>
                </a:gridCol>
                <a:gridCol w="3466728">
                  <a:extLst>
                    <a:ext uri="{9D8B030D-6E8A-4147-A177-3AD203B41FA5}">
                      <a16:colId xmlns:a16="http://schemas.microsoft.com/office/drawing/2014/main" val="20002"/>
                    </a:ext>
                  </a:extLst>
                </a:gridCol>
              </a:tblGrid>
              <a:tr h="606375">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300" b="1" i="0" u="none" strike="noStrike" cap="none" normalizeH="0" baseline="0">
                          <a:ln>
                            <a:noFill/>
                          </a:ln>
                          <a:solidFill>
                            <a:srgbClr val="000000"/>
                          </a:solidFill>
                          <a:effectLst/>
                          <a:latin typeface="Verdana" panose="020B0604030504040204" pitchFamily="34" charset="0"/>
                          <a:ea typeface="MS PGothic" panose="020B0600070205080204" pitchFamily="34" charset="-128"/>
                        </a:rPr>
                        <a:t> </a:t>
                      </a:r>
                      <a:endParaRPr kumimoji="0" lang="lv-LV" altLang="lv-LV" sz="1300" b="1" i="0" u="none" strike="noStrike" cap="none" normalizeH="0" baseline="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L="74670" marR="74670" marT="36919" marB="369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BBB59"/>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endParaRPr kumimoji="0" lang="lv-LV" altLang="lv-LV" sz="1300" b="1" i="0" u="none" strike="noStrike" cap="none" normalizeH="0" baseline="0">
                        <a:ln>
                          <a:noFill/>
                        </a:ln>
                        <a:solidFill>
                          <a:srgbClr val="000000"/>
                        </a:solidFill>
                        <a:effectLst/>
                        <a:latin typeface="Verdana" panose="020B0604030504040204" pitchFamily="34" charset="0"/>
                        <a:ea typeface="MS PGothic" panose="020B0600070205080204" pitchFamily="34" charset="-128"/>
                      </a:endParaRPr>
                    </a:p>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300" b="1" i="0" u="none" strike="noStrike" cap="none" normalizeH="0" baseline="0">
                          <a:ln>
                            <a:noFill/>
                          </a:ln>
                          <a:solidFill>
                            <a:srgbClr val="000000"/>
                          </a:solidFill>
                          <a:effectLst/>
                          <a:latin typeface="Verdana" panose="020B0604030504040204" pitchFamily="34" charset="0"/>
                          <a:ea typeface="MS PGothic" panose="020B0600070205080204" pitchFamily="34" charset="-128"/>
                        </a:rPr>
                        <a:t>Esošais apmērs (euro)</a:t>
                      </a:r>
                      <a:endParaRPr kumimoji="0" lang="lv-LV" altLang="lv-LV" sz="1300" b="1" i="0" u="none" strike="noStrike" cap="none" normalizeH="0" baseline="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L="74670" marR="74670" marT="36919" marB="369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BBB59"/>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300" b="1" i="0" u="none" strike="noStrike" cap="none" normalizeH="0" baseline="0">
                          <a:ln>
                            <a:noFill/>
                          </a:ln>
                          <a:solidFill>
                            <a:srgbClr val="000000"/>
                          </a:solidFill>
                          <a:effectLst/>
                          <a:latin typeface="Verdana" panose="020B0604030504040204" pitchFamily="34" charset="0"/>
                          <a:ea typeface="MS PGothic" panose="020B0600070205080204" pitchFamily="34" charset="-128"/>
                        </a:rPr>
                        <a:t>Plānotais apmērs (euro/ pirmajai personai mājsaimniecībā piemēro koef. 1/ nākamajām -  0.7)</a:t>
                      </a:r>
                      <a:endParaRPr kumimoji="0" lang="lv-LV" altLang="lv-LV" sz="1300" b="1" i="0" u="none" strike="noStrike" cap="none" normalizeH="0" baseline="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L="74670" marR="74670" marT="36919" marB="369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BBB59"/>
                    </a:solidFill>
                  </a:tcPr>
                </a:tc>
                <a:extLst>
                  <a:ext uri="{0D108BD9-81ED-4DB2-BD59-A6C34878D82A}">
                    <a16:rowId xmlns:a16="http://schemas.microsoft.com/office/drawing/2014/main" val="10000"/>
                  </a:ext>
                </a:extLst>
              </a:tr>
              <a:tr h="654503">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200" b="1" i="0" u="none" strike="noStrike" cap="none" normalizeH="0" baseline="0">
                          <a:ln>
                            <a:noFill/>
                          </a:ln>
                          <a:solidFill>
                            <a:srgbClr val="000000"/>
                          </a:solidFill>
                          <a:effectLst/>
                          <a:latin typeface="Verdana" panose="020B0604030504040204" pitchFamily="34" charset="0"/>
                          <a:ea typeface="MS PGothic" panose="020B0600070205080204" pitchFamily="34" charset="-128"/>
                        </a:rPr>
                        <a:t>Garantētā minimālā ienākuma līmenis</a:t>
                      </a:r>
                      <a:endParaRPr kumimoji="0" lang="lv-LV" altLang="lv-LV" sz="1200" b="1" i="0" u="none" strike="noStrike" cap="none" normalizeH="0" baseline="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L="74670" marR="74670" marT="36919" marB="369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F1DE"/>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200" b="0"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64 </a:t>
                      </a:r>
                      <a:endParaRPr kumimoji="0" lang="lv-LV" altLang="lv-LV" sz="1200" b="0" i="0" u="none" strike="noStrike" cap="none" normalizeH="0" baseline="0" dirty="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L="74670" marR="74670" marT="36919" marB="369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F1DE"/>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200" b="1" i="0" u="none" strike="noStrike" cap="none" normalizeH="0" baseline="0">
                          <a:ln>
                            <a:noFill/>
                          </a:ln>
                          <a:solidFill>
                            <a:srgbClr val="000000"/>
                          </a:solidFill>
                          <a:effectLst/>
                          <a:latin typeface="Verdana" panose="020B0604030504040204" pitchFamily="34" charset="0"/>
                          <a:ea typeface="MS PGothic" panose="020B0600070205080204" pitchFamily="34" charset="-128"/>
                        </a:rPr>
                        <a:t>109 (20% no ienākumu mediānas) /76</a:t>
                      </a:r>
                      <a:endParaRPr kumimoji="0" lang="lv-LV" altLang="lv-LV" sz="1200" b="1" i="0" u="none" strike="noStrike" cap="none" normalizeH="0" baseline="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L="74670" marR="74670" marT="36919" marB="369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F1DE"/>
                    </a:solidFill>
                  </a:tcPr>
                </a:tc>
                <a:extLst>
                  <a:ext uri="{0D108BD9-81ED-4DB2-BD59-A6C34878D82A}">
                    <a16:rowId xmlns:a16="http://schemas.microsoft.com/office/drawing/2014/main" val="10001"/>
                  </a:ext>
                </a:extLst>
              </a:tr>
              <a:tr h="532155">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200" b="1" i="0" u="none" strike="noStrike" cap="none" normalizeH="0" baseline="0">
                          <a:ln>
                            <a:noFill/>
                          </a:ln>
                          <a:solidFill>
                            <a:srgbClr val="000000"/>
                          </a:solidFill>
                          <a:effectLst/>
                          <a:latin typeface="Verdana" panose="020B0604030504040204" pitchFamily="34" charset="0"/>
                          <a:ea typeface="MS PGothic" panose="020B0600070205080204" pitchFamily="34" charset="-128"/>
                        </a:rPr>
                        <a:t>Trūcīgas personas ienākumu līmenis</a:t>
                      </a:r>
                      <a:endParaRPr kumimoji="0" lang="lv-LV" altLang="lv-LV" sz="1200" b="1" i="0" u="none" strike="noStrike" cap="none" normalizeH="0" baseline="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L="74670" marR="74670" marT="36919" marB="369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F1DE"/>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200" b="0"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128,06</a:t>
                      </a:r>
                      <a:endParaRPr kumimoji="0" lang="lv-LV" altLang="lv-LV" sz="1200" b="0" i="0" u="none" strike="noStrike" cap="none" normalizeH="0" baseline="0" dirty="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L="74670" marR="74670" marT="36919" marB="369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F1DE"/>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200" b="1" i="0" u="none" strike="noStrike" cap="none" normalizeH="0" baseline="0">
                          <a:ln>
                            <a:noFill/>
                          </a:ln>
                          <a:solidFill>
                            <a:srgbClr val="000000"/>
                          </a:solidFill>
                          <a:effectLst/>
                          <a:latin typeface="Verdana" panose="020B0604030504040204" pitchFamily="34" charset="0"/>
                          <a:ea typeface="MS PGothic" panose="020B0600070205080204" pitchFamily="34" charset="-128"/>
                        </a:rPr>
                        <a:t>272 (50% no ienākumu mediānas) /190</a:t>
                      </a:r>
                      <a:endParaRPr kumimoji="0" lang="lv-LV" altLang="lv-LV" sz="1200" b="1" i="0" u="none" strike="noStrike" cap="none" normalizeH="0" baseline="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L="74670" marR="74670" marT="36919" marB="369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F1DE"/>
                    </a:solidFill>
                  </a:tcPr>
                </a:tc>
                <a:extLst>
                  <a:ext uri="{0D108BD9-81ED-4DB2-BD59-A6C34878D82A}">
                    <a16:rowId xmlns:a16="http://schemas.microsoft.com/office/drawing/2014/main" val="10002"/>
                  </a:ext>
                </a:extLst>
              </a:tr>
              <a:tr h="748784">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200" b="1" i="0" u="none" strike="noStrike" cap="none" normalizeH="0" baseline="0">
                          <a:ln>
                            <a:noFill/>
                          </a:ln>
                          <a:solidFill>
                            <a:srgbClr val="000000"/>
                          </a:solidFill>
                          <a:effectLst/>
                          <a:latin typeface="Verdana" panose="020B0604030504040204" pitchFamily="34" charset="0"/>
                          <a:ea typeface="MS PGothic" panose="020B0600070205080204" pitchFamily="34" charset="-128"/>
                        </a:rPr>
                        <a:t>Maznodrošinātas personas ienākumu līmenis</a:t>
                      </a:r>
                      <a:endParaRPr kumimoji="0" lang="lv-LV" altLang="lv-LV" sz="1200" b="1" i="0" u="none" strike="noStrike" cap="none" normalizeH="0" baseline="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L="74670" marR="74670" marT="36919" marB="369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F1DE"/>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200" b="0"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128,07 uz augšu </a:t>
                      </a:r>
                      <a:endParaRPr kumimoji="0" lang="lv-LV" altLang="lv-LV" sz="1200" b="0" i="0" u="none" strike="noStrike" cap="none" normalizeH="0" baseline="0" dirty="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L="74670" marR="74670" marT="36919" marB="369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F1DE"/>
                    </a:solidFill>
                  </a:tcPr>
                </a:tc>
                <a:tc>
                  <a:txBody>
                    <a:bodyPr/>
                    <a:lstStyle>
                      <a:lvl1pPr>
                        <a:spcBef>
                          <a:spcPct val="20000"/>
                        </a:spcBef>
                        <a:buFont typeface="Arial" panose="020B0604020202020204" pitchFamily="34" charset="0"/>
                        <a:defRPr sz="2900">
                          <a:solidFill>
                            <a:schemeClr val="tx1"/>
                          </a:solidFill>
                          <a:latin typeface="Times New Roman" panose="02020603050405020304" pitchFamily="18" charset="0"/>
                          <a:ea typeface="MS PGothic" panose="020B0600070205080204" pitchFamily="34" charset="-128"/>
                        </a:defRPr>
                      </a:lvl1pPr>
                      <a:lvl2pPr>
                        <a:spcBef>
                          <a:spcPct val="20000"/>
                        </a:spcBef>
                        <a:buFont typeface="Arial" panose="020B0604020202020204" pitchFamily="34" charset="0"/>
                        <a:defRPr sz="2500">
                          <a:solidFill>
                            <a:schemeClr val="tx1"/>
                          </a:solidFill>
                          <a:latin typeface="Times New Roman" panose="02020603050405020304" pitchFamily="18" charset="0"/>
                          <a:ea typeface="MS PGothic" panose="020B0600070205080204" pitchFamily="34" charset="-128"/>
                        </a:defRPr>
                      </a:lvl2pPr>
                      <a:lvl3pPr>
                        <a:spcBef>
                          <a:spcPct val="20000"/>
                        </a:spcBef>
                        <a:buFont typeface="Arial" panose="020B0604020202020204" pitchFamily="34" charset="0"/>
                        <a:defRPr sz="2100">
                          <a:solidFill>
                            <a:schemeClr val="tx1"/>
                          </a:solidFill>
                          <a:latin typeface="Times New Roman" panose="02020603050405020304" pitchFamily="18" charset="0"/>
                          <a:ea typeface="MS PGothic" panose="020B0600070205080204" pitchFamily="34" charset="-128"/>
                        </a:defRPr>
                      </a:lvl3pPr>
                      <a:lvl4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4pPr>
                      <a:lvl5pPr>
                        <a:spcBef>
                          <a:spcPct val="20000"/>
                        </a:spcBef>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5pPr>
                      <a:lvl6pPr marL="23352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6pPr>
                      <a:lvl7pPr marL="27924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7pPr>
                      <a:lvl8pPr marL="32496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8pPr>
                      <a:lvl9pPr marL="3706813" indent="-49213" defTabSz="938213" eaLnBrk="0" fontAlgn="base" hangingPunct="0">
                        <a:spcBef>
                          <a:spcPct val="20000"/>
                        </a:spcBef>
                        <a:spcAft>
                          <a:spcPct val="0"/>
                        </a:spcAft>
                        <a:buFont typeface="Arial" panose="020B0604020202020204" pitchFamily="34" charset="0"/>
                        <a:defRPr sz="1700">
                          <a:solidFill>
                            <a:schemeClr val="tx1"/>
                          </a:solidFill>
                          <a:latin typeface="Times New Roman" panose="02020603050405020304" pitchFamily="18" charset="0"/>
                          <a:ea typeface="MS PGothic" panose="020B0600070205080204" pitchFamily="34" charset="-128"/>
                        </a:defRPr>
                      </a:lvl9pPr>
                    </a:lstStyle>
                    <a:p>
                      <a:pPr marL="0" marR="0" lvl="0" indent="0" algn="ctr" defTabSz="938213" rtl="0" eaLnBrk="1" fontAlgn="base" latinLnBrk="0" hangingPunct="1">
                        <a:lnSpc>
                          <a:spcPct val="107000"/>
                        </a:lnSpc>
                        <a:spcBef>
                          <a:spcPct val="0"/>
                        </a:spcBef>
                        <a:spcAft>
                          <a:spcPts val="800"/>
                        </a:spcAft>
                        <a:buClrTx/>
                        <a:buSzTx/>
                        <a:buFontTx/>
                        <a:buNone/>
                        <a:tabLst/>
                      </a:pPr>
                      <a:r>
                        <a:rPr kumimoji="0" lang="lv-LV" altLang="lv-LV" sz="1200" b="1" i="0" u="none" strike="noStrike" cap="none" normalizeH="0" baseline="0" dirty="0">
                          <a:ln>
                            <a:noFill/>
                          </a:ln>
                          <a:solidFill>
                            <a:srgbClr val="000000"/>
                          </a:solidFill>
                          <a:effectLst/>
                          <a:latin typeface="Verdana" panose="020B0604030504040204" pitchFamily="34" charset="0"/>
                          <a:ea typeface="MS PGothic" panose="020B0600070205080204" pitchFamily="34" charset="-128"/>
                        </a:rPr>
                        <a:t>Maksimālais apmērs 436 ( 80% no mediānas)/305</a:t>
                      </a:r>
                      <a:endParaRPr kumimoji="0" lang="lv-LV" altLang="lv-LV" sz="1200" b="1" i="0" u="none" strike="noStrike" cap="none" normalizeH="0" baseline="0" dirty="0">
                        <a:ln>
                          <a:noFill/>
                        </a:ln>
                        <a:solidFill>
                          <a:srgbClr val="00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L="74670" marR="74670" marT="36919" marB="3691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F1DE"/>
                    </a:solidFill>
                  </a:tcPr>
                </a:tc>
                <a:extLst>
                  <a:ext uri="{0D108BD9-81ED-4DB2-BD59-A6C34878D82A}">
                    <a16:rowId xmlns:a16="http://schemas.microsoft.com/office/drawing/2014/main" val="10003"/>
                  </a:ext>
                </a:extLst>
              </a:tr>
            </a:tbl>
          </a:graphicData>
        </a:graphic>
      </p:graphicFrame>
      <p:sp>
        <p:nvSpPr>
          <p:cNvPr id="26649" name="Teksta vietturis 3"/>
          <p:cNvSpPr>
            <a:spLocks noGrp="1"/>
          </p:cNvSpPr>
          <p:nvPr>
            <p:ph type="body" sz="quarter" idx="10"/>
          </p:nvPr>
        </p:nvSpPr>
        <p:spPr/>
        <p:txBody>
          <a:bodyPr/>
          <a:lstStyle/>
          <a:p>
            <a:endParaRPr lang="lv-LV" altLang="lv-LV">
              <a:ea typeface="MS PGothic" panose="020B0600070205080204" pitchFamily="34" charset="-128"/>
            </a:endParaRPr>
          </a:p>
        </p:txBody>
      </p:sp>
      <p:sp>
        <p:nvSpPr>
          <p:cNvPr id="26650" name="Teksta vietturis 4"/>
          <p:cNvSpPr>
            <a:spLocks noGrp="1"/>
          </p:cNvSpPr>
          <p:nvPr>
            <p:ph type="body" sz="quarter" idx="12"/>
          </p:nvPr>
        </p:nvSpPr>
        <p:spPr/>
        <p:txBody>
          <a:bodyPr/>
          <a:lstStyle/>
          <a:p>
            <a:endParaRPr lang="lv-LV" altLang="lv-LV">
              <a:ea typeface="MS PGothic" panose="020B0600070205080204" pitchFamily="34" charset="-128"/>
            </a:endParaRPr>
          </a:p>
        </p:txBody>
      </p:sp>
      <p:sp>
        <p:nvSpPr>
          <p:cNvPr id="26651" name="Slaida numura vietturis 5"/>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C520BC32-3220-491F-9976-517D5691FF28}" type="slidenum">
              <a:rPr lang="en-US" altLang="lv-LV"/>
              <a:pPr/>
              <a:t>8</a:t>
            </a:fld>
            <a:endParaRPr lang="en-US" altLang="lv-LV"/>
          </a:p>
        </p:txBody>
      </p:sp>
    </p:spTree>
    <p:extLst>
      <p:ext uri="{BB962C8B-B14F-4D97-AF65-F5344CB8AC3E}">
        <p14:creationId xmlns:p14="http://schemas.microsoft.com/office/powerpoint/2010/main" val="3765122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6084168" y="223838"/>
            <a:ext cx="2420070" cy="1036637"/>
          </a:xfrm>
        </p:spPr>
        <p:txBody>
          <a:bodyPr>
            <a:normAutofit fontScale="90000"/>
          </a:bodyPr>
          <a:lstStyle/>
          <a:p>
            <a:pPr algn="r">
              <a:defRPr/>
            </a:pPr>
            <a:r>
              <a:rPr lang="lv-LV" altLang="lv-LV" dirty="0">
                <a:ea typeface="MS PGothic" panose="020B0600070205080204" pitchFamily="34" charset="-128"/>
              </a:rPr>
              <a:t>Izmaiņas </a:t>
            </a:r>
            <a:r>
              <a:rPr lang="lv-LV" altLang="lv-LV" b="0" dirty="0">
                <a:ea typeface="MS PGothic" panose="020B0600070205080204" pitchFamily="34" charset="-128"/>
              </a:rPr>
              <a:t>minimālo ienākumu sliekšņu paaugstināšanā pozitīvi </a:t>
            </a:r>
            <a:r>
              <a:rPr lang="lv-LV" altLang="lv-LV" dirty="0">
                <a:ea typeface="MS PGothic" panose="020B0600070205080204" pitchFamily="34" charset="-128"/>
              </a:rPr>
              <a:t>ietekmēs vairāk kā 140 tūkst. </a:t>
            </a:r>
            <a:r>
              <a:rPr lang="lv-LV" altLang="lv-LV" b="0" dirty="0">
                <a:ea typeface="MS PGothic" panose="020B0600070205080204" pitchFamily="34" charset="-128"/>
              </a:rPr>
              <a:t>valsts iedzīvotāju</a:t>
            </a:r>
            <a:endParaRPr lang="lv-LV" altLang="lv-LV" sz="3600" dirty="0">
              <a:solidFill>
                <a:srgbClr val="00B0F0"/>
              </a:solidFill>
              <a:ea typeface="MS PGothic" panose="020B0600070205080204" pitchFamily="34" charset="-128"/>
            </a:endParaRPr>
          </a:p>
        </p:txBody>
      </p:sp>
      <p:sp>
        <p:nvSpPr>
          <p:cNvPr id="14340" name="Slide Number Placeholder 5"/>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6E2690DC-D505-4A3F-ABF7-A0D3D7AD6F17}" type="slidenum">
              <a:rPr lang="en-US" altLang="lv-LV"/>
              <a:pPr/>
              <a:t>9</a:t>
            </a:fld>
            <a:endParaRPr lang="en-US" altLang="lv-LV"/>
          </a:p>
        </p:txBody>
      </p:sp>
      <p:graphicFrame>
        <p:nvGraphicFramePr>
          <p:cNvPr id="2" name="Diagram 1"/>
          <p:cNvGraphicFramePr/>
          <p:nvPr>
            <p:extLst>
              <p:ext uri="{D42A27DB-BD31-4B8C-83A1-F6EECF244321}">
                <p14:modId xmlns:p14="http://schemas.microsoft.com/office/powerpoint/2010/main" val="303185708"/>
              </p:ext>
            </p:extLst>
          </p:nvPr>
        </p:nvGraphicFramePr>
        <p:xfrm>
          <a:off x="304800" y="1058868"/>
          <a:ext cx="6096000" cy="57770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27255293"/>
      </p:ext>
    </p:extLst>
  </p:cSld>
  <p:clrMapOvr>
    <a:masterClrMapping/>
  </p:clrMapOvr>
</p:sld>
</file>

<file path=ppt/theme/theme1.xml><?xml version="1.0" encoding="utf-8"?>
<a:theme xmlns:a="http://schemas.openxmlformats.org/drawingml/2006/main" name="Office Theme">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4733</TotalTime>
  <Words>1512</Words>
  <Application>Microsoft Office PowerPoint</Application>
  <PresentationFormat>On-screen Show (4:3)</PresentationFormat>
  <Paragraphs>235</Paragraphs>
  <Slides>12</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MS PGothic</vt:lpstr>
      <vt:lpstr>Arial</vt:lpstr>
      <vt:lpstr>Calibri</vt:lpstr>
      <vt:lpstr>Times New Roman</vt:lpstr>
      <vt:lpstr>Verdana</vt:lpstr>
      <vt:lpstr>Wingdings</vt:lpstr>
      <vt:lpstr>Office Theme</vt:lpstr>
      <vt:lpstr>Satversmes Tiesas lēmumi: Izmaiņas minimālo ienākumu atbalstā</vt:lpstr>
      <vt:lpstr>Satversmes tiesa</vt:lpstr>
      <vt:lpstr>Plānotās izmaiņas no  2021.gada 1.janvāra</vt:lpstr>
      <vt:lpstr>Relatīvā pieeja atbalsta sliekšņu noteikšanai ir samērīga ar visu mājsaimniecību ienākumiem</vt:lpstr>
      <vt:lpstr>Priekšlikumi valsts sociālā nodrošinājuma pabalsta sliekšņiem</vt:lpstr>
      <vt:lpstr>Priekšlikumi minimālās invaliditātes pensijas un vecuma pensijas sliekšņiem</vt:lpstr>
      <vt:lpstr>Priekšlikumi minimālās pensijas un VSNP paaugstināšanai apgādnieka zaudējuma gadījumā</vt:lpstr>
      <vt:lpstr>Minimālo ienākumu sliekšņu paaugstināšana sociālās palīdzības jomā</vt:lpstr>
      <vt:lpstr>Izmaiņas minimālo ienākumu sliekšņu paaugstināšanā pozitīvi ietekmēs vairāk kā 140 tūkst. valsts iedzīvotāju</vt:lpstr>
      <vt:lpstr>Nepieciešamais papildu finansējums no valsts un pašvaldību pamatbudžeta minimālo sliekšņu paaugstināšanai</vt:lpstr>
      <vt:lpstr>Virzības process</vt:lpstr>
      <vt:lpstr>Paldies par uzmanību!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 on the measures of the minimum income support system development 2018-2020</dc:title>
  <dc:creator>Jekaterina.Kaleja@lm.gov.lv</dc:creator>
  <cp:lastModifiedBy>Ilze Skrodele-Dubrovska</cp:lastModifiedBy>
  <cp:revision>312</cp:revision>
  <cp:lastPrinted>2020-12-15T06:13:48Z</cp:lastPrinted>
  <dcterms:created xsi:type="dcterms:W3CDTF">2016-11-03T20:41:59Z</dcterms:created>
  <dcterms:modified xsi:type="dcterms:W3CDTF">2020-12-15T07:56:13Z</dcterms:modified>
</cp:coreProperties>
</file>