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notesMasterIdLst>
    <p:notesMasterId r:id="rId19"/>
  </p:notesMasterIdLst>
  <p:handoutMasterIdLst>
    <p:handoutMasterId r:id="rId20"/>
  </p:handoutMasterIdLst>
  <p:sldIdLst>
    <p:sldId id="305" r:id="rId2"/>
    <p:sldId id="396" r:id="rId3"/>
    <p:sldId id="398" r:id="rId4"/>
    <p:sldId id="433" r:id="rId5"/>
    <p:sldId id="397" r:id="rId6"/>
    <p:sldId id="411" r:id="rId7"/>
    <p:sldId id="434" r:id="rId8"/>
    <p:sldId id="427" r:id="rId9"/>
    <p:sldId id="426" r:id="rId10"/>
    <p:sldId id="428" r:id="rId11"/>
    <p:sldId id="429" r:id="rId12"/>
    <p:sldId id="430" r:id="rId13"/>
    <p:sldId id="431" r:id="rId14"/>
    <p:sldId id="317" r:id="rId15"/>
    <p:sldId id="432" r:id="rId16"/>
    <p:sldId id="425" r:id="rId17"/>
    <p:sldId id="304" r:id="rId18"/>
  </p:sldIdLst>
  <p:sldSz cx="12192000" cy="6858000"/>
  <p:notesSz cx="6870700" cy="97742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79">
          <p15:clr>
            <a:srgbClr val="A4A3A4"/>
          </p15:clr>
        </p15:guide>
        <p15:guide id="2" pos="216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336699"/>
    <a:srgbClr val="808000"/>
    <a:srgbClr val="AFBF61"/>
    <a:srgbClr val="E1FF9F"/>
    <a:srgbClr val="FFCC99"/>
    <a:srgbClr val="CCCC00"/>
    <a:srgbClr val="FF6600"/>
    <a:srgbClr val="990033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18" autoAdjust="0"/>
    <p:restoredTop sz="89824" autoAdjust="0"/>
  </p:normalViewPr>
  <p:slideViewPr>
    <p:cSldViewPr>
      <p:cViewPr varScale="1">
        <p:scale>
          <a:sx n="80" d="100"/>
          <a:sy n="80" d="100"/>
        </p:scale>
        <p:origin x="114" y="3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-2040" y="-84"/>
      </p:cViewPr>
      <p:guideLst>
        <p:guide orient="horz" pos="3079"/>
        <p:guide pos="216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837766-3C69-48AA-A322-EDB476844053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62009A9C-9123-4516-851E-37BAB259BDAE}">
      <dgm:prSet phldrT="[Text]"/>
      <dgm:spPr/>
      <dgm:t>
        <a:bodyPr/>
        <a:lstStyle/>
        <a:p>
          <a:r>
            <a:rPr lang="lv-LV" dirty="0"/>
            <a:t>Dokumentu analīze: valsts tiesību akti un pašvaldību saistošie noteikumi</a:t>
          </a:r>
        </a:p>
      </dgm:t>
    </dgm:pt>
    <dgm:pt modelId="{72174321-E10D-4624-A306-86CCFF8D6F16}" type="parTrans" cxnId="{F49B0DF2-EFEC-48A0-81FB-5396CB88AD37}">
      <dgm:prSet/>
      <dgm:spPr/>
      <dgm:t>
        <a:bodyPr/>
        <a:lstStyle/>
        <a:p>
          <a:endParaRPr lang="lv-LV"/>
        </a:p>
      </dgm:t>
    </dgm:pt>
    <dgm:pt modelId="{061CA93D-D303-4549-A1E4-098DB543008A}" type="sibTrans" cxnId="{F49B0DF2-EFEC-48A0-81FB-5396CB88AD37}">
      <dgm:prSet/>
      <dgm:spPr/>
      <dgm:t>
        <a:bodyPr/>
        <a:lstStyle/>
        <a:p>
          <a:endParaRPr lang="lv-LV"/>
        </a:p>
      </dgm:t>
    </dgm:pt>
    <dgm:pt modelId="{06BEE049-A3CE-48FD-9200-F97F22D2DC74}">
      <dgm:prSet phldrT="[Text]"/>
      <dgm:spPr/>
      <dgm:t>
        <a:bodyPr/>
        <a:lstStyle/>
        <a:p>
          <a:r>
            <a:rPr lang="lv-LV" dirty="0"/>
            <a:t>5 FGD ar pašvaldību sociālajiem darbiniekiem</a:t>
          </a:r>
        </a:p>
      </dgm:t>
    </dgm:pt>
    <dgm:pt modelId="{A3A0AA47-0CBE-4717-A6CB-6BD6B674B76F}" type="parTrans" cxnId="{7E3F37EE-6D41-4CEE-9BC0-2BC0F1D1187F}">
      <dgm:prSet/>
      <dgm:spPr/>
      <dgm:t>
        <a:bodyPr/>
        <a:lstStyle/>
        <a:p>
          <a:endParaRPr lang="lv-LV"/>
        </a:p>
      </dgm:t>
    </dgm:pt>
    <dgm:pt modelId="{6BE60076-4687-4515-87F9-7747E73C35D4}" type="sibTrans" cxnId="{7E3F37EE-6D41-4CEE-9BC0-2BC0F1D1187F}">
      <dgm:prSet/>
      <dgm:spPr/>
      <dgm:t>
        <a:bodyPr/>
        <a:lstStyle/>
        <a:p>
          <a:endParaRPr lang="lv-LV"/>
        </a:p>
      </dgm:t>
    </dgm:pt>
    <dgm:pt modelId="{61330945-0C6B-4426-8064-45B1F3DCEAB7}">
      <dgm:prSet phldrT="[Text]"/>
      <dgm:spPr/>
      <dgm:t>
        <a:bodyPr/>
        <a:lstStyle/>
        <a:p>
          <a:r>
            <a:rPr lang="lv-LV" dirty="0" err="1"/>
            <a:t>LabIS</a:t>
          </a:r>
          <a:r>
            <a:rPr lang="lv-LV" dirty="0"/>
            <a:t> datu analīze</a:t>
          </a:r>
        </a:p>
      </dgm:t>
    </dgm:pt>
    <dgm:pt modelId="{B68BA656-52D1-4031-B258-9353901D6563}" type="parTrans" cxnId="{EA263600-61BA-4D2F-AA42-E869C30943B6}">
      <dgm:prSet/>
      <dgm:spPr/>
      <dgm:t>
        <a:bodyPr/>
        <a:lstStyle/>
        <a:p>
          <a:endParaRPr lang="lv-LV"/>
        </a:p>
      </dgm:t>
    </dgm:pt>
    <dgm:pt modelId="{FF614EED-93C8-401E-A582-62D56A090E9D}" type="sibTrans" cxnId="{EA263600-61BA-4D2F-AA42-E869C30943B6}">
      <dgm:prSet/>
      <dgm:spPr/>
      <dgm:t>
        <a:bodyPr/>
        <a:lstStyle/>
        <a:p>
          <a:endParaRPr lang="lv-LV"/>
        </a:p>
      </dgm:t>
    </dgm:pt>
    <dgm:pt modelId="{D7E4C9E9-017E-4E8C-9305-9D2EE261D2A2}" type="pres">
      <dgm:prSet presAssocID="{D7837766-3C69-48AA-A322-EDB476844053}" presName="Name0" presStyleCnt="0">
        <dgm:presLayoutVars>
          <dgm:dir/>
          <dgm:resizeHandles val="exact"/>
        </dgm:presLayoutVars>
      </dgm:prSet>
      <dgm:spPr/>
    </dgm:pt>
    <dgm:pt modelId="{6BDA8C16-1B80-455D-90CC-CA9B7261E390}" type="pres">
      <dgm:prSet presAssocID="{62009A9C-9123-4516-851E-37BAB259BDAE}" presName="node" presStyleLbl="node1" presStyleIdx="0" presStyleCnt="3" custScaleY="120707">
        <dgm:presLayoutVars>
          <dgm:bulletEnabled val="1"/>
        </dgm:presLayoutVars>
      </dgm:prSet>
      <dgm:spPr/>
    </dgm:pt>
    <dgm:pt modelId="{2FE93DD4-C9F1-4566-B2C7-C82E966D2C3F}" type="pres">
      <dgm:prSet presAssocID="{061CA93D-D303-4549-A1E4-098DB543008A}" presName="sibTrans" presStyleLbl="sibTrans2D1" presStyleIdx="0" presStyleCnt="3"/>
      <dgm:spPr/>
    </dgm:pt>
    <dgm:pt modelId="{CB8315EF-8EB7-40ED-AE5F-025C60C4DE46}" type="pres">
      <dgm:prSet presAssocID="{061CA93D-D303-4549-A1E4-098DB543008A}" presName="connectorText" presStyleLbl="sibTrans2D1" presStyleIdx="0" presStyleCnt="3"/>
      <dgm:spPr/>
    </dgm:pt>
    <dgm:pt modelId="{55AA001C-B6D3-4502-A752-246EF8849880}" type="pres">
      <dgm:prSet presAssocID="{06BEE049-A3CE-48FD-9200-F97F22D2DC74}" presName="node" presStyleLbl="node1" presStyleIdx="1" presStyleCnt="3">
        <dgm:presLayoutVars>
          <dgm:bulletEnabled val="1"/>
        </dgm:presLayoutVars>
      </dgm:prSet>
      <dgm:spPr/>
    </dgm:pt>
    <dgm:pt modelId="{B9D9EA4A-2747-4E8C-9261-097FDAC9F29D}" type="pres">
      <dgm:prSet presAssocID="{6BE60076-4687-4515-87F9-7747E73C35D4}" presName="sibTrans" presStyleLbl="sibTrans2D1" presStyleIdx="1" presStyleCnt="3"/>
      <dgm:spPr/>
    </dgm:pt>
    <dgm:pt modelId="{E6F2D007-AC7A-44FA-985D-55FBE15551CD}" type="pres">
      <dgm:prSet presAssocID="{6BE60076-4687-4515-87F9-7747E73C35D4}" presName="connectorText" presStyleLbl="sibTrans2D1" presStyleIdx="1" presStyleCnt="3"/>
      <dgm:spPr/>
    </dgm:pt>
    <dgm:pt modelId="{1E1934C6-19FE-422E-A0E7-ECB2F5EA23E6}" type="pres">
      <dgm:prSet presAssocID="{61330945-0C6B-4426-8064-45B1F3DCEAB7}" presName="node" presStyleLbl="node1" presStyleIdx="2" presStyleCnt="3">
        <dgm:presLayoutVars>
          <dgm:bulletEnabled val="1"/>
        </dgm:presLayoutVars>
      </dgm:prSet>
      <dgm:spPr/>
    </dgm:pt>
    <dgm:pt modelId="{991C12F3-4E89-40E8-B416-6A84C81EC8AC}" type="pres">
      <dgm:prSet presAssocID="{FF614EED-93C8-401E-A582-62D56A090E9D}" presName="sibTrans" presStyleLbl="sibTrans2D1" presStyleIdx="2" presStyleCnt="3"/>
      <dgm:spPr/>
    </dgm:pt>
    <dgm:pt modelId="{8A7EB209-7111-476B-8A6B-CBB6EB05516A}" type="pres">
      <dgm:prSet presAssocID="{FF614EED-93C8-401E-A582-62D56A090E9D}" presName="connectorText" presStyleLbl="sibTrans2D1" presStyleIdx="2" presStyleCnt="3"/>
      <dgm:spPr/>
    </dgm:pt>
  </dgm:ptLst>
  <dgm:cxnLst>
    <dgm:cxn modelId="{EA263600-61BA-4D2F-AA42-E869C30943B6}" srcId="{D7837766-3C69-48AA-A322-EDB476844053}" destId="{61330945-0C6B-4426-8064-45B1F3DCEAB7}" srcOrd="2" destOrd="0" parTransId="{B68BA656-52D1-4031-B258-9353901D6563}" sibTransId="{FF614EED-93C8-401E-A582-62D56A090E9D}"/>
    <dgm:cxn modelId="{B7229A10-98A4-4E43-9FA7-C9D565A8A66F}" type="presOf" srcId="{D7837766-3C69-48AA-A322-EDB476844053}" destId="{D7E4C9E9-017E-4E8C-9305-9D2EE261D2A2}" srcOrd="0" destOrd="0" presId="urn:microsoft.com/office/officeart/2005/8/layout/cycle7"/>
    <dgm:cxn modelId="{64D56840-108C-40E3-9DC2-B5826D8082F7}" type="presOf" srcId="{06BEE049-A3CE-48FD-9200-F97F22D2DC74}" destId="{55AA001C-B6D3-4502-A752-246EF8849880}" srcOrd="0" destOrd="0" presId="urn:microsoft.com/office/officeart/2005/8/layout/cycle7"/>
    <dgm:cxn modelId="{EB7BAD5F-B9F5-46E7-B20A-02747AB238BE}" type="presOf" srcId="{FF614EED-93C8-401E-A582-62D56A090E9D}" destId="{991C12F3-4E89-40E8-B416-6A84C81EC8AC}" srcOrd="0" destOrd="0" presId="urn:microsoft.com/office/officeart/2005/8/layout/cycle7"/>
    <dgm:cxn modelId="{3E8B0A47-BFFF-473F-8EB7-2B271B6818CB}" type="presOf" srcId="{6BE60076-4687-4515-87F9-7747E73C35D4}" destId="{B9D9EA4A-2747-4E8C-9261-097FDAC9F29D}" srcOrd="0" destOrd="0" presId="urn:microsoft.com/office/officeart/2005/8/layout/cycle7"/>
    <dgm:cxn modelId="{D9A22970-F420-4A41-9C63-89ACF0527FA6}" type="presOf" srcId="{061CA93D-D303-4549-A1E4-098DB543008A}" destId="{CB8315EF-8EB7-40ED-AE5F-025C60C4DE46}" srcOrd="1" destOrd="0" presId="urn:microsoft.com/office/officeart/2005/8/layout/cycle7"/>
    <dgm:cxn modelId="{4B966988-1FF7-4573-9C8D-36507A1912E9}" type="presOf" srcId="{FF614EED-93C8-401E-A582-62D56A090E9D}" destId="{8A7EB209-7111-476B-8A6B-CBB6EB05516A}" srcOrd="1" destOrd="0" presId="urn:microsoft.com/office/officeart/2005/8/layout/cycle7"/>
    <dgm:cxn modelId="{43CE8A8A-C10C-49CD-903D-55E47018C27B}" type="presOf" srcId="{62009A9C-9123-4516-851E-37BAB259BDAE}" destId="{6BDA8C16-1B80-455D-90CC-CA9B7261E390}" srcOrd="0" destOrd="0" presId="urn:microsoft.com/office/officeart/2005/8/layout/cycle7"/>
    <dgm:cxn modelId="{C8D6E6A5-6C7B-4532-A2DF-2BE2CBFDFFC7}" type="presOf" srcId="{61330945-0C6B-4426-8064-45B1F3DCEAB7}" destId="{1E1934C6-19FE-422E-A0E7-ECB2F5EA23E6}" srcOrd="0" destOrd="0" presId="urn:microsoft.com/office/officeart/2005/8/layout/cycle7"/>
    <dgm:cxn modelId="{69CD0FCC-DDF6-4623-838D-D462403CE7D1}" type="presOf" srcId="{6BE60076-4687-4515-87F9-7747E73C35D4}" destId="{E6F2D007-AC7A-44FA-985D-55FBE15551CD}" srcOrd="1" destOrd="0" presId="urn:microsoft.com/office/officeart/2005/8/layout/cycle7"/>
    <dgm:cxn modelId="{5D0FEED4-A433-41B8-A930-9F7D914238CD}" type="presOf" srcId="{061CA93D-D303-4549-A1E4-098DB543008A}" destId="{2FE93DD4-C9F1-4566-B2C7-C82E966D2C3F}" srcOrd="0" destOrd="0" presId="urn:microsoft.com/office/officeart/2005/8/layout/cycle7"/>
    <dgm:cxn modelId="{7E3F37EE-6D41-4CEE-9BC0-2BC0F1D1187F}" srcId="{D7837766-3C69-48AA-A322-EDB476844053}" destId="{06BEE049-A3CE-48FD-9200-F97F22D2DC74}" srcOrd="1" destOrd="0" parTransId="{A3A0AA47-0CBE-4717-A6CB-6BD6B674B76F}" sibTransId="{6BE60076-4687-4515-87F9-7747E73C35D4}"/>
    <dgm:cxn modelId="{F49B0DF2-EFEC-48A0-81FB-5396CB88AD37}" srcId="{D7837766-3C69-48AA-A322-EDB476844053}" destId="{62009A9C-9123-4516-851E-37BAB259BDAE}" srcOrd="0" destOrd="0" parTransId="{72174321-E10D-4624-A306-86CCFF8D6F16}" sibTransId="{061CA93D-D303-4549-A1E4-098DB543008A}"/>
    <dgm:cxn modelId="{1E23EA0B-1FFF-42F0-BE4B-6BFD8E4D66B1}" type="presParOf" srcId="{D7E4C9E9-017E-4E8C-9305-9D2EE261D2A2}" destId="{6BDA8C16-1B80-455D-90CC-CA9B7261E390}" srcOrd="0" destOrd="0" presId="urn:microsoft.com/office/officeart/2005/8/layout/cycle7"/>
    <dgm:cxn modelId="{93F387BA-65D1-4B31-875F-D409A1EA486E}" type="presParOf" srcId="{D7E4C9E9-017E-4E8C-9305-9D2EE261D2A2}" destId="{2FE93DD4-C9F1-4566-B2C7-C82E966D2C3F}" srcOrd="1" destOrd="0" presId="urn:microsoft.com/office/officeart/2005/8/layout/cycle7"/>
    <dgm:cxn modelId="{7ECE7979-C0F2-47B7-BEB3-1DE134BBCF4A}" type="presParOf" srcId="{2FE93DD4-C9F1-4566-B2C7-C82E966D2C3F}" destId="{CB8315EF-8EB7-40ED-AE5F-025C60C4DE46}" srcOrd="0" destOrd="0" presId="urn:microsoft.com/office/officeart/2005/8/layout/cycle7"/>
    <dgm:cxn modelId="{9BB66B42-7983-49BA-BC0B-2BDBEA07F900}" type="presParOf" srcId="{D7E4C9E9-017E-4E8C-9305-9D2EE261D2A2}" destId="{55AA001C-B6D3-4502-A752-246EF8849880}" srcOrd="2" destOrd="0" presId="urn:microsoft.com/office/officeart/2005/8/layout/cycle7"/>
    <dgm:cxn modelId="{054D24E0-CBA6-44DD-86F1-83E9A010189A}" type="presParOf" srcId="{D7E4C9E9-017E-4E8C-9305-9D2EE261D2A2}" destId="{B9D9EA4A-2747-4E8C-9261-097FDAC9F29D}" srcOrd="3" destOrd="0" presId="urn:microsoft.com/office/officeart/2005/8/layout/cycle7"/>
    <dgm:cxn modelId="{2A074508-CF9C-4468-A207-6AC10E4F6893}" type="presParOf" srcId="{B9D9EA4A-2747-4E8C-9261-097FDAC9F29D}" destId="{E6F2D007-AC7A-44FA-985D-55FBE15551CD}" srcOrd="0" destOrd="0" presId="urn:microsoft.com/office/officeart/2005/8/layout/cycle7"/>
    <dgm:cxn modelId="{B4433DFD-7C98-4734-94AE-0B9DC9105640}" type="presParOf" srcId="{D7E4C9E9-017E-4E8C-9305-9D2EE261D2A2}" destId="{1E1934C6-19FE-422E-A0E7-ECB2F5EA23E6}" srcOrd="4" destOrd="0" presId="urn:microsoft.com/office/officeart/2005/8/layout/cycle7"/>
    <dgm:cxn modelId="{1D8DA381-424D-4F3C-80B9-3E5C44A380BA}" type="presParOf" srcId="{D7E4C9E9-017E-4E8C-9305-9D2EE261D2A2}" destId="{991C12F3-4E89-40E8-B416-6A84C81EC8AC}" srcOrd="5" destOrd="0" presId="urn:microsoft.com/office/officeart/2005/8/layout/cycle7"/>
    <dgm:cxn modelId="{90EB467D-837F-4BFF-A8D2-13F4DF054CED}" type="presParOf" srcId="{991C12F3-4E89-40E8-B416-6A84C81EC8AC}" destId="{8A7EB209-7111-476B-8A6B-CBB6EB05516A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DA8C16-1B80-455D-90CC-CA9B7261E390}">
      <dsp:nvSpPr>
        <dsp:cNvPr id="0" name=""/>
        <dsp:cNvSpPr/>
      </dsp:nvSpPr>
      <dsp:spPr>
        <a:xfrm>
          <a:off x="3011647" y="-64969"/>
          <a:ext cx="2573017" cy="15529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/>
            <a:t>Dokumentu analīze: valsts tiesību akti un pašvaldību saistošie noteikumi</a:t>
          </a:r>
        </a:p>
      </dsp:txBody>
      <dsp:txXfrm>
        <a:off x="3057130" y="-19486"/>
        <a:ext cx="2482051" cy="1461939"/>
      </dsp:txXfrm>
    </dsp:sp>
    <dsp:sp modelId="{2FE93DD4-C9F1-4566-B2C7-C82E966D2C3F}">
      <dsp:nvSpPr>
        <dsp:cNvPr id="0" name=""/>
        <dsp:cNvSpPr/>
      </dsp:nvSpPr>
      <dsp:spPr>
        <a:xfrm rot="3600000">
          <a:off x="4728299" y="2393290"/>
          <a:ext cx="1341665" cy="450278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1600" kern="1200"/>
        </a:p>
      </dsp:txBody>
      <dsp:txXfrm>
        <a:off x="4863382" y="2483346"/>
        <a:ext cx="1071499" cy="270166"/>
      </dsp:txXfrm>
    </dsp:sp>
    <dsp:sp modelId="{55AA001C-B6D3-4502-A752-246EF8849880}">
      <dsp:nvSpPr>
        <dsp:cNvPr id="0" name=""/>
        <dsp:cNvSpPr/>
      </dsp:nvSpPr>
      <dsp:spPr>
        <a:xfrm>
          <a:off x="5136697" y="3748923"/>
          <a:ext cx="2573017" cy="12865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/>
            <a:t>5 FGD ar pašvaldību sociālajiem darbiniekiem</a:t>
          </a:r>
        </a:p>
      </dsp:txBody>
      <dsp:txXfrm>
        <a:off x="5174378" y="3786604"/>
        <a:ext cx="2497655" cy="1211146"/>
      </dsp:txXfrm>
    </dsp:sp>
    <dsp:sp modelId="{B9D9EA4A-2747-4E8C-9261-097FDAC9F29D}">
      <dsp:nvSpPr>
        <dsp:cNvPr id="0" name=""/>
        <dsp:cNvSpPr/>
      </dsp:nvSpPr>
      <dsp:spPr>
        <a:xfrm rot="10800000">
          <a:off x="3627323" y="4167038"/>
          <a:ext cx="1341665" cy="450278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1600" kern="1200"/>
        </a:p>
      </dsp:txBody>
      <dsp:txXfrm rot="10800000">
        <a:off x="3762406" y="4257094"/>
        <a:ext cx="1071499" cy="270166"/>
      </dsp:txXfrm>
    </dsp:sp>
    <dsp:sp modelId="{1E1934C6-19FE-422E-A0E7-ECB2F5EA23E6}">
      <dsp:nvSpPr>
        <dsp:cNvPr id="0" name=""/>
        <dsp:cNvSpPr/>
      </dsp:nvSpPr>
      <dsp:spPr>
        <a:xfrm>
          <a:off x="886597" y="3748923"/>
          <a:ext cx="2573017" cy="12865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 err="1"/>
            <a:t>LabIS</a:t>
          </a:r>
          <a:r>
            <a:rPr lang="lv-LV" sz="2000" kern="1200" dirty="0"/>
            <a:t> datu analīze</a:t>
          </a:r>
        </a:p>
      </dsp:txBody>
      <dsp:txXfrm>
        <a:off x="924278" y="3786604"/>
        <a:ext cx="2497655" cy="1211146"/>
      </dsp:txXfrm>
    </dsp:sp>
    <dsp:sp modelId="{991C12F3-4E89-40E8-B416-6A84C81EC8AC}">
      <dsp:nvSpPr>
        <dsp:cNvPr id="0" name=""/>
        <dsp:cNvSpPr/>
      </dsp:nvSpPr>
      <dsp:spPr>
        <a:xfrm rot="18000000">
          <a:off x="2526346" y="2393290"/>
          <a:ext cx="1341665" cy="450278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1600" kern="1200"/>
        </a:p>
      </dsp:txBody>
      <dsp:txXfrm>
        <a:off x="2661429" y="2483346"/>
        <a:ext cx="1071499" cy="2701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81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0963" y="0"/>
            <a:ext cx="29781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83700"/>
            <a:ext cx="29781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0963" y="9283700"/>
            <a:ext cx="29781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EEA753F-55C7-4D56-B971-BD601C393F2A}" type="slidenum">
              <a:rPr lang="lv-LV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1481556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81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0963" y="0"/>
            <a:ext cx="29781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79388" y="733425"/>
            <a:ext cx="6511925" cy="36639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7388" y="4643438"/>
            <a:ext cx="5495925" cy="439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lv-LV" noProof="0"/>
              <a:t>Click to edit Master text styles</a:t>
            </a:r>
          </a:p>
          <a:p>
            <a:pPr lvl="1"/>
            <a:r>
              <a:rPr lang="lv-LV" noProof="0"/>
              <a:t>Second level</a:t>
            </a:r>
          </a:p>
          <a:p>
            <a:pPr lvl="2"/>
            <a:r>
              <a:rPr lang="lv-LV" noProof="0"/>
              <a:t>Third level</a:t>
            </a:r>
          </a:p>
          <a:p>
            <a:pPr lvl="3"/>
            <a:r>
              <a:rPr lang="lv-LV" noProof="0"/>
              <a:t>Fourth level</a:t>
            </a:r>
          </a:p>
          <a:p>
            <a:pPr lvl="4"/>
            <a:r>
              <a:rPr lang="lv-LV" noProof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83700"/>
            <a:ext cx="29781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0963" y="9283700"/>
            <a:ext cx="29781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549789F-84D4-42BB-93D3-E50F100BB41F}" type="slidenum">
              <a:rPr lang="lv-LV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8229266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D4ED45-08DC-4342-A95B-22BB19F9A51A}" type="slidenum">
              <a:rPr lang="lv-LV" smtClean="0"/>
              <a:pPr/>
              <a:t>1</a:t>
            </a:fld>
            <a:endParaRPr lang="lv-LV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79388" y="733425"/>
            <a:ext cx="6511925" cy="3663950"/>
          </a:xfrm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5526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lv-LV"/>
              <a:t>28.02.2011.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8" name="Group 16">
            <a:extLst>
              <a:ext uri="{FF2B5EF4-FFF2-40B4-BE49-F238E27FC236}">
                <a16:creationId xmlns:a16="http://schemas.microsoft.com/office/drawing/2014/main" id="{B204B940-FEE6-46A8-A036-FF2A1847A6A4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334434" y="0"/>
            <a:ext cx="11857567" cy="6858000"/>
            <a:chOff x="158" y="0"/>
            <a:chExt cx="5602" cy="4320"/>
          </a:xfrm>
        </p:grpSpPr>
        <p:sp>
          <p:nvSpPr>
            <p:cNvPr id="20" name="Line 17">
              <a:extLst>
                <a:ext uri="{FF2B5EF4-FFF2-40B4-BE49-F238E27FC236}">
                  <a16:creationId xmlns:a16="http://schemas.microsoft.com/office/drawing/2014/main" id="{8F8CAAA3-FEEF-4DB5-8714-1DA77310EF66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158" y="527"/>
              <a:ext cx="5602" cy="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22" name="Line 18">
              <a:extLst>
                <a:ext uri="{FF2B5EF4-FFF2-40B4-BE49-F238E27FC236}">
                  <a16:creationId xmlns:a16="http://schemas.microsoft.com/office/drawing/2014/main" id="{08B70465-9598-4A9D-8A96-C7D782E1E4FE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40" y="618"/>
              <a:ext cx="5420" cy="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23" name="Line 19">
              <a:extLst>
                <a:ext uri="{FF2B5EF4-FFF2-40B4-BE49-F238E27FC236}">
                  <a16:creationId xmlns:a16="http://schemas.microsoft.com/office/drawing/2014/main" id="{0BD428B1-8AEC-493E-9214-38549BE37953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5602" y="0"/>
              <a:ext cx="0" cy="432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25" name="Line 20">
              <a:extLst>
                <a:ext uri="{FF2B5EF4-FFF2-40B4-BE49-F238E27FC236}">
                  <a16:creationId xmlns:a16="http://schemas.microsoft.com/office/drawing/2014/main" id="{77536019-2CC4-4F9C-BF39-2E379F959391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5511" y="73"/>
              <a:ext cx="0" cy="4174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33" name="Line 21">
              <a:extLst>
                <a:ext uri="{FF2B5EF4-FFF2-40B4-BE49-F238E27FC236}">
                  <a16:creationId xmlns:a16="http://schemas.microsoft.com/office/drawing/2014/main" id="{3750E0DC-756F-41C9-8000-4A56FE4865FE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4694" y="4020"/>
              <a:ext cx="1066" cy="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34" name="Line 22">
              <a:extLst>
                <a:ext uri="{FF2B5EF4-FFF2-40B4-BE49-F238E27FC236}">
                  <a16:creationId xmlns:a16="http://schemas.microsoft.com/office/drawing/2014/main" id="{0B92981B-58B3-437E-BF49-71FDAB035ABE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4967" y="3929"/>
              <a:ext cx="793" cy="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35" name="Rectangle 23">
              <a:extLst>
                <a:ext uri="{FF2B5EF4-FFF2-40B4-BE49-F238E27FC236}">
                  <a16:creationId xmlns:a16="http://schemas.microsoft.com/office/drawing/2014/main" id="{6A80468E-4514-4F31-8C67-90BB1C80032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511" y="527"/>
              <a:ext cx="90" cy="91"/>
            </a:xfrm>
            <a:prstGeom prst="rect">
              <a:avLst/>
            </a:prstGeom>
            <a:solidFill>
              <a:srgbClr val="003366"/>
            </a:solidFill>
            <a:ln w="9525">
              <a:solidFill>
                <a:srgbClr val="0033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lv-LV"/>
            </a:p>
          </p:txBody>
        </p:sp>
        <p:sp>
          <p:nvSpPr>
            <p:cNvPr id="36" name="Rectangle 24">
              <a:extLst>
                <a:ext uri="{FF2B5EF4-FFF2-40B4-BE49-F238E27FC236}">
                  <a16:creationId xmlns:a16="http://schemas.microsoft.com/office/drawing/2014/main" id="{97696E81-C4B4-4723-A802-E96096447D6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511" y="3929"/>
              <a:ext cx="90" cy="91"/>
            </a:xfrm>
            <a:prstGeom prst="rect">
              <a:avLst/>
            </a:prstGeom>
            <a:solidFill>
              <a:srgbClr val="003366"/>
            </a:solidFill>
            <a:ln w="9525">
              <a:solidFill>
                <a:srgbClr val="0033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lv-LV"/>
            </a:p>
          </p:txBody>
        </p:sp>
        <p:sp>
          <p:nvSpPr>
            <p:cNvPr id="37" name="Line 25">
              <a:extLst>
                <a:ext uri="{FF2B5EF4-FFF2-40B4-BE49-F238E27FC236}">
                  <a16:creationId xmlns:a16="http://schemas.microsoft.com/office/drawing/2014/main" id="{6C87A616-46AE-4BF8-8FB2-641423723683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787" y="4110"/>
              <a:ext cx="1973" cy="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38" name="Line 26">
              <a:extLst>
                <a:ext uri="{FF2B5EF4-FFF2-40B4-BE49-F238E27FC236}">
                  <a16:creationId xmlns:a16="http://schemas.microsoft.com/office/drawing/2014/main" id="{6D3BC60E-CE4C-42F6-9615-33F19683DE5D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5692" y="3249"/>
              <a:ext cx="0" cy="1071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39" name="Rectangle 27">
              <a:extLst>
                <a:ext uri="{FF2B5EF4-FFF2-40B4-BE49-F238E27FC236}">
                  <a16:creationId xmlns:a16="http://schemas.microsoft.com/office/drawing/2014/main" id="{CED93292-390E-4E2F-B862-B7AABF91313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602" y="4020"/>
              <a:ext cx="90" cy="91"/>
            </a:xfrm>
            <a:prstGeom prst="rect">
              <a:avLst/>
            </a:prstGeom>
            <a:solidFill>
              <a:srgbClr val="003366"/>
            </a:solidFill>
            <a:ln w="9525">
              <a:solidFill>
                <a:srgbClr val="0033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lv-LV"/>
            </a:p>
          </p:txBody>
        </p:sp>
      </p:grpSp>
      <p:sp>
        <p:nvSpPr>
          <p:cNvPr id="40" name="Rectangle 2">
            <a:extLst>
              <a:ext uri="{FF2B5EF4-FFF2-40B4-BE49-F238E27FC236}">
                <a16:creationId xmlns:a16="http://schemas.microsoft.com/office/drawing/2014/main" id="{89D7E4E9-D5DF-4D00-A758-22C306CF66F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003634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02351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033512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CBBD14-116F-4E8C-AEEF-338E1F1809E4}" type="slidenum">
              <a:rPr lang="lv-LV" smtClean="0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115079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1054472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4056112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CBBD14-116F-4E8C-AEEF-338E1F1809E4}" type="slidenum">
              <a:rPr lang="lv-LV" smtClean="0"/>
              <a:pPr>
                <a:defRPr/>
              </a:pPr>
              <a:t>‹#›</a:t>
            </a:fld>
            <a:endParaRPr lang="lv-LV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936851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CBBD14-116F-4E8C-AEEF-338E1F1809E4}" type="slidenum">
              <a:rPr lang="lv-LV" smtClean="0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9252581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982464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CBBD14-116F-4E8C-AEEF-338E1F1809E4}" type="slidenum">
              <a:rPr lang="lv-LV" smtClean="0"/>
              <a:pPr>
                <a:defRPr/>
              </a:pPr>
              <a:t>‹#›</a:t>
            </a:fld>
            <a:endParaRPr lang="lv-LV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111603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334828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303646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982464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CBBD14-116F-4E8C-AEEF-338E1F1809E4}" type="slidenum">
              <a:rPr lang="lv-LV" smtClean="0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6738270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4624"/>
            <a:ext cx="8596668" cy="77201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4" y="1052737"/>
            <a:ext cx="8596668" cy="498862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453AA9-BF39-42FE-A931-06A01ECFAF4B}" type="slidenum">
              <a:rPr lang="lv-LV" smtClean="0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0619821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1052736"/>
            <a:ext cx="1304743" cy="4808314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1052736"/>
            <a:ext cx="7060150" cy="480831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637479-8CA4-4D04-9EA9-FAF235F3125E}" type="slidenum">
              <a:rPr lang="lv-LV" smtClean="0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535585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0042"/>
            <a:ext cx="8596668" cy="79667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070811"/>
            <a:ext cx="8596668" cy="49705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DD0DFF-F945-4E73-B065-65957E6EE39E}" type="slidenum">
              <a:rPr lang="lv-LV" smtClean="0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474062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EAF492-7ADB-412A-B6EB-1C1AB7048B25}" type="slidenum">
              <a:rPr lang="lv-LV" smtClean="0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890621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05544"/>
            <a:ext cx="8596668" cy="711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1052736"/>
            <a:ext cx="4184035" cy="4988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1052737"/>
            <a:ext cx="4184034" cy="498862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37182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-7310"/>
            <a:ext cx="8596668" cy="84402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1124744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1989039"/>
            <a:ext cx="4185623" cy="4052324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1124744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1989039"/>
            <a:ext cx="4185617" cy="405232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16A3B2-DE4A-47FA-9615-7E5BB92B3BFC}" type="slidenum">
              <a:rPr lang="lv-LV" smtClean="0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609631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4624"/>
            <a:ext cx="8596668" cy="7920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B953C6-A5AA-4DC5-BDDF-01016FA6C9EB}" type="slidenum">
              <a:rPr lang="lv-LV" smtClean="0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762333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6BE08E-91A5-47F9-9AA9-2E72EAB307E7}" type="slidenum">
              <a:rPr lang="lv-LV" smtClean="0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481428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052736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1052736"/>
            <a:ext cx="4513541" cy="4988625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428727"/>
            <a:ext cx="3854528" cy="3612634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430574-2184-4C94-A7F7-B0C77FC8B148}" type="slidenum">
              <a:rPr lang="lv-LV" smtClean="0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498081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1124744"/>
            <a:ext cx="8596668" cy="333057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B1E452-DDCC-4BD5-954F-D123CA41F00A}" type="slidenum">
              <a:rPr lang="lv-LV" smtClean="0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276486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44624"/>
            <a:ext cx="8596668" cy="79198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072623"/>
            <a:ext cx="8596668" cy="49687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3BCBBD14-116F-4E8C-AEEF-338E1F1809E4}" type="slidenum">
              <a:rPr lang="lv-LV" smtClean="0"/>
              <a:pPr>
                <a:defRPr/>
              </a:pPr>
              <a:t>‹#›</a:t>
            </a:fld>
            <a:endParaRPr lang="lv-LV" dirty="0"/>
          </a:p>
        </p:txBody>
      </p:sp>
      <p:grpSp>
        <p:nvGrpSpPr>
          <p:cNvPr id="18" name="Group 50">
            <a:extLst>
              <a:ext uri="{FF2B5EF4-FFF2-40B4-BE49-F238E27FC236}">
                <a16:creationId xmlns:a16="http://schemas.microsoft.com/office/drawing/2014/main" id="{20BD839A-AAB8-4EED-A5BE-C9AFD6536115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334434" y="0"/>
            <a:ext cx="11857567" cy="6858000"/>
            <a:chOff x="158" y="0"/>
            <a:chExt cx="5602" cy="4320"/>
          </a:xfrm>
        </p:grpSpPr>
        <p:sp>
          <p:nvSpPr>
            <p:cNvPr id="19" name="Line 11">
              <a:extLst>
                <a:ext uri="{FF2B5EF4-FFF2-40B4-BE49-F238E27FC236}">
                  <a16:creationId xmlns:a16="http://schemas.microsoft.com/office/drawing/2014/main" id="{1D818A2F-43EE-4D73-9FF8-99ACE3E0C32F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158" y="527"/>
              <a:ext cx="5602" cy="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30" name="Line 12">
              <a:extLst>
                <a:ext uri="{FF2B5EF4-FFF2-40B4-BE49-F238E27FC236}">
                  <a16:creationId xmlns:a16="http://schemas.microsoft.com/office/drawing/2014/main" id="{DC6A3435-87AF-442F-873A-C0FFB3BB5776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40" y="618"/>
              <a:ext cx="5420" cy="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31" name="Line 14">
              <a:extLst>
                <a:ext uri="{FF2B5EF4-FFF2-40B4-BE49-F238E27FC236}">
                  <a16:creationId xmlns:a16="http://schemas.microsoft.com/office/drawing/2014/main" id="{0E681C74-788E-4532-BE75-A08CA7775041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5602" y="0"/>
              <a:ext cx="0" cy="432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32" name="Line 15">
              <a:extLst>
                <a:ext uri="{FF2B5EF4-FFF2-40B4-BE49-F238E27FC236}">
                  <a16:creationId xmlns:a16="http://schemas.microsoft.com/office/drawing/2014/main" id="{BA6E2819-E3A0-4486-B1E1-8B7B1621A665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5511" y="73"/>
              <a:ext cx="0" cy="4174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33" name="Line 23">
              <a:extLst>
                <a:ext uri="{FF2B5EF4-FFF2-40B4-BE49-F238E27FC236}">
                  <a16:creationId xmlns:a16="http://schemas.microsoft.com/office/drawing/2014/main" id="{4131EB5A-379E-49AF-AF94-9FEF42C9C671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4694" y="4020"/>
              <a:ext cx="1066" cy="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34" name="Line 24">
              <a:extLst>
                <a:ext uri="{FF2B5EF4-FFF2-40B4-BE49-F238E27FC236}">
                  <a16:creationId xmlns:a16="http://schemas.microsoft.com/office/drawing/2014/main" id="{E4575853-D950-4A85-98D8-F94ED89C030A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4967" y="3929"/>
              <a:ext cx="793" cy="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35" name="Rectangle 41">
              <a:extLst>
                <a:ext uri="{FF2B5EF4-FFF2-40B4-BE49-F238E27FC236}">
                  <a16:creationId xmlns:a16="http://schemas.microsoft.com/office/drawing/2014/main" id="{CD86D527-B195-48C9-9223-05EB91D45D59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511" y="527"/>
              <a:ext cx="90" cy="91"/>
            </a:xfrm>
            <a:prstGeom prst="rect">
              <a:avLst/>
            </a:prstGeom>
            <a:solidFill>
              <a:srgbClr val="003366"/>
            </a:solidFill>
            <a:ln w="9525">
              <a:solidFill>
                <a:srgbClr val="0033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lv-LV"/>
            </a:p>
          </p:txBody>
        </p:sp>
        <p:sp>
          <p:nvSpPr>
            <p:cNvPr id="36" name="Rectangle 42">
              <a:extLst>
                <a:ext uri="{FF2B5EF4-FFF2-40B4-BE49-F238E27FC236}">
                  <a16:creationId xmlns:a16="http://schemas.microsoft.com/office/drawing/2014/main" id="{B792341F-5981-4632-BBBA-E3C26D225AE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511" y="3929"/>
              <a:ext cx="90" cy="91"/>
            </a:xfrm>
            <a:prstGeom prst="rect">
              <a:avLst/>
            </a:prstGeom>
            <a:solidFill>
              <a:srgbClr val="003366"/>
            </a:solidFill>
            <a:ln w="9525">
              <a:solidFill>
                <a:srgbClr val="0033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lv-LV"/>
            </a:p>
          </p:txBody>
        </p:sp>
        <p:sp>
          <p:nvSpPr>
            <p:cNvPr id="37" name="Line 46">
              <a:extLst>
                <a:ext uri="{FF2B5EF4-FFF2-40B4-BE49-F238E27FC236}">
                  <a16:creationId xmlns:a16="http://schemas.microsoft.com/office/drawing/2014/main" id="{8F923AF7-9059-4C3A-9278-3CF81D25AD71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787" y="4110"/>
              <a:ext cx="1973" cy="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38" name="Line 48">
              <a:extLst>
                <a:ext uri="{FF2B5EF4-FFF2-40B4-BE49-F238E27FC236}">
                  <a16:creationId xmlns:a16="http://schemas.microsoft.com/office/drawing/2014/main" id="{D50F3DEB-296E-4FF3-97DB-11DA0C457B99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5692" y="3249"/>
              <a:ext cx="0" cy="1071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39" name="Rectangle 49">
              <a:extLst>
                <a:ext uri="{FF2B5EF4-FFF2-40B4-BE49-F238E27FC236}">
                  <a16:creationId xmlns:a16="http://schemas.microsoft.com/office/drawing/2014/main" id="{523855D4-A2C9-4792-BA6A-159FEF58AC0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602" y="4020"/>
              <a:ext cx="90" cy="91"/>
            </a:xfrm>
            <a:prstGeom prst="rect">
              <a:avLst/>
            </a:prstGeom>
            <a:solidFill>
              <a:srgbClr val="003366"/>
            </a:solidFill>
            <a:ln w="9525">
              <a:solidFill>
                <a:srgbClr val="0033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lv-LV"/>
            </a:p>
          </p:txBody>
        </p:sp>
      </p:grpSp>
      <p:pic>
        <p:nvPicPr>
          <p:cNvPr id="40" name="Picture 9" descr="Stends_BISS">
            <a:extLst>
              <a:ext uri="{FF2B5EF4-FFF2-40B4-BE49-F238E27FC236}">
                <a16:creationId xmlns:a16="http://schemas.microsoft.com/office/drawing/2014/main" id="{4EC7C758-521E-4BC6-93B5-363B23910FE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0" y="6221809"/>
            <a:ext cx="2555875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87789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  <p:sldLayoutId id="2147483936" r:id="rId12"/>
    <p:sldLayoutId id="2147483937" r:id="rId13"/>
    <p:sldLayoutId id="2147483938" r:id="rId14"/>
    <p:sldLayoutId id="2147483939" r:id="rId15"/>
    <p:sldLayoutId id="214748394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iss.soc.lv/" TargetMode="External"/><Relationship Id="rId2" Type="http://schemas.openxmlformats.org/officeDocument/2006/relationships/hyperlink" Target="mailto:biss@biss.soc.lv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9417" y="3575589"/>
            <a:ext cx="8640960" cy="2316739"/>
          </a:xfrm>
        </p:spPr>
        <p:txBody>
          <a:bodyPr>
            <a:normAutofit fontScale="90000"/>
          </a:bodyPr>
          <a:lstStyle/>
          <a:p>
            <a:pPr>
              <a:defRPr/>
            </a:pPr>
            <a:br>
              <a:rPr lang="lv-LV" sz="2000" i="0" cap="none" dirty="0">
                <a:effectLst/>
              </a:rPr>
            </a:br>
            <a:br>
              <a:rPr sz="2000" i="0" cap="none" dirty="0">
                <a:effectLst/>
              </a:rPr>
            </a:br>
            <a:br>
              <a:rPr sz="2000" i="0" cap="none" dirty="0">
                <a:effectLst/>
              </a:rPr>
            </a:br>
            <a:br>
              <a:rPr sz="2000" i="0" cap="none" dirty="0">
                <a:effectLst/>
              </a:rPr>
            </a:br>
            <a:r>
              <a:rPr lang="lv-LV" sz="2700" b="1" i="0" cap="none" dirty="0" err="1">
                <a:effectLst/>
              </a:rPr>
              <a:t>Izvērtējuma</a:t>
            </a:r>
            <a:r>
              <a:rPr lang="lv-LV" sz="2700" b="1" i="0" cap="none" dirty="0">
                <a:effectLst/>
              </a:rPr>
              <a:t> «Ikgadējs nabadzības un sociālās atstumtības mazināšanas </a:t>
            </a:r>
            <a:r>
              <a:rPr lang="lv-LV" sz="2700" b="1" i="0" cap="none" dirty="0" err="1">
                <a:effectLst/>
              </a:rPr>
              <a:t>rīcībpolitikas</a:t>
            </a:r>
            <a:r>
              <a:rPr lang="lv-LV" sz="2700" b="1" i="0" cap="none" dirty="0">
                <a:effectLst/>
              </a:rPr>
              <a:t> </a:t>
            </a:r>
            <a:r>
              <a:rPr lang="lv-LV" sz="2700" b="1" i="0" cap="none" dirty="0" err="1">
                <a:effectLst/>
              </a:rPr>
              <a:t>izvērtējums</a:t>
            </a:r>
            <a:r>
              <a:rPr lang="lv-LV" sz="2700" b="1" i="0" cap="none" dirty="0">
                <a:effectLst/>
              </a:rPr>
              <a:t> par 2020. gadu (t.sk. padziļināts </a:t>
            </a:r>
            <a:r>
              <a:rPr lang="lv-LV" sz="2700" b="1" i="0" cap="none" dirty="0" err="1">
                <a:effectLst/>
              </a:rPr>
              <a:t>izvērtējums</a:t>
            </a:r>
            <a:r>
              <a:rPr lang="lv-LV" sz="2700" b="1" i="0" cap="none" dirty="0">
                <a:effectLst/>
              </a:rPr>
              <a:t> par maznodrošinātām personām)» </a:t>
            </a:r>
            <a:br>
              <a:rPr lang="lv-LV" sz="2400" b="1" i="0" cap="none" dirty="0">
                <a:effectLst/>
              </a:rPr>
            </a:br>
            <a:br>
              <a:rPr lang="lv-LV" sz="2400" b="1" i="0" cap="none" dirty="0">
                <a:effectLst/>
              </a:rPr>
            </a:br>
            <a:r>
              <a:rPr lang="lv-LV" sz="2400" b="1" i="0" cap="none" dirty="0">
                <a:effectLst/>
              </a:rPr>
              <a:t>Galveno rezultātu prezentācija</a:t>
            </a:r>
            <a:br>
              <a:rPr lang="lv-LV" sz="2000" b="1" i="0" cap="none" dirty="0">
                <a:effectLst/>
              </a:rPr>
            </a:br>
            <a:br>
              <a:rPr lang="lv-LV" sz="1800" i="0" cap="none" dirty="0">
                <a:effectLst/>
              </a:rPr>
            </a:br>
            <a:r>
              <a:rPr sz="1800" b="0" i="0" cap="none" dirty="0" err="1">
                <a:effectLst/>
              </a:rPr>
              <a:t>Nodibinājums</a:t>
            </a:r>
            <a:r>
              <a:rPr sz="1800" b="0" i="0" cap="none" dirty="0">
                <a:effectLst/>
              </a:rPr>
              <a:t> "Baltic Institute of Social Sciences"</a:t>
            </a:r>
            <a:br>
              <a:rPr sz="1800" i="0" cap="none" dirty="0">
                <a:effectLst/>
              </a:rPr>
            </a:br>
            <a:endParaRPr sz="2400" b="0" i="0" cap="none" dirty="0">
              <a:solidFill>
                <a:srgbClr val="FFFF00"/>
              </a:solidFill>
              <a:effectLst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024035" y="5715016"/>
            <a:ext cx="7775575" cy="508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Font typeface="Wingdings" pitchFamily="2" charset="2"/>
              <a:buNone/>
              <a:defRPr/>
            </a:pPr>
            <a:endParaRPr lang="lv-LV" sz="1600" b="1" kern="0" dirty="0">
              <a:solidFill>
                <a:srgbClr val="003366"/>
              </a:solidFill>
              <a:latin typeface="+mn-lt"/>
            </a:endParaRPr>
          </a:p>
          <a:p>
            <a:pPr algn="ctr">
              <a:spcBef>
                <a:spcPct val="20000"/>
              </a:spcBef>
              <a:buFont typeface="Wingdings" pitchFamily="2" charset="2"/>
              <a:buNone/>
              <a:defRPr/>
            </a:pPr>
            <a:endParaRPr lang="lv-LV" sz="1600" b="1" kern="0" dirty="0">
              <a:solidFill>
                <a:srgbClr val="003366"/>
              </a:solidFill>
              <a:latin typeface="+mn-lt"/>
            </a:endParaRPr>
          </a:p>
        </p:txBody>
      </p:sp>
      <p:sp>
        <p:nvSpPr>
          <p:cNvPr id="4102" name="Rectangle 9"/>
          <p:cNvSpPr>
            <a:spLocks noChangeArrowheads="1"/>
          </p:cNvSpPr>
          <p:nvPr/>
        </p:nvSpPr>
        <p:spPr bwMode="auto">
          <a:xfrm>
            <a:off x="6003634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endParaRPr lang="lv-LV"/>
          </a:p>
        </p:txBody>
      </p:sp>
      <p:pic>
        <p:nvPicPr>
          <p:cNvPr id="4103" name="Picture 6" descr="krasains_BIS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40216" y="1214423"/>
            <a:ext cx="1512168" cy="699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24034" y="1142985"/>
            <a:ext cx="1162050" cy="733425"/>
          </a:xfrm>
          <a:prstGeom prst="rect">
            <a:avLst/>
          </a:prstGeom>
          <a:solidFill>
            <a:srgbClr val="FFFFFF"/>
          </a:solidFill>
        </p:spPr>
      </p:pic>
      <p:pic>
        <p:nvPicPr>
          <p:cNvPr id="13315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452795" y="1142985"/>
            <a:ext cx="2066925" cy="752475"/>
          </a:xfrm>
          <a:prstGeom prst="rect">
            <a:avLst/>
          </a:prstGeom>
          <a:solidFill>
            <a:srgbClr val="FFFFFF"/>
          </a:solidFill>
        </p:spPr>
      </p:pic>
      <p:pic>
        <p:nvPicPr>
          <p:cNvPr id="13314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738810" y="1214422"/>
            <a:ext cx="2247900" cy="685800"/>
          </a:xfrm>
          <a:prstGeom prst="rect">
            <a:avLst/>
          </a:prstGeom>
          <a:solidFill>
            <a:srgbClr val="FFFFFF"/>
          </a:solidFill>
        </p:spPr>
      </p:pic>
      <p:pic>
        <p:nvPicPr>
          <p:cNvPr id="13313" name="Picture 8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024034" y="2143117"/>
            <a:ext cx="5657850" cy="180975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14" name="Rectangle 13"/>
          <p:cNvSpPr/>
          <p:nvPr/>
        </p:nvSpPr>
        <p:spPr>
          <a:xfrm>
            <a:off x="1881158" y="5929536"/>
            <a:ext cx="800105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v-LV" sz="1400" dirty="0">
                <a:solidFill>
                  <a:srgbClr val="003366"/>
                </a:solidFill>
              </a:rPr>
              <a:t>09.11.2022.</a:t>
            </a:r>
          </a:p>
        </p:txBody>
      </p:sp>
    </p:spTree>
    <p:extLst>
      <p:ext uri="{BB962C8B-B14F-4D97-AF65-F5344CB8AC3E}">
        <p14:creationId xmlns:p14="http://schemas.microsoft.com/office/powerpoint/2010/main" val="28307010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129429-FFC9-21BE-82F9-C017B1D05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lv-LV" sz="2800" dirty="0"/>
              <a:t>Maznodrošināto mājsaimniecību biežāk saņemtie pabalsti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64377C5-D17A-B61C-1FAE-54B6008CCC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7408" y="1196752"/>
            <a:ext cx="8924090" cy="4416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1808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EAC31-3798-3814-ABB4-7E17F2C64B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Maznodrošināto personu portrets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121A62A-37F0-E01E-AD6B-2D448FCA3BDE}"/>
              </a:ext>
            </a:extLst>
          </p:cNvPr>
          <p:cNvSpPr txBox="1"/>
          <p:nvPr/>
        </p:nvSpPr>
        <p:spPr>
          <a:xfrm>
            <a:off x="335360" y="980728"/>
            <a:ext cx="30963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i="1" dirty="0"/>
              <a:t>Vecums, % no visām personām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BC8C3A3-36C8-4424-30A5-56E7377B8AB4}"/>
              </a:ext>
            </a:extLst>
          </p:cNvPr>
          <p:cNvSpPr txBox="1"/>
          <p:nvPr/>
        </p:nvSpPr>
        <p:spPr>
          <a:xfrm>
            <a:off x="7104112" y="3573016"/>
            <a:ext cx="35959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lv-LV" sz="1600" i="1" dirty="0"/>
              <a:t>Maznodrošinātā statusa ilgums kalendārā gada ietvaros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12E5EEE-ECD1-42FF-092A-DF4BCC9055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361" y="1268760"/>
            <a:ext cx="6192688" cy="300063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D310306-D0FA-8858-9C05-69B4898FF8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5800" y="4221088"/>
            <a:ext cx="6404232" cy="2603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3055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286198-E970-5551-FC47-2CDDB461D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Valsts &amp; pašvaldību atbalsts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37ECD3-9556-F4D2-88CA-AA1F3768B7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Nacionālā līmenī (relatīvi nozīmīgākais):</a:t>
            </a:r>
          </a:p>
          <a:p>
            <a:pPr lvl="1"/>
            <a:r>
              <a:rPr lang="lv-LV" dirty="0"/>
              <a:t>Mājokļa pabalsts</a:t>
            </a:r>
          </a:p>
          <a:p>
            <a:pPr lvl="1"/>
            <a:r>
              <a:rPr lang="lv-LV" dirty="0"/>
              <a:t>Aizsargātā lietotāja tirdzniecības pakalpojums</a:t>
            </a:r>
          </a:p>
          <a:p>
            <a:pPr lvl="1"/>
            <a:r>
              <a:rPr lang="lv-LV" dirty="0"/>
              <a:t>Pārtikas preču komplekts, individuālo mācību piederumu komplekts, higiēnas &amp; saimniecības preču komplekts, gatavās maltītes – ja maznodrošinātas personas ienākumi nepārsniedz </a:t>
            </a:r>
            <a:r>
              <a:rPr lang="lv-LV" b="1" dirty="0"/>
              <a:t>327 EUR</a:t>
            </a:r>
            <a:r>
              <a:rPr lang="lv-LV" dirty="0"/>
              <a:t> pirmajai/ vienīgajai personai</a:t>
            </a:r>
          </a:p>
          <a:p>
            <a:pPr lvl="1"/>
            <a:r>
              <a:rPr lang="lv-LV" dirty="0"/>
              <a:t>Juridiskā palīdzība</a:t>
            </a:r>
          </a:p>
          <a:p>
            <a:r>
              <a:rPr lang="lv-LV" dirty="0"/>
              <a:t>Pašvaldību līmenī (no 43, relatīvi nozīmīgākais):</a:t>
            </a:r>
          </a:p>
          <a:p>
            <a:pPr lvl="1"/>
            <a:r>
              <a:rPr lang="lv-LV" dirty="0"/>
              <a:t>Veselības aprūpes pabalsts:</a:t>
            </a:r>
          </a:p>
          <a:p>
            <a:pPr lvl="2"/>
            <a:r>
              <a:rPr lang="lv-LV" dirty="0"/>
              <a:t>33 pašvaldībās visām maznodrošinātajām personām; 8 – specifiskām grupām/ izdevumu veidiem, nav – 2 pašvaldībās (Augšdaugavas novads, Rēzeknes </a:t>
            </a:r>
            <a:r>
              <a:rPr lang="lv-LV" dirty="0" err="1"/>
              <a:t>valstspilsēta</a:t>
            </a:r>
            <a:r>
              <a:rPr lang="lv-LV" dirty="0"/>
              <a:t>)</a:t>
            </a:r>
          </a:p>
          <a:p>
            <a:pPr lvl="1"/>
            <a:r>
              <a:rPr lang="lv-LV" dirty="0"/>
              <a:t>Izglītības joma: ēdināšanas maksas atvieglojums, atbalsts skolas piederumu iegādei</a:t>
            </a:r>
          </a:p>
          <a:p>
            <a:pPr lvl="1"/>
            <a:r>
              <a:rPr lang="lv-LV" dirty="0"/>
              <a:t>41 pašvaldībās ir NĪN atvieglojums (nav Rēzeknes un Līvānu novados)</a:t>
            </a:r>
          </a:p>
          <a:p>
            <a:pPr lvl="2"/>
            <a:r>
              <a:rPr lang="lv-LV" dirty="0"/>
              <a:t>9 pašvaldības – 90% apmērā, 14 pašvaldībās – 70% un 10 pašvaldībās – 50%, pārējās - diferencēti</a:t>
            </a:r>
          </a:p>
        </p:txBody>
      </p:sp>
    </p:spTree>
    <p:extLst>
      <p:ext uri="{BB962C8B-B14F-4D97-AF65-F5344CB8AC3E}">
        <p14:creationId xmlns:p14="http://schemas.microsoft.com/office/powerpoint/2010/main" val="3403152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83E125-A41B-5F5F-1ACB-CA10AA5CC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lv-LV" sz="2800" dirty="0"/>
              <a:t>Maznodrošināto personu ienākumu sliekšņu vērtējuma ietvars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354CB9-8EA1-92A3-B723-E9BFE156C7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“Plāns minimālo ienākumu atbalsta sistēmas pilnveidošanai 2022.-2024.gadam” nosaka:</a:t>
            </a:r>
          </a:p>
          <a:p>
            <a:pPr lvl="1"/>
            <a:r>
              <a:rPr lang="lv-LV" dirty="0"/>
              <a:t>trūcīgas mājsaimniecības ienākumu slieksnis – 50 % no ienākumu mediānas pirmajai vai vienīgajai personai;</a:t>
            </a:r>
          </a:p>
          <a:p>
            <a:pPr lvl="1"/>
            <a:r>
              <a:rPr lang="lv-LV" dirty="0"/>
              <a:t>maznodrošinātas mājsaimniecības ienākumu slieksnim noteikts tā maksimālais apmērs – 80 % no ienākumu mediānas pirmajai vai vienīgajai personai</a:t>
            </a:r>
          </a:p>
          <a:p>
            <a:r>
              <a:rPr lang="lv-LV" dirty="0"/>
              <a:t>Kādi riski sagaidāmi Jūsu pašvaldībā, ja tiks īstenots minimālo ienākumu atbalsta plāns [sk. prognozes nākamajā slaidā]?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7581681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5DF309-3D02-1583-6C7A-595E8B505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42"/>
            <a:ext cx="8596668" cy="796670"/>
          </a:xfrm>
        </p:spPr>
        <p:txBody>
          <a:bodyPr>
            <a:noAutofit/>
          </a:bodyPr>
          <a:lstStyle/>
          <a:p>
            <a:r>
              <a:rPr lang="lv-LV" sz="2800" dirty="0"/>
              <a:t>Maznodrošināto personu ienākumu sliekšņu prognozes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025DEEE-8632-0AEA-5F26-CE5C5860328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5751696"/>
              </p:ext>
            </p:extLst>
          </p:nvPr>
        </p:nvGraphicFramePr>
        <p:xfrm>
          <a:off x="479377" y="1412776"/>
          <a:ext cx="9217023" cy="41044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60308">
                  <a:extLst>
                    <a:ext uri="{9D8B030D-6E8A-4147-A177-3AD203B41FA5}">
                      <a16:colId xmlns:a16="http://schemas.microsoft.com/office/drawing/2014/main" val="2155218799"/>
                    </a:ext>
                  </a:extLst>
                </a:gridCol>
                <a:gridCol w="1100028">
                  <a:extLst>
                    <a:ext uri="{9D8B030D-6E8A-4147-A177-3AD203B41FA5}">
                      <a16:colId xmlns:a16="http://schemas.microsoft.com/office/drawing/2014/main" val="1784860418"/>
                    </a:ext>
                  </a:extLst>
                </a:gridCol>
                <a:gridCol w="769404">
                  <a:extLst>
                    <a:ext uri="{9D8B030D-6E8A-4147-A177-3AD203B41FA5}">
                      <a16:colId xmlns:a16="http://schemas.microsoft.com/office/drawing/2014/main" val="2424270656"/>
                    </a:ext>
                  </a:extLst>
                </a:gridCol>
                <a:gridCol w="769404">
                  <a:extLst>
                    <a:ext uri="{9D8B030D-6E8A-4147-A177-3AD203B41FA5}">
                      <a16:colId xmlns:a16="http://schemas.microsoft.com/office/drawing/2014/main" val="3761354925"/>
                    </a:ext>
                  </a:extLst>
                </a:gridCol>
                <a:gridCol w="769404">
                  <a:extLst>
                    <a:ext uri="{9D8B030D-6E8A-4147-A177-3AD203B41FA5}">
                      <a16:colId xmlns:a16="http://schemas.microsoft.com/office/drawing/2014/main" val="468920424"/>
                    </a:ext>
                  </a:extLst>
                </a:gridCol>
                <a:gridCol w="769404">
                  <a:extLst>
                    <a:ext uri="{9D8B030D-6E8A-4147-A177-3AD203B41FA5}">
                      <a16:colId xmlns:a16="http://schemas.microsoft.com/office/drawing/2014/main" val="1722575717"/>
                    </a:ext>
                  </a:extLst>
                </a:gridCol>
                <a:gridCol w="769404">
                  <a:extLst>
                    <a:ext uri="{9D8B030D-6E8A-4147-A177-3AD203B41FA5}">
                      <a16:colId xmlns:a16="http://schemas.microsoft.com/office/drawing/2014/main" val="1723911373"/>
                    </a:ext>
                  </a:extLst>
                </a:gridCol>
                <a:gridCol w="769404">
                  <a:extLst>
                    <a:ext uri="{9D8B030D-6E8A-4147-A177-3AD203B41FA5}">
                      <a16:colId xmlns:a16="http://schemas.microsoft.com/office/drawing/2014/main" val="2370888223"/>
                    </a:ext>
                  </a:extLst>
                </a:gridCol>
                <a:gridCol w="769404">
                  <a:extLst>
                    <a:ext uri="{9D8B030D-6E8A-4147-A177-3AD203B41FA5}">
                      <a16:colId xmlns:a16="http://schemas.microsoft.com/office/drawing/2014/main" val="2698601531"/>
                    </a:ext>
                  </a:extLst>
                </a:gridCol>
                <a:gridCol w="1370859">
                  <a:extLst>
                    <a:ext uri="{9D8B030D-6E8A-4147-A177-3AD203B41FA5}">
                      <a16:colId xmlns:a16="http://schemas.microsoft.com/office/drawing/2014/main" val="739207147"/>
                    </a:ext>
                  </a:extLst>
                </a:gridCol>
              </a:tblGrid>
              <a:tr h="11661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 dirty="0">
                          <a:effectLst/>
                        </a:rPr>
                        <a:t>TA piemēro-</a:t>
                      </a:r>
                      <a:r>
                        <a:rPr lang="lv-LV" sz="1600" dirty="0" err="1">
                          <a:effectLst/>
                        </a:rPr>
                        <a:t>jamais</a:t>
                      </a:r>
                      <a:endParaRPr lang="lv-LV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>
                          <a:effectLst/>
                        </a:rPr>
                        <a:t>Mediāna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>
                          <a:effectLst/>
                        </a:rPr>
                        <a:t>20%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>
                          <a:effectLst/>
                        </a:rPr>
                        <a:t>25%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>
                          <a:effectLst/>
                        </a:rPr>
                        <a:t>30%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>
                          <a:effectLst/>
                        </a:rPr>
                        <a:t>40%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>
                          <a:solidFill>
                            <a:srgbClr val="FF0000"/>
                          </a:solidFill>
                          <a:effectLst/>
                        </a:rPr>
                        <a:t>50%</a:t>
                      </a:r>
                      <a:endParaRPr lang="lv-LV" sz="16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>
                          <a:effectLst/>
                        </a:rPr>
                        <a:t>60%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>
                          <a:solidFill>
                            <a:srgbClr val="FF0000"/>
                          </a:solidFill>
                          <a:effectLst/>
                        </a:rPr>
                        <a:t>80%</a:t>
                      </a:r>
                      <a:endParaRPr lang="lv-LV" sz="16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 dirty="0">
                          <a:effectLst/>
                        </a:rPr>
                        <a:t> </a:t>
                      </a:r>
                      <a:endParaRPr lang="lv-LV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704851441"/>
                  </a:ext>
                </a:extLst>
              </a:tr>
              <a:tr h="41976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>
                          <a:effectLst/>
                        </a:rPr>
                        <a:t>2021-2022 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>
                          <a:effectLst/>
                        </a:rPr>
                        <a:t>544,41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>
                          <a:effectLst/>
                        </a:rPr>
                        <a:t>109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>
                          <a:effectLst/>
                        </a:rPr>
                        <a:t>136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>
                          <a:effectLst/>
                        </a:rPr>
                        <a:t>163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>
                          <a:effectLst/>
                        </a:rPr>
                        <a:t>218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 dirty="0">
                          <a:solidFill>
                            <a:srgbClr val="FF0000"/>
                          </a:solidFill>
                          <a:effectLst/>
                        </a:rPr>
                        <a:t>272</a:t>
                      </a:r>
                      <a:endParaRPr lang="lv-LV" sz="16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>
                          <a:effectLst/>
                        </a:rPr>
                        <a:t>327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 dirty="0">
                          <a:solidFill>
                            <a:srgbClr val="FF0000"/>
                          </a:solidFill>
                          <a:effectLst/>
                        </a:rPr>
                        <a:t>436</a:t>
                      </a:r>
                      <a:endParaRPr lang="lv-LV" sz="16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 dirty="0">
                          <a:effectLst/>
                        </a:rPr>
                        <a:t>fakts</a:t>
                      </a:r>
                      <a:endParaRPr lang="lv-LV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450483022"/>
                  </a:ext>
                </a:extLst>
              </a:tr>
              <a:tr h="41976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>
                          <a:effectLst/>
                        </a:rPr>
                        <a:t>2023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>
                          <a:effectLst/>
                        </a:rPr>
                        <a:t>626,57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>
                          <a:effectLst/>
                        </a:rPr>
                        <a:t>125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>
                          <a:effectLst/>
                        </a:rPr>
                        <a:t>157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>
                          <a:effectLst/>
                        </a:rPr>
                        <a:t>188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>
                          <a:effectLst/>
                        </a:rPr>
                        <a:t>251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 dirty="0">
                          <a:solidFill>
                            <a:srgbClr val="FF0000"/>
                          </a:solidFill>
                          <a:effectLst/>
                        </a:rPr>
                        <a:t>313</a:t>
                      </a:r>
                      <a:endParaRPr lang="lv-LV" sz="16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>
                          <a:effectLst/>
                        </a:rPr>
                        <a:t>376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 dirty="0">
                          <a:solidFill>
                            <a:srgbClr val="FF0000"/>
                          </a:solidFill>
                          <a:effectLst/>
                        </a:rPr>
                        <a:t>501</a:t>
                      </a:r>
                      <a:endParaRPr lang="lv-LV" sz="16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 dirty="0">
                          <a:effectLst/>
                        </a:rPr>
                        <a:t>prognoze</a:t>
                      </a:r>
                      <a:endParaRPr lang="lv-LV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252414939"/>
                  </a:ext>
                </a:extLst>
              </a:tr>
              <a:tr h="41976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>
                          <a:effectLst/>
                        </a:rPr>
                        <a:t>2024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>
                          <a:effectLst/>
                        </a:rPr>
                        <a:t>700,51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>
                          <a:effectLst/>
                        </a:rPr>
                        <a:t>140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>
                          <a:effectLst/>
                        </a:rPr>
                        <a:t>175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>
                          <a:effectLst/>
                        </a:rPr>
                        <a:t>210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>
                          <a:effectLst/>
                        </a:rPr>
                        <a:t>280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>
                          <a:solidFill>
                            <a:srgbClr val="FF0000"/>
                          </a:solidFill>
                          <a:effectLst/>
                        </a:rPr>
                        <a:t>350</a:t>
                      </a:r>
                      <a:endParaRPr lang="lv-LV" sz="16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>
                          <a:effectLst/>
                        </a:rPr>
                        <a:t>420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>
                          <a:solidFill>
                            <a:srgbClr val="FF0000"/>
                          </a:solidFill>
                          <a:effectLst/>
                        </a:rPr>
                        <a:t>560</a:t>
                      </a:r>
                      <a:endParaRPr lang="lv-LV" sz="16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 dirty="0">
                          <a:effectLst/>
                        </a:rPr>
                        <a:t>prognoze</a:t>
                      </a:r>
                      <a:endParaRPr lang="lv-LV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907767908"/>
                  </a:ext>
                </a:extLst>
              </a:tr>
              <a:tr h="41976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>
                          <a:effectLst/>
                        </a:rPr>
                        <a:t>2025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>
                          <a:effectLst/>
                        </a:rPr>
                        <a:t>742,54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>
                          <a:effectLst/>
                        </a:rPr>
                        <a:t>149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>
                          <a:effectLst/>
                        </a:rPr>
                        <a:t>186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>
                          <a:effectLst/>
                        </a:rPr>
                        <a:t>223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>
                          <a:effectLst/>
                        </a:rPr>
                        <a:t>297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>
                          <a:solidFill>
                            <a:srgbClr val="FF0000"/>
                          </a:solidFill>
                          <a:effectLst/>
                        </a:rPr>
                        <a:t>371</a:t>
                      </a:r>
                      <a:endParaRPr lang="lv-LV" sz="16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>
                          <a:effectLst/>
                        </a:rPr>
                        <a:t>446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>
                          <a:solidFill>
                            <a:srgbClr val="FF0000"/>
                          </a:solidFill>
                          <a:effectLst/>
                        </a:rPr>
                        <a:t>594</a:t>
                      </a:r>
                      <a:endParaRPr lang="lv-LV" sz="16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 dirty="0">
                          <a:effectLst/>
                        </a:rPr>
                        <a:t>prognoze</a:t>
                      </a:r>
                      <a:endParaRPr lang="lv-LV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162597032"/>
                  </a:ext>
                </a:extLst>
              </a:tr>
              <a:tr h="41976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>
                          <a:effectLst/>
                        </a:rPr>
                        <a:t>2026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>
                          <a:effectLst/>
                        </a:rPr>
                        <a:t>784,86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>
                          <a:effectLst/>
                        </a:rPr>
                        <a:t>157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>
                          <a:effectLst/>
                        </a:rPr>
                        <a:t>196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>
                          <a:effectLst/>
                        </a:rPr>
                        <a:t>235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>
                          <a:effectLst/>
                        </a:rPr>
                        <a:t>314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>
                          <a:solidFill>
                            <a:srgbClr val="FF0000"/>
                          </a:solidFill>
                          <a:effectLst/>
                        </a:rPr>
                        <a:t>392</a:t>
                      </a:r>
                      <a:endParaRPr lang="lv-LV" sz="16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>
                          <a:effectLst/>
                        </a:rPr>
                        <a:t>471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>
                          <a:solidFill>
                            <a:srgbClr val="FF0000"/>
                          </a:solidFill>
                          <a:effectLst/>
                        </a:rPr>
                        <a:t>628</a:t>
                      </a:r>
                      <a:endParaRPr lang="lv-LV" sz="16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 dirty="0">
                          <a:effectLst/>
                        </a:rPr>
                        <a:t>prognoze</a:t>
                      </a:r>
                      <a:endParaRPr lang="lv-LV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889163846"/>
                  </a:ext>
                </a:extLst>
              </a:tr>
              <a:tr h="41976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>
                          <a:effectLst/>
                        </a:rPr>
                        <a:t>2027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>
                          <a:effectLst/>
                        </a:rPr>
                        <a:t>826,46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>
                          <a:effectLst/>
                        </a:rPr>
                        <a:t>165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>
                          <a:effectLst/>
                        </a:rPr>
                        <a:t>207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>
                          <a:effectLst/>
                        </a:rPr>
                        <a:t>248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>
                          <a:effectLst/>
                        </a:rPr>
                        <a:t>331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>
                          <a:solidFill>
                            <a:srgbClr val="FF0000"/>
                          </a:solidFill>
                          <a:effectLst/>
                        </a:rPr>
                        <a:t>413</a:t>
                      </a:r>
                      <a:endParaRPr lang="lv-LV" sz="16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>
                          <a:effectLst/>
                        </a:rPr>
                        <a:t>496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>
                          <a:solidFill>
                            <a:srgbClr val="FF0000"/>
                          </a:solidFill>
                          <a:effectLst/>
                        </a:rPr>
                        <a:t>661</a:t>
                      </a:r>
                      <a:endParaRPr lang="lv-LV" sz="16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 dirty="0">
                          <a:effectLst/>
                        </a:rPr>
                        <a:t>prognoze</a:t>
                      </a:r>
                      <a:endParaRPr lang="lv-LV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700551192"/>
                  </a:ext>
                </a:extLst>
              </a:tr>
              <a:tr h="41976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>
                          <a:effectLst/>
                        </a:rPr>
                        <a:t>2028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>
                          <a:effectLst/>
                        </a:rPr>
                        <a:t>867,78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 dirty="0">
                          <a:effectLst/>
                        </a:rPr>
                        <a:t>174</a:t>
                      </a:r>
                      <a:endParaRPr lang="lv-LV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>
                          <a:effectLst/>
                        </a:rPr>
                        <a:t>217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>
                          <a:effectLst/>
                        </a:rPr>
                        <a:t>260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>
                          <a:effectLst/>
                        </a:rPr>
                        <a:t>347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 dirty="0">
                          <a:solidFill>
                            <a:srgbClr val="FF0000"/>
                          </a:solidFill>
                          <a:effectLst/>
                        </a:rPr>
                        <a:t>434</a:t>
                      </a:r>
                      <a:endParaRPr lang="lv-LV" sz="16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>
                          <a:effectLst/>
                        </a:rPr>
                        <a:t>521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 dirty="0">
                          <a:solidFill>
                            <a:srgbClr val="FF0000"/>
                          </a:solidFill>
                          <a:effectLst/>
                        </a:rPr>
                        <a:t>694</a:t>
                      </a:r>
                      <a:endParaRPr lang="lv-LV" sz="16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lv-LV" sz="1600" dirty="0">
                          <a:effectLst/>
                        </a:rPr>
                        <a:t>prognoze</a:t>
                      </a:r>
                      <a:endParaRPr lang="lv-LV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035696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20867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C8EAA-2995-134B-4772-F65A04420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lv-LV" sz="2800" dirty="0"/>
              <a:t>Maznodrošināto personu ienākumu sliekšņu vērtējuma rezultāts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FB719-1A0E-7035-D0A2-3AD430CD43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Palielināsies maznodrošināto personu skaits, t.sk., pieaugs darbspējīgā vecuma personu pārstāvniecība</a:t>
            </a:r>
          </a:p>
          <a:p>
            <a:pPr lvl="1"/>
            <a:r>
              <a:rPr lang="lv-LV" dirty="0"/>
              <a:t>paralēli ienākumu sliekšņa pieaugumam jāpaaugstina arī minimālā alga, lai starp šiem diviem lielumiem </a:t>
            </a:r>
            <a:r>
              <a:rPr lang="lv-LV" u="sng" dirty="0"/>
              <a:t>vienmēr pastāvētu atšķirība</a:t>
            </a:r>
            <a:r>
              <a:rPr lang="lv-LV" dirty="0"/>
              <a:t>, lai saglabātos motivācija strādāt algotu darbu</a:t>
            </a:r>
          </a:p>
          <a:p>
            <a:pPr lvl="1"/>
            <a:r>
              <a:rPr lang="lv-LV" dirty="0"/>
              <a:t>sliekšņu pieaugumam jābūt balansā arī ar sociālās nozares darbinieku ienākumu pieaugumu</a:t>
            </a:r>
          </a:p>
          <a:p>
            <a:r>
              <a:rPr lang="lv-LV" dirty="0"/>
              <a:t>Pieaugs slogs uz sociālo dienestu un pašvaldību sociālo budžetu; rezultātā  pašvaldības var samazināt vai pilnībā atteikties no brīvās iniciatīvas pabalstiem</a:t>
            </a:r>
          </a:p>
          <a:p>
            <a:r>
              <a:rPr lang="lv-LV" dirty="0"/>
              <a:t>Sociālo dienestu pārstāvji vāji uztvēra faktu, ka Finanšu ministrija prognozē ienākumu mediānas pieaugumu, kam būtu jānodrošina atšķirība starp maznodrošinātas personas ienākumu slieksni un strādājošo atalgojumu</a:t>
            </a:r>
          </a:p>
          <a:p>
            <a:pPr lvl="1"/>
            <a:r>
              <a:rPr lang="lv-LV" dirty="0"/>
              <a:t>Algu dinamika reģionos atšķiras, būtisks to regulējošs mehānisms ir minimālās algas paaugstināšana</a:t>
            </a:r>
          </a:p>
        </p:txBody>
      </p:sp>
    </p:spTree>
    <p:extLst>
      <p:ext uri="{BB962C8B-B14F-4D97-AF65-F5344CB8AC3E}">
        <p14:creationId xmlns:p14="http://schemas.microsoft.com/office/powerpoint/2010/main" val="16488181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F61EF-17D5-64A1-9828-E7495CCC0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Secinājumi &amp; risināmie jautājumi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140177-7189-D5F8-94DE-327F3E0290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070810"/>
            <a:ext cx="8875050" cy="5094493"/>
          </a:xfrm>
        </p:spPr>
        <p:txBody>
          <a:bodyPr>
            <a:normAutofit/>
          </a:bodyPr>
          <a:lstStyle/>
          <a:p>
            <a:r>
              <a:rPr lang="lv-LV" dirty="0"/>
              <a:t>Paaugstinot maznodrošināto personu ienākumu maksimālo slieksni, jānodrošina tā </a:t>
            </a:r>
            <a:r>
              <a:rPr lang="lv-LV" u="sng" dirty="0"/>
              <a:t>atbilstoša starpība/ atšķirība</a:t>
            </a:r>
            <a:r>
              <a:rPr lang="lv-LV" dirty="0"/>
              <a:t> no minimālās algas</a:t>
            </a:r>
          </a:p>
          <a:p>
            <a:pPr lvl="1"/>
            <a:r>
              <a:rPr lang="lv-LV" dirty="0"/>
              <a:t>izskatīt </a:t>
            </a:r>
            <a:r>
              <a:rPr lang="lv-LV"/>
              <a:t>iespēju izstrādāt minimālās </a:t>
            </a:r>
            <a:r>
              <a:rPr lang="lv-LV" dirty="0"/>
              <a:t>darba algas paaugstināšanas prognozes līdz 2028. gadam, ņemot vērā, ka 14.09.2022. EP pieņemto direktīvas priekšlikumu par adekvātu minimālo atalgojumu ES</a:t>
            </a:r>
          </a:p>
          <a:p>
            <a:r>
              <a:rPr lang="lv-LV" dirty="0"/>
              <a:t>Pensijas vecuma personas, kam piešķirts maznodrošinātas personas statuss, var uz laiku to zaudēt, ja indeksācijas rezultātā pensija uz laiku pārsniedz «slieksni»</a:t>
            </a:r>
          </a:p>
          <a:p>
            <a:r>
              <a:rPr lang="lv-LV" dirty="0"/>
              <a:t>Pastāv maznodrošināto personu ienākumu sliekšņu atšķirības pašvaldībās Latvijā, t.sk., arī viena reģiona ietvaros</a:t>
            </a:r>
          </a:p>
          <a:p>
            <a:r>
              <a:rPr lang="lv-LV" dirty="0"/>
              <a:t>Izskatīt iespēju valsts līmenī noteikt atvieglojumus veselības aprūpei </a:t>
            </a:r>
          </a:p>
          <a:p>
            <a:pPr lvl="1"/>
            <a:r>
              <a:rPr lang="lv-LV" dirty="0"/>
              <a:t>piešķirt pacienta iemaksas atvieglojumu 50-70% apmērā</a:t>
            </a:r>
          </a:p>
          <a:p>
            <a:r>
              <a:rPr lang="lv-LV" dirty="0"/>
              <a:t>Nacionālā līmenī diskutēt ar komercbanku sektoru par t.s. “atvērtās bankas” pieejas ieviešanu</a:t>
            </a:r>
          </a:p>
          <a:p>
            <a:r>
              <a:rPr lang="lv-LV" dirty="0"/>
              <a:t>Izvērtēt kadastrālās vērtības iekļaušanu personai piederošas zemes gabala vērtības noteikšanai [kā alternatīvu «5 ha» kritērijam]</a:t>
            </a:r>
          </a:p>
        </p:txBody>
      </p:sp>
    </p:spTree>
    <p:extLst>
      <p:ext uri="{BB962C8B-B14F-4D97-AF65-F5344CB8AC3E}">
        <p14:creationId xmlns:p14="http://schemas.microsoft.com/office/powerpoint/2010/main" val="19100096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3647728" y="3284984"/>
            <a:ext cx="5328592" cy="2088232"/>
          </a:xfrm>
        </p:spPr>
        <p:txBody>
          <a:bodyPr>
            <a:normAutofit fontScale="77500" lnSpcReduction="20000"/>
          </a:bodyPr>
          <a:lstStyle/>
          <a:p>
            <a:pPr algn="r" eaLnBrk="1" hangingPunct="1"/>
            <a:r>
              <a:rPr lang="en-US" sz="2300" dirty="0">
                <a:solidFill>
                  <a:srgbClr val="003366"/>
                </a:solidFill>
              </a:rPr>
              <a:t>Baltic Institute of Social Sciences</a:t>
            </a:r>
          </a:p>
          <a:p>
            <a:pPr algn="r" eaLnBrk="1" hangingPunct="1"/>
            <a:endParaRPr sz="1400" dirty="0">
              <a:solidFill>
                <a:srgbClr val="003366"/>
              </a:solidFill>
            </a:endParaRPr>
          </a:p>
          <a:p>
            <a:pPr algn="r" eaLnBrk="1" hangingPunct="1"/>
            <a:r>
              <a:rPr sz="2300" dirty="0">
                <a:solidFill>
                  <a:srgbClr val="003366"/>
                </a:solidFill>
              </a:rPr>
              <a:t>Tērbatas iela 53 – 6, Rīga</a:t>
            </a:r>
          </a:p>
          <a:p>
            <a:pPr algn="r" eaLnBrk="1" hangingPunct="1"/>
            <a:r>
              <a:rPr sz="2300" dirty="0">
                <a:solidFill>
                  <a:srgbClr val="003366"/>
                </a:solidFill>
              </a:rPr>
              <a:t>Tālr.: 67217554</a:t>
            </a:r>
          </a:p>
          <a:p>
            <a:pPr algn="r" eaLnBrk="1" hangingPunct="1"/>
            <a:r>
              <a:rPr sz="2300" dirty="0">
                <a:hlinkClick r:id="rId2"/>
              </a:rPr>
              <a:t>biss@biss.soc.lv</a:t>
            </a:r>
            <a:r>
              <a:rPr sz="2300" dirty="0"/>
              <a:t> </a:t>
            </a:r>
          </a:p>
          <a:p>
            <a:pPr algn="r" eaLnBrk="1" hangingPunct="1"/>
            <a:r>
              <a:rPr sz="2300" dirty="0">
                <a:hlinkClick r:id="rId3"/>
              </a:rPr>
              <a:t>www.biss.soc.lv</a:t>
            </a:r>
            <a:r>
              <a:rPr sz="2300" dirty="0"/>
              <a:t>  </a:t>
            </a:r>
          </a:p>
        </p:txBody>
      </p:sp>
      <p:pic>
        <p:nvPicPr>
          <p:cNvPr id="18436" name="Picture 13" descr="Stends_apgriezt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24680" y="0"/>
            <a:ext cx="26781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025CD5-8095-4130-9A2B-F2BA601936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Pārskata ietvars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231831-643E-4381-A666-318CD899F5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070810"/>
            <a:ext cx="8596668" cy="5166501"/>
          </a:xfrm>
        </p:spPr>
        <p:txBody>
          <a:bodyPr>
            <a:normAutofit/>
          </a:bodyPr>
          <a:lstStyle/>
          <a:p>
            <a:r>
              <a:rPr lang="lv-LV" dirty="0" err="1"/>
              <a:t>Rīcībpolitikas</a:t>
            </a:r>
            <a:r>
              <a:rPr lang="lv-LV" dirty="0"/>
              <a:t> un īstenoto politikas pasākumu ietekmes un iedzīvotāju ienākumu situāciju raksturojošo datu </a:t>
            </a:r>
            <a:r>
              <a:rPr lang="lv-LV" dirty="0" err="1"/>
              <a:t>izvērtējums</a:t>
            </a:r>
            <a:r>
              <a:rPr lang="lv-LV" dirty="0"/>
              <a:t> par 2020. gadu: </a:t>
            </a:r>
            <a:r>
              <a:rPr lang="lv-LV" u="sng" dirty="0"/>
              <a:t>secinājumi</a:t>
            </a:r>
          </a:p>
          <a:p>
            <a:r>
              <a:rPr lang="lv-LV" dirty="0"/>
              <a:t>Padziļināta maznodrošinātajām personām sniegtā atbalsta izpēte: </a:t>
            </a:r>
          </a:p>
          <a:p>
            <a:pPr lvl="1"/>
            <a:r>
              <a:rPr lang="lv-LV" dirty="0"/>
              <a:t>(1) maznodrošināto personu portrets</a:t>
            </a:r>
          </a:p>
          <a:p>
            <a:pPr lvl="1"/>
            <a:r>
              <a:rPr lang="lv-LV" dirty="0"/>
              <a:t>(2) maznodrošināto mājsaimniecību ienākumu sliekšņu izmaiņas administratīvi teritoriālās reformas un minimālo ienākumu reformas rezultātā </a:t>
            </a:r>
          </a:p>
          <a:p>
            <a:pPr lvl="1"/>
            <a:r>
              <a:rPr lang="lv-LV" dirty="0"/>
              <a:t>(3) valsts normatīvajos aktos un pašvaldību saistošajos noteikumos noteiktie atbalsta veidi maznodrošinātām mājsaimniecībām</a:t>
            </a:r>
          </a:p>
          <a:p>
            <a:pPr lvl="1"/>
            <a:r>
              <a:rPr lang="lv-LV" dirty="0"/>
              <a:t>(4) risku noteikšana, kādi pastāv, saglabājot nemainīgus nosacījumus uz maksimālo maznodrošinātas mājsaimniecības ienākumu sliekšņa apmēru un valsts noteikto atbalstu</a:t>
            </a:r>
          </a:p>
        </p:txBody>
      </p:sp>
    </p:spTree>
    <p:extLst>
      <p:ext uri="{BB962C8B-B14F-4D97-AF65-F5344CB8AC3E}">
        <p14:creationId xmlns:p14="http://schemas.microsoft.com/office/powerpoint/2010/main" val="1831646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7E95C9-AF83-41E9-BBDA-B6CA2BA12D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dirty="0"/>
              <a:t>Sociālās atstumtības un nabadzības mazināšanas politika, 2020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10013B-1030-4D39-8F1C-61744250E2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75304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A22DC-F54F-FA82-E11E-FD1F45C65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Secinājumi &amp; risināmie jautājumi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CDE2F6-BF5F-38CD-81E9-D81EBC1BB9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Nepieciešams konsekventi īstenot LM izstrādātos </a:t>
            </a:r>
            <a:r>
              <a:rPr lang="lv-LV" dirty="0" err="1"/>
              <a:t>rīcībpolitikas</a:t>
            </a:r>
            <a:r>
              <a:rPr lang="lv-LV" dirty="0"/>
              <a:t> pasākumus minimālo ienākumu līmeņu pārskatīšanai un paaugstināšanai</a:t>
            </a:r>
          </a:p>
          <a:p>
            <a:r>
              <a:rPr lang="lv-LV" dirty="0"/>
              <a:t>Nepieciešamība īstenot sistemātisku un preventīvu atbalsta politiku nabadzības un sociālās atstumtības riska grupām jomās, kurās iespējams savlaicīgi konstatēt būtisku resursu cenu kāpumu</a:t>
            </a:r>
          </a:p>
          <a:p>
            <a:pPr lvl="1"/>
            <a:r>
              <a:rPr lang="lv-LV" dirty="0"/>
              <a:t>Atbalstāmas ir iniciatīvas mājokļa pabalsta koeficienta paaugstināšanai &amp; energoresursu dārdzības kompensēšanai</a:t>
            </a:r>
          </a:p>
          <a:p>
            <a:r>
              <a:rPr lang="lv-LV" dirty="0"/>
              <a:t>Saglabājas augsts pensijas vecumu sasniegušo iedzīvotāju, īpaši, vientuļo pensionāru, nabadzības riska līmenis</a:t>
            </a:r>
          </a:p>
          <a:p>
            <a:r>
              <a:rPr lang="lv-LV" dirty="0"/>
              <a:t>Saglabājas mainīgi augsts nabadzības risks viena pieaugušā ar bērniem mājsaimniecībās</a:t>
            </a:r>
          </a:p>
          <a:p>
            <a:r>
              <a:rPr lang="lv-LV" dirty="0"/>
              <a:t>Saglabājas augsts nabadzības riskam pakļauto personu ar invaliditāti īpatsvars trūcīgo personu vidū: </a:t>
            </a:r>
          </a:p>
          <a:p>
            <a:pPr lvl="1"/>
            <a:r>
              <a:rPr lang="lv-LV" dirty="0"/>
              <a:t>nepieciešamība veicināt personu ar invaliditāti nodarbinātību</a:t>
            </a:r>
          </a:p>
        </p:txBody>
      </p:sp>
    </p:spTree>
    <p:extLst>
      <p:ext uri="{BB962C8B-B14F-4D97-AF65-F5344CB8AC3E}">
        <p14:creationId xmlns:p14="http://schemas.microsoft.com/office/powerpoint/2010/main" val="4017470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7E95C9-AF83-41E9-BBDA-B6CA2BA12D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Padziļināta maznodrošinātajām personām sniegtā atbalsta izpēte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10013B-1030-4D39-8F1C-61744250E2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655699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4B7128-9EFD-4AF0-90A4-3614874CD7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392" y="-27384"/>
            <a:ext cx="8596668" cy="796670"/>
          </a:xfrm>
        </p:spPr>
        <p:txBody>
          <a:bodyPr>
            <a:noAutofit/>
          </a:bodyPr>
          <a:lstStyle/>
          <a:p>
            <a:r>
              <a:rPr lang="lv-LV" sz="2800" dirty="0"/>
              <a:t>Padziļinātas maznodrošinātajām personām sniegtā atbalsta izpētes ietvars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0B25263-25DD-46CC-91A4-1FBF67777B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1308671"/>
              </p:ext>
            </p:extLst>
          </p:nvPr>
        </p:nvGraphicFramePr>
        <p:xfrm>
          <a:off x="677863" y="1071563"/>
          <a:ext cx="8596312" cy="49704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915629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700B7B-4F93-E536-E064-83FD14FC9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lv-LV" sz="2800" dirty="0"/>
              <a:t>Maznodrošināto mājsaimniecību ienākumu sliekšņi plānošanas reģionos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FF9CC75-27AF-0690-6CF6-9FAD3EED7B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3633874"/>
              </p:ext>
            </p:extLst>
          </p:nvPr>
        </p:nvGraphicFramePr>
        <p:xfrm>
          <a:off x="677334" y="1700808"/>
          <a:ext cx="8803042" cy="38405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84428">
                  <a:extLst>
                    <a:ext uri="{9D8B030D-6E8A-4147-A177-3AD203B41FA5}">
                      <a16:colId xmlns:a16="http://schemas.microsoft.com/office/drawing/2014/main" val="3643783501"/>
                    </a:ext>
                  </a:extLst>
                </a:gridCol>
                <a:gridCol w="1128492">
                  <a:extLst>
                    <a:ext uri="{9D8B030D-6E8A-4147-A177-3AD203B41FA5}">
                      <a16:colId xmlns:a16="http://schemas.microsoft.com/office/drawing/2014/main" val="180789724"/>
                    </a:ext>
                  </a:extLst>
                </a:gridCol>
                <a:gridCol w="375549">
                  <a:extLst>
                    <a:ext uri="{9D8B030D-6E8A-4147-A177-3AD203B41FA5}">
                      <a16:colId xmlns:a16="http://schemas.microsoft.com/office/drawing/2014/main" val="1056007162"/>
                    </a:ext>
                  </a:extLst>
                </a:gridCol>
                <a:gridCol w="375549">
                  <a:extLst>
                    <a:ext uri="{9D8B030D-6E8A-4147-A177-3AD203B41FA5}">
                      <a16:colId xmlns:a16="http://schemas.microsoft.com/office/drawing/2014/main" val="1257485157"/>
                    </a:ext>
                  </a:extLst>
                </a:gridCol>
                <a:gridCol w="1129717">
                  <a:extLst>
                    <a:ext uri="{9D8B030D-6E8A-4147-A177-3AD203B41FA5}">
                      <a16:colId xmlns:a16="http://schemas.microsoft.com/office/drawing/2014/main" val="2335924274"/>
                    </a:ext>
                  </a:extLst>
                </a:gridCol>
                <a:gridCol w="1128492">
                  <a:extLst>
                    <a:ext uri="{9D8B030D-6E8A-4147-A177-3AD203B41FA5}">
                      <a16:colId xmlns:a16="http://schemas.microsoft.com/office/drawing/2014/main" val="2481032327"/>
                    </a:ext>
                  </a:extLst>
                </a:gridCol>
                <a:gridCol w="375549">
                  <a:extLst>
                    <a:ext uri="{9D8B030D-6E8A-4147-A177-3AD203B41FA5}">
                      <a16:colId xmlns:a16="http://schemas.microsoft.com/office/drawing/2014/main" val="1801544055"/>
                    </a:ext>
                  </a:extLst>
                </a:gridCol>
                <a:gridCol w="497154">
                  <a:extLst>
                    <a:ext uri="{9D8B030D-6E8A-4147-A177-3AD203B41FA5}">
                      <a16:colId xmlns:a16="http://schemas.microsoft.com/office/drawing/2014/main" val="77013582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3961657217"/>
                    </a:ext>
                  </a:extLst>
                </a:gridCol>
              </a:tblGrid>
              <a:tr h="4597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 dirty="0">
                          <a:effectLst/>
                        </a:rPr>
                        <a:t>Reģions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>
                          <a:effectLst/>
                        </a:rPr>
                        <a:t>2019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>
                          <a:effectLst/>
                        </a:rPr>
                        <a:t>2020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>
                          <a:effectLst/>
                        </a:rPr>
                        <a:t>2021 pirms ATR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0069739"/>
                  </a:ext>
                </a:extLst>
              </a:tr>
              <a:tr h="4597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 dirty="0">
                          <a:effectLst/>
                        </a:rPr>
                        <a:t> 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>
                          <a:effectLst/>
                        </a:rPr>
                        <a:t>Min.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>
                          <a:effectLst/>
                        </a:rPr>
                        <a:t>Maks.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>
                          <a:effectLst/>
                        </a:rPr>
                        <a:t>Min.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>
                          <a:effectLst/>
                        </a:rPr>
                        <a:t>Maks.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>
                          <a:effectLst/>
                        </a:rPr>
                        <a:t>Min.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>
                          <a:effectLst/>
                        </a:rPr>
                        <a:t>Maks.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87768527"/>
                  </a:ext>
                </a:extLst>
              </a:tr>
              <a:tr h="3047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 dirty="0">
                          <a:effectLst/>
                        </a:rPr>
                        <a:t>Rīgas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 dirty="0">
                          <a:effectLst/>
                        </a:rPr>
                        <a:t>157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>
                          <a:effectLst/>
                        </a:rPr>
                        <a:t>430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 dirty="0">
                          <a:effectLst/>
                        </a:rPr>
                        <a:t>172 </a:t>
                      </a:r>
                      <a:r>
                        <a:rPr lang="lv-LV" sz="1400" dirty="0">
                          <a:solidFill>
                            <a:srgbClr val="00B050"/>
                          </a:solidFill>
                          <a:effectLst/>
                        </a:rPr>
                        <a:t>▲</a:t>
                      </a:r>
                      <a:endParaRPr lang="lv-LV" sz="1400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>
                          <a:effectLst/>
                        </a:rPr>
                        <a:t>430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 dirty="0">
                          <a:effectLst/>
                        </a:rPr>
                        <a:t>200 </a:t>
                      </a:r>
                      <a:r>
                        <a:rPr lang="lv-LV" sz="1400" dirty="0">
                          <a:solidFill>
                            <a:srgbClr val="00B050"/>
                          </a:solidFill>
                          <a:effectLst/>
                        </a:rPr>
                        <a:t>▲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 dirty="0">
                          <a:effectLst/>
                        </a:rPr>
                        <a:t>436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38909273"/>
                  </a:ext>
                </a:extLst>
              </a:tr>
              <a:tr h="2386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>
                          <a:effectLst/>
                        </a:rPr>
                        <a:t>Vidzemes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>
                          <a:effectLst/>
                        </a:rPr>
                        <a:t>150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>
                          <a:effectLst/>
                        </a:rPr>
                        <a:t>345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>
                          <a:effectLst/>
                        </a:rPr>
                        <a:t>150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>
                          <a:effectLst/>
                        </a:rPr>
                        <a:t>345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>
                          <a:effectLst/>
                        </a:rPr>
                        <a:t>150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 dirty="0">
                          <a:effectLst/>
                        </a:rPr>
                        <a:t>380 </a:t>
                      </a:r>
                      <a:r>
                        <a:rPr lang="lv-LV" sz="1400" dirty="0">
                          <a:solidFill>
                            <a:srgbClr val="00B050"/>
                          </a:solidFill>
                          <a:effectLst/>
                        </a:rPr>
                        <a:t>▲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81319680"/>
                  </a:ext>
                </a:extLst>
              </a:tr>
              <a:tr h="2386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>
                          <a:effectLst/>
                        </a:rPr>
                        <a:t>Kurzemes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>
                          <a:effectLst/>
                        </a:rPr>
                        <a:t>150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 dirty="0">
                          <a:effectLst/>
                        </a:rPr>
                        <a:t>370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>
                          <a:effectLst/>
                        </a:rPr>
                        <a:t>150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>
                          <a:effectLst/>
                        </a:rPr>
                        <a:t>370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 dirty="0">
                          <a:effectLst/>
                        </a:rPr>
                        <a:t>152 </a:t>
                      </a:r>
                      <a:r>
                        <a:rPr lang="lv-LV" sz="1400" dirty="0">
                          <a:solidFill>
                            <a:srgbClr val="00B050"/>
                          </a:solidFill>
                          <a:effectLst/>
                        </a:rPr>
                        <a:t>▲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 dirty="0">
                          <a:effectLst/>
                        </a:rPr>
                        <a:t>390 </a:t>
                      </a:r>
                      <a:r>
                        <a:rPr lang="lv-LV" sz="1400" dirty="0">
                          <a:solidFill>
                            <a:srgbClr val="00B050"/>
                          </a:solidFill>
                          <a:effectLst/>
                        </a:rPr>
                        <a:t>▲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44349220"/>
                  </a:ext>
                </a:extLst>
              </a:tr>
              <a:tr h="2427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>
                          <a:effectLst/>
                        </a:rPr>
                        <a:t>Zemgales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>
                          <a:effectLst/>
                        </a:rPr>
                        <a:t>143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>
                          <a:effectLst/>
                        </a:rPr>
                        <a:t>366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 dirty="0">
                          <a:effectLst/>
                        </a:rPr>
                        <a:t>150 </a:t>
                      </a:r>
                      <a:r>
                        <a:rPr lang="lv-LV" sz="1400" dirty="0">
                          <a:solidFill>
                            <a:srgbClr val="00B050"/>
                          </a:solidFill>
                          <a:effectLst/>
                        </a:rPr>
                        <a:t>▲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>
                          <a:effectLst/>
                        </a:rPr>
                        <a:t>366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 dirty="0">
                          <a:effectLst/>
                        </a:rPr>
                        <a:t>242 </a:t>
                      </a:r>
                      <a:r>
                        <a:rPr lang="lv-LV" sz="1400" dirty="0">
                          <a:solidFill>
                            <a:srgbClr val="00B050"/>
                          </a:solidFill>
                          <a:effectLst/>
                        </a:rPr>
                        <a:t>▲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 dirty="0">
                          <a:effectLst/>
                        </a:rPr>
                        <a:t>436 </a:t>
                      </a:r>
                      <a:r>
                        <a:rPr lang="lv-LV" sz="1400" dirty="0">
                          <a:solidFill>
                            <a:srgbClr val="00B050"/>
                          </a:solidFill>
                          <a:effectLst/>
                        </a:rPr>
                        <a:t>▲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85827935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>
                          <a:effectLst/>
                        </a:rPr>
                        <a:t>Latgales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>
                          <a:effectLst/>
                        </a:rPr>
                        <a:t>145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>
                          <a:effectLst/>
                        </a:rPr>
                        <a:t>366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 dirty="0">
                          <a:effectLst/>
                        </a:rPr>
                        <a:t>150 </a:t>
                      </a:r>
                      <a:r>
                        <a:rPr lang="lv-LV" sz="1400" dirty="0">
                          <a:solidFill>
                            <a:srgbClr val="00B050"/>
                          </a:solidFill>
                          <a:effectLst/>
                        </a:rPr>
                        <a:t>▲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 dirty="0">
                          <a:effectLst/>
                        </a:rPr>
                        <a:t>400 </a:t>
                      </a:r>
                      <a:r>
                        <a:rPr lang="lv-LV" sz="1400" dirty="0">
                          <a:solidFill>
                            <a:srgbClr val="00B050"/>
                          </a:solidFill>
                          <a:effectLst/>
                        </a:rPr>
                        <a:t>▲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 dirty="0">
                          <a:effectLst/>
                        </a:rPr>
                        <a:t>180 </a:t>
                      </a:r>
                      <a:r>
                        <a:rPr lang="lv-LV" sz="1400" dirty="0">
                          <a:solidFill>
                            <a:srgbClr val="00B050"/>
                          </a:solidFill>
                          <a:effectLst/>
                        </a:rPr>
                        <a:t>▲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 dirty="0">
                          <a:effectLst/>
                        </a:rPr>
                        <a:t>436 </a:t>
                      </a:r>
                      <a:r>
                        <a:rPr lang="lv-LV" sz="1400" dirty="0">
                          <a:solidFill>
                            <a:srgbClr val="00B050"/>
                          </a:solidFill>
                          <a:effectLst/>
                        </a:rPr>
                        <a:t>▲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8563216"/>
                  </a:ext>
                </a:extLst>
              </a:tr>
              <a:tr h="2386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>
                          <a:effectLst/>
                        </a:rPr>
                        <a:t>Reģions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 dirty="0">
                          <a:solidFill>
                            <a:schemeClr val="bg1"/>
                          </a:solidFill>
                          <a:effectLst/>
                        </a:rPr>
                        <a:t>2021 pēc ATR</a:t>
                      </a:r>
                      <a:endParaRPr lang="lv-LV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 dirty="0">
                          <a:solidFill>
                            <a:schemeClr val="bg1"/>
                          </a:solidFill>
                          <a:effectLst/>
                        </a:rPr>
                        <a:t>2022</a:t>
                      </a:r>
                      <a:endParaRPr lang="lv-LV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8590551"/>
                  </a:ext>
                </a:extLst>
              </a:tr>
              <a:tr h="2386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>
                          <a:effectLst/>
                        </a:rPr>
                        <a:t> 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>
                          <a:effectLst/>
                        </a:rPr>
                        <a:t>Min.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>
                          <a:effectLst/>
                        </a:rPr>
                        <a:t>Maks.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 dirty="0">
                          <a:effectLst/>
                        </a:rPr>
                        <a:t>Min.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>
                          <a:effectLst/>
                        </a:rPr>
                        <a:t>Maks.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3790968"/>
                  </a:ext>
                </a:extLst>
              </a:tr>
              <a:tr h="2386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>
                          <a:effectLst/>
                        </a:rPr>
                        <a:t>Rīgas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 dirty="0">
                          <a:effectLst/>
                        </a:rPr>
                        <a:t>340 </a:t>
                      </a:r>
                      <a:r>
                        <a:rPr lang="lv-LV" sz="1400" dirty="0">
                          <a:solidFill>
                            <a:srgbClr val="00B050"/>
                          </a:solidFill>
                          <a:effectLst/>
                        </a:rPr>
                        <a:t>▲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>
                          <a:effectLst/>
                        </a:rPr>
                        <a:t>436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 dirty="0">
                          <a:effectLst/>
                        </a:rPr>
                        <a:t>340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>
                          <a:effectLst/>
                        </a:rPr>
                        <a:t>436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0031279"/>
                  </a:ext>
                </a:extLst>
              </a:tr>
              <a:tr h="2386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>
                          <a:effectLst/>
                        </a:rPr>
                        <a:t>Vidzemes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 dirty="0">
                          <a:effectLst/>
                        </a:rPr>
                        <a:t>235 </a:t>
                      </a:r>
                      <a:r>
                        <a:rPr lang="lv-LV" sz="1400" dirty="0">
                          <a:solidFill>
                            <a:srgbClr val="00B050"/>
                          </a:solidFill>
                          <a:effectLst/>
                        </a:rPr>
                        <a:t>▲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>
                          <a:effectLst/>
                        </a:rPr>
                        <a:t>380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 dirty="0">
                          <a:effectLst/>
                        </a:rPr>
                        <a:t>280 </a:t>
                      </a:r>
                      <a:r>
                        <a:rPr lang="lv-LV" sz="1400" dirty="0">
                          <a:solidFill>
                            <a:srgbClr val="00B050"/>
                          </a:solidFill>
                          <a:effectLst/>
                        </a:rPr>
                        <a:t>▲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>
                          <a:effectLst/>
                        </a:rPr>
                        <a:t>380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0796032"/>
                  </a:ext>
                </a:extLst>
              </a:tr>
              <a:tr h="2386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>
                          <a:effectLst/>
                        </a:rPr>
                        <a:t>Kurzemes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 dirty="0">
                          <a:effectLst/>
                        </a:rPr>
                        <a:t>250 </a:t>
                      </a:r>
                      <a:r>
                        <a:rPr lang="lv-LV" sz="1400" dirty="0">
                          <a:solidFill>
                            <a:srgbClr val="00B050"/>
                          </a:solidFill>
                          <a:effectLst/>
                        </a:rPr>
                        <a:t>▲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>
                          <a:effectLst/>
                        </a:rPr>
                        <a:t>390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 dirty="0">
                          <a:effectLst/>
                        </a:rPr>
                        <a:t>336 </a:t>
                      </a:r>
                      <a:r>
                        <a:rPr lang="lv-LV" sz="1400" dirty="0">
                          <a:solidFill>
                            <a:srgbClr val="00B050"/>
                          </a:solidFill>
                          <a:effectLst/>
                        </a:rPr>
                        <a:t>▲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 dirty="0">
                          <a:effectLst/>
                        </a:rPr>
                        <a:t>390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9840998"/>
                  </a:ext>
                </a:extLst>
              </a:tr>
              <a:tr h="2386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>
                          <a:effectLst/>
                        </a:rPr>
                        <a:t>Zemgales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 dirty="0">
                          <a:effectLst/>
                        </a:rPr>
                        <a:t>327 </a:t>
                      </a:r>
                      <a:r>
                        <a:rPr lang="lv-LV" sz="1400" dirty="0">
                          <a:solidFill>
                            <a:srgbClr val="00B050"/>
                          </a:solidFill>
                          <a:effectLst/>
                        </a:rPr>
                        <a:t>▲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>
                          <a:effectLst/>
                        </a:rPr>
                        <a:t>436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>
                          <a:effectLst/>
                        </a:rPr>
                        <a:t>327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 dirty="0">
                          <a:effectLst/>
                        </a:rPr>
                        <a:t>436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1132732"/>
                  </a:ext>
                </a:extLst>
              </a:tr>
              <a:tr h="2386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>
                          <a:effectLst/>
                        </a:rPr>
                        <a:t>Latgales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 dirty="0">
                          <a:effectLst/>
                        </a:rPr>
                        <a:t>242 </a:t>
                      </a:r>
                      <a:r>
                        <a:rPr lang="lv-LV" sz="1400" dirty="0">
                          <a:solidFill>
                            <a:srgbClr val="00B050"/>
                          </a:solidFill>
                          <a:effectLst/>
                        </a:rPr>
                        <a:t>▲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>
                          <a:effectLst/>
                        </a:rPr>
                        <a:t>436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 dirty="0">
                          <a:effectLst/>
                        </a:rPr>
                        <a:t>327 </a:t>
                      </a:r>
                      <a:r>
                        <a:rPr lang="lv-LV" sz="1400" dirty="0">
                          <a:solidFill>
                            <a:srgbClr val="00B050"/>
                          </a:solidFill>
                          <a:effectLst/>
                        </a:rPr>
                        <a:t>▲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 dirty="0">
                          <a:effectLst/>
                        </a:rPr>
                        <a:t>436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5155802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86F48BA1-B137-806C-EC06-5390ED1D0012}"/>
              </a:ext>
            </a:extLst>
          </p:cNvPr>
          <p:cNvSpPr txBox="1"/>
          <p:nvPr/>
        </p:nvSpPr>
        <p:spPr>
          <a:xfrm>
            <a:off x="677334" y="1124744"/>
            <a:ext cx="7218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i="1" dirty="0"/>
              <a:t>Min – reģionā zemākais slieksnis (maksimālais vai diferencētais)</a:t>
            </a:r>
          </a:p>
          <a:p>
            <a:r>
              <a:rPr lang="lv-LV" sz="1600" i="1" dirty="0"/>
              <a:t>Maks – reģionā augstākais maksimālais slieksnis</a:t>
            </a:r>
          </a:p>
        </p:txBody>
      </p:sp>
    </p:spTree>
    <p:extLst>
      <p:ext uri="{BB962C8B-B14F-4D97-AF65-F5344CB8AC3E}">
        <p14:creationId xmlns:p14="http://schemas.microsoft.com/office/powerpoint/2010/main" val="11145815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740A1-F93E-04FE-2173-B83FC0DDE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-27384"/>
            <a:ext cx="8596668" cy="796670"/>
          </a:xfrm>
        </p:spPr>
        <p:txBody>
          <a:bodyPr>
            <a:noAutofit/>
          </a:bodyPr>
          <a:lstStyle/>
          <a:p>
            <a:r>
              <a:rPr lang="lv-LV" sz="2800" dirty="0"/>
              <a:t>Maznodrošināto mājsaimniecību ienākumu sliekšņi minimālo ienākumu &amp; ATR reformu rezultātā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EEB20-4D65-5512-07C5-890B9A2F68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lv-LV" dirty="0"/>
              <a:t>Pirms reformas 2021. gadā Sociālo pakalpojumu un sociālās palīdzības likums pēc reformas noteica arī maksimālo slieksni, t.sk., noteiktu slieksni katrai nākamajai personai mājsaimniecībā</a:t>
            </a:r>
          </a:p>
          <a:p>
            <a:pPr lvl="1"/>
            <a:r>
              <a:rPr lang="lv-LV" dirty="0"/>
              <a:t>Reforma samazināja nepieciešamību piešķirt atšķirīgus ienākumu sliekšņus dažādām mājsaimniecību kategorijām</a:t>
            </a:r>
          </a:p>
          <a:p>
            <a:r>
              <a:rPr lang="lv-LV" dirty="0"/>
              <a:t>Daļa pašvaldību tiecās sliekšņus saskaņot jau pirms ATR reformas, 2021. gada pirmajā pusē, bet citas – pēc reformas</a:t>
            </a:r>
          </a:p>
          <a:p>
            <a:pPr lvl="1"/>
            <a:r>
              <a:rPr lang="lv-LV" dirty="0"/>
              <a:t>2021. gadā (pirms ATR) slieksni paaugstināja 90 no 119 pašvaldībām, 23 - nemainīja (parasti pārskatot slieksni pēc ATR) un 6 pašvaldības – samazināja</a:t>
            </a:r>
          </a:p>
          <a:p>
            <a:pPr lvl="1"/>
            <a:r>
              <a:rPr lang="lv-LV" dirty="0"/>
              <a:t>ATR rezultātā 43 no bijušajām 119 pašvaldībām bija ieguvējas – slieksnis tika paaugstināts, 15 pašvaldībās - samazināts</a:t>
            </a:r>
          </a:p>
          <a:p>
            <a:r>
              <a:rPr lang="lv-LV" dirty="0"/>
              <a:t>Visbiežāk slieksnis pielīdzināts tam, kāds pastāvēja lielākajā, par jaunās vienības administratīvo centru topošajā pašvaldībā</a:t>
            </a:r>
          </a:p>
          <a:p>
            <a:r>
              <a:rPr lang="lv-LV" dirty="0"/>
              <a:t>Daļā pašvaldību tika meklēts kompromisa risinājums – vidējs slieksnis starp iepriekš pastāvējušajiem</a:t>
            </a:r>
          </a:p>
          <a:p>
            <a:r>
              <a:rPr lang="lv-LV" dirty="0"/>
              <a:t>Maznodrošināto personu ienākumu sliekšņus pēc 01.07.2021 paaugstināja arī daļa pašvaldību, kuru teritorija pēc ATR nemainījās</a:t>
            </a:r>
          </a:p>
        </p:txBody>
      </p:sp>
    </p:spTree>
    <p:extLst>
      <p:ext uri="{BB962C8B-B14F-4D97-AF65-F5344CB8AC3E}">
        <p14:creationId xmlns:p14="http://schemas.microsoft.com/office/powerpoint/2010/main" val="22539846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564BE-F266-3ACE-C166-387DB88B2B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/>
              <a:t>Maznodrošināto mājsaimniecību raksturojums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8B3AB4B-EBD0-A905-B5B1-D02BB3DDA4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477" y="1274836"/>
            <a:ext cx="8871915" cy="3810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195340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1763</TotalTime>
  <Words>1172</Words>
  <Application>Microsoft Office PowerPoint</Application>
  <PresentationFormat>Widescreen</PresentationFormat>
  <Paragraphs>240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Times New Roman</vt:lpstr>
      <vt:lpstr>Trebuchet MS</vt:lpstr>
      <vt:lpstr>Wingdings</vt:lpstr>
      <vt:lpstr>Wingdings 3</vt:lpstr>
      <vt:lpstr>Facet</vt:lpstr>
      <vt:lpstr>    Izvērtējuma «Ikgadējs nabadzības un sociālās atstumtības mazināšanas rīcībpolitikas izvērtējums par 2020. gadu (t.sk. padziļināts izvērtējums par maznodrošinātām personām)»   Galveno rezultātu prezentācija  Nodibinājums "Baltic Institute of Social Sciences" </vt:lpstr>
      <vt:lpstr>Pārskata ietvars</vt:lpstr>
      <vt:lpstr>Sociālās atstumtības un nabadzības mazināšanas politika, 2020</vt:lpstr>
      <vt:lpstr>Secinājumi &amp; risināmie jautājumi</vt:lpstr>
      <vt:lpstr>Padziļināta maznodrošinātajām personām sniegtā atbalsta izpēte</vt:lpstr>
      <vt:lpstr>Padziļinātas maznodrošinātajām personām sniegtā atbalsta izpētes ietvars</vt:lpstr>
      <vt:lpstr>Maznodrošināto mājsaimniecību ienākumu sliekšņi plānošanas reģionos</vt:lpstr>
      <vt:lpstr>Maznodrošināto mājsaimniecību ienākumu sliekšņi minimālo ienākumu &amp; ATR reformu rezultātā</vt:lpstr>
      <vt:lpstr>Maznodrošināto mājsaimniecību raksturojums</vt:lpstr>
      <vt:lpstr>Maznodrošināto mājsaimniecību biežāk saņemtie pabalsti</vt:lpstr>
      <vt:lpstr>Maznodrošināto personu portrets</vt:lpstr>
      <vt:lpstr>Valsts &amp; pašvaldību atbalsts</vt:lpstr>
      <vt:lpstr>Maznodrošināto personu ienākumu sliekšņu vērtējuma ietvars</vt:lpstr>
      <vt:lpstr>Maznodrošināto personu ienākumu sliekšņu prognozes</vt:lpstr>
      <vt:lpstr>Maznodrošināto personu ienākumu sliekšņu vērtējuma rezultāts</vt:lpstr>
      <vt:lpstr>Secinājumi &amp; risināmie jautājumi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Ikgadējs nabadzības un sociālās atstumtības mazināšanas rīcībpolitikas izvērtējums  (t.sk. par nevienlīdzību sabiedriskā transporta pieejamības jomā)  STARPZIŅOJUMS  Izpildītājs: Nodibinājums "Baltic Institute of Social Sciences"</dc:title>
  <dc:creator>Evija Klave</dc:creator>
  <cp:lastModifiedBy>Oksana Žabko</cp:lastModifiedBy>
  <cp:revision>162</cp:revision>
  <dcterms:created xsi:type="dcterms:W3CDTF">2020-04-07T13:45:14Z</dcterms:created>
  <dcterms:modified xsi:type="dcterms:W3CDTF">2022-11-09T12:04:03Z</dcterms:modified>
</cp:coreProperties>
</file>