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Lst>
  <p:notesMasterIdLst>
    <p:notesMasterId r:id="rId19"/>
  </p:notesMasterIdLst>
  <p:handoutMasterIdLst>
    <p:handoutMasterId r:id="rId20"/>
  </p:handoutMasterIdLst>
  <p:sldIdLst>
    <p:sldId id="413" r:id="rId2"/>
    <p:sldId id="430" r:id="rId3"/>
    <p:sldId id="431" r:id="rId4"/>
    <p:sldId id="432" r:id="rId5"/>
    <p:sldId id="433" r:id="rId6"/>
    <p:sldId id="444" r:id="rId7"/>
    <p:sldId id="434" r:id="rId8"/>
    <p:sldId id="435" r:id="rId9"/>
    <p:sldId id="436" r:id="rId10"/>
    <p:sldId id="439" r:id="rId11"/>
    <p:sldId id="445" r:id="rId12"/>
    <p:sldId id="446" r:id="rId13"/>
    <p:sldId id="447" r:id="rId14"/>
    <p:sldId id="448" r:id="rId15"/>
    <p:sldId id="449" r:id="rId16"/>
    <p:sldId id="450" r:id="rId17"/>
    <p:sldId id="300" r:id="rId18"/>
  </p:sldIdLst>
  <p:sldSz cx="12192000" cy="6858000"/>
  <p:notesSz cx="6669088" cy="97536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FF6CE"/>
    <a:srgbClr val="E9EDD7"/>
    <a:srgbClr val="68478D"/>
    <a:srgbClr val="568424"/>
    <a:srgbClr val="766691"/>
    <a:srgbClr val="0000FF"/>
    <a:srgbClr val="8C080C"/>
    <a:srgbClr val="009999"/>
    <a:srgbClr val="6647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8" autoAdjust="0"/>
    <p:restoredTop sz="86786" autoAdjust="0"/>
  </p:normalViewPr>
  <p:slideViewPr>
    <p:cSldViewPr snapToGrid="0">
      <p:cViewPr varScale="1">
        <p:scale>
          <a:sx n="77" d="100"/>
          <a:sy n="77" d="100"/>
        </p:scale>
        <p:origin x="965" y="62"/>
      </p:cViewPr>
      <p:guideLst>
        <p:guide orient="horz" pos="2160"/>
        <p:guide pos="3840"/>
      </p:guideLst>
    </p:cSldViewPr>
  </p:slideViewPr>
  <p:outlineViewPr>
    <p:cViewPr>
      <p:scale>
        <a:sx n="33" d="100"/>
        <a:sy n="33" d="100"/>
      </p:scale>
      <p:origin x="0" y="171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248337549538893E-2"/>
          <c:y val="2.83276985478658E-2"/>
          <c:w val="0.95750332490092216"/>
          <c:h val="0.89385954044240279"/>
        </c:manualLayout>
      </c:layout>
      <c:barChart>
        <c:barDir val="col"/>
        <c:grouping val="clustered"/>
        <c:varyColors val="0"/>
        <c:ser>
          <c:idx val="0"/>
          <c:order val="0"/>
          <c:tx>
            <c:strRef>
              <c:f>Spec.programmas!$O$10</c:f>
              <c:strCache>
                <c:ptCount val="1"/>
                <c:pt idx="0">
                  <c:v>830€ (esošais modelis ) 2021./2022. mācību gads</c:v>
                </c:pt>
              </c:strCache>
            </c:strRef>
          </c:tx>
          <c:spPr>
            <a:solidFill>
              <a:srgbClr val="D3CED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52579"/>
                    </a:solidFill>
                    <a:latin typeface="Verdana" panose="020B0604030504040204" pitchFamily="34" charset="0"/>
                    <a:ea typeface="Verdana" panose="020B0604030504040204" pitchFamily="34" charset="0"/>
                    <a:cs typeface="+mn-cs"/>
                  </a:defRPr>
                </a:pPr>
                <a:endParaRPr lang="lv-LV"/>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Spec.programmas!$N$11:$N$13</c:f>
              <c:strCache>
                <c:ptCount val="3"/>
                <c:pt idx="0">
                  <c:v>53., 54., 55., 56., 57.</c:v>
                </c:pt>
                <c:pt idx="1">
                  <c:v>51., 52., 58.</c:v>
                </c:pt>
                <c:pt idx="2">
                  <c:v>59.</c:v>
                </c:pt>
              </c:strCache>
            </c:strRef>
          </c:cat>
          <c:val>
            <c:numRef>
              <c:f>Spec.programmas!$O$11:$O$13</c:f>
              <c:numCache>
                <c:formatCode>#,##0\ [$€-1]</c:formatCode>
                <c:ptCount val="3"/>
                <c:pt idx="0">
                  <c:v>241</c:v>
                </c:pt>
                <c:pt idx="1">
                  <c:v>397</c:v>
                </c:pt>
                <c:pt idx="2">
                  <c:v>598</c:v>
                </c:pt>
              </c:numCache>
            </c:numRef>
          </c:val>
          <c:extLst xmlns:c16r2="http://schemas.microsoft.com/office/drawing/2015/06/chart">
            <c:ext xmlns:c16="http://schemas.microsoft.com/office/drawing/2014/chart" uri="{C3380CC4-5D6E-409C-BE32-E72D297353CC}">
              <c16:uniqueId val="{00000000-3FE1-4105-8F2B-3188EE7009DC}"/>
            </c:ext>
          </c:extLst>
        </c:ser>
        <c:ser>
          <c:idx val="1"/>
          <c:order val="1"/>
          <c:tx>
            <c:strRef>
              <c:f>Spec.programmas!$P$10</c:f>
              <c:strCache>
                <c:ptCount val="1"/>
                <c:pt idx="0">
                  <c:v>900€ (jaunais modelis) 2022./2023. mācību gads</c:v>
                </c:pt>
              </c:strCache>
            </c:strRef>
          </c:tx>
          <c:spPr>
            <a:solidFill>
              <a:srgbClr val="76669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rgbClr val="552579"/>
                    </a:solidFill>
                    <a:latin typeface="Verdana" panose="020B0604030504040204" pitchFamily="34" charset="0"/>
                    <a:ea typeface="Verdana" panose="020B0604030504040204" pitchFamily="34" charset="0"/>
                    <a:cs typeface="+mn-cs"/>
                  </a:defRPr>
                </a:pPr>
                <a:endParaRPr lang="lv-LV"/>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Spec.programmas!$N$11:$N$13</c:f>
              <c:strCache>
                <c:ptCount val="3"/>
                <c:pt idx="0">
                  <c:v>53., 54., 55., 56., 57.</c:v>
                </c:pt>
                <c:pt idx="1">
                  <c:v>51., 52., 58.</c:v>
                </c:pt>
                <c:pt idx="2">
                  <c:v>59.</c:v>
                </c:pt>
              </c:strCache>
            </c:strRef>
          </c:cat>
          <c:val>
            <c:numRef>
              <c:f>Spec.programmas!$P$11:$P$13</c:f>
              <c:numCache>
                <c:formatCode>#,##0\ [$€-1]</c:formatCode>
                <c:ptCount val="3"/>
                <c:pt idx="0">
                  <c:v>333.67441860465118</c:v>
                </c:pt>
                <c:pt idx="1">
                  <c:v>549.53488372093022</c:v>
                </c:pt>
                <c:pt idx="2">
                  <c:v>827.55813953488371</c:v>
                </c:pt>
              </c:numCache>
            </c:numRef>
          </c:val>
          <c:extLst xmlns:c16r2="http://schemas.microsoft.com/office/drawing/2015/06/chart">
            <c:ext xmlns:c16="http://schemas.microsoft.com/office/drawing/2014/chart" uri="{C3380CC4-5D6E-409C-BE32-E72D297353CC}">
              <c16:uniqueId val="{00000001-3FE1-4105-8F2B-3188EE7009DC}"/>
            </c:ext>
          </c:extLst>
        </c:ser>
        <c:dLbls>
          <c:showLegendKey val="0"/>
          <c:showVal val="0"/>
          <c:showCatName val="0"/>
          <c:showSerName val="0"/>
          <c:showPercent val="0"/>
          <c:showBubbleSize val="0"/>
        </c:dLbls>
        <c:gapWidth val="219"/>
        <c:overlap val="-27"/>
        <c:axId val="-82825760"/>
        <c:axId val="-82833920"/>
      </c:barChart>
      <c:catAx>
        <c:axId val="-82825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68478D"/>
                </a:solidFill>
                <a:latin typeface="Verdana" panose="020B0604030504040204" pitchFamily="34" charset="0"/>
                <a:ea typeface="Verdana" panose="020B0604030504040204" pitchFamily="34" charset="0"/>
                <a:cs typeface="+mn-cs"/>
              </a:defRPr>
            </a:pPr>
            <a:endParaRPr lang="lv-LV"/>
          </a:p>
        </c:txPr>
        <c:crossAx val="-82833920"/>
        <c:crosses val="autoZero"/>
        <c:auto val="1"/>
        <c:lblAlgn val="ctr"/>
        <c:lblOffset val="100"/>
        <c:noMultiLvlLbl val="0"/>
      </c:catAx>
      <c:valAx>
        <c:axId val="-82833920"/>
        <c:scaling>
          <c:orientation val="minMax"/>
        </c:scaling>
        <c:delete val="1"/>
        <c:axPos val="l"/>
        <c:numFmt formatCode="#,##0\ [$€-1]" sourceLinked="1"/>
        <c:majorTickMark val="none"/>
        <c:minorTickMark val="none"/>
        <c:tickLblPos val="nextTo"/>
        <c:crossAx val="-82825760"/>
        <c:crosses val="autoZero"/>
        <c:crossBetween val="between"/>
      </c:valAx>
      <c:spPr>
        <a:noFill/>
        <a:ln>
          <a:noFill/>
        </a:ln>
        <a:effectLst/>
      </c:spPr>
    </c:plotArea>
    <c:legend>
      <c:legendPos val="b"/>
      <c:layout>
        <c:manualLayout>
          <c:xMode val="edge"/>
          <c:yMode val="edge"/>
          <c:x val="3.8633340999161625E-3"/>
          <c:y val="1.9957137373521486E-3"/>
          <c:w val="0.39750468163085023"/>
          <c:h val="0.20762378058585415"/>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68478D"/>
              </a:solidFill>
              <a:latin typeface="Verdana" panose="020B0604030504040204" pitchFamily="34" charset="0"/>
              <a:ea typeface="Verdana" panose="020B0604030504040204" pitchFamily="34" charset="0"/>
              <a:cs typeface="+mn-cs"/>
            </a:defRPr>
          </a:pPr>
          <a:endParaRPr lang="lv-LV"/>
        </a:p>
      </c:txPr>
    </c:legend>
    <c:plotVisOnly val="1"/>
    <c:dispBlanksAs val="gap"/>
    <c:showDLblsOverMax val="0"/>
  </c:chart>
  <c:spPr>
    <a:solidFill>
      <a:schemeClr val="bg1"/>
    </a:solidFill>
    <a:ln w="9525" cap="flat" cmpd="sng" algn="ctr">
      <a:noFill/>
      <a:round/>
    </a:ln>
    <a:effectLst/>
  </c:spPr>
  <c:txPr>
    <a:bodyPr/>
    <a:lstStyle/>
    <a:p>
      <a:pPr>
        <a:defRPr sz="1100">
          <a:latin typeface="Verdana" panose="020B0604030504040204" pitchFamily="34" charset="0"/>
          <a:ea typeface="Verdana" panose="020B0604030504040204" pitchFamily="34" charset="0"/>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89374"/>
          </a:xfrm>
          <a:prstGeom prst="rect">
            <a:avLst/>
          </a:prstGeom>
        </p:spPr>
        <p:txBody>
          <a:bodyPr vert="horz" lIns="91440" tIns="45720" rIns="91440" bIns="45720" rtlCol="0"/>
          <a:lstStyle>
            <a:lvl1pPr algn="r">
              <a:defRPr sz="1200"/>
            </a:lvl1pPr>
          </a:lstStyle>
          <a:p>
            <a:fld id="{2052C7D4-B768-4C4C-B1FE-EEA6D5E39288}" type="datetimeFigureOut">
              <a:rPr lang="en-US" smtClean="0"/>
              <a:t>10/31/2022</a:t>
            </a:fld>
            <a:endParaRPr lang="en-US"/>
          </a:p>
        </p:txBody>
      </p:sp>
      <p:sp>
        <p:nvSpPr>
          <p:cNvPr id="4" name="Footer Placeholder 3"/>
          <p:cNvSpPr>
            <a:spLocks noGrp="1"/>
          </p:cNvSpPr>
          <p:nvPr>
            <p:ph type="ftr" sz="quarter" idx="2"/>
          </p:nvPr>
        </p:nvSpPr>
        <p:spPr>
          <a:xfrm>
            <a:off x="0" y="9264228"/>
            <a:ext cx="2889938" cy="48937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264228"/>
            <a:ext cx="2889938" cy="489373"/>
          </a:xfrm>
          <a:prstGeom prst="rect">
            <a:avLst/>
          </a:prstGeom>
        </p:spPr>
        <p:txBody>
          <a:bodyPr vert="horz" lIns="91440" tIns="45720" rIns="91440" bIns="45720" rtlCol="0" anchor="b"/>
          <a:lstStyle>
            <a:lvl1pPr algn="r">
              <a:defRPr sz="1200"/>
            </a:lvl1pPr>
          </a:lstStyle>
          <a:p>
            <a:fld id="{93696157-984A-49F8-A1F1-850F5E6E7CC4}" type="slidenum">
              <a:rPr lang="en-US" smtClean="0"/>
              <a:t>‹#›</a:t>
            </a:fld>
            <a:endParaRPr lang="en-US"/>
          </a:p>
        </p:txBody>
      </p:sp>
    </p:spTree>
    <p:extLst>
      <p:ext uri="{BB962C8B-B14F-4D97-AF65-F5344CB8AC3E}">
        <p14:creationId xmlns:p14="http://schemas.microsoft.com/office/powerpoint/2010/main" val="2396543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889938" cy="48937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777607" y="0"/>
            <a:ext cx="2889938" cy="489374"/>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7988" y="1219200"/>
            <a:ext cx="5853112" cy="3292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66909" y="4693920"/>
            <a:ext cx="5335270" cy="384048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264228"/>
            <a:ext cx="2889938" cy="489373"/>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777607" y="9264228"/>
            <a:ext cx="2889938" cy="48937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lv-LV"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30366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lv-LV" sz="1200" b="0" i="0" u="none" strike="noStrike" cap="none" smtClean="0">
                <a:solidFill>
                  <a:schemeClr val="dk1"/>
                </a:solidFill>
                <a:latin typeface="Calibri"/>
                <a:ea typeface="Calibri"/>
                <a:cs typeface="Calibri"/>
                <a:sym typeface="Calibri"/>
              </a:rPr>
              <a:t>1</a:t>
            </a:fld>
            <a:endParaRPr lang="lv-LV"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6514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lv-LV" sz="1200" b="0" i="0" u="none" strike="noStrike" cap="none" smtClean="0">
                <a:solidFill>
                  <a:schemeClr val="dk1"/>
                </a:solidFill>
                <a:latin typeface="Calibri"/>
                <a:ea typeface="Calibri"/>
                <a:cs typeface="Calibri"/>
                <a:sym typeface="Calibri"/>
              </a:rPr>
              <a:t>11</a:t>
            </a:fld>
            <a:endParaRPr lang="lv-LV"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5287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lv-LV" sz="1200" b="0" i="0" u="none" strike="noStrike" cap="none" smtClean="0">
                <a:solidFill>
                  <a:schemeClr val="dk1"/>
                </a:solidFill>
                <a:latin typeface="Calibri"/>
                <a:ea typeface="Calibri"/>
                <a:cs typeface="Calibri"/>
                <a:sym typeface="Calibri"/>
              </a:rPr>
              <a:t>13</a:t>
            </a:fld>
            <a:endParaRPr lang="lv-LV"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275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lv-LV" sz="1200" b="0" i="0" u="none" strike="noStrike" cap="none" smtClean="0">
                <a:solidFill>
                  <a:schemeClr val="dk1"/>
                </a:solidFill>
                <a:latin typeface="Calibri"/>
                <a:ea typeface="Calibri"/>
                <a:cs typeface="Calibri"/>
                <a:sym typeface="Calibri"/>
              </a:rPr>
              <a:t>14</a:t>
            </a:fld>
            <a:endParaRPr lang="lv-LV"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2495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lv-LV" sz="1200" b="0" i="0" u="none" strike="noStrike" cap="none" smtClean="0">
                <a:solidFill>
                  <a:schemeClr val="dk1"/>
                </a:solidFill>
                <a:latin typeface="Calibri"/>
                <a:ea typeface="Calibri"/>
                <a:cs typeface="Calibri"/>
                <a:sym typeface="Calibri"/>
              </a:rPr>
              <a:t>16</a:t>
            </a:fld>
            <a:endParaRPr lang="lv-LV"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9340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5916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lv-LV" sz="1200" b="0" i="0" u="none" strike="noStrike" cap="none" smtClean="0">
                <a:solidFill>
                  <a:schemeClr val="dk1"/>
                </a:solidFill>
                <a:latin typeface="Calibri"/>
                <a:ea typeface="Calibri"/>
                <a:cs typeface="Calibri"/>
                <a:sym typeface="Calibri"/>
              </a:rPr>
              <a:t>2</a:t>
            </a:fld>
            <a:endParaRPr lang="lv-LV"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9398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lv-LV" sz="1200" b="0" i="0" u="none" strike="noStrike" cap="none" smtClean="0">
                <a:solidFill>
                  <a:schemeClr val="dk1"/>
                </a:solidFill>
                <a:latin typeface="Calibri"/>
                <a:ea typeface="Calibri"/>
                <a:cs typeface="Calibri"/>
                <a:sym typeface="Calibri"/>
              </a:rPr>
              <a:t>3</a:t>
            </a:fld>
            <a:endParaRPr lang="lv-LV"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8489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lv-LV" sz="1200" b="0" i="0" u="none" strike="noStrike" cap="none" smtClean="0">
                <a:solidFill>
                  <a:schemeClr val="dk1"/>
                </a:solidFill>
                <a:latin typeface="Calibri"/>
                <a:ea typeface="Calibri"/>
                <a:cs typeface="Calibri"/>
                <a:sym typeface="Calibri"/>
              </a:rPr>
              <a:t>5</a:t>
            </a:fld>
            <a:endParaRPr lang="lv-LV"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3292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lv-LV" sz="1200" b="0" i="0" u="none" strike="noStrike" cap="none" smtClean="0">
                <a:solidFill>
                  <a:schemeClr val="dk1"/>
                </a:solidFill>
                <a:latin typeface="Calibri"/>
                <a:ea typeface="Calibri"/>
                <a:cs typeface="Calibri"/>
                <a:sym typeface="Calibri"/>
              </a:rPr>
              <a:t>6</a:t>
            </a:fld>
            <a:endParaRPr lang="lv-LV"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2946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lv-LV" sz="1200" b="0" i="0" u="none" strike="noStrike" cap="none" smtClean="0">
                <a:solidFill>
                  <a:schemeClr val="dk1"/>
                </a:solidFill>
                <a:latin typeface="Calibri"/>
                <a:ea typeface="Calibri"/>
                <a:cs typeface="Calibri"/>
                <a:sym typeface="Calibri"/>
              </a:rPr>
              <a:t>7</a:t>
            </a:fld>
            <a:endParaRPr lang="lv-LV"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3576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lv-LV" sz="1200" b="0" i="0" u="none" strike="noStrike" cap="none" smtClean="0">
                <a:solidFill>
                  <a:schemeClr val="dk1"/>
                </a:solidFill>
                <a:latin typeface="Calibri"/>
                <a:ea typeface="Calibri"/>
                <a:cs typeface="Calibri"/>
                <a:sym typeface="Calibri"/>
              </a:rPr>
              <a:t>8</a:t>
            </a:fld>
            <a:endParaRPr lang="lv-LV"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7306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lv-LV" sz="1200" b="0" i="0" u="none" strike="noStrike" cap="none" smtClean="0">
                <a:solidFill>
                  <a:schemeClr val="dk1"/>
                </a:solidFill>
                <a:latin typeface="Calibri"/>
                <a:ea typeface="Calibri"/>
                <a:cs typeface="Calibri"/>
                <a:sym typeface="Calibri"/>
              </a:rPr>
              <a:t>9</a:t>
            </a:fld>
            <a:endParaRPr lang="lv-LV"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4646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lv-LV" sz="1200" b="0" i="0" u="none" strike="noStrike" cap="none" smtClean="0">
                <a:solidFill>
                  <a:schemeClr val="dk1"/>
                </a:solidFill>
                <a:latin typeface="Calibri"/>
                <a:ea typeface="Calibri"/>
                <a:cs typeface="Calibri"/>
                <a:sym typeface="Calibri"/>
              </a:rPr>
              <a:t>10</a:t>
            </a:fld>
            <a:endParaRPr lang="lv-LV"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2084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19"/>
        <p:cNvGrpSpPr/>
        <p:nvPr/>
      </p:nvGrpSpPr>
      <p:grpSpPr>
        <a:xfrm>
          <a:off x="0" y="0"/>
          <a:ext cx="0" cy="0"/>
          <a:chOff x="0" y="0"/>
          <a:chExt cx="0" cy="0"/>
        </a:xfrm>
      </p:grpSpPr>
      <p:sp>
        <p:nvSpPr>
          <p:cNvPr id="20" name="Google Shape;20;p3"/>
          <p:cNvSpPr/>
          <p:nvPr/>
        </p:nvSpPr>
        <p:spPr>
          <a:xfrm>
            <a:off x="0" y="5"/>
            <a:ext cx="12192000" cy="1658471"/>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1" name="Google Shape;21;p3"/>
          <p:cNvSpPr txBox="1">
            <a:spLocks noGrp="1"/>
          </p:cNvSpPr>
          <p:nvPr>
            <p:ph type="title"/>
          </p:nvPr>
        </p:nvSpPr>
        <p:spPr>
          <a:xfrm>
            <a:off x="616775" y="257551"/>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616778" y="2243979"/>
            <a:ext cx="10929767" cy="3932984"/>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2400"/>
              <a:buNone/>
              <a:defRPr>
                <a:solidFill>
                  <a:srgbClr val="664790"/>
                </a:solidFill>
              </a:defRPr>
            </a:lvl1pPr>
            <a:lvl2pPr marL="914400" lvl="1" indent="-228600" algn="l">
              <a:lnSpc>
                <a:spcPct val="100000"/>
              </a:lnSpc>
              <a:spcBef>
                <a:spcPts val="500"/>
              </a:spcBef>
              <a:spcAft>
                <a:spcPts val="0"/>
              </a:spcAft>
              <a:buClr>
                <a:srgbClr val="664790"/>
              </a:buClr>
              <a:buSzPts val="2000"/>
              <a:buNone/>
              <a:defRPr>
                <a:solidFill>
                  <a:srgbClr val="664790"/>
                </a:solidFill>
              </a:defRPr>
            </a:lvl2pPr>
            <a:lvl3pPr marL="1371600" lvl="2" indent="-228600" algn="l">
              <a:lnSpc>
                <a:spcPct val="100000"/>
              </a:lnSpc>
              <a:spcBef>
                <a:spcPts val="500"/>
              </a:spcBef>
              <a:spcAft>
                <a:spcPts val="0"/>
              </a:spcAft>
              <a:buClr>
                <a:srgbClr val="664790"/>
              </a:buClr>
              <a:buSzPts val="1800"/>
              <a:buNone/>
              <a:defRPr>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228600" algn="l">
              <a:lnSpc>
                <a:spcPct val="100000"/>
              </a:lnSpc>
              <a:spcBef>
                <a:spcPts val="500"/>
              </a:spcBef>
              <a:spcAft>
                <a:spcPts val="0"/>
              </a:spcAft>
              <a:buClr>
                <a:srgbClr val="664790"/>
              </a:buClr>
              <a:buSzPts val="1200"/>
              <a:buNone/>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p:nvPr/>
        </p:nvSpPr>
        <p:spPr>
          <a:xfrm>
            <a:off x="616775" y="6566074"/>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4" name="Google Shape;24;p3"/>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16775" y="6566074"/>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b="0" i="0" u="none" strike="noStrike" cap="none">
                <a:solidFill>
                  <a:schemeClr val="lt1"/>
                </a:solidFill>
                <a:latin typeface="Verdana"/>
                <a:ea typeface="Verdana"/>
                <a:cs typeface="Verdana"/>
                <a:sym typeface="Verdana"/>
              </a:defRPr>
            </a:lvl1pPr>
            <a:lvl2pPr marL="0" marR="0" lvl="1" indent="0" algn="ctr" rtl="0">
              <a:spcBef>
                <a:spcPts val="0"/>
              </a:spcBef>
              <a:buNone/>
              <a:defRPr sz="800" b="0" i="0" u="none" strike="noStrike" cap="none">
                <a:solidFill>
                  <a:schemeClr val="lt1"/>
                </a:solidFill>
                <a:latin typeface="Verdana"/>
                <a:ea typeface="Verdana"/>
                <a:cs typeface="Verdana"/>
                <a:sym typeface="Verdana"/>
              </a:defRPr>
            </a:lvl2pPr>
            <a:lvl3pPr marL="0" marR="0" lvl="2" indent="0" algn="ctr" rtl="0">
              <a:spcBef>
                <a:spcPts val="0"/>
              </a:spcBef>
              <a:buNone/>
              <a:defRPr sz="800" b="0" i="0" u="none" strike="noStrike" cap="none">
                <a:solidFill>
                  <a:schemeClr val="lt1"/>
                </a:solidFill>
                <a:latin typeface="Verdana"/>
                <a:ea typeface="Verdana"/>
                <a:cs typeface="Verdana"/>
                <a:sym typeface="Verdana"/>
              </a:defRPr>
            </a:lvl3pPr>
            <a:lvl4pPr marL="0" marR="0" lvl="3" indent="0" algn="ctr" rtl="0">
              <a:spcBef>
                <a:spcPts val="0"/>
              </a:spcBef>
              <a:buNone/>
              <a:defRPr sz="800" b="0" i="0" u="none" strike="noStrike" cap="none">
                <a:solidFill>
                  <a:schemeClr val="lt1"/>
                </a:solidFill>
                <a:latin typeface="Verdana"/>
                <a:ea typeface="Verdana"/>
                <a:cs typeface="Verdana"/>
                <a:sym typeface="Verdana"/>
              </a:defRPr>
            </a:lvl4pPr>
            <a:lvl5pPr marL="0" marR="0" lvl="4" indent="0" algn="ctr" rtl="0">
              <a:spcBef>
                <a:spcPts val="0"/>
              </a:spcBef>
              <a:buNone/>
              <a:defRPr sz="800" b="0" i="0" u="none" strike="noStrike" cap="none">
                <a:solidFill>
                  <a:schemeClr val="lt1"/>
                </a:solidFill>
                <a:latin typeface="Verdana"/>
                <a:ea typeface="Verdana"/>
                <a:cs typeface="Verdana"/>
                <a:sym typeface="Verdana"/>
              </a:defRPr>
            </a:lvl5pPr>
            <a:lvl6pPr marL="0" marR="0" lvl="5" indent="0" algn="ctr" rtl="0">
              <a:spcBef>
                <a:spcPts val="0"/>
              </a:spcBef>
              <a:buNone/>
              <a:defRPr sz="800" b="0" i="0" u="none" strike="noStrike" cap="none">
                <a:solidFill>
                  <a:schemeClr val="lt1"/>
                </a:solidFill>
                <a:latin typeface="Verdana"/>
                <a:ea typeface="Verdana"/>
                <a:cs typeface="Verdana"/>
                <a:sym typeface="Verdana"/>
              </a:defRPr>
            </a:lvl6pPr>
            <a:lvl7pPr marL="0" marR="0" lvl="6" indent="0" algn="ctr" rtl="0">
              <a:spcBef>
                <a:spcPts val="0"/>
              </a:spcBef>
              <a:buNone/>
              <a:defRPr sz="800" b="0" i="0" u="none" strike="noStrike" cap="none">
                <a:solidFill>
                  <a:schemeClr val="lt1"/>
                </a:solidFill>
                <a:latin typeface="Verdana"/>
                <a:ea typeface="Verdana"/>
                <a:cs typeface="Verdana"/>
                <a:sym typeface="Verdana"/>
              </a:defRPr>
            </a:lvl7pPr>
            <a:lvl8pPr marL="0" marR="0" lvl="7" indent="0" algn="ctr" rtl="0">
              <a:spcBef>
                <a:spcPts val="0"/>
              </a:spcBef>
              <a:buNone/>
              <a:defRPr sz="800" b="0" i="0" u="none" strike="noStrike" cap="none">
                <a:solidFill>
                  <a:schemeClr val="lt1"/>
                </a:solidFill>
                <a:latin typeface="Verdana"/>
                <a:ea typeface="Verdana"/>
                <a:cs typeface="Verdana"/>
                <a:sym typeface="Verdana"/>
              </a:defRPr>
            </a:lvl8pPr>
            <a:lvl9pPr marL="0" marR="0" lvl="8" indent="0" algn="ctr" rtl="0">
              <a:spcBef>
                <a:spcPts val="0"/>
              </a:spcBef>
              <a:buNone/>
              <a:defRPr sz="800" b="0" i="0" u="none" strike="noStrike" cap="none">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lt1"/>
        </a:solidFill>
        <a:effectLst/>
      </p:bgPr>
    </p:bg>
    <p:spTree>
      <p:nvGrpSpPr>
        <p:cNvPr id="1" name="Shape 13"/>
        <p:cNvGrpSpPr/>
        <p:nvPr/>
      </p:nvGrpSpPr>
      <p:grpSpPr>
        <a:xfrm>
          <a:off x="0" y="0"/>
          <a:ext cx="0" cy="0"/>
          <a:chOff x="0" y="0"/>
          <a:chExt cx="0" cy="0"/>
        </a:xfrm>
      </p:grpSpPr>
      <p:sp>
        <p:nvSpPr>
          <p:cNvPr id="14" name="Google Shape;14;p2"/>
          <p:cNvSpPr/>
          <p:nvPr/>
        </p:nvSpPr>
        <p:spPr>
          <a:xfrm>
            <a:off x="0" y="2097742"/>
            <a:ext cx="12192000" cy="476025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5" name="Google Shape;15;p2"/>
          <p:cNvSpPr txBox="1">
            <a:spLocks noGrp="1"/>
          </p:cNvSpPr>
          <p:nvPr>
            <p:ph type="ctrTitle"/>
          </p:nvPr>
        </p:nvSpPr>
        <p:spPr>
          <a:xfrm>
            <a:off x="1202556" y="2880220"/>
            <a:ext cx="7821917"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lt1"/>
              </a:buClr>
              <a:buSzPts val="4800"/>
              <a:buFont typeface="Verdana"/>
              <a:buNone/>
              <a:defRPr sz="4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202555" y="5823631"/>
            <a:ext cx="6879772" cy="478558"/>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chemeClr val="lt1"/>
              </a:buClr>
              <a:buSzPts val="1800"/>
              <a:buNone/>
              <a:defRPr sz="1800">
                <a:solidFill>
                  <a:schemeClr val="lt1"/>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2"/>
          <p:cNvPicPr preferRelativeResize="0"/>
          <p:nvPr/>
        </p:nvPicPr>
        <p:blipFill rotWithShape="1">
          <a:blip r:embed="rId2">
            <a:alphaModFix/>
          </a:blip>
          <a:srcRect/>
          <a:stretch/>
        </p:blipFill>
        <p:spPr>
          <a:xfrm>
            <a:off x="775705" y="0"/>
            <a:ext cx="2393859" cy="1810872"/>
          </a:xfrm>
          <a:prstGeom prst="rect">
            <a:avLst/>
          </a:prstGeom>
          <a:noFill/>
          <a:ln>
            <a:noFill/>
          </a:ln>
        </p:spPr>
      </p:pic>
      <p:sp>
        <p:nvSpPr>
          <p:cNvPr id="18" name="Google Shape;18;p2"/>
          <p:cNvSpPr txBox="1">
            <a:spLocks noGrp="1"/>
          </p:cNvSpPr>
          <p:nvPr>
            <p:ph type="body" idx="2"/>
          </p:nvPr>
        </p:nvSpPr>
        <p:spPr>
          <a:xfrm rot="5400000">
            <a:off x="10671039" y="3683761"/>
            <a:ext cx="2062163" cy="455084"/>
          </a:xfrm>
          <a:prstGeom prst="rect">
            <a:avLst/>
          </a:prstGeom>
          <a:noFill/>
          <a:ln>
            <a:noFill/>
          </a:ln>
        </p:spPr>
        <p:txBody>
          <a:bodyPr spcFirstLastPara="1" wrap="square" lIns="0" tIns="45700" rIns="91425" bIns="45700" anchor="ctr" anchorCtr="0"/>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100000"/>
              </a:lnSpc>
              <a:spcBef>
                <a:spcPts val="500"/>
              </a:spcBef>
              <a:spcAft>
                <a:spcPts val="0"/>
              </a:spcAft>
              <a:buClr>
                <a:srgbClr val="664790"/>
              </a:buClr>
              <a:buSzPts val="1800"/>
              <a:buChar char="•"/>
              <a:defRPr/>
            </a:lvl2pPr>
            <a:lvl3pPr marL="1371600" lvl="2" indent="-342900" algn="l">
              <a:lnSpc>
                <a:spcPct val="100000"/>
              </a:lnSpc>
              <a:spcBef>
                <a:spcPts val="500"/>
              </a:spcBef>
              <a:spcAft>
                <a:spcPts val="0"/>
              </a:spcAft>
              <a:buClr>
                <a:srgbClr val="664790"/>
              </a:buClr>
              <a:buSzPts val="1800"/>
              <a:buChar char="•"/>
              <a:defRPr/>
            </a:lvl3pPr>
            <a:lvl4pPr marL="1828800" lvl="3" indent="-342900" algn="l">
              <a:lnSpc>
                <a:spcPct val="100000"/>
              </a:lnSpc>
              <a:spcBef>
                <a:spcPts val="500"/>
              </a:spcBef>
              <a:spcAft>
                <a:spcPts val="0"/>
              </a:spcAft>
              <a:buClr>
                <a:srgbClr val="664790"/>
              </a:buClr>
              <a:buSzPts val="1800"/>
              <a:buChar char="•"/>
              <a:defRPr/>
            </a:lvl4pPr>
            <a:lvl5pPr marL="2286000" lvl="4" indent="-342900" algn="l">
              <a:lnSpc>
                <a:spcPct val="100000"/>
              </a:lnSpc>
              <a:spcBef>
                <a:spcPts val="500"/>
              </a:spcBef>
              <a:spcAft>
                <a:spcPts val="0"/>
              </a:spcAft>
              <a:buClr>
                <a:srgbClr val="66479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17476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with social icons">
  <p:cSld name="Title Slide with social icons">
    <p:bg>
      <p:bgPr>
        <a:solidFill>
          <a:schemeClr val="lt1"/>
        </a:solidFill>
        <a:effectLst/>
      </p:bgPr>
    </p:bg>
    <p:spTree>
      <p:nvGrpSpPr>
        <p:cNvPr id="1" name="Shape 167"/>
        <p:cNvGrpSpPr/>
        <p:nvPr/>
      </p:nvGrpSpPr>
      <p:grpSpPr>
        <a:xfrm>
          <a:off x="0" y="0"/>
          <a:ext cx="0" cy="0"/>
          <a:chOff x="0" y="0"/>
          <a:chExt cx="0" cy="0"/>
        </a:xfrm>
      </p:grpSpPr>
      <p:sp>
        <p:nvSpPr>
          <p:cNvPr id="168" name="Google Shape;168;p23"/>
          <p:cNvSpPr/>
          <p:nvPr/>
        </p:nvSpPr>
        <p:spPr>
          <a:xfrm>
            <a:off x="0" y="2097742"/>
            <a:ext cx="12192000" cy="476025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69" name="Google Shape;169;p23"/>
          <p:cNvSpPr txBox="1">
            <a:spLocks noGrp="1"/>
          </p:cNvSpPr>
          <p:nvPr>
            <p:ph type="ctrTitle"/>
          </p:nvPr>
        </p:nvSpPr>
        <p:spPr>
          <a:xfrm>
            <a:off x="1202554" y="2880220"/>
            <a:ext cx="7821917"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lt1"/>
              </a:buClr>
              <a:buSzPts val="4800"/>
              <a:buFont typeface="Verdana"/>
              <a:buNone/>
              <a:defRPr sz="4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23"/>
          <p:cNvSpPr txBox="1">
            <a:spLocks noGrp="1"/>
          </p:cNvSpPr>
          <p:nvPr>
            <p:ph type="subTitle" idx="1"/>
          </p:nvPr>
        </p:nvSpPr>
        <p:spPr>
          <a:xfrm>
            <a:off x="1202554" y="5823631"/>
            <a:ext cx="6879772" cy="478558"/>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chemeClr val="lt1"/>
              </a:buClr>
              <a:buSzPts val="1800"/>
              <a:buNone/>
              <a:defRPr sz="1800">
                <a:solidFill>
                  <a:schemeClr val="lt1"/>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1" name="Google Shape;171;p23"/>
          <p:cNvPicPr preferRelativeResize="0"/>
          <p:nvPr/>
        </p:nvPicPr>
        <p:blipFill rotWithShape="1">
          <a:blip r:embed="rId2">
            <a:alphaModFix/>
          </a:blip>
          <a:srcRect/>
          <a:stretch/>
        </p:blipFill>
        <p:spPr>
          <a:xfrm>
            <a:off x="775705" y="0"/>
            <a:ext cx="2393859" cy="1810872"/>
          </a:xfrm>
          <a:prstGeom prst="rect">
            <a:avLst/>
          </a:prstGeom>
          <a:noFill/>
          <a:ln>
            <a:noFill/>
          </a:ln>
        </p:spPr>
      </p:pic>
      <p:sp>
        <p:nvSpPr>
          <p:cNvPr id="172" name="Google Shape;172;p23"/>
          <p:cNvSpPr txBox="1">
            <a:spLocks noGrp="1"/>
          </p:cNvSpPr>
          <p:nvPr>
            <p:ph type="body" idx="2"/>
          </p:nvPr>
        </p:nvSpPr>
        <p:spPr>
          <a:xfrm rot="5400000">
            <a:off x="10671036" y="3683760"/>
            <a:ext cx="2062163" cy="455084"/>
          </a:xfrm>
          <a:prstGeom prst="rect">
            <a:avLst/>
          </a:prstGeom>
          <a:noFill/>
          <a:ln>
            <a:noFill/>
          </a:ln>
        </p:spPr>
        <p:txBody>
          <a:bodyPr spcFirstLastPara="1" wrap="square" lIns="0" tIns="45700" rIns="91425" bIns="45700" anchor="ctr" anchorCtr="0"/>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100000"/>
              </a:lnSpc>
              <a:spcBef>
                <a:spcPts val="500"/>
              </a:spcBef>
              <a:spcAft>
                <a:spcPts val="0"/>
              </a:spcAft>
              <a:buClr>
                <a:srgbClr val="664790"/>
              </a:buClr>
              <a:buSzPts val="1800"/>
              <a:buChar char="•"/>
              <a:defRPr/>
            </a:lvl2pPr>
            <a:lvl3pPr marL="1371600" lvl="2" indent="-342900" algn="l">
              <a:lnSpc>
                <a:spcPct val="100000"/>
              </a:lnSpc>
              <a:spcBef>
                <a:spcPts val="500"/>
              </a:spcBef>
              <a:spcAft>
                <a:spcPts val="0"/>
              </a:spcAft>
              <a:buClr>
                <a:srgbClr val="664790"/>
              </a:buClr>
              <a:buSzPts val="1800"/>
              <a:buChar char="•"/>
              <a:defRPr/>
            </a:lvl3pPr>
            <a:lvl4pPr marL="1828800" lvl="3" indent="-342900" algn="l">
              <a:lnSpc>
                <a:spcPct val="100000"/>
              </a:lnSpc>
              <a:spcBef>
                <a:spcPts val="500"/>
              </a:spcBef>
              <a:spcAft>
                <a:spcPts val="0"/>
              </a:spcAft>
              <a:buClr>
                <a:srgbClr val="664790"/>
              </a:buClr>
              <a:buSzPts val="1800"/>
              <a:buChar char="•"/>
              <a:defRPr/>
            </a:lvl4pPr>
            <a:lvl5pPr marL="2286000" lvl="4" indent="-342900" algn="l">
              <a:lnSpc>
                <a:spcPct val="100000"/>
              </a:lnSpc>
              <a:spcBef>
                <a:spcPts val="500"/>
              </a:spcBef>
              <a:spcAft>
                <a:spcPts val="0"/>
              </a:spcAft>
              <a:buClr>
                <a:srgbClr val="66479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23"/>
          <p:cNvSpPr txBox="1"/>
          <p:nvPr/>
        </p:nvSpPr>
        <p:spPr>
          <a:xfrm>
            <a:off x="1730716" y="5309366"/>
            <a:ext cx="1210400" cy="184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lv-LV" sz="1200">
                <a:solidFill>
                  <a:srgbClr val="FFFFFF"/>
                </a:solidFill>
                <a:latin typeface="Verdana"/>
                <a:ea typeface="Verdana"/>
                <a:cs typeface="Verdana"/>
                <a:sym typeface="Verdana"/>
              </a:rPr>
              <a:t>IZM_gov_lv</a:t>
            </a:r>
            <a:endParaRPr sz="1200">
              <a:solidFill>
                <a:srgbClr val="664690"/>
              </a:solidFill>
              <a:latin typeface="Verdana"/>
              <a:ea typeface="Verdana"/>
              <a:cs typeface="Verdana"/>
              <a:sym typeface="Verdana"/>
            </a:endParaRPr>
          </a:p>
        </p:txBody>
      </p:sp>
      <p:sp>
        <p:nvSpPr>
          <p:cNvPr id="174" name="Google Shape;174;p23"/>
          <p:cNvSpPr txBox="1"/>
          <p:nvPr/>
        </p:nvSpPr>
        <p:spPr>
          <a:xfrm>
            <a:off x="4063573" y="5309366"/>
            <a:ext cx="1967600" cy="184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lv-LV" sz="1200">
                <a:solidFill>
                  <a:srgbClr val="FFFFFF"/>
                </a:solidFill>
                <a:latin typeface="Verdana"/>
                <a:ea typeface="Verdana"/>
                <a:cs typeface="Verdana"/>
                <a:sym typeface="Verdana"/>
              </a:rPr>
              <a:t>Izglitibas.ministrija</a:t>
            </a:r>
            <a:endParaRPr sz="1200">
              <a:solidFill>
                <a:srgbClr val="664690"/>
              </a:solidFill>
              <a:latin typeface="Verdana"/>
              <a:ea typeface="Verdana"/>
              <a:cs typeface="Verdana"/>
              <a:sym typeface="Verdana"/>
            </a:endParaRPr>
          </a:p>
        </p:txBody>
      </p:sp>
      <p:pic>
        <p:nvPicPr>
          <p:cNvPr id="175" name="Google Shape;175;p23"/>
          <p:cNvPicPr preferRelativeResize="0"/>
          <p:nvPr/>
        </p:nvPicPr>
        <p:blipFill>
          <a:blip r:embed="rId3">
            <a:alphaModFix/>
          </a:blip>
          <a:stretch>
            <a:fillRect/>
          </a:stretch>
        </p:blipFill>
        <p:spPr>
          <a:xfrm>
            <a:off x="3553034" y="5261489"/>
            <a:ext cx="373900" cy="280425"/>
          </a:xfrm>
          <a:prstGeom prst="rect">
            <a:avLst/>
          </a:prstGeom>
          <a:noFill/>
          <a:ln>
            <a:noFill/>
          </a:ln>
        </p:spPr>
      </p:pic>
      <p:pic>
        <p:nvPicPr>
          <p:cNvPr id="176" name="Google Shape;176;p23"/>
          <p:cNvPicPr preferRelativeResize="0"/>
          <p:nvPr/>
        </p:nvPicPr>
        <p:blipFill>
          <a:blip r:embed="rId4">
            <a:alphaModFix/>
          </a:blip>
          <a:stretch>
            <a:fillRect/>
          </a:stretch>
        </p:blipFill>
        <p:spPr>
          <a:xfrm>
            <a:off x="1202566" y="5261501"/>
            <a:ext cx="373900" cy="280425"/>
          </a:xfrm>
          <a:prstGeom prst="rect">
            <a:avLst/>
          </a:prstGeom>
          <a:noFill/>
          <a:ln>
            <a:noFill/>
          </a:ln>
        </p:spPr>
      </p:pic>
    </p:spTree>
    <p:extLst>
      <p:ext uri="{BB962C8B-B14F-4D97-AF65-F5344CB8AC3E}">
        <p14:creationId xmlns:p14="http://schemas.microsoft.com/office/powerpoint/2010/main" val="29462731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45461" y="320303"/>
            <a:ext cx="6554992" cy="1325563"/>
          </a:xfrm>
          <a:prstGeom prst="rect">
            <a:avLst/>
          </a:prstGeom>
          <a:noFill/>
          <a:ln>
            <a:noFill/>
          </a:ln>
        </p:spPr>
        <p:txBody>
          <a:bodyPr spcFirstLastPara="1" wrap="square" lIns="0" tIns="45700" rIns="91425" bIns="45700" anchor="ctr" anchorCtr="0"/>
          <a:lstStyle>
            <a:lvl1pPr marR="0" lvl="0" algn="l" rtl="0">
              <a:lnSpc>
                <a:spcPct val="90000"/>
              </a:lnSpc>
              <a:spcBef>
                <a:spcPts val="0"/>
              </a:spcBef>
              <a:spcAft>
                <a:spcPts val="0"/>
              </a:spcAft>
              <a:buClr>
                <a:srgbClr val="664790"/>
              </a:buClr>
              <a:buSzPts val="2400"/>
              <a:buFont typeface="Verdana"/>
              <a:buNone/>
              <a:defRPr sz="2400" b="1" i="0" u="none" strike="noStrike" cap="none">
                <a:solidFill>
                  <a:srgbClr val="664790"/>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45465" y="1825625"/>
            <a:ext cx="10843705" cy="4351338"/>
          </a:xfrm>
          <a:prstGeom prst="rect">
            <a:avLst/>
          </a:prstGeom>
          <a:noFill/>
          <a:ln>
            <a:noFill/>
          </a:ln>
        </p:spPr>
        <p:txBody>
          <a:bodyPr spcFirstLastPara="1" wrap="square" lIns="0" tIns="45700" rIns="91425" bIns="45700" anchor="t" anchorCtr="0"/>
          <a:lstStyle>
            <a:lvl1pPr marL="457200" marR="0" lvl="0" indent="-381000" algn="l" rtl="0">
              <a:lnSpc>
                <a:spcPct val="100000"/>
              </a:lnSpc>
              <a:spcBef>
                <a:spcPts val="1000"/>
              </a:spcBef>
              <a:spcAft>
                <a:spcPts val="0"/>
              </a:spcAft>
              <a:buClr>
                <a:srgbClr val="664790"/>
              </a:buClr>
              <a:buSzPts val="2400"/>
              <a:buFont typeface="Arial"/>
              <a:buChar char="•"/>
              <a:defRPr sz="2400" b="0" i="0" u="none" strike="noStrike" cap="none">
                <a:solidFill>
                  <a:srgbClr val="664790"/>
                </a:solidFill>
                <a:latin typeface="Verdana"/>
                <a:ea typeface="Verdana"/>
                <a:cs typeface="Verdana"/>
                <a:sym typeface="Verdana"/>
              </a:defRPr>
            </a:lvl1pPr>
            <a:lvl2pPr marL="914400" marR="0" lvl="1" indent="-355600"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L="1371600" marR="0" lvl="2" indent="-342900"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L="1828800" marR="0" lvl="3" indent="-317500"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L="2286000" marR="0" lvl="4" indent="-304800"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1"/>
          <p:cNvSpPr txBox="1">
            <a:spLocks noGrp="1"/>
          </p:cNvSpPr>
          <p:nvPr>
            <p:ph type="ftr" idx="11"/>
          </p:nvPr>
        </p:nvSpPr>
        <p:spPr>
          <a:xfrm>
            <a:off x="1008071" y="6566069"/>
            <a:ext cx="4114800" cy="291510"/>
          </a:xfrm>
          <a:prstGeom prst="rect">
            <a:avLst/>
          </a:prstGeom>
          <a:noFill/>
          <a:ln>
            <a:noFill/>
          </a:ln>
        </p:spPr>
        <p:txBody>
          <a:bodyPr spcFirstLastPara="1" wrap="square" lIns="108000" tIns="0" rIns="36000" bIns="0" anchor="ctr" anchorCtr="0"/>
          <a:lstStyle>
            <a:lvl1pPr marR="0" lvl="0" algn="l" rtl="0">
              <a:spcBef>
                <a:spcPts val="0"/>
              </a:spcBef>
              <a:spcAft>
                <a:spcPts val="0"/>
              </a:spcAft>
              <a:buSzPts val="1400"/>
              <a:buNone/>
              <a:defRPr sz="800" b="0" i="0" u="none" strike="noStrike" cap="none">
                <a:solidFill>
                  <a:srgbClr val="664790"/>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77" r:id="rId2"/>
    <p:sldLayoutId id="214748367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ikvd.gov.lv/" TargetMode="Externa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2787" y="3064400"/>
            <a:ext cx="9800947" cy="2304988"/>
          </a:xfrm>
        </p:spPr>
        <p:txBody>
          <a:bodyPr/>
          <a:lstStyle/>
          <a:p>
            <a:pPr algn="ctr"/>
            <a:r>
              <a:rPr lang="lv-LV" sz="4000" dirty="0">
                <a:solidFill>
                  <a:srgbClr val="FFFFFF"/>
                </a:solidFill>
                <a:latin typeface="Arial" panose="020B0604020202020204" pitchFamily="34" charset="0"/>
                <a:ea typeface="Verdana" panose="020B0604030504040204" pitchFamily="34" charset="0"/>
                <a:cs typeface="Arial" panose="020B0604020202020204" pitchFamily="34" charset="0"/>
              </a:rPr>
              <a:t>Iekļaujošas izglītības īstenošanas progress</a:t>
            </a:r>
            <a:r>
              <a:rPr lang="en-US" sz="4000" dirty="0" smtClean="0">
                <a:solidFill>
                  <a:srgbClr val="FFFFFF"/>
                </a:solidFill>
                <a:latin typeface="Arial" panose="020B0604020202020204" pitchFamily="34" charset="0"/>
                <a:ea typeface="Verdana" panose="020B0604030504040204" pitchFamily="34" charset="0"/>
                <a:cs typeface="Arial" panose="020B0604020202020204" pitchFamily="34" charset="0"/>
              </a:rPr>
              <a:t/>
            </a:r>
            <a:br>
              <a:rPr lang="en-US" sz="4000" dirty="0" smtClean="0">
                <a:solidFill>
                  <a:srgbClr val="FFFFFF"/>
                </a:solidFill>
                <a:latin typeface="Arial" panose="020B0604020202020204" pitchFamily="34" charset="0"/>
                <a:ea typeface="Verdana" panose="020B0604030504040204" pitchFamily="34" charset="0"/>
                <a:cs typeface="Arial" panose="020B0604020202020204" pitchFamily="34" charset="0"/>
              </a:rPr>
            </a:br>
            <a:r>
              <a:rPr lang="en-US" sz="4000" dirty="0">
                <a:solidFill>
                  <a:srgbClr val="FFFFFF"/>
                </a:solidFill>
                <a:latin typeface="Arial" panose="020B0604020202020204" pitchFamily="34" charset="0"/>
                <a:ea typeface="Verdana" panose="020B0604030504040204" pitchFamily="34" charset="0"/>
                <a:cs typeface="Arial" panose="020B0604020202020204" pitchFamily="34" charset="0"/>
              </a:rPr>
              <a:t/>
            </a:r>
            <a:br>
              <a:rPr lang="en-US" sz="4000" dirty="0">
                <a:solidFill>
                  <a:srgbClr val="FFFFFF"/>
                </a:solidFill>
                <a:latin typeface="Arial" panose="020B0604020202020204" pitchFamily="34" charset="0"/>
                <a:ea typeface="Verdana" panose="020B0604030504040204" pitchFamily="34" charset="0"/>
                <a:cs typeface="Arial" panose="020B0604020202020204" pitchFamily="34" charset="0"/>
              </a:rPr>
            </a:br>
            <a:r>
              <a:rPr lang="lv-LV" sz="1400" dirty="0">
                <a:solidFill>
                  <a:srgbClr val="FFFFFF"/>
                </a:solidFill>
                <a:latin typeface="Arial" panose="020B0604020202020204" pitchFamily="34" charset="0"/>
                <a:ea typeface="Verdana" panose="020B0604030504040204" pitchFamily="34" charset="0"/>
                <a:cs typeface="Arial" panose="020B0604020202020204" pitchFamily="34" charset="0"/>
              </a:rPr>
              <a:t>Sociālās iekļaušanas politikas koordinācijas komitejas </a:t>
            </a:r>
            <a:r>
              <a:rPr lang="lv-LV" sz="1400" dirty="0" smtClean="0">
                <a:solidFill>
                  <a:srgbClr val="FFFFFF"/>
                </a:solidFill>
                <a:latin typeface="Arial" panose="020B0604020202020204" pitchFamily="34" charset="0"/>
                <a:ea typeface="Verdana" panose="020B0604030504040204" pitchFamily="34" charset="0"/>
                <a:cs typeface="Arial" panose="020B0604020202020204" pitchFamily="34" charset="0"/>
              </a:rPr>
              <a:t>sēde </a:t>
            </a:r>
            <a:br>
              <a:rPr lang="lv-LV" sz="1400" dirty="0" smtClean="0">
                <a:solidFill>
                  <a:srgbClr val="FFFFFF"/>
                </a:solidFill>
                <a:latin typeface="Arial" panose="020B0604020202020204" pitchFamily="34" charset="0"/>
                <a:ea typeface="Verdana" panose="020B0604030504040204" pitchFamily="34" charset="0"/>
                <a:cs typeface="Arial" panose="020B0604020202020204" pitchFamily="34" charset="0"/>
              </a:rPr>
            </a:br>
            <a:r>
              <a:rPr lang="lv-LV" sz="1400" dirty="0" smtClean="0">
                <a:solidFill>
                  <a:srgbClr val="FFFFFF"/>
                </a:solidFill>
                <a:latin typeface="Arial" panose="020B0604020202020204" pitchFamily="34" charset="0"/>
                <a:ea typeface="Verdana" panose="020B0604030504040204" pitchFamily="34" charset="0"/>
                <a:cs typeface="Arial" panose="020B0604020202020204" pitchFamily="34" charset="0"/>
              </a:rPr>
              <a:t>2022. gada </a:t>
            </a:r>
            <a:r>
              <a:rPr lang="lv-LV" sz="1400" dirty="0" smtClean="0">
                <a:solidFill>
                  <a:srgbClr val="FFFFFF"/>
                </a:solidFill>
                <a:latin typeface="Arial" panose="020B0604020202020204" pitchFamily="34" charset="0"/>
                <a:ea typeface="Verdana" panose="020B0604030504040204" pitchFamily="34" charset="0"/>
                <a:cs typeface="Arial" panose="020B0604020202020204" pitchFamily="34" charset="0"/>
              </a:rPr>
              <a:t>9. novembrī</a:t>
            </a:r>
            <a:endParaRPr lang="en-US" sz="1400" dirty="0">
              <a:latin typeface="Arial" panose="020B0604020202020204" pitchFamily="34" charset="0"/>
              <a:cs typeface="Arial" panose="020B0604020202020204" pitchFamily="34" charset="0"/>
            </a:endParaRPr>
          </a:p>
        </p:txBody>
      </p:sp>
      <p:sp>
        <p:nvSpPr>
          <p:cNvPr id="5" name="TextBox 4"/>
          <p:cNvSpPr txBox="1"/>
          <p:nvPr/>
        </p:nvSpPr>
        <p:spPr>
          <a:xfrm>
            <a:off x="4472273" y="6046838"/>
            <a:ext cx="3521353" cy="338554"/>
          </a:xfrm>
          <a:prstGeom prst="rect">
            <a:avLst/>
          </a:prstGeom>
          <a:noFill/>
        </p:spPr>
        <p:txBody>
          <a:bodyPr wrap="square" rtlCol="0">
            <a:spAutoFit/>
          </a:bodyPr>
          <a:lstStyle/>
          <a:p>
            <a:r>
              <a:rPr lang="lv-LV" sz="1600" dirty="0" smtClean="0">
                <a:solidFill>
                  <a:schemeClr val="bg1"/>
                </a:solidFill>
                <a:latin typeface="Verdana" panose="020B0604030504040204" pitchFamily="34" charset="0"/>
                <a:ea typeface="Verdana" panose="020B0604030504040204" pitchFamily="34" charset="0"/>
              </a:rPr>
              <a:t>Izglītības un zinātnes ministrija</a:t>
            </a:r>
          </a:p>
        </p:txBody>
      </p:sp>
    </p:spTree>
    <p:extLst>
      <p:ext uri="{BB962C8B-B14F-4D97-AF65-F5344CB8AC3E}">
        <p14:creationId xmlns:p14="http://schemas.microsoft.com/office/powerpoint/2010/main" val="4044655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775" y="257551"/>
            <a:ext cx="11349938" cy="1142815"/>
          </a:xfrm>
        </p:spPr>
        <p:txBody>
          <a:bodyPr/>
          <a:lstStyle/>
          <a:p>
            <a:pPr algn="ctr"/>
            <a:r>
              <a:rPr lang="lv-LV" sz="2400" dirty="0"/>
              <a:t>ESF projektu atbalsts bērnu </a:t>
            </a:r>
            <a:r>
              <a:rPr lang="lv-LV" sz="2400" dirty="0" smtClean="0"/>
              <a:t/>
            </a:r>
            <a:br>
              <a:rPr lang="lv-LV" sz="2400" dirty="0" smtClean="0"/>
            </a:br>
            <a:r>
              <a:rPr lang="lv-LV" sz="2400" dirty="0" smtClean="0"/>
              <a:t>izaugsmei</a:t>
            </a:r>
            <a:r>
              <a:rPr lang="lv-LV" sz="2400" dirty="0"/>
              <a:t>, iekļaušanai un atbalstam </a:t>
            </a:r>
            <a:br>
              <a:rPr lang="lv-LV" sz="2400" dirty="0"/>
            </a:br>
            <a:endParaRPr lang="lv-LV" sz="2400" dirty="0"/>
          </a:p>
        </p:txBody>
      </p:sp>
      <p:sp>
        <p:nvSpPr>
          <p:cNvPr id="4" name="Slide Number Placeholder 3"/>
          <p:cNvSpPr>
            <a:spLocks noGrp="1"/>
          </p:cNvSpPr>
          <p:nvPr>
            <p:ph type="sldNum" idx="12"/>
          </p:nvPr>
        </p:nvSpPr>
        <p:spPr/>
        <p:txBody>
          <a:bodyPr/>
          <a:lstStyle/>
          <a:p>
            <a:fld id="{00000000-1234-1234-1234-123412341234}" type="slidenum">
              <a:rPr lang="lv-LV" smtClean="0"/>
              <a:pPr/>
              <a:t>10</a:t>
            </a:fld>
            <a:endParaRPr lang="lv-LV"/>
          </a:p>
        </p:txBody>
      </p:sp>
      <p:pic>
        <p:nvPicPr>
          <p:cNvPr id="6" name="Picture 5"/>
          <p:cNvPicPr>
            <a:picLocks noChangeAspect="1"/>
          </p:cNvPicPr>
          <p:nvPr/>
        </p:nvPicPr>
        <p:blipFill>
          <a:blip r:embed="rId3"/>
          <a:stretch>
            <a:fillRect/>
          </a:stretch>
        </p:blipFill>
        <p:spPr>
          <a:xfrm>
            <a:off x="0" y="1534733"/>
            <a:ext cx="12192000" cy="5323267"/>
          </a:xfrm>
          <a:prstGeom prst="rect">
            <a:avLst/>
          </a:prstGeom>
        </p:spPr>
      </p:pic>
    </p:spTree>
    <p:extLst>
      <p:ext uri="{BB962C8B-B14F-4D97-AF65-F5344CB8AC3E}">
        <p14:creationId xmlns:p14="http://schemas.microsoft.com/office/powerpoint/2010/main" val="3798318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lv-LV" smtClean="0"/>
              <a:pPr/>
              <a:t>11</a:t>
            </a:fld>
            <a:endParaRPr lang="lv-LV"/>
          </a:p>
        </p:txBody>
      </p:sp>
      <p:pic>
        <p:nvPicPr>
          <p:cNvPr id="9" name="Picture 8"/>
          <p:cNvPicPr>
            <a:picLocks noChangeAspect="1"/>
          </p:cNvPicPr>
          <p:nvPr/>
        </p:nvPicPr>
        <p:blipFill>
          <a:blip r:embed="rId3"/>
          <a:stretch>
            <a:fillRect/>
          </a:stretch>
        </p:blipFill>
        <p:spPr>
          <a:xfrm>
            <a:off x="10574" y="0"/>
            <a:ext cx="12181426" cy="6858000"/>
          </a:xfrm>
          <a:prstGeom prst="rect">
            <a:avLst/>
          </a:prstGeom>
        </p:spPr>
      </p:pic>
      <p:sp>
        <p:nvSpPr>
          <p:cNvPr id="10" name="TextBox 9"/>
          <p:cNvSpPr txBox="1"/>
          <p:nvPr/>
        </p:nvSpPr>
        <p:spPr>
          <a:xfrm>
            <a:off x="15764" y="0"/>
            <a:ext cx="12176236" cy="461665"/>
          </a:xfrm>
          <a:prstGeom prst="rect">
            <a:avLst/>
          </a:prstGeom>
          <a:solidFill>
            <a:srgbClr val="FEFBDA">
              <a:alpha val="70000"/>
            </a:srgbClr>
          </a:solidFill>
          <a:ln>
            <a:solidFill>
              <a:schemeClr val="accent1">
                <a:alpha val="84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lv-LV" sz="2400" b="1" dirty="0">
                <a:solidFill>
                  <a:srgbClr val="000000"/>
                </a:solidFill>
              </a:rPr>
              <a:t>"Izglītības kvalitātes monitorings iekļaujošai </a:t>
            </a:r>
            <a:r>
              <a:rPr lang="lv-LV" sz="2400" b="1" dirty="0" smtClean="0">
                <a:solidFill>
                  <a:srgbClr val="000000"/>
                </a:solidFill>
              </a:rPr>
              <a:t>izglītībai"</a:t>
            </a:r>
            <a:endParaRPr lang="en-US" sz="2400" b="1" dirty="0">
              <a:solidFill>
                <a:srgbClr val="000000"/>
              </a:solidFill>
            </a:endParaRPr>
          </a:p>
        </p:txBody>
      </p:sp>
      <p:sp>
        <p:nvSpPr>
          <p:cNvPr id="11" name="TextBox 10"/>
          <p:cNvSpPr txBox="1"/>
          <p:nvPr/>
        </p:nvSpPr>
        <p:spPr>
          <a:xfrm>
            <a:off x="187993" y="605041"/>
            <a:ext cx="11586779" cy="1323439"/>
          </a:xfrm>
          <a:prstGeom prst="rect">
            <a:avLst/>
          </a:prstGeom>
          <a:solidFill>
            <a:srgbClr val="FEFBDA">
              <a:alpha val="70000"/>
            </a:srgb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spcBef>
                <a:spcPts val="900"/>
              </a:spcBef>
              <a:spcAft>
                <a:spcPts val="900"/>
              </a:spcAft>
              <a:buSzPts val="2400"/>
              <a:defRPr/>
            </a:pPr>
            <a:r>
              <a:rPr lang="en-US" sz="1600" dirty="0">
                <a:solidFill>
                  <a:srgbClr val="000000"/>
                </a:solidFill>
                <a:latin typeface="Verdana" panose="020B0604030504040204" pitchFamily="34" charset="0"/>
                <a:ea typeface="Verdana" panose="020B0604030504040204" pitchFamily="34" charset="0"/>
              </a:rPr>
              <a:t>Konferenci </a:t>
            </a:r>
            <a:r>
              <a:rPr lang="en-US" sz="1600" dirty="0" err="1" smtClean="0">
                <a:solidFill>
                  <a:srgbClr val="000000"/>
                </a:solidFill>
                <a:latin typeface="Verdana" panose="020B0604030504040204" pitchFamily="34" charset="0"/>
                <a:ea typeface="Verdana" panose="020B0604030504040204" pitchFamily="34" charset="0"/>
              </a:rPr>
              <a:t>rīko</a:t>
            </a:r>
            <a:r>
              <a:rPr lang="lv-LV" sz="1600" dirty="0" smtClean="0">
                <a:solidFill>
                  <a:srgbClr val="000000"/>
                </a:solidFill>
                <a:latin typeface="Verdana" panose="020B0604030504040204" pitchFamily="34" charset="0"/>
                <a:ea typeface="Verdana" panose="020B0604030504040204" pitchFamily="34" charset="0"/>
              </a:rPr>
              <a:t>ja</a:t>
            </a:r>
            <a:r>
              <a:rPr lang="en-US" sz="1600" dirty="0" smtClean="0">
                <a:solidFill>
                  <a:srgbClr val="000000"/>
                </a:solidFill>
                <a:latin typeface="Verdana" panose="020B0604030504040204" pitchFamily="34" charset="0"/>
                <a:ea typeface="Verdana" panose="020B0604030504040204" pitchFamily="34" charset="0"/>
              </a:rPr>
              <a:t> Izglītības </a:t>
            </a:r>
            <a:r>
              <a:rPr lang="en-US" sz="1600" dirty="0" err="1" smtClean="0">
                <a:solidFill>
                  <a:srgbClr val="000000"/>
                </a:solidFill>
                <a:latin typeface="Verdana" panose="020B0604030504040204" pitchFamily="34" charset="0"/>
                <a:ea typeface="Verdana" panose="020B0604030504040204" pitchFamily="34" charset="0"/>
              </a:rPr>
              <a:t>kvalitātes</a:t>
            </a:r>
            <a:r>
              <a:rPr lang="en-US" sz="1600" dirty="0" smtClean="0">
                <a:solidFill>
                  <a:srgbClr val="000000"/>
                </a:solidFill>
                <a:latin typeface="Verdana" panose="020B0604030504040204" pitchFamily="34" charset="0"/>
                <a:ea typeface="Verdana" panose="020B0604030504040204" pitchFamily="34" charset="0"/>
              </a:rPr>
              <a:t> </a:t>
            </a:r>
            <a:r>
              <a:rPr lang="en-US" sz="1600" dirty="0" err="1" smtClean="0">
                <a:solidFill>
                  <a:srgbClr val="000000"/>
                </a:solidFill>
                <a:latin typeface="Verdana" panose="020B0604030504040204" pitchFamily="34" charset="0"/>
                <a:ea typeface="Verdana" panose="020B0604030504040204" pitchFamily="34" charset="0"/>
              </a:rPr>
              <a:t>valsts</a:t>
            </a:r>
            <a:r>
              <a:rPr lang="en-US" sz="1600" dirty="0" smtClean="0">
                <a:solidFill>
                  <a:srgbClr val="000000"/>
                </a:solidFill>
                <a:latin typeface="Verdana" panose="020B0604030504040204" pitchFamily="34" charset="0"/>
                <a:ea typeface="Verdana" panose="020B0604030504040204" pitchFamily="34" charset="0"/>
              </a:rPr>
              <a:t> </a:t>
            </a:r>
            <a:r>
              <a:rPr lang="en-US" sz="1600" dirty="0" err="1" smtClean="0">
                <a:solidFill>
                  <a:srgbClr val="000000"/>
                </a:solidFill>
                <a:latin typeface="Verdana" panose="020B0604030504040204" pitchFamily="34" charset="0"/>
                <a:ea typeface="Verdana" panose="020B0604030504040204" pitchFamily="34" charset="0"/>
              </a:rPr>
              <a:t>dienests</a:t>
            </a:r>
            <a:r>
              <a:rPr lang="en-US" sz="1600" dirty="0" smtClean="0">
                <a:solidFill>
                  <a:srgbClr val="000000"/>
                </a:solidFill>
                <a:latin typeface="Verdana" panose="020B0604030504040204" pitchFamily="34" charset="0"/>
                <a:ea typeface="Verdana" panose="020B0604030504040204" pitchFamily="34" charset="0"/>
              </a:rPr>
              <a:t> </a:t>
            </a:r>
            <a:r>
              <a:rPr lang="en-US" sz="1600" dirty="0" err="1">
                <a:solidFill>
                  <a:srgbClr val="000000"/>
                </a:solidFill>
                <a:latin typeface="Verdana" panose="020B0604030504040204" pitchFamily="34" charset="0"/>
                <a:ea typeface="Verdana" panose="020B0604030504040204" pitchFamily="34" charset="0"/>
              </a:rPr>
              <a:t>sadarbībā</a:t>
            </a:r>
            <a:r>
              <a:rPr lang="en-US" sz="1600" dirty="0">
                <a:solidFill>
                  <a:srgbClr val="000000"/>
                </a:solidFill>
                <a:latin typeface="Verdana" panose="020B0604030504040204" pitchFamily="34" charset="0"/>
                <a:ea typeface="Verdana" panose="020B0604030504040204" pitchFamily="34" charset="0"/>
              </a:rPr>
              <a:t> </a:t>
            </a:r>
            <a:r>
              <a:rPr lang="en-US" sz="1600" dirty="0" err="1">
                <a:solidFill>
                  <a:srgbClr val="000000"/>
                </a:solidFill>
                <a:latin typeface="Verdana" panose="020B0604030504040204" pitchFamily="34" charset="0"/>
                <a:ea typeface="Verdana" panose="020B0604030504040204" pitchFamily="34" charset="0"/>
              </a:rPr>
              <a:t>ar</a:t>
            </a:r>
            <a:r>
              <a:rPr lang="en-US" sz="1600" dirty="0">
                <a:solidFill>
                  <a:srgbClr val="000000"/>
                </a:solidFill>
                <a:latin typeface="Verdana" panose="020B0604030504040204" pitchFamily="34" charset="0"/>
                <a:ea typeface="Verdana" panose="020B0604030504040204" pitchFamily="34" charset="0"/>
              </a:rPr>
              <a:t> Izglītības un </a:t>
            </a:r>
            <a:r>
              <a:rPr lang="en-US" sz="1600" dirty="0" err="1">
                <a:solidFill>
                  <a:srgbClr val="000000"/>
                </a:solidFill>
                <a:latin typeface="Verdana" panose="020B0604030504040204" pitchFamily="34" charset="0"/>
                <a:ea typeface="Verdana" panose="020B0604030504040204" pitchFamily="34" charset="0"/>
              </a:rPr>
              <a:t>zinātnes</a:t>
            </a:r>
            <a:r>
              <a:rPr lang="en-US" sz="1600" dirty="0">
                <a:solidFill>
                  <a:srgbClr val="000000"/>
                </a:solidFill>
                <a:latin typeface="Verdana" panose="020B0604030504040204" pitchFamily="34" charset="0"/>
                <a:ea typeface="Verdana" panose="020B0604030504040204" pitchFamily="34" charset="0"/>
              </a:rPr>
              <a:t> </a:t>
            </a:r>
            <a:r>
              <a:rPr lang="en-US" sz="1600" dirty="0" err="1">
                <a:solidFill>
                  <a:srgbClr val="000000"/>
                </a:solidFill>
                <a:latin typeface="Verdana" panose="020B0604030504040204" pitchFamily="34" charset="0"/>
                <a:ea typeface="Verdana" panose="020B0604030504040204" pitchFamily="34" charset="0"/>
              </a:rPr>
              <a:t>ministriju</a:t>
            </a:r>
            <a:r>
              <a:rPr lang="en-US" sz="1600" dirty="0">
                <a:solidFill>
                  <a:srgbClr val="000000"/>
                </a:solidFill>
                <a:latin typeface="Verdana" panose="020B0604030504040204" pitchFamily="34" charset="0"/>
                <a:ea typeface="Verdana" panose="020B0604030504040204" pitchFamily="34" charset="0"/>
              </a:rPr>
              <a:t>, </a:t>
            </a:r>
            <a:r>
              <a:rPr lang="en-US" sz="1600" dirty="0" err="1">
                <a:solidFill>
                  <a:srgbClr val="000000"/>
                </a:solidFill>
                <a:latin typeface="Verdana" panose="020B0604030504040204" pitchFamily="34" charset="0"/>
                <a:ea typeface="Verdana" panose="020B0604030504040204" pitchFamily="34" charset="0"/>
              </a:rPr>
              <a:t>Cēsu</a:t>
            </a:r>
            <a:r>
              <a:rPr lang="en-US" sz="1600" dirty="0">
                <a:solidFill>
                  <a:srgbClr val="000000"/>
                </a:solidFill>
                <a:latin typeface="Verdana" panose="020B0604030504040204" pitchFamily="34" charset="0"/>
                <a:ea typeface="Verdana" panose="020B0604030504040204" pitchFamily="34" charset="0"/>
              </a:rPr>
              <a:t> novada </a:t>
            </a:r>
            <a:r>
              <a:rPr lang="en-US" sz="1600" dirty="0" err="1">
                <a:solidFill>
                  <a:srgbClr val="000000"/>
                </a:solidFill>
                <a:latin typeface="Verdana" panose="020B0604030504040204" pitchFamily="34" charset="0"/>
                <a:ea typeface="Verdana" panose="020B0604030504040204" pitchFamily="34" charset="0"/>
              </a:rPr>
              <a:t>pašvaldību</a:t>
            </a:r>
            <a:r>
              <a:rPr lang="en-US" sz="1600" dirty="0">
                <a:solidFill>
                  <a:srgbClr val="000000"/>
                </a:solidFill>
                <a:latin typeface="Verdana" panose="020B0604030504040204" pitchFamily="34" charset="0"/>
                <a:ea typeface="Verdana" panose="020B0604030504040204" pitchFamily="34" charset="0"/>
              </a:rPr>
              <a:t> un a/s </a:t>
            </a:r>
            <a:r>
              <a:rPr lang="en-US" sz="1600" dirty="0" err="1">
                <a:solidFill>
                  <a:srgbClr val="000000"/>
                </a:solidFill>
                <a:latin typeface="Verdana" panose="020B0604030504040204" pitchFamily="34" charset="0"/>
                <a:ea typeface="Verdana" panose="020B0604030504040204" pitchFamily="34" charset="0"/>
              </a:rPr>
              <a:t>Swedbank</a:t>
            </a:r>
            <a:r>
              <a:rPr lang="en-US" sz="1600" dirty="0">
                <a:solidFill>
                  <a:srgbClr val="000000"/>
                </a:solidFill>
                <a:latin typeface="Verdana" panose="020B0604030504040204" pitchFamily="34" charset="0"/>
                <a:ea typeface="Verdana" panose="020B0604030504040204" pitchFamily="34" charset="0"/>
              </a:rPr>
              <a:t>. </a:t>
            </a:r>
            <a:r>
              <a:rPr lang="en-US" sz="1600" dirty="0" err="1">
                <a:solidFill>
                  <a:srgbClr val="000000"/>
                </a:solidFill>
                <a:latin typeface="Verdana" panose="020B0604030504040204" pitchFamily="34" charset="0"/>
                <a:ea typeface="Verdana" panose="020B0604030504040204" pitchFamily="34" charset="0"/>
              </a:rPr>
              <a:t>Konference</a:t>
            </a:r>
            <a:r>
              <a:rPr lang="en-US" sz="1600" dirty="0">
                <a:solidFill>
                  <a:srgbClr val="000000"/>
                </a:solidFill>
                <a:latin typeface="Verdana" panose="020B0604030504040204" pitchFamily="34" charset="0"/>
                <a:ea typeface="Verdana" panose="020B0604030504040204" pitchFamily="34" charset="0"/>
              </a:rPr>
              <a:t> </a:t>
            </a:r>
            <a:r>
              <a:rPr lang="en-US" sz="1600" dirty="0" err="1">
                <a:solidFill>
                  <a:srgbClr val="000000"/>
                </a:solidFill>
                <a:latin typeface="Verdana" panose="020B0604030504040204" pitchFamily="34" charset="0"/>
                <a:ea typeface="Verdana" panose="020B0604030504040204" pitchFamily="34" charset="0"/>
              </a:rPr>
              <a:t>notiks</a:t>
            </a:r>
            <a:r>
              <a:rPr lang="en-US" sz="1600" dirty="0">
                <a:solidFill>
                  <a:srgbClr val="000000"/>
                </a:solidFill>
                <a:latin typeface="Verdana" panose="020B0604030504040204" pitchFamily="34" charset="0"/>
                <a:ea typeface="Verdana" panose="020B0604030504040204" pitchFamily="34" charset="0"/>
              </a:rPr>
              <a:t> </a:t>
            </a:r>
            <a:r>
              <a:rPr lang="en-US" sz="1600" dirty="0" err="1">
                <a:solidFill>
                  <a:srgbClr val="000000"/>
                </a:solidFill>
                <a:latin typeface="Verdana" panose="020B0604030504040204" pitchFamily="34" charset="0"/>
                <a:ea typeface="Verdana" panose="020B0604030504040204" pitchFamily="34" charset="0"/>
              </a:rPr>
              <a:t>hibrīdveidā</a:t>
            </a:r>
            <a:r>
              <a:rPr lang="en-US" sz="1600" dirty="0">
                <a:solidFill>
                  <a:srgbClr val="000000"/>
                </a:solidFill>
                <a:latin typeface="Verdana" panose="020B0604030504040204" pitchFamily="34" charset="0"/>
                <a:ea typeface="Verdana" panose="020B0604030504040204" pitchFamily="34" charset="0"/>
              </a:rPr>
              <a:t> – </a:t>
            </a:r>
            <a:r>
              <a:rPr lang="en-US" sz="1600" dirty="0" err="1">
                <a:solidFill>
                  <a:srgbClr val="000000"/>
                </a:solidFill>
                <a:latin typeface="Verdana" panose="020B0604030504040204" pitchFamily="34" charset="0"/>
                <a:ea typeface="Verdana" panose="020B0604030504040204" pitchFamily="34" charset="0"/>
              </a:rPr>
              <a:t>klātienē</a:t>
            </a:r>
            <a:r>
              <a:rPr lang="en-US" sz="1600" dirty="0">
                <a:solidFill>
                  <a:srgbClr val="000000"/>
                </a:solidFill>
                <a:latin typeface="Verdana" panose="020B0604030504040204" pitchFamily="34" charset="0"/>
                <a:ea typeface="Verdana" panose="020B0604030504040204" pitchFamily="34" charset="0"/>
              </a:rPr>
              <a:t> </a:t>
            </a:r>
            <a:r>
              <a:rPr lang="en-US" sz="1600" dirty="0" err="1">
                <a:solidFill>
                  <a:srgbClr val="000000"/>
                </a:solidFill>
                <a:latin typeface="Verdana" panose="020B0604030504040204" pitchFamily="34" charset="0"/>
                <a:ea typeface="Verdana" panose="020B0604030504040204" pitchFamily="34" charset="0"/>
              </a:rPr>
              <a:t>Vidzemes</a:t>
            </a:r>
            <a:r>
              <a:rPr lang="en-US" sz="1600" dirty="0">
                <a:solidFill>
                  <a:srgbClr val="000000"/>
                </a:solidFill>
                <a:latin typeface="Verdana" panose="020B0604030504040204" pitchFamily="34" charset="0"/>
                <a:ea typeface="Verdana" panose="020B0604030504040204" pitchFamily="34" charset="0"/>
              </a:rPr>
              <a:t> </a:t>
            </a:r>
            <a:r>
              <a:rPr lang="en-US" sz="1600" dirty="0" err="1">
                <a:solidFill>
                  <a:srgbClr val="000000"/>
                </a:solidFill>
                <a:latin typeface="Verdana" panose="020B0604030504040204" pitchFamily="34" charset="0"/>
                <a:ea typeface="Verdana" panose="020B0604030504040204" pitchFamily="34" charset="0"/>
              </a:rPr>
              <a:t>koncertzālē</a:t>
            </a:r>
            <a:r>
              <a:rPr lang="en-US" sz="1600" dirty="0">
                <a:solidFill>
                  <a:srgbClr val="000000"/>
                </a:solidFill>
                <a:latin typeface="Verdana" panose="020B0604030504040204" pitchFamily="34" charset="0"/>
                <a:ea typeface="Verdana" panose="020B0604030504040204" pitchFamily="34" charset="0"/>
              </a:rPr>
              <a:t> </a:t>
            </a:r>
            <a:r>
              <a:rPr lang="en-US" sz="1600" dirty="0" err="1">
                <a:solidFill>
                  <a:srgbClr val="000000"/>
                </a:solidFill>
                <a:latin typeface="Verdana" panose="020B0604030504040204" pitchFamily="34" charset="0"/>
                <a:ea typeface="Verdana" panose="020B0604030504040204" pitchFamily="34" charset="0"/>
              </a:rPr>
              <a:t>Cēsīs</a:t>
            </a:r>
            <a:r>
              <a:rPr lang="en-US" sz="1600" dirty="0">
                <a:solidFill>
                  <a:srgbClr val="000000"/>
                </a:solidFill>
                <a:latin typeface="Verdana" panose="020B0604030504040204" pitchFamily="34" charset="0"/>
                <a:ea typeface="Verdana" panose="020B0604030504040204" pitchFamily="34" charset="0"/>
              </a:rPr>
              <a:t>, </a:t>
            </a:r>
            <a:r>
              <a:rPr lang="en-US" sz="1600" dirty="0" err="1">
                <a:solidFill>
                  <a:srgbClr val="000000"/>
                </a:solidFill>
                <a:latin typeface="Verdana" panose="020B0604030504040204" pitchFamily="34" charset="0"/>
                <a:ea typeface="Verdana" panose="020B0604030504040204" pitchFamily="34" charset="0"/>
              </a:rPr>
              <a:t>Raunas</a:t>
            </a:r>
            <a:r>
              <a:rPr lang="en-US" sz="1600" dirty="0">
                <a:solidFill>
                  <a:srgbClr val="000000"/>
                </a:solidFill>
                <a:latin typeface="Verdana" panose="020B0604030504040204" pitchFamily="34" charset="0"/>
                <a:ea typeface="Verdana" panose="020B0604030504040204" pitchFamily="34" charset="0"/>
              </a:rPr>
              <a:t> </a:t>
            </a:r>
            <a:r>
              <a:rPr lang="en-US" sz="1600" dirty="0" err="1">
                <a:solidFill>
                  <a:srgbClr val="000000"/>
                </a:solidFill>
                <a:latin typeface="Verdana" panose="020B0604030504040204" pitchFamily="34" charset="0"/>
                <a:ea typeface="Verdana" panose="020B0604030504040204" pitchFamily="34" charset="0"/>
              </a:rPr>
              <a:t>ielā</a:t>
            </a:r>
            <a:r>
              <a:rPr lang="en-US" sz="1600" dirty="0">
                <a:solidFill>
                  <a:srgbClr val="000000"/>
                </a:solidFill>
                <a:latin typeface="Verdana" panose="020B0604030504040204" pitchFamily="34" charset="0"/>
                <a:ea typeface="Verdana" panose="020B0604030504040204" pitchFamily="34" charset="0"/>
              </a:rPr>
              <a:t> </a:t>
            </a:r>
            <a:r>
              <a:rPr lang="en-US" sz="1600" dirty="0" smtClean="0">
                <a:solidFill>
                  <a:srgbClr val="000000"/>
                </a:solidFill>
                <a:latin typeface="Verdana" panose="020B0604030504040204" pitchFamily="34" charset="0"/>
                <a:ea typeface="Verdana" panose="020B0604030504040204" pitchFamily="34" charset="0"/>
              </a:rPr>
              <a:t>12</a:t>
            </a:r>
            <a:r>
              <a:rPr lang="lv-LV" sz="1600" dirty="0" smtClean="0">
                <a:solidFill>
                  <a:srgbClr val="000000"/>
                </a:solidFill>
                <a:latin typeface="Verdana" panose="020B0604030504040204" pitchFamily="34" charset="0"/>
                <a:ea typeface="Verdana" panose="020B0604030504040204" pitchFamily="34" charset="0"/>
              </a:rPr>
              <a:t>.</a:t>
            </a:r>
            <a:r>
              <a:rPr lang="en-US" sz="1600" dirty="0" smtClean="0">
                <a:solidFill>
                  <a:srgbClr val="000000"/>
                </a:solidFill>
                <a:latin typeface="Verdana" panose="020B0604030504040204" pitchFamily="34" charset="0"/>
                <a:ea typeface="Verdana" panose="020B0604030504040204" pitchFamily="34" charset="0"/>
              </a:rPr>
              <a:t> </a:t>
            </a:r>
            <a:r>
              <a:rPr lang="lv-LV" sz="1600" dirty="0" smtClean="0">
                <a:solidFill>
                  <a:srgbClr val="000000"/>
                </a:solidFill>
                <a:latin typeface="Verdana" panose="020B0604030504040204" pitchFamily="34" charset="0"/>
                <a:ea typeface="Verdana" panose="020B0604030504040204" pitchFamily="34" charset="0"/>
              </a:rPr>
              <a:t>Konferencē p</a:t>
            </a:r>
            <a:r>
              <a:rPr lang="en-US" sz="1600" dirty="0" err="1" smtClean="0">
                <a:solidFill>
                  <a:srgbClr val="000000"/>
                </a:solidFill>
                <a:latin typeface="Verdana" panose="020B0604030504040204" pitchFamily="34" charset="0"/>
                <a:ea typeface="Verdana" panose="020B0604030504040204" pitchFamily="34" charset="0"/>
              </a:rPr>
              <a:t>iedalī</a:t>
            </a:r>
            <a:r>
              <a:rPr lang="lv-LV" sz="1600" dirty="0" smtClean="0">
                <a:solidFill>
                  <a:srgbClr val="000000"/>
                </a:solidFill>
                <a:latin typeface="Verdana" panose="020B0604030504040204" pitchFamily="34" charset="0"/>
                <a:ea typeface="Verdana" panose="020B0604030504040204" pitchFamily="34" charset="0"/>
              </a:rPr>
              <a:t>jās</a:t>
            </a:r>
            <a:r>
              <a:rPr lang="en-US" sz="1600" dirty="0" smtClean="0">
                <a:solidFill>
                  <a:srgbClr val="000000"/>
                </a:solidFill>
                <a:latin typeface="Verdana" panose="020B0604030504040204" pitchFamily="34" charset="0"/>
                <a:ea typeface="Verdana" panose="020B0604030504040204" pitchFamily="34" charset="0"/>
              </a:rPr>
              <a:t> </a:t>
            </a:r>
            <a:r>
              <a:rPr lang="en-US" sz="1600" dirty="0" err="1">
                <a:solidFill>
                  <a:srgbClr val="000000"/>
                </a:solidFill>
                <a:latin typeface="Verdana" panose="020B0604030504040204" pitchFamily="34" charset="0"/>
                <a:ea typeface="Verdana" panose="020B0604030504040204" pitchFamily="34" charset="0"/>
              </a:rPr>
              <a:t>līdz</a:t>
            </a:r>
            <a:r>
              <a:rPr lang="en-US" sz="1600" dirty="0">
                <a:solidFill>
                  <a:srgbClr val="000000"/>
                </a:solidFill>
                <a:latin typeface="Verdana" panose="020B0604030504040204" pitchFamily="34" charset="0"/>
                <a:ea typeface="Verdana" panose="020B0604030504040204" pitchFamily="34" charset="0"/>
              </a:rPr>
              <a:t> 250 </a:t>
            </a:r>
            <a:r>
              <a:rPr lang="en-US" sz="1600" dirty="0" err="1">
                <a:solidFill>
                  <a:srgbClr val="000000"/>
                </a:solidFill>
                <a:latin typeface="Verdana" panose="020B0604030504040204" pitchFamily="34" charset="0"/>
                <a:ea typeface="Verdana" panose="020B0604030504040204" pitchFamily="34" charset="0"/>
              </a:rPr>
              <a:t>dalībniekiem</a:t>
            </a:r>
            <a:r>
              <a:rPr lang="en-US" sz="1600" dirty="0">
                <a:solidFill>
                  <a:srgbClr val="000000"/>
                </a:solidFill>
                <a:latin typeface="Verdana" panose="020B0604030504040204" pitchFamily="34" charset="0"/>
                <a:ea typeface="Verdana" panose="020B0604030504040204" pitchFamily="34" charset="0"/>
              </a:rPr>
              <a:t> (</a:t>
            </a:r>
            <a:r>
              <a:rPr lang="en-US" sz="1600" dirty="0" err="1">
                <a:solidFill>
                  <a:srgbClr val="000000"/>
                </a:solidFill>
                <a:latin typeface="Verdana" panose="020B0604030504040204" pitchFamily="34" charset="0"/>
                <a:ea typeface="Verdana" panose="020B0604030504040204" pitchFamily="34" charset="0"/>
              </a:rPr>
              <a:t>kvalitātes</a:t>
            </a:r>
            <a:r>
              <a:rPr lang="en-US" sz="1600" dirty="0">
                <a:solidFill>
                  <a:srgbClr val="000000"/>
                </a:solidFill>
                <a:latin typeface="Verdana" panose="020B0604030504040204" pitchFamily="34" charset="0"/>
                <a:ea typeface="Verdana" panose="020B0604030504040204" pitchFamily="34" charset="0"/>
              </a:rPr>
              <a:t> </a:t>
            </a:r>
            <a:r>
              <a:rPr lang="en-US" sz="1600" dirty="0" err="1">
                <a:solidFill>
                  <a:srgbClr val="000000"/>
                </a:solidFill>
                <a:latin typeface="Verdana" panose="020B0604030504040204" pitchFamily="34" charset="0"/>
                <a:ea typeface="Verdana" panose="020B0604030504040204" pitchFamily="34" charset="0"/>
              </a:rPr>
              <a:t>vērtēšanas</a:t>
            </a:r>
            <a:r>
              <a:rPr lang="en-US" sz="1600" dirty="0">
                <a:solidFill>
                  <a:srgbClr val="000000"/>
                </a:solidFill>
                <a:latin typeface="Verdana" panose="020B0604030504040204" pitchFamily="34" charset="0"/>
                <a:ea typeface="Verdana" panose="020B0604030504040204" pitchFamily="34" charset="0"/>
              </a:rPr>
              <a:t> </a:t>
            </a:r>
            <a:r>
              <a:rPr lang="en-US" sz="1600" dirty="0" err="1">
                <a:solidFill>
                  <a:srgbClr val="000000"/>
                </a:solidFill>
                <a:latin typeface="Verdana" panose="020B0604030504040204" pitchFamily="34" charset="0"/>
                <a:ea typeface="Verdana" panose="020B0604030504040204" pitchFamily="34" charset="0"/>
              </a:rPr>
              <a:t>eksperti</a:t>
            </a:r>
            <a:r>
              <a:rPr lang="en-US" sz="1600" dirty="0">
                <a:solidFill>
                  <a:srgbClr val="000000"/>
                </a:solidFill>
                <a:latin typeface="Verdana" panose="020B0604030504040204" pitchFamily="34" charset="0"/>
                <a:ea typeface="Verdana" panose="020B0604030504040204" pitchFamily="34" charset="0"/>
              </a:rPr>
              <a:t>, </a:t>
            </a:r>
            <a:r>
              <a:rPr lang="en-US" sz="1600" dirty="0" err="1">
                <a:solidFill>
                  <a:srgbClr val="000000"/>
                </a:solidFill>
                <a:latin typeface="Verdana" panose="020B0604030504040204" pitchFamily="34" charset="0"/>
                <a:ea typeface="Verdana" panose="020B0604030504040204" pitchFamily="34" charset="0"/>
              </a:rPr>
              <a:t>konferences</a:t>
            </a:r>
            <a:r>
              <a:rPr lang="en-US" sz="1600" dirty="0">
                <a:solidFill>
                  <a:srgbClr val="000000"/>
                </a:solidFill>
                <a:latin typeface="Verdana" panose="020B0604030504040204" pitchFamily="34" charset="0"/>
                <a:ea typeface="Verdana" panose="020B0604030504040204" pitchFamily="34" charset="0"/>
              </a:rPr>
              <a:t> </a:t>
            </a:r>
            <a:r>
              <a:rPr lang="en-US" sz="1600" dirty="0" err="1">
                <a:solidFill>
                  <a:srgbClr val="000000"/>
                </a:solidFill>
                <a:latin typeface="Verdana" panose="020B0604030504040204" pitchFamily="34" charset="0"/>
                <a:ea typeface="Verdana" panose="020B0604030504040204" pitchFamily="34" charset="0"/>
              </a:rPr>
              <a:t>organizatori</a:t>
            </a:r>
            <a:r>
              <a:rPr lang="en-US" sz="1600" dirty="0">
                <a:solidFill>
                  <a:srgbClr val="000000"/>
                </a:solidFill>
                <a:latin typeface="Verdana" panose="020B0604030504040204" pitchFamily="34" charset="0"/>
                <a:ea typeface="Verdana" panose="020B0604030504040204" pitchFamily="34" charset="0"/>
              </a:rPr>
              <a:t> un </a:t>
            </a:r>
            <a:r>
              <a:rPr lang="en-US" sz="1600" dirty="0" err="1">
                <a:solidFill>
                  <a:srgbClr val="000000"/>
                </a:solidFill>
                <a:latin typeface="Verdana" panose="020B0604030504040204" pitchFamily="34" charset="0"/>
                <a:ea typeface="Verdana" panose="020B0604030504040204" pitchFamily="34" charset="0"/>
              </a:rPr>
              <a:t>kursu</a:t>
            </a:r>
            <a:r>
              <a:rPr lang="en-US" sz="1600" dirty="0">
                <a:solidFill>
                  <a:srgbClr val="000000"/>
                </a:solidFill>
                <a:latin typeface="Verdana" panose="020B0604030504040204" pitchFamily="34" charset="0"/>
                <a:ea typeface="Verdana" panose="020B0604030504040204" pitchFamily="34" charset="0"/>
              </a:rPr>
              <a:t> “Izglītības </a:t>
            </a:r>
            <a:r>
              <a:rPr lang="en-US" sz="1600" dirty="0" err="1">
                <a:solidFill>
                  <a:srgbClr val="000000"/>
                </a:solidFill>
                <a:latin typeface="Verdana" panose="020B0604030504040204" pitchFamily="34" charset="0"/>
                <a:ea typeface="Verdana" panose="020B0604030504040204" pitchFamily="34" charset="0"/>
              </a:rPr>
              <a:t>kvalitātes</a:t>
            </a:r>
            <a:r>
              <a:rPr lang="en-US" sz="1600" dirty="0">
                <a:solidFill>
                  <a:srgbClr val="000000"/>
                </a:solidFill>
                <a:latin typeface="Verdana" panose="020B0604030504040204" pitchFamily="34" charset="0"/>
                <a:ea typeface="Verdana" panose="020B0604030504040204" pitchFamily="34" charset="0"/>
              </a:rPr>
              <a:t> </a:t>
            </a:r>
            <a:r>
              <a:rPr lang="en-US" sz="1600" dirty="0" err="1">
                <a:solidFill>
                  <a:srgbClr val="000000"/>
                </a:solidFill>
                <a:latin typeface="Verdana" panose="020B0604030504040204" pitchFamily="34" charset="0"/>
                <a:ea typeface="Verdana" panose="020B0604030504040204" pitchFamily="34" charset="0"/>
              </a:rPr>
              <a:t>nodrošināšana</a:t>
            </a:r>
            <a:r>
              <a:rPr lang="en-US" sz="1600" dirty="0">
                <a:solidFill>
                  <a:srgbClr val="000000"/>
                </a:solidFill>
                <a:latin typeface="Verdana" panose="020B0604030504040204" pitchFamily="34" charset="0"/>
                <a:ea typeface="Verdana" panose="020B0604030504040204" pitchFamily="34" charset="0"/>
              </a:rPr>
              <a:t> </a:t>
            </a:r>
            <a:r>
              <a:rPr lang="en-US" sz="1600" dirty="0" err="1">
                <a:solidFill>
                  <a:srgbClr val="000000"/>
                </a:solidFill>
                <a:latin typeface="Verdana" panose="020B0604030504040204" pitchFamily="34" charset="0"/>
                <a:ea typeface="Verdana" panose="020B0604030504040204" pitchFamily="34" charset="0"/>
              </a:rPr>
              <a:t>pašvaldībā</a:t>
            </a:r>
            <a:r>
              <a:rPr lang="en-US" sz="1600" dirty="0">
                <a:solidFill>
                  <a:srgbClr val="000000"/>
                </a:solidFill>
                <a:latin typeface="Verdana" panose="020B0604030504040204" pitchFamily="34" charset="0"/>
                <a:ea typeface="Verdana" panose="020B0604030504040204" pitchFamily="34" charset="0"/>
              </a:rPr>
              <a:t>” </a:t>
            </a:r>
            <a:r>
              <a:rPr lang="en-US" sz="1600" dirty="0" err="1">
                <a:solidFill>
                  <a:srgbClr val="000000"/>
                </a:solidFill>
                <a:latin typeface="Verdana" panose="020B0604030504040204" pitchFamily="34" charset="0"/>
                <a:ea typeface="Verdana" panose="020B0604030504040204" pitchFamily="34" charset="0"/>
              </a:rPr>
              <a:t>dalībnieki</a:t>
            </a:r>
            <a:r>
              <a:rPr lang="en-US" sz="1600" dirty="0">
                <a:solidFill>
                  <a:srgbClr val="000000"/>
                </a:solidFill>
                <a:latin typeface="Verdana" panose="020B0604030504040204" pitchFamily="34" charset="0"/>
                <a:ea typeface="Verdana" panose="020B0604030504040204" pitchFamily="34" charset="0"/>
              </a:rPr>
              <a:t>), bet </a:t>
            </a:r>
            <a:r>
              <a:rPr lang="en-US" sz="1600" dirty="0" err="1">
                <a:solidFill>
                  <a:srgbClr val="000000"/>
                </a:solidFill>
                <a:latin typeface="Verdana" panose="020B0604030504040204" pitchFamily="34" charset="0"/>
                <a:ea typeface="Verdana" panose="020B0604030504040204" pitchFamily="34" charset="0"/>
              </a:rPr>
              <a:t>tiešsaistē</a:t>
            </a:r>
            <a:r>
              <a:rPr lang="en-US" sz="1600" dirty="0">
                <a:solidFill>
                  <a:srgbClr val="000000"/>
                </a:solidFill>
                <a:latin typeface="Verdana" panose="020B0604030504040204" pitchFamily="34" charset="0"/>
                <a:ea typeface="Verdana" panose="020B0604030504040204" pitchFamily="34" charset="0"/>
              </a:rPr>
              <a:t> </a:t>
            </a:r>
            <a:r>
              <a:rPr lang="en-US" sz="1600" dirty="0" err="1">
                <a:solidFill>
                  <a:srgbClr val="000000"/>
                </a:solidFill>
                <a:latin typeface="Verdana" panose="020B0604030504040204" pitchFamily="34" charset="0"/>
                <a:ea typeface="Verdana" panose="020B0604030504040204" pitchFamily="34" charset="0"/>
              </a:rPr>
              <a:t>konferences</a:t>
            </a:r>
            <a:r>
              <a:rPr lang="en-US" sz="1600" dirty="0">
                <a:solidFill>
                  <a:srgbClr val="000000"/>
                </a:solidFill>
                <a:latin typeface="Verdana" panose="020B0604030504040204" pitchFamily="34" charset="0"/>
                <a:ea typeface="Verdana" panose="020B0604030504040204" pitchFamily="34" charset="0"/>
              </a:rPr>
              <a:t> </a:t>
            </a:r>
            <a:r>
              <a:rPr lang="en-US" sz="1600" dirty="0" err="1">
                <a:solidFill>
                  <a:srgbClr val="000000"/>
                </a:solidFill>
                <a:latin typeface="Verdana" panose="020B0604030504040204" pitchFamily="34" charset="0"/>
                <a:ea typeface="Verdana" panose="020B0604030504040204" pitchFamily="34" charset="0"/>
              </a:rPr>
              <a:t>norisei</a:t>
            </a:r>
            <a:r>
              <a:rPr lang="en-US" sz="1600" dirty="0">
                <a:solidFill>
                  <a:srgbClr val="000000"/>
                </a:solidFill>
                <a:latin typeface="Verdana" panose="020B0604030504040204" pitchFamily="34" charset="0"/>
                <a:ea typeface="Verdana" panose="020B0604030504040204" pitchFamily="34" charset="0"/>
              </a:rPr>
              <a:t> </a:t>
            </a:r>
            <a:r>
              <a:rPr lang="en-US" sz="1600" dirty="0" err="1" smtClean="0">
                <a:solidFill>
                  <a:srgbClr val="000000"/>
                </a:solidFill>
                <a:latin typeface="Verdana" panose="020B0604030504040204" pitchFamily="34" charset="0"/>
                <a:ea typeface="Verdana" panose="020B0604030504040204" pitchFamily="34" charset="0"/>
              </a:rPr>
              <a:t>varē</a:t>
            </a:r>
            <a:r>
              <a:rPr lang="lv-LV" sz="1600" dirty="0" smtClean="0">
                <a:solidFill>
                  <a:srgbClr val="000000"/>
                </a:solidFill>
                <a:latin typeface="Verdana" panose="020B0604030504040204" pitchFamily="34" charset="0"/>
                <a:ea typeface="Verdana" panose="020B0604030504040204" pitchFamily="34" charset="0"/>
              </a:rPr>
              <a:t>ja</a:t>
            </a:r>
            <a:r>
              <a:rPr lang="en-US" sz="1600" dirty="0" smtClean="0">
                <a:solidFill>
                  <a:srgbClr val="000000"/>
                </a:solidFill>
                <a:latin typeface="Verdana" panose="020B0604030504040204" pitchFamily="34" charset="0"/>
                <a:ea typeface="Verdana" panose="020B0604030504040204" pitchFamily="34" charset="0"/>
              </a:rPr>
              <a:t> </a:t>
            </a:r>
            <a:r>
              <a:rPr lang="en-US" sz="1600" dirty="0" err="1">
                <a:solidFill>
                  <a:srgbClr val="000000"/>
                </a:solidFill>
                <a:latin typeface="Verdana" panose="020B0604030504040204" pitchFamily="34" charset="0"/>
                <a:ea typeface="Verdana" panose="020B0604030504040204" pitchFamily="34" charset="0"/>
              </a:rPr>
              <a:t>sekot</a:t>
            </a:r>
            <a:r>
              <a:rPr lang="en-US" sz="1600" dirty="0">
                <a:solidFill>
                  <a:srgbClr val="000000"/>
                </a:solidFill>
                <a:latin typeface="Verdana" panose="020B0604030504040204" pitchFamily="34" charset="0"/>
                <a:ea typeface="Verdana" panose="020B0604030504040204" pitchFamily="34" charset="0"/>
              </a:rPr>
              <a:t> </a:t>
            </a:r>
            <a:r>
              <a:rPr lang="en-US" sz="1600" dirty="0" err="1">
                <a:solidFill>
                  <a:srgbClr val="000000"/>
                </a:solidFill>
                <a:latin typeface="Verdana" panose="020B0604030504040204" pitchFamily="34" charset="0"/>
                <a:ea typeface="Verdana" panose="020B0604030504040204" pitchFamily="34" charset="0"/>
              </a:rPr>
              <a:t>līdzi</a:t>
            </a:r>
            <a:r>
              <a:rPr lang="en-US" sz="1600" dirty="0">
                <a:solidFill>
                  <a:srgbClr val="000000"/>
                </a:solidFill>
                <a:latin typeface="Verdana" panose="020B0604030504040204" pitchFamily="34" charset="0"/>
                <a:ea typeface="Verdana" panose="020B0604030504040204" pitchFamily="34" charset="0"/>
              </a:rPr>
              <a:t> </a:t>
            </a:r>
            <a:r>
              <a:rPr lang="en-US" sz="1600" dirty="0" err="1">
                <a:solidFill>
                  <a:srgbClr val="000000"/>
                </a:solidFill>
                <a:latin typeface="Verdana" panose="020B0604030504040204" pitchFamily="34" charset="0"/>
                <a:ea typeface="Verdana" panose="020B0604030504040204" pitchFamily="34" charset="0"/>
              </a:rPr>
              <a:t>līdz</a:t>
            </a:r>
            <a:r>
              <a:rPr lang="en-US" sz="1600" dirty="0">
                <a:solidFill>
                  <a:srgbClr val="000000"/>
                </a:solidFill>
                <a:latin typeface="Verdana" panose="020B0604030504040204" pitchFamily="34" charset="0"/>
                <a:ea typeface="Verdana" panose="020B0604030504040204" pitchFamily="34" charset="0"/>
              </a:rPr>
              <a:t> 1000 </a:t>
            </a:r>
            <a:r>
              <a:rPr lang="en-US" sz="1600" dirty="0" err="1" smtClean="0">
                <a:solidFill>
                  <a:srgbClr val="000000"/>
                </a:solidFill>
                <a:latin typeface="Verdana" panose="020B0604030504040204" pitchFamily="34" charset="0"/>
                <a:ea typeface="Verdana" panose="020B0604030504040204" pitchFamily="34" charset="0"/>
              </a:rPr>
              <a:t>interesentiem</a:t>
            </a:r>
            <a:r>
              <a:rPr lang="lv-LV" sz="1600" dirty="0">
                <a:solidFill>
                  <a:srgbClr val="000000"/>
                </a:solidFill>
                <a:latin typeface="Verdana" panose="020B0604030504040204" pitchFamily="34" charset="0"/>
                <a:ea typeface="Verdana" panose="020B0604030504040204" pitchFamily="34" charset="0"/>
              </a:rPr>
              <a:t> </a:t>
            </a:r>
            <a:r>
              <a:rPr lang="lv-LV" sz="1600" i="1" dirty="0" err="1" smtClean="0">
                <a:solidFill>
                  <a:srgbClr val="000000"/>
                </a:solidFill>
                <a:latin typeface="Verdana" panose="020B0604030504040204" pitchFamily="34" charset="0"/>
                <a:ea typeface="Verdana" panose="020B0604030504040204" pitchFamily="34" charset="0"/>
              </a:rPr>
              <a:t>facebook</a:t>
            </a:r>
            <a:r>
              <a:rPr lang="lv-LV" sz="1600" i="1" dirty="0" smtClean="0">
                <a:solidFill>
                  <a:srgbClr val="000000"/>
                </a:solidFill>
                <a:latin typeface="Verdana" panose="020B0604030504040204" pitchFamily="34" charset="0"/>
                <a:ea typeface="Verdana" panose="020B0604030504040204" pitchFamily="34" charset="0"/>
              </a:rPr>
              <a:t> </a:t>
            </a:r>
            <a:r>
              <a:rPr lang="lv-LV" sz="1600" dirty="0" smtClean="0">
                <a:solidFill>
                  <a:srgbClr val="000000"/>
                </a:solidFill>
                <a:latin typeface="Verdana" panose="020B0604030504040204" pitchFamily="34" charset="0"/>
                <a:ea typeface="Verdana" panose="020B0604030504040204" pitchFamily="34" charset="0"/>
              </a:rPr>
              <a:t>vietnē.</a:t>
            </a:r>
            <a:endParaRPr lang="en-US" sz="1600" dirty="0">
              <a:solidFill>
                <a:srgbClr val="000000"/>
              </a:solidFill>
              <a:latin typeface="Verdana" panose="020B0604030504040204" pitchFamily="34" charset="0"/>
              <a:ea typeface="Verdana" panose="020B0604030504040204" pitchFamily="34" charset="0"/>
            </a:endParaRPr>
          </a:p>
        </p:txBody>
      </p:sp>
      <p:sp>
        <p:nvSpPr>
          <p:cNvPr id="12" name="TextBox 11"/>
          <p:cNvSpPr txBox="1"/>
          <p:nvPr/>
        </p:nvSpPr>
        <p:spPr>
          <a:xfrm>
            <a:off x="187992" y="2018098"/>
            <a:ext cx="6997999" cy="4355038"/>
          </a:xfrm>
          <a:prstGeom prst="rect">
            <a:avLst/>
          </a:prstGeom>
          <a:solidFill>
            <a:srgbClr val="FEFBDA">
              <a:alpha val="70000"/>
            </a:srgb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spcBef>
                <a:spcPts val="900"/>
              </a:spcBef>
              <a:spcAft>
                <a:spcPts val="900"/>
              </a:spcAft>
              <a:buSzPts val="2400"/>
              <a:defRPr/>
            </a:pPr>
            <a:r>
              <a:rPr lang="lv-LV" sz="1600" b="1" dirty="0">
                <a:solidFill>
                  <a:srgbClr val="000000"/>
                </a:solidFill>
                <a:latin typeface="Verdana" panose="020B0604030504040204" pitchFamily="34" charset="0"/>
                <a:ea typeface="Verdana" panose="020B0604030504040204" pitchFamily="34" charset="0"/>
              </a:rPr>
              <a:t>Konferences virsmērķis </a:t>
            </a:r>
            <a:r>
              <a:rPr lang="lv-LV" sz="1600" b="1" dirty="0" smtClean="0">
                <a:solidFill>
                  <a:srgbClr val="000000"/>
                </a:solidFill>
                <a:latin typeface="Verdana" panose="020B0604030504040204" pitchFamily="34" charset="0"/>
                <a:ea typeface="Verdana" panose="020B0604030504040204" pitchFamily="34" charset="0"/>
              </a:rPr>
              <a:t>- </a:t>
            </a:r>
            <a:r>
              <a:rPr lang="lv-LV" sz="1600" b="1" dirty="0">
                <a:solidFill>
                  <a:srgbClr val="000000"/>
                </a:solidFill>
                <a:latin typeface="Verdana" panose="020B0604030504040204" pitchFamily="34" charset="0"/>
                <a:ea typeface="Verdana" panose="020B0604030504040204" pitchFamily="34" charset="0"/>
              </a:rPr>
              <a:t>veicināt iekļaujošas izglītības sistēmas izveidi, veidojot vienotu izpratni par iekļaujošas izglītības jēdzienu Latvijā. </a:t>
            </a:r>
            <a:endParaRPr lang="lv-LV" sz="1600" b="1" dirty="0" smtClean="0">
              <a:solidFill>
                <a:srgbClr val="000000"/>
              </a:solidFill>
              <a:latin typeface="Verdana" panose="020B0604030504040204" pitchFamily="34" charset="0"/>
              <a:ea typeface="Verdana" panose="020B0604030504040204" pitchFamily="34" charset="0"/>
            </a:endParaRPr>
          </a:p>
          <a:p>
            <a:pPr lvl="0" algn="just">
              <a:spcBef>
                <a:spcPts val="900"/>
              </a:spcBef>
              <a:spcAft>
                <a:spcPts val="900"/>
              </a:spcAft>
              <a:buSzPts val="2400"/>
              <a:defRPr/>
            </a:pPr>
            <a:r>
              <a:rPr lang="lv-LV" sz="1600" b="1" dirty="0" smtClean="0">
                <a:solidFill>
                  <a:srgbClr val="000000"/>
                </a:solidFill>
                <a:latin typeface="Verdana" panose="020B0604030504040204" pitchFamily="34" charset="0"/>
                <a:ea typeface="Verdana" panose="020B0604030504040204" pitchFamily="34" charset="0"/>
              </a:rPr>
              <a:t>Konferencē izvirzītie uzdevumi:</a:t>
            </a:r>
            <a:endParaRPr lang="lv-LV" sz="1600" b="1" dirty="0">
              <a:solidFill>
                <a:srgbClr val="000000"/>
              </a:solidFill>
              <a:latin typeface="Verdana" panose="020B0604030504040204" pitchFamily="34" charset="0"/>
              <a:ea typeface="Verdana" panose="020B0604030504040204" pitchFamily="34" charset="0"/>
            </a:endParaRPr>
          </a:p>
          <a:p>
            <a:pPr marL="285750" lvl="0" indent="-285750" algn="just">
              <a:spcBef>
                <a:spcPts val="900"/>
              </a:spcBef>
              <a:spcAft>
                <a:spcPts val="900"/>
              </a:spcAft>
              <a:buSzPts val="2400"/>
              <a:buFont typeface="Wingdings" panose="05000000000000000000" pitchFamily="2" charset="2"/>
              <a:buChar char="§"/>
              <a:defRPr/>
            </a:pPr>
            <a:r>
              <a:rPr lang="lv-LV" dirty="0" smtClean="0">
                <a:solidFill>
                  <a:srgbClr val="000000"/>
                </a:solidFill>
                <a:latin typeface="Verdana" panose="020B0604030504040204" pitchFamily="34" charset="0"/>
                <a:ea typeface="Verdana" panose="020B0604030504040204" pitchFamily="34" charset="0"/>
              </a:rPr>
              <a:t>dot </a:t>
            </a:r>
            <a:r>
              <a:rPr lang="lv-LV" dirty="0">
                <a:solidFill>
                  <a:srgbClr val="000000"/>
                </a:solidFill>
                <a:latin typeface="Verdana" panose="020B0604030504040204" pitchFamily="34" charset="0"/>
                <a:ea typeface="Verdana" panose="020B0604030504040204" pitchFamily="34" charset="0"/>
              </a:rPr>
              <a:t>iespēju izglītības iestāžu vadītājiem, vietniekiem, metodiķiem, pašvaldību izglītības speciālistiem un kvalitātes vērtēšanas ekspertiem </a:t>
            </a:r>
            <a:r>
              <a:rPr lang="lv-LV" dirty="0" smtClean="0">
                <a:solidFill>
                  <a:srgbClr val="000000"/>
                </a:solidFill>
                <a:latin typeface="Verdana" panose="020B0604030504040204" pitchFamily="34" charset="0"/>
                <a:ea typeface="Verdana" panose="020B0604030504040204" pitchFamily="34" charset="0"/>
              </a:rPr>
              <a:t>vienkopus </a:t>
            </a:r>
            <a:r>
              <a:rPr lang="lv-LV" dirty="0">
                <a:solidFill>
                  <a:srgbClr val="000000"/>
                </a:solidFill>
                <a:latin typeface="Verdana" panose="020B0604030504040204" pitchFamily="34" charset="0"/>
                <a:ea typeface="Verdana" panose="020B0604030504040204" pitchFamily="34" charset="0"/>
              </a:rPr>
              <a:t>iegūt informāciju par esošo un plānoto izglītības politiku iekļaujošas izglītības jautājumos, aktuālajiem pētījumiem, labas prakses piemēriem un citiem pieejamajiem resursiem iekļaujošas izglītības jomā Latvijā un </a:t>
            </a:r>
            <a:r>
              <a:rPr lang="lv-LV" dirty="0" smtClean="0">
                <a:solidFill>
                  <a:srgbClr val="000000"/>
                </a:solidFill>
                <a:latin typeface="Verdana" panose="020B0604030504040204" pitchFamily="34" charset="0"/>
                <a:ea typeface="Verdana" panose="020B0604030504040204" pitchFamily="34" charset="0"/>
              </a:rPr>
              <a:t>pasaulē; </a:t>
            </a:r>
          </a:p>
          <a:p>
            <a:pPr marL="285750" lvl="0" indent="-285750" algn="just">
              <a:spcBef>
                <a:spcPts val="900"/>
              </a:spcBef>
              <a:spcAft>
                <a:spcPts val="900"/>
              </a:spcAft>
              <a:buSzPts val="2400"/>
              <a:buFont typeface="Wingdings" panose="05000000000000000000" pitchFamily="2" charset="2"/>
              <a:buChar char="§"/>
              <a:defRPr/>
            </a:pPr>
            <a:r>
              <a:rPr lang="lv-LV" dirty="0" smtClean="0">
                <a:solidFill>
                  <a:srgbClr val="000000"/>
                </a:solidFill>
                <a:latin typeface="Verdana" panose="020B0604030504040204" pitchFamily="34" charset="0"/>
                <a:ea typeface="Verdana" panose="020B0604030504040204" pitchFamily="34" charset="0"/>
              </a:rPr>
              <a:t>veidot </a:t>
            </a:r>
            <a:r>
              <a:rPr lang="lv-LV" dirty="0">
                <a:solidFill>
                  <a:srgbClr val="000000"/>
                </a:solidFill>
                <a:latin typeface="Verdana" panose="020B0604030504040204" pitchFamily="34" charset="0"/>
                <a:ea typeface="Verdana" panose="020B0604030504040204" pitchFamily="34" charset="0"/>
              </a:rPr>
              <a:t>mērķtiecīgu un sistēmisku izglītības kvalitātes monitoringu izglītības kvalitātes nodrošināšanai, apkopojot aktuālos datus un informāciju (labas prakses piemēri un pētījumi, valsts, pašvaldību, augstākās izglītības, nevalstisko organizāciju, uzņēmēju iesaiste un redzējums), kuri raksturo esošo situāciju Latvijā iekļaujošas izglītības jomā.</a:t>
            </a:r>
            <a:endParaRPr lang="lv-LV" dirty="0">
              <a:solidFill>
                <a:srgbClr val="000000"/>
              </a:solidFill>
              <a:latin typeface="Verdana" panose="020B0604030504040204" pitchFamily="34" charset="0"/>
              <a:ea typeface="Verdana" panose="020B0604030504040204" pitchFamily="34" charset="0"/>
            </a:endParaRPr>
          </a:p>
        </p:txBody>
      </p:sp>
      <p:sp>
        <p:nvSpPr>
          <p:cNvPr id="14" name="TextBox 13"/>
          <p:cNvSpPr txBox="1"/>
          <p:nvPr/>
        </p:nvSpPr>
        <p:spPr>
          <a:xfrm>
            <a:off x="7363409" y="2187375"/>
            <a:ext cx="4447971" cy="4016484"/>
          </a:xfrm>
          <a:prstGeom prst="rect">
            <a:avLst/>
          </a:prstGeom>
          <a:solidFill>
            <a:srgbClr val="FEFBDA">
              <a:alpha val="70000"/>
            </a:srgb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spcBef>
                <a:spcPts val="900"/>
              </a:spcBef>
              <a:spcAft>
                <a:spcPts val="900"/>
              </a:spcAft>
              <a:buSzPts val="2400"/>
              <a:defRPr/>
            </a:pPr>
            <a:r>
              <a:rPr lang="lv-LV" sz="1600" b="1" dirty="0" smtClean="0">
                <a:solidFill>
                  <a:srgbClr val="000000"/>
                </a:solidFill>
                <a:latin typeface="Verdana" panose="020B0604030504040204" pitchFamily="34" charset="0"/>
                <a:ea typeface="Verdana" panose="020B0604030504040204" pitchFamily="34" charset="0"/>
              </a:rPr>
              <a:t>Konferences norisinājās trīs daļās:</a:t>
            </a:r>
          </a:p>
          <a:p>
            <a:pPr lvl="0" algn="ctr">
              <a:spcBef>
                <a:spcPts val="900"/>
              </a:spcBef>
              <a:spcAft>
                <a:spcPts val="900"/>
              </a:spcAft>
              <a:buSzPts val="2400"/>
              <a:defRPr/>
            </a:pPr>
            <a:r>
              <a:rPr lang="lv-LV" b="1" dirty="0" smtClean="0">
                <a:solidFill>
                  <a:srgbClr val="000000"/>
                </a:solidFill>
                <a:latin typeface="Verdana" panose="020B0604030504040204" pitchFamily="34" charset="0"/>
                <a:ea typeface="Verdana" panose="020B0604030504040204" pitchFamily="34" charset="0"/>
              </a:rPr>
              <a:t>1.sesija</a:t>
            </a:r>
            <a:r>
              <a:rPr lang="lv-LV" dirty="0" smtClean="0">
                <a:solidFill>
                  <a:srgbClr val="000000"/>
                </a:solidFill>
                <a:latin typeface="Verdana" panose="020B0604030504040204" pitchFamily="34" charset="0"/>
                <a:ea typeface="Verdana" panose="020B0604030504040204" pitchFamily="34" charset="0"/>
              </a:rPr>
              <a:t> tika </a:t>
            </a:r>
            <a:r>
              <a:rPr lang="lv-LV" dirty="0">
                <a:solidFill>
                  <a:srgbClr val="000000"/>
                </a:solidFill>
                <a:latin typeface="Verdana" panose="020B0604030504040204" pitchFamily="34" charset="0"/>
                <a:ea typeface="Verdana" panose="020B0604030504040204" pitchFamily="34" charset="0"/>
              </a:rPr>
              <a:t>veltīta izglītības pārvaldības </a:t>
            </a:r>
            <a:r>
              <a:rPr lang="lv-LV" dirty="0" smtClean="0">
                <a:solidFill>
                  <a:srgbClr val="000000"/>
                </a:solidFill>
                <a:latin typeface="Verdana" panose="020B0604030504040204" pitchFamily="34" charset="0"/>
                <a:ea typeface="Verdana" panose="020B0604030504040204" pitchFamily="34" charset="0"/>
              </a:rPr>
              <a:t>jautājumiem; </a:t>
            </a:r>
          </a:p>
          <a:p>
            <a:pPr lvl="0" algn="ctr">
              <a:spcBef>
                <a:spcPts val="900"/>
              </a:spcBef>
              <a:spcAft>
                <a:spcPts val="900"/>
              </a:spcAft>
              <a:buSzPts val="2400"/>
              <a:defRPr/>
            </a:pPr>
            <a:r>
              <a:rPr lang="lv-LV" b="1" dirty="0" smtClean="0">
                <a:solidFill>
                  <a:srgbClr val="000000"/>
                </a:solidFill>
                <a:latin typeface="Verdana" panose="020B0604030504040204" pitchFamily="34" charset="0"/>
                <a:ea typeface="Verdana" panose="020B0604030504040204" pitchFamily="34" charset="0"/>
              </a:rPr>
              <a:t>2.sesija</a:t>
            </a:r>
            <a:r>
              <a:rPr lang="lv-LV" dirty="0" smtClean="0">
                <a:solidFill>
                  <a:srgbClr val="000000"/>
                </a:solidFill>
                <a:latin typeface="Verdana" panose="020B0604030504040204" pitchFamily="34" charset="0"/>
                <a:ea typeface="Verdana" panose="020B0604030504040204" pitchFamily="34" charset="0"/>
              </a:rPr>
              <a:t> tika veidota </a:t>
            </a:r>
            <a:r>
              <a:rPr lang="lv-LV" dirty="0">
                <a:solidFill>
                  <a:srgbClr val="000000"/>
                </a:solidFill>
                <a:latin typeface="Verdana" panose="020B0604030504040204" pitchFamily="34" charset="0"/>
                <a:ea typeface="Verdana" panose="020B0604030504040204" pitchFamily="34" charset="0"/>
              </a:rPr>
              <a:t>kā resurss izglītības iestādēm, dodot vārdu augstākās izglītības pētniekiem, valsts iestādēm, nevalstiskajām organizācijām u.c., kuri </a:t>
            </a:r>
            <a:r>
              <a:rPr lang="lv-LV" dirty="0" smtClean="0">
                <a:solidFill>
                  <a:srgbClr val="000000"/>
                </a:solidFill>
                <a:latin typeface="Verdana" panose="020B0604030504040204" pitchFamily="34" charset="0"/>
                <a:ea typeface="Verdana" panose="020B0604030504040204" pitchFamily="34" charset="0"/>
              </a:rPr>
              <a:t>piedāvāja </a:t>
            </a:r>
            <a:r>
              <a:rPr lang="lv-LV" dirty="0">
                <a:solidFill>
                  <a:srgbClr val="000000"/>
                </a:solidFill>
                <a:latin typeface="Verdana" panose="020B0604030504040204" pitchFamily="34" charset="0"/>
                <a:ea typeface="Verdana" panose="020B0604030504040204" pitchFamily="34" charset="0"/>
              </a:rPr>
              <a:t>informāciju par aktuālajiem pētījumiem, projektiem, materiāliem un resursiem izglītības iestādēm iekļaujošas izglītības jomā;</a:t>
            </a:r>
          </a:p>
          <a:p>
            <a:pPr lvl="0" algn="ctr">
              <a:spcBef>
                <a:spcPts val="900"/>
              </a:spcBef>
              <a:spcAft>
                <a:spcPts val="900"/>
              </a:spcAft>
              <a:buSzPts val="2400"/>
              <a:defRPr/>
            </a:pPr>
            <a:r>
              <a:rPr lang="lv-LV" b="1" dirty="0" smtClean="0">
                <a:solidFill>
                  <a:srgbClr val="000000"/>
                </a:solidFill>
                <a:latin typeface="Verdana" panose="020B0604030504040204" pitchFamily="34" charset="0"/>
                <a:ea typeface="Verdana" panose="020B0604030504040204" pitchFamily="34" charset="0"/>
              </a:rPr>
              <a:t>3.sesijas</a:t>
            </a:r>
            <a:r>
              <a:rPr lang="lv-LV" dirty="0" smtClean="0">
                <a:solidFill>
                  <a:srgbClr val="000000"/>
                </a:solidFill>
                <a:latin typeface="Verdana" panose="020B0604030504040204" pitchFamily="34" charset="0"/>
                <a:ea typeface="Verdana" panose="020B0604030504040204" pitchFamily="34" charset="0"/>
              </a:rPr>
              <a:t> </a:t>
            </a:r>
            <a:r>
              <a:rPr lang="lv-LV" dirty="0">
                <a:solidFill>
                  <a:srgbClr val="000000"/>
                </a:solidFill>
                <a:latin typeface="Verdana" panose="020B0604030504040204" pitchFamily="34" charset="0"/>
                <a:ea typeface="Verdana" panose="020B0604030504040204" pitchFamily="34" charset="0"/>
              </a:rPr>
              <a:t>laikā </a:t>
            </a:r>
            <a:r>
              <a:rPr lang="lv-LV" dirty="0" smtClean="0">
                <a:solidFill>
                  <a:srgbClr val="000000"/>
                </a:solidFill>
                <a:latin typeface="Verdana" panose="020B0604030504040204" pitchFamily="34" charset="0"/>
                <a:ea typeface="Verdana" panose="020B0604030504040204" pitchFamily="34" charset="0"/>
              </a:rPr>
              <a:t>notika paneļdiskusija</a:t>
            </a:r>
            <a:r>
              <a:rPr lang="lv-LV" dirty="0">
                <a:solidFill>
                  <a:srgbClr val="000000"/>
                </a:solidFill>
                <a:latin typeface="Verdana" panose="020B0604030504040204" pitchFamily="34" charset="0"/>
                <a:ea typeface="Verdana" panose="020B0604030504040204" pitchFamily="34" charset="0"/>
              </a:rPr>
              <a:t>, kuras uzdevums </a:t>
            </a:r>
            <a:r>
              <a:rPr lang="lv-LV" dirty="0" smtClean="0">
                <a:solidFill>
                  <a:srgbClr val="000000"/>
                </a:solidFill>
                <a:latin typeface="Verdana" panose="020B0604030504040204" pitchFamily="34" charset="0"/>
                <a:ea typeface="Verdana" panose="020B0604030504040204" pitchFamily="34" charset="0"/>
              </a:rPr>
              <a:t>bija </a:t>
            </a:r>
            <a:r>
              <a:rPr lang="lv-LV" dirty="0">
                <a:solidFill>
                  <a:srgbClr val="000000"/>
                </a:solidFill>
                <a:latin typeface="Verdana" panose="020B0604030504040204" pitchFamily="34" charset="0"/>
                <a:ea typeface="Verdana" panose="020B0604030504040204" pitchFamily="34" charset="0"/>
              </a:rPr>
              <a:t>ekspertu palīdzību rast atbildi uz jautājumu: “Kāda informācija, procesi un norises atklāj, cik iekļaujoša ir izglītības sistēma un mūsu sabiedrība?”. </a:t>
            </a:r>
            <a:endParaRPr lang="lv-LV" dirty="0">
              <a:solidFill>
                <a:srgbClr val="00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1138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626" y="257551"/>
            <a:ext cx="11390243" cy="1412223"/>
          </a:xfrm>
        </p:spPr>
        <p:txBody>
          <a:bodyPr/>
          <a:lstStyle/>
          <a:p>
            <a:pPr algn="r"/>
            <a:r>
              <a:rPr lang="lv-LV" dirty="0"/>
              <a:t>Konferences </a:t>
            </a:r>
            <a:r>
              <a:rPr lang="lv-LV" dirty="0" smtClean="0"/>
              <a:t>materiāli</a:t>
            </a:r>
            <a:r>
              <a:rPr lang="lv-LV" dirty="0"/>
              <a:t/>
            </a:r>
            <a:br>
              <a:rPr lang="lv-LV" dirty="0"/>
            </a:br>
            <a:r>
              <a:rPr lang="lv-LV" dirty="0" smtClean="0">
                <a:hlinkClick r:id="rId2"/>
              </a:rPr>
              <a:t>www.ikvd.gov.lv</a:t>
            </a:r>
            <a:r>
              <a:rPr lang="lv-LV" dirty="0" smtClean="0"/>
              <a:t> sadaļa «Metodiskie materiāli izglītības iestādēm»</a:t>
            </a:r>
            <a:br>
              <a:rPr lang="lv-LV" dirty="0" smtClean="0"/>
            </a:br>
            <a:r>
              <a:rPr lang="lv-LV" dirty="0" smtClean="0"/>
              <a:t>Konferences «Izglītības kvalitātes monitorings iekļaujošai izglītībai</a:t>
            </a:r>
            <a:br>
              <a:rPr lang="lv-LV" dirty="0" smtClean="0"/>
            </a:br>
            <a:endParaRPr lang="lv-LV" dirty="0"/>
          </a:p>
        </p:txBody>
      </p:sp>
      <p:sp>
        <p:nvSpPr>
          <p:cNvPr id="4" name="Slide Number Placeholder 3"/>
          <p:cNvSpPr>
            <a:spLocks noGrp="1"/>
          </p:cNvSpPr>
          <p:nvPr>
            <p:ph type="sldNum" idx="12"/>
          </p:nvPr>
        </p:nvSpPr>
        <p:spPr/>
        <p:txBody>
          <a:bodyPr/>
          <a:lstStyle/>
          <a:p>
            <a:fld id="{00000000-1234-1234-1234-123412341234}" type="slidenum">
              <a:rPr lang="lv-LV" smtClean="0"/>
              <a:pPr/>
              <a:t>12</a:t>
            </a:fld>
            <a:endParaRPr lang="lv-LV"/>
          </a:p>
        </p:txBody>
      </p:sp>
      <p:pic>
        <p:nvPicPr>
          <p:cNvPr id="5" name="Picture 4"/>
          <p:cNvPicPr>
            <a:picLocks noChangeAspect="1"/>
          </p:cNvPicPr>
          <p:nvPr/>
        </p:nvPicPr>
        <p:blipFill>
          <a:blip r:embed="rId3"/>
          <a:stretch>
            <a:fillRect/>
          </a:stretch>
        </p:blipFill>
        <p:spPr>
          <a:xfrm>
            <a:off x="228207" y="1669774"/>
            <a:ext cx="6428874" cy="4800600"/>
          </a:xfrm>
          <a:prstGeom prst="rect">
            <a:avLst/>
          </a:prstGeom>
        </p:spPr>
      </p:pic>
      <p:pic>
        <p:nvPicPr>
          <p:cNvPr id="6" name="Picture 5"/>
          <p:cNvPicPr>
            <a:picLocks noChangeAspect="1"/>
          </p:cNvPicPr>
          <p:nvPr/>
        </p:nvPicPr>
        <p:blipFill>
          <a:blip r:embed="rId4"/>
          <a:stretch>
            <a:fillRect/>
          </a:stretch>
        </p:blipFill>
        <p:spPr>
          <a:xfrm>
            <a:off x="6937513" y="1763919"/>
            <a:ext cx="5009345" cy="5093668"/>
          </a:xfrm>
          <a:prstGeom prst="rect">
            <a:avLst/>
          </a:prstGeom>
        </p:spPr>
      </p:pic>
    </p:spTree>
    <p:extLst>
      <p:ext uri="{BB962C8B-B14F-4D97-AF65-F5344CB8AC3E}">
        <p14:creationId xmlns:p14="http://schemas.microsoft.com/office/powerpoint/2010/main" val="419847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lv-LV" smtClean="0"/>
              <a:pPr/>
              <a:t>13</a:t>
            </a:fld>
            <a:endParaRPr lang="lv-LV"/>
          </a:p>
        </p:txBody>
      </p:sp>
      <p:pic>
        <p:nvPicPr>
          <p:cNvPr id="5" name="Picture 4"/>
          <p:cNvPicPr>
            <a:picLocks noChangeAspect="1"/>
          </p:cNvPicPr>
          <p:nvPr/>
        </p:nvPicPr>
        <p:blipFill>
          <a:blip r:embed="rId3"/>
          <a:stretch>
            <a:fillRect/>
          </a:stretch>
        </p:blipFill>
        <p:spPr>
          <a:xfrm>
            <a:off x="1580319" y="1670001"/>
            <a:ext cx="9230144" cy="5041829"/>
          </a:xfrm>
          <a:prstGeom prst="rect">
            <a:avLst/>
          </a:prstGeom>
        </p:spPr>
      </p:pic>
      <p:sp>
        <p:nvSpPr>
          <p:cNvPr id="6" name="Title 1"/>
          <p:cNvSpPr>
            <a:spLocks noGrp="1"/>
          </p:cNvSpPr>
          <p:nvPr>
            <p:ph type="title"/>
          </p:nvPr>
        </p:nvSpPr>
        <p:spPr>
          <a:xfrm>
            <a:off x="616774" y="257551"/>
            <a:ext cx="10932495" cy="1142815"/>
          </a:xfrm>
        </p:spPr>
        <p:txBody>
          <a:bodyPr/>
          <a:lstStyle/>
          <a:p>
            <a:pPr algn="ctr"/>
            <a:r>
              <a:rPr lang="lv-LV" dirty="0" smtClean="0"/>
              <a:t>Izglītojamie ar </a:t>
            </a:r>
            <a:r>
              <a:rPr lang="en-US" dirty="0" smtClean="0">
                <a:latin typeface="Verdana" panose="020B0604030504040204" pitchFamily="34" charset="0"/>
                <a:ea typeface="Verdana" panose="020B0604030504040204" pitchFamily="34" charset="0"/>
              </a:rPr>
              <a:t>speciālām </a:t>
            </a:r>
            <a:r>
              <a:rPr lang="en-US" dirty="0">
                <a:latin typeface="Verdana" panose="020B0604030504040204" pitchFamily="34" charset="0"/>
                <a:ea typeface="Verdana" panose="020B0604030504040204" pitchFamily="34" charset="0"/>
              </a:rPr>
              <a:t>vajadzībām vispārizglītojošajās </a:t>
            </a:r>
            <a:r>
              <a:rPr lang="lv-LV" dirty="0" smtClean="0">
                <a:latin typeface="Verdana" panose="020B0604030504040204" pitchFamily="34" charset="0"/>
                <a:ea typeface="Verdana" panose="020B0604030504040204" pitchFamily="34" charset="0"/>
              </a:rPr>
              <a:t>izglītības iestādēs </a:t>
            </a:r>
            <a:br>
              <a:rPr lang="lv-LV" dirty="0" smtClean="0">
                <a:latin typeface="Verdana" panose="020B0604030504040204" pitchFamily="34" charset="0"/>
                <a:ea typeface="Verdana" panose="020B0604030504040204" pitchFamily="34" charset="0"/>
              </a:rPr>
            </a:br>
            <a:r>
              <a:rPr lang="en-US" sz="1400" i="1" dirty="0" smtClean="0">
                <a:latin typeface="Verdana" panose="020B0604030504040204" pitchFamily="34" charset="0"/>
                <a:ea typeface="Verdana" panose="020B0604030504040204" pitchFamily="34" charset="0"/>
              </a:rPr>
              <a:t>(VIIS </a:t>
            </a:r>
            <a:r>
              <a:rPr lang="en-US" sz="1400" i="1" dirty="0">
                <a:latin typeface="Verdana" panose="020B0604030504040204" pitchFamily="34" charset="0"/>
                <a:ea typeface="Verdana" panose="020B0604030504040204" pitchFamily="34" charset="0"/>
              </a:rPr>
              <a:t>dati </a:t>
            </a:r>
            <a:r>
              <a:rPr lang="en-US" sz="1400" i="1" dirty="0" err="1" smtClean="0">
                <a:latin typeface="Verdana" panose="020B0604030504040204" pitchFamily="34" charset="0"/>
                <a:ea typeface="Verdana" panose="020B0604030504040204" pitchFamily="34" charset="0"/>
              </a:rPr>
              <a:t>uz</a:t>
            </a:r>
            <a:r>
              <a:rPr lang="en-US" sz="1400" i="1" dirty="0" smtClean="0">
                <a:latin typeface="Verdana" panose="020B0604030504040204" pitchFamily="34" charset="0"/>
                <a:ea typeface="Verdana" panose="020B0604030504040204" pitchFamily="34" charset="0"/>
              </a:rPr>
              <a:t> </a:t>
            </a:r>
            <a:r>
              <a:rPr lang="en-US" sz="1400" i="1" dirty="0">
                <a:latin typeface="Verdana" panose="020B0604030504040204" pitchFamily="34" charset="0"/>
                <a:ea typeface="Verdana" panose="020B0604030504040204" pitchFamily="34" charset="0"/>
              </a:rPr>
              <a:t>01.09.2022.)  </a:t>
            </a:r>
          </a:p>
        </p:txBody>
      </p:sp>
    </p:spTree>
    <p:extLst>
      <p:ext uri="{BB962C8B-B14F-4D97-AF65-F5344CB8AC3E}">
        <p14:creationId xmlns:p14="http://schemas.microsoft.com/office/powerpoint/2010/main" val="2077599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774" y="257551"/>
            <a:ext cx="6310799" cy="1142815"/>
          </a:xfrm>
        </p:spPr>
        <p:txBody>
          <a:bodyPr/>
          <a:lstStyle/>
          <a:p>
            <a:r>
              <a:rPr lang="lv-LV" dirty="0"/>
              <a:t>Speciālās izglītības iestāžu izvietojums </a:t>
            </a:r>
            <a:r>
              <a:rPr lang="lv-LV" dirty="0" smtClean="0"/>
              <a:t>uz 2022. gada 1. septembri</a:t>
            </a:r>
            <a:endParaRPr lang="lv-LV" dirty="0"/>
          </a:p>
        </p:txBody>
      </p:sp>
      <p:pic>
        <p:nvPicPr>
          <p:cNvPr id="6" name="Picture 5"/>
          <p:cNvPicPr>
            <a:picLocks noChangeAspect="1"/>
          </p:cNvPicPr>
          <p:nvPr/>
        </p:nvPicPr>
        <p:blipFill>
          <a:blip r:embed="rId3"/>
          <a:stretch>
            <a:fillRect/>
          </a:stretch>
        </p:blipFill>
        <p:spPr>
          <a:xfrm>
            <a:off x="6016745" y="3346697"/>
            <a:ext cx="158510" cy="164606"/>
          </a:xfrm>
          <a:prstGeom prst="rect">
            <a:avLst/>
          </a:prstGeom>
        </p:spPr>
      </p:pic>
      <p:sp>
        <p:nvSpPr>
          <p:cNvPr id="4" name="Slide Number Placeholder 3"/>
          <p:cNvSpPr>
            <a:spLocks noGrp="1"/>
          </p:cNvSpPr>
          <p:nvPr>
            <p:ph type="sldNum" idx="12"/>
          </p:nvPr>
        </p:nvSpPr>
        <p:spPr/>
        <p:txBody>
          <a:bodyPr/>
          <a:lstStyle/>
          <a:p>
            <a:fld id="{00000000-1234-1234-1234-123412341234}" type="slidenum">
              <a:rPr lang="lv-LV" smtClean="0"/>
              <a:pPr/>
              <a:t>14</a:t>
            </a:fld>
            <a:endParaRPr lang="lv-LV"/>
          </a:p>
        </p:txBody>
      </p:sp>
      <p:pic>
        <p:nvPicPr>
          <p:cNvPr id="5" name="Picture 4"/>
          <p:cNvPicPr>
            <a:picLocks noChangeAspect="1"/>
          </p:cNvPicPr>
          <p:nvPr/>
        </p:nvPicPr>
        <p:blipFill>
          <a:blip r:embed="rId4"/>
          <a:stretch>
            <a:fillRect/>
          </a:stretch>
        </p:blipFill>
        <p:spPr>
          <a:xfrm>
            <a:off x="150360" y="1827722"/>
            <a:ext cx="7521592" cy="4389500"/>
          </a:xfrm>
          <a:prstGeom prst="rect">
            <a:avLst/>
          </a:prstGeom>
        </p:spPr>
      </p:pic>
      <p:sp>
        <p:nvSpPr>
          <p:cNvPr id="7" name="Oval 6"/>
          <p:cNvSpPr/>
          <p:nvPr/>
        </p:nvSpPr>
        <p:spPr>
          <a:xfrm>
            <a:off x="2005706" y="5638626"/>
            <a:ext cx="188843" cy="17890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Oval 7"/>
          <p:cNvSpPr/>
          <p:nvPr/>
        </p:nvSpPr>
        <p:spPr>
          <a:xfrm>
            <a:off x="1995767" y="5316554"/>
            <a:ext cx="198782" cy="178904"/>
          </a:xfrm>
          <a:prstGeom prst="ellipse">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9" name="Picture 8"/>
          <p:cNvPicPr>
            <a:picLocks noChangeAspect="1"/>
          </p:cNvPicPr>
          <p:nvPr/>
        </p:nvPicPr>
        <p:blipFill>
          <a:blip r:embed="rId5"/>
          <a:stretch>
            <a:fillRect/>
          </a:stretch>
        </p:blipFill>
        <p:spPr>
          <a:xfrm>
            <a:off x="2095158" y="5153003"/>
            <a:ext cx="3151905" cy="1103472"/>
          </a:xfrm>
          <a:prstGeom prst="rect">
            <a:avLst/>
          </a:prstGeom>
        </p:spPr>
      </p:pic>
      <p:sp>
        <p:nvSpPr>
          <p:cNvPr id="10" name="Text Placeholder 2"/>
          <p:cNvSpPr txBox="1">
            <a:spLocks/>
          </p:cNvSpPr>
          <p:nvPr/>
        </p:nvSpPr>
        <p:spPr>
          <a:xfrm>
            <a:off x="7774539" y="1749157"/>
            <a:ext cx="4397182" cy="1446844"/>
          </a:xfrm>
          <a:prstGeom prst="rect">
            <a:avLst/>
          </a:prstGeom>
          <a:noFill/>
          <a:ln>
            <a:noFill/>
          </a:ln>
        </p:spPr>
        <p:txBody>
          <a:bodyPr spcFirstLastPara="1" wrap="square" lIns="0" tIns="45700" rIns="91425" bIns="45700" anchor="t" anchorCtr="0"/>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rgbClr val="664790"/>
              </a:buClr>
              <a:buSzPts val="2400"/>
              <a:buFont typeface="Arial"/>
              <a:buNone/>
              <a:defRPr sz="2400" b="0" i="0" u="none" strike="noStrike" cap="none">
                <a:solidFill>
                  <a:srgbClr val="664790"/>
                </a:solidFill>
                <a:latin typeface="Verdana"/>
                <a:ea typeface="Verdana"/>
                <a:cs typeface="Verdana"/>
                <a:sym typeface="Verdana"/>
              </a:defRPr>
            </a:lvl1pPr>
            <a:lvl2pPr marL="914400" marR="0" lvl="1" indent="-228600" algn="l" rtl="0">
              <a:lnSpc>
                <a:spcPct val="100000"/>
              </a:lnSpc>
              <a:spcBef>
                <a:spcPts val="500"/>
              </a:spcBef>
              <a:spcAft>
                <a:spcPts val="0"/>
              </a:spcAft>
              <a:buClr>
                <a:srgbClr val="664790"/>
              </a:buClr>
              <a:buSzPts val="2000"/>
              <a:buFont typeface="Arial"/>
              <a:buNone/>
              <a:defRPr sz="2000" b="0" i="0" u="none" strike="noStrike" cap="none">
                <a:solidFill>
                  <a:srgbClr val="664790"/>
                </a:solidFill>
                <a:latin typeface="Verdana"/>
                <a:ea typeface="Verdana"/>
                <a:cs typeface="Verdana"/>
                <a:sym typeface="Verdana"/>
              </a:defRPr>
            </a:lvl2pPr>
            <a:lvl3pPr marL="1371600" marR="0" lvl="2" indent="-228600" algn="l" rtl="0">
              <a:lnSpc>
                <a:spcPct val="100000"/>
              </a:lnSpc>
              <a:spcBef>
                <a:spcPts val="500"/>
              </a:spcBef>
              <a:spcAft>
                <a:spcPts val="0"/>
              </a:spcAft>
              <a:buClr>
                <a:srgbClr val="664790"/>
              </a:buClr>
              <a:buSzPts val="1800"/>
              <a:buFont typeface="Arial"/>
              <a:buNone/>
              <a:defRPr sz="1800" b="0" i="0" u="none" strike="noStrike" cap="none">
                <a:solidFill>
                  <a:srgbClr val="664790"/>
                </a:solidFill>
                <a:latin typeface="Verdana"/>
                <a:ea typeface="Verdana"/>
                <a:cs typeface="Verdana"/>
                <a:sym typeface="Verdana"/>
              </a:defRPr>
            </a:lvl3pPr>
            <a:lvl4pPr marL="1828800" marR="0" lvl="3" indent="-228600" algn="l" rtl="0">
              <a:lnSpc>
                <a:spcPct val="100000"/>
              </a:lnSpc>
              <a:spcBef>
                <a:spcPts val="500"/>
              </a:spcBef>
              <a:spcAft>
                <a:spcPts val="0"/>
              </a:spcAft>
              <a:buClr>
                <a:srgbClr val="664790"/>
              </a:buClr>
              <a:buSzPts val="1400"/>
              <a:buFont typeface="Arial"/>
              <a:buNone/>
              <a:defRPr sz="1400" b="0" i="0" u="none" strike="noStrike" cap="none">
                <a:solidFill>
                  <a:srgbClr val="664790"/>
                </a:solidFill>
                <a:latin typeface="Verdana"/>
                <a:ea typeface="Verdana"/>
                <a:cs typeface="Verdana"/>
                <a:sym typeface="Verdana"/>
              </a:defRPr>
            </a:lvl4pPr>
            <a:lvl5pPr marL="2286000" marR="0" lvl="4" indent="-228600" algn="l" rtl="0">
              <a:lnSpc>
                <a:spcPct val="100000"/>
              </a:lnSpc>
              <a:spcBef>
                <a:spcPts val="500"/>
              </a:spcBef>
              <a:spcAft>
                <a:spcPts val="0"/>
              </a:spcAft>
              <a:buClr>
                <a:srgbClr val="664790"/>
              </a:buClr>
              <a:buSzPts val="1200"/>
              <a:buFont typeface="Arial"/>
              <a:buNone/>
              <a:defRPr sz="1200" b="0" i="0" u="none" strike="noStrike" cap="none">
                <a:solidFill>
                  <a:srgbClr val="664790"/>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pPr algn="just"/>
            <a:r>
              <a:rPr lang="lv-LV" sz="1400" b="1" dirty="0" smtClean="0">
                <a:solidFill>
                  <a:srgbClr val="000000"/>
                </a:solidFill>
              </a:rPr>
              <a:t>No š.g. 24. februāra līdz 10. maijam ir:</a:t>
            </a:r>
          </a:p>
          <a:p>
            <a:pPr marL="514350" indent="-285750" algn="just">
              <a:buFont typeface="Arial" panose="020B0604020202020204" pitchFamily="34" charset="0"/>
              <a:buChar char="•"/>
            </a:pPr>
            <a:r>
              <a:rPr lang="lv-LV" sz="1400" dirty="0" smtClean="0">
                <a:solidFill>
                  <a:srgbClr val="000000"/>
                </a:solidFill>
              </a:rPr>
              <a:t>apmeklētas </a:t>
            </a:r>
            <a:r>
              <a:rPr lang="lv-LV" sz="1400" dirty="0" smtClean="0">
                <a:solidFill>
                  <a:srgbClr val="000000"/>
                </a:solidFill>
              </a:rPr>
              <a:t>50% </a:t>
            </a:r>
            <a:r>
              <a:rPr lang="lv-LV" sz="1400" dirty="0" smtClean="0">
                <a:solidFill>
                  <a:srgbClr val="000000"/>
                </a:solidFill>
              </a:rPr>
              <a:t>speciālās izglītības iestādes;</a:t>
            </a:r>
          </a:p>
          <a:p>
            <a:pPr marL="514350" indent="-285750" algn="just">
              <a:buFont typeface="Arial" panose="020B0604020202020204" pitchFamily="34" charset="0"/>
              <a:buChar char="•"/>
            </a:pPr>
            <a:r>
              <a:rPr lang="lv-LV" sz="1400" dirty="0" smtClean="0">
                <a:solidFill>
                  <a:srgbClr val="000000"/>
                </a:solidFill>
              </a:rPr>
              <a:t>veiktas sarunas ar 13 pašvaldībām.</a:t>
            </a:r>
            <a:endParaRPr lang="lv-LV" sz="1400" dirty="0">
              <a:solidFill>
                <a:srgbClr val="000000"/>
              </a:solidFill>
            </a:endParaRPr>
          </a:p>
        </p:txBody>
      </p:sp>
      <p:pic>
        <p:nvPicPr>
          <p:cNvPr id="12" name="Picture 11"/>
          <p:cNvPicPr>
            <a:picLocks noChangeAspect="1"/>
          </p:cNvPicPr>
          <p:nvPr/>
        </p:nvPicPr>
        <p:blipFill>
          <a:blip r:embed="rId6"/>
          <a:stretch>
            <a:fillRect/>
          </a:stretch>
        </p:blipFill>
        <p:spPr>
          <a:xfrm>
            <a:off x="7845305" y="3346697"/>
            <a:ext cx="4192007" cy="2434550"/>
          </a:xfrm>
          <a:prstGeom prst="rect">
            <a:avLst/>
          </a:prstGeom>
        </p:spPr>
      </p:pic>
    </p:spTree>
    <p:extLst>
      <p:ext uri="{BB962C8B-B14F-4D97-AF65-F5344CB8AC3E}">
        <p14:creationId xmlns:p14="http://schemas.microsoft.com/office/powerpoint/2010/main" val="3703443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775" y="486151"/>
            <a:ext cx="10929770" cy="1142815"/>
          </a:xfrm>
        </p:spPr>
        <p:txBody>
          <a:bodyPr/>
          <a:lstStyle/>
          <a:p>
            <a:pPr algn="ctr"/>
            <a:r>
              <a:rPr lang="lv-LV" dirty="0"/>
              <a:t>Informatīvais ziņojums</a:t>
            </a:r>
            <a:br>
              <a:rPr lang="lv-LV" dirty="0"/>
            </a:br>
            <a:r>
              <a:rPr lang="lv-LV" dirty="0"/>
              <a:t> “Par speciālās izglītības iestāžu tīkla izvērtējumu”</a:t>
            </a:r>
            <a:br>
              <a:rPr lang="lv-LV" dirty="0"/>
            </a:br>
            <a:r>
              <a:rPr lang="lv-LV" dirty="0"/>
              <a:t/>
            </a:r>
            <a:br>
              <a:rPr lang="lv-LV" dirty="0"/>
            </a:br>
            <a:endParaRPr lang="lv-LV" dirty="0"/>
          </a:p>
        </p:txBody>
      </p:sp>
      <p:sp>
        <p:nvSpPr>
          <p:cNvPr id="3" name="Text Placeholder 2"/>
          <p:cNvSpPr>
            <a:spLocks noGrp="1"/>
          </p:cNvSpPr>
          <p:nvPr>
            <p:ph type="body" idx="1"/>
          </p:nvPr>
        </p:nvSpPr>
        <p:spPr>
          <a:xfrm>
            <a:off x="616778" y="1709530"/>
            <a:ext cx="10929767" cy="4467433"/>
          </a:xfrm>
        </p:spPr>
        <p:txBody>
          <a:bodyPr/>
          <a:lstStyle/>
          <a:p>
            <a:pPr algn="just"/>
            <a:r>
              <a:rPr lang="lv-LV" sz="1800" b="1" dirty="0">
                <a:solidFill>
                  <a:srgbClr val="FF0000"/>
                </a:solidFill>
              </a:rPr>
              <a:t>Ziņojumā </a:t>
            </a:r>
            <a:r>
              <a:rPr lang="lv-LV" sz="1800" b="1" dirty="0" smtClean="0">
                <a:solidFill>
                  <a:srgbClr val="FF0000"/>
                </a:solidFill>
              </a:rPr>
              <a:t>iekļauts: </a:t>
            </a:r>
            <a:r>
              <a:rPr lang="lv-LV" sz="1800" dirty="0">
                <a:solidFill>
                  <a:srgbClr val="000000"/>
                </a:solidFill>
              </a:rPr>
              <a:t>pārskats</a:t>
            </a:r>
            <a:r>
              <a:rPr lang="lv-LV" sz="1800" b="1" dirty="0">
                <a:solidFill>
                  <a:srgbClr val="FF0000"/>
                </a:solidFill>
              </a:rPr>
              <a:t> </a:t>
            </a:r>
            <a:r>
              <a:rPr lang="lv-LV" sz="1800" dirty="0">
                <a:solidFill>
                  <a:srgbClr val="000000"/>
                </a:solidFill>
              </a:rPr>
              <a:t>par Eiropas valstu pieredzi; normatīvā regulējuma analīze; </a:t>
            </a:r>
            <a:r>
              <a:rPr lang="lv-LV" sz="1800" dirty="0" smtClean="0">
                <a:solidFill>
                  <a:srgbClr val="000000"/>
                </a:solidFill>
              </a:rPr>
              <a:t>SII datu </a:t>
            </a:r>
            <a:r>
              <a:rPr lang="lv-LV" sz="1800" dirty="0">
                <a:solidFill>
                  <a:srgbClr val="000000"/>
                </a:solidFill>
              </a:rPr>
              <a:t>analīze; raksturotas SII, kurām piešķirts attīstības centra statuss; raksturotas  profesionālās pamatizglītības programmas; veikta analīze par SII internātiem; raksturots SII pedagoģiskais personāls, finansēšanas kārtība un pedagogu darba samaksa; atspoguļots kāds ir atbalsta personāla nodrošinājums SII; aprakstīta iekļaujošas izglītības attīstība un tās ietekme uz SII tīklu. Vienlaikus ziņojumā ietverts esošā SII tīkla raksturojums un vīzija, kā arī priekšlikumi ilgtspējīga SII tīkla veidošanai, atbilstoši izglītojamo speciālajām vajadzībām un noteikta turpmākā darbība. 	</a:t>
            </a:r>
            <a:endParaRPr lang="lv-LV" sz="1800" dirty="0" smtClean="0">
              <a:solidFill>
                <a:srgbClr val="000000"/>
              </a:solidFill>
            </a:endParaRPr>
          </a:p>
          <a:p>
            <a:pPr algn="just"/>
            <a:endParaRPr lang="lv-LV" sz="1800" dirty="0" smtClean="0">
              <a:solidFill>
                <a:srgbClr val="000000"/>
              </a:solidFill>
            </a:endParaRPr>
          </a:p>
          <a:p>
            <a:pPr algn="ctr"/>
            <a:r>
              <a:rPr lang="lv-LV" sz="1600" dirty="0">
                <a:solidFill>
                  <a:srgbClr val="000000"/>
                </a:solidFill>
              </a:rPr>
              <a:t>Ziņojumā pēc būtības pašvaldībām, kā SII dibinātājām, </a:t>
            </a:r>
            <a:r>
              <a:rPr lang="lv-LV" sz="1600" dirty="0">
                <a:solidFill>
                  <a:srgbClr val="FF0000"/>
                </a:solidFill>
              </a:rPr>
              <a:t>netiek noteikts pienākums slēgt vai reorganizēt esošās SII</a:t>
            </a:r>
            <a:r>
              <a:rPr lang="lv-LV" sz="1600" dirty="0">
                <a:solidFill>
                  <a:srgbClr val="000000"/>
                </a:solidFill>
              </a:rPr>
              <a:t>, bet </a:t>
            </a:r>
            <a:r>
              <a:rPr lang="lv-LV" sz="1600" dirty="0">
                <a:solidFill>
                  <a:srgbClr val="00B050"/>
                </a:solidFill>
              </a:rPr>
              <a:t>tiek rosināts meklēt risinājumus, nodrošināt mācība procesa organizēšanu atbilstošās ēkās, kurās ir vides pieejamība un sasniedzamība, mazināt bērnu segregāciju un veicināt iekļaujošas izglītības iespējas </a:t>
            </a:r>
            <a:r>
              <a:rPr lang="lv-LV" sz="1600" dirty="0">
                <a:solidFill>
                  <a:srgbClr val="000000"/>
                </a:solidFill>
              </a:rPr>
              <a:t>novados / valstspilsētās, vienlaikus nodrošinot efektīvu līdzekļu pārvaldīšanu un izlietošanu. </a:t>
            </a:r>
          </a:p>
        </p:txBody>
      </p:sp>
      <p:sp>
        <p:nvSpPr>
          <p:cNvPr id="4" name="Slide Number Placeholder 3"/>
          <p:cNvSpPr>
            <a:spLocks noGrp="1"/>
          </p:cNvSpPr>
          <p:nvPr>
            <p:ph type="sldNum" idx="12"/>
          </p:nvPr>
        </p:nvSpPr>
        <p:spPr/>
        <p:txBody>
          <a:bodyPr/>
          <a:lstStyle/>
          <a:p>
            <a:fld id="{00000000-1234-1234-1234-123412341234}" type="slidenum">
              <a:rPr lang="lv-LV" smtClean="0"/>
              <a:pPr/>
              <a:t>15</a:t>
            </a:fld>
            <a:endParaRPr lang="lv-LV"/>
          </a:p>
        </p:txBody>
      </p:sp>
    </p:spTree>
    <p:extLst>
      <p:ext uri="{BB962C8B-B14F-4D97-AF65-F5344CB8AC3E}">
        <p14:creationId xmlns:p14="http://schemas.microsoft.com/office/powerpoint/2010/main" val="3399666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775" y="824081"/>
            <a:ext cx="5723068" cy="1142815"/>
          </a:xfrm>
        </p:spPr>
        <p:txBody>
          <a:bodyPr/>
          <a:lstStyle/>
          <a:p>
            <a:r>
              <a:rPr lang="lv-LV" dirty="0"/>
              <a:t>Turpmākajā IZM darbībā plānots:</a:t>
            </a:r>
            <a:br>
              <a:rPr lang="lv-LV" dirty="0"/>
            </a:br>
            <a:endParaRPr lang="lv-LV" dirty="0"/>
          </a:p>
        </p:txBody>
      </p:sp>
      <p:sp>
        <p:nvSpPr>
          <p:cNvPr id="3" name="Text Placeholder 2"/>
          <p:cNvSpPr>
            <a:spLocks noGrp="1"/>
          </p:cNvSpPr>
          <p:nvPr>
            <p:ph type="body" idx="1"/>
          </p:nvPr>
        </p:nvSpPr>
        <p:spPr>
          <a:xfrm>
            <a:off x="616778" y="1550504"/>
            <a:ext cx="10929767" cy="4939749"/>
          </a:xfrm>
        </p:spPr>
        <p:txBody>
          <a:bodyPr/>
          <a:lstStyle/>
          <a:p>
            <a:pPr marL="514350" indent="-285750" algn="just">
              <a:buFont typeface="Arial" panose="020B0604020202020204" pitchFamily="34" charset="0"/>
              <a:buChar char="•"/>
            </a:pPr>
            <a:r>
              <a:rPr lang="lv-LV" sz="1400" dirty="0" smtClean="0"/>
              <a:t>turpināt </a:t>
            </a:r>
            <a:r>
              <a:rPr lang="lv-LV" sz="1400" dirty="0"/>
              <a:t>apmeklēt SII un veikt sarunas ar pašvaldībām un plānošanas reģionu pārstāvjiem par </a:t>
            </a:r>
            <a:r>
              <a:rPr lang="lv-LV" sz="1400" dirty="0" smtClean="0"/>
              <a:t>SII tīkla </a:t>
            </a:r>
            <a:r>
              <a:rPr lang="lv-LV" sz="1400" dirty="0"/>
              <a:t>un iekļaujošas izglītības </a:t>
            </a:r>
            <a:r>
              <a:rPr lang="lv-LV" sz="1400" dirty="0" smtClean="0"/>
              <a:t>pilnveidi;</a:t>
            </a:r>
            <a:endParaRPr lang="lv-LV" sz="1400" dirty="0"/>
          </a:p>
          <a:p>
            <a:pPr marL="514350" indent="-285750" algn="just">
              <a:buFont typeface="Arial" panose="020B0604020202020204" pitchFamily="34" charset="0"/>
              <a:buChar char="•"/>
            </a:pPr>
            <a:r>
              <a:rPr lang="lv-LV" sz="1400" dirty="0"/>
              <a:t>speciālās izglītības programmas izglītojamiem ar somatiskām saslimšanām izslēgšana no speciālās izglītības programmu </a:t>
            </a:r>
            <a:r>
              <a:rPr lang="lv-LV" sz="1400" dirty="0" smtClean="0"/>
              <a:t>veida;</a:t>
            </a:r>
            <a:endParaRPr lang="lv-LV" sz="1400" dirty="0"/>
          </a:p>
          <a:p>
            <a:pPr marL="514350" indent="-285750" algn="just">
              <a:buFont typeface="Arial" panose="020B0604020202020204" pitchFamily="34" charset="0"/>
              <a:buChar char="•"/>
            </a:pPr>
            <a:r>
              <a:rPr lang="lv-LV" sz="1400" dirty="0"/>
              <a:t>izstrādāt MK noteikumus, ar kuriem tiktu noteikta speciālās izglītības iestāžu internātu organizatoriskā struktūra, pakalpojuma saturs un internāta darbības nodrošināšanai nepieciešamais personāls, kā arī to uzraudzības </a:t>
            </a:r>
            <a:r>
              <a:rPr lang="lv-LV" sz="1400" dirty="0" smtClean="0"/>
              <a:t>kārtība</a:t>
            </a:r>
            <a:r>
              <a:rPr lang="lv-LV" sz="1400" dirty="0"/>
              <a:t>;</a:t>
            </a:r>
          </a:p>
          <a:p>
            <a:pPr marL="514350" indent="-285750" algn="just">
              <a:buFont typeface="Arial" panose="020B0604020202020204" pitchFamily="34" charset="0"/>
              <a:buChar char="•"/>
            </a:pPr>
            <a:r>
              <a:rPr lang="lv-LV" sz="1400" dirty="0" smtClean="0"/>
              <a:t>noteikt</a:t>
            </a:r>
            <a:r>
              <a:rPr lang="lv-LV" sz="1400" dirty="0"/>
              <a:t>, ka </a:t>
            </a:r>
            <a:r>
              <a:rPr lang="lv-LV" sz="1400" dirty="0" smtClean="0"/>
              <a:t>izglītojamos </a:t>
            </a:r>
            <a:r>
              <a:rPr lang="lv-LV" sz="1400" dirty="0"/>
              <a:t>ar garīgās attīstības traucējumiem (58) un izglītojamos ar smagiem garīgās attīstības traucējumiem vai vairākiem smagiem attīstības traucējumiem (59) vispārizglītojošās izglītības iestādēs var uzņemt vienīgi attiecīgās speciālās pamatizglītības programmās, nevis vispārizglītojošā programmās ar atbalsta pasākumiem.</a:t>
            </a:r>
          </a:p>
          <a:p>
            <a:pPr marL="514350" indent="-285750" algn="just">
              <a:buFont typeface="Arial" panose="020B0604020202020204" pitchFamily="34" charset="0"/>
              <a:buChar char="•"/>
            </a:pPr>
            <a:r>
              <a:rPr lang="lv-LV" sz="1400" dirty="0"/>
              <a:t>turpināt sadarboties ar VISC, pedagoģiski medicīniskās </a:t>
            </a:r>
            <a:r>
              <a:rPr lang="lv-LV" sz="1400" dirty="0" smtClean="0"/>
              <a:t>komisijas darbības </a:t>
            </a:r>
            <a:r>
              <a:rPr lang="lv-LV" sz="1400" dirty="0"/>
              <a:t>uzlabošanai, atbilstoši VK 2021.gada revīzijas ziņojumā izvirzītajiem ieteikumiem. </a:t>
            </a:r>
          </a:p>
          <a:p>
            <a:pPr marL="514350" indent="-285750" algn="just">
              <a:buFont typeface="Arial" panose="020B0604020202020204" pitchFamily="34" charset="0"/>
              <a:buChar char="•"/>
            </a:pPr>
            <a:r>
              <a:rPr lang="lv-LV" sz="1400" dirty="0"/>
              <a:t>izvērtēt nepieciešamību </a:t>
            </a:r>
            <a:r>
              <a:rPr lang="lv-LV" sz="1400" dirty="0" smtClean="0"/>
              <a:t>un pārskatīt </a:t>
            </a:r>
            <a:r>
              <a:rPr lang="lv-LV" sz="1400" dirty="0"/>
              <a:t>speciālās izglītības iestāžu un vispārējās izglītības iestāžu speciālās izglītības klašu (grupu) finansēšanas kārtību.</a:t>
            </a:r>
          </a:p>
          <a:p>
            <a:pPr marL="514350" indent="-285750" algn="just">
              <a:buFont typeface="Arial" panose="020B0604020202020204" pitchFamily="34" charset="0"/>
              <a:buChar char="•"/>
            </a:pPr>
            <a:r>
              <a:rPr lang="lv-LV" sz="1400" dirty="0" smtClean="0"/>
              <a:t>izstrādāt </a:t>
            </a:r>
            <a:r>
              <a:rPr lang="lv-LV" sz="1400" dirty="0"/>
              <a:t>noteikumu projektu par Eiropas Savienības fondu investīciju nosacījumiem speciālās izglītības iestāžu infrastruktūras pilnveidei, lai 2023.gadā uzsāktu projektu iesniegumu atlasi un projektu īstenošanu.</a:t>
            </a:r>
          </a:p>
          <a:p>
            <a:pPr marL="514350" indent="-285750" algn="just">
              <a:buFont typeface="Arial" panose="020B0604020202020204" pitchFamily="34" charset="0"/>
              <a:buChar char="•"/>
            </a:pPr>
            <a:r>
              <a:rPr lang="lv-LV" sz="1400" dirty="0" smtClean="0"/>
              <a:t>izstrādāt </a:t>
            </a:r>
            <a:r>
              <a:rPr lang="lv-LV" sz="1400" dirty="0"/>
              <a:t>vienotas prasības uzņemšanai profesionālās pamatizglītības programmās, nosakot kārtību, kādā izglītojamie ar speciālām vajadzībām minētajās izglītības programmās tiek uzņemti speciālās izglītības vai profesionālās izglītības iestādēs.</a:t>
            </a:r>
          </a:p>
          <a:p>
            <a:pPr algn="just"/>
            <a:endParaRPr lang="lv-LV" sz="1400" dirty="0"/>
          </a:p>
        </p:txBody>
      </p:sp>
      <p:sp>
        <p:nvSpPr>
          <p:cNvPr id="4" name="Slide Number Placeholder 3"/>
          <p:cNvSpPr>
            <a:spLocks noGrp="1"/>
          </p:cNvSpPr>
          <p:nvPr>
            <p:ph type="sldNum" idx="12"/>
          </p:nvPr>
        </p:nvSpPr>
        <p:spPr/>
        <p:txBody>
          <a:bodyPr/>
          <a:lstStyle/>
          <a:p>
            <a:fld id="{00000000-1234-1234-1234-123412341234}" type="slidenum">
              <a:rPr lang="lv-LV" smtClean="0"/>
              <a:pPr/>
              <a:t>16</a:t>
            </a:fld>
            <a:endParaRPr lang="lv-LV"/>
          </a:p>
        </p:txBody>
      </p:sp>
    </p:spTree>
    <p:extLst>
      <p:ext uri="{BB962C8B-B14F-4D97-AF65-F5344CB8AC3E}">
        <p14:creationId xmlns:p14="http://schemas.microsoft.com/office/powerpoint/2010/main" val="8181168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74"/>
          <p:cNvSpPr txBox="1">
            <a:spLocks noGrp="1"/>
          </p:cNvSpPr>
          <p:nvPr>
            <p:ph type="ctrTitle"/>
          </p:nvPr>
        </p:nvSpPr>
        <p:spPr>
          <a:xfrm>
            <a:off x="2425915" y="2880220"/>
            <a:ext cx="5866438" cy="2387600"/>
          </a:xfrm>
          <a:prstGeom prst="rect">
            <a:avLst/>
          </a:prstGeom>
          <a:noFill/>
          <a:ln>
            <a:noFill/>
          </a:ln>
        </p:spPr>
        <p:txBody>
          <a:bodyPr spcFirstLastPara="1" wrap="square" lIns="0" tIns="0" rIns="0" bIns="0" anchor="ctr" anchorCtr="0">
            <a:noAutofit/>
          </a:bodyPr>
          <a:lstStyle/>
          <a:p>
            <a:r>
              <a:rPr lang="lv-LV" dirty="0" smtClean="0">
                <a:solidFill>
                  <a:schemeClr val="lt1"/>
                </a:solidFill>
              </a:rPr>
              <a:t>PALDIES</a:t>
            </a:r>
            <a:r>
              <a:rPr lang="en-US" dirty="0" smtClean="0">
                <a:solidFill>
                  <a:schemeClr val="lt1"/>
                </a:solidFill>
              </a:rPr>
              <a:t>!</a:t>
            </a:r>
            <a:endParaRPr dirty="0">
              <a:solidFill>
                <a:schemeClr val="lt1"/>
              </a:solidFill>
            </a:endParaRPr>
          </a:p>
        </p:txBody>
      </p:sp>
      <p:pic>
        <p:nvPicPr>
          <p:cNvPr id="2" name="Picture 1"/>
          <p:cNvPicPr>
            <a:picLocks noChangeAspect="1"/>
          </p:cNvPicPr>
          <p:nvPr/>
        </p:nvPicPr>
        <p:blipFill>
          <a:blip r:embed="rId3"/>
          <a:stretch>
            <a:fillRect/>
          </a:stretch>
        </p:blipFill>
        <p:spPr>
          <a:xfrm>
            <a:off x="878205" y="0"/>
            <a:ext cx="2057019" cy="207689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2831" y="1090721"/>
            <a:ext cx="7862593" cy="5590297"/>
          </a:xfrm>
        </p:spPr>
        <p:txBody>
          <a:bodyPr/>
          <a:lstStyle/>
          <a:p>
            <a:pPr marL="230188" indent="-1588" algn="just"/>
            <a:endParaRPr lang="lv-LV" sz="1600" b="1" dirty="0" smtClean="0">
              <a:latin typeface="Arial" panose="020B0604020202020204" pitchFamily="34" charset="0"/>
              <a:cs typeface="Arial" panose="020B0604020202020204" pitchFamily="34" charset="0"/>
            </a:endParaRPr>
          </a:p>
          <a:p>
            <a:pPr marL="514350" indent="-285750" algn="just">
              <a:buFont typeface="Arial" panose="020B0604020202020204" pitchFamily="34" charset="0"/>
              <a:buChar char="•"/>
            </a:pPr>
            <a:endParaRPr lang="en-US" sz="1400" dirty="0">
              <a:solidFill>
                <a:srgbClr val="FF0000"/>
              </a:solidFill>
              <a:latin typeface="Arial" panose="020B0604020202020204" pitchFamily="34" charset="0"/>
              <a:cs typeface="Arial" panose="020B0604020202020204" pitchFamily="34" charset="0"/>
            </a:endParaRPr>
          </a:p>
          <a:p>
            <a:pPr marL="514350" lvl="0" indent="-285750" algn="just">
              <a:buFont typeface="Arial" panose="020B0604020202020204" pitchFamily="34" charset="0"/>
              <a:buChar char="•"/>
            </a:pPr>
            <a:endParaRPr lang="lv-LV" sz="1400" b="1" dirty="0" smtClean="0">
              <a:solidFill>
                <a:srgbClr val="FF0000"/>
              </a:solidFill>
              <a:latin typeface="Arial" panose="020B0604020202020204" pitchFamily="34" charset="0"/>
              <a:cs typeface="Arial" panose="020B0604020202020204" pitchFamily="34" charset="0"/>
            </a:endParaRPr>
          </a:p>
          <a:p>
            <a:pPr marL="514350" lvl="0" indent="-285750" algn="just">
              <a:buFont typeface="Arial" panose="020B0604020202020204" pitchFamily="34" charset="0"/>
              <a:buChar char="•"/>
            </a:pPr>
            <a:endParaRPr lang="en-US" sz="1400" b="1" dirty="0" smtClean="0">
              <a:solidFill>
                <a:srgbClr val="FF0000"/>
              </a:solidFill>
              <a:latin typeface="Arial" panose="020B0604020202020204" pitchFamily="34" charset="0"/>
              <a:cs typeface="Arial" panose="020B0604020202020204" pitchFamily="34" charset="0"/>
            </a:endParaRPr>
          </a:p>
          <a:p>
            <a:pPr marL="230188" indent="-1588" algn="just"/>
            <a:endParaRPr lang="en-US" sz="1800" dirty="0">
              <a:solidFill>
                <a:srgbClr val="FF0000"/>
              </a:solidFill>
              <a:latin typeface="Arial" panose="020B0604020202020204" pitchFamily="34" charset="0"/>
              <a:cs typeface="Arial" panose="020B0604020202020204" pitchFamily="34" charset="0"/>
            </a:endParaRPr>
          </a:p>
          <a:p>
            <a:pPr marL="230188" indent="-1588" algn="just"/>
            <a:endParaRPr lang="lv-LV" sz="1600" dirty="0" smtClean="0">
              <a:solidFill>
                <a:srgbClr val="FF0000"/>
              </a:solidFill>
            </a:endParaRPr>
          </a:p>
        </p:txBody>
      </p:sp>
      <p:sp>
        <p:nvSpPr>
          <p:cNvPr id="4" name="Slide Number Placeholder 3"/>
          <p:cNvSpPr>
            <a:spLocks noGrp="1"/>
          </p:cNvSpPr>
          <p:nvPr>
            <p:ph type="sldNum" idx="12"/>
          </p:nvPr>
        </p:nvSpPr>
        <p:spPr/>
        <p:txBody>
          <a:bodyPr/>
          <a:lstStyle/>
          <a:p>
            <a:fld id="{00000000-1234-1234-1234-123412341234}" type="slidenum">
              <a:rPr lang="lv-LV" smtClean="0"/>
              <a:pPr/>
              <a:t>2</a:t>
            </a:fld>
            <a:endParaRPr lang="lv-LV"/>
          </a:p>
        </p:txBody>
      </p:sp>
      <p:sp>
        <p:nvSpPr>
          <p:cNvPr id="6" name="AutoShape 2" descr="Izcilas grāmatas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sp>
        <p:nvSpPr>
          <p:cNvPr id="12" name="Title 11"/>
          <p:cNvSpPr>
            <a:spLocks noGrp="1"/>
          </p:cNvSpPr>
          <p:nvPr>
            <p:ph type="title"/>
          </p:nvPr>
        </p:nvSpPr>
        <p:spPr/>
        <p:txBody>
          <a:bodyPr/>
          <a:lstStyle/>
          <a:p>
            <a:endParaRPr lang="lv-LV"/>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8877" b="7223"/>
          <a:stretch/>
        </p:blipFill>
        <p:spPr>
          <a:xfrm>
            <a:off x="10203" y="6775"/>
            <a:ext cx="12260922" cy="6858000"/>
          </a:xfrm>
          <a:prstGeom prst="rect">
            <a:avLst/>
          </a:prstGeom>
          <a:ln>
            <a:solidFill>
              <a:srgbClr val="476D1D"/>
            </a:solidFill>
          </a:ln>
        </p:spPr>
      </p:pic>
      <p:sp>
        <p:nvSpPr>
          <p:cNvPr id="15" name="TextBox 14"/>
          <p:cNvSpPr txBox="1"/>
          <p:nvPr/>
        </p:nvSpPr>
        <p:spPr>
          <a:xfrm>
            <a:off x="5" y="248483"/>
            <a:ext cx="5602013" cy="738664"/>
          </a:xfrm>
          <a:prstGeom prst="rect">
            <a:avLst/>
          </a:prstGeom>
          <a:solidFill>
            <a:schemeClr val="lt1">
              <a:alpha val="70000"/>
            </a:schemeClr>
          </a:solidFill>
          <a:ln>
            <a:solidFill>
              <a:srgbClr val="476D1D"/>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914377"/>
            <a:r>
              <a:rPr lang="lv-LV" sz="2200" b="1" dirty="0">
                <a:solidFill>
                  <a:schemeClr val="accent5">
                    <a:lumMod val="25000"/>
                  </a:schemeClr>
                </a:solidFill>
                <a:latin typeface="Verdana" panose="020B0604030504040204" pitchFamily="34" charset="0"/>
                <a:ea typeface="Verdana" panose="020B0604030504040204" pitchFamily="34" charset="0"/>
              </a:rPr>
              <a:t>Izglītības attīstības </a:t>
            </a:r>
            <a:r>
              <a:rPr lang="lv-LV" sz="2200" b="1" u="sng" dirty="0" err="1" smtClean="0">
                <a:solidFill>
                  <a:schemeClr val="accent5">
                    <a:lumMod val="25000"/>
                  </a:schemeClr>
                </a:solidFill>
                <a:latin typeface="Verdana" panose="020B0604030504040204" pitchFamily="34" charset="0"/>
                <a:ea typeface="Verdana" panose="020B0604030504040204" pitchFamily="34" charset="0"/>
              </a:rPr>
              <a:t>virsmērķis</a:t>
            </a:r>
            <a:endParaRPr lang="en-US" sz="2200" b="1" dirty="0" smtClean="0">
              <a:solidFill>
                <a:schemeClr val="accent5">
                  <a:lumMod val="25000"/>
                </a:schemeClr>
              </a:solidFill>
              <a:latin typeface="Verdana" panose="020B0604030504040204" pitchFamily="34" charset="0"/>
              <a:ea typeface="Verdana" panose="020B0604030504040204" pitchFamily="34" charset="0"/>
            </a:endParaRPr>
          </a:p>
          <a:p>
            <a:pPr algn="ctr" defTabSz="914377"/>
            <a:r>
              <a:rPr lang="en-US" sz="2000" i="1" dirty="0" smtClean="0">
                <a:solidFill>
                  <a:schemeClr val="accent5">
                    <a:lumMod val="25000"/>
                  </a:schemeClr>
                </a:solidFill>
                <a:latin typeface="Verdana" panose="020B0604030504040204" pitchFamily="34" charset="0"/>
                <a:ea typeface="Verdana" panose="020B0604030504040204" pitchFamily="34" charset="0"/>
              </a:rPr>
              <a:t>(IAP 2021-2027)</a:t>
            </a:r>
            <a:endParaRPr lang="lv-LV" sz="2000" i="1" dirty="0">
              <a:solidFill>
                <a:schemeClr val="accent5">
                  <a:lumMod val="25000"/>
                </a:schemeClr>
              </a:solidFill>
              <a:latin typeface="Verdana" panose="020B0604030504040204" pitchFamily="34" charset="0"/>
              <a:ea typeface="Verdana" panose="020B0604030504040204" pitchFamily="34" charset="0"/>
            </a:endParaRPr>
          </a:p>
        </p:txBody>
      </p:sp>
      <p:sp>
        <p:nvSpPr>
          <p:cNvPr id="16" name="TextBox 15"/>
          <p:cNvSpPr txBox="1"/>
          <p:nvPr/>
        </p:nvSpPr>
        <p:spPr>
          <a:xfrm>
            <a:off x="0" y="1168009"/>
            <a:ext cx="5602018" cy="2031325"/>
          </a:xfrm>
          <a:prstGeom prst="rect">
            <a:avLst/>
          </a:prstGeom>
          <a:solidFill>
            <a:schemeClr val="lt1">
              <a:alpha val="70000"/>
            </a:schemeClr>
          </a:solidFill>
          <a:ln>
            <a:solidFill>
              <a:srgbClr val="476D1D"/>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buClrTx/>
            </a:pPr>
            <a:r>
              <a:rPr lang="lv-LV" sz="1800" dirty="0">
                <a:solidFill>
                  <a:schemeClr val="accent5">
                    <a:lumMod val="25000"/>
                  </a:schemeClr>
                </a:solidFill>
                <a:latin typeface="Verdana" panose="020B0604030504040204" pitchFamily="34" charset="0"/>
                <a:ea typeface="Verdana" panose="020B0604030504040204" pitchFamily="34" charset="0"/>
              </a:rPr>
              <a:t>Nodrošināt </a:t>
            </a:r>
            <a:r>
              <a:rPr lang="lv-LV" sz="1800" b="1" dirty="0">
                <a:solidFill>
                  <a:schemeClr val="accent5">
                    <a:lumMod val="25000"/>
                  </a:schemeClr>
                </a:solidFill>
                <a:latin typeface="Verdana" panose="020B0604030504040204" pitchFamily="34" charset="0"/>
                <a:ea typeface="Verdana" panose="020B0604030504040204" pitchFamily="34" charset="0"/>
              </a:rPr>
              <a:t>kvalitatīvas</a:t>
            </a:r>
            <a:r>
              <a:rPr lang="lv-LV" sz="1800" dirty="0">
                <a:solidFill>
                  <a:schemeClr val="accent5">
                    <a:lumMod val="25000"/>
                  </a:schemeClr>
                </a:solidFill>
                <a:latin typeface="Verdana" panose="020B0604030504040204" pitchFamily="34" charset="0"/>
                <a:ea typeface="Verdana" panose="020B0604030504040204" pitchFamily="34" charset="0"/>
              </a:rPr>
              <a:t> izglītības iespējas </a:t>
            </a:r>
            <a:r>
              <a:rPr lang="lv-LV" sz="1800" b="1" dirty="0">
                <a:solidFill>
                  <a:schemeClr val="accent5">
                    <a:lumMod val="25000"/>
                  </a:schemeClr>
                </a:solidFill>
                <a:latin typeface="Verdana" panose="020B0604030504040204" pitchFamily="34" charset="0"/>
                <a:ea typeface="Verdana" panose="020B0604030504040204" pitchFamily="34" charset="0"/>
              </a:rPr>
              <a:t>visiem Latvijas iedzīvotājiem</a:t>
            </a:r>
            <a:r>
              <a:rPr lang="lv-LV" sz="1800" dirty="0">
                <a:solidFill>
                  <a:schemeClr val="accent5">
                    <a:lumMod val="25000"/>
                  </a:schemeClr>
                </a:solidFill>
                <a:latin typeface="Verdana" panose="020B0604030504040204" pitchFamily="34" charset="0"/>
                <a:ea typeface="Verdana" panose="020B0604030504040204" pitchFamily="34" charset="0"/>
              </a:rPr>
              <a:t>, </a:t>
            </a:r>
            <a:br>
              <a:rPr lang="lv-LV" sz="1800" dirty="0">
                <a:solidFill>
                  <a:schemeClr val="accent5">
                    <a:lumMod val="25000"/>
                  </a:schemeClr>
                </a:solidFill>
                <a:latin typeface="Verdana" panose="020B0604030504040204" pitchFamily="34" charset="0"/>
                <a:ea typeface="Verdana" panose="020B0604030504040204" pitchFamily="34" charset="0"/>
              </a:rPr>
            </a:br>
            <a:r>
              <a:rPr lang="lv-LV" sz="1800" dirty="0">
                <a:solidFill>
                  <a:schemeClr val="accent5">
                    <a:lumMod val="25000"/>
                  </a:schemeClr>
                </a:solidFill>
                <a:latin typeface="Verdana" panose="020B0604030504040204" pitchFamily="34" charset="0"/>
                <a:ea typeface="Verdana" panose="020B0604030504040204" pitchFamily="34" charset="0"/>
              </a:rPr>
              <a:t>lai veicinātu viņu </a:t>
            </a:r>
            <a:r>
              <a:rPr lang="lv-LV" sz="1800" b="1" dirty="0">
                <a:solidFill>
                  <a:schemeClr val="accent5">
                    <a:lumMod val="25000"/>
                  </a:schemeClr>
                </a:solidFill>
                <a:latin typeface="Verdana" panose="020B0604030504040204" pitchFamily="34" charset="0"/>
                <a:ea typeface="Verdana" panose="020B0604030504040204" pitchFamily="34" charset="0"/>
              </a:rPr>
              <a:t>potenciāla attīstību un īstenošanu </a:t>
            </a:r>
            <a:r>
              <a:rPr lang="lv-LV" sz="1800" dirty="0">
                <a:solidFill>
                  <a:schemeClr val="accent5">
                    <a:lumMod val="25000"/>
                  </a:schemeClr>
                </a:solidFill>
                <a:latin typeface="Verdana" panose="020B0604030504040204" pitchFamily="34" charset="0"/>
                <a:ea typeface="Verdana" panose="020B0604030504040204" pitchFamily="34" charset="0"/>
              </a:rPr>
              <a:t>visa </a:t>
            </a:r>
            <a:r>
              <a:rPr lang="lv-LV" sz="1800" b="1" dirty="0">
                <a:solidFill>
                  <a:schemeClr val="accent5">
                    <a:lumMod val="25000"/>
                  </a:schemeClr>
                </a:solidFill>
                <a:latin typeface="Verdana" panose="020B0604030504040204" pitchFamily="34" charset="0"/>
                <a:ea typeface="Verdana" panose="020B0604030504040204" pitchFamily="34" charset="0"/>
              </a:rPr>
              <a:t>mūža garumā </a:t>
            </a:r>
            <a:r>
              <a:rPr lang="lv-LV" sz="1800" dirty="0">
                <a:solidFill>
                  <a:schemeClr val="accent5">
                    <a:lumMod val="25000"/>
                  </a:schemeClr>
                </a:solidFill>
                <a:latin typeface="Verdana" panose="020B0604030504040204" pitchFamily="34" charset="0"/>
                <a:ea typeface="Verdana" panose="020B0604030504040204" pitchFamily="34" charset="0"/>
              </a:rPr>
              <a:t>un </a:t>
            </a:r>
            <a:br>
              <a:rPr lang="lv-LV" sz="1800" dirty="0">
                <a:solidFill>
                  <a:schemeClr val="accent5">
                    <a:lumMod val="25000"/>
                  </a:schemeClr>
                </a:solidFill>
                <a:latin typeface="Verdana" panose="020B0604030504040204" pitchFamily="34" charset="0"/>
                <a:ea typeface="Verdana" panose="020B0604030504040204" pitchFamily="34" charset="0"/>
              </a:rPr>
            </a:br>
            <a:r>
              <a:rPr lang="lv-LV" sz="1800" dirty="0">
                <a:solidFill>
                  <a:schemeClr val="accent5">
                    <a:lumMod val="25000"/>
                  </a:schemeClr>
                </a:solidFill>
                <a:latin typeface="Verdana" panose="020B0604030504040204" pitchFamily="34" charset="0"/>
                <a:ea typeface="Verdana" panose="020B0604030504040204" pitchFamily="34" charset="0"/>
              </a:rPr>
              <a:t>lai veidotu viņu </a:t>
            </a:r>
            <a:r>
              <a:rPr lang="lv-LV" sz="1800" b="1" dirty="0">
                <a:solidFill>
                  <a:schemeClr val="accent5">
                    <a:lumMod val="25000"/>
                  </a:schemeClr>
                </a:solidFill>
                <a:latin typeface="Verdana" panose="020B0604030504040204" pitchFamily="34" charset="0"/>
                <a:ea typeface="Verdana" panose="020B0604030504040204" pitchFamily="34" charset="0"/>
              </a:rPr>
              <a:t>spēju mainīties un atbildīgi vadīt pastāvīgās pārmaiņas </a:t>
            </a:r>
            <a:r>
              <a:rPr lang="lv-LV" sz="1800" dirty="0">
                <a:solidFill>
                  <a:schemeClr val="accent5">
                    <a:lumMod val="25000"/>
                  </a:schemeClr>
                </a:solidFill>
                <a:latin typeface="Verdana" panose="020B0604030504040204" pitchFamily="34" charset="0"/>
                <a:ea typeface="Verdana" panose="020B0604030504040204" pitchFamily="34" charset="0"/>
              </a:rPr>
              <a:t>sabiedrībā un tautsaimniecībā.</a:t>
            </a:r>
          </a:p>
        </p:txBody>
      </p:sp>
      <p:sp>
        <p:nvSpPr>
          <p:cNvPr id="17" name="TextBox 16"/>
          <p:cNvSpPr txBox="1"/>
          <p:nvPr/>
        </p:nvSpPr>
        <p:spPr>
          <a:xfrm>
            <a:off x="10203" y="3353811"/>
            <a:ext cx="5612221" cy="3293209"/>
          </a:xfrm>
          <a:prstGeom prst="rect">
            <a:avLst/>
          </a:prstGeom>
          <a:solidFill>
            <a:schemeClr val="lt1">
              <a:alpha val="70000"/>
            </a:schemeClr>
          </a:solidFill>
          <a:ln>
            <a:solidFill>
              <a:srgbClr val="476D1D"/>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lv-LV" sz="2200" b="1" u="sng" dirty="0">
                <a:solidFill>
                  <a:schemeClr val="accent5">
                    <a:lumMod val="25000"/>
                  </a:schemeClr>
                </a:solidFill>
                <a:latin typeface="Verdana" panose="020B0604030504040204" pitchFamily="34" charset="0"/>
                <a:ea typeface="Verdana" panose="020B0604030504040204" pitchFamily="34" charset="0"/>
              </a:rPr>
              <a:t>Izglītības </a:t>
            </a:r>
            <a:r>
              <a:rPr lang="lv-LV" sz="2200" b="1" u="sng" dirty="0" smtClean="0">
                <a:solidFill>
                  <a:schemeClr val="accent5">
                    <a:lumMod val="25000"/>
                  </a:schemeClr>
                </a:solidFill>
                <a:latin typeface="Verdana" panose="020B0604030504040204" pitchFamily="34" charset="0"/>
                <a:ea typeface="Verdana" panose="020B0604030504040204" pitchFamily="34" charset="0"/>
              </a:rPr>
              <a:t>likums</a:t>
            </a:r>
            <a:r>
              <a:rPr lang="en-US" sz="2200" b="1" dirty="0" smtClean="0">
                <a:solidFill>
                  <a:schemeClr val="accent5">
                    <a:lumMod val="25000"/>
                  </a:schemeClr>
                </a:solidFill>
                <a:latin typeface="Verdana" panose="020B0604030504040204" pitchFamily="34" charset="0"/>
                <a:ea typeface="Verdana" panose="020B0604030504040204" pitchFamily="34" charset="0"/>
              </a:rPr>
              <a:t> </a:t>
            </a:r>
          </a:p>
          <a:p>
            <a:pPr algn="ctr"/>
            <a:r>
              <a:rPr lang="en-US" sz="1600" dirty="0" smtClean="0">
                <a:solidFill>
                  <a:schemeClr val="accent5">
                    <a:lumMod val="25000"/>
                  </a:schemeClr>
                </a:solidFill>
                <a:latin typeface="Verdana" panose="020B0604030504040204" pitchFamily="34" charset="0"/>
                <a:ea typeface="Verdana" panose="020B0604030504040204" pitchFamily="34" charset="0"/>
              </a:rPr>
              <a:t>(</a:t>
            </a:r>
            <a:r>
              <a:rPr lang="lv-LV" sz="1600" i="1" dirty="0" smtClean="0">
                <a:solidFill>
                  <a:schemeClr val="accent5">
                    <a:lumMod val="25000"/>
                  </a:schemeClr>
                </a:solidFill>
                <a:latin typeface="Verdana" panose="020B0604030504040204" pitchFamily="34" charset="0"/>
                <a:ea typeface="Verdana" panose="020B0604030504040204" pitchFamily="34" charset="0"/>
              </a:rPr>
              <a:t>2021.gada </a:t>
            </a:r>
            <a:r>
              <a:rPr lang="lv-LV" sz="1600" i="1" dirty="0">
                <a:solidFill>
                  <a:schemeClr val="accent5">
                    <a:lumMod val="25000"/>
                  </a:schemeClr>
                </a:solidFill>
                <a:latin typeface="Verdana" panose="020B0604030504040204" pitchFamily="34" charset="0"/>
                <a:ea typeface="Verdana" panose="020B0604030504040204" pitchFamily="34" charset="0"/>
              </a:rPr>
              <a:t>8.aprīļa </a:t>
            </a:r>
            <a:r>
              <a:rPr lang="lv-LV" sz="1600" i="1" dirty="0" smtClean="0">
                <a:solidFill>
                  <a:schemeClr val="accent5">
                    <a:lumMod val="25000"/>
                  </a:schemeClr>
                </a:solidFill>
                <a:latin typeface="Verdana" panose="020B0604030504040204" pitchFamily="34" charset="0"/>
                <a:ea typeface="Verdana" panose="020B0604030504040204" pitchFamily="34" charset="0"/>
              </a:rPr>
              <a:t>grozījumi</a:t>
            </a:r>
            <a:r>
              <a:rPr lang="en-US" sz="1600" dirty="0" smtClean="0">
                <a:solidFill>
                  <a:schemeClr val="accent5">
                    <a:lumMod val="25000"/>
                  </a:schemeClr>
                </a:solidFill>
                <a:latin typeface="Verdana" panose="020B0604030504040204" pitchFamily="34" charset="0"/>
                <a:ea typeface="Verdana" panose="020B0604030504040204" pitchFamily="34" charset="0"/>
              </a:rPr>
              <a:t>):</a:t>
            </a:r>
            <a:r>
              <a:rPr lang="lv-LV" sz="1600" dirty="0" smtClean="0">
                <a:solidFill>
                  <a:schemeClr val="accent5">
                    <a:lumMod val="25000"/>
                  </a:schemeClr>
                </a:solidFill>
                <a:latin typeface="Verdana" panose="020B0604030504040204" pitchFamily="34" charset="0"/>
                <a:ea typeface="Verdana" panose="020B0604030504040204" pitchFamily="34" charset="0"/>
              </a:rPr>
              <a:t> </a:t>
            </a:r>
            <a:endParaRPr lang="en-US" sz="1600" dirty="0" smtClean="0">
              <a:solidFill>
                <a:schemeClr val="accent5">
                  <a:lumMod val="25000"/>
                </a:schemeClr>
              </a:solidFill>
              <a:latin typeface="Verdana" panose="020B0604030504040204" pitchFamily="34" charset="0"/>
              <a:ea typeface="Verdana" panose="020B0604030504040204" pitchFamily="34" charset="0"/>
            </a:endParaRPr>
          </a:p>
          <a:p>
            <a:pPr algn="ctr"/>
            <a:endParaRPr lang="en-US" sz="1600" b="1" dirty="0" smtClean="0">
              <a:solidFill>
                <a:schemeClr val="accent5">
                  <a:lumMod val="25000"/>
                </a:schemeClr>
              </a:solidFill>
              <a:latin typeface="Verdana" panose="020B0604030504040204" pitchFamily="34" charset="0"/>
              <a:ea typeface="Verdana" panose="020B0604030504040204" pitchFamily="34" charset="0"/>
            </a:endParaRPr>
          </a:p>
          <a:p>
            <a:pPr algn="ctr"/>
            <a:r>
              <a:rPr lang="en-US" sz="1600" b="1" dirty="0" smtClean="0">
                <a:solidFill>
                  <a:schemeClr val="accent5">
                    <a:lumMod val="25000"/>
                  </a:schemeClr>
                </a:solidFill>
                <a:latin typeface="Verdana" panose="020B0604030504040204" pitchFamily="34" charset="0"/>
                <a:ea typeface="Verdana" panose="020B0604030504040204" pitchFamily="34" charset="0"/>
              </a:rPr>
              <a:t>I</a:t>
            </a:r>
            <a:r>
              <a:rPr lang="lv-LV" sz="1600" b="1" dirty="0" err="1" smtClean="0">
                <a:solidFill>
                  <a:schemeClr val="accent5">
                    <a:lumMod val="25000"/>
                  </a:schemeClr>
                </a:solidFill>
                <a:latin typeface="Verdana" panose="020B0604030504040204" pitchFamily="34" charset="0"/>
                <a:ea typeface="Verdana" panose="020B0604030504040204" pitchFamily="34" charset="0"/>
              </a:rPr>
              <a:t>zglītības</a:t>
            </a:r>
            <a:r>
              <a:rPr lang="lv-LV" sz="1600" b="1" dirty="0" smtClean="0">
                <a:solidFill>
                  <a:schemeClr val="accent5">
                    <a:lumMod val="25000"/>
                  </a:schemeClr>
                </a:solidFill>
                <a:latin typeface="Verdana" panose="020B0604030504040204" pitchFamily="34" charset="0"/>
                <a:ea typeface="Verdana" panose="020B0604030504040204" pitchFamily="34" charset="0"/>
              </a:rPr>
              <a:t> </a:t>
            </a:r>
            <a:r>
              <a:rPr lang="lv-LV" sz="1600" b="1" dirty="0">
                <a:solidFill>
                  <a:schemeClr val="accent5">
                    <a:lumMod val="25000"/>
                  </a:schemeClr>
                </a:solidFill>
                <a:latin typeface="Verdana" panose="020B0604030504040204" pitchFamily="34" charset="0"/>
                <a:ea typeface="Verdana" panose="020B0604030504040204" pitchFamily="34" charset="0"/>
              </a:rPr>
              <a:t>kvalitāte </a:t>
            </a:r>
            <a:r>
              <a:rPr lang="lv-LV" sz="1600" dirty="0">
                <a:solidFill>
                  <a:schemeClr val="accent5">
                    <a:lumMod val="25000"/>
                  </a:schemeClr>
                </a:solidFill>
                <a:latin typeface="Verdana" panose="020B0604030504040204" pitchFamily="34" charset="0"/>
                <a:ea typeface="Verdana" panose="020B0604030504040204" pitchFamily="34" charset="0"/>
              </a:rPr>
              <a:t>— izglītības </a:t>
            </a:r>
            <a:r>
              <a:rPr lang="lv-LV" sz="1600" b="1" dirty="0">
                <a:solidFill>
                  <a:schemeClr val="accent5">
                    <a:lumMod val="25000"/>
                  </a:schemeClr>
                </a:solidFill>
                <a:latin typeface="Verdana" panose="020B0604030504040204" pitchFamily="34" charset="0"/>
                <a:ea typeface="Verdana" panose="020B0604030504040204" pitchFamily="34" charset="0"/>
              </a:rPr>
              <a:t>process, saturs</a:t>
            </a:r>
            <a:r>
              <a:rPr lang="lv-LV" sz="1600" dirty="0">
                <a:solidFill>
                  <a:schemeClr val="accent5">
                    <a:lumMod val="25000"/>
                  </a:schemeClr>
                </a:solidFill>
                <a:latin typeface="Verdana" panose="020B0604030504040204" pitchFamily="34" charset="0"/>
                <a:ea typeface="Verdana" panose="020B0604030504040204" pitchFamily="34" charset="0"/>
              </a:rPr>
              <a:t>, </a:t>
            </a:r>
            <a:r>
              <a:rPr lang="lv-LV" sz="1600" b="1" dirty="0">
                <a:solidFill>
                  <a:schemeClr val="accent5">
                    <a:lumMod val="25000"/>
                  </a:schemeClr>
                </a:solidFill>
                <a:latin typeface="Verdana" panose="020B0604030504040204" pitchFamily="34" charset="0"/>
                <a:ea typeface="Verdana" panose="020B0604030504040204" pitchFamily="34" charset="0"/>
              </a:rPr>
              <a:t>vide</a:t>
            </a:r>
            <a:r>
              <a:rPr lang="lv-LV" sz="1600" dirty="0">
                <a:solidFill>
                  <a:schemeClr val="accent5">
                    <a:lumMod val="25000"/>
                  </a:schemeClr>
                </a:solidFill>
                <a:latin typeface="Verdana" panose="020B0604030504040204" pitchFamily="34" charset="0"/>
                <a:ea typeface="Verdana" panose="020B0604030504040204" pitchFamily="34" charset="0"/>
              </a:rPr>
              <a:t> un </a:t>
            </a:r>
            <a:r>
              <a:rPr lang="lv-LV" sz="1600" b="1" dirty="0">
                <a:solidFill>
                  <a:schemeClr val="accent5">
                    <a:lumMod val="25000"/>
                  </a:schemeClr>
                </a:solidFill>
                <a:latin typeface="Verdana" panose="020B0604030504040204" pitchFamily="34" charset="0"/>
                <a:ea typeface="Verdana" panose="020B0604030504040204" pitchFamily="34" charset="0"/>
              </a:rPr>
              <a:t>pārvaldība</a:t>
            </a:r>
            <a:r>
              <a:rPr lang="lv-LV" sz="1600" dirty="0">
                <a:solidFill>
                  <a:schemeClr val="accent5">
                    <a:lumMod val="25000"/>
                  </a:schemeClr>
                </a:solidFill>
                <a:latin typeface="Verdana" panose="020B0604030504040204" pitchFamily="34" charset="0"/>
                <a:ea typeface="Verdana" panose="020B0604030504040204" pitchFamily="34" charset="0"/>
              </a:rPr>
              <a:t>, kas </a:t>
            </a:r>
            <a:r>
              <a:rPr lang="lv-LV" sz="1600" b="1" dirty="0">
                <a:solidFill>
                  <a:schemeClr val="accent5">
                    <a:lumMod val="25000"/>
                  </a:schemeClr>
                </a:solidFill>
                <a:latin typeface="Verdana" panose="020B0604030504040204" pitchFamily="34" charset="0"/>
                <a:ea typeface="Verdana" panose="020B0604030504040204" pitchFamily="34" charset="0"/>
              </a:rPr>
              <a:t>ikvienam nodrošina iekļaujošu izglītību </a:t>
            </a:r>
            <a:r>
              <a:rPr lang="lv-LV" sz="1600" dirty="0">
                <a:solidFill>
                  <a:schemeClr val="accent5">
                    <a:lumMod val="25000"/>
                  </a:schemeClr>
                </a:solidFill>
                <a:latin typeface="Verdana" panose="020B0604030504040204" pitchFamily="34" charset="0"/>
                <a:ea typeface="Verdana" panose="020B0604030504040204" pitchFamily="34" charset="0"/>
              </a:rPr>
              <a:t>un iespēju sasniegt augstvērtīgus rezultātus atbilstoši sabiedrības izvirzītajiem un valsts noteiktajiem </a:t>
            </a:r>
            <a:r>
              <a:rPr lang="lv-LV" sz="1600" dirty="0" smtClean="0">
                <a:solidFill>
                  <a:schemeClr val="accent5">
                    <a:lumMod val="25000"/>
                  </a:schemeClr>
                </a:solidFill>
                <a:latin typeface="Verdana" panose="020B0604030504040204" pitchFamily="34" charset="0"/>
                <a:ea typeface="Verdana" panose="020B0604030504040204" pitchFamily="34" charset="0"/>
              </a:rPr>
              <a:t>mērķiem</a:t>
            </a:r>
            <a:r>
              <a:rPr lang="en-US" sz="1600" dirty="0" smtClean="0">
                <a:solidFill>
                  <a:schemeClr val="accent6">
                    <a:lumMod val="10000"/>
                  </a:schemeClr>
                </a:solidFill>
                <a:latin typeface="Verdana" panose="020B0604030504040204" pitchFamily="34" charset="0"/>
                <a:ea typeface="Verdana" panose="020B0604030504040204" pitchFamily="34" charset="0"/>
              </a:rPr>
              <a:t>. </a:t>
            </a:r>
            <a:r>
              <a:rPr lang="en-US" sz="1200" dirty="0" smtClean="0">
                <a:solidFill>
                  <a:schemeClr val="accent6">
                    <a:lumMod val="10000"/>
                  </a:schemeClr>
                </a:solidFill>
                <a:latin typeface="Verdana" panose="020B0604030504040204" pitchFamily="34" charset="0"/>
                <a:ea typeface="Verdana" panose="020B0604030504040204" pitchFamily="34" charset="0"/>
              </a:rPr>
              <a:t>(</a:t>
            </a:r>
            <a:r>
              <a:rPr lang="lv-LV" sz="1200" i="1" dirty="0" smtClean="0">
                <a:solidFill>
                  <a:schemeClr val="accent6">
                    <a:lumMod val="10000"/>
                  </a:schemeClr>
                </a:solidFill>
                <a:latin typeface="Verdana" panose="020B0604030504040204" pitchFamily="34" charset="0"/>
                <a:ea typeface="Verdana" panose="020B0604030504040204" pitchFamily="34" charset="0"/>
              </a:rPr>
              <a:t>1. panta </a:t>
            </a:r>
            <a:r>
              <a:rPr lang="lv-LV" sz="1200" i="1" dirty="0" smtClean="0">
                <a:solidFill>
                  <a:schemeClr val="accent6">
                    <a:lumMod val="10000"/>
                  </a:schemeClr>
                </a:solidFill>
                <a:latin typeface="Verdana"/>
                <a:ea typeface="Verdana"/>
                <a:sym typeface="Verdana"/>
              </a:rPr>
              <a:t>7</a:t>
            </a:r>
            <a:r>
              <a:rPr lang="lv-LV" sz="1200" i="1" baseline="30000" dirty="0" smtClean="0">
                <a:solidFill>
                  <a:schemeClr val="accent6">
                    <a:lumMod val="10000"/>
                  </a:schemeClr>
                </a:solidFill>
                <a:latin typeface="Verdana"/>
                <a:ea typeface="Verdana"/>
                <a:sym typeface="Verdana"/>
              </a:rPr>
              <a:t>1 </a:t>
            </a:r>
            <a:r>
              <a:rPr lang="lv-LV" sz="1200" i="1" dirty="0" smtClean="0">
                <a:solidFill>
                  <a:schemeClr val="accent6">
                    <a:lumMod val="10000"/>
                  </a:schemeClr>
                </a:solidFill>
                <a:latin typeface="Verdana"/>
                <a:ea typeface="Verdana"/>
                <a:sym typeface="Verdana"/>
              </a:rPr>
              <a:t>punkts</a:t>
            </a:r>
            <a:r>
              <a:rPr lang="lv-LV" sz="1200" dirty="0" smtClean="0">
                <a:solidFill>
                  <a:schemeClr val="accent6">
                    <a:lumMod val="10000"/>
                  </a:schemeClr>
                </a:solidFill>
                <a:latin typeface="Verdana"/>
                <a:ea typeface="Verdana"/>
                <a:sym typeface="Verdana"/>
              </a:rPr>
              <a:t>)</a:t>
            </a:r>
            <a:endParaRPr lang="en-US" dirty="0" smtClean="0">
              <a:solidFill>
                <a:schemeClr val="accent6">
                  <a:lumMod val="10000"/>
                </a:schemeClr>
              </a:solidFill>
              <a:latin typeface="Verdana"/>
              <a:ea typeface="Verdana"/>
              <a:sym typeface="Verdana"/>
            </a:endParaRPr>
          </a:p>
          <a:p>
            <a:pPr algn="ctr"/>
            <a:endParaRPr lang="en-US" sz="1600" dirty="0" smtClean="0">
              <a:solidFill>
                <a:schemeClr val="accent6">
                  <a:lumMod val="10000"/>
                </a:schemeClr>
              </a:solidFill>
              <a:latin typeface="Verdana" panose="020B0604030504040204" pitchFamily="34" charset="0"/>
              <a:ea typeface="Verdana" panose="020B0604030504040204" pitchFamily="34" charset="0"/>
            </a:endParaRPr>
          </a:p>
          <a:p>
            <a:pPr algn="ctr"/>
            <a:r>
              <a:rPr lang="en-US" sz="1600" b="1" dirty="0" smtClean="0">
                <a:solidFill>
                  <a:schemeClr val="accent5">
                    <a:lumMod val="25000"/>
                  </a:schemeClr>
                </a:solidFill>
                <a:latin typeface="Verdana" panose="020B0604030504040204" pitchFamily="34" charset="0"/>
                <a:ea typeface="Verdana" panose="020B0604030504040204" pitchFamily="34" charset="0"/>
              </a:rPr>
              <a:t>I</a:t>
            </a:r>
            <a:r>
              <a:rPr lang="lv-LV" sz="1600" b="1" dirty="0" err="1" smtClean="0">
                <a:solidFill>
                  <a:schemeClr val="accent5">
                    <a:lumMod val="25000"/>
                  </a:schemeClr>
                </a:solidFill>
                <a:latin typeface="Verdana" panose="020B0604030504040204" pitchFamily="34" charset="0"/>
                <a:ea typeface="Verdana" panose="020B0604030504040204" pitchFamily="34" charset="0"/>
              </a:rPr>
              <a:t>kvienam</a:t>
            </a:r>
            <a:r>
              <a:rPr lang="lv-LV" sz="1600" dirty="0" smtClean="0">
                <a:solidFill>
                  <a:schemeClr val="accent5">
                    <a:lumMod val="25000"/>
                  </a:schemeClr>
                </a:solidFill>
                <a:latin typeface="Verdana" panose="020B0604030504040204" pitchFamily="34" charset="0"/>
                <a:ea typeface="Verdana" panose="020B0604030504040204" pitchFamily="34" charset="0"/>
              </a:rPr>
              <a:t> </a:t>
            </a:r>
            <a:r>
              <a:rPr lang="lv-LV" sz="1600" dirty="0">
                <a:solidFill>
                  <a:schemeClr val="accent5">
                    <a:lumMod val="25000"/>
                  </a:schemeClr>
                </a:solidFill>
                <a:latin typeface="Verdana" panose="020B0604030504040204" pitchFamily="34" charset="0"/>
                <a:ea typeface="Verdana" panose="020B0604030504040204" pitchFamily="34" charset="0"/>
              </a:rPr>
              <a:t>ir </a:t>
            </a:r>
            <a:r>
              <a:rPr lang="lv-LV" sz="1600" b="1" dirty="0">
                <a:solidFill>
                  <a:schemeClr val="accent5">
                    <a:lumMod val="25000"/>
                  </a:schemeClr>
                </a:solidFill>
                <a:latin typeface="Verdana" panose="020B0604030504040204" pitchFamily="34" charset="0"/>
                <a:ea typeface="Verdana" panose="020B0604030504040204" pitchFamily="34" charset="0"/>
              </a:rPr>
              <a:t>tiesības</a:t>
            </a:r>
            <a:r>
              <a:rPr lang="lv-LV" sz="1600" dirty="0">
                <a:solidFill>
                  <a:schemeClr val="accent5">
                    <a:lumMod val="25000"/>
                  </a:schemeClr>
                </a:solidFill>
                <a:latin typeface="Verdana" panose="020B0604030504040204" pitchFamily="34" charset="0"/>
                <a:ea typeface="Verdana" panose="020B0604030504040204" pitchFamily="34" charset="0"/>
              </a:rPr>
              <a:t> uz </a:t>
            </a:r>
            <a:r>
              <a:rPr lang="lv-LV" sz="1600" b="1" dirty="0">
                <a:solidFill>
                  <a:schemeClr val="accent5">
                    <a:lumMod val="25000"/>
                  </a:schemeClr>
                </a:solidFill>
                <a:latin typeface="Verdana" panose="020B0604030504040204" pitchFamily="34" charset="0"/>
                <a:ea typeface="Verdana" panose="020B0604030504040204" pitchFamily="34" charset="0"/>
              </a:rPr>
              <a:t>kvalitatīvu </a:t>
            </a:r>
            <a:r>
              <a:rPr lang="lv-LV" sz="1600" dirty="0">
                <a:solidFill>
                  <a:schemeClr val="accent5">
                    <a:lumMod val="25000"/>
                  </a:schemeClr>
                </a:solidFill>
                <a:latin typeface="Verdana" panose="020B0604030504040204" pitchFamily="34" charset="0"/>
                <a:ea typeface="Verdana" panose="020B0604030504040204" pitchFamily="34" charset="0"/>
              </a:rPr>
              <a:t>un </a:t>
            </a:r>
            <a:r>
              <a:rPr lang="lv-LV" sz="1600" b="1" dirty="0">
                <a:solidFill>
                  <a:schemeClr val="accent5">
                    <a:lumMod val="25000"/>
                  </a:schemeClr>
                </a:solidFill>
                <a:latin typeface="Verdana" panose="020B0604030504040204" pitchFamily="34" charset="0"/>
                <a:ea typeface="Verdana" panose="020B0604030504040204" pitchFamily="34" charset="0"/>
              </a:rPr>
              <a:t>iekļaujošu</a:t>
            </a:r>
            <a:r>
              <a:rPr lang="lv-LV" sz="1600" dirty="0">
                <a:solidFill>
                  <a:schemeClr val="accent5">
                    <a:lumMod val="25000"/>
                  </a:schemeClr>
                </a:solidFill>
                <a:latin typeface="Verdana" panose="020B0604030504040204" pitchFamily="34" charset="0"/>
                <a:ea typeface="Verdana" panose="020B0604030504040204" pitchFamily="34" charset="0"/>
              </a:rPr>
              <a:t> izglītību</a:t>
            </a:r>
            <a:r>
              <a:rPr lang="lv-LV" sz="1600" dirty="0" smtClean="0">
                <a:solidFill>
                  <a:schemeClr val="accent5">
                    <a:lumMod val="25000"/>
                  </a:schemeClr>
                </a:solidFill>
                <a:latin typeface="Verdana" panose="020B0604030504040204" pitchFamily="34" charset="0"/>
                <a:ea typeface="Verdana" panose="020B0604030504040204" pitchFamily="34" charset="0"/>
              </a:rPr>
              <a:t>.</a:t>
            </a:r>
            <a:r>
              <a:rPr lang="en-US" sz="1600" dirty="0" smtClean="0">
                <a:solidFill>
                  <a:schemeClr val="accent5">
                    <a:lumMod val="25000"/>
                  </a:schemeClr>
                </a:solidFill>
                <a:latin typeface="Verdana" panose="020B0604030504040204" pitchFamily="34" charset="0"/>
                <a:ea typeface="Verdana" panose="020B0604030504040204" pitchFamily="34" charset="0"/>
              </a:rPr>
              <a:t> </a:t>
            </a:r>
          </a:p>
          <a:p>
            <a:pPr algn="ctr"/>
            <a:r>
              <a:rPr lang="en-US" sz="1200" i="1" dirty="0" smtClean="0">
                <a:solidFill>
                  <a:schemeClr val="accent5">
                    <a:lumMod val="25000"/>
                  </a:schemeClr>
                </a:solidFill>
                <a:latin typeface="Verdana" panose="020B0604030504040204" pitchFamily="34" charset="0"/>
                <a:ea typeface="Verdana" panose="020B0604030504040204" pitchFamily="34" charset="0"/>
              </a:rPr>
              <a:t>(</a:t>
            </a:r>
            <a:r>
              <a:rPr lang="lv-LV" sz="1200" i="1" dirty="0" smtClean="0">
                <a:solidFill>
                  <a:schemeClr val="accent5">
                    <a:lumMod val="25000"/>
                  </a:schemeClr>
                </a:solidFill>
                <a:latin typeface="Verdana" panose="020B0604030504040204" pitchFamily="34" charset="0"/>
                <a:ea typeface="Verdana" panose="020B0604030504040204" pitchFamily="34" charset="0"/>
              </a:rPr>
              <a:t>3</a:t>
            </a:r>
            <a:r>
              <a:rPr lang="lv-LV" sz="1200" i="1" dirty="0">
                <a:solidFill>
                  <a:schemeClr val="accent5">
                    <a:lumMod val="25000"/>
                  </a:schemeClr>
                </a:solidFill>
                <a:latin typeface="Verdana" panose="020B0604030504040204" pitchFamily="34" charset="0"/>
                <a:ea typeface="Verdana" panose="020B0604030504040204" pitchFamily="34" charset="0"/>
              </a:rPr>
              <a:t>. pants. Tiesības uz kvalitatīvu un iekļaujošu </a:t>
            </a:r>
            <a:r>
              <a:rPr lang="lv-LV" sz="1200" i="1" dirty="0" smtClean="0">
                <a:solidFill>
                  <a:schemeClr val="accent5">
                    <a:lumMod val="25000"/>
                  </a:schemeClr>
                </a:solidFill>
                <a:latin typeface="Verdana" panose="020B0604030504040204" pitchFamily="34" charset="0"/>
                <a:ea typeface="Verdana" panose="020B0604030504040204" pitchFamily="34" charset="0"/>
              </a:rPr>
              <a:t>izglītību</a:t>
            </a:r>
            <a:r>
              <a:rPr lang="en-US" sz="1200" i="1" dirty="0" smtClean="0">
                <a:solidFill>
                  <a:schemeClr val="accent5">
                    <a:lumMod val="25000"/>
                  </a:schemeClr>
                </a:solidFill>
                <a:latin typeface="Verdana" panose="020B0604030504040204" pitchFamily="34" charset="0"/>
                <a:ea typeface="Verdana" panose="020B0604030504040204" pitchFamily="34" charset="0"/>
              </a:rPr>
              <a:t> </a:t>
            </a:r>
            <a:r>
              <a:rPr lang="lv-LV" sz="1200" i="1" dirty="0" smtClean="0">
                <a:solidFill>
                  <a:schemeClr val="accent5">
                    <a:lumMod val="25000"/>
                  </a:schemeClr>
                </a:solidFill>
                <a:latin typeface="Verdana" panose="020B0604030504040204" pitchFamily="34" charset="0"/>
                <a:ea typeface="Verdana" panose="020B0604030504040204" pitchFamily="34" charset="0"/>
              </a:rPr>
              <a:t>(</a:t>
            </a:r>
            <a:r>
              <a:rPr lang="lv-LV" sz="1200" i="1" dirty="0">
                <a:solidFill>
                  <a:schemeClr val="accent5">
                    <a:lumMod val="25000"/>
                  </a:schemeClr>
                </a:solidFill>
                <a:latin typeface="Verdana" panose="020B0604030504040204" pitchFamily="34" charset="0"/>
                <a:ea typeface="Verdana" panose="020B0604030504040204" pitchFamily="34" charset="0"/>
              </a:rPr>
              <a:t>1</a:t>
            </a:r>
            <a:r>
              <a:rPr lang="lv-LV" sz="1200" i="1" dirty="0" smtClean="0">
                <a:solidFill>
                  <a:schemeClr val="accent5">
                    <a:lumMod val="25000"/>
                  </a:schemeClr>
                </a:solidFill>
                <a:latin typeface="Verdana" panose="020B0604030504040204" pitchFamily="34" charset="0"/>
                <a:ea typeface="Verdana" panose="020B0604030504040204" pitchFamily="34" charset="0"/>
              </a:rPr>
              <a:t>)</a:t>
            </a:r>
            <a:r>
              <a:rPr lang="en-US" sz="1200" i="1" dirty="0" smtClean="0">
                <a:solidFill>
                  <a:schemeClr val="accent5">
                    <a:lumMod val="25000"/>
                  </a:schemeClr>
                </a:solidFill>
                <a:latin typeface="Verdana" panose="020B0604030504040204" pitchFamily="34" charset="0"/>
                <a:ea typeface="Verdana" panose="020B0604030504040204" pitchFamily="34" charset="0"/>
              </a:rPr>
              <a:t>)</a:t>
            </a:r>
            <a:r>
              <a:rPr lang="lv-LV" sz="1200" i="1" dirty="0" smtClean="0">
                <a:solidFill>
                  <a:schemeClr val="accent5">
                    <a:lumMod val="25000"/>
                  </a:schemeClr>
                </a:solidFill>
                <a:latin typeface="Verdana" panose="020B0604030504040204" pitchFamily="34" charset="0"/>
                <a:ea typeface="Verdana" panose="020B0604030504040204" pitchFamily="34" charset="0"/>
              </a:rPr>
              <a:t> </a:t>
            </a:r>
            <a:endParaRPr lang="lv-LV" sz="1200" i="1" dirty="0">
              <a:solidFill>
                <a:schemeClr val="accent5">
                  <a:lumMod val="25000"/>
                </a:schemeClr>
              </a:solidFill>
              <a:latin typeface="Verdana" panose="020B0604030504040204" pitchFamily="34" charset="0"/>
              <a:ea typeface="Verdana" panose="020B0604030504040204" pitchFamily="34" charset="0"/>
            </a:endParaRPr>
          </a:p>
        </p:txBody>
      </p:sp>
      <p:sp>
        <p:nvSpPr>
          <p:cNvPr id="18" name="TextBox 17"/>
          <p:cNvSpPr txBox="1"/>
          <p:nvPr/>
        </p:nvSpPr>
        <p:spPr>
          <a:xfrm>
            <a:off x="5864655" y="248483"/>
            <a:ext cx="6396261" cy="738664"/>
          </a:xfrm>
          <a:prstGeom prst="rect">
            <a:avLst/>
          </a:prstGeom>
          <a:solidFill>
            <a:schemeClr val="lt1">
              <a:alpha val="70000"/>
            </a:schemeClr>
          </a:solidFill>
          <a:ln>
            <a:solidFill>
              <a:srgbClr val="476D1D"/>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779252">
              <a:buClrTx/>
            </a:pPr>
            <a:r>
              <a:rPr lang="lv-LV" sz="2200" b="1" kern="1200" dirty="0">
                <a:solidFill>
                  <a:schemeClr val="accent5">
                    <a:lumMod val="25000"/>
                  </a:schemeClr>
                </a:solidFill>
                <a:latin typeface="Verdana" panose="020B0604030504040204" pitchFamily="34" charset="0"/>
                <a:ea typeface="Verdana" panose="020B0604030504040204" pitchFamily="34" charset="0"/>
              </a:rPr>
              <a:t>Izglītības </a:t>
            </a:r>
            <a:r>
              <a:rPr lang="en-US" sz="2200" b="1" kern="1200" dirty="0">
                <a:solidFill>
                  <a:schemeClr val="accent5">
                    <a:lumMod val="25000"/>
                  </a:schemeClr>
                </a:solidFill>
                <a:latin typeface="Verdana" panose="020B0604030504040204" pitchFamily="34" charset="0"/>
                <a:ea typeface="Verdana" panose="020B0604030504040204" pitchFamily="34" charset="0"/>
              </a:rPr>
              <a:t>a</a:t>
            </a:r>
            <a:r>
              <a:rPr lang="lv-LV" sz="2200" b="1" kern="1200" dirty="0" err="1" smtClean="0">
                <a:solidFill>
                  <a:schemeClr val="accent5">
                    <a:lumMod val="25000"/>
                  </a:schemeClr>
                </a:solidFill>
                <a:latin typeface="Verdana" panose="020B0604030504040204" pitchFamily="34" charset="0"/>
                <a:ea typeface="Verdana" panose="020B0604030504040204" pitchFamily="34" charset="0"/>
              </a:rPr>
              <a:t>ttīstības</a:t>
            </a:r>
            <a:r>
              <a:rPr lang="en-US" sz="2200" b="1" kern="1200" dirty="0" smtClean="0">
                <a:solidFill>
                  <a:schemeClr val="accent5">
                    <a:lumMod val="25000"/>
                  </a:schemeClr>
                </a:solidFill>
                <a:latin typeface="Verdana" panose="020B0604030504040204" pitchFamily="34" charset="0"/>
                <a:ea typeface="Verdana" panose="020B0604030504040204" pitchFamily="34" charset="0"/>
              </a:rPr>
              <a:t> </a:t>
            </a:r>
            <a:r>
              <a:rPr lang="lv-LV" sz="2200" b="1" u="sng" kern="1200" dirty="0" smtClean="0">
                <a:solidFill>
                  <a:schemeClr val="accent5">
                    <a:lumMod val="25000"/>
                  </a:schemeClr>
                </a:solidFill>
                <a:latin typeface="Verdana" panose="020B0604030504040204" pitchFamily="34" charset="0"/>
                <a:ea typeface="Verdana" panose="020B0604030504040204" pitchFamily="34" charset="0"/>
              </a:rPr>
              <a:t>mērķi</a:t>
            </a:r>
            <a:r>
              <a:rPr lang="lv-LV" sz="2200" b="1" kern="1200" dirty="0" smtClean="0">
                <a:solidFill>
                  <a:schemeClr val="accent5">
                    <a:lumMod val="25000"/>
                  </a:schemeClr>
                </a:solidFill>
                <a:latin typeface="Verdana" panose="020B0604030504040204" pitchFamily="34" charset="0"/>
                <a:ea typeface="Verdana" panose="020B0604030504040204" pitchFamily="34" charset="0"/>
              </a:rPr>
              <a:t> </a:t>
            </a:r>
            <a:endParaRPr lang="en-US" sz="2200" b="1" kern="1200" dirty="0" smtClean="0">
              <a:solidFill>
                <a:schemeClr val="accent5">
                  <a:lumMod val="25000"/>
                </a:schemeClr>
              </a:solidFill>
              <a:latin typeface="Verdana" panose="020B0604030504040204" pitchFamily="34" charset="0"/>
              <a:ea typeface="Verdana" panose="020B0604030504040204" pitchFamily="34" charset="0"/>
            </a:endParaRPr>
          </a:p>
          <a:p>
            <a:pPr algn="ctr" defTabSz="914377"/>
            <a:r>
              <a:rPr lang="en-US" sz="2000" i="1" dirty="0" smtClean="0">
                <a:solidFill>
                  <a:schemeClr val="accent5">
                    <a:lumMod val="25000"/>
                  </a:schemeClr>
                </a:solidFill>
                <a:latin typeface="Verdana" panose="020B0604030504040204" pitchFamily="34" charset="0"/>
                <a:ea typeface="Verdana" panose="020B0604030504040204" pitchFamily="34" charset="0"/>
              </a:rPr>
              <a:t>(</a:t>
            </a:r>
            <a:r>
              <a:rPr lang="en-US" sz="2000" i="1" dirty="0">
                <a:solidFill>
                  <a:schemeClr val="accent5">
                    <a:lumMod val="25000"/>
                  </a:schemeClr>
                </a:solidFill>
                <a:latin typeface="Verdana" panose="020B0604030504040204" pitchFamily="34" charset="0"/>
                <a:ea typeface="Verdana" panose="020B0604030504040204" pitchFamily="34" charset="0"/>
              </a:rPr>
              <a:t>IAP 2021-2027</a:t>
            </a:r>
            <a:r>
              <a:rPr lang="en-US" sz="2000" i="1" dirty="0" smtClean="0">
                <a:solidFill>
                  <a:schemeClr val="accent5">
                    <a:lumMod val="25000"/>
                  </a:schemeClr>
                </a:solidFill>
                <a:latin typeface="Verdana" panose="020B0604030504040204" pitchFamily="34" charset="0"/>
                <a:ea typeface="Verdana" panose="020B0604030504040204" pitchFamily="34" charset="0"/>
              </a:rPr>
              <a:t>)</a:t>
            </a:r>
            <a:endParaRPr lang="lv-LV" sz="2000" i="1" dirty="0">
              <a:solidFill>
                <a:schemeClr val="accent5">
                  <a:lumMod val="25000"/>
                </a:schemeClr>
              </a:solidFill>
              <a:latin typeface="Verdana" panose="020B0604030504040204" pitchFamily="34" charset="0"/>
              <a:ea typeface="Verdana" panose="020B0604030504040204" pitchFamily="34" charset="0"/>
            </a:endParaRPr>
          </a:p>
        </p:txBody>
      </p:sp>
      <p:sp>
        <p:nvSpPr>
          <p:cNvPr id="19" name="TextBox 18"/>
          <p:cNvSpPr txBox="1"/>
          <p:nvPr/>
        </p:nvSpPr>
        <p:spPr>
          <a:xfrm>
            <a:off x="5864661" y="1168009"/>
            <a:ext cx="6396261" cy="923330"/>
          </a:xfrm>
          <a:prstGeom prst="rect">
            <a:avLst/>
          </a:prstGeom>
          <a:solidFill>
            <a:schemeClr val="lt1">
              <a:alpha val="70000"/>
            </a:schemeClr>
          </a:solidFill>
          <a:ln>
            <a:solidFill>
              <a:srgbClr val="476D1D"/>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800" u="sng" dirty="0" smtClean="0">
                <a:solidFill>
                  <a:schemeClr val="accent5">
                    <a:lumMod val="25000"/>
                  </a:schemeClr>
                </a:solidFill>
                <a:latin typeface="Verdana" panose="020B0604030504040204" pitchFamily="34" charset="0"/>
                <a:ea typeface="Verdana" panose="020B0604030504040204" pitchFamily="34" charset="0"/>
              </a:rPr>
              <a:t>1.mērķis: </a:t>
            </a:r>
          </a:p>
          <a:p>
            <a:pPr algn="ctr"/>
            <a:r>
              <a:rPr lang="en-US" sz="1800" b="1" dirty="0" err="1" smtClean="0">
                <a:solidFill>
                  <a:schemeClr val="accent5">
                    <a:lumMod val="25000"/>
                  </a:schemeClr>
                </a:solidFill>
                <a:latin typeface="Verdana" panose="020B0604030504040204" pitchFamily="34" charset="0"/>
                <a:ea typeface="Verdana" panose="020B0604030504040204" pitchFamily="34" charset="0"/>
              </a:rPr>
              <a:t>Augsti</a:t>
            </a:r>
            <a:r>
              <a:rPr lang="en-US" sz="1800" b="1" dirty="0" smtClean="0">
                <a:solidFill>
                  <a:schemeClr val="accent5">
                    <a:lumMod val="25000"/>
                  </a:schemeClr>
                </a:solidFill>
                <a:latin typeface="Verdana" panose="020B0604030504040204" pitchFamily="34" charset="0"/>
                <a:ea typeface="Verdana" panose="020B0604030504040204" pitchFamily="34" charset="0"/>
              </a:rPr>
              <a:t> </a:t>
            </a:r>
            <a:r>
              <a:rPr lang="en-US" sz="1800" b="1" dirty="0" err="1">
                <a:solidFill>
                  <a:schemeClr val="accent5">
                    <a:lumMod val="25000"/>
                  </a:schemeClr>
                </a:solidFill>
                <a:latin typeface="Verdana" panose="020B0604030504040204" pitchFamily="34" charset="0"/>
                <a:ea typeface="Verdana" panose="020B0604030504040204" pitchFamily="34" charset="0"/>
              </a:rPr>
              <a:t>kvalificēti</a:t>
            </a:r>
            <a:r>
              <a:rPr lang="en-US" sz="1800" dirty="0">
                <a:solidFill>
                  <a:schemeClr val="accent5">
                    <a:lumMod val="25000"/>
                  </a:schemeClr>
                </a:solidFill>
                <a:latin typeface="Verdana" panose="020B0604030504040204" pitchFamily="34" charset="0"/>
                <a:ea typeface="Verdana" panose="020B0604030504040204" pitchFamily="34" charset="0"/>
              </a:rPr>
              <a:t>, </a:t>
            </a:r>
            <a:r>
              <a:rPr lang="en-US" sz="1800" dirty="0" err="1">
                <a:solidFill>
                  <a:schemeClr val="accent5">
                    <a:lumMod val="25000"/>
                  </a:schemeClr>
                </a:solidFill>
                <a:latin typeface="Verdana" panose="020B0604030504040204" pitchFamily="34" charset="0"/>
                <a:ea typeface="Verdana" panose="020B0604030504040204" pitchFamily="34" charset="0"/>
              </a:rPr>
              <a:t>kompetenti</a:t>
            </a:r>
            <a:r>
              <a:rPr lang="en-US" sz="1800" dirty="0">
                <a:solidFill>
                  <a:schemeClr val="accent5">
                    <a:lumMod val="25000"/>
                  </a:schemeClr>
                </a:solidFill>
                <a:latin typeface="Verdana" panose="020B0604030504040204" pitchFamily="34" charset="0"/>
                <a:ea typeface="Verdana" panose="020B0604030504040204" pitchFamily="34" charset="0"/>
              </a:rPr>
              <a:t> un </a:t>
            </a:r>
            <a:r>
              <a:rPr lang="en-US" sz="1800" dirty="0" err="1">
                <a:solidFill>
                  <a:schemeClr val="accent5">
                    <a:lumMod val="25000"/>
                  </a:schemeClr>
                </a:solidFill>
                <a:latin typeface="Verdana" panose="020B0604030504040204" pitchFamily="34" charset="0"/>
                <a:ea typeface="Verdana" panose="020B0604030504040204" pitchFamily="34" charset="0"/>
              </a:rPr>
              <a:t>uz</a:t>
            </a:r>
            <a:r>
              <a:rPr lang="en-US" sz="1800" dirty="0">
                <a:solidFill>
                  <a:schemeClr val="accent5">
                    <a:lumMod val="25000"/>
                  </a:schemeClr>
                </a:solidFill>
                <a:latin typeface="Verdana" panose="020B0604030504040204" pitchFamily="34" charset="0"/>
                <a:ea typeface="Verdana" panose="020B0604030504040204" pitchFamily="34" charset="0"/>
              </a:rPr>
              <a:t> </a:t>
            </a:r>
            <a:r>
              <a:rPr lang="en-US" sz="1800" dirty="0" err="1">
                <a:solidFill>
                  <a:schemeClr val="accent5">
                    <a:lumMod val="25000"/>
                  </a:schemeClr>
                </a:solidFill>
                <a:latin typeface="Verdana" panose="020B0604030504040204" pitchFamily="34" charset="0"/>
                <a:ea typeface="Verdana" panose="020B0604030504040204" pitchFamily="34" charset="0"/>
              </a:rPr>
              <a:t>izcilību</a:t>
            </a:r>
            <a:r>
              <a:rPr lang="en-US" sz="1800" dirty="0">
                <a:solidFill>
                  <a:schemeClr val="accent5">
                    <a:lumMod val="25000"/>
                  </a:schemeClr>
                </a:solidFill>
                <a:latin typeface="Verdana" panose="020B0604030504040204" pitchFamily="34" charset="0"/>
                <a:ea typeface="Verdana" panose="020B0604030504040204" pitchFamily="34" charset="0"/>
              </a:rPr>
              <a:t> </a:t>
            </a:r>
            <a:r>
              <a:rPr lang="en-US" sz="1800" dirty="0" err="1">
                <a:solidFill>
                  <a:schemeClr val="accent5">
                    <a:lumMod val="25000"/>
                  </a:schemeClr>
                </a:solidFill>
                <a:latin typeface="Verdana" panose="020B0604030504040204" pitchFamily="34" charset="0"/>
                <a:ea typeface="Verdana" panose="020B0604030504040204" pitchFamily="34" charset="0"/>
              </a:rPr>
              <a:t>orientēti</a:t>
            </a:r>
            <a:r>
              <a:rPr lang="en-US" sz="1800" dirty="0">
                <a:solidFill>
                  <a:schemeClr val="accent5">
                    <a:lumMod val="25000"/>
                  </a:schemeClr>
                </a:solidFill>
                <a:latin typeface="Verdana" panose="020B0604030504040204" pitchFamily="34" charset="0"/>
                <a:ea typeface="Verdana" panose="020B0604030504040204" pitchFamily="34" charset="0"/>
              </a:rPr>
              <a:t> </a:t>
            </a:r>
            <a:r>
              <a:rPr lang="en-US" sz="1800" b="1" dirty="0" err="1">
                <a:solidFill>
                  <a:schemeClr val="accent5">
                    <a:lumMod val="25000"/>
                  </a:schemeClr>
                </a:solidFill>
                <a:latin typeface="Verdana" panose="020B0604030504040204" pitchFamily="34" charset="0"/>
                <a:ea typeface="Verdana" panose="020B0604030504040204" pitchFamily="34" charset="0"/>
              </a:rPr>
              <a:t>pedagogi</a:t>
            </a:r>
            <a:r>
              <a:rPr lang="en-US" sz="1800" b="1" dirty="0">
                <a:solidFill>
                  <a:schemeClr val="accent5">
                    <a:lumMod val="25000"/>
                  </a:schemeClr>
                </a:solidFill>
                <a:latin typeface="Verdana" panose="020B0604030504040204" pitchFamily="34" charset="0"/>
                <a:ea typeface="Verdana" panose="020B0604030504040204" pitchFamily="34" charset="0"/>
              </a:rPr>
              <a:t> </a:t>
            </a:r>
            <a:r>
              <a:rPr lang="en-US" sz="1800" dirty="0">
                <a:solidFill>
                  <a:schemeClr val="accent5">
                    <a:lumMod val="25000"/>
                  </a:schemeClr>
                </a:solidFill>
                <a:latin typeface="Verdana" panose="020B0604030504040204" pitchFamily="34" charset="0"/>
                <a:ea typeface="Verdana" panose="020B0604030504040204" pitchFamily="34" charset="0"/>
              </a:rPr>
              <a:t>un </a:t>
            </a:r>
            <a:r>
              <a:rPr lang="en-US" sz="1800" b="1" dirty="0" err="1">
                <a:solidFill>
                  <a:schemeClr val="accent5">
                    <a:lumMod val="25000"/>
                  </a:schemeClr>
                </a:solidFill>
                <a:latin typeface="Verdana" panose="020B0604030504040204" pitchFamily="34" charset="0"/>
                <a:ea typeface="Verdana" panose="020B0604030504040204" pitchFamily="34" charset="0"/>
              </a:rPr>
              <a:t>akadēmiskais</a:t>
            </a:r>
            <a:r>
              <a:rPr lang="en-US" sz="1800" b="1" dirty="0">
                <a:solidFill>
                  <a:schemeClr val="accent5">
                    <a:lumMod val="25000"/>
                  </a:schemeClr>
                </a:solidFill>
                <a:latin typeface="Verdana" panose="020B0604030504040204" pitchFamily="34" charset="0"/>
                <a:ea typeface="Verdana" panose="020B0604030504040204" pitchFamily="34" charset="0"/>
              </a:rPr>
              <a:t> personāls</a:t>
            </a:r>
          </a:p>
        </p:txBody>
      </p:sp>
      <p:sp>
        <p:nvSpPr>
          <p:cNvPr id="20" name="TextBox 19"/>
          <p:cNvSpPr txBox="1"/>
          <p:nvPr/>
        </p:nvSpPr>
        <p:spPr>
          <a:xfrm>
            <a:off x="5864661" y="2158642"/>
            <a:ext cx="6396261" cy="1200329"/>
          </a:xfrm>
          <a:prstGeom prst="rect">
            <a:avLst/>
          </a:prstGeom>
          <a:solidFill>
            <a:schemeClr val="lt1">
              <a:alpha val="70000"/>
            </a:schemeClr>
          </a:solidFill>
          <a:ln>
            <a:solidFill>
              <a:srgbClr val="476D1D"/>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800" u="sng" dirty="0">
                <a:solidFill>
                  <a:schemeClr val="accent5">
                    <a:lumMod val="25000"/>
                  </a:schemeClr>
                </a:solidFill>
                <a:latin typeface="Verdana" panose="020B0604030504040204" pitchFamily="34" charset="0"/>
                <a:ea typeface="Verdana" panose="020B0604030504040204" pitchFamily="34" charset="0"/>
              </a:rPr>
              <a:t>2</a:t>
            </a:r>
            <a:r>
              <a:rPr lang="en-US" sz="1800" u="sng" dirty="0" smtClean="0">
                <a:solidFill>
                  <a:schemeClr val="accent5">
                    <a:lumMod val="25000"/>
                  </a:schemeClr>
                </a:solidFill>
                <a:latin typeface="Verdana" panose="020B0604030504040204" pitchFamily="34" charset="0"/>
                <a:ea typeface="Verdana" panose="020B0604030504040204" pitchFamily="34" charset="0"/>
              </a:rPr>
              <a:t>.mērķis:</a:t>
            </a:r>
            <a:r>
              <a:rPr lang="en-US" sz="1800" dirty="0" smtClean="0">
                <a:solidFill>
                  <a:schemeClr val="accent5">
                    <a:lumMod val="25000"/>
                  </a:schemeClr>
                </a:solidFill>
                <a:latin typeface="Verdana" panose="020B0604030504040204" pitchFamily="34" charset="0"/>
                <a:ea typeface="Verdana" panose="020B0604030504040204" pitchFamily="34" charset="0"/>
              </a:rPr>
              <a:t> </a:t>
            </a:r>
          </a:p>
          <a:p>
            <a:pPr algn="ctr"/>
            <a:r>
              <a:rPr lang="en-US" sz="1800" dirty="0" err="1" smtClean="0">
                <a:solidFill>
                  <a:schemeClr val="accent5">
                    <a:lumMod val="25000"/>
                  </a:schemeClr>
                </a:solidFill>
                <a:latin typeface="Verdana" panose="020B0604030504040204" pitchFamily="34" charset="0"/>
                <a:ea typeface="Verdana" panose="020B0604030504040204" pitchFamily="34" charset="0"/>
              </a:rPr>
              <a:t>Mūsdienīgs</a:t>
            </a:r>
            <a:r>
              <a:rPr lang="en-US" sz="1800" dirty="0">
                <a:solidFill>
                  <a:schemeClr val="accent5">
                    <a:lumMod val="25000"/>
                  </a:schemeClr>
                </a:solidFill>
                <a:latin typeface="Verdana" panose="020B0604030504040204" pitchFamily="34" charset="0"/>
                <a:ea typeface="Verdana" panose="020B0604030504040204" pitchFamily="34" charset="0"/>
              </a:rPr>
              <a:t>, </a:t>
            </a:r>
            <a:r>
              <a:rPr lang="en-US" sz="1800" dirty="0" err="1">
                <a:solidFill>
                  <a:schemeClr val="accent5">
                    <a:lumMod val="25000"/>
                  </a:schemeClr>
                </a:solidFill>
                <a:latin typeface="Verdana" panose="020B0604030504040204" pitchFamily="34" charset="0"/>
                <a:ea typeface="Verdana" panose="020B0604030504040204" pitchFamily="34" charset="0"/>
              </a:rPr>
              <a:t>kvalitatīvs</a:t>
            </a:r>
            <a:r>
              <a:rPr lang="en-US" sz="1800" dirty="0">
                <a:solidFill>
                  <a:schemeClr val="accent5">
                    <a:lumMod val="25000"/>
                  </a:schemeClr>
                </a:solidFill>
                <a:latin typeface="Verdana" panose="020B0604030504040204" pitchFamily="34" charset="0"/>
                <a:ea typeface="Verdana" panose="020B0604030504040204" pitchFamily="34" charset="0"/>
              </a:rPr>
              <a:t> un </a:t>
            </a:r>
            <a:r>
              <a:rPr lang="en-US" sz="1800" dirty="0" err="1">
                <a:solidFill>
                  <a:schemeClr val="accent5">
                    <a:lumMod val="25000"/>
                  </a:schemeClr>
                </a:solidFill>
                <a:latin typeface="Verdana" panose="020B0604030504040204" pitchFamily="34" charset="0"/>
                <a:ea typeface="Verdana" panose="020B0604030504040204" pitchFamily="34" charset="0"/>
              </a:rPr>
              <a:t>uz</a:t>
            </a:r>
            <a:r>
              <a:rPr lang="en-US" sz="1800" dirty="0">
                <a:solidFill>
                  <a:schemeClr val="accent5">
                    <a:lumMod val="25000"/>
                  </a:schemeClr>
                </a:solidFill>
                <a:latin typeface="Verdana" panose="020B0604030504040204" pitchFamily="34" charset="0"/>
                <a:ea typeface="Verdana" panose="020B0604030504040204" pitchFamily="34" charset="0"/>
              </a:rPr>
              <a:t> </a:t>
            </a:r>
            <a:r>
              <a:rPr lang="en-US" sz="1800" dirty="0" err="1">
                <a:solidFill>
                  <a:schemeClr val="accent5">
                    <a:lumMod val="25000"/>
                  </a:schemeClr>
                </a:solidFill>
                <a:latin typeface="Verdana" panose="020B0604030504040204" pitchFamily="34" charset="0"/>
                <a:ea typeface="Verdana" panose="020B0604030504040204" pitchFamily="34" charset="0"/>
              </a:rPr>
              <a:t>darba</a:t>
            </a:r>
            <a:r>
              <a:rPr lang="en-US" sz="1800" dirty="0">
                <a:solidFill>
                  <a:schemeClr val="accent5">
                    <a:lumMod val="25000"/>
                  </a:schemeClr>
                </a:solidFill>
                <a:latin typeface="Verdana" panose="020B0604030504040204" pitchFamily="34" charset="0"/>
                <a:ea typeface="Verdana" panose="020B0604030504040204" pitchFamily="34" charset="0"/>
              </a:rPr>
              <a:t> </a:t>
            </a:r>
            <a:r>
              <a:rPr lang="en-US" sz="1800" dirty="0" err="1">
                <a:solidFill>
                  <a:schemeClr val="accent5">
                    <a:lumMod val="25000"/>
                  </a:schemeClr>
                </a:solidFill>
                <a:latin typeface="Verdana" panose="020B0604030504040204" pitchFamily="34" charset="0"/>
                <a:ea typeface="Verdana" panose="020B0604030504040204" pitchFamily="34" charset="0"/>
              </a:rPr>
              <a:t>tirgū</a:t>
            </a:r>
            <a:r>
              <a:rPr lang="en-US" sz="1800" dirty="0">
                <a:solidFill>
                  <a:schemeClr val="accent5">
                    <a:lumMod val="25000"/>
                  </a:schemeClr>
                </a:solidFill>
                <a:latin typeface="Verdana" panose="020B0604030504040204" pitchFamily="34" charset="0"/>
                <a:ea typeface="Verdana" panose="020B0604030504040204" pitchFamily="34" charset="0"/>
              </a:rPr>
              <a:t> </a:t>
            </a:r>
            <a:r>
              <a:rPr lang="en-US" sz="1800" dirty="0" err="1">
                <a:solidFill>
                  <a:schemeClr val="accent5">
                    <a:lumMod val="25000"/>
                  </a:schemeClr>
                </a:solidFill>
                <a:latin typeface="Verdana" panose="020B0604030504040204" pitchFamily="34" charset="0"/>
                <a:ea typeface="Verdana" panose="020B0604030504040204" pitchFamily="34" charset="0"/>
              </a:rPr>
              <a:t>augsti</a:t>
            </a:r>
            <a:r>
              <a:rPr lang="en-US" sz="1800" dirty="0">
                <a:solidFill>
                  <a:schemeClr val="accent5">
                    <a:lumMod val="25000"/>
                  </a:schemeClr>
                </a:solidFill>
                <a:latin typeface="Verdana" panose="020B0604030504040204" pitchFamily="34" charset="0"/>
                <a:ea typeface="Verdana" panose="020B0604030504040204" pitchFamily="34" charset="0"/>
              </a:rPr>
              <a:t> </a:t>
            </a:r>
            <a:r>
              <a:rPr lang="en-US" sz="1800" dirty="0" err="1">
                <a:solidFill>
                  <a:schemeClr val="accent5">
                    <a:lumMod val="25000"/>
                  </a:schemeClr>
                </a:solidFill>
                <a:latin typeface="Verdana" panose="020B0604030504040204" pitchFamily="34" charset="0"/>
                <a:ea typeface="Verdana" panose="020B0604030504040204" pitchFamily="34" charset="0"/>
              </a:rPr>
              <a:t>novērtētu</a:t>
            </a:r>
            <a:r>
              <a:rPr lang="en-US" sz="1800" dirty="0">
                <a:solidFill>
                  <a:schemeClr val="accent5">
                    <a:lumMod val="25000"/>
                  </a:schemeClr>
                </a:solidFill>
                <a:latin typeface="Verdana" panose="020B0604030504040204" pitchFamily="34" charset="0"/>
                <a:ea typeface="Verdana" panose="020B0604030504040204" pitchFamily="34" charset="0"/>
              </a:rPr>
              <a:t> </a:t>
            </a:r>
            <a:r>
              <a:rPr lang="en-US" sz="1800" dirty="0" err="1">
                <a:solidFill>
                  <a:schemeClr val="accent5">
                    <a:lumMod val="25000"/>
                  </a:schemeClr>
                </a:solidFill>
                <a:latin typeface="Verdana" panose="020B0604030504040204" pitchFamily="34" charset="0"/>
                <a:ea typeface="Verdana" panose="020B0604030504040204" pitchFamily="34" charset="0"/>
              </a:rPr>
              <a:t>prasmju</a:t>
            </a:r>
            <a:r>
              <a:rPr lang="en-US" sz="1800" dirty="0">
                <a:solidFill>
                  <a:schemeClr val="accent5">
                    <a:lumMod val="25000"/>
                  </a:schemeClr>
                </a:solidFill>
                <a:latin typeface="Verdana" panose="020B0604030504040204" pitchFamily="34" charset="0"/>
                <a:ea typeface="Verdana" panose="020B0604030504040204" pitchFamily="34" charset="0"/>
              </a:rPr>
              <a:t> </a:t>
            </a:r>
            <a:r>
              <a:rPr lang="en-US" sz="1800" dirty="0" err="1">
                <a:solidFill>
                  <a:schemeClr val="accent5">
                    <a:lumMod val="25000"/>
                  </a:schemeClr>
                </a:solidFill>
                <a:latin typeface="Verdana" panose="020B0604030504040204" pitchFamily="34" charset="0"/>
                <a:ea typeface="Verdana" panose="020B0604030504040204" pitchFamily="34" charset="0"/>
              </a:rPr>
              <a:t>attīstīšanu</a:t>
            </a:r>
            <a:r>
              <a:rPr lang="en-US" sz="1800" dirty="0">
                <a:solidFill>
                  <a:schemeClr val="accent5">
                    <a:lumMod val="25000"/>
                  </a:schemeClr>
                </a:solidFill>
                <a:latin typeface="Verdana" panose="020B0604030504040204" pitchFamily="34" charset="0"/>
                <a:ea typeface="Verdana" panose="020B0604030504040204" pitchFamily="34" charset="0"/>
              </a:rPr>
              <a:t> </a:t>
            </a:r>
            <a:r>
              <a:rPr lang="en-US" sz="1800" dirty="0" err="1">
                <a:solidFill>
                  <a:schemeClr val="accent5">
                    <a:lumMod val="25000"/>
                  </a:schemeClr>
                </a:solidFill>
                <a:latin typeface="Verdana" panose="020B0604030504040204" pitchFamily="34" charset="0"/>
                <a:ea typeface="Verdana" panose="020B0604030504040204" pitchFamily="34" charset="0"/>
              </a:rPr>
              <a:t>orientēts</a:t>
            </a:r>
            <a:r>
              <a:rPr lang="en-US" sz="1800" dirty="0">
                <a:solidFill>
                  <a:schemeClr val="accent5">
                    <a:lumMod val="25000"/>
                  </a:schemeClr>
                </a:solidFill>
                <a:latin typeface="Verdana" panose="020B0604030504040204" pitchFamily="34" charset="0"/>
                <a:ea typeface="Verdana" panose="020B0604030504040204" pitchFamily="34" charset="0"/>
              </a:rPr>
              <a:t> </a:t>
            </a:r>
            <a:endParaRPr lang="en-US" sz="1800" dirty="0" smtClean="0">
              <a:solidFill>
                <a:schemeClr val="accent5">
                  <a:lumMod val="25000"/>
                </a:schemeClr>
              </a:solidFill>
              <a:latin typeface="Verdana" panose="020B0604030504040204" pitchFamily="34" charset="0"/>
              <a:ea typeface="Verdana" panose="020B0604030504040204" pitchFamily="34" charset="0"/>
            </a:endParaRPr>
          </a:p>
          <a:p>
            <a:pPr algn="ctr"/>
            <a:r>
              <a:rPr lang="en-US" sz="1800" b="1" dirty="0" smtClean="0">
                <a:solidFill>
                  <a:schemeClr val="accent5">
                    <a:lumMod val="25000"/>
                  </a:schemeClr>
                </a:solidFill>
                <a:latin typeface="Verdana" panose="020B0604030504040204" pitchFamily="34" charset="0"/>
                <a:ea typeface="Verdana" panose="020B0604030504040204" pitchFamily="34" charset="0"/>
              </a:rPr>
              <a:t>izglītības </a:t>
            </a:r>
            <a:r>
              <a:rPr lang="en-US" sz="1800" b="1" dirty="0" err="1" smtClean="0">
                <a:solidFill>
                  <a:schemeClr val="accent5">
                    <a:lumMod val="25000"/>
                  </a:schemeClr>
                </a:solidFill>
                <a:latin typeface="Verdana" panose="020B0604030504040204" pitchFamily="34" charset="0"/>
                <a:ea typeface="Verdana" panose="020B0604030504040204" pitchFamily="34" charset="0"/>
              </a:rPr>
              <a:t>piedāvājums</a:t>
            </a:r>
            <a:endParaRPr lang="en-US" sz="1800" b="1" dirty="0">
              <a:solidFill>
                <a:schemeClr val="accent5">
                  <a:lumMod val="25000"/>
                </a:schemeClr>
              </a:solidFill>
              <a:latin typeface="Verdana" panose="020B0604030504040204" pitchFamily="34" charset="0"/>
              <a:ea typeface="Verdana" panose="020B0604030504040204" pitchFamily="34" charset="0"/>
            </a:endParaRPr>
          </a:p>
        </p:txBody>
      </p:sp>
      <p:sp>
        <p:nvSpPr>
          <p:cNvPr id="21" name="TextBox 20"/>
          <p:cNvSpPr txBox="1"/>
          <p:nvPr/>
        </p:nvSpPr>
        <p:spPr>
          <a:xfrm>
            <a:off x="5874864" y="3435775"/>
            <a:ext cx="6396261" cy="646331"/>
          </a:xfrm>
          <a:prstGeom prst="rect">
            <a:avLst/>
          </a:prstGeom>
          <a:solidFill>
            <a:schemeClr val="lt1">
              <a:alpha val="70000"/>
            </a:schemeClr>
          </a:solidFill>
          <a:ln>
            <a:solidFill>
              <a:srgbClr val="476D1D"/>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800" u="sng" dirty="0">
                <a:solidFill>
                  <a:schemeClr val="accent5">
                    <a:lumMod val="25000"/>
                  </a:schemeClr>
                </a:solidFill>
                <a:latin typeface="Verdana" panose="020B0604030504040204" pitchFamily="34" charset="0"/>
                <a:ea typeface="Verdana" panose="020B0604030504040204" pitchFamily="34" charset="0"/>
              </a:rPr>
              <a:t>3</a:t>
            </a:r>
            <a:r>
              <a:rPr lang="en-US" sz="1800" u="sng" dirty="0" smtClean="0">
                <a:solidFill>
                  <a:schemeClr val="accent5">
                    <a:lumMod val="25000"/>
                  </a:schemeClr>
                </a:solidFill>
                <a:latin typeface="Verdana" panose="020B0604030504040204" pitchFamily="34" charset="0"/>
                <a:ea typeface="Verdana" panose="020B0604030504040204" pitchFamily="34" charset="0"/>
              </a:rPr>
              <a:t>.mērķis:</a:t>
            </a:r>
            <a:r>
              <a:rPr lang="en-US" sz="1800" dirty="0" smtClean="0">
                <a:solidFill>
                  <a:schemeClr val="accent5">
                    <a:lumMod val="25000"/>
                  </a:schemeClr>
                </a:solidFill>
                <a:latin typeface="Verdana" panose="020B0604030504040204" pitchFamily="34" charset="0"/>
                <a:ea typeface="Verdana" panose="020B0604030504040204" pitchFamily="34" charset="0"/>
              </a:rPr>
              <a:t> </a:t>
            </a:r>
          </a:p>
          <a:p>
            <a:pPr algn="ctr"/>
            <a:r>
              <a:rPr lang="en-US" sz="1800" b="1" dirty="0">
                <a:solidFill>
                  <a:schemeClr val="accent5">
                    <a:lumMod val="25000"/>
                  </a:schemeClr>
                </a:solidFill>
                <a:latin typeface="Verdana" panose="020B0604030504040204" pitchFamily="34" charset="0"/>
                <a:ea typeface="Verdana" panose="020B0604030504040204" pitchFamily="34" charset="0"/>
              </a:rPr>
              <a:t>Atbalsts</a:t>
            </a:r>
            <a:r>
              <a:rPr lang="en-US" sz="1800" dirty="0">
                <a:solidFill>
                  <a:schemeClr val="accent5">
                    <a:lumMod val="25000"/>
                  </a:schemeClr>
                </a:solidFill>
                <a:latin typeface="Verdana" panose="020B0604030504040204" pitchFamily="34" charset="0"/>
                <a:ea typeface="Verdana" panose="020B0604030504040204" pitchFamily="34" charset="0"/>
              </a:rPr>
              <a:t> </a:t>
            </a:r>
            <a:r>
              <a:rPr lang="en-US" sz="1800" dirty="0" err="1">
                <a:solidFill>
                  <a:schemeClr val="accent5">
                    <a:lumMod val="25000"/>
                  </a:schemeClr>
                </a:solidFill>
                <a:latin typeface="Verdana" panose="020B0604030504040204" pitchFamily="34" charset="0"/>
                <a:ea typeface="Verdana" panose="020B0604030504040204" pitchFamily="34" charset="0"/>
              </a:rPr>
              <a:t>ikviena</a:t>
            </a:r>
            <a:r>
              <a:rPr lang="en-US" sz="1800" dirty="0">
                <a:solidFill>
                  <a:schemeClr val="accent5">
                    <a:lumMod val="25000"/>
                  </a:schemeClr>
                </a:solidFill>
                <a:latin typeface="Verdana" panose="020B0604030504040204" pitchFamily="34" charset="0"/>
                <a:ea typeface="Verdana" panose="020B0604030504040204" pitchFamily="34" charset="0"/>
              </a:rPr>
              <a:t> </a:t>
            </a:r>
            <a:r>
              <a:rPr lang="en-US" sz="1800" b="1" dirty="0" smtClean="0">
                <a:solidFill>
                  <a:schemeClr val="accent5">
                    <a:lumMod val="25000"/>
                  </a:schemeClr>
                </a:solidFill>
                <a:latin typeface="Verdana" panose="020B0604030504040204" pitchFamily="34" charset="0"/>
                <a:ea typeface="Verdana" panose="020B0604030504040204" pitchFamily="34" charset="0"/>
              </a:rPr>
              <a:t>izaugsmei</a:t>
            </a:r>
            <a:endParaRPr lang="en-US" sz="1800" b="1" dirty="0">
              <a:solidFill>
                <a:schemeClr val="accent5">
                  <a:lumMod val="25000"/>
                </a:schemeClr>
              </a:solidFill>
              <a:latin typeface="Verdana" panose="020B0604030504040204" pitchFamily="34" charset="0"/>
              <a:ea typeface="Verdana" panose="020B0604030504040204" pitchFamily="34" charset="0"/>
            </a:endParaRPr>
          </a:p>
        </p:txBody>
      </p:sp>
      <p:sp>
        <p:nvSpPr>
          <p:cNvPr id="22" name="TextBox 21"/>
          <p:cNvSpPr txBox="1"/>
          <p:nvPr/>
        </p:nvSpPr>
        <p:spPr>
          <a:xfrm>
            <a:off x="5874864" y="4147561"/>
            <a:ext cx="6396261" cy="923330"/>
          </a:xfrm>
          <a:prstGeom prst="rect">
            <a:avLst/>
          </a:prstGeom>
          <a:solidFill>
            <a:schemeClr val="lt1">
              <a:alpha val="70000"/>
            </a:schemeClr>
          </a:solidFill>
          <a:ln>
            <a:solidFill>
              <a:srgbClr val="476D1D"/>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800" u="sng" dirty="0" smtClean="0">
                <a:solidFill>
                  <a:schemeClr val="accent5">
                    <a:lumMod val="25000"/>
                  </a:schemeClr>
                </a:solidFill>
                <a:latin typeface="Verdana" panose="020B0604030504040204" pitchFamily="34" charset="0"/>
                <a:ea typeface="Verdana" panose="020B0604030504040204" pitchFamily="34" charset="0"/>
              </a:rPr>
              <a:t>4.mērķis:</a:t>
            </a:r>
            <a:r>
              <a:rPr lang="en-US" sz="1800" dirty="0" smtClean="0">
                <a:solidFill>
                  <a:schemeClr val="accent5">
                    <a:lumMod val="25000"/>
                  </a:schemeClr>
                </a:solidFill>
                <a:latin typeface="Verdana" panose="020B0604030504040204" pitchFamily="34" charset="0"/>
                <a:ea typeface="Verdana" panose="020B0604030504040204" pitchFamily="34" charset="0"/>
              </a:rPr>
              <a:t> </a:t>
            </a:r>
          </a:p>
          <a:p>
            <a:pPr algn="ctr"/>
            <a:r>
              <a:rPr lang="en-US" sz="1800" dirty="0" err="1" smtClean="0">
                <a:solidFill>
                  <a:schemeClr val="accent5">
                    <a:lumMod val="25000"/>
                  </a:schemeClr>
                </a:solidFill>
                <a:latin typeface="Verdana" panose="020B0604030504040204" pitchFamily="34" charset="0"/>
                <a:ea typeface="Verdana" panose="020B0604030504040204" pitchFamily="34" charset="0"/>
              </a:rPr>
              <a:t>Ilgtspējīga</a:t>
            </a:r>
            <a:r>
              <a:rPr lang="en-US" sz="1800" dirty="0" smtClean="0">
                <a:solidFill>
                  <a:schemeClr val="accent5">
                    <a:lumMod val="25000"/>
                  </a:schemeClr>
                </a:solidFill>
                <a:latin typeface="Verdana" panose="020B0604030504040204" pitchFamily="34" charset="0"/>
                <a:ea typeface="Verdana" panose="020B0604030504040204" pitchFamily="34" charset="0"/>
              </a:rPr>
              <a:t> </a:t>
            </a:r>
            <a:r>
              <a:rPr lang="en-US" sz="1800" dirty="0">
                <a:solidFill>
                  <a:schemeClr val="accent5">
                    <a:lumMod val="25000"/>
                  </a:schemeClr>
                </a:solidFill>
                <a:latin typeface="Verdana" panose="020B0604030504040204" pitchFamily="34" charset="0"/>
                <a:ea typeface="Verdana" panose="020B0604030504040204" pitchFamily="34" charset="0"/>
              </a:rPr>
              <a:t>un </a:t>
            </a:r>
            <a:r>
              <a:rPr lang="en-US" sz="1800" dirty="0" err="1">
                <a:solidFill>
                  <a:schemeClr val="accent5">
                    <a:lumMod val="25000"/>
                  </a:schemeClr>
                </a:solidFill>
                <a:latin typeface="Verdana" panose="020B0604030504040204" pitchFamily="34" charset="0"/>
                <a:ea typeface="Verdana" panose="020B0604030504040204" pitchFamily="34" charset="0"/>
              </a:rPr>
              <a:t>efektīva</a:t>
            </a:r>
            <a:r>
              <a:rPr lang="en-US" sz="1800" dirty="0">
                <a:solidFill>
                  <a:schemeClr val="accent5">
                    <a:lumMod val="25000"/>
                  </a:schemeClr>
                </a:solidFill>
                <a:latin typeface="Verdana" panose="020B0604030504040204" pitchFamily="34" charset="0"/>
                <a:ea typeface="Verdana" panose="020B0604030504040204" pitchFamily="34" charset="0"/>
              </a:rPr>
              <a:t> </a:t>
            </a:r>
            <a:endParaRPr lang="en-US" sz="1800" dirty="0" smtClean="0">
              <a:solidFill>
                <a:schemeClr val="accent5">
                  <a:lumMod val="25000"/>
                </a:schemeClr>
              </a:solidFill>
              <a:latin typeface="Verdana" panose="020B0604030504040204" pitchFamily="34" charset="0"/>
              <a:ea typeface="Verdana" panose="020B0604030504040204" pitchFamily="34" charset="0"/>
            </a:endParaRPr>
          </a:p>
          <a:p>
            <a:pPr algn="ctr"/>
            <a:r>
              <a:rPr lang="en-US" sz="1800" b="1" dirty="0" smtClean="0">
                <a:solidFill>
                  <a:schemeClr val="accent5">
                    <a:lumMod val="25000"/>
                  </a:schemeClr>
                </a:solidFill>
                <a:latin typeface="Verdana" panose="020B0604030504040204" pitchFamily="34" charset="0"/>
                <a:ea typeface="Verdana" panose="020B0604030504040204" pitchFamily="34" charset="0"/>
              </a:rPr>
              <a:t>izglītības </a:t>
            </a:r>
            <a:r>
              <a:rPr lang="en-US" sz="1800" b="1" dirty="0" err="1">
                <a:solidFill>
                  <a:schemeClr val="accent5">
                    <a:lumMod val="25000"/>
                  </a:schemeClr>
                </a:solidFill>
                <a:latin typeface="Verdana" panose="020B0604030504040204" pitchFamily="34" charset="0"/>
                <a:ea typeface="Verdana" panose="020B0604030504040204" pitchFamily="34" charset="0"/>
              </a:rPr>
              <a:t>sistēmas</a:t>
            </a:r>
            <a:r>
              <a:rPr lang="en-US" sz="1800" b="1" dirty="0">
                <a:solidFill>
                  <a:schemeClr val="accent5">
                    <a:lumMod val="25000"/>
                  </a:schemeClr>
                </a:solidFill>
                <a:latin typeface="Verdana" panose="020B0604030504040204" pitchFamily="34" charset="0"/>
                <a:ea typeface="Verdana" panose="020B0604030504040204" pitchFamily="34" charset="0"/>
              </a:rPr>
              <a:t> un </a:t>
            </a:r>
            <a:r>
              <a:rPr lang="en-US" sz="1800" b="1" dirty="0" err="1">
                <a:solidFill>
                  <a:schemeClr val="accent5">
                    <a:lumMod val="25000"/>
                  </a:schemeClr>
                </a:solidFill>
                <a:latin typeface="Verdana" panose="020B0604030504040204" pitchFamily="34" charset="0"/>
                <a:ea typeface="Verdana" panose="020B0604030504040204" pitchFamily="34" charset="0"/>
              </a:rPr>
              <a:t>resursu</a:t>
            </a:r>
            <a:r>
              <a:rPr lang="en-US" sz="1800" b="1" dirty="0">
                <a:solidFill>
                  <a:schemeClr val="accent5">
                    <a:lumMod val="25000"/>
                  </a:schemeClr>
                </a:solidFill>
                <a:latin typeface="Verdana" panose="020B0604030504040204" pitchFamily="34" charset="0"/>
                <a:ea typeface="Verdana" panose="020B0604030504040204" pitchFamily="34" charset="0"/>
              </a:rPr>
              <a:t> </a:t>
            </a:r>
            <a:r>
              <a:rPr lang="en-US" sz="1800" b="1" dirty="0" err="1" smtClean="0">
                <a:solidFill>
                  <a:schemeClr val="accent5">
                    <a:lumMod val="25000"/>
                  </a:schemeClr>
                </a:solidFill>
                <a:latin typeface="Verdana" panose="020B0604030504040204" pitchFamily="34" charset="0"/>
                <a:ea typeface="Verdana" panose="020B0604030504040204" pitchFamily="34" charset="0"/>
              </a:rPr>
              <a:t>pārvaldība</a:t>
            </a:r>
            <a:endParaRPr lang="en-US" sz="1800" b="1" dirty="0">
              <a:solidFill>
                <a:schemeClr val="accent5">
                  <a:lumMod val="25000"/>
                </a:schemeClr>
              </a:solidFill>
              <a:latin typeface="Verdana" panose="020B0604030504040204" pitchFamily="34" charset="0"/>
              <a:ea typeface="Verdana" panose="020B0604030504040204" pitchFamily="34" charset="0"/>
            </a:endParaRPr>
          </a:p>
        </p:txBody>
      </p:sp>
      <p:sp>
        <p:nvSpPr>
          <p:cNvPr id="23" name="TextBox 22"/>
          <p:cNvSpPr txBox="1"/>
          <p:nvPr/>
        </p:nvSpPr>
        <p:spPr>
          <a:xfrm>
            <a:off x="5874859" y="5600580"/>
            <a:ext cx="6396266" cy="830997"/>
          </a:xfrm>
          <a:prstGeom prst="rect">
            <a:avLst/>
          </a:prstGeom>
          <a:solidFill>
            <a:schemeClr val="lt1">
              <a:alpha val="70000"/>
            </a:schemeClr>
          </a:solidFill>
          <a:ln>
            <a:solidFill>
              <a:srgbClr val="476D1D"/>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i="1" dirty="0" err="1" smtClean="0">
                <a:solidFill>
                  <a:schemeClr val="accent5">
                    <a:lumMod val="25000"/>
                  </a:schemeClr>
                </a:solidFill>
                <a:latin typeface="Verdana" panose="020B0604030504040204" pitchFamily="34" charset="0"/>
                <a:ea typeface="Verdana" panose="020B0604030504040204" pitchFamily="34" charset="0"/>
              </a:rPr>
              <a:t>Horizontālās</a:t>
            </a:r>
            <a:r>
              <a:rPr lang="en-US" sz="1600" b="1" i="1" dirty="0" smtClean="0">
                <a:solidFill>
                  <a:schemeClr val="accent5">
                    <a:lumMod val="25000"/>
                  </a:schemeClr>
                </a:solidFill>
                <a:latin typeface="Verdana" panose="020B0604030504040204" pitchFamily="34" charset="0"/>
                <a:ea typeface="Verdana" panose="020B0604030504040204" pitchFamily="34" charset="0"/>
              </a:rPr>
              <a:t> </a:t>
            </a:r>
            <a:r>
              <a:rPr lang="en-US" sz="1600" b="1" i="1" dirty="0" err="1" smtClean="0">
                <a:solidFill>
                  <a:schemeClr val="accent5">
                    <a:lumMod val="25000"/>
                  </a:schemeClr>
                </a:solidFill>
                <a:latin typeface="Verdana" panose="020B0604030504040204" pitchFamily="34" charset="0"/>
                <a:ea typeface="Verdana" panose="020B0604030504040204" pitchFamily="34" charset="0"/>
              </a:rPr>
              <a:t>pārmaiņas</a:t>
            </a:r>
            <a:r>
              <a:rPr lang="en-US" sz="1600" i="1" dirty="0" smtClean="0">
                <a:solidFill>
                  <a:schemeClr val="accent5">
                    <a:lumMod val="25000"/>
                  </a:schemeClr>
                </a:solidFill>
                <a:latin typeface="Verdana" panose="020B0604030504040204" pitchFamily="34" charset="0"/>
                <a:ea typeface="Verdana" panose="020B0604030504040204" pitchFamily="34" charset="0"/>
              </a:rPr>
              <a:t>: </a:t>
            </a:r>
          </a:p>
          <a:p>
            <a:pPr algn="ctr"/>
            <a:r>
              <a:rPr lang="lv-LV" sz="1600" i="1" dirty="0" smtClean="0">
                <a:solidFill>
                  <a:schemeClr val="accent5">
                    <a:lumMod val="25000"/>
                  </a:schemeClr>
                </a:solidFill>
                <a:latin typeface="Verdana" panose="020B0604030504040204" pitchFamily="34" charset="0"/>
                <a:ea typeface="Verdana" panose="020B0604030504040204" pitchFamily="34" charset="0"/>
              </a:rPr>
              <a:t>Izglītības </a:t>
            </a:r>
            <a:r>
              <a:rPr lang="lv-LV" sz="1600" i="1" dirty="0">
                <a:solidFill>
                  <a:schemeClr val="accent5">
                    <a:lumMod val="25000"/>
                  </a:schemeClr>
                </a:solidFill>
                <a:latin typeface="Verdana" panose="020B0604030504040204" pitchFamily="34" charset="0"/>
                <a:ea typeface="Verdana" panose="020B0604030504040204" pitchFamily="34" charset="0"/>
              </a:rPr>
              <a:t>kvalitātes vadība / Digitalizācija / </a:t>
            </a:r>
            <a:endParaRPr lang="en-US" sz="1600" i="1" dirty="0" smtClean="0">
              <a:solidFill>
                <a:schemeClr val="accent5">
                  <a:lumMod val="25000"/>
                </a:schemeClr>
              </a:solidFill>
              <a:latin typeface="Verdana" panose="020B0604030504040204" pitchFamily="34" charset="0"/>
              <a:ea typeface="Verdana" panose="020B0604030504040204" pitchFamily="34" charset="0"/>
            </a:endParaRPr>
          </a:p>
          <a:p>
            <a:pPr algn="ctr"/>
            <a:r>
              <a:rPr lang="lv-LV" sz="1600" i="1" dirty="0" smtClean="0">
                <a:solidFill>
                  <a:schemeClr val="accent5">
                    <a:lumMod val="25000"/>
                  </a:schemeClr>
                </a:solidFill>
                <a:latin typeface="Verdana" panose="020B0604030504040204" pitchFamily="34" charset="0"/>
                <a:ea typeface="Verdana" panose="020B0604030504040204" pitchFamily="34" charset="0"/>
              </a:rPr>
              <a:t>Stratēģiska </a:t>
            </a:r>
            <a:r>
              <a:rPr lang="lv-LV" sz="1600" i="1" dirty="0">
                <a:solidFill>
                  <a:schemeClr val="accent5">
                    <a:lumMod val="25000"/>
                  </a:schemeClr>
                </a:solidFill>
                <a:latin typeface="Verdana" panose="020B0604030504040204" pitchFamily="34" charset="0"/>
                <a:ea typeface="Verdana" panose="020B0604030504040204" pitchFamily="34" charset="0"/>
              </a:rPr>
              <a:t>attīstība</a:t>
            </a:r>
            <a:r>
              <a:rPr lang="en-US" sz="1600" i="1" dirty="0">
                <a:solidFill>
                  <a:schemeClr val="accent5">
                    <a:lumMod val="25000"/>
                  </a:schemeClr>
                </a:solidFill>
                <a:latin typeface="Verdana" panose="020B0604030504040204" pitchFamily="34" charset="0"/>
                <a:ea typeface="Verdana" panose="020B0604030504040204" pitchFamily="34" charset="0"/>
              </a:rPr>
              <a:t> / </a:t>
            </a:r>
            <a:r>
              <a:rPr lang="en-US" sz="1600" i="1" dirty="0" err="1">
                <a:solidFill>
                  <a:schemeClr val="accent5">
                    <a:lumMod val="25000"/>
                  </a:schemeClr>
                </a:solidFill>
                <a:latin typeface="Verdana" panose="020B0604030504040204" pitchFamily="34" charset="0"/>
                <a:ea typeface="Verdana" panose="020B0604030504040204" pitchFamily="34" charset="0"/>
              </a:rPr>
              <a:t>Līdzdalība</a:t>
            </a:r>
            <a:endParaRPr lang="lv-LV" sz="1600" i="1" dirty="0">
              <a:solidFill>
                <a:schemeClr val="accent5">
                  <a:lumMod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33008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2831" y="1090721"/>
            <a:ext cx="7862593" cy="5590297"/>
          </a:xfrm>
        </p:spPr>
        <p:txBody>
          <a:bodyPr/>
          <a:lstStyle/>
          <a:p>
            <a:pPr marL="230188" indent="-1588" algn="just"/>
            <a:endParaRPr lang="lv-LV" sz="1600" b="1" dirty="0" smtClean="0">
              <a:latin typeface="Arial" panose="020B0604020202020204" pitchFamily="34" charset="0"/>
              <a:cs typeface="Arial" panose="020B0604020202020204" pitchFamily="34" charset="0"/>
            </a:endParaRPr>
          </a:p>
          <a:p>
            <a:pPr marL="514350" indent="-285750" algn="just">
              <a:buFont typeface="Arial" panose="020B0604020202020204" pitchFamily="34" charset="0"/>
              <a:buChar char="•"/>
            </a:pPr>
            <a:endParaRPr lang="en-US" sz="1400" dirty="0">
              <a:solidFill>
                <a:srgbClr val="FF0000"/>
              </a:solidFill>
              <a:latin typeface="Arial" panose="020B0604020202020204" pitchFamily="34" charset="0"/>
              <a:cs typeface="Arial" panose="020B0604020202020204" pitchFamily="34" charset="0"/>
            </a:endParaRPr>
          </a:p>
          <a:p>
            <a:pPr marL="514350" lvl="0" indent="-285750" algn="just">
              <a:buFont typeface="Arial" panose="020B0604020202020204" pitchFamily="34" charset="0"/>
              <a:buChar char="•"/>
            </a:pPr>
            <a:endParaRPr lang="lv-LV" sz="1400" b="1" dirty="0" smtClean="0">
              <a:solidFill>
                <a:srgbClr val="FF0000"/>
              </a:solidFill>
              <a:latin typeface="Arial" panose="020B0604020202020204" pitchFamily="34" charset="0"/>
              <a:cs typeface="Arial" panose="020B0604020202020204" pitchFamily="34" charset="0"/>
            </a:endParaRPr>
          </a:p>
          <a:p>
            <a:pPr marL="514350" lvl="0" indent="-285750" algn="just">
              <a:buFont typeface="Arial" panose="020B0604020202020204" pitchFamily="34" charset="0"/>
              <a:buChar char="•"/>
            </a:pPr>
            <a:endParaRPr lang="en-US" sz="1400" b="1" dirty="0" smtClean="0">
              <a:solidFill>
                <a:srgbClr val="FF0000"/>
              </a:solidFill>
              <a:latin typeface="Arial" panose="020B0604020202020204" pitchFamily="34" charset="0"/>
              <a:cs typeface="Arial" panose="020B0604020202020204" pitchFamily="34" charset="0"/>
            </a:endParaRPr>
          </a:p>
          <a:p>
            <a:pPr marL="230188" indent="-1588" algn="just"/>
            <a:endParaRPr lang="en-US" sz="1800" dirty="0">
              <a:solidFill>
                <a:srgbClr val="FF0000"/>
              </a:solidFill>
              <a:latin typeface="Arial" panose="020B0604020202020204" pitchFamily="34" charset="0"/>
              <a:cs typeface="Arial" panose="020B0604020202020204" pitchFamily="34" charset="0"/>
            </a:endParaRPr>
          </a:p>
          <a:p>
            <a:pPr marL="230188" indent="-1588" algn="just"/>
            <a:endParaRPr lang="lv-LV" sz="1600" dirty="0" smtClean="0">
              <a:solidFill>
                <a:srgbClr val="FF0000"/>
              </a:solidFill>
            </a:endParaRPr>
          </a:p>
        </p:txBody>
      </p:sp>
      <p:sp>
        <p:nvSpPr>
          <p:cNvPr id="4" name="Slide Number Placeholder 3"/>
          <p:cNvSpPr>
            <a:spLocks noGrp="1"/>
          </p:cNvSpPr>
          <p:nvPr>
            <p:ph type="sldNum" idx="12"/>
          </p:nvPr>
        </p:nvSpPr>
        <p:spPr/>
        <p:txBody>
          <a:bodyPr/>
          <a:lstStyle/>
          <a:p>
            <a:fld id="{00000000-1234-1234-1234-123412341234}" type="slidenum">
              <a:rPr lang="lv-LV" smtClean="0"/>
              <a:pPr/>
              <a:t>3</a:t>
            </a:fld>
            <a:endParaRPr lang="lv-LV"/>
          </a:p>
        </p:txBody>
      </p:sp>
      <p:sp>
        <p:nvSpPr>
          <p:cNvPr id="6" name="AutoShape 2" descr="Izcilas grāmatas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2" name="Picture 1"/>
          <p:cNvPicPr>
            <a:picLocks noChangeAspect="1"/>
          </p:cNvPicPr>
          <p:nvPr/>
        </p:nvPicPr>
        <p:blipFill>
          <a:blip r:embed="rId3"/>
          <a:stretch>
            <a:fillRect/>
          </a:stretch>
        </p:blipFill>
        <p:spPr>
          <a:xfrm>
            <a:off x="1" y="-51387"/>
            <a:ext cx="12192000" cy="6908974"/>
          </a:xfrm>
          <a:prstGeom prst="rect">
            <a:avLst/>
          </a:prstGeom>
        </p:spPr>
      </p:pic>
      <p:sp>
        <p:nvSpPr>
          <p:cNvPr id="7" name="TextBox 6"/>
          <p:cNvSpPr txBox="1"/>
          <p:nvPr/>
        </p:nvSpPr>
        <p:spPr>
          <a:xfrm>
            <a:off x="15765" y="210207"/>
            <a:ext cx="12176236" cy="492443"/>
          </a:xfrm>
          <a:prstGeom prst="rect">
            <a:avLst/>
          </a:prstGeom>
          <a:solidFill>
            <a:srgbClr val="FEFBDA">
              <a:alpha val="70000"/>
            </a:srgbClr>
          </a:solidFill>
          <a:ln>
            <a:solidFill>
              <a:schemeClr val="accent1">
                <a:alpha val="84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600" b="1" dirty="0">
                <a:solidFill>
                  <a:srgbClr val="664790"/>
                </a:solidFill>
                <a:latin typeface="Verdana" panose="020B0604030504040204" pitchFamily="34" charset="0"/>
                <a:ea typeface="Verdana" panose="020B0604030504040204" pitchFamily="34" charset="0"/>
                <a:sym typeface="Verdana"/>
              </a:rPr>
              <a:t>Iekļaujošā </a:t>
            </a:r>
            <a:r>
              <a:rPr lang="en-US" sz="2600" b="1" dirty="0" err="1">
                <a:solidFill>
                  <a:srgbClr val="664790"/>
                </a:solidFill>
                <a:latin typeface="Verdana" panose="020B0604030504040204" pitchFamily="34" charset="0"/>
                <a:ea typeface="Verdana" panose="020B0604030504040204" pitchFamily="34" charset="0"/>
                <a:sym typeface="Verdana"/>
              </a:rPr>
              <a:t>izglītība</a:t>
            </a:r>
            <a:r>
              <a:rPr lang="en-US" sz="2600" b="1" dirty="0">
                <a:solidFill>
                  <a:srgbClr val="664790"/>
                </a:solidFill>
                <a:latin typeface="Verdana" panose="020B0604030504040204" pitchFamily="34" charset="0"/>
                <a:ea typeface="Verdana" panose="020B0604030504040204" pitchFamily="34" charset="0"/>
                <a:sym typeface="Verdana"/>
              </a:rPr>
              <a:t> – </a:t>
            </a:r>
            <a:r>
              <a:rPr lang="es-ES" sz="2600" b="1" dirty="0" err="1">
                <a:solidFill>
                  <a:srgbClr val="664790"/>
                </a:solidFill>
                <a:latin typeface="Verdana" panose="020B0604030504040204" pitchFamily="34" charset="0"/>
                <a:ea typeface="Verdana" panose="020B0604030504040204" pitchFamily="34" charset="0"/>
                <a:sym typeface="Verdana"/>
              </a:rPr>
              <a:t>vienādas</a:t>
            </a:r>
            <a:r>
              <a:rPr lang="es-ES" sz="2600" b="1" dirty="0">
                <a:solidFill>
                  <a:srgbClr val="664790"/>
                </a:solidFill>
                <a:latin typeface="Verdana" panose="020B0604030504040204" pitchFamily="34" charset="0"/>
                <a:ea typeface="Verdana" panose="020B0604030504040204" pitchFamily="34" charset="0"/>
                <a:sym typeface="Verdana"/>
              </a:rPr>
              <a:t> </a:t>
            </a:r>
            <a:r>
              <a:rPr lang="es-ES" sz="2600" b="1" dirty="0" err="1">
                <a:solidFill>
                  <a:srgbClr val="664790"/>
                </a:solidFill>
                <a:latin typeface="Verdana" panose="020B0604030504040204" pitchFamily="34" charset="0"/>
                <a:ea typeface="Verdana" panose="020B0604030504040204" pitchFamily="34" charset="0"/>
                <a:sym typeface="Verdana"/>
              </a:rPr>
              <a:t>iespējas</a:t>
            </a:r>
            <a:r>
              <a:rPr lang="es-ES" sz="2600" b="1" dirty="0">
                <a:solidFill>
                  <a:srgbClr val="664790"/>
                </a:solidFill>
                <a:latin typeface="Verdana" panose="020B0604030504040204" pitchFamily="34" charset="0"/>
                <a:ea typeface="Verdana" panose="020B0604030504040204" pitchFamily="34" charset="0"/>
                <a:sym typeface="Verdana"/>
              </a:rPr>
              <a:t> un </a:t>
            </a:r>
            <a:r>
              <a:rPr lang="es-ES" sz="2600" b="1" dirty="0" err="1">
                <a:solidFill>
                  <a:srgbClr val="664790"/>
                </a:solidFill>
                <a:latin typeface="Verdana" panose="020B0604030504040204" pitchFamily="34" charset="0"/>
                <a:ea typeface="Verdana" panose="020B0604030504040204" pitchFamily="34" charset="0"/>
                <a:sym typeface="Verdana"/>
              </a:rPr>
              <a:t>tiesības</a:t>
            </a:r>
            <a:r>
              <a:rPr lang="es-ES" sz="2600" b="1" dirty="0">
                <a:solidFill>
                  <a:srgbClr val="664790"/>
                </a:solidFill>
                <a:latin typeface="Verdana" panose="020B0604030504040204" pitchFamily="34" charset="0"/>
                <a:ea typeface="Verdana" panose="020B0604030504040204" pitchFamily="34" charset="0"/>
                <a:sym typeface="Verdana"/>
              </a:rPr>
              <a:t> </a:t>
            </a:r>
            <a:r>
              <a:rPr lang="es-ES" sz="2600" b="1" dirty="0" err="1">
                <a:solidFill>
                  <a:srgbClr val="664790"/>
                </a:solidFill>
                <a:latin typeface="Verdana" panose="020B0604030504040204" pitchFamily="34" charset="0"/>
                <a:ea typeface="Verdana" panose="020B0604030504040204" pitchFamily="34" charset="0"/>
                <a:sym typeface="Verdana"/>
              </a:rPr>
              <a:t>visiem</a:t>
            </a:r>
            <a:r>
              <a:rPr lang="es-ES" sz="2600" b="1" dirty="0">
                <a:solidFill>
                  <a:srgbClr val="664790"/>
                </a:solidFill>
                <a:latin typeface="Verdana" panose="020B0604030504040204" pitchFamily="34" charset="0"/>
                <a:ea typeface="Verdana" panose="020B0604030504040204" pitchFamily="34" charset="0"/>
                <a:sym typeface="Verdana"/>
              </a:rPr>
              <a:t>!</a:t>
            </a:r>
            <a:endParaRPr lang="en-US" dirty="0"/>
          </a:p>
        </p:txBody>
      </p:sp>
      <p:sp>
        <p:nvSpPr>
          <p:cNvPr id="8" name="TextBox 7"/>
          <p:cNvSpPr txBox="1"/>
          <p:nvPr/>
        </p:nvSpPr>
        <p:spPr>
          <a:xfrm>
            <a:off x="0" y="833151"/>
            <a:ext cx="5728137" cy="569387"/>
          </a:xfrm>
          <a:prstGeom prst="rect">
            <a:avLst/>
          </a:prstGeom>
          <a:solidFill>
            <a:srgbClr val="FEFBDA">
              <a:alpha val="70000"/>
            </a:srgb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spcBef>
                <a:spcPts val="900"/>
              </a:spcBef>
              <a:spcAft>
                <a:spcPts val="900"/>
              </a:spcAft>
              <a:buSzPts val="2400"/>
              <a:buFontTx/>
              <a:buChar char="-"/>
              <a:defRPr/>
            </a:pPr>
            <a:r>
              <a:rPr lang="en-US" sz="1550" dirty="0" err="1">
                <a:solidFill>
                  <a:srgbClr val="C2B5D3">
                    <a:lumMod val="50000"/>
                  </a:srgbClr>
                </a:solidFill>
                <a:latin typeface="Verdana" panose="020B0604030504040204" pitchFamily="34" charset="0"/>
                <a:ea typeface="Verdana" panose="020B0604030504040204" pitchFamily="34" charset="0"/>
              </a:rPr>
              <a:t>Būtiski</a:t>
            </a:r>
            <a:r>
              <a:rPr lang="en-US" sz="1550" dirty="0">
                <a:solidFill>
                  <a:srgbClr val="C2B5D3">
                    <a:lumMod val="50000"/>
                  </a:srgbClr>
                </a:solidFill>
                <a:latin typeface="Verdana" panose="020B0604030504040204" pitchFamily="34" charset="0"/>
                <a:ea typeface="Verdana" panose="020B0604030504040204" pitchFamily="34" charset="0"/>
              </a:rPr>
              <a:t> – </a:t>
            </a:r>
            <a:r>
              <a:rPr lang="en-US" sz="1550" b="1" dirty="0" err="1">
                <a:solidFill>
                  <a:srgbClr val="C2B5D3">
                    <a:lumMod val="50000"/>
                  </a:srgbClr>
                </a:solidFill>
                <a:latin typeface="Verdana" panose="020B0604030504040204" pitchFamily="34" charset="0"/>
                <a:ea typeface="Verdana" panose="020B0604030504040204" pitchFamily="34" charset="0"/>
              </a:rPr>
              <a:t>apsteidzoša</a:t>
            </a:r>
            <a:r>
              <a:rPr lang="en-US" sz="1550" b="1" dirty="0">
                <a:solidFill>
                  <a:srgbClr val="C2B5D3">
                    <a:lumMod val="50000"/>
                  </a:srgbClr>
                </a:solidFill>
                <a:latin typeface="Verdana" panose="020B0604030504040204" pitchFamily="34" charset="0"/>
                <a:ea typeface="Verdana" panose="020B0604030504040204" pitchFamily="34" charset="0"/>
              </a:rPr>
              <a:t> un </a:t>
            </a:r>
            <a:r>
              <a:rPr lang="en-US" sz="1550" b="1" dirty="0" err="1">
                <a:solidFill>
                  <a:srgbClr val="C2B5D3">
                    <a:lumMod val="50000"/>
                  </a:srgbClr>
                </a:solidFill>
                <a:latin typeface="Verdana" panose="020B0604030504040204" pitchFamily="34" charset="0"/>
                <a:ea typeface="Verdana" panose="020B0604030504040204" pitchFamily="34" charset="0"/>
              </a:rPr>
              <a:t>proaktīva</a:t>
            </a:r>
            <a:r>
              <a:rPr lang="en-US" sz="1550" b="1" dirty="0">
                <a:solidFill>
                  <a:srgbClr val="C2B5D3">
                    <a:lumMod val="50000"/>
                  </a:srgbClr>
                </a:solidFill>
                <a:latin typeface="Verdana" panose="020B0604030504040204" pitchFamily="34" charset="0"/>
                <a:ea typeface="Verdana" panose="020B0604030504040204" pitchFamily="34" charset="0"/>
              </a:rPr>
              <a:t> </a:t>
            </a:r>
            <a:r>
              <a:rPr lang="en-US" sz="1550" b="1" dirty="0" err="1">
                <a:solidFill>
                  <a:srgbClr val="C2B5D3">
                    <a:lumMod val="50000"/>
                  </a:srgbClr>
                </a:solidFill>
                <a:latin typeface="Verdana" panose="020B0604030504040204" pitchFamily="34" charset="0"/>
                <a:ea typeface="Verdana" panose="020B0604030504040204" pitchFamily="34" charset="0"/>
              </a:rPr>
              <a:t>individuālo</a:t>
            </a:r>
            <a:r>
              <a:rPr lang="en-US" sz="1550" b="1" dirty="0">
                <a:solidFill>
                  <a:srgbClr val="C2B5D3">
                    <a:lumMod val="50000"/>
                  </a:srgbClr>
                </a:solidFill>
                <a:latin typeface="Verdana" panose="020B0604030504040204" pitchFamily="34" charset="0"/>
                <a:ea typeface="Verdana" panose="020B0604030504040204" pitchFamily="34" charset="0"/>
              </a:rPr>
              <a:t> </a:t>
            </a:r>
            <a:r>
              <a:rPr lang="en-US" sz="1550" b="1" dirty="0" err="1">
                <a:solidFill>
                  <a:srgbClr val="C2B5D3">
                    <a:lumMod val="50000"/>
                  </a:srgbClr>
                </a:solidFill>
                <a:latin typeface="Verdana" panose="020B0604030504040204" pitchFamily="34" charset="0"/>
                <a:ea typeface="Verdana" panose="020B0604030504040204" pitchFamily="34" charset="0"/>
              </a:rPr>
              <a:t>vajadzību</a:t>
            </a:r>
            <a:r>
              <a:rPr lang="en-US" sz="1550" b="1" dirty="0">
                <a:solidFill>
                  <a:srgbClr val="C2B5D3">
                    <a:lumMod val="50000"/>
                  </a:srgbClr>
                </a:solidFill>
                <a:latin typeface="Verdana" panose="020B0604030504040204" pitchFamily="34" charset="0"/>
                <a:ea typeface="Verdana" panose="020B0604030504040204" pitchFamily="34" charset="0"/>
              </a:rPr>
              <a:t> </a:t>
            </a:r>
            <a:r>
              <a:rPr lang="en-US" sz="1550" b="1" dirty="0" err="1">
                <a:solidFill>
                  <a:srgbClr val="C2B5D3">
                    <a:lumMod val="50000"/>
                  </a:srgbClr>
                </a:solidFill>
                <a:latin typeface="Verdana" panose="020B0604030504040204" pitchFamily="34" charset="0"/>
                <a:ea typeface="Verdana" panose="020B0604030504040204" pitchFamily="34" charset="0"/>
              </a:rPr>
              <a:t>identificēšana</a:t>
            </a:r>
            <a:r>
              <a:rPr lang="en-US" sz="1550" dirty="0">
                <a:solidFill>
                  <a:srgbClr val="C2B5D3">
                    <a:lumMod val="50000"/>
                  </a:srgbClr>
                </a:solidFill>
                <a:latin typeface="Verdana" panose="020B0604030504040204" pitchFamily="34" charset="0"/>
                <a:ea typeface="Verdana" panose="020B0604030504040204" pitchFamily="34" charset="0"/>
              </a:rPr>
              <a:t>, </a:t>
            </a:r>
            <a:r>
              <a:rPr lang="en-US" sz="1550" b="1" dirty="0" err="1">
                <a:solidFill>
                  <a:srgbClr val="C2B5D3">
                    <a:lumMod val="50000"/>
                  </a:srgbClr>
                </a:solidFill>
                <a:latin typeface="Verdana" panose="020B0604030504040204" pitchFamily="34" charset="0"/>
                <a:ea typeface="Verdana" panose="020B0604030504040204" pitchFamily="34" charset="0"/>
              </a:rPr>
              <a:t>personalizēta</a:t>
            </a:r>
            <a:r>
              <a:rPr lang="en-US" sz="1550" b="1" dirty="0">
                <a:solidFill>
                  <a:srgbClr val="C2B5D3">
                    <a:lumMod val="50000"/>
                  </a:srgbClr>
                </a:solidFill>
                <a:latin typeface="Verdana" panose="020B0604030504040204" pitchFamily="34" charset="0"/>
                <a:ea typeface="Verdana" panose="020B0604030504040204" pitchFamily="34" charset="0"/>
              </a:rPr>
              <a:t> </a:t>
            </a:r>
            <a:r>
              <a:rPr lang="en-US" sz="1550" b="1" dirty="0" err="1" smtClean="0">
                <a:solidFill>
                  <a:srgbClr val="C2B5D3">
                    <a:lumMod val="50000"/>
                  </a:srgbClr>
                </a:solidFill>
                <a:latin typeface="Verdana" panose="020B0604030504040204" pitchFamily="34" charset="0"/>
                <a:ea typeface="Verdana" panose="020B0604030504040204" pitchFamily="34" charset="0"/>
              </a:rPr>
              <a:t>pieeja</a:t>
            </a:r>
            <a:r>
              <a:rPr lang="en-US" sz="1550" dirty="0" smtClean="0">
                <a:solidFill>
                  <a:srgbClr val="C2B5D3">
                    <a:lumMod val="50000"/>
                  </a:srgbClr>
                </a:solidFill>
                <a:latin typeface="Verdana" panose="020B0604030504040204" pitchFamily="34" charset="0"/>
                <a:ea typeface="Verdana" panose="020B0604030504040204" pitchFamily="34" charset="0"/>
              </a:rPr>
              <a:t>.</a:t>
            </a:r>
            <a:endParaRPr lang="en-US" sz="1550" dirty="0">
              <a:solidFill>
                <a:srgbClr val="C2B5D3">
                  <a:lumMod val="50000"/>
                </a:srgbClr>
              </a:solidFill>
              <a:latin typeface="Verdana" panose="020B0604030504040204" pitchFamily="34" charset="0"/>
              <a:ea typeface="Verdana" panose="020B0604030504040204" pitchFamily="34" charset="0"/>
            </a:endParaRPr>
          </a:p>
        </p:txBody>
      </p:sp>
      <p:sp>
        <p:nvSpPr>
          <p:cNvPr id="9" name="TextBox 8"/>
          <p:cNvSpPr txBox="1"/>
          <p:nvPr/>
        </p:nvSpPr>
        <p:spPr>
          <a:xfrm>
            <a:off x="-1" y="1533039"/>
            <a:ext cx="5696608" cy="1546577"/>
          </a:xfrm>
          <a:prstGeom prst="rect">
            <a:avLst/>
          </a:prstGeom>
          <a:solidFill>
            <a:srgbClr val="FEFBDA">
              <a:alpha val="70000"/>
            </a:srgb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spcBef>
                <a:spcPts val="900"/>
              </a:spcBef>
              <a:spcAft>
                <a:spcPts val="900"/>
              </a:spcAft>
              <a:buSzPts val="2400"/>
              <a:buFontTx/>
              <a:buChar char="-"/>
              <a:defRPr/>
            </a:pPr>
            <a:r>
              <a:rPr lang="en-US" sz="1550" dirty="0">
                <a:solidFill>
                  <a:srgbClr val="C2B5D3">
                    <a:lumMod val="50000"/>
                  </a:srgbClr>
                </a:solidFill>
                <a:latin typeface="Verdana" panose="020B0604030504040204" pitchFamily="34" charset="0"/>
                <a:ea typeface="Verdana" panose="020B0604030504040204" pitchFamily="34" charset="0"/>
              </a:rPr>
              <a:t>Individuālajām </a:t>
            </a:r>
            <a:r>
              <a:rPr lang="en-US" sz="1550" dirty="0" err="1">
                <a:solidFill>
                  <a:srgbClr val="C2B5D3">
                    <a:lumMod val="50000"/>
                  </a:srgbClr>
                </a:solidFill>
                <a:latin typeface="Verdana" panose="020B0604030504040204" pitchFamily="34" charset="0"/>
                <a:ea typeface="Verdana" panose="020B0604030504040204" pitchFamily="34" charset="0"/>
              </a:rPr>
              <a:t>vajadzībām</a:t>
            </a:r>
            <a:r>
              <a:rPr lang="en-US" sz="1550" dirty="0">
                <a:solidFill>
                  <a:srgbClr val="C2B5D3">
                    <a:lumMod val="50000"/>
                  </a:srgbClr>
                </a:solidFill>
                <a:latin typeface="Verdana" panose="020B0604030504040204" pitchFamily="34" charset="0"/>
                <a:ea typeface="Verdana" panose="020B0604030504040204" pitchFamily="34" charset="0"/>
              </a:rPr>
              <a:t> </a:t>
            </a:r>
            <a:r>
              <a:rPr lang="en-US" sz="1550" dirty="0" err="1">
                <a:solidFill>
                  <a:srgbClr val="C2B5D3">
                    <a:lumMod val="50000"/>
                  </a:srgbClr>
                </a:solidFill>
                <a:latin typeface="Verdana" panose="020B0604030504040204" pitchFamily="34" charset="0"/>
                <a:ea typeface="Verdana" panose="020B0604030504040204" pitchFamily="34" charset="0"/>
              </a:rPr>
              <a:t>atbilstošs</a:t>
            </a:r>
            <a:r>
              <a:rPr lang="en-US" sz="1550" dirty="0">
                <a:solidFill>
                  <a:srgbClr val="C2B5D3">
                    <a:lumMod val="50000"/>
                  </a:srgbClr>
                </a:solidFill>
                <a:latin typeface="Verdana" panose="020B0604030504040204" pitchFamily="34" charset="0"/>
                <a:ea typeface="Verdana" panose="020B0604030504040204" pitchFamily="34" charset="0"/>
              </a:rPr>
              <a:t> atbalsts, </a:t>
            </a:r>
            <a:r>
              <a:rPr lang="en-US" sz="1550" b="1" dirty="0">
                <a:solidFill>
                  <a:srgbClr val="C2B5D3">
                    <a:lumMod val="50000"/>
                  </a:srgbClr>
                </a:solidFill>
                <a:latin typeface="Verdana" panose="020B0604030504040204" pitchFamily="34" charset="0"/>
                <a:ea typeface="Verdana" panose="020B0604030504040204" pitchFamily="34" charset="0"/>
              </a:rPr>
              <a:t>m</a:t>
            </a:r>
            <a:r>
              <a:rPr lang="lv-LV" sz="1550" b="1" dirty="0" err="1">
                <a:solidFill>
                  <a:srgbClr val="C2B5D3">
                    <a:lumMod val="50000"/>
                  </a:srgbClr>
                </a:solidFill>
                <a:latin typeface="Verdana" panose="020B0604030504040204" pitchFamily="34" charset="0"/>
                <a:ea typeface="Verdana" panose="020B0604030504040204" pitchFamily="34" charset="0"/>
              </a:rPr>
              <a:t>ērķtiecīgu</a:t>
            </a:r>
            <a:r>
              <a:rPr lang="lv-LV" sz="1550" b="1" dirty="0">
                <a:solidFill>
                  <a:srgbClr val="C2B5D3">
                    <a:lumMod val="50000"/>
                  </a:srgbClr>
                </a:solidFill>
                <a:latin typeface="Verdana" panose="020B0604030504040204" pitchFamily="34" charset="0"/>
                <a:ea typeface="Verdana" panose="020B0604030504040204" pitchFamily="34" charset="0"/>
              </a:rPr>
              <a:t> atbalsta sistēmu nodrošināšana </a:t>
            </a:r>
            <a:r>
              <a:rPr lang="lv-LV" sz="1550" dirty="0">
                <a:solidFill>
                  <a:srgbClr val="C2B5D3">
                    <a:lumMod val="50000"/>
                  </a:srgbClr>
                </a:solidFill>
                <a:latin typeface="Verdana" panose="020B0604030504040204" pitchFamily="34" charset="0"/>
                <a:ea typeface="Verdana" panose="020B0604030504040204" pitchFamily="34" charset="0"/>
              </a:rPr>
              <a:t>iekļaujošas izglītības nostiprināšanai</a:t>
            </a:r>
            <a:r>
              <a:rPr lang="en-US" sz="1550" dirty="0">
                <a:solidFill>
                  <a:srgbClr val="C2B5D3">
                    <a:lumMod val="50000"/>
                  </a:srgbClr>
                </a:solidFill>
                <a:latin typeface="Verdana" panose="020B0604030504040204" pitchFamily="34" charset="0"/>
                <a:ea typeface="Verdana" panose="020B0604030504040204" pitchFamily="34" charset="0"/>
              </a:rPr>
              <a:t>  </a:t>
            </a:r>
            <a:r>
              <a:rPr lang="en-US" sz="1550" dirty="0" smtClean="0">
                <a:solidFill>
                  <a:srgbClr val="C2B5D3">
                    <a:lumMod val="50000"/>
                  </a:srgbClr>
                </a:solidFill>
                <a:latin typeface="Verdana" panose="020B0604030504040204" pitchFamily="34" charset="0"/>
                <a:ea typeface="Verdana" panose="020B0604030504040204" pitchFamily="34" charset="0"/>
              </a:rPr>
              <a:t>               </a:t>
            </a:r>
            <a:r>
              <a:rPr lang="en-US" sz="1200" i="1" dirty="0" smtClean="0">
                <a:solidFill>
                  <a:srgbClr val="C2B5D3">
                    <a:lumMod val="50000"/>
                  </a:srgbClr>
                </a:solidFill>
                <a:latin typeface="Verdana" panose="020B0604030504040204" pitchFamily="34" charset="0"/>
                <a:ea typeface="Verdana" panose="020B0604030504040204" pitchFamily="34" charset="0"/>
              </a:rPr>
              <a:t>(</a:t>
            </a:r>
            <a:r>
              <a:rPr lang="en-US" sz="1200" i="1" dirty="0" err="1">
                <a:solidFill>
                  <a:srgbClr val="C2B5D3">
                    <a:lumMod val="50000"/>
                  </a:srgbClr>
                </a:solidFill>
                <a:latin typeface="Verdana" panose="020B0604030504040204" pitchFamily="34" charset="0"/>
                <a:ea typeface="Verdana" panose="020B0604030504040204" pitchFamily="34" charset="0"/>
              </a:rPr>
              <a:t>piem</a:t>
            </a:r>
            <a:r>
              <a:rPr lang="en-US" sz="1200" i="1" dirty="0">
                <a:solidFill>
                  <a:srgbClr val="C2B5D3">
                    <a:lumMod val="50000"/>
                  </a:srgbClr>
                </a:solidFill>
                <a:latin typeface="Verdana" panose="020B0604030504040204" pitchFamily="34" charset="0"/>
                <a:ea typeface="Verdana" panose="020B0604030504040204" pitchFamily="34" charset="0"/>
              </a:rPr>
              <a:t>., </a:t>
            </a:r>
            <a:r>
              <a:rPr lang="en-US" sz="1200" i="1" dirty="0" err="1">
                <a:solidFill>
                  <a:srgbClr val="C2B5D3">
                    <a:lumMod val="50000"/>
                  </a:srgbClr>
                </a:solidFill>
                <a:latin typeface="Verdana" panose="020B0604030504040204" pitchFamily="34" charset="0"/>
                <a:ea typeface="Verdana" panose="020B0604030504040204" pitchFamily="34" charset="0"/>
              </a:rPr>
              <a:t>agrīnā</a:t>
            </a:r>
            <a:r>
              <a:rPr lang="en-US" sz="1200" i="1" dirty="0">
                <a:solidFill>
                  <a:srgbClr val="C2B5D3">
                    <a:lumMod val="50000"/>
                  </a:srgbClr>
                </a:solidFill>
                <a:latin typeface="Verdana" panose="020B0604030504040204" pitchFamily="34" charset="0"/>
                <a:ea typeface="Verdana" panose="020B0604030504040204" pitchFamily="34" charset="0"/>
              </a:rPr>
              <a:t> </a:t>
            </a:r>
            <a:r>
              <a:rPr lang="en-US" sz="1200" i="1" dirty="0" err="1">
                <a:solidFill>
                  <a:srgbClr val="C2B5D3">
                    <a:lumMod val="50000"/>
                  </a:srgbClr>
                </a:solidFill>
                <a:latin typeface="Verdana" panose="020B0604030504040204" pitchFamily="34" charset="0"/>
                <a:ea typeface="Verdana" panose="020B0604030504040204" pitchFamily="34" charset="0"/>
              </a:rPr>
              <a:t>diagnostika</a:t>
            </a:r>
            <a:r>
              <a:rPr lang="en-US" sz="1200" i="1" dirty="0">
                <a:solidFill>
                  <a:srgbClr val="C2B5D3">
                    <a:lumMod val="50000"/>
                  </a:srgbClr>
                </a:solidFill>
                <a:latin typeface="Verdana" panose="020B0604030504040204" pitchFamily="34" charset="0"/>
                <a:ea typeface="Verdana" panose="020B0604030504040204" pitchFamily="34" charset="0"/>
              </a:rPr>
              <a:t> </a:t>
            </a:r>
            <a:r>
              <a:rPr lang="en-US" sz="1200" i="1" dirty="0" err="1">
                <a:solidFill>
                  <a:srgbClr val="C2B5D3">
                    <a:lumMod val="50000"/>
                  </a:srgbClr>
                </a:solidFill>
                <a:latin typeface="Verdana" panose="020B0604030504040204" pitchFamily="34" charset="0"/>
                <a:ea typeface="Verdana" panose="020B0604030504040204" pitchFamily="34" charset="0"/>
              </a:rPr>
              <a:t>pirmsskolā</a:t>
            </a:r>
            <a:r>
              <a:rPr lang="en-US" sz="1200" i="1" dirty="0">
                <a:solidFill>
                  <a:srgbClr val="C2B5D3">
                    <a:lumMod val="50000"/>
                  </a:srgbClr>
                </a:solidFill>
                <a:latin typeface="Verdana" panose="020B0604030504040204" pitchFamily="34" charset="0"/>
                <a:ea typeface="Verdana" panose="020B0604030504040204" pitchFamily="34" charset="0"/>
              </a:rPr>
              <a:t>, </a:t>
            </a:r>
            <a:r>
              <a:rPr lang="es-ES" sz="1200" i="1" dirty="0" err="1">
                <a:solidFill>
                  <a:srgbClr val="C2B5D3">
                    <a:lumMod val="50000"/>
                  </a:srgbClr>
                </a:solidFill>
                <a:latin typeface="Verdana" panose="020B0604030504040204" pitchFamily="34" charset="0"/>
                <a:ea typeface="Verdana" panose="020B0604030504040204" pitchFamily="34" charset="0"/>
              </a:rPr>
              <a:t>atbalsta</a:t>
            </a:r>
            <a:r>
              <a:rPr lang="es-ES" sz="1200" i="1" dirty="0">
                <a:solidFill>
                  <a:srgbClr val="C2B5D3">
                    <a:lumMod val="50000"/>
                  </a:srgbClr>
                </a:solidFill>
                <a:latin typeface="Verdana" panose="020B0604030504040204" pitchFamily="34" charset="0"/>
                <a:ea typeface="Verdana" panose="020B0604030504040204" pitchFamily="34" charset="0"/>
              </a:rPr>
              <a:t> </a:t>
            </a:r>
            <a:r>
              <a:rPr lang="es-ES" sz="1200" i="1" dirty="0" err="1">
                <a:solidFill>
                  <a:srgbClr val="C2B5D3">
                    <a:lumMod val="50000"/>
                  </a:srgbClr>
                </a:solidFill>
                <a:latin typeface="Verdana" panose="020B0604030504040204" pitchFamily="34" charset="0"/>
                <a:ea typeface="Verdana" panose="020B0604030504040204" pitchFamily="34" charset="0"/>
              </a:rPr>
              <a:t>personāla</a:t>
            </a:r>
            <a:r>
              <a:rPr lang="es-ES" sz="1200" i="1" dirty="0">
                <a:solidFill>
                  <a:srgbClr val="C2B5D3">
                    <a:lumMod val="50000"/>
                  </a:srgbClr>
                </a:solidFill>
                <a:latin typeface="Verdana" panose="020B0604030504040204" pitchFamily="34" charset="0"/>
                <a:ea typeface="Verdana" panose="020B0604030504040204" pitchFamily="34" charset="0"/>
              </a:rPr>
              <a:t> un </a:t>
            </a:r>
            <a:r>
              <a:rPr lang="es-ES" sz="1200" i="1" dirty="0" err="1">
                <a:solidFill>
                  <a:srgbClr val="C2B5D3">
                    <a:lumMod val="50000"/>
                  </a:srgbClr>
                </a:solidFill>
                <a:latin typeface="Verdana" panose="020B0604030504040204" pitchFamily="34" charset="0"/>
                <a:ea typeface="Verdana" panose="020B0604030504040204" pitchFamily="34" charset="0"/>
              </a:rPr>
              <a:t>pasākumu</a:t>
            </a:r>
            <a:r>
              <a:rPr lang="es-ES" sz="1200" i="1" dirty="0">
                <a:solidFill>
                  <a:srgbClr val="C2B5D3">
                    <a:lumMod val="50000"/>
                  </a:srgbClr>
                </a:solidFill>
                <a:latin typeface="Verdana" panose="020B0604030504040204" pitchFamily="34" charset="0"/>
                <a:ea typeface="Verdana" panose="020B0604030504040204" pitchFamily="34" charset="0"/>
              </a:rPr>
              <a:t> </a:t>
            </a:r>
            <a:r>
              <a:rPr lang="es-ES" sz="1200" i="1" dirty="0" err="1">
                <a:solidFill>
                  <a:srgbClr val="C2B5D3">
                    <a:lumMod val="50000"/>
                  </a:srgbClr>
                </a:solidFill>
                <a:latin typeface="Verdana" panose="020B0604030504040204" pitchFamily="34" charset="0"/>
                <a:ea typeface="Verdana" panose="020B0604030504040204" pitchFamily="34" charset="0"/>
              </a:rPr>
              <a:t>pieejamības</a:t>
            </a:r>
            <a:r>
              <a:rPr lang="es-ES" sz="1200" i="1" dirty="0">
                <a:solidFill>
                  <a:srgbClr val="C2B5D3">
                    <a:lumMod val="50000"/>
                  </a:srgbClr>
                </a:solidFill>
                <a:latin typeface="Verdana" panose="020B0604030504040204" pitchFamily="34" charset="0"/>
                <a:ea typeface="Verdana" panose="020B0604030504040204" pitchFamily="34" charset="0"/>
              </a:rPr>
              <a:t> </a:t>
            </a:r>
            <a:r>
              <a:rPr lang="es-ES" sz="1200" i="1" dirty="0" err="1">
                <a:solidFill>
                  <a:srgbClr val="C2B5D3">
                    <a:lumMod val="50000"/>
                  </a:srgbClr>
                </a:solidFill>
                <a:latin typeface="Verdana" panose="020B0604030504040204" pitchFamily="34" charset="0"/>
                <a:ea typeface="Verdana" panose="020B0604030504040204" pitchFamily="34" charset="0"/>
              </a:rPr>
              <a:t>nodrošināšana</a:t>
            </a:r>
            <a:r>
              <a:rPr lang="es-ES" sz="1200" i="1" dirty="0">
                <a:solidFill>
                  <a:srgbClr val="C2B5D3">
                    <a:lumMod val="50000"/>
                  </a:srgbClr>
                </a:solidFill>
                <a:latin typeface="Verdana" panose="020B0604030504040204" pitchFamily="34" charset="0"/>
                <a:ea typeface="Verdana" panose="020B0604030504040204" pitchFamily="34" charset="0"/>
              </a:rPr>
              <a:t>, </a:t>
            </a:r>
            <a:r>
              <a:rPr lang="lv-LV" sz="1200" i="1" dirty="0">
                <a:solidFill>
                  <a:srgbClr val="C2B5D3">
                    <a:lumMod val="50000"/>
                  </a:srgbClr>
                </a:solidFill>
                <a:latin typeface="Verdana" panose="020B0604030504040204" pitchFamily="34" charset="0"/>
                <a:ea typeface="Verdana" panose="020B0604030504040204" pitchFamily="34" charset="0"/>
              </a:rPr>
              <a:t>vecāku/ģimenes iesaiste</a:t>
            </a:r>
            <a:r>
              <a:rPr lang="en-US" sz="1200" i="1" dirty="0">
                <a:solidFill>
                  <a:srgbClr val="C2B5D3">
                    <a:lumMod val="50000"/>
                  </a:srgbClr>
                </a:solidFill>
                <a:latin typeface="Verdana" panose="020B0604030504040204" pitchFamily="34" charset="0"/>
                <a:ea typeface="Verdana" panose="020B0604030504040204" pitchFamily="34" charset="0"/>
              </a:rPr>
              <a:t>, pašvaldības </a:t>
            </a:r>
            <a:r>
              <a:rPr lang="en-US" sz="1200" i="1" dirty="0" err="1">
                <a:solidFill>
                  <a:srgbClr val="C2B5D3">
                    <a:lumMod val="50000"/>
                  </a:srgbClr>
                </a:solidFill>
                <a:latin typeface="Verdana" panose="020B0604030504040204" pitchFamily="34" charset="0"/>
                <a:ea typeface="Verdana" panose="020B0604030504040204" pitchFamily="34" charset="0"/>
              </a:rPr>
              <a:t>atbildības</a:t>
            </a:r>
            <a:r>
              <a:rPr lang="en-US" sz="1200" i="1" dirty="0">
                <a:solidFill>
                  <a:srgbClr val="C2B5D3">
                    <a:lumMod val="50000"/>
                  </a:srgbClr>
                </a:solidFill>
                <a:latin typeface="Verdana" panose="020B0604030504040204" pitchFamily="34" charset="0"/>
                <a:ea typeface="Verdana" panose="020B0604030504040204" pitchFamily="34" charset="0"/>
              </a:rPr>
              <a:t> </a:t>
            </a:r>
            <a:r>
              <a:rPr lang="en-US" sz="1200" i="1" dirty="0" err="1">
                <a:solidFill>
                  <a:srgbClr val="C2B5D3">
                    <a:lumMod val="50000"/>
                  </a:srgbClr>
                </a:solidFill>
                <a:latin typeface="Verdana" panose="020B0604030504040204" pitchFamily="34" charset="0"/>
                <a:ea typeface="Verdana" panose="020B0604030504040204" pitchFamily="34" charset="0"/>
              </a:rPr>
              <a:t>palielināšana</a:t>
            </a:r>
            <a:r>
              <a:rPr lang="en-US" sz="1200" i="1" dirty="0">
                <a:solidFill>
                  <a:srgbClr val="C2B5D3">
                    <a:lumMod val="50000"/>
                  </a:srgbClr>
                </a:solidFill>
                <a:latin typeface="Verdana" panose="020B0604030504040204" pitchFamily="34" charset="0"/>
                <a:ea typeface="Verdana" panose="020B0604030504040204" pitchFamily="34" charset="0"/>
              </a:rPr>
              <a:t>, atbalsts </a:t>
            </a:r>
            <a:r>
              <a:rPr lang="en-US" sz="1200" i="1" dirty="0" err="1">
                <a:solidFill>
                  <a:srgbClr val="C2B5D3">
                    <a:lumMod val="50000"/>
                  </a:srgbClr>
                </a:solidFill>
                <a:latin typeface="Verdana" panose="020B0604030504040204" pitchFamily="34" charset="0"/>
                <a:ea typeface="Verdana" panose="020B0604030504040204" pitchFamily="34" charset="0"/>
              </a:rPr>
              <a:t>izglītojamiem</a:t>
            </a:r>
            <a:r>
              <a:rPr lang="en-US" sz="1200" i="1" dirty="0">
                <a:solidFill>
                  <a:srgbClr val="C2B5D3">
                    <a:lumMod val="50000"/>
                  </a:srgbClr>
                </a:solidFill>
                <a:latin typeface="Verdana" panose="020B0604030504040204" pitchFamily="34" charset="0"/>
                <a:ea typeface="Verdana" panose="020B0604030504040204" pitchFamily="34" charset="0"/>
              </a:rPr>
              <a:t> </a:t>
            </a:r>
            <a:r>
              <a:rPr lang="en-US" sz="1200" i="1" dirty="0" err="1">
                <a:solidFill>
                  <a:srgbClr val="C2B5D3">
                    <a:lumMod val="50000"/>
                  </a:srgbClr>
                </a:solidFill>
                <a:latin typeface="Verdana" panose="020B0604030504040204" pitchFamily="34" charset="0"/>
                <a:ea typeface="Verdana" panose="020B0604030504040204" pitchFamily="34" charset="0"/>
              </a:rPr>
              <a:t>ar</a:t>
            </a:r>
            <a:r>
              <a:rPr lang="en-US" sz="1200" i="1" dirty="0">
                <a:solidFill>
                  <a:srgbClr val="C2B5D3">
                    <a:lumMod val="50000"/>
                  </a:srgbClr>
                </a:solidFill>
                <a:latin typeface="Verdana" panose="020B0604030504040204" pitchFamily="34" charset="0"/>
                <a:ea typeface="Verdana" panose="020B0604030504040204" pitchFamily="34" charset="0"/>
              </a:rPr>
              <a:t> PMP </a:t>
            </a:r>
            <a:r>
              <a:rPr lang="en-US" sz="1200" i="1" dirty="0" err="1">
                <a:solidFill>
                  <a:srgbClr val="C2B5D3">
                    <a:lumMod val="50000"/>
                  </a:srgbClr>
                </a:solidFill>
                <a:latin typeface="Verdana" panose="020B0604030504040204" pitchFamily="34" charset="0"/>
                <a:ea typeface="Verdana" panose="020B0604030504040204" pitchFamily="34" charset="0"/>
              </a:rPr>
              <a:t>risku</a:t>
            </a:r>
            <a:r>
              <a:rPr lang="en-US" sz="1200" i="1" dirty="0">
                <a:solidFill>
                  <a:srgbClr val="C2B5D3">
                    <a:lumMod val="50000"/>
                  </a:srgbClr>
                </a:solidFill>
                <a:latin typeface="Verdana" panose="020B0604030504040204" pitchFamily="34" charset="0"/>
                <a:ea typeface="Verdana" panose="020B0604030504040204" pitchFamily="34" charset="0"/>
              </a:rPr>
              <a:t> (ESF </a:t>
            </a:r>
            <a:r>
              <a:rPr lang="en-US" sz="1200" i="1" dirty="0" err="1">
                <a:solidFill>
                  <a:srgbClr val="C2B5D3">
                    <a:lumMod val="50000"/>
                  </a:srgbClr>
                </a:solidFill>
                <a:latin typeface="Verdana" panose="020B0604030504040204" pitchFamily="34" charset="0"/>
                <a:ea typeface="Verdana" panose="020B0604030504040204" pitchFamily="34" charset="0"/>
              </a:rPr>
              <a:t>projekts</a:t>
            </a:r>
            <a:r>
              <a:rPr lang="en-US" sz="1200" i="1" dirty="0">
                <a:solidFill>
                  <a:srgbClr val="C2B5D3">
                    <a:lumMod val="50000"/>
                  </a:srgbClr>
                </a:solidFill>
                <a:latin typeface="Verdana" panose="020B0604030504040204" pitchFamily="34" charset="0"/>
                <a:ea typeface="Verdana" panose="020B0604030504040204" pitchFamily="34" charset="0"/>
              </a:rPr>
              <a:t> “</a:t>
            </a:r>
            <a:r>
              <a:rPr lang="en-US" sz="1200" i="1" dirty="0" err="1">
                <a:solidFill>
                  <a:srgbClr val="C2B5D3">
                    <a:lumMod val="50000"/>
                  </a:srgbClr>
                </a:solidFill>
                <a:latin typeface="Verdana" panose="020B0604030504040204" pitchFamily="34" charset="0"/>
                <a:ea typeface="Verdana" panose="020B0604030504040204" pitchFamily="34" charset="0"/>
              </a:rPr>
              <a:t>PuMPuRS</a:t>
            </a:r>
            <a:r>
              <a:rPr lang="en-US" sz="1200" i="1" dirty="0">
                <a:solidFill>
                  <a:srgbClr val="C2B5D3">
                    <a:lumMod val="50000"/>
                  </a:srgbClr>
                </a:solidFill>
                <a:latin typeface="Verdana" panose="020B0604030504040204" pitchFamily="34" charset="0"/>
                <a:ea typeface="Verdana" panose="020B0604030504040204" pitchFamily="34" charset="0"/>
              </a:rPr>
              <a:t>”)).</a:t>
            </a:r>
            <a:endParaRPr lang="en-US" sz="1200" dirty="0">
              <a:solidFill>
                <a:srgbClr val="C2B5D3">
                  <a:lumMod val="50000"/>
                </a:srgbClr>
              </a:solidFill>
              <a:latin typeface="Verdana" panose="020B0604030504040204" pitchFamily="34" charset="0"/>
              <a:ea typeface="Verdana" panose="020B0604030504040204" pitchFamily="34" charset="0"/>
            </a:endParaRPr>
          </a:p>
        </p:txBody>
      </p:sp>
      <p:sp>
        <p:nvSpPr>
          <p:cNvPr id="10" name="TextBox 9"/>
          <p:cNvSpPr txBox="1"/>
          <p:nvPr/>
        </p:nvSpPr>
        <p:spPr>
          <a:xfrm>
            <a:off x="15765" y="3220961"/>
            <a:ext cx="5696608" cy="807913"/>
          </a:xfrm>
          <a:prstGeom prst="rect">
            <a:avLst/>
          </a:prstGeom>
          <a:solidFill>
            <a:srgbClr val="FEFBDA">
              <a:alpha val="70000"/>
            </a:srgb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spcBef>
                <a:spcPts val="900"/>
              </a:spcBef>
              <a:spcAft>
                <a:spcPts val="900"/>
              </a:spcAft>
              <a:buSzPts val="2400"/>
              <a:buFontTx/>
              <a:buChar char="-"/>
              <a:defRPr/>
            </a:pPr>
            <a:r>
              <a:rPr lang="en-US" sz="1550" b="1" dirty="0">
                <a:solidFill>
                  <a:srgbClr val="C2B5D3">
                    <a:lumMod val="50000"/>
                  </a:srgbClr>
                </a:solidFill>
                <a:latin typeface="Verdana" panose="020B0604030504040204" pitchFamily="34" charset="0"/>
                <a:ea typeface="Verdana" panose="020B0604030504040204" pitchFamily="34" charset="0"/>
              </a:rPr>
              <a:t>I</a:t>
            </a:r>
            <a:r>
              <a:rPr lang="lv-LV" sz="1550" b="1" dirty="0" err="1">
                <a:solidFill>
                  <a:srgbClr val="C2B5D3">
                    <a:lumMod val="50000"/>
                  </a:srgbClr>
                </a:solidFill>
                <a:latin typeface="Verdana" panose="020B0604030504040204" pitchFamily="34" charset="0"/>
                <a:ea typeface="Verdana" panose="020B0604030504040204" pitchFamily="34" charset="0"/>
              </a:rPr>
              <a:t>ekļaujošas</a:t>
            </a:r>
            <a:r>
              <a:rPr lang="lv-LV" sz="1550" b="1" dirty="0">
                <a:solidFill>
                  <a:srgbClr val="C2B5D3">
                    <a:lumMod val="50000"/>
                  </a:srgbClr>
                </a:solidFill>
                <a:latin typeface="Verdana" panose="020B0604030504040204" pitchFamily="34" charset="0"/>
                <a:ea typeface="Verdana" panose="020B0604030504040204" pitchFamily="34" charset="0"/>
              </a:rPr>
              <a:t> izglītības pieejas nodrošināšana visos izglītības līmeņos</a:t>
            </a:r>
            <a:r>
              <a:rPr lang="lv-LV" sz="1550" dirty="0">
                <a:solidFill>
                  <a:srgbClr val="C2B5D3">
                    <a:lumMod val="50000"/>
                  </a:srgbClr>
                </a:solidFill>
                <a:latin typeface="Verdana" panose="020B0604030504040204" pitchFamily="34" charset="0"/>
                <a:ea typeface="Verdana" panose="020B0604030504040204" pitchFamily="34" charset="0"/>
              </a:rPr>
              <a:t>,</a:t>
            </a:r>
            <a:r>
              <a:rPr lang="en-US" sz="1550" dirty="0">
                <a:solidFill>
                  <a:srgbClr val="C2B5D3">
                    <a:lumMod val="50000"/>
                  </a:srgbClr>
                </a:solidFill>
                <a:latin typeface="Verdana" panose="020B0604030504040204" pitchFamily="34" charset="0"/>
                <a:ea typeface="Verdana" panose="020B0604030504040204" pitchFamily="34" charset="0"/>
              </a:rPr>
              <a:t> </a:t>
            </a:r>
            <a:r>
              <a:rPr lang="lv-LV" sz="1550" dirty="0">
                <a:solidFill>
                  <a:srgbClr val="C2B5D3">
                    <a:lumMod val="50000"/>
                  </a:srgbClr>
                </a:solidFill>
                <a:latin typeface="Verdana" panose="020B0604030504040204" pitchFamily="34" charset="0"/>
                <a:ea typeface="Verdana" panose="020B0604030504040204" pitchFamily="34" charset="0"/>
              </a:rPr>
              <a:t>nodrošinot</a:t>
            </a:r>
            <a:r>
              <a:rPr lang="en-US" sz="1550" dirty="0">
                <a:solidFill>
                  <a:srgbClr val="C2B5D3">
                    <a:lumMod val="50000"/>
                  </a:srgbClr>
                </a:solidFill>
                <a:latin typeface="Verdana" panose="020B0604030504040204" pitchFamily="34" charset="0"/>
                <a:ea typeface="Verdana" panose="020B0604030504040204" pitchFamily="34" charset="0"/>
              </a:rPr>
              <a:t> </a:t>
            </a:r>
            <a:r>
              <a:rPr lang="en-US" sz="1550" b="1" dirty="0">
                <a:solidFill>
                  <a:srgbClr val="C2B5D3">
                    <a:lumMod val="50000"/>
                  </a:srgbClr>
                </a:solidFill>
                <a:latin typeface="Verdana" panose="020B0604030504040204" pitchFamily="34" charset="0"/>
                <a:ea typeface="Verdana" panose="020B0604030504040204" pitchFamily="34" charset="0"/>
              </a:rPr>
              <a:t>arī </a:t>
            </a:r>
            <a:r>
              <a:rPr lang="lv-LV" sz="1550" b="1" dirty="0">
                <a:solidFill>
                  <a:srgbClr val="C2B5D3">
                    <a:lumMod val="50000"/>
                  </a:srgbClr>
                </a:solidFill>
                <a:latin typeface="Verdana" panose="020B0604030504040204" pitchFamily="34" charset="0"/>
                <a:ea typeface="Verdana" panose="020B0604030504040204" pitchFamily="34" charset="0"/>
              </a:rPr>
              <a:t>augstas </a:t>
            </a:r>
            <a:r>
              <a:rPr lang="lv-LV" sz="1550" b="1" dirty="0" smtClean="0">
                <a:solidFill>
                  <a:srgbClr val="C2B5D3">
                    <a:lumMod val="50000"/>
                  </a:srgbClr>
                </a:solidFill>
                <a:latin typeface="Verdana" panose="020B0604030504040204" pitchFamily="34" charset="0"/>
                <a:ea typeface="Verdana" panose="020B0604030504040204" pitchFamily="34" charset="0"/>
              </a:rPr>
              <a:t>kvalitātes </a:t>
            </a:r>
            <a:r>
              <a:rPr lang="lv-LV" sz="1550" b="1" dirty="0">
                <a:solidFill>
                  <a:srgbClr val="C2B5D3">
                    <a:lumMod val="50000"/>
                  </a:srgbClr>
                </a:solidFill>
                <a:latin typeface="Verdana" panose="020B0604030504040204" pitchFamily="34" charset="0"/>
                <a:ea typeface="Verdana" panose="020B0604030504040204" pitchFamily="34" charset="0"/>
              </a:rPr>
              <a:t>speciālo izglītību</a:t>
            </a:r>
            <a:r>
              <a:rPr lang="en-US" sz="1550" dirty="0">
                <a:solidFill>
                  <a:srgbClr val="C2B5D3">
                    <a:lumMod val="50000"/>
                  </a:srgbClr>
                </a:solidFill>
                <a:latin typeface="Verdana" panose="020B0604030504040204" pitchFamily="34" charset="0"/>
                <a:ea typeface="Verdana" panose="020B0604030504040204" pitchFamily="34" charset="0"/>
              </a:rPr>
              <a:t>.</a:t>
            </a:r>
          </a:p>
        </p:txBody>
      </p:sp>
      <p:sp>
        <p:nvSpPr>
          <p:cNvPr id="11" name="TextBox 10"/>
          <p:cNvSpPr txBox="1"/>
          <p:nvPr/>
        </p:nvSpPr>
        <p:spPr>
          <a:xfrm>
            <a:off x="-7882" y="4170219"/>
            <a:ext cx="5712372" cy="1046440"/>
          </a:xfrm>
          <a:prstGeom prst="rect">
            <a:avLst/>
          </a:prstGeom>
          <a:solidFill>
            <a:srgbClr val="FEFBDA">
              <a:alpha val="70000"/>
            </a:srgb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spcBef>
                <a:spcPts val="900"/>
              </a:spcBef>
              <a:spcAft>
                <a:spcPts val="900"/>
              </a:spcAft>
              <a:buSzPts val="2400"/>
              <a:buFontTx/>
              <a:buChar char="-"/>
              <a:defRPr/>
            </a:pPr>
            <a:r>
              <a:rPr lang="en-US" sz="1550" dirty="0">
                <a:solidFill>
                  <a:srgbClr val="C2B5D3">
                    <a:lumMod val="50000"/>
                  </a:srgbClr>
                </a:solidFill>
                <a:latin typeface="Verdana" panose="020B0604030504040204" pitchFamily="34" charset="0"/>
                <a:ea typeface="Verdana" panose="020B0604030504040204" pitchFamily="34" charset="0"/>
              </a:rPr>
              <a:t>2022./2023.mācību </a:t>
            </a:r>
            <a:r>
              <a:rPr lang="en-US" sz="1550" dirty="0" err="1">
                <a:solidFill>
                  <a:srgbClr val="C2B5D3">
                    <a:lumMod val="50000"/>
                  </a:srgbClr>
                </a:solidFill>
                <a:latin typeface="Verdana" panose="020B0604030504040204" pitchFamily="34" charset="0"/>
                <a:ea typeface="Verdana" panose="020B0604030504040204" pitchFamily="34" charset="0"/>
              </a:rPr>
              <a:t>gadā</a:t>
            </a:r>
            <a:r>
              <a:rPr lang="en-US" sz="1550" dirty="0">
                <a:solidFill>
                  <a:srgbClr val="C2B5D3">
                    <a:lumMod val="50000"/>
                  </a:srgbClr>
                </a:solidFill>
                <a:latin typeface="Verdana" panose="020B0604030504040204" pitchFamily="34" charset="0"/>
                <a:ea typeface="Verdana" panose="020B0604030504040204" pitchFamily="34" charset="0"/>
              </a:rPr>
              <a:t> </a:t>
            </a:r>
            <a:r>
              <a:rPr lang="en-US" sz="1550" b="1" dirty="0">
                <a:solidFill>
                  <a:srgbClr val="C2B5D3">
                    <a:lumMod val="50000"/>
                  </a:srgbClr>
                </a:solidFill>
                <a:latin typeface="Verdana" panose="020B0604030504040204" pitchFamily="34" charset="0"/>
                <a:ea typeface="Verdana" panose="020B0604030504040204" pitchFamily="34" charset="0"/>
              </a:rPr>
              <a:t>63,1% </a:t>
            </a:r>
            <a:r>
              <a:rPr lang="en-US" sz="1550" dirty="0">
                <a:solidFill>
                  <a:srgbClr val="C2B5D3">
                    <a:lumMod val="50000"/>
                  </a:srgbClr>
                </a:solidFill>
                <a:latin typeface="Verdana" panose="020B0604030504040204" pitchFamily="34" charset="0"/>
                <a:ea typeface="Verdana" panose="020B0604030504040204" pitchFamily="34" charset="0"/>
              </a:rPr>
              <a:t>no </a:t>
            </a:r>
            <a:r>
              <a:rPr lang="en-US" sz="1550" dirty="0" err="1">
                <a:solidFill>
                  <a:srgbClr val="C2B5D3">
                    <a:lumMod val="50000"/>
                  </a:srgbClr>
                </a:solidFill>
                <a:latin typeface="Verdana" panose="020B0604030504040204" pitchFamily="34" charset="0"/>
                <a:ea typeface="Verdana" panose="020B0604030504040204" pitchFamily="34" charset="0"/>
              </a:rPr>
              <a:t>visiem</a:t>
            </a:r>
            <a:r>
              <a:rPr lang="en-US" sz="1550" dirty="0">
                <a:solidFill>
                  <a:srgbClr val="C2B5D3">
                    <a:lumMod val="50000"/>
                  </a:srgbClr>
                </a:solidFill>
                <a:latin typeface="Verdana" panose="020B0604030504040204" pitchFamily="34" charset="0"/>
                <a:ea typeface="Verdana" panose="020B0604030504040204" pitchFamily="34" charset="0"/>
              </a:rPr>
              <a:t> </a:t>
            </a:r>
            <a:r>
              <a:rPr lang="en-US" sz="1550" dirty="0" err="1">
                <a:solidFill>
                  <a:srgbClr val="C2B5D3">
                    <a:lumMod val="50000"/>
                  </a:srgbClr>
                </a:solidFill>
                <a:latin typeface="Verdana" panose="020B0604030504040204" pitchFamily="34" charset="0"/>
                <a:ea typeface="Verdana" panose="020B0604030504040204" pitchFamily="34" charset="0"/>
              </a:rPr>
              <a:t>skolēniem</a:t>
            </a:r>
            <a:r>
              <a:rPr lang="en-US" sz="1550" dirty="0">
                <a:solidFill>
                  <a:srgbClr val="C2B5D3">
                    <a:lumMod val="50000"/>
                  </a:srgbClr>
                </a:solidFill>
                <a:latin typeface="Verdana" panose="020B0604030504040204" pitchFamily="34" charset="0"/>
                <a:ea typeface="Verdana" panose="020B0604030504040204" pitchFamily="34" charset="0"/>
              </a:rPr>
              <a:t>, </a:t>
            </a:r>
            <a:r>
              <a:rPr lang="en-US" sz="1550" dirty="0" err="1">
                <a:solidFill>
                  <a:srgbClr val="C2B5D3">
                    <a:lumMod val="50000"/>
                  </a:srgbClr>
                </a:solidFill>
                <a:latin typeface="Verdana" panose="020B0604030504040204" pitchFamily="34" charset="0"/>
                <a:ea typeface="Verdana" panose="020B0604030504040204" pitchFamily="34" charset="0"/>
              </a:rPr>
              <a:t>kuriem</a:t>
            </a:r>
            <a:r>
              <a:rPr lang="en-US" sz="1550" dirty="0">
                <a:solidFill>
                  <a:srgbClr val="C2B5D3">
                    <a:lumMod val="50000"/>
                  </a:srgbClr>
                </a:solidFill>
                <a:latin typeface="Verdana" panose="020B0604030504040204" pitchFamily="34" charset="0"/>
                <a:ea typeface="Verdana" panose="020B0604030504040204" pitchFamily="34" charset="0"/>
              </a:rPr>
              <a:t> </a:t>
            </a:r>
            <a:r>
              <a:rPr lang="en-US" sz="1550" dirty="0" err="1">
                <a:solidFill>
                  <a:srgbClr val="C2B5D3">
                    <a:lumMod val="50000"/>
                  </a:srgbClr>
                </a:solidFill>
                <a:latin typeface="Verdana" panose="020B0604030504040204" pitchFamily="34" charset="0"/>
                <a:ea typeface="Verdana" panose="020B0604030504040204" pitchFamily="34" charset="0"/>
              </a:rPr>
              <a:t>ir</a:t>
            </a:r>
            <a:r>
              <a:rPr lang="en-US" sz="1550" dirty="0">
                <a:solidFill>
                  <a:srgbClr val="C2B5D3">
                    <a:lumMod val="50000"/>
                  </a:srgbClr>
                </a:solidFill>
                <a:latin typeface="Verdana" panose="020B0604030504040204" pitchFamily="34" charset="0"/>
                <a:ea typeface="Verdana" panose="020B0604030504040204" pitchFamily="34" charset="0"/>
              </a:rPr>
              <a:t> </a:t>
            </a:r>
            <a:r>
              <a:rPr lang="en-US" sz="1550" dirty="0" err="1">
                <a:solidFill>
                  <a:srgbClr val="C2B5D3">
                    <a:lumMod val="50000"/>
                  </a:srgbClr>
                </a:solidFill>
                <a:latin typeface="Verdana" panose="020B0604030504040204" pitchFamily="34" charset="0"/>
                <a:ea typeface="Verdana" panose="020B0604030504040204" pitchFamily="34" charset="0"/>
              </a:rPr>
              <a:t>noteikta</a:t>
            </a:r>
            <a:r>
              <a:rPr lang="en-US" sz="1550" dirty="0">
                <a:solidFill>
                  <a:srgbClr val="C2B5D3">
                    <a:lumMod val="50000"/>
                  </a:srgbClr>
                </a:solidFill>
                <a:latin typeface="Verdana" panose="020B0604030504040204" pitchFamily="34" charset="0"/>
                <a:ea typeface="Verdana" panose="020B0604030504040204" pitchFamily="34" charset="0"/>
              </a:rPr>
              <a:t> </a:t>
            </a:r>
            <a:r>
              <a:rPr lang="en-US" sz="1550" dirty="0" err="1">
                <a:solidFill>
                  <a:srgbClr val="C2B5D3">
                    <a:lumMod val="50000"/>
                  </a:srgbClr>
                </a:solidFill>
                <a:latin typeface="Verdana" panose="020B0604030504040204" pitchFamily="34" charset="0"/>
                <a:ea typeface="Verdana" panose="020B0604030504040204" pitchFamily="34" charset="0"/>
              </a:rPr>
              <a:t>speciālās</a:t>
            </a:r>
            <a:r>
              <a:rPr lang="en-US" sz="1550" dirty="0">
                <a:solidFill>
                  <a:srgbClr val="C2B5D3">
                    <a:lumMod val="50000"/>
                  </a:srgbClr>
                </a:solidFill>
                <a:latin typeface="Verdana" panose="020B0604030504040204" pitchFamily="34" charset="0"/>
                <a:ea typeface="Verdana" panose="020B0604030504040204" pitchFamily="34" charset="0"/>
              </a:rPr>
              <a:t> izglītības </a:t>
            </a:r>
            <a:r>
              <a:rPr lang="en-US" sz="1550" dirty="0" err="1">
                <a:solidFill>
                  <a:srgbClr val="C2B5D3">
                    <a:lumMod val="50000"/>
                  </a:srgbClr>
                </a:solidFill>
                <a:latin typeface="Verdana" panose="020B0604030504040204" pitchFamily="34" charset="0"/>
                <a:ea typeface="Verdana" panose="020B0604030504040204" pitchFamily="34" charset="0"/>
              </a:rPr>
              <a:t>programmas</a:t>
            </a:r>
            <a:r>
              <a:rPr lang="en-US" sz="1550" dirty="0">
                <a:solidFill>
                  <a:srgbClr val="C2B5D3">
                    <a:lumMod val="50000"/>
                  </a:srgbClr>
                </a:solidFill>
                <a:latin typeface="Verdana" panose="020B0604030504040204" pitchFamily="34" charset="0"/>
                <a:ea typeface="Verdana" panose="020B0604030504040204" pitchFamily="34" charset="0"/>
              </a:rPr>
              <a:t> </a:t>
            </a:r>
            <a:r>
              <a:rPr lang="en-US" sz="1550" dirty="0" err="1">
                <a:solidFill>
                  <a:srgbClr val="C2B5D3">
                    <a:lumMod val="50000"/>
                  </a:srgbClr>
                </a:solidFill>
                <a:latin typeface="Verdana" panose="020B0604030504040204" pitchFamily="34" charset="0"/>
                <a:ea typeface="Verdana" panose="020B0604030504040204" pitchFamily="34" charset="0"/>
              </a:rPr>
              <a:t>apguve</a:t>
            </a:r>
            <a:r>
              <a:rPr lang="en-US" sz="1550" dirty="0">
                <a:solidFill>
                  <a:srgbClr val="C2B5D3">
                    <a:lumMod val="50000"/>
                  </a:srgbClr>
                </a:solidFill>
                <a:latin typeface="Verdana" panose="020B0604030504040204" pitchFamily="34" charset="0"/>
                <a:ea typeface="Verdana" panose="020B0604030504040204" pitchFamily="34" charset="0"/>
              </a:rPr>
              <a:t>, </a:t>
            </a:r>
            <a:r>
              <a:rPr lang="en-US" sz="1550" dirty="0" err="1">
                <a:solidFill>
                  <a:srgbClr val="C2B5D3">
                    <a:lumMod val="50000"/>
                  </a:srgbClr>
                </a:solidFill>
                <a:latin typeface="Verdana" panose="020B0604030504040204" pitchFamily="34" charset="0"/>
                <a:ea typeface="Verdana" panose="020B0604030504040204" pitchFamily="34" charset="0"/>
              </a:rPr>
              <a:t>apgūst</a:t>
            </a:r>
            <a:r>
              <a:rPr lang="en-US" sz="1550" dirty="0">
                <a:solidFill>
                  <a:srgbClr val="C2B5D3">
                    <a:lumMod val="50000"/>
                  </a:srgbClr>
                </a:solidFill>
                <a:latin typeface="Verdana" panose="020B0604030504040204" pitchFamily="34" charset="0"/>
                <a:ea typeface="Verdana" panose="020B0604030504040204" pitchFamily="34" charset="0"/>
              </a:rPr>
              <a:t> to </a:t>
            </a:r>
            <a:r>
              <a:rPr lang="en-US" sz="1550" b="1" dirty="0" err="1">
                <a:solidFill>
                  <a:srgbClr val="C2B5D3">
                    <a:lumMod val="50000"/>
                  </a:srgbClr>
                </a:solidFill>
                <a:latin typeface="Verdana" panose="020B0604030504040204" pitchFamily="34" charset="0"/>
                <a:ea typeface="Verdana" panose="020B0604030504040204" pitchFamily="34" charset="0"/>
              </a:rPr>
              <a:t>iekļaujoši</a:t>
            </a:r>
            <a:r>
              <a:rPr lang="en-US" sz="1550" dirty="0">
                <a:solidFill>
                  <a:srgbClr val="C2B5D3">
                    <a:lumMod val="50000"/>
                  </a:srgbClr>
                </a:solidFill>
                <a:latin typeface="Verdana" panose="020B0604030504040204" pitchFamily="34" charset="0"/>
                <a:ea typeface="Verdana" panose="020B0604030504040204" pitchFamily="34" charset="0"/>
              </a:rPr>
              <a:t> </a:t>
            </a:r>
            <a:r>
              <a:rPr lang="en-US" sz="1550" b="1" dirty="0" err="1">
                <a:solidFill>
                  <a:srgbClr val="C2B5D3">
                    <a:lumMod val="50000"/>
                  </a:srgbClr>
                </a:solidFill>
                <a:latin typeface="Verdana" panose="020B0604030504040204" pitchFamily="34" charset="0"/>
                <a:ea typeface="Verdana" panose="020B0604030504040204" pitchFamily="34" charset="0"/>
              </a:rPr>
              <a:t>vispārizglītojošās</a:t>
            </a:r>
            <a:r>
              <a:rPr lang="en-US" sz="1550" b="1" dirty="0">
                <a:solidFill>
                  <a:srgbClr val="C2B5D3">
                    <a:lumMod val="50000"/>
                  </a:srgbClr>
                </a:solidFill>
                <a:latin typeface="Verdana" panose="020B0604030504040204" pitchFamily="34" charset="0"/>
                <a:ea typeface="Verdana" panose="020B0604030504040204" pitchFamily="34" charset="0"/>
              </a:rPr>
              <a:t> </a:t>
            </a:r>
            <a:r>
              <a:rPr lang="en-US" sz="1550" b="1" dirty="0" err="1">
                <a:solidFill>
                  <a:srgbClr val="C2B5D3">
                    <a:lumMod val="50000"/>
                  </a:srgbClr>
                </a:solidFill>
                <a:latin typeface="Verdana" panose="020B0604030504040204" pitchFamily="34" charset="0"/>
                <a:ea typeface="Verdana" panose="020B0604030504040204" pitchFamily="34" charset="0"/>
              </a:rPr>
              <a:t>skolās</a:t>
            </a:r>
            <a:r>
              <a:rPr lang="en-US" sz="1550" dirty="0">
                <a:solidFill>
                  <a:srgbClr val="C2B5D3">
                    <a:lumMod val="50000"/>
                  </a:srgbClr>
                </a:solidFill>
                <a:latin typeface="Verdana" panose="020B0604030504040204" pitchFamily="34" charset="0"/>
                <a:ea typeface="Verdana" panose="020B0604030504040204" pitchFamily="34" charset="0"/>
              </a:rPr>
              <a:t>. </a:t>
            </a:r>
          </a:p>
        </p:txBody>
      </p:sp>
      <p:sp>
        <p:nvSpPr>
          <p:cNvPr id="13" name="TextBox 12"/>
          <p:cNvSpPr txBox="1"/>
          <p:nvPr/>
        </p:nvSpPr>
        <p:spPr>
          <a:xfrm>
            <a:off x="15765" y="5468360"/>
            <a:ext cx="5712373" cy="807913"/>
          </a:xfrm>
          <a:prstGeom prst="rect">
            <a:avLst/>
          </a:prstGeom>
          <a:solidFill>
            <a:srgbClr val="FEFBDA">
              <a:alpha val="70000"/>
            </a:srgb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spcBef>
                <a:spcPts val="900"/>
              </a:spcBef>
              <a:spcAft>
                <a:spcPts val="900"/>
              </a:spcAft>
              <a:buSzPts val="2400"/>
              <a:buFontTx/>
              <a:buChar char="-"/>
              <a:defRPr/>
            </a:pPr>
            <a:r>
              <a:rPr lang="en-US" sz="1550" b="1" dirty="0" err="1">
                <a:solidFill>
                  <a:srgbClr val="664690">
                    <a:lumMod val="75000"/>
                  </a:srgbClr>
                </a:solidFill>
                <a:latin typeface="Verdana" panose="020B0604030504040204" pitchFamily="34" charset="0"/>
                <a:ea typeface="Verdana" panose="020B0604030504040204" pitchFamily="34" charset="0"/>
              </a:rPr>
              <a:t>Monitorings</a:t>
            </a:r>
            <a:r>
              <a:rPr lang="en-US" sz="1550" dirty="0">
                <a:solidFill>
                  <a:srgbClr val="664690">
                    <a:lumMod val="75000"/>
                  </a:srgbClr>
                </a:solidFill>
                <a:latin typeface="Verdana" panose="020B0604030504040204" pitchFamily="34" charset="0"/>
                <a:ea typeface="Verdana" panose="020B0604030504040204" pitchFamily="34" charset="0"/>
              </a:rPr>
              <a:t> </a:t>
            </a:r>
            <a:r>
              <a:rPr lang="en-US" sz="1550" b="1" dirty="0">
                <a:solidFill>
                  <a:srgbClr val="664690">
                    <a:lumMod val="75000"/>
                  </a:srgbClr>
                </a:solidFill>
                <a:latin typeface="Verdana" panose="020B0604030504040204" pitchFamily="34" charset="0"/>
                <a:ea typeface="Verdana" panose="020B0604030504040204" pitchFamily="34" charset="0"/>
              </a:rPr>
              <a:t>par </a:t>
            </a:r>
            <a:r>
              <a:rPr lang="en-US" sz="1550" b="1" dirty="0" err="1">
                <a:solidFill>
                  <a:srgbClr val="664690">
                    <a:lumMod val="75000"/>
                  </a:srgbClr>
                </a:solidFill>
                <a:latin typeface="Verdana" panose="020B0604030504040204" pitchFamily="34" charset="0"/>
                <a:ea typeface="Verdana" panose="020B0604030504040204" pitchFamily="34" charset="0"/>
              </a:rPr>
              <a:t>atbalstu</a:t>
            </a:r>
            <a:r>
              <a:rPr lang="en-US" sz="1550" b="1" dirty="0">
                <a:solidFill>
                  <a:srgbClr val="664690">
                    <a:lumMod val="75000"/>
                  </a:srgbClr>
                </a:solidFill>
                <a:latin typeface="Verdana" panose="020B0604030504040204" pitchFamily="34" charset="0"/>
                <a:ea typeface="Verdana" panose="020B0604030504040204" pitchFamily="34" charset="0"/>
              </a:rPr>
              <a:t> </a:t>
            </a:r>
            <a:r>
              <a:rPr lang="en-US" sz="1550" b="1" dirty="0" err="1">
                <a:solidFill>
                  <a:srgbClr val="664690">
                    <a:lumMod val="75000"/>
                  </a:srgbClr>
                </a:solidFill>
                <a:latin typeface="Verdana" panose="020B0604030504040204" pitchFamily="34" charset="0"/>
                <a:ea typeface="Verdana" panose="020B0604030504040204" pitchFamily="34" charset="0"/>
              </a:rPr>
              <a:t>romu</a:t>
            </a:r>
            <a:r>
              <a:rPr lang="en-US" sz="1550" b="1" dirty="0">
                <a:solidFill>
                  <a:srgbClr val="664690">
                    <a:lumMod val="75000"/>
                  </a:srgbClr>
                </a:solidFill>
                <a:latin typeface="Verdana" panose="020B0604030504040204" pitchFamily="34" charset="0"/>
                <a:ea typeface="Verdana" panose="020B0604030504040204" pitchFamily="34" charset="0"/>
              </a:rPr>
              <a:t> </a:t>
            </a:r>
            <a:r>
              <a:rPr lang="en-US" sz="1550" b="1" dirty="0" err="1">
                <a:solidFill>
                  <a:srgbClr val="664690">
                    <a:lumMod val="75000"/>
                  </a:srgbClr>
                </a:solidFill>
                <a:latin typeface="Verdana" panose="020B0604030504040204" pitchFamily="34" charset="0"/>
                <a:ea typeface="Verdana" panose="020B0604030504040204" pitchFamily="34" charset="0"/>
              </a:rPr>
              <a:t>izglītojamiem</a:t>
            </a:r>
            <a:r>
              <a:rPr lang="en-US" sz="1550" dirty="0">
                <a:solidFill>
                  <a:srgbClr val="664690">
                    <a:lumMod val="75000"/>
                  </a:srgbClr>
                </a:solidFill>
                <a:latin typeface="Verdana" panose="020B0604030504040204" pitchFamily="34" charset="0"/>
                <a:ea typeface="Verdana" panose="020B0604030504040204" pitchFamily="34" charset="0"/>
              </a:rPr>
              <a:t>, </a:t>
            </a:r>
            <a:r>
              <a:rPr lang="en-US" sz="1550" dirty="0" err="1">
                <a:solidFill>
                  <a:srgbClr val="664690">
                    <a:lumMod val="75000"/>
                  </a:srgbClr>
                </a:solidFill>
                <a:latin typeface="Verdana" panose="020B0604030504040204" pitchFamily="34" charset="0"/>
                <a:ea typeface="Verdana" panose="020B0604030504040204" pitchFamily="34" charset="0"/>
              </a:rPr>
              <a:t>kuri</a:t>
            </a:r>
            <a:r>
              <a:rPr lang="en-US" sz="1550" dirty="0">
                <a:solidFill>
                  <a:srgbClr val="664690">
                    <a:lumMod val="75000"/>
                  </a:srgbClr>
                </a:solidFill>
                <a:latin typeface="Verdana" panose="020B0604030504040204" pitchFamily="34" charset="0"/>
                <a:ea typeface="Verdana" panose="020B0604030504040204" pitchFamily="34" charset="0"/>
              </a:rPr>
              <a:t> </a:t>
            </a:r>
            <a:r>
              <a:rPr lang="en-US" sz="1550" dirty="0" err="1">
                <a:solidFill>
                  <a:srgbClr val="664690">
                    <a:lumMod val="75000"/>
                  </a:srgbClr>
                </a:solidFill>
                <a:latin typeface="Verdana" panose="020B0604030504040204" pitchFamily="34" charset="0"/>
                <a:ea typeface="Verdana" panose="020B0604030504040204" pitchFamily="34" charset="0"/>
              </a:rPr>
              <a:t>apgūst</a:t>
            </a:r>
            <a:r>
              <a:rPr lang="en-US" sz="1550" dirty="0">
                <a:solidFill>
                  <a:srgbClr val="664690">
                    <a:lumMod val="75000"/>
                  </a:srgbClr>
                </a:solidFill>
                <a:latin typeface="Verdana" panose="020B0604030504040204" pitchFamily="34" charset="0"/>
                <a:ea typeface="Verdana" panose="020B0604030504040204" pitchFamily="34" charset="0"/>
              </a:rPr>
              <a:t> </a:t>
            </a:r>
            <a:r>
              <a:rPr lang="en-US" sz="1550" dirty="0" err="1">
                <a:solidFill>
                  <a:srgbClr val="664690">
                    <a:lumMod val="75000"/>
                  </a:srgbClr>
                </a:solidFill>
                <a:latin typeface="Verdana" panose="020B0604030504040204" pitchFamily="34" charset="0"/>
                <a:ea typeface="Verdana" panose="020B0604030504040204" pitchFamily="34" charset="0"/>
              </a:rPr>
              <a:t>pirmsskolas</a:t>
            </a:r>
            <a:r>
              <a:rPr lang="en-US" sz="1550" dirty="0">
                <a:solidFill>
                  <a:srgbClr val="664690">
                    <a:lumMod val="75000"/>
                  </a:srgbClr>
                </a:solidFill>
                <a:latin typeface="Verdana" panose="020B0604030504040204" pitchFamily="34" charset="0"/>
                <a:ea typeface="Verdana" panose="020B0604030504040204" pitchFamily="34" charset="0"/>
              </a:rPr>
              <a:t>, </a:t>
            </a:r>
            <a:r>
              <a:rPr lang="en-US" sz="1550" dirty="0" err="1">
                <a:solidFill>
                  <a:srgbClr val="664690">
                    <a:lumMod val="75000"/>
                  </a:srgbClr>
                </a:solidFill>
                <a:latin typeface="Verdana" panose="020B0604030504040204" pitchFamily="34" charset="0"/>
                <a:ea typeface="Verdana" panose="020B0604030504040204" pitchFamily="34" charset="0"/>
              </a:rPr>
              <a:t>pamatizglītības</a:t>
            </a:r>
            <a:r>
              <a:rPr lang="en-US" sz="1550" dirty="0">
                <a:solidFill>
                  <a:srgbClr val="664690">
                    <a:lumMod val="75000"/>
                  </a:srgbClr>
                </a:solidFill>
                <a:latin typeface="Verdana" panose="020B0604030504040204" pitchFamily="34" charset="0"/>
                <a:ea typeface="Verdana" panose="020B0604030504040204" pitchFamily="34" charset="0"/>
              </a:rPr>
              <a:t> un </a:t>
            </a:r>
            <a:r>
              <a:rPr lang="en-US" sz="1550" dirty="0" err="1">
                <a:solidFill>
                  <a:srgbClr val="664690">
                    <a:lumMod val="75000"/>
                  </a:srgbClr>
                </a:solidFill>
                <a:latin typeface="Verdana" panose="020B0604030504040204" pitchFamily="34" charset="0"/>
                <a:ea typeface="Verdana" panose="020B0604030504040204" pitchFamily="34" charset="0"/>
              </a:rPr>
              <a:t>vispārējās</a:t>
            </a:r>
            <a:r>
              <a:rPr lang="en-US" sz="1550" dirty="0">
                <a:solidFill>
                  <a:srgbClr val="664690">
                    <a:lumMod val="75000"/>
                  </a:srgbClr>
                </a:solidFill>
                <a:latin typeface="Verdana" panose="020B0604030504040204" pitchFamily="34" charset="0"/>
                <a:ea typeface="Verdana" panose="020B0604030504040204" pitchFamily="34" charset="0"/>
              </a:rPr>
              <a:t> </a:t>
            </a:r>
            <a:r>
              <a:rPr lang="en-US" sz="1550" dirty="0" err="1">
                <a:solidFill>
                  <a:srgbClr val="664690">
                    <a:lumMod val="75000"/>
                  </a:srgbClr>
                </a:solidFill>
                <a:latin typeface="Verdana" panose="020B0604030504040204" pitchFamily="34" charset="0"/>
                <a:ea typeface="Verdana" panose="020B0604030504040204" pitchFamily="34" charset="0"/>
              </a:rPr>
              <a:t>vidējās</a:t>
            </a:r>
            <a:r>
              <a:rPr lang="en-US" sz="1550" dirty="0">
                <a:solidFill>
                  <a:srgbClr val="664690">
                    <a:lumMod val="75000"/>
                  </a:srgbClr>
                </a:solidFill>
                <a:latin typeface="Verdana" panose="020B0604030504040204" pitchFamily="34" charset="0"/>
                <a:ea typeface="Verdana" panose="020B0604030504040204" pitchFamily="34" charset="0"/>
              </a:rPr>
              <a:t> izglītības </a:t>
            </a:r>
            <a:r>
              <a:rPr lang="en-US" sz="1550" dirty="0" err="1">
                <a:solidFill>
                  <a:srgbClr val="664690">
                    <a:lumMod val="75000"/>
                  </a:srgbClr>
                </a:solidFill>
                <a:latin typeface="Verdana" panose="020B0604030504040204" pitchFamily="34" charset="0"/>
                <a:ea typeface="Verdana" panose="020B0604030504040204" pitchFamily="34" charset="0"/>
              </a:rPr>
              <a:t>programmu</a:t>
            </a:r>
            <a:r>
              <a:rPr lang="en-US" sz="1550" dirty="0">
                <a:solidFill>
                  <a:srgbClr val="664690">
                    <a:lumMod val="75000"/>
                  </a:srgbClr>
                </a:solidFill>
                <a:latin typeface="Verdana" panose="020B0604030504040204" pitchFamily="34" charset="0"/>
                <a:ea typeface="Verdana" panose="020B0604030504040204" pitchFamily="34" charset="0"/>
              </a:rPr>
              <a:t>. </a:t>
            </a:r>
          </a:p>
        </p:txBody>
      </p:sp>
      <p:sp>
        <p:nvSpPr>
          <p:cNvPr id="14" name="TextBox 13"/>
          <p:cNvSpPr txBox="1"/>
          <p:nvPr/>
        </p:nvSpPr>
        <p:spPr>
          <a:xfrm>
            <a:off x="6096001" y="833151"/>
            <a:ext cx="6095999" cy="1915909"/>
          </a:xfrm>
          <a:prstGeom prst="rect">
            <a:avLst/>
          </a:prstGeom>
          <a:solidFill>
            <a:srgbClr val="FEFBDA">
              <a:alpha val="70000"/>
            </a:srgb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spcBef>
                <a:spcPts val="900"/>
              </a:spcBef>
              <a:spcAft>
                <a:spcPts val="900"/>
              </a:spcAft>
              <a:buSzPts val="2400"/>
              <a:buFontTx/>
              <a:buChar char="-"/>
              <a:defRPr/>
            </a:pPr>
            <a:r>
              <a:rPr lang="en-US" sz="1550" dirty="0">
                <a:solidFill>
                  <a:srgbClr val="664690">
                    <a:lumMod val="75000"/>
                  </a:srgbClr>
                </a:solidFill>
                <a:latin typeface="Verdana" panose="020B0604030504040204" pitchFamily="34" charset="0"/>
                <a:ea typeface="Verdana" panose="020B0604030504040204" pitchFamily="34" charset="0"/>
              </a:rPr>
              <a:t>Veicamās </a:t>
            </a:r>
            <a:r>
              <a:rPr lang="en-US" sz="1550" dirty="0" err="1">
                <a:solidFill>
                  <a:srgbClr val="664690">
                    <a:lumMod val="75000"/>
                  </a:srgbClr>
                </a:solidFill>
                <a:latin typeface="Verdana" panose="020B0604030504040204" pitchFamily="34" charset="0"/>
                <a:ea typeface="Verdana" panose="020B0604030504040204" pitchFamily="34" charset="0"/>
              </a:rPr>
              <a:t>darbības</a:t>
            </a:r>
            <a:r>
              <a:rPr lang="en-US" sz="1550" dirty="0">
                <a:solidFill>
                  <a:srgbClr val="664690">
                    <a:lumMod val="75000"/>
                  </a:srgbClr>
                </a:solidFill>
                <a:latin typeface="Verdana" panose="020B0604030504040204" pitchFamily="34" charset="0"/>
                <a:ea typeface="Verdana" panose="020B0604030504040204" pitchFamily="34" charset="0"/>
              </a:rPr>
              <a:t> </a:t>
            </a:r>
            <a:r>
              <a:rPr lang="lv-LV" sz="1550" dirty="0">
                <a:solidFill>
                  <a:srgbClr val="664690">
                    <a:lumMod val="75000"/>
                  </a:srgbClr>
                </a:solidFill>
                <a:latin typeface="Verdana" panose="020B0604030504040204" pitchFamily="34" charset="0"/>
                <a:ea typeface="Verdana" panose="020B0604030504040204" pitchFamily="34" charset="0"/>
              </a:rPr>
              <a:t>atbilstoši informatīvajā ziņojumā </a:t>
            </a:r>
            <a:r>
              <a:rPr lang="lv-LV" sz="1550" b="1" dirty="0">
                <a:solidFill>
                  <a:srgbClr val="664690">
                    <a:lumMod val="75000"/>
                  </a:srgbClr>
                </a:solidFill>
                <a:latin typeface="Verdana" panose="020B0604030504040204" pitchFamily="34" charset="0"/>
                <a:ea typeface="Verdana" panose="020B0604030504040204" pitchFamily="34" charset="0"/>
              </a:rPr>
              <a:t>“Par speciālās izglītības iestāžu tīkla </a:t>
            </a:r>
            <a:r>
              <a:rPr lang="lv-LV" sz="1550" b="1" dirty="0" err="1">
                <a:solidFill>
                  <a:srgbClr val="664690">
                    <a:lumMod val="75000"/>
                  </a:srgbClr>
                </a:solidFill>
                <a:latin typeface="Verdana" panose="020B0604030504040204" pitchFamily="34" charset="0"/>
                <a:ea typeface="Verdana" panose="020B0604030504040204" pitchFamily="34" charset="0"/>
              </a:rPr>
              <a:t>izvērtējumu</a:t>
            </a:r>
            <a:r>
              <a:rPr lang="lv-LV" sz="1550" b="1" dirty="0">
                <a:solidFill>
                  <a:srgbClr val="664690">
                    <a:lumMod val="75000"/>
                  </a:srgbClr>
                </a:solidFill>
                <a:latin typeface="Verdana" panose="020B0604030504040204" pitchFamily="34" charset="0"/>
                <a:ea typeface="Verdana" panose="020B0604030504040204" pitchFamily="34" charset="0"/>
              </a:rPr>
              <a:t>” </a:t>
            </a:r>
            <a:r>
              <a:rPr lang="lv-LV" sz="1550" dirty="0">
                <a:solidFill>
                  <a:srgbClr val="664690">
                    <a:lumMod val="75000"/>
                  </a:srgbClr>
                </a:solidFill>
                <a:latin typeface="Verdana" panose="020B0604030504040204" pitchFamily="34" charset="0"/>
                <a:ea typeface="Verdana" panose="020B0604030504040204" pitchFamily="34" charset="0"/>
              </a:rPr>
              <a:t>konstatē</a:t>
            </a:r>
            <a:r>
              <a:rPr lang="en-US" sz="1550" dirty="0">
                <a:solidFill>
                  <a:srgbClr val="664690">
                    <a:lumMod val="75000"/>
                  </a:srgbClr>
                </a:solidFill>
                <a:latin typeface="Verdana" panose="020B0604030504040204" pitchFamily="34" charset="0"/>
                <a:ea typeface="Verdana" panose="020B0604030504040204" pitchFamily="34" charset="0"/>
              </a:rPr>
              <a:t>ta</a:t>
            </a:r>
            <a:r>
              <a:rPr lang="lv-LV" sz="1550" dirty="0" err="1">
                <a:solidFill>
                  <a:srgbClr val="664690">
                    <a:lumMod val="75000"/>
                  </a:srgbClr>
                </a:solidFill>
                <a:latin typeface="Verdana" panose="020B0604030504040204" pitchFamily="34" charset="0"/>
                <a:ea typeface="Verdana" panose="020B0604030504040204" pitchFamily="34" charset="0"/>
              </a:rPr>
              <a:t>jam</a:t>
            </a:r>
            <a:r>
              <a:rPr lang="en-US" sz="1550" dirty="0">
                <a:solidFill>
                  <a:srgbClr val="664690">
                    <a:lumMod val="75000"/>
                  </a:srgbClr>
                </a:solidFill>
                <a:latin typeface="Verdana" panose="020B0604030504040204" pitchFamily="34" charset="0"/>
                <a:ea typeface="Verdana" panose="020B0604030504040204" pitchFamily="34" charset="0"/>
              </a:rPr>
              <a:t> </a:t>
            </a:r>
            <a:r>
              <a:rPr lang="en-US" sz="1200" i="1" dirty="0">
                <a:solidFill>
                  <a:srgbClr val="664690">
                    <a:lumMod val="75000"/>
                  </a:srgbClr>
                </a:solidFill>
                <a:latin typeface="Verdana" panose="020B0604030504040204" pitchFamily="34" charset="0"/>
                <a:ea typeface="Verdana" panose="020B0604030504040204" pitchFamily="34" charset="0"/>
              </a:rPr>
              <a:t>(</a:t>
            </a:r>
            <a:r>
              <a:rPr lang="en-US" sz="1200" i="1" dirty="0" err="1">
                <a:solidFill>
                  <a:srgbClr val="664690">
                    <a:lumMod val="75000"/>
                  </a:srgbClr>
                </a:solidFill>
                <a:latin typeface="Verdana" panose="020B0604030504040204" pitchFamily="34" charset="0"/>
                <a:ea typeface="Verdana" panose="020B0604030504040204" pitchFamily="34" charset="0"/>
              </a:rPr>
              <a:t>piem</a:t>
            </a:r>
            <a:r>
              <a:rPr lang="en-US" sz="1200" i="1" dirty="0">
                <a:solidFill>
                  <a:srgbClr val="664690">
                    <a:lumMod val="75000"/>
                  </a:srgbClr>
                </a:solidFill>
                <a:latin typeface="Verdana" panose="020B0604030504040204" pitchFamily="34" charset="0"/>
                <a:ea typeface="Verdana" panose="020B0604030504040204" pitchFamily="34" charset="0"/>
              </a:rPr>
              <a:t>., </a:t>
            </a:r>
            <a:r>
              <a:rPr lang="nn-NO" sz="1200" i="1" dirty="0">
                <a:solidFill>
                  <a:srgbClr val="664690">
                    <a:lumMod val="75000"/>
                  </a:srgbClr>
                </a:solidFill>
                <a:latin typeface="Verdana" panose="020B0604030504040204" pitchFamily="34" charset="0"/>
                <a:ea typeface="Verdana" panose="020B0604030504040204" pitchFamily="34" charset="0"/>
              </a:rPr>
              <a:t>jāveic grozījumi MK noteikumos par pedagoģiski medicīniskajām komisijām, </a:t>
            </a:r>
            <a:r>
              <a:rPr lang="en-US" sz="1200" i="1" dirty="0" err="1">
                <a:solidFill>
                  <a:srgbClr val="664690">
                    <a:lumMod val="75000"/>
                  </a:srgbClr>
                </a:solidFill>
                <a:latin typeface="Verdana" panose="020B0604030504040204" pitchFamily="34" charset="0"/>
                <a:ea typeface="Verdana" panose="020B0604030504040204" pitchFamily="34" charset="0"/>
              </a:rPr>
              <a:t>jāiz</a:t>
            </a:r>
            <a:r>
              <a:rPr lang="lv-LV" sz="1200" i="1" dirty="0" err="1">
                <a:solidFill>
                  <a:srgbClr val="664690">
                    <a:lumMod val="75000"/>
                  </a:srgbClr>
                </a:solidFill>
                <a:latin typeface="Verdana" panose="020B0604030504040204" pitchFamily="34" charset="0"/>
                <a:ea typeface="Verdana" panose="020B0604030504040204" pitchFamily="34" charset="0"/>
              </a:rPr>
              <a:t>str</a:t>
            </a:r>
            <a:r>
              <a:rPr lang="en-US" sz="1200" i="1" dirty="0" err="1">
                <a:solidFill>
                  <a:srgbClr val="664690">
                    <a:lumMod val="75000"/>
                  </a:srgbClr>
                </a:solidFill>
                <a:latin typeface="Verdana" panose="020B0604030504040204" pitchFamily="34" charset="0"/>
                <a:ea typeface="Verdana" panose="020B0604030504040204" pitchFamily="34" charset="0"/>
              </a:rPr>
              <a:t>ādā</a:t>
            </a:r>
            <a:r>
              <a:rPr lang="lv-LV" sz="1200" i="1" dirty="0">
                <a:solidFill>
                  <a:srgbClr val="664690">
                    <a:lumMod val="75000"/>
                  </a:srgbClr>
                </a:solidFill>
                <a:latin typeface="Verdana" panose="020B0604030504040204" pitchFamily="34" charset="0"/>
                <a:ea typeface="Verdana" panose="020B0604030504040204" pitchFamily="34" charset="0"/>
              </a:rPr>
              <a:t> vienotas prasības uzņemšanai profesionālās pamatizglītības programmās, </a:t>
            </a:r>
            <a:r>
              <a:rPr lang="en-US" sz="1200" i="1" dirty="0" err="1">
                <a:solidFill>
                  <a:srgbClr val="664690">
                    <a:lumMod val="75000"/>
                  </a:srgbClr>
                </a:solidFill>
                <a:latin typeface="Verdana" panose="020B0604030504040204" pitchFamily="34" charset="0"/>
                <a:ea typeface="Verdana" panose="020B0604030504040204" pitchFamily="34" charset="0"/>
              </a:rPr>
              <a:t>jānosaka</a:t>
            </a:r>
            <a:r>
              <a:rPr lang="lv-LV" sz="1200" i="1" dirty="0">
                <a:solidFill>
                  <a:srgbClr val="664690">
                    <a:lumMod val="75000"/>
                  </a:srgbClr>
                </a:solidFill>
                <a:latin typeface="Verdana" panose="020B0604030504040204" pitchFamily="34" charset="0"/>
                <a:ea typeface="Verdana" panose="020B0604030504040204" pitchFamily="34" charset="0"/>
              </a:rPr>
              <a:t> </a:t>
            </a:r>
            <a:r>
              <a:rPr lang="lv-LV" sz="1200" i="1" dirty="0" err="1">
                <a:solidFill>
                  <a:srgbClr val="664690">
                    <a:lumMod val="75000"/>
                  </a:srgbClr>
                </a:solidFill>
                <a:latin typeface="Verdana" panose="020B0604030504040204" pitchFamily="34" charset="0"/>
                <a:ea typeface="Verdana" panose="020B0604030504040204" pitchFamily="34" charset="0"/>
              </a:rPr>
              <a:t>kārtīb</a:t>
            </a:r>
            <a:r>
              <a:rPr lang="en-US" sz="1200" i="1" dirty="0">
                <a:solidFill>
                  <a:srgbClr val="664690">
                    <a:lumMod val="75000"/>
                  </a:srgbClr>
                </a:solidFill>
                <a:latin typeface="Verdana" panose="020B0604030504040204" pitchFamily="34" charset="0"/>
                <a:ea typeface="Verdana" panose="020B0604030504040204" pitchFamily="34" charset="0"/>
              </a:rPr>
              <a:t>a</a:t>
            </a:r>
            <a:r>
              <a:rPr lang="lv-LV" sz="1200" i="1" dirty="0">
                <a:solidFill>
                  <a:srgbClr val="664690">
                    <a:lumMod val="75000"/>
                  </a:srgbClr>
                </a:solidFill>
                <a:latin typeface="Verdana" panose="020B0604030504040204" pitchFamily="34" charset="0"/>
                <a:ea typeface="Verdana" panose="020B0604030504040204" pitchFamily="34" charset="0"/>
              </a:rPr>
              <a:t>, kādā nodrošināmi internāta pakalpojumi</a:t>
            </a:r>
            <a:r>
              <a:rPr lang="en-US" sz="1200" i="1" dirty="0" smtClean="0">
                <a:solidFill>
                  <a:srgbClr val="664690">
                    <a:lumMod val="75000"/>
                  </a:srgbClr>
                </a:solidFill>
                <a:latin typeface="Verdana" panose="020B0604030504040204" pitchFamily="34" charset="0"/>
                <a:ea typeface="Verdana" panose="020B0604030504040204" pitchFamily="34" charset="0"/>
              </a:rPr>
              <a:t>,</a:t>
            </a:r>
            <a:r>
              <a:rPr lang="lv-LV" sz="1200" i="1" dirty="0" smtClean="0">
                <a:solidFill>
                  <a:srgbClr val="664690">
                    <a:lumMod val="75000"/>
                  </a:srgbClr>
                </a:solidFill>
                <a:latin typeface="Verdana" panose="020B0604030504040204" pitchFamily="34" charset="0"/>
                <a:ea typeface="Verdana" panose="020B0604030504040204" pitchFamily="34" charset="0"/>
              </a:rPr>
              <a:t> </a:t>
            </a:r>
            <a:r>
              <a:rPr lang="en-US" sz="1200" i="1" dirty="0" err="1" smtClean="0">
                <a:solidFill>
                  <a:srgbClr val="664690">
                    <a:lumMod val="75000"/>
                  </a:srgbClr>
                </a:solidFill>
                <a:latin typeface="Verdana" panose="020B0604030504040204" pitchFamily="34" charset="0"/>
                <a:ea typeface="Verdana" panose="020B0604030504040204" pitchFamily="34" charset="0"/>
              </a:rPr>
              <a:t>jāsagatavo</a:t>
            </a:r>
            <a:r>
              <a:rPr lang="en-US" sz="1200" i="1" dirty="0" smtClean="0">
                <a:solidFill>
                  <a:srgbClr val="664690">
                    <a:lumMod val="75000"/>
                  </a:srgbClr>
                </a:solidFill>
                <a:latin typeface="Verdana" panose="020B0604030504040204" pitchFamily="34" charset="0"/>
                <a:ea typeface="Verdana" panose="020B0604030504040204" pitchFamily="34" charset="0"/>
              </a:rPr>
              <a:t> </a:t>
            </a:r>
            <a:r>
              <a:rPr lang="en-US" sz="1200" i="1" dirty="0">
                <a:solidFill>
                  <a:srgbClr val="664690">
                    <a:lumMod val="75000"/>
                  </a:srgbClr>
                </a:solidFill>
                <a:latin typeface="Verdana" panose="020B0604030504040204" pitchFamily="34" charset="0"/>
                <a:ea typeface="Verdana" panose="020B0604030504040204" pitchFamily="34" charset="0"/>
              </a:rPr>
              <a:t>MK </a:t>
            </a:r>
            <a:r>
              <a:rPr lang="en-US" sz="1200" i="1" dirty="0" err="1">
                <a:solidFill>
                  <a:srgbClr val="664690">
                    <a:lumMod val="75000"/>
                  </a:srgbClr>
                </a:solidFill>
                <a:latin typeface="Verdana" panose="020B0604030504040204" pitchFamily="34" charset="0"/>
                <a:ea typeface="Verdana" panose="020B0604030504040204" pitchFamily="34" charset="0"/>
              </a:rPr>
              <a:t>noteikumu</a:t>
            </a:r>
            <a:r>
              <a:rPr lang="en-US" sz="1200" i="1" dirty="0">
                <a:solidFill>
                  <a:srgbClr val="664690">
                    <a:lumMod val="75000"/>
                  </a:srgbClr>
                </a:solidFill>
                <a:latin typeface="Verdana" panose="020B0604030504040204" pitchFamily="34" charset="0"/>
                <a:ea typeface="Verdana" panose="020B0604030504040204" pitchFamily="34" charset="0"/>
              </a:rPr>
              <a:t> </a:t>
            </a:r>
            <a:r>
              <a:rPr lang="en-US" sz="1200" i="1" dirty="0" err="1">
                <a:solidFill>
                  <a:srgbClr val="664690">
                    <a:lumMod val="75000"/>
                  </a:srgbClr>
                </a:solidFill>
                <a:latin typeface="Verdana" panose="020B0604030504040204" pitchFamily="34" charset="0"/>
                <a:ea typeface="Verdana" panose="020B0604030504040204" pitchFamily="34" charset="0"/>
              </a:rPr>
              <a:t>projekts</a:t>
            </a:r>
            <a:r>
              <a:rPr lang="en-US" sz="1200" i="1" dirty="0">
                <a:solidFill>
                  <a:srgbClr val="664690">
                    <a:lumMod val="75000"/>
                  </a:srgbClr>
                </a:solidFill>
                <a:latin typeface="Verdana" panose="020B0604030504040204" pitchFamily="34" charset="0"/>
                <a:ea typeface="Verdana" panose="020B0604030504040204" pitchFamily="34" charset="0"/>
              </a:rPr>
              <a:t> par ESF </a:t>
            </a:r>
            <a:r>
              <a:rPr lang="en-US" sz="1200" i="1" dirty="0" err="1">
                <a:solidFill>
                  <a:srgbClr val="664690">
                    <a:lumMod val="75000"/>
                  </a:srgbClr>
                </a:solidFill>
                <a:latin typeface="Verdana" panose="020B0604030504040204" pitchFamily="34" charset="0"/>
                <a:ea typeface="Verdana" panose="020B0604030504040204" pitchFamily="34" charset="0"/>
              </a:rPr>
              <a:t>investīciju</a:t>
            </a:r>
            <a:r>
              <a:rPr lang="en-US" sz="1200" i="1" dirty="0">
                <a:solidFill>
                  <a:srgbClr val="664690">
                    <a:lumMod val="75000"/>
                  </a:srgbClr>
                </a:solidFill>
                <a:latin typeface="Verdana" panose="020B0604030504040204" pitchFamily="34" charset="0"/>
                <a:ea typeface="Verdana" panose="020B0604030504040204" pitchFamily="34" charset="0"/>
              </a:rPr>
              <a:t> </a:t>
            </a:r>
            <a:r>
              <a:rPr lang="en-US" sz="1200" i="1" dirty="0" err="1">
                <a:solidFill>
                  <a:srgbClr val="664690">
                    <a:lumMod val="75000"/>
                  </a:srgbClr>
                </a:solidFill>
                <a:latin typeface="Verdana" panose="020B0604030504040204" pitchFamily="34" charset="0"/>
                <a:ea typeface="Verdana" panose="020B0604030504040204" pitchFamily="34" charset="0"/>
              </a:rPr>
              <a:t>nosacījumiem</a:t>
            </a:r>
            <a:r>
              <a:rPr lang="en-US" sz="1200" i="1" dirty="0">
                <a:solidFill>
                  <a:srgbClr val="664690">
                    <a:lumMod val="75000"/>
                  </a:srgbClr>
                </a:solidFill>
                <a:latin typeface="Verdana" panose="020B0604030504040204" pitchFamily="34" charset="0"/>
                <a:ea typeface="Verdana" panose="020B0604030504040204" pitchFamily="34" charset="0"/>
              </a:rPr>
              <a:t> </a:t>
            </a:r>
            <a:r>
              <a:rPr lang="en-US" sz="1200" i="1" dirty="0" err="1">
                <a:solidFill>
                  <a:srgbClr val="664690">
                    <a:lumMod val="75000"/>
                  </a:srgbClr>
                </a:solidFill>
                <a:latin typeface="Verdana" panose="020B0604030504040204" pitchFamily="34" charset="0"/>
                <a:ea typeface="Verdana" panose="020B0604030504040204" pitchFamily="34" charset="0"/>
              </a:rPr>
              <a:t>speciālās</a:t>
            </a:r>
            <a:r>
              <a:rPr lang="en-US" sz="1200" i="1" dirty="0">
                <a:solidFill>
                  <a:srgbClr val="664690">
                    <a:lumMod val="75000"/>
                  </a:srgbClr>
                </a:solidFill>
                <a:latin typeface="Verdana" panose="020B0604030504040204" pitchFamily="34" charset="0"/>
                <a:ea typeface="Verdana" panose="020B0604030504040204" pitchFamily="34" charset="0"/>
              </a:rPr>
              <a:t> izglītības </a:t>
            </a:r>
            <a:r>
              <a:rPr lang="en-US" sz="1200" i="1" dirty="0" err="1">
                <a:solidFill>
                  <a:srgbClr val="664690">
                    <a:lumMod val="75000"/>
                  </a:srgbClr>
                </a:solidFill>
                <a:latin typeface="Verdana" panose="020B0604030504040204" pitchFamily="34" charset="0"/>
                <a:ea typeface="Verdana" panose="020B0604030504040204" pitchFamily="34" charset="0"/>
              </a:rPr>
              <a:t>iestāžu</a:t>
            </a:r>
            <a:r>
              <a:rPr lang="en-US" sz="1200" i="1" dirty="0">
                <a:solidFill>
                  <a:srgbClr val="664690">
                    <a:lumMod val="75000"/>
                  </a:srgbClr>
                </a:solidFill>
                <a:latin typeface="Verdana" panose="020B0604030504040204" pitchFamily="34" charset="0"/>
                <a:ea typeface="Verdana" panose="020B0604030504040204" pitchFamily="34" charset="0"/>
              </a:rPr>
              <a:t> </a:t>
            </a:r>
            <a:r>
              <a:rPr lang="en-US" sz="1200" i="1" dirty="0" err="1">
                <a:solidFill>
                  <a:srgbClr val="664690">
                    <a:lumMod val="75000"/>
                  </a:srgbClr>
                </a:solidFill>
                <a:latin typeface="Verdana" panose="020B0604030504040204" pitchFamily="34" charset="0"/>
                <a:ea typeface="Verdana" panose="020B0604030504040204" pitchFamily="34" charset="0"/>
              </a:rPr>
              <a:t>infrastruktūras</a:t>
            </a:r>
            <a:r>
              <a:rPr lang="en-US" sz="1200" i="1" dirty="0">
                <a:solidFill>
                  <a:srgbClr val="664690">
                    <a:lumMod val="75000"/>
                  </a:srgbClr>
                </a:solidFill>
                <a:latin typeface="Verdana" panose="020B0604030504040204" pitchFamily="34" charset="0"/>
                <a:ea typeface="Verdana" panose="020B0604030504040204" pitchFamily="34" charset="0"/>
              </a:rPr>
              <a:t> </a:t>
            </a:r>
            <a:r>
              <a:rPr lang="en-US" sz="1200" i="1" dirty="0" err="1">
                <a:solidFill>
                  <a:srgbClr val="664690">
                    <a:lumMod val="75000"/>
                  </a:srgbClr>
                </a:solidFill>
                <a:latin typeface="Verdana" panose="020B0604030504040204" pitchFamily="34" charset="0"/>
                <a:ea typeface="Verdana" panose="020B0604030504040204" pitchFamily="34" charset="0"/>
              </a:rPr>
              <a:t>pilnveidei</a:t>
            </a:r>
            <a:r>
              <a:rPr lang="en-US" sz="1200" i="1" dirty="0">
                <a:solidFill>
                  <a:srgbClr val="664690">
                    <a:lumMod val="75000"/>
                  </a:srgbClr>
                </a:solidFill>
                <a:latin typeface="Verdana" panose="020B0604030504040204" pitchFamily="34" charset="0"/>
                <a:ea typeface="Verdana" panose="020B0604030504040204" pitchFamily="34" charset="0"/>
              </a:rPr>
              <a:t>, </a:t>
            </a:r>
            <a:r>
              <a:rPr lang="en-US" sz="1200" i="1" dirty="0" err="1">
                <a:solidFill>
                  <a:srgbClr val="664690">
                    <a:lumMod val="75000"/>
                  </a:srgbClr>
                </a:solidFill>
                <a:latin typeface="Verdana" panose="020B0604030504040204" pitchFamily="34" charset="0"/>
                <a:ea typeface="Verdana" panose="020B0604030504040204" pitchFamily="34" charset="0"/>
              </a:rPr>
              <a:t>lai</a:t>
            </a:r>
            <a:r>
              <a:rPr lang="en-US" sz="1200" i="1" dirty="0">
                <a:solidFill>
                  <a:srgbClr val="664690">
                    <a:lumMod val="75000"/>
                  </a:srgbClr>
                </a:solidFill>
                <a:latin typeface="Verdana" panose="020B0604030504040204" pitchFamily="34" charset="0"/>
                <a:ea typeface="Verdana" panose="020B0604030504040204" pitchFamily="34" charset="0"/>
              </a:rPr>
              <a:t> 2023. </a:t>
            </a:r>
            <a:r>
              <a:rPr lang="en-US" sz="1200" i="1" dirty="0" err="1">
                <a:solidFill>
                  <a:srgbClr val="664690">
                    <a:lumMod val="75000"/>
                  </a:srgbClr>
                </a:solidFill>
                <a:latin typeface="Verdana" panose="020B0604030504040204" pitchFamily="34" charset="0"/>
                <a:ea typeface="Verdana" panose="020B0604030504040204" pitchFamily="34" charset="0"/>
              </a:rPr>
              <a:t>gadā</a:t>
            </a:r>
            <a:r>
              <a:rPr lang="en-US" sz="1200" i="1" dirty="0">
                <a:solidFill>
                  <a:srgbClr val="664690">
                    <a:lumMod val="75000"/>
                  </a:srgbClr>
                </a:solidFill>
                <a:latin typeface="Verdana" panose="020B0604030504040204" pitchFamily="34" charset="0"/>
                <a:ea typeface="Verdana" panose="020B0604030504040204" pitchFamily="34" charset="0"/>
              </a:rPr>
              <a:t> </a:t>
            </a:r>
            <a:r>
              <a:rPr lang="en-US" sz="1200" i="1" dirty="0" err="1">
                <a:solidFill>
                  <a:srgbClr val="664690">
                    <a:lumMod val="75000"/>
                  </a:srgbClr>
                </a:solidFill>
                <a:latin typeface="Verdana" panose="020B0604030504040204" pitchFamily="34" charset="0"/>
                <a:ea typeface="Verdana" panose="020B0604030504040204" pitchFamily="34" charset="0"/>
              </a:rPr>
              <a:t>uzsāktu</a:t>
            </a:r>
            <a:r>
              <a:rPr lang="en-US" sz="1200" i="1" dirty="0">
                <a:solidFill>
                  <a:srgbClr val="664690">
                    <a:lumMod val="75000"/>
                  </a:srgbClr>
                </a:solidFill>
                <a:latin typeface="Verdana" panose="020B0604030504040204" pitchFamily="34" charset="0"/>
                <a:ea typeface="Verdana" panose="020B0604030504040204" pitchFamily="34" charset="0"/>
              </a:rPr>
              <a:t> </a:t>
            </a:r>
            <a:r>
              <a:rPr lang="en-US" sz="1200" i="1" dirty="0" err="1">
                <a:solidFill>
                  <a:srgbClr val="664690">
                    <a:lumMod val="75000"/>
                  </a:srgbClr>
                </a:solidFill>
                <a:latin typeface="Verdana" panose="020B0604030504040204" pitchFamily="34" charset="0"/>
                <a:ea typeface="Verdana" panose="020B0604030504040204" pitchFamily="34" charset="0"/>
              </a:rPr>
              <a:t>projektu</a:t>
            </a:r>
            <a:r>
              <a:rPr lang="en-US" sz="1200" i="1" dirty="0">
                <a:solidFill>
                  <a:srgbClr val="664690">
                    <a:lumMod val="75000"/>
                  </a:srgbClr>
                </a:solidFill>
                <a:latin typeface="Verdana" panose="020B0604030504040204" pitchFamily="34" charset="0"/>
                <a:ea typeface="Verdana" panose="020B0604030504040204" pitchFamily="34" charset="0"/>
              </a:rPr>
              <a:t> </a:t>
            </a:r>
            <a:r>
              <a:rPr lang="en-US" sz="1200" i="1" dirty="0" err="1">
                <a:solidFill>
                  <a:srgbClr val="664690">
                    <a:lumMod val="75000"/>
                  </a:srgbClr>
                </a:solidFill>
                <a:latin typeface="Verdana" panose="020B0604030504040204" pitchFamily="34" charset="0"/>
                <a:ea typeface="Verdana" panose="020B0604030504040204" pitchFamily="34" charset="0"/>
              </a:rPr>
              <a:t>iesniegumu</a:t>
            </a:r>
            <a:r>
              <a:rPr lang="en-US" sz="1200" i="1" dirty="0">
                <a:solidFill>
                  <a:srgbClr val="664690">
                    <a:lumMod val="75000"/>
                  </a:srgbClr>
                </a:solidFill>
                <a:latin typeface="Verdana" panose="020B0604030504040204" pitchFamily="34" charset="0"/>
                <a:ea typeface="Verdana" panose="020B0604030504040204" pitchFamily="34" charset="0"/>
              </a:rPr>
              <a:t> </a:t>
            </a:r>
            <a:r>
              <a:rPr lang="en-US" sz="1200" i="1" dirty="0" err="1">
                <a:solidFill>
                  <a:srgbClr val="664690">
                    <a:lumMod val="75000"/>
                  </a:srgbClr>
                </a:solidFill>
                <a:latin typeface="Verdana" panose="020B0604030504040204" pitchFamily="34" charset="0"/>
                <a:ea typeface="Verdana" panose="020B0604030504040204" pitchFamily="34" charset="0"/>
              </a:rPr>
              <a:t>atlasi</a:t>
            </a:r>
            <a:r>
              <a:rPr lang="en-US" sz="1200" i="1" dirty="0">
                <a:solidFill>
                  <a:srgbClr val="664690">
                    <a:lumMod val="75000"/>
                  </a:srgbClr>
                </a:solidFill>
                <a:latin typeface="Verdana" panose="020B0604030504040204" pitchFamily="34" charset="0"/>
                <a:ea typeface="Verdana" panose="020B0604030504040204" pitchFamily="34" charset="0"/>
              </a:rPr>
              <a:t> un </a:t>
            </a:r>
            <a:r>
              <a:rPr lang="en-US" sz="1200" i="1" dirty="0" err="1">
                <a:solidFill>
                  <a:srgbClr val="664690">
                    <a:lumMod val="75000"/>
                  </a:srgbClr>
                </a:solidFill>
                <a:latin typeface="Verdana" panose="020B0604030504040204" pitchFamily="34" charset="0"/>
                <a:ea typeface="Verdana" panose="020B0604030504040204" pitchFamily="34" charset="0"/>
              </a:rPr>
              <a:t>projektu</a:t>
            </a:r>
            <a:r>
              <a:rPr lang="en-US" sz="1200" i="1" dirty="0">
                <a:solidFill>
                  <a:srgbClr val="664690">
                    <a:lumMod val="75000"/>
                  </a:srgbClr>
                </a:solidFill>
                <a:latin typeface="Verdana" panose="020B0604030504040204" pitchFamily="34" charset="0"/>
                <a:ea typeface="Verdana" panose="020B0604030504040204" pitchFamily="34" charset="0"/>
              </a:rPr>
              <a:t> </a:t>
            </a:r>
            <a:r>
              <a:rPr lang="en-US" sz="1200" i="1" dirty="0" err="1">
                <a:solidFill>
                  <a:srgbClr val="664690">
                    <a:lumMod val="75000"/>
                  </a:srgbClr>
                </a:solidFill>
                <a:latin typeface="Verdana" panose="020B0604030504040204" pitchFamily="34" charset="0"/>
                <a:ea typeface="Verdana" panose="020B0604030504040204" pitchFamily="34" charset="0"/>
              </a:rPr>
              <a:t>īstenošanu</a:t>
            </a:r>
            <a:r>
              <a:rPr lang="en-US" sz="1200" i="1" dirty="0">
                <a:solidFill>
                  <a:srgbClr val="664690">
                    <a:lumMod val="75000"/>
                  </a:srgbClr>
                </a:solidFill>
                <a:latin typeface="Verdana" panose="020B0604030504040204" pitchFamily="34" charset="0"/>
                <a:ea typeface="Verdana" panose="020B0604030504040204" pitchFamily="34" charset="0"/>
              </a:rPr>
              <a:t> </a:t>
            </a:r>
            <a:r>
              <a:rPr lang="en-US" sz="1200" i="1" dirty="0" err="1">
                <a:solidFill>
                  <a:srgbClr val="664690">
                    <a:lumMod val="75000"/>
                  </a:srgbClr>
                </a:solidFill>
                <a:latin typeface="Verdana" panose="020B0604030504040204" pitchFamily="34" charset="0"/>
                <a:ea typeface="Verdana" panose="020B0604030504040204" pitchFamily="34" charset="0"/>
              </a:rPr>
              <a:t>u.c</a:t>
            </a:r>
            <a:r>
              <a:rPr lang="en-US" sz="1200" i="1" dirty="0">
                <a:solidFill>
                  <a:srgbClr val="664690">
                    <a:lumMod val="75000"/>
                  </a:srgbClr>
                </a:solidFill>
                <a:latin typeface="Verdana" panose="020B0604030504040204" pitchFamily="34" charset="0"/>
                <a:ea typeface="Verdana" panose="020B0604030504040204" pitchFamily="34" charset="0"/>
              </a:rPr>
              <a:t>.).</a:t>
            </a:r>
          </a:p>
        </p:txBody>
      </p:sp>
      <p:sp>
        <p:nvSpPr>
          <p:cNvPr id="15" name="TextBox 14"/>
          <p:cNvSpPr txBox="1"/>
          <p:nvPr/>
        </p:nvSpPr>
        <p:spPr>
          <a:xfrm>
            <a:off x="6080236" y="3079616"/>
            <a:ext cx="6096000" cy="569387"/>
          </a:xfrm>
          <a:prstGeom prst="rect">
            <a:avLst/>
          </a:prstGeom>
          <a:solidFill>
            <a:srgbClr val="FEFBDA">
              <a:alpha val="70000"/>
            </a:srgb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Tx/>
              <a:buChar char="-"/>
            </a:pPr>
            <a:r>
              <a:rPr lang="lv-LV" sz="1550" b="1" dirty="0">
                <a:solidFill>
                  <a:srgbClr val="A391BC">
                    <a:lumMod val="50000"/>
                  </a:srgbClr>
                </a:solidFill>
                <a:latin typeface="Verdana" panose="020B0604030504040204" pitchFamily="34" charset="0"/>
                <a:ea typeface="Verdana" panose="020B0604030504040204" pitchFamily="34" charset="0"/>
              </a:rPr>
              <a:t>U</a:t>
            </a:r>
            <a:r>
              <a:rPr lang="en-US" sz="1550" b="1" dirty="0" err="1">
                <a:solidFill>
                  <a:srgbClr val="A391BC">
                    <a:lumMod val="50000"/>
                  </a:srgbClr>
                </a:solidFill>
                <a:latin typeface="Verdana" panose="020B0604030504040204" pitchFamily="34" charset="0"/>
                <a:ea typeface="Verdana" panose="020B0604030504040204" pitchFamily="34" charset="0"/>
              </a:rPr>
              <a:t>krainas</a:t>
            </a:r>
            <a:r>
              <a:rPr lang="lv-LV" sz="1550" b="1" dirty="0">
                <a:solidFill>
                  <a:srgbClr val="A391BC">
                    <a:lumMod val="50000"/>
                  </a:srgbClr>
                </a:solidFill>
                <a:latin typeface="Verdana" panose="020B0604030504040204" pitchFamily="34" charset="0"/>
                <a:ea typeface="Verdana" panose="020B0604030504040204" pitchFamily="34" charset="0"/>
              </a:rPr>
              <a:t> </a:t>
            </a:r>
            <a:r>
              <a:rPr lang="lv-LV" sz="1550" b="1" dirty="0" smtClean="0">
                <a:solidFill>
                  <a:srgbClr val="A391BC">
                    <a:lumMod val="50000"/>
                  </a:srgbClr>
                </a:solidFill>
                <a:latin typeface="Verdana" panose="020B0604030504040204" pitchFamily="34" charset="0"/>
                <a:ea typeface="Verdana" panose="020B0604030504040204" pitchFamily="34" charset="0"/>
              </a:rPr>
              <a:t>bērnu/izglītojamo iekļaušana </a:t>
            </a:r>
            <a:r>
              <a:rPr lang="lv-LV" sz="1550" dirty="0">
                <a:solidFill>
                  <a:srgbClr val="A391BC">
                    <a:lumMod val="50000"/>
                  </a:srgbClr>
                </a:solidFill>
                <a:latin typeface="Verdana" panose="020B0604030504040204" pitchFamily="34" charset="0"/>
                <a:ea typeface="Verdana" panose="020B0604030504040204" pitchFamily="34" charset="0"/>
              </a:rPr>
              <a:t>Latvijas izglītības iestādēs</a:t>
            </a:r>
            <a:r>
              <a:rPr lang="en-US" sz="1550" dirty="0">
                <a:solidFill>
                  <a:srgbClr val="A391BC">
                    <a:lumMod val="50000"/>
                  </a:srgbClr>
                </a:solidFill>
                <a:latin typeface="Verdana" panose="020B0604030504040204" pitchFamily="34" charset="0"/>
                <a:ea typeface="Verdana" panose="020B0604030504040204" pitchFamily="34" charset="0"/>
              </a:rPr>
              <a:t>.</a:t>
            </a:r>
          </a:p>
        </p:txBody>
      </p:sp>
      <p:sp>
        <p:nvSpPr>
          <p:cNvPr id="16" name="TextBox 15"/>
          <p:cNvSpPr txBox="1"/>
          <p:nvPr/>
        </p:nvSpPr>
        <p:spPr>
          <a:xfrm>
            <a:off x="6072354" y="3881228"/>
            <a:ext cx="6111764" cy="569387"/>
          </a:xfrm>
          <a:prstGeom prst="rect">
            <a:avLst/>
          </a:prstGeom>
          <a:solidFill>
            <a:srgbClr val="FEFBDA">
              <a:alpha val="70000"/>
            </a:srgb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284163" lvl="0" indent="-284163"/>
            <a:r>
              <a:rPr lang="en-US" sz="1550" dirty="0" smtClean="0">
                <a:solidFill>
                  <a:srgbClr val="A391BC">
                    <a:lumMod val="50000"/>
                  </a:srgbClr>
                </a:solidFill>
                <a:latin typeface="Verdana" panose="020B0604030504040204" pitchFamily="34" charset="0"/>
                <a:ea typeface="Verdana" panose="020B0604030504040204" pitchFamily="34" charset="0"/>
              </a:rPr>
              <a:t>-  Atbalsts </a:t>
            </a:r>
            <a:r>
              <a:rPr lang="en-US" sz="1550" b="1" dirty="0">
                <a:solidFill>
                  <a:srgbClr val="A391BC">
                    <a:lumMod val="50000"/>
                  </a:srgbClr>
                </a:solidFill>
                <a:latin typeface="Verdana" panose="020B0604030504040204" pitchFamily="34" charset="0"/>
                <a:ea typeface="Verdana" panose="020B0604030504040204" pitchFamily="34" charset="0"/>
              </a:rPr>
              <a:t>patvēruma </a:t>
            </a:r>
            <a:r>
              <a:rPr lang="en-US" sz="1550" b="1" dirty="0" err="1">
                <a:solidFill>
                  <a:srgbClr val="A391BC">
                    <a:lumMod val="50000"/>
                  </a:srgbClr>
                </a:solidFill>
                <a:latin typeface="Verdana" panose="020B0604030504040204" pitchFamily="34" charset="0"/>
                <a:ea typeface="Verdana" panose="020B0604030504040204" pitchFamily="34" charset="0"/>
              </a:rPr>
              <a:t>meklētāju</a:t>
            </a:r>
            <a:r>
              <a:rPr lang="en-US" sz="1550" b="1" dirty="0">
                <a:solidFill>
                  <a:srgbClr val="A391BC">
                    <a:lumMod val="50000"/>
                  </a:srgbClr>
                </a:solidFill>
                <a:latin typeface="Verdana" panose="020B0604030504040204" pitchFamily="34" charset="0"/>
                <a:ea typeface="Verdana" panose="020B0604030504040204" pitchFamily="34" charset="0"/>
              </a:rPr>
              <a:t>, </a:t>
            </a:r>
            <a:r>
              <a:rPr lang="en-US" sz="1550" b="1" dirty="0" err="1">
                <a:solidFill>
                  <a:srgbClr val="A391BC">
                    <a:lumMod val="50000"/>
                  </a:srgbClr>
                </a:solidFill>
                <a:latin typeface="Verdana" panose="020B0604030504040204" pitchFamily="34" charset="0"/>
                <a:ea typeface="Verdana" panose="020B0604030504040204" pitchFamily="34" charset="0"/>
              </a:rPr>
              <a:t>imigrantu</a:t>
            </a:r>
            <a:r>
              <a:rPr lang="en-US" sz="1550" b="1" dirty="0">
                <a:solidFill>
                  <a:srgbClr val="A391BC">
                    <a:lumMod val="50000"/>
                  </a:srgbClr>
                </a:solidFill>
                <a:latin typeface="Verdana" panose="020B0604030504040204" pitchFamily="34" charset="0"/>
                <a:ea typeface="Verdana" panose="020B0604030504040204" pitchFamily="34" charset="0"/>
              </a:rPr>
              <a:t>, </a:t>
            </a:r>
            <a:r>
              <a:rPr lang="en-US" sz="1550" b="1" dirty="0" err="1">
                <a:solidFill>
                  <a:srgbClr val="A391BC">
                    <a:lumMod val="50000"/>
                  </a:srgbClr>
                </a:solidFill>
                <a:latin typeface="Verdana" panose="020B0604030504040204" pitchFamily="34" charset="0"/>
                <a:ea typeface="Verdana" panose="020B0604030504040204" pitchFamily="34" charset="0"/>
              </a:rPr>
              <a:t>reemigrantu</a:t>
            </a:r>
            <a:r>
              <a:rPr lang="en-US" sz="1550" b="1" dirty="0">
                <a:solidFill>
                  <a:srgbClr val="A391BC">
                    <a:lumMod val="50000"/>
                  </a:srgbClr>
                </a:solidFill>
                <a:latin typeface="Verdana" panose="020B0604030504040204" pitchFamily="34" charset="0"/>
                <a:ea typeface="Verdana" panose="020B0604030504040204" pitchFamily="34" charset="0"/>
              </a:rPr>
              <a:t> </a:t>
            </a:r>
            <a:r>
              <a:rPr lang="en-US" sz="1550" dirty="0">
                <a:solidFill>
                  <a:srgbClr val="A391BC">
                    <a:lumMod val="50000"/>
                  </a:srgbClr>
                </a:solidFill>
                <a:latin typeface="Verdana" panose="020B0604030504040204" pitchFamily="34" charset="0"/>
                <a:ea typeface="Verdana" panose="020B0604030504040204" pitchFamily="34" charset="0"/>
              </a:rPr>
              <a:t>izglītības </a:t>
            </a:r>
            <a:r>
              <a:rPr lang="en-US" sz="1550" dirty="0" err="1">
                <a:solidFill>
                  <a:srgbClr val="A391BC">
                    <a:lumMod val="50000"/>
                  </a:srgbClr>
                </a:solidFill>
                <a:latin typeface="Verdana" panose="020B0604030504040204" pitchFamily="34" charset="0"/>
                <a:ea typeface="Verdana" panose="020B0604030504040204" pitchFamily="34" charset="0"/>
              </a:rPr>
              <a:t>nodrošināšanai</a:t>
            </a:r>
            <a:r>
              <a:rPr lang="en-US" sz="1550" dirty="0">
                <a:solidFill>
                  <a:srgbClr val="A391BC">
                    <a:lumMod val="50000"/>
                  </a:srgbClr>
                </a:solidFill>
                <a:latin typeface="Verdana" panose="020B0604030504040204" pitchFamily="34" charset="0"/>
                <a:ea typeface="Verdana" panose="020B0604030504040204" pitchFamily="34" charset="0"/>
              </a:rPr>
              <a:t>.</a:t>
            </a:r>
          </a:p>
        </p:txBody>
      </p:sp>
      <p:sp>
        <p:nvSpPr>
          <p:cNvPr id="17" name="TextBox 16"/>
          <p:cNvSpPr txBox="1"/>
          <p:nvPr/>
        </p:nvSpPr>
        <p:spPr>
          <a:xfrm>
            <a:off x="6088118" y="4633748"/>
            <a:ext cx="6096000" cy="339150"/>
          </a:xfrm>
          <a:prstGeom prst="rect">
            <a:avLst/>
          </a:prstGeom>
          <a:solidFill>
            <a:srgbClr val="FEFBDA">
              <a:alpha val="70000"/>
            </a:srgb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Tx/>
              <a:buChar char="-"/>
            </a:pPr>
            <a:r>
              <a:rPr lang="en-US" sz="1550" b="1" dirty="0">
                <a:solidFill>
                  <a:srgbClr val="A391BC">
                    <a:lumMod val="50000"/>
                  </a:srgbClr>
                </a:solidFill>
                <a:latin typeface="Verdana" panose="020B0604030504040204" pitchFamily="34" charset="0"/>
                <a:ea typeface="Verdana" panose="020B0604030504040204" pitchFamily="34" charset="0"/>
              </a:rPr>
              <a:t>Atbalsts </a:t>
            </a:r>
            <a:r>
              <a:rPr lang="en-US" sz="1550" b="1" dirty="0" err="1">
                <a:solidFill>
                  <a:srgbClr val="A391BC">
                    <a:lumMod val="50000"/>
                  </a:srgbClr>
                </a:solidFill>
                <a:latin typeface="Verdana" panose="020B0604030504040204" pitchFamily="34" charset="0"/>
                <a:ea typeface="Verdana" panose="020B0604030504040204" pitchFamily="34" charset="0"/>
              </a:rPr>
              <a:t>izcilībai</a:t>
            </a:r>
            <a:r>
              <a:rPr lang="en-US" sz="1550" dirty="0">
                <a:solidFill>
                  <a:srgbClr val="A391BC">
                    <a:lumMod val="50000"/>
                  </a:srgbClr>
                </a:solidFill>
                <a:latin typeface="Verdana" panose="020B0604030504040204" pitchFamily="34" charset="0"/>
                <a:ea typeface="Verdana" panose="020B0604030504040204" pitchFamily="34" charset="0"/>
              </a:rPr>
              <a:t>, </a:t>
            </a:r>
            <a:r>
              <a:rPr lang="en-US" sz="1550" dirty="0" err="1">
                <a:solidFill>
                  <a:srgbClr val="A391BC">
                    <a:lumMod val="50000"/>
                  </a:srgbClr>
                </a:solidFill>
                <a:latin typeface="Verdana" panose="020B0604030504040204" pitchFamily="34" charset="0"/>
                <a:ea typeface="Verdana" panose="020B0604030504040204" pitchFamily="34" charset="0"/>
              </a:rPr>
              <a:t>skolēnu</a:t>
            </a:r>
            <a:r>
              <a:rPr lang="en-US" sz="1550" dirty="0">
                <a:solidFill>
                  <a:srgbClr val="A391BC">
                    <a:lumMod val="50000"/>
                  </a:srgbClr>
                </a:solidFill>
                <a:latin typeface="Verdana" panose="020B0604030504040204" pitchFamily="34" charset="0"/>
                <a:ea typeface="Verdana" panose="020B0604030504040204" pitchFamily="34" charset="0"/>
              </a:rPr>
              <a:t> </a:t>
            </a:r>
            <a:r>
              <a:rPr lang="en-US" sz="1550" dirty="0" err="1">
                <a:solidFill>
                  <a:srgbClr val="A391BC">
                    <a:lumMod val="50000"/>
                  </a:srgbClr>
                </a:solidFill>
                <a:latin typeface="Verdana" panose="020B0604030504040204" pitchFamily="34" charset="0"/>
                <a:ea typeface="Verdana" panose="020B0604030504040204" pitchFamily="34" charset="0"/>
              </a:rPr>
              <a:t>spēju</a:t>
            </a:r>
            <a:r>
              <a:rPr lang="en-US" sz="1550" dirty="0">
                <a:solidFill>
                  <a:srgbClr val="A391BC">
                    <a:lumMod val="50000"/>
                  </a:srgbClr>
                </a:solidFill>
                <a:latin typeface="Verdana" panose="020B0604030504040204" pitchFamily="34" charset="0"/>
                <a:ea typeface="Verdana" panose="020B0604030504040204" pitchFamily="34" charset="0"/>
              </a:rPr>
              <a:t> un </a:t>
            </a:r>
            <a:r>
              <a:rPr lang="en-US" sz="1550" dirty="0" err="1">
                <a:solidFill>
                  <a:srgbClr val="A391BC">
                    <a:lumMod val="50000"/>
                  </a:srgbClr>
                </a:solidFill>
                <a:latin typeface="Verdana" panose="020B0604030504040204" pitchFamily="34" charset="0"/>
                <a:ea typeface="Verdana" panose="020B0604030504040204" pitchFamily="34" charset="0"/>
              </a:rPr>
              <a:t>talantu</a:t>
            </a:r>
            <a:r>
              <a:rPr lang="en-US" sz="1550" dirty="0">
                <a:solidFill>
                  <a:srgbClr val="A391BC">
                    <a:lumMod val="50000"/>
                  </a:srgbClr>
                </a:solidFill>
                <a:latin typeface="Verdana" panose="020B0604030504040204" pitchFamily="34" charset="0"/>
                <a:ea typeface="Verdana" panose="020B0604030504040204" pitchFamily="34" charset="0"/>
              </a:rPr>
              <a:t> </a:t>
            </a:r>
            <a:r>
              <a:rPr lang="en-US" sz="1550" dirty="0" err="1">
                <a:solidFill>
                  <a:srgbClr val="A391BC">
                    <a:lumMod val="50000"/>
                  </a:srgbClr>
                </a:solidFill>
                <a:latin typeface="Verdana" panose="020B0604030504040204" pitchFamily="34" charset="0"/>
                <a:ea typeface="Verdana" panose="020B0604030504040204" pitchFamily="34" charset="0"/>
              </a:rPr>
              <a:t>attīstībai</a:t>
            </a:r>
            <a:r>
              <a:rPr lang="en-US" sz="1550" dirty="0">
                <a:solidFill>
                  <a:srgbClr val="A391BC">
                    <a:lumMod val="50000"/>
                  </a:srgbClr>
                </a:solidFill>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1608122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7510" y="496957"/>
            <a:ext cx="10929767" cy="834886"/>
          </a:xfrm>
        </p:spPr>
        <p:txBody>
          <a:bodyPr/>
          <a:lstStyle/>
          <a:p>
            <a:pPr algn="ctr"/>
            <a:r>
              <a:rPr lang="lv-LV" sz="2800" b="1" dirty="0"/>
              <a:t>Normatīvais regulējums izglītojamo atbalstam</a:t>
            </a:r>
          </a:p>
          <a:p>
            <a:endParaRPr lang="lv-LV" dirty="0"/>
          </a:p>
        </p:txBody>
      </p:sp>
      <p:sp>
        <p:nvSpPr>
          <p:cNvPr id="4" name="Slide Number Placeholder 3"/>
          <p:cNvSpPr>
            <a:spLocks noGrp="1"/>
          </p:cNvSpPr>
          <p:nvPr>
            <p:ph type="sldNum" idx="12"/>
          </p:nvPr>
        </p:nvSpPr>
        <p:spPr/>
        <p:txBody>
          <a:bodyPr/>
          <a:lstStyle/>
          <a:p>
            <a:fld id="{00000000-1234-1234-1234-123412341234}" type="slidenum">
              <a:rPr lang="lv-LV" smtClean="0"/>
              <a:pPr/>
              <a:t>4</a:t>
            </a:fld>
            <a:endParaRPr lang="lv-LV"/>
          </a:p>
        </p:txBody>
      </p:sp>
      <p:sp>
        <p:nvSpPr>
          <p:cNvPr id="8" name="Rectangle 7">
            <a:extLst>
              <a:ext uri="{FF2B5EF4-FFF2-40B4-BE49-F238E27FC236}">
                <a16:creationId xmlns="" xmlns:a16="http://schemas.microsoft.com/office/drawing/2014/main" id="{2B6812D8-B1AE-4368-A70E-FFA934141622}"/>
              </a:ext>
            </a:extLst>
          </p:cNvPr>
          <p:cNvSpPr/>
          <p:nvPr/>
        </p:nvSpPr>
        <p:spPr>
          <a:xfrm>
            <a:off x="420218" y="2160502"/>
            <a:ext cx="3177585" cy="1384995"/>
          </a:xfrm>
          <a:prstGeom prst="rect">
            <a:avLst/>
          </a:prstGeom>
        </p:spPr>
        <p:txBody>
          <a:bodyPr wrap="square">
            <a:spAutoFit/>
          </a:bodyPr>
          <a:lstStyle/>
          <a:p>
            <a:pPr>
              <a:buClrTx/>
              <a:buFontTx/>
              <a:buNone/>
            </a:pPr>
            <a:r>
              <a:rPr lang="en-US" sz="1200" kern="1200" dirty="0" smtClean="0">
                <a:solidFill>
                  <a:srgbClr val="664790"/>
                </a:solidFill>
                <a:latin typeface="Verdana" panose="020B0604030504040204" pitchFamily="34" charset="0"/>
                <a:ea typeface="Verdana" panose="020B0604030504040204" pitchFamily="34" charset="0"/>
                <a:cs typeface="Arial" panose="020B0604020202020204" pitchFamily="34" charset="0"/>
              </a:rPr>
              <a:t>MK 21.06.2022. </a:t>
            </a:r>
            <a:r>
              <a:rPr lang="en-US" sz="1200" kern="1200" dirty="0" err="1" smtClean="0">
                <a:solidFill>
                  <a:srgbClr val="664790"/>
                </a:solidFill>
                <a:latin typeface="Verdana" panose="020B0604030504040204" pitchFamily="34" charset="0"/>
                <a:ea typeface="Verdana" panose="020B0604030504040204" pitchFamily="34" charset="0"/>
                <a:cs typeface="Arial" panose="020B0604020202020204" pitchFamily="34" charset="0"/>
              </a:rPr>
              <a:t>noteikumi</a:t>
            </a:r>
            <a:r>
              <a:rPr lang="en-US" sz="1200" kern="1200" dirty="0" smtClean="0">
                <a:solidFill>
                  <a:srgbClr val="664790"/>
                </a:solidFill>
                <a:latin typeface="Verdana" panose="020B0604030504040204" pitchFamily="34" charset="0"/>
                <a:ea typeface="Verdana" panose="020B0604030504040204" pitchFamily="34" charset="0"/>
                <a:cs typeface="Arial" panose="020B0604020202020204" pitchFamily="34" charset="0"/>
              </a:rPr>
              <a:t> </a:t>
            </a:r>
            <a:endParaRPr lang="lv-LV" sz="1200" kern="1200" dirty="0" smtClean="0">
              <a:solidFill>
                <a:srgbClr val="664790"/>
              </a:solidFill>
              <a:latin typeface="Verdana" panose="020B0604030504040204" pitchFamily="34" charset="0"/>
              <a:ea typeface="Verdana" panose="020B0604030504040204" pitchFamily="34" charset="0"/>
              <a:cs typeface="Arial" panose="020B0604020202020204" pitchFamily="34" charset="0"/>
            </a:endParaRPr>
          </a:p>
          <a:p>
            <a:pPr>
              <a:buClrTx/>
              <a:buFontTx/>
              <a:buNone/>
            </a:pPr>
            <a:r>
              <a:rPr lang="en-US" sz="1200" b="1" kern="1200" dirty="0" smtClean="0">
                <a:solidFill>
                  <a:srgbClr val="664790"/>
                </a:solidFill>
                <a:latin typeface="Verdana" panose="020B0604030504040204" pitchFamily="34" charset="0"/>
                <a:ea typeface="Verdana" panose="020B0604030504040204" pitchFamily="34" charset="0"/>
                <a:cs typeface="Arial" panose="020B0604020202020204" pitchFamily="34" charset="0"/>
              </a:rPr>
              <a:t>Nr.376</a:t>
            </a:r>
            <a:r>
              <a:rPr lang="en-US" sz="1200" kern="1200" dirty="0" smtClean="0">
                <a:solidFill>
                  <a:srgbClr val="664790"/>
                </a:solidFill>
                <a:latin typeface="Verdana" panose="020B0604030504040204" pitchFamily="34" charset="0"/>
                <a:ea typeface="Verdana" panose="020B0604030504040204" pitchFamily="34" charset="0"/>
                <a:cs typeface="Arial" panose="020B0604020202020204" pitchFamily="34" charset="0"/>
              </a:rPr>
              <a:t> “</a:t>
            </a:r>
            <a:r>
              <a:rPr lang="lv-LV" sz="1200" kern="1200" dirty="0" smtClean="0">
                <a:solidFill>
                  <a:srgbClr val="664790"/>
                </a:solidFill>
                <a:latin typeface="Verdana" panose="020B0604030504040204" pitchFamily="34" charset="0"/>
                <a:ea typeface="Verdana" panose="020B0604030504040204" pitchFamily="34" charset="0"/>
                <a:cs typeface="Arial" panose="020B0604020202020204" pitchFamily="34" charset="0"/>
              </a:rPr>
              <a:t>Kārtība</a:t>
            </a:r>
            <a:r>
              <a:rPr lang="lv-LV" sz="1200" kern="1200" dirty="0">
                <a:solidFill>
                  <a:srgbClr val="664790"/>
                </a:solidFill>
                <a:latin typeface="Verdana" panose="020B0604030504040204" pitchFamily="34" charset="0"/>
                <a:ea typeface="Verdana" panose="020B0604030504040204" pitchFamily="34" charset="0"/>
                <a:cs typeface="Arial" panose="020B0604020202020204" pitchFamily="34" charset="0"/>
              </a:rPr>
              <a:t>, kādā aprēķina un sadala valsts budžeta mērķdotāciju pedagogu darba samaksai pašvaldību vispārējās izglītības iestādēs un valsts augstskolu vispārējās vidējās izglītības </a:t>
            </a:r>
            <a:r>
              <a:rPr lang="lv-LV" sz="1200" kern="1200" dirty="0" smtClean="0">
                <a:solidFill>
                  <a:srgbClr val="664790"/>
                </a:solidFill>
                <a:latin typeface="Verdana" panose="020B0604030504040204" pitchFamily="34" charset="0"/>
                <a:ea typeface="Verdana" panose="020B0604030504040204" pitchFamily="34" charset="0"/>
                <a:cs typeface="Arial" panose="020B0604020202020204" pitchFamily="34" charset="0"/>
              </a:rPr>
              <a:t>iestādēs</a:t>
            </a:r>
            <a:r>
              <a:rPr lang="en-US" sz="1200" kern="1200" dirty="0" smtClean="0">
                <a:solidFill>
                  <a:srgbClr val="664790"/>
                </a:solidFill>
                <a:latin typeface="Verdana" panose="020B0604030504040204" pitchFamily="34" charset="0"/>
                <a:ea typeface="Verdana" panose="020B0604030504040204" pitchFamily="34" charset="0"/>
                <a:cs typeface="Arial" panose="020B0604020202020204" pitchFamily="34" charset="0"/>
              </a:rPr>
              <a:t>” </a:t>
            </a:r>
            <a:r>
              <a:rPr lang="lv-LV" sz="1200" kern="1200" dirty="0" smtClean="0">
                <a:solidFill>
                  <a:srgbClr val="664790"/>
                </a:solidFill>
                <a:latin typeface="Verdana" panose="020B0604030504040204" pitchFamily="34" charset="0"/>
                <a:ea typeface="Verdana" panose="020B0604030504040204" pitchFamily="34" charset="0"/>
                <a:cs typeface="Arial" panose="020B0604020202020204" pitchFamily="34" charset="0"/>
              </a:rPr>
              <a:t>(spēkā no 01.09.2022.)</a:t>
            </a:r>
            <a:endParaRPr lang="lv-LV" sz="1200" kern="1200" dirty="0">
              <a:solidFill>
                <a:srgbClr val="664790"/>
              </a:solidFill>
              <a:latin typeface="Verdana" panose="020B0604030504040204" pitchFamily="34" charset="0"/>
              <a:ea typeface="Verdana" panose="020B0604030504040204" pitchFamily="34" charset="0"/>
              <a:cs typeface="Arial" panose="020B0604020202020204" pitchFamily="34" charset="0"/>
            </a:endParaRPr>
          </a:p>
        </p:txBody>
      </p:sp>
      <p:sp>
        <p:nvSpPr>
          <p:cNvPr id="9" name="Rectangle 8">
            <a:extLst>
              <a:ext uri="{FF2B5EF4-FFF2-40B4-BE49-F238E27FC236}">
                <a16:creationId xmlns="" xmlns:a16="http://schemas.microsoft.com/office/drawing/2014/main" id="{3E18E1B8-D522-457A-8A4D-2F6435B3F222}"/>
              </a:ext>
            </a:extLst>
          </p:cNvPr>
          <p:cNvSpPr/>
          <p:nvPr/>
        </p:nvSpPr>
        <p:spPr>
          <a:xfrm>
            <a:off x="4012185" y="1689658"/>
            <a:ext cx="2732633" cy="1938992"/>
          </a:xfrm>
          <a:prstGeom prst="rect">
            <a:avLst/>
          </a:prstGeom>
        </p:spPr>
        <p:txBody>
          <a:bodyPr wrap="square">
            <a:spAutoFit/>
          </a:bodyPr>
          <a:lstStyle/>
          <a:p>
            <a:pPr>
              <a:buClrTx/>
              <a:buFontTx/>
              <a:buNone/>
            </a:pPr>
            <a:r>
              <a:rPr lang="lv-LV" sz="1200" kern="1200" dirty="0">
                <a:solidFill>
                  <a:srgbClr val="664790"/>
                </a:solidFill>
                <a:latin typeface="Verdana" panose="020B0604030504040204" pitchFamily="34" charset="0"/>
                <a:ea typeface="Verdana" panose="020B0604030504040204" pitchFamily="34" charset="0"/>
                <a:cs typeface="Arial" panose="020B0604020202020204" pitchFamily="34" charset="0"/>
              </a:rPr>
              <a:t>MK 11.11.2022. noteikumi </a:t>
            </a:r>
            <a:r>
              <a:rPr lang="lv-LV" sz="1200" b="1" kern="1200" dirty="0">
                <a:solidFill>
                  <a:srgbClr val="664790"/>
                </a:solidFill>
                <a:latin typeface="Verdana" panose="020B0604030504040204" pitchFamily="34" charset="0"/>
                <a:ea typeface="Verdana" panose="020B0604030504040204" pitchFamily="34" charset="0"/>
                <a:cs typeface="Arial" panose="020B0604020202020204" pitchFamily="34" charset="0"/>
              </a:rPr>
              <a:t>Nr.11</a:t>
            </a:r>
            <a:r>
              <a:rPr lang="lv-LV" sz="1200" kern="1200" dirty="0">
                <a:solidFill>
                  <a:srgbClr val="664790"/>
                </a:solidFill>
                <a:latin typeface="Verdana" panose="020B0604030504040204" pitchFamily="34" charset="0"/>
                <a:ea typeface="Verdana" panose="020B0604030504040204" pitchFamily="34" charset="0"/>
                <a:cs typeface="Arial" panose="020B0604020202020204" pitchFamily="34" charset="0"/>
              </a:rPr>
              <a:t> “Kārtība, kādā izglītojamie tiek uzņemti vispārējās izglītības programmās un atskaitīti no tām, kā arī obligātās prasības izglītojamo pārcelšanai nākamajā klasē” </a:t>
            </a:r>
            <a:r>
              <a:rPr lang="lv-LV" sz="1200" kern="1200" dirty="0" smtClean="0">
                <a:solidFill>
                  <a:srgbClr val="664790"/>
                </a:solidFill>
                <a:latin typeface="Verdana" panose="020B0604030504040204" pitchFamily="34" charset="0"/>
                <a:ea typeface="Verdana" panose="020B0604030504040204" pitchFamily="34" charset="0"/>
                <a:cs typeface="Arial" panose="020B0604020202020204" pitchFamily="34" charset="0"/>
              </a:rPr>
              <a:t>(spēkā no 13.01.2022.)</a:t>
            </a:r>
            <a:endParaRPr lang="lv-LV" sz="1200" kern="1200" dirty="0">
              <a:solidFill>
                <a:srgbClr val="664790"/>
              </a:solidFill>
              <a:latin typeface="Verdana" panose="020B0604030504040204" pitchFamily="34" charset="0"/>
              <a:ea typeface="Verdana" panose="020B0604030504040204" pitchFamily="34" charset="0"/>
              <a:cs typeface="Arial" panose="020B0604020202020204" pitchFamily="34" charset="0"/>
            </a:endParaRPr>
          </a:p>
          <a:p>
            <a:pPr algn="r">
              <a:buClrTx/>
              <a:buFontTx/>
              <a:buNone/>
            </a:pPr>
            <a:endParaRPr lang="lv-LV" sz="1200" kern="1200" dirty="0">
              <a:solidFill>
                <a:srgbClr val="272E3A"/>
              </a:solidFill>
              <a:latin typeface="Futura Md TL" panose="020B0502020204020303" pitchFamily="34" charset="0"/>
              <a:ea typeface="+mn-ea"/>
              <a:cs typeface="Arial" panose="020B0604020202020204" pitchFamily="34" charset="0"/>
            </a:endParaRPr>
          </a:p>
          <a:p>
            <a:pPr marL="171450" indent="-171450" algn="r">
              <a:buClrTx/>
              <a:buFont typeface="Arial" panose="020B0604020202020204" pitchFamily="34" charset="0"/>
              <a:buChar char="•"/>
            </a:pPr>
            <a:endParaRPr lang="en-US" sz="1200" kern="1200" dirty="0">
              <a:solidFill>
                <a:srgbClr val="272E3A"/>
              </a:solidFill>
              <a:latin typeface="Futura Md TL" panose="020B0502020204020303" pitchFamily="34" charset="0"/>
              <a:ea typeface="+mn-ea"/>
              <a:cs typeface="Arial" panose="020B0604020202020204" pitchFamily="34" charset="0"/>
            </a:endParaRPr>
          </a:p>
        </p:txBody>
      </p:sp>
      <p:sp>
        <p:nvSpPr>
          <p:cNvPr id="12" name="TextBox 11"/>
          <p:cNvSpPr txBox="1"/>
          <p:nvPr/>
        </p:nvSpPr>
        <p:spPr>
          <a:xfrm>
            <a:off x="7017869" y="2006130"/>
            <a:ext cx="2393293" cy="1384995"/>
          </a:xfrm>
          <a:prstGeom prst="rect">
            <a:avLst/>
          </a:prstGeom>
          <a:noFill/>
        </p:spPr>
        <p:txBody>
          <a:bodyPr wrap="square" rtlCol="0">
            <a:spAutoFit/>
          </a:bodyPr>
          <a:lstStyle/>
          <a:p>
            <a:r>
              <a:rPr lang="en-US" sz="1200" dirty="0" smtClean="0">
                <a:solidFill>
                  <a:srgbClr val="664790"/>
                </a:solidFill>
                <a:latin typeface="Verdana" panose="020B0604030504040204" pitchFamily="34" charset="0"/>
                <a:ea typeface="Verdana" panose="020B0604030504040204" pitchFamily="34" charset="0"/>
              </a:rPr>
              <a:t>MK 29.06.2021. </a:t>
            </a:r>
            <a:r>
              <a:rPr lang="en-US" sz="1200" dirty="0" err="1" smtClean="0">
                <a:solidFill>
                  <a:srgbClr val="664790"/>
                </a:solidFill>
                <a:latin typeface="Verdana" panose="020B0604030504040204" pitchFamily="34" charset="0"/>
                <a:ea typeface="Verdana" panose="020B0604030504040204" pitchFamily="34" charset="0"/>
              </a:rPr>
              <a:t>noteikumi</a:t>
            </a:r>
            <a:r>
              <a:rPr lang="en-US" sz="1200" dirty="0" smtClean="0">
                <a:solidFill>
                  <a:srgbClr val="664790"/>
                </a:solidFill>
                <a:latin typeface="Verdana" panose="020B0604030504040204" pitchFamily="34" charset="0"/>
                <a:ea typeface="Verdana" panose="020B0604030504040204" pitchFamily="34" charset="0"/>
              </a:rPr>
              <a:t> </a:t>
            </a:r>
            <a:r>
              <a:rPr lang="en-US" sz="1200" b="1" dirty="0" smtClean="0">
                <a:solidFill>
                  <a:srgbClr val="664790"/>
                </a:solidFill>
                <a:latin typeface="Verdana" panose="020B0604030504040204" pitchFamily="34" charset="0"/>
                <a:ea typeface="Verdana" panose="020B0604030504040204" pitchFamily="34" charset="0"/>
              </a:rPr>
              <a:t>Nr.453</a:t>
            </a:r>
            <a:r>
              <a:rPr lang="en-US" sz="1200" dirty="0" smtClean="0">
                <a:solidFill>
                  <a:srgbClr val="664790"/>
                </a:solidFill>
                <a:latin typeface="Verdana" panose="020B0604030504040204" pitchFamily="34" charset="0"/>
                <a:ea typeface="Verdana" panose="020B0604030504040204" pitchFamily="34" charset="0"/>
              </a:rPr>
              <a:t> “</a:t>
            </a:r>
            <a:r>
              <a:rPr lang="en-US" sz="1200" dirty="0" err="1" smtClean="0">
                <a:solidFill>
                  <a:srgbClr val="664790"/>
                </a:solidFill>
                <a:latin typeface="Verdana" panose="020B0604030504040204" pitchFamily="34" charset="0"/>
                <a:ea typeface="Verdana" panose="020B0604030504040204" pitchFamily="34" charset="0"/>
              </a:rPr>
              <a:t>Izglītojamo</a:t>
            </a:r>
            <a:r>
              <a:rPr lang="en-US" sz="1200" dirty="0" smtClean="0">
                <a:solidFill>
                  <a:srgbClr val="664790"/>
                </a:solidFill>
                <a:latin typeface="Verdana" panose="020B0604030504040204" pitchFamily="34" charset="0"/>
                <a:ea typeface="Verdana" panose="020B0604030504040204" pitchFamily="34" charset="0"/>
              </a:rPr>
              <a:t> </a:t>
            </a:r>
            <a:r>
              <a:rPr lang="en-US" sz="1200" dirty="0" err="1" smtClean="0">
                <a:solidFill>
                  <a:srgbClr val="664790"/>
                </a:solidFill>
                <a:latin typeface="Verdana" panose="020B0604030504040204" pitchFamily="34" charset="0"/>
                <a:ea typeface="Verdana" panose="020B0604030504040204" pitchFamily="34" charset="0"/>
              </a:rPr>
              <a:t>speciālo</a:t>
            </a:r>
            <a:r>
              <a:rPr lang="en-US" sz="1200" dirty="0" smtClean="0">
                <a:solidFill>
                  <a:srgbClr val="664790"/>
                </a:solidFill>
                <a:latin typeface="Verdana" panose="020B0604030504040204" pitchFamily="34" charset="0"/>
                <a:ea typeface="Verdana" panose="020B0604030504040204" pitchFamily="34" charset="0"/>
              </a:rPr>
              <a:t> </a:t>
            </a:r>
            <a:r>
              <a:rPr lang="en-US" sz="1200" dirty="0" err="1" smtClean="0">
                <a:solidFill>
                  <a:srgbClr val="664790"/>
                </a:solidFill>
                <a:latin typeface="Verdana" panose="020B0604030504040204" pitchFamily="34" charset="0"/>
                <a:ea typeface="Verdana" panose="020B0604030504040204" pitchFamily="34" charset="0"/>
              </a:rPr>
              <a:t>vajadzību</a:t>
            </a:r>
            <a:r>
              <a:rPr lang="en-US" sz="1200" dirty="0" smtClean="0">
                <a:solidFill>
                  <a:srgbClr val="664790"/>
                </a:solidFill>
                <a:latin typeface="Verdana" panose="020B0604030504040204" pitchFamily="34" charset="0"/>
                <a:ea typeface="Verdana" panose="020B0604030504040204" pitchFamily="34" charset="0"/>
              </a:rPr>
              <a:t> </a:t>
            </a:r>
            <a:r>
              <a:rPr lang="en-US" sz="1200" dirty="0" err="1" smtClean="0">
                <a:solidFill>
                  <a:srgbClr val="664790"/>
                </a:solidFill>
                <a:latin typeface="Verdana" panose="020B0604030504040204" pitchFamily="34" charset="0"/>
                <a:ea typeface="Verdana" panose="020B0604030504040204" pitchFamily="34" charset="0"/>
              </a:rPr>
              <a:t>izvērtēšanas</a:t>
            </a:r>
            <a:r>
              <a:rPr lang="en-US" sz="1200" dirty="0" smtClean="0">
                <a:solidFill>
                  <a:srgbClr val="664790"/>
                </a:solidFill>
                <a:latin typeface="Verdana" panose="020B0604030504040204" pitchFamily="34" charset="0"/>
                <a:ea typeface="Verdana" panose="020B0604030504040204" pitchFamily="34" charset="0"/>
              </a:rPr>
              <a:t> </a:t>
            </a:r>
            <a:r>
              <a:rPr lang="en-US" sz="1200" dirty="0" err="1" smtClean="0">
                <a:solidFill>
                  <a:srgbClr val="664790"/>
                </a:solidFill>
                <a:latin typeface="Verdana" panose="020B0604030504040204" pitchFamily="34" charset="0"/>
                <a:ea typeface="Verdana" panose="020B0604030504040204" pitchFamily="34" charset="0"/>
              </a:rPr>
              <a:t>metodika</a:t>
            </a:r>
            <a:r>
              <a:rPr lang="en-US" sz="1200" dirty="0" smtClean="0">
                <a:solidFill>
                  <a:srgbClr val="664790"/>
                </a:solidFill>
                <a:latin typeface="Verdana" panose="020B0604030504040204" pitchFamily="34" charset="0"/>
                <a:ea typeface="Verdana" panose="020B0604030504040204" pitchFamily="34" charset="0"/>
              </a:rPr>
              <a:t> </a:t>
            </a:r>
            <a:r>
              <a:rPr lang="en-US" sz="1200" dirty="0" err="1" smtClean="0">
                <a:solidFill>
                  <a:srgbClr val="664790"/>
                </a:solidFill>
                <a:latin typeface="Verdana" panose="020B0604030504040204" pitchFamily="34" charset="0"/>
                <a:ea typeface="Verdana" panose="020B0604030504040204" pitchFamily="34" charset="0"/>
              </a:rPr>
              <a:t>pirmsskolas</a:t>
            </a:r>
            <a:r>
              <a:rPr lang="en-US" sz="1200" dirty="0" smtClean="0">
                <a:solidFill>
                  <a:srgbClr val="664790"/>
                </a:solidFill>
                <a:latin typeface="Verdana" panose="020B0604030504040204" pitchFamily="34" charset="0"/>
                <a:ea typeface="Verdana" panose="020B0604030504040204" pitchFamily="34" charset="0"/>
              </a:rPr>
              <a:t> izglītības </a:t>
            </a:r>
            <a:r>
              <a:rPr lang="en-US" sz="1200" dirty="0" err="1" smtClean="0">
                <a:solidFill>
                  <a:srgbClr val="664790"/>
                </a:solidFill>
                <a:latin typeface="Verdana" panose="020B0604030504040204" pitchFamily="34" charset="0"/>
                <a:ea typeface="Verdana" panose="020B0604030504040204" pitchFamily="34" charset="0"/>
              </a:rPr>
              <a:t>iestādēs</a:t>
            </a:r>
            <a:r>
              <a:rPr lang="lv-LV" sz="1200" dirty="0" smtClean="0">
                <a:solidFill>
                  <a:srgbClr val="664790"/>
                </a:solidFill>
                <a:latin typeface="Verdana" panose="020B0604030504040204" pitchFamily="34" charset="0"/>
                <a:ea typeface="Verdana" panose="020B0604030504040204" pitchFamily="34" charset="0"/>
              </a:rPr>
              <a:t>’’</a:t>
            </a:r>
            <a:r>
              <a:rPr lang="lv-LV" sz="1200" dirty="0">
                <a:solidFill>
                  <a:srgbClr val="664790"/>
                </a:solidFill>
                <a:latin typeface="Verdana" panose="020B0604030504040204" pitchFamily="34" charset="0"/>
                <a:ea typeface="Verdana" panose="020B0604030504040204" pitchFamily="34" charset="0"/>
              </a:rPr>
              <a:t> </a:t>
            </a:r>
            <a:endParaRPr lang="lv-LV" sz="1200" dirty="0" smtClean="0">
              <a:solidFill>
                <a:srgbClr val="664790"/>
              </a:solidFill>
              <a:latin typeface="Verdana" panose="020B0604030504040204" pitchFamily="34" charset="0"/>
              <a:ea typeface="Verdana" panose="020B0604030504040204" pitchFamily="34" charset="0"/>
            </a:endParaRPr>
          </a:p>
          <a:p>
            <a:r>
              <a:rPr lang="lv-LV" sz="1200" dirty="0" smtClean="0">
                <a:solidFill>
                  <a:srgbClr val="664790"/>
                </a:solidFill>
                <a:latin typeface="Verdana" panose="020B0604030504040204" pitchFamily="34" charset="0"/>
                <a:ea typeface="Verdana" panose="020B0604030504040204" pitchFamily="34" charset="0"/>
              </a:rPr>
              <a:t>(spēkā no 01.09.2021.)</a:t>
            </a:r>
            <a:endParaRPr lang="en-US" sz="1200" dirty="0">
              <a:solidFill>
                <a:srgbClr val="664790"/>
              </a:solidFill>
              <a:latin typeface="Verdana" panose="020B0604030504040204" pitchFamily="34" charset="0"/>
              <a:ea typeface="Verdana" panose="020B0604030504040204" pitchFamily="34" charset="0"/>
            </a:endParaRPr>
          </a:p>
        </p:txBody>
      </p:sp>
      <p:sp>
        <p:nvSpPr>
          <p:cNvPr id="13" name="Rectangle 12"/>
          <p:cNvSpPr/>
          <p:nvPr/>
        </p:nvSpPr>
        <p:spPr>
          <a:xfrm>
            <a:off x="9242543" y="3174117"/>
            <a:ext cx="3040475" cy="1200329"/>
          </a:xfrm>
          <a:prstGeom prst="rect">
            <a:avLst/>
          </a:prstGeom>
        </p:spPr>
        <p:txBody>
          <a:bodyPr wrap="square">
            <a:spAutoFit/>
          </a:bodyPr>
          <a:lstStyle/>
          <a:p>
            <a:r>
              <a:rPr lang="lv-LV" sz="1200" dirty="0">
                <a:solidFill>
                  <a:srgbClr val="664790"/>
                </a:solidFill>
                <a:latin typeface="Verdana" panose="020B0604030504040204" pitchFamily="34" charset="0"/>
                <a:ea typeface="Verdana" panose="020B0604030504040204" pitchFamily="34" charset="0"/>
              </a:rPr>
              <a:t>MK 19.11.2019. noteikumi </a:t>
            </a:r>
            <a:endParaRPr lang="lv-LV" sz="1200" dirty="0" smtClean="0">
              <a:solidFill>
                <a:srgbClr val="664790"/>
              </a:solidFill>
              <a:latin typeface="Verdana" panose="020B0604030504040204" pitchFamily="34" charset="0"/>
              <a:ea typeface="Verdana" panose="020B0604030504040204" pitchFamily="34" charset="0"/>
            </a:endParaRPr>
          </a:p>
          <a:p>
            <a:r>
              <a:rPr lang="lv-LV" sz="1200" b="1" dirty="0" smtClean="0">
                <a:solidFill>
                  <a:srgbClr val="664790"/>
                </a:solidFill>
                <a:latin typeface="Verdana" panose="020B0604030504040204" pitchFamily="34" charset="0"/>
                <a:ea typeface="Verdana" panose="020B0604030504040204" pitchFamily="34" charset="0"/>
              </a:rPr>
              <a:t>Nr.556</a:t>
            </a:r>
            <a:r>
              <a:rPr lang="lv-LV" sz="1200" dirty="0" smtClean="0">
                <a:solidFill>
                  <a:srgbClr val="664790"/>
                </a:solidFill>
                <a:latin typeface="Verdana" panose="020B0604030504040204" pitchFamily="34" charset="0"/>
                <a:ea typeface="Verdana" panose="020B0604030504040204" pitchFamily="34" charset="0"/>
              </a:rPr>
              <a:t> </a:t>
            </a:r>
            <a:r>
              <a:rPr lang="lv-LV" sz="1200" dirty="0">
                <a:solidFill>
                  <a:srgbClr val="664790"/>
                </a:solidFill>
                <a:latin typeface="Verdana" panose="020B0604030504040204" pitchFamily="34" charset="0"/>
                <a:ea typeface="Verdana" panose="020B0604030504040204" pitchFamily="34" charset="0"/>
              </a:rPr>
              <a:t>“Prasības vispārējās izglītības iestādēm, lai to īstenotajās izglītības programmās uzņemtu izglītojamos ar speciālām vajadzībām</a:t>
            </a:r>
            <a:r>
              <a:rPr lang="lv-LV" sz="1200" dirty="0" smtClean="0">
                <a:solidFill>
                  <a:srgbClr val="664790"/>
                </a:solidFill>
                <a:latin typeface="Verdana" panose="020B0604030504040204" pitchFamily="34" charset="0"/>
                <a:ea typeface="Verdana" panose="020B0604030504040204" pitchFamily="34" charset="0"/>
              </a:rPr>
              <a:t>” (spēkā no 01.09.2020.)</a:t>
            </a:r>
            <a:endParaRPr lang="lv-LV" sz="1200" dirty="0">
              <a:solidFill>
                <a:srgbClr val="664790"/>
              </a:solidFill>
              <a:latin typeface="Verdana" panose="020B0604030504040204" pitchFamily="34" charset="0"/>
              <a:ea typeface="Verdana" panose="020B0604030504040204" pitchFamily="34" charset="0"/>
            </a:endParaRPr>
          </a:p>
        </p:txBody>
      </p:sp>
      <p:sp>
        <p:nvSpPr>
          <p:cNvPr id="15" name="Rectangle 14">
            <a:extLst>
              <a:ext uri="{FF2B5EF4-FFF2-40B4-BE49-F238E27FC236}">
                <a16:creationId xmlns="" xmlns:a16="http://schemas.microsoft.com/office/drawing/2014/main" id="{A2CC6715-B82C-481E-B8AC-8F33A24BD968}"/>
              </a:ext>
            </a:extLst>
          </p:cNvPr>
          <p:cNvSpPr/>
          <p:nvPr/>
        </p:nvSpPr>
        <p:spPr>
          <a:xfrm>
            <a:off x="506696" y="3997288"/>
            <a:ext cx="2656111" cy="1384995"/>
          </a:xfrm>
          <a:prstGeom prst="rect">
            <a:avLst/>
          </a:prstGeom>
        </p:spPr>
        <p:txBody>
          <a:bodyPr wrap="square">
            <a:spAutoFit/>
          </a:bodyPr>
          <a:lstStyle/>
          <a:p>
            <a:pPr>
              <a:buClrTx/>
              <a:buFontTx/>
              <a:buNone/>
            </a:pPr>
            <a:r>
              <a:rPr lang="lv-LV" sz="1200" kern="1200" dirty="0" smtClean="0">
                <a:solidFill>
                  <a:srgbClr val="664790"/>
                </a:solidFill>
                <a:latin typeface="Verdana" panose="020B0604030504040204" pitchFamily="34" charset="0"/>
                <a:ea typeface="Verdana" panose="020B0604030504040204" pitchFamily="34" charset="0"/>
                <a:cs typeface="Arial" panose="020B0604020202020204" pitchFamily="34" charset="0"/>
              </a:rPr>
              <a:t>MK </a:t>
            </a:r>
            <a:r>
              <a:rPr lang="lv-LV" sz="1200" kern="1200" dirty="0">
                <a:solidFill>
                  <a:srgbClr val="664790"/>
                </a:solidFill>
                <a:latin typeface="Verdana" panose="020B0604030504040204" pitchFamily="34" charset="0"/>
                <a:ea typeface="Verdana" panose="020B0604030504040204" pitchFamily="34" charset="0"/>
                <a:cs typeface="Arial" panose="020B0604020202020204" pitchFamily="34" charset="0"/>
              </a:rPr>
              <a:t>3.09.2019. noteikumi </a:t>
            </a:r>
            <a:r>
              <a:rPr lang="lv-LV" sz="1200" b="1" kern="1200" dirty="0">
                <a:solidFill>
                  <a:srgbClr val="664790"/>
                </a:solidFill>
                <a:latin typeface="Verdana" panose="020B0604030504040204" pitchFamily="34" charset="0"/>
                <a:ea typeface="Verdana" panose="020B0604030504040204" pitchFamily="34" charset="0"/>
                <a:cs typeface="Arial" panose="020B0604020202020204" pitchFamily="34" charset="0"/>
              </a:rPr>
              <a:t>Nr.416</a:t>
            </a:r>
            <a:r>
              <a:rPr lang="lv-LV" sz="1200" kern="1200" dirty="0">
                <a:solidFill>
                  <a:srgbClr val="664790"/>
                </a:solidFill>
                <a:latin typeface="Verdana" panose="020B0604030504040204" pitchFamily="34" charset="0"/>
                <a:ea typeface="Verdana" panose="020B0604030504040204" pitchFamily="34" charset="0"/>
                <a:cs typeface="Arial" panose="020B0604020202020204" pitchFamily="34" charset="0"/>
              </a:rPr>
              <a:t> “Noteikumi par valsts vispārējās vidējās izglītības standartu un vispārējās vidējās izglītības programmu paraugiem</a:t>
            </a:r>
            <a:r>
              <a:rPr lang="lv-LV" sz="1200" kern="1200" dirty="0" smtClean="0">
                <a:solidFill>
                  <a:srgbClr val="664790"/>
                </a:solidFill>
                <a:latin typeface="Verdana" panose="020B0604030504040204" pitchFamily="34" charset="0"/>
                <a:ea typeface="Verdana" panose="020B0604030504040204" pitchFamily="34" charset="0"/>
                <a:cs typeface="Arial" panose="020B0604020202020204" pitchFamily="34" charset="0"/>
              </a:rPr>
              <a:t>” </a:t>
            </a:r>
          </a:p>
          <a:p>
            <a:pPr>
              <a:buClrTx/>
              <a:buFontTx/>
              <a:buNone/>
            </a:pPr>
            <a:r>
              <a:rPr lang="lv-LV" sz="1200" kern="1200" dirty="0" smtClean="0">
                <a:solidFill>
                  <a:srgbClr val="664790"/>
                </a:solidFill>
                <a:latin typeface="Futura Md TL" panose="020B0502020204020303" pitchFamily="34" charset="0"/>
                <a:ea typeface="+mn-ea"/>
                <a:cs typeface="Arial" panose="020B0604020202020204" pitchFamily="34" charset="0"/>
              </a:rPr>
              <a:t>(spēkā no 01.09.2020.)</a:t>
            </a:r>
            <a:endParaRPr lang="lv-LV" sz="1200" kern="1200" dirty="0">
              <a:solidFill>
                <a:srgbClr val="664790"/>
              </a:solidFill>
              <a:latin typeface="Futura Md TL" panose="020B0502020204020303" pitchFamily="34" charset="0"/>
              <a:ea typeface="+mn-ea"/>
              <a:cs typeface="Arial" panose="020B0604020202020204" pitchFamily="34" charset="0"/>
            </a:endParaRPr>
          </a:p>
        </p:txBody>
      </p:sp>
      <p:sp>
        <p:nvSpPr>
          <p:cNvPr id="16" name="Rectangle 15">
            <a:extLst>
              <a:ext uri="{FF2B5EF4-FFF2-40B4-BE49-F238E27FC236}">
                <a16:creationId xmlns="" xmlns:a16="http://schemas.microsoft.com/office/drawing/2014/main" id="{2E51971A-FAD8-4208-9B04-0AB2D57CDA59}"/>
              </a:ext>
            </a:extLst>
          </p:cNvPr>
          <p:cNvSpPr/>
          <p:nvPr/>
        </p:nvSpPr>
        <p:spPr>
          <a:xfrm>
            <a:off x="2423960" y="5548598"/>
            <a:ext cx="2714251" cy="1200329"/>
          </a:xfrm>
          <a:prstGeom prst="rect">
            <a:avLst/>
          </a:prstGeom>
        </p:spPr>
        <p:txBody>
          <a:bodyPr wrap="square">
            <a:spAutoFit/>
          </a:bodyPr>
          <a:lstStyle/>
          <a:p>
            <a:pPr>
              <a:buClrTx/>
              <a:buFontTx/>
              <a:buNone/>
            </a:pPr>
            <a:r>
              <a:rPr lang="lv-LV" sz="1200" kern="1200" dirty="0" smtClean="0">
                <a:solidFill>
                  <a:srgbClr val="664790"/>
                </a:solidFill>
                <a:latin typeface="Verdana" panose="020B0604030504040204" pitchFamily="34" charset="0"/>
                <a:ea typeface="Verdana" panose="020B0604030504040204" pitchFamily="34" charset="0"/>
                <a:cs typeface="Arial" panose="020B0604020202020204" pitchFamily="34" charset="0"/>
              </a:rPr>
              <a:t>MK </a:t>
            </a:r>
            <a:r>
              <a:rPr lang="lv-LV" sz="1200" kern="1200" dirty="0">
                <a:solidFill>
                  <a:srgbClr val="664790"/>
                </a:solidFill>
                <a:latin typeface="Verdana" panose="020B0604030504040204" pitchFamily="34" charset="0"/>
                <a:ea typeface="Verdana" panose="020B0604030504040204" pitchFamily="34" charset="0"/>
                <a:cs typeface="Arial" panose="020B0604020202020204" pitchFamily="34" charset="0"/>
              </a:rPr>
              <a:t>27.11.2018. noteikumi </a:t>
            </a:r>
            <a:r>
              <a:rPr lang="lv-LV" sz="1200" b="1" kern="1200" dirty="0">
                <a:solidFill>
                  <a:srgbClr val="664790"/>
                </a:solidFill>
                <a:latin typeface="Verdana" panose="020B0604030504040204" pitchFamily="34" charset="0"/>
                <a:ea typeface="Verdana" panose="020B0604030504040204" pitchFamily="34" charset="0"/>
                <a:cs typeface="Arial" panose="020B0604020202020204" pitchFamily="34" charset="0"/>
              </a:rPr>
              <a:t>Nr.747</a:t>
            </a:r>
            <a:r>
              <a:rPr lang="lv-LV" sz="1200" kern="1200" dirty="0">
                <a:solidFill>
                  <a:srgbClr val="664790"/>
                </a:solidFill>
                <a:latin typeface="Verdana" panose="020B0604030504040204" pitchFamily="34" charset="0"/>
                <a:ea typeface="Verdana" panose="020B0604030504040204" pitchFamily="34" charset="0"/>
                <a:cs typeface="Arial" panose="020B0604020202020204" pitchFamily="34" charset="0"/>
              </a:rPr>
              <a:t> “Noteikumi par valsts pamatizglītības standartu un pamatizglītības programmu paraugiem</a:t>
            </a:r>
            <a:r>
              <a:rPr lang="lv-LV" sz="1200" kern="1200" dirty="0" smtClean="0">
                <a:solidFill>
                  <a:srgbClr val="664790"/>
                </a:solidFill>
                <a:latin typeface="Verdana" panose="020B0604030504040204" pitchFamily="34" charset="0"/>
                <a:ea typeface="Verdana" panose="020B0604030504040204" pitchFamily="34" charset="0"/>
                <a:cs typeface="Arial" panose="020B0604020202020204" pitchFamily="34" charset="0"/>
              </a:rPr>
              <a:t>”</a:t>
            </a:r>
            <a:r>
              <a:rPr lang="lv-LV" sz="1200" kern="1200" dirty="0">
                <a:solidFill>
                  <a:srgbClr val="272E3A"/>
                </a:solidFill>
                <a:latin typeface="Verdana" panose="020B0604030504040204" pitchFamily="34" charset="0"/>
                <a:ea typeface="+mn-ea"/>
                <a:cs typeface="Arial" panose="020B0604020202020204" pitchFamily="34" charset="0"/>
              </a:rPr>
              <a:t> </a:t>
            </a:r>
            <a:endParaRPr lang="lv-LV" sz="1200" kern="1200" dirty="0" smtClean="0">
              <a:solidFill>
                <a:srgbClr val="272E3A"/>
              </a:solidFill>
              <a:latin typeface="Verdana" panose="020B0604030504040204" pitchFamily="34" charset="0"/>
              <a:ea typeface="+mn-ea"/>
              <a:cs typeface="Arial" panose="020B0604020202020204" pitchFamily="34" charset="0"/>
            </a:endParaRPr>
          </a:p>
          <a:p>
            <a:pPr>
              <a:buClrTx/>
              <a:buFontTx/>
              <a:buNone/>
            </a:pPr>
            <a:r>
              <a:rPr lang="lv-LV" sz="1200" kern="1200" dirty="0" smtClean="0">
                <a:solidFill>
                  <a:schemeClr val="accent5">
                    <a:lumMod val="50000"/>
                  </a:schemeClr>
                </a:solidFill>
                <a:latin typeface="Verdana" panose="020B0604030504040204" pitchFamily="34" charset="0"/>
                <a:ea typeface="+mn-ea"/>
                <a:cs typeface="Arial" panose="020B0604020202020204" pitchFamily="34" charset="0"/>
              </a:rPr>
              <a:t>(spēkā no 01.09.2020.)</a:t>
            </a:r>
            <a:endParaRPr lang="lv-LV" sz="1200" kern="1200"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17" name="Rectangle 16">
            <a:extLst>
              <a:ext uri="{FF2B5EF4-FFF2-40B4-BE49-F238E27FC236}">
                <a16:creationId xmlns="" xmlns:a16="http://schemas.microsoft.com/office/drawing/2014/main" id="{30543B81-F16A-4B1F-B3D8-8B1D06B75418}"/>
              </a:ext>
            </a:extLst>
          </p:cNvPr>
          <p:cNvSpPr/>
          <p:nvPr/>
        </p:nvSpPr>
        <p:spPr>
          <a:xfrm>
            <a:off x="3857795" y="3641062"/>
            <a:ext cx="2468778" cy="1384995"/>
          </a:xfrm>
          <a:prstGeom prst="rect">
            <a:avLst/>
          </a:prstGeom>
        </p:spPr>
        <p:txBody>
          <a:bodyPr wrap="square">
            <a:spAutoFit/>
          </a:bodyPr>
          <a:lstStyle/>
          <a:p>
            <a:pPr>
              <a:buClrTx/>
              <a:buFontTx/>
              <a:buNone/>
            </a:pPr>
            <a:r>
              <a:rPr lang="lv-LV" sz="1200" kern="1200" dirty="0" smtClean="0">
                <a:solidFill>
                  <a:srgbClr val="664790"/>
                </a:solidFill>
                <a:latin typeface="Verdana" panose="020B0604030504040204" pitchFamily="34" charset="0"/>
                <a:ea typeface="Verdana" panose="020B0604030504040204" pitchFamily="34" charset="0"/>
                <a:cs typeface="Arial" panose="020B0604020202020204" pitchFamily="34" charset="0"/>
              </a:rPr>
              <a:t>MK </a:t>
            </a:r>
            <a:r>
              <a:rPr lang="lv-LV" sz="1200" kern="1200" dirty="0">
                <a:solidFill>
                  <a:srgbClr val="664790"/>
                </a:solidFill>
                <a:latin typeface="Verdana" panose="020B0604030504040204" pitchFamily="34" charset="0"/>
                <a:ea typeface="Verdana" panose="020B0604030504040204" pitchFamily="34" charset="0"/>
                <a:cs typeface="Arial" panose="020B0604020202020204" pitchFamily="34" charset="0"/>
              </a:rPr>
              <a:t>21.11.2018. noteikumi </a:t>
            </a:r>
            <a:r>
              <a:rPr lang="lv-LV" sz="1200" b="1" kern="1200" dirty="0">
                <a:solidFill>
                  <a:srgbClr val="664790"/>
                </a:solidFill>
                <a:latin typeface="Verdana" panose="020B0604030504040204" pitchFamily="34" charset="0"/>
                <a:ea typeface="Verdana" panose="020B0604030504040204" pitchFamily="34" charset="0"/>
                <a:cs typeface="Arial" panose="020B0604020202020204" pitchFamily="34" charset="0"/>
              </a:rPr>
              <a:t>Nr.716</a:t>
            </a:r>
            <a:r>
              <a:rPr lang="lv-LV" sz="1200" kern="1200" dirty="0">
                <a:solidFill>
                  <a:srgbClr val="664790"/>
                </a:solidFill>
                <a:latin typeface="Verdana" panose="020B0604030504040204" pitchFamily="34" charset="0"/>
                <a:ea typeface="Verdana" panose="020B0604030504040204" pitchFamily="34" charset="0"/>
                <a:cs typeface="Arial" panose="020B0604020202020204" pitchFamily="34" charset="0"/>
              </a:rPr>
              <a:t> “Noteikumi par valsts pirmsskolas izglītības vadlīnijām un pirmsskolas izglītības programmu </a:t>
            </a:r>
            <a:r>
              <a:rPr lang="lv-LV" sz="1200" kern="1200" dirty="0" smtClean="0">
                <a:solidFill>
                  <a:srgbClr val="664790"/>
                </a:solidFill>
                <a:latin typeface="Verdana" panose="020B0604030504040204" pitchFamily="34" charset="0"/>
                <a:ea typeface="Verdana" panose="020B0604030504040204" pitchFamily="34" charset="0"/>
                <a:cs typeface="Arial" panose="020B0604020202020204" pitchFamily="34" charset="0"/>
              </a:rPr>
              <a:t>paraugiem</a:t>
            </a:r>
            <a:r>
              <a:rPr lang="lv-LV" sz="1200" kern="1200" dirty="0" smtClean="0">
                <a:solidFill>
                  <a:srgbClr val="272E3A"/>
                </a:solidFill>
                <a:latin typeface="Verdana" panose="020B0604030504040204" pitchFamily="34" charset="0"/>
                <a:ea typeface="+mn-ea"/>
                <a:cs typeface="Arial" panose="020B0604020202020204" pitchFamily="34" charset="0"/>
              </a:rPr>
              <a:t>’’ </a:t>
            </a:r>
            <a:r>
              <a:rPr lang="lv-LV" sz="1200" kern="1200" dirty="0" smtClean="0">
                <a:solidFill>
                  <a:schemeClr val="accent5">
                    <a:lumMod val="50000"/>
                  </a:schemeClr>
                </a:solidFill>
                <a:latin typeface="Verdana" panose="020B0604030504040204" pitchFamily="34" charset="0"/>
                <a:ea typeface="+mn-ea"/>
                <a:cs typeface="Arial" panose="020B0604020202020204" pitchFamily="34" charset="0"/>
              </a:rPr>
              <a:t>(spēkā no 01.09.2019.)</a:t>
            </a:r>
            <a:endParaRPr lang="lv-LV" sz="1200" kern="1200"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19" name="Rectangle 18">
            <a:extLst>
              <a:ext uri="{FF2B5EF4-FFF2-40B4-BE49-F238E27FC236}">
                <a16:creationId xmlns="" xmlns:a16="http://schemas.microsoft.com/office/drawing/2014/main" id="{468FE665-025F-462A-B7F9-E5011D7FE7FF}"/>
              </a:ext>
            </a:extLst>
          </p:cNvPr>
          <p:cNvSpPr/>
          <p:nvPr/>
        </p:nvSpPr>
        <p:spPr>
          <a:xfrm>
            <a:off x="6671891" y="3961479"/>
            <a:ext cx="2268460" cy="1200329"/>
          </a:xfrm>
          <a:prstGeom prst="rect">
            <a:avLst/>
          </a:prstGeom>
        </p:spPr>
        <p:txBody>
          <a:bodyPr wrap="square">
            <a:spAutoFit/>
          </a:bodyPr>
          <a:lstStyle/>
          <a:p>
            <a:pPr>
              <a:buClrTx/>
              <a:buFontTx/>
              <a:buNone/>
            </a:pPr>
            <a:r>
              <a:rPr lang="lv-LV" sz="1200" kern="1200" dirty="0" smtClean="0">
                <a:solidFill>
                  <a:srgbClr val="664790"/>
                </a:solidFill>
                <a:latin typeface="Verdana" panose="020B0604030504040204" pitchFamily="34" charset="0"/>
                <a:ea typeface="Verdana" panose="020B0604030504040204" pitchFamily="34" charset="0"/>
                <a:cs typeface="Arial" panose="020B0604020202020204" pitchFamily="34" charset="0"/>
              </a:rPr>
              <a:t>MK </a:t>
            </a:r>
            <a:r>
              <a:rPr lang="lv-LV" sz="1200" kern="1200" dirty="0">
                <a:solidFill>
                  <a:srgbClr val="664790"/>
                </a:solidFill>
                <a:latin typeface="Verdana" panose="020B0604030504040204" pitchFamily="34" charset="0"/>
                <a:ea typeface="Verdana" panose="020B0604030504040204" pitchFamily="34" charset="0"/>
                <a:cs typeface="Arial" panose="020B0604020202020204" pitchFamily="34" charset="0"/>
              </a:rPr>
              <a:t>16.10.2012. noteikumi </a:t>
            </a:r>
            <a:r>
              <a:rPr lang="lv-LV" sz="1200" b="1" kern="1200" dirty="0">
                <a:solidFill>
                  <a:srgbClr val="664790"/>
                </a:solidFill>
                <a:latin typeface="Verdana" panose="020B0604030504040204" pitchFamily="34" charset="0"/>
                <a:ea typeface="Verdana" panose="020B0604030504040204" pitchFamily="34" charset="0"/>
                <a:cs typeface="Arial" panose="020B0604020202020204" pitchFamily="34" charset="0"/>
              </a:rPr>
              <a:t>Nr.709</a:t>
            </a:r>
            <a:r>
              <a:rPr lang="lv-LV" sz="1200" kern="1200" dirty="0">
                <a:solidFill>
                  <a:srgbClr val="664790"/>
                </a:solidFill>
                <a:latin typeface="Verdana" panose="020B0604030504040204" pitchFamily="34" charset="0"/>
                <a:ea typeface="Verdana" panose="020B0604030504040204" pitchFamily="34" charset="0"/>
                <a:cs typeface="Arial" panose="020B0604020202020204" pitchFamily="34" charset="0"/>
              </a:rPr>
              <a:t> “Noteikumi par pedagoģiski medicīniskajām </a:t>
            </a:r>
            <a:r>
              <a:rPr lang="lv-LV" sz="1200" kern="1200" dirty="0" smtClean="0">
                <a:solidFill>
                  <a:srgbClr val="664790"/>
                </a:solidFill>
                <a:latin typeface="Verdana" panose="020B0604030504040204" pitchFamily="34" charset="0"/>
                <a:ea typeface="Verdana" panose="020B0604030504040204" pitchFamily="34" charset="0"/>
                <a:cs typeface="Arial" panose="020B0604020202020204" pitchFamily="34" charset="0"/>
              </a:rPr>
              <a:t>komisijām’’ (spēkā no 19.10.2012.)</a:t>
            </a:r>
            <a:endParaRPr lang="en-US" sz="1200" kern="1200" dirty="0">
              <a:solidFill>
                <a:srgbClr val="664790"/>
              </a:solidFill>
              <a:latin typeface="Verdana" panose="020B0604030504040204" pitchFamily="34" charset="0"/>
              <a:ea typeface="Verdana" panose="020B0604030504040204" pitchFamily="34" charset="0"/>
              <a:cs typeface="Arial" panose="020B0604020202020204" pitchFamily="34" charset="0"/>
            </a:endParaRPr>
          </a:p>
        </p:txBody>
      </p:sp>
      <p:sp>
        <p:nvSpPr>
          <p:cNvPr id="20" name="Rectangle 19"/>
          <p:cNvSpPr/>
          <p:nvPr/>
        </p:nvSpPr>
        <p:spPr>
          <a:xfrm>
            <a:off x="7371374" y="5571826"/>
            <a:ext cx="2646325" cy="1015663"/>
          </a:xfrm>
          <a:prstGeom prst="rect">
            <a:avLst/>
          </a:prstGeom>
        </p:spPr>
        <p:txBody>
          <a:bodyPr wrap="square">
            <a:spAutoFit/>
          </a:bodyPr>
          <a:lstStyle/>
          <a:p>
            <a:r>
              <a:rPr lang="lv-LV" sz="1200" dirty="0">
                <a:solidFill>
                  <a:srgbClr val="4B346A"/>
                </a:solidFill>
                <a:latin typeface="Verdana" panose="020B0604030504040204" pitchFamily="34" charset="0"/>
                <a:ea typeface="Verdana" panose="020B0604030504040204" pitchFamily="34" charset="0"/>
              </a:rPr>
              <a:t>MK 9.10.2012. noteikumi </a:t>
            </a:r>
            <a:r>
              <a:rPr lang="lv-LV" sz="1200" b="1" dirty="0">
                <a:solidFill>
                  <a:srgbClr val="4B346A"/>
                </a:solidFill>
                <a:latin typeface="Verdana" panose="020B0604030504040204" pitchFamily="34" charset="0"/>
                <a:ea typeface="Verdana" panose="020B0604030504040204" pitchFamily="34" charset="0"/>
              </a:rPr>
              <a:t>Nr.695</a:t>
            </a:r>
            <a:r>
              <a:rPr lang="lv-LV" sz="1200" dirty="0">
                <a:solidFill>
                  <a:srgbClr val="4B346A"/>
                </a:solidFill>
                <a:latin typeface="Verdana" panose="020B0604030504040204" pitchFamily="34" charset="0"/>
                <a:ea typeface="Verdana" panose="020B0604030504040204" pitchFamily="34" charset="0"/>
              </a:rPr>
              <a:t> “Kārtība, kādā piešķir asistenta pakalpojumus izglītības iestādē</a:t>
            </a:r>
            <a:r>
              <a:rPr lang="lv-LV" sz="1200" dirty="0" smtClean="0">
                <a:solidFill>
                  <a:srgbClr val="4B346A"/>
                </a:solidFill>
                <a:latin typeface="Verdana" panose="020B0604030504040204" pitchFamily="34" charset="0"/>
                <a:ea typeface="Verdana" panose="020B0604030504040204" pitchFamily="34" charset="0"/>
              </a:rPr>
              <a:t>” (spēkā no 18.10.2012.)</a:t>
            </a:r>
            <a:endParaRPr lang="lv-LV" sz="1200" dirty="0">
              <a:solidFill>
                <a:srgbClr val="4B346A"/>
              </a:solidFill>
              <a:latin typeface="Verdana" panose="020B0604030504040204" pitchFamily="34" charset="0"/>
              <a:ea typeface="Verdana" panose="020B0604030504040204" pitchFamily="34" charset="0"/>
            </a:endParaRPr>
          </a:p>
        </p:txBody>
      </p:sp>
      <p:sp>
        <p:nvSpPr>
          <p:cNvPr id="23" name="L-Shape 22"/>
          <p:cNvSpPr/>
          <p:nvPr/>
        </p:nvSpPr>
        <p:spPr>
          <a:xfrm rot="5400000">
            <a:off x="726011" y="1400496"/>
            <a:ext cx="1519334" cy="2528139"/>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L-Shape 23"/>
          <p:cNvSpPr/>
          <p:nvPr/>
        </p:nvSpPr>
        <p:spPr>
          <a:xfrm rot="5400000">
            <a:off x="726012" y="3185845"/>
            <a:ext cx="1519334" cy="2528139"/>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L-Shape 24"/>
          <p:cNvSpPr/>
          <p:nvPr/>
        </p:nvSpPr>
        <p:spPr>
          <a:xfrm rot="5400000">
            <a:off x="4300815" y="942012"/>
            <a:ext cx="1519334" cy="2528139"/>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L-Shape 25"/>
          <p:cNvSpPr/>
          <p:nvPr/>
        </p:nvSpPr>
        <p:spPr>
          <a:xfrm rot="5400000">
            <a:off x="7266586" y="1168899"/>
            <a:ext cx="1519334" cy="2528139"/>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L-Shape 26"/>
          <p:cNvSpPr/>
          <p:nvPr/>
        </p:nvSpPr>
        <p:spPr>
          <a:xfrm rot="5400000">
            <a:off x="4124142" y="2838035"/>
            <a:ext cx="1519334" cy="2528139"/>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L-Shape 27"/>
          <p:cNvSpPr/>
          <p:nvPr/>
        </p:nvSpPr>
        <p:spPr>
          <a:xfrm rot="5400000">
            <a:off x="9539041" y="2383008"/>
            <a:ext cx="1519334" cy="2528139"/>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L-Shape 28"/>
          <p:cNvSpPr/>
          <p:nvPr/>
        </p:nvSpPr>
        <p:spPr>
          <a:xfrm rot="5400000">
            <a:off x="2688226" y="4715185"/>
            <a:ext cx="1519334" cy="2528139"/>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L-Shape 29"/>
          <p:cNvSpPr/>
          <p:nvPr/>
        </p:nvSpPr>
        <p:spPr>
          <a:xfrm rot="5400000">
            <a:off x="6873795" y="3170557"/>
            <a:ext cx="1519334" cy="2528139"/>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L-Shape 30"/>
          <p:cNvSpPr/>
          <p:nvPr/>
        </p:nvSpPr>
        <p:spPr>
          <a:xfrm rot="5400000">
            <a:off x="7644762" y="4744274"/>
            <a:ext cx="1519334" cy="2528139"/>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401028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774" y="257550"/>
            <a:ext cx="11250547" cy="1142815"/>
          </a:xfrm>
        </p:spPr>
        <p:txBody>
          <a:bodyPr/>
          <a:lstStyle/>
          <a:p>
            <a:pPr algn="ctr"/>
            <a:r>
              <a:rPr lang="lv-LV" dirty="0" smtClean="0"/>
              <a:t>Speciālās izglītības iestādēs īstenojamās izglītības programmas</a:t>
            </a:r>
            <a:br>
              <a:rPr lang="lv-LV" dirty="0" smtClean="0"/>
            </a:br>
            <a:r>
              <a:rPr lang="lv-LV" sz="1400" b="0" i="1" dirty="0" smtClean="0"/>
              <a:t>Uz 2022. gada 1. septembri darbojas 42 SII</a:t>
            </a:r>
            <a:endParaRPr lang="lv-LV" sz="1400" b="0" i="1" dirty="0"/>
          </a:p>
        </p:txBody>
      </p:sp>
      <p:sp>
        <p:nvSpPr>
          <p:cNvPr id="3" name="Text Placeholder 2"/>
          <p:cNvSpPr>
            <a:spLocks noGrp="1"/>
          </p:cNvSpPr>
          <p:nvPr>
            <p:ph type="body" idx="1"/>
          </p:nvPr>
        </p:nvSpPr>
        <p:spPr>
          <a:xfrm>
            <a:off x="139148" y="1649896"/>
            <a:ext cx="6370982" cy="4916178"/>
          </a:xfrm>
        </p:spPr>
        <p:txBody>
          <a:bodyPr/>
          <a:lstStyle/>
          <a:p>
            <a:pPr marL="228600" lvl="0" indent="0" algn="just">
              <a:spcBef>
                <a:spcPts val="0"/>
              </a:spcBef>
            </a:pPr>
            <a:r>
              <a:rPr lang="lv-LV" sz="1400" dirty="0"/>
              <a:t>Saskaņā ar Vispārējās izglītības likuma 51. panta </a:t>
            </a:r>
            <a:r>
              <a:rPr lang="lv-LV" sz="1400" dirty="0" err="1"/>
              <a:t>piekt</a:t>
            </a:r>
            <a:r>
              <a:rPr lang="en-US" sz="1400" dirty="0"/>
              <a:t>a</a:t>
            </a:r>
            <a:r>
              <a:rPr lang="lv-LV" sz="1400" dirty="0"/>
              <a:t>jā daļā noteikto, speciālās izglītības iestādes no 2020. gada 1. septembra </a:t>
            </a:r>
            <a:r>
              <a:rPr lang="lv-LV" sz="1400" b="1" dirty="0" smtClean="0"/>
              <a:t>drīkst īstenot tikai </a:t>
            </a:r>
            <a:r>
              <a:rPr lang="lv-LV" sz="1400" dirty="0" smtClean="0"/>
              <a:t>speciālās pamatizglītības programmas:</a:t>
            </a:r>
          </a:p>
          <a:p>
            <a:pPr marL="971550" lvl="1" indent="-285750" algn="just">
              <a:spcBef>
                <a:spcPts val="0"/>
              </a:spcBef>
              <a:buFont typeface="Wingdings" panose="05000000000000000000" pitchFamily="2" charset="2"/>
              <a:buChar char="ü"/>
            </a:pPr>
            <a:r>
              <a:rPr lang="lv-LV" sz="1400" dirty="0" smtClean="0"/>
              <a:t>izglītojamiem ar garīgās veselības traucējumiem (kods “</a:t>
            </a:r>
            <a:r>
              <a:rPr lang="lv-LV" sz="1400" b="1" dirty="0" smtClean="0"/>
              <a:t>57</a:t>
            </a:r>
            <a:r>
              <a:rPr lang="lv-LV" sz="1400" dirty="0" smtClean="0"/>
              <a:t>”), </a:t>
            </a:r>
          </a:p>
          <a:p>
            <a:pPr marL="971550" lvl="1" indent="-285750" algn="just">
              <a:spcBef>
                <a:spcPts val="0"/>
              </a:spcBef>
              <a:buFont typeface="Wingdings" panose="05000000000000000000" pitchFamily="2" charset="2"/>
              <a:buChar char="ü"/>
            </a:pPr>
            <a:r>
              <a:rPr lang="lv-LV" sz="1400" dirty="0" smtClean="0"/>
              <a:t>izglītojamiem ar garīgās attīstības traucējumiem (kods “</a:t>
            </a:r>
            <a:r>
              <a:rPr lang="lv-LV" sz="1400" b="1" dirty="0" smtClean="0"/>
              <a:t>58</a:t>
            </a:r>
            <a:r>
              <a:rPr lang="lv-LV" sz="1400" dirty="0" smtClean="0"/>
              <a:t>”), </a:t>
            </a:r>
          </a:p>
          <a:p>
            <a:pPr marL="971550" lvl="1" indent="-285750" algn="just">
              <a:spcBef>
                <a:spcPts val="0"/>
              </a:spcBef>
              <a:buFont typeface="Wingdings" panose="05000000000000000000" pitchFamily="2" charset="2"/>
              <a:buChar char="ü"/>
            </a:pPr>
            <a:r>
              <a:rPr lang="lv-LV" sz="1400" dirty="0" smtClean="0"/>
              <a:t>izglītojamiem ar smagiem garīgās attīstības traucējumiem vai ar vairākiem smagiem attīstības traucējumiem (kods “</a:t>
            </a:r>
            <a:r>
              <a:rPr lang="lv-LV" sz="1400" b="1" dirty="0" smtClean="0"/>
              <a:t>59</a:t>
            </a:r>
            <a:r>
              <a:rPr lang="lv-LV" sz="1400" dirty="0" smtClean="0"/>
              <a:t>”);</a:t>
            </a:r>
          </a:p>
          <a:p>
            <a:pPr lvl="0" algn="just">
              <a:spcBef>
                <a:spcPts val="0"/>
              </a:spcBef>
            </a:pPr>
            <a:r>
              <a:rPr lang="lv-LV" sz="1400" dirty="0" smtClean="0"/>
              <a:t>kā arī </a:t>
            </a:r>
            <a:r>
              <a:rPr lang="lv-LV" sz="1400" b="1" dirty="0" smtClean="0"/>
              <a:t>papildus ir tiesīgas īstenot</a:t>
            </a:r>
            <a:r>
              <a:rPr lang="lv-LV" sz="1400" dirty="0" smtClean="0"/>
              <a:t>:</a:t>
            </a:r>
          </a:p>
          <a:p>
            <a:pPr marL="971550" lvl="1" indent="-285750" algn="just">
              <a:spcBef>
                <a:spcPts val="0"/>
              </a:spcBef>
              <a:buFont typeface="Wingdings" panose="05000000000000000000" pitchFamily="2" charset="2"/>
              <a:buChar char="ü"/>
            </a:pPr>
            <a:r>
              <a:rPr lang="lv-LV" sz="1400" dirty="0" smtClean="0"/>
              <a:t>speciālās pamatizglītības un vidējās speciālās izglītības programmas izglītojamiem ar redzes (kods “</a:t>
            </a:r>
            <a:r>
              <a:rPr lang="lv-LV" sz="1400" b="1" dirty="0" smtClean="0"/>
              <a:t>51</a:t>
            </a:r>
            <a:r>
              <a:rPr lang="lv-LV" sz="1400" dirty="0" smtClean="0"/>
              <a:t>”) vai dzirdes (kods “</a:t>
            </a:r>
            <a:r>
              <a:rPr lang="lv-LV" sz="1400" b="1" dirty="0" smtClean="0"/>
              <a:t>52</a:t>
            </a:r>
            <a:r>
              <a:rPr lang="lv-LV" sz="1400" dirty="0" smtClean="0"/>
              <a:t>”) traucējumiem,</a:t>
            </a:r>
          </a:p>
          <a:p>
            <a:pPr marL="971550" lvl="1" indent="-285750" algn="just">
              <a:spcBef>
                <a:spcPts val="0"/>
              </a:spcBef>
              <a:buFont typeface="Wingdings" panose="05000000000000000000" pitchFamily="2" charset="2"/>
              <a:buChar char="ü"/>
            </a:pPr>
            <a:r>
              <a:rPr lang="lv-LV" sz="1400" dirty="0" smtClean="0"/>
              <a:t>speciālās pirmsskolas izglītības programmas – izglītojamiem redzes vai dzirdes traucējumiem, ar jauktiem attīstības traucējumiem, garīgās veselības traucējumiem, garīgās attīstības traucējumiem, smagiem garīgās attīstības traucējumiem vai ar vairākiem smagiem attīstības traucējumiem, </a:t>
            </a:r>
          </a:p>
          <a:p>
            <a:pPr marL="971550" lvl="1" indent="-285750" algn="just">
              <a:spcBef>
                <a:spcPts val="0"/>
              </a:spcBef>
              <a:buFont typeface="Wingdings" panose="05000000000000000000" pitchFamily="2" charset="2"/>
              <a:buChar char="ü"/>
            </a:pPr>
            <a:r>
              <a:rPr lang="lv-LV" sz="1400" b="1" dirty="0" smtClean="0"/>
              <a:t>un profesionālās pamatizglītības programmas</a:t>
            </a:r>
            <a:r>
              <a:rPr lang="lv-LV" sz="1400" dirty="0" smtClean="0"/>
              <a:t>, kas ir noteiktas Vispārējās izglītības likuma 50.panta ceturtajā daļā.</a:t>
            </a:r>
          </a:p>
          <a:p>
            <a:endParaRPr lang="lv-LV" sz="1200" dirty="0"/>
          </a:p>
        </p:txBody>
      </p:sp>
      <p:sp>
        <p:nvSpPr>
          <p:cNvPr id="4" name="Slide Number Placeholder 3"/>
          <p:cNvSpPr>
            <a:spLocks noGrp="1"/>
          </p:cNvSpPr>
          <p:nvPr>
            <p:ph type="sldNum" idx="12"/>
          </p:nvPr>
        </p:nvSpPr>
        <p:spPr/>
        <p:txBody>
          <a:bodyPr/>
          <a:lstStyle/>
          <a:p>
            <a:fld id="{00000000-1234-1234-1234-123412341234}" type="slidenum">
              <a:rPr lang="lv-LV" smtClean="0"/>
              <a:pPr/>
              <a:t>5</a:t>
            </a:fld>
            <a:endParaRPr lang="lv-LV"/>
          </a:p>
        </p:txBody>
      </p:sp>
      <p:sp>
        <p:nvSpPr>
          <p:cNvPr id="6" name="Text Placeholder 2"/>
          <p:cNvSpPr txBox="1">
            <a:spLocks/>
          </p:cNvSpPr>
          <p:nvPr/>
        </p:nvSpPr>
        <p:spPr>
          <a:xfrm>
            <a:off x="6875423" y="2097157"/>
            <a:ext cx="5081352" cy="4468917"/>
          </a:xfrm>
          <a:prstGeom prst="rect">
            <a:avLst/>
          </a:prstGeom>
          <a:ln/>
        </p:spPr>
        <p:style>
          <a:lnRef idx="0">
            <a:schemeClr val="accent4"/>
          </a:lnRef>
          <a:fillRef idx="3">
            <a:schemeClr val="accent4"/>
          </a:fillRef>
          <a:effectRef idx="3">
            <a:schemeClr val="accent4"/>
          </a:effectRef>
          <a:fontRef idx="minor">
            <a:schemeClr val="lt1"/>
          </a:fontRef>
        </p:style>
        <p:txBody>
          <a:bodyPr spcFirstLastPara="1" wrap="square" lIns="0" tIns="45700" rIns="91425" bIns="45700" anchor="t" anchorCtr="0"/>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rgbClr val="664790"/>
              </a:buClr>
              <a:buSzPts val="2400"/>
              <a:buFont typeface="Arial"/>
              <a:buNone/>
              <a:defRPr sz="2400" b="0" i="0" u="none" strike="noStrike" cap="none">
                <a:solidFill>
                  <a:srgbClr val="664790"/>
                </a:solidFill>
                <a:latin typeface="Verdana"/>
                <a:ea typeface="Verdana"/>
                <a:cs typeface="Verdana"/>
                <a:sym typeface="Verdana"/>
              </a:defRPr>
            </a:lvl1pPr>
            <a:lvl2pPr marL="914400" marR="0" lvl="1" indent="-228600" algn="l" rtl="0">
              <a:lnSpc>
                <a:spcPct val="100000"/>
              </a:lnSpc>
              <a:spcBef>
                <a:spcPts val="500"/>
              </a:spcBef>
              <a:spcAft>
                <a:spcPts val="0"/>
              </a:spcAft>
              <a:buClr>
                <a:srgbClr val="664790"/>
              </a:buClr>
              <a:buSzPts val="2000"/>
              <a:buFont typeface="Arial"/>
              <a:buNone/>
              <a:defRPr sz="2000" b="0" i="0" u="none" strike="noStrike" cap="none">
                <a:solidFill>
                  <a:srgbClr val="664790"/>
                </a:solidFill>
                <a:latin typeface="Verdana"/>
                <a:ea typeface="Verdana"/>
                <a:cs typeface="Verdana"/>
                <a:sym typeface="Verdana"/>
              </a:defRPr>
            </a:lvl2pPr>
            <a:lvl3pPr marL="1371600" marR="0" lvl="2" indent="-228600" algn="l" rtl="0">
              <a:lnSpc>
                <a:spcPct val="100000"/>
              </a:lnSpc>
              <a:spcBef>
                <a:spcPts val="500"/>
              </a:spcBef>
              <a:spcAft>
                <a:spcPts val="0"/>
              </a:spcAft>
              <a:buClr>
                <a:srgbClr val="664790"/>
              </a:buClr>
              <a:buSzPts val="1800"/>
              <a:buFont typeface="Arial"/>
              <a:buNone/>
              <a:defRPr sz="1800" b="0" i="0" u="none" strike="noStrike" cap="none">
                <a:solidFill>
                  <a:srgbClr val="664790"/>
                </a:solidFill>
                <a:latin typeface="Verdana"/>
                <a:ea typeface="Verdana"/>
                <a:cs typeface="Verdana"/>
                <a:sym typeface="Verdana"/>
              </a:defRPr>
            </a:lvl3pPr>
            <a:lvl4pPr marL="1828800" marR="0" lvl="3" indent="-228600" algn="l" rtl="0">
              <a:lnSpc>
                <a:spcPct val="100000"/>
              </a:lnSpc>
              <a:spcBef>
                <a:spcPts val="500"/>
              </a:spcBef>
              <a:spcAft>
                <a:spcPts val="0"/>
              </a:spcAft>
              <a:buClr>
                <a:srgbClr val="664790"/>
              </a:buClr>
              <a:buSzPts val="1400"/>
              <a:buFont typeface="Arial"/>
              <a:buNone/>
              <a:defRPr sz="1400" b="0" i="0" u="none" strike="noStrike" cap="none">
                <a:solidFill>
                  <a:srgbClr val="664790"/>
                </a:solidFill>
                <a:latin typeface="Verdana"/>
                <a:ea typeface="Verdana"/>
                <a:cs typeface="Verdana"/>
                <a:sym typeface="Verdana"/>
              </a:defRPr>
            </a:lvl4pPr>
            <a:lvl5pPr marL="2286000" marR="0" lvl="4" indent="-228600" algn="l" rtl="0">
              <a:lnSpc>
                <a:spcPct val="100000"/>
              </a:lnSpc>
              <a:spcBef>
                <a:spcPts val="500"/>
              </a:spcBef>
              <a:spcAft>
                <a:spcPts val="0"/>
              </a:spcAft>
              <a:buClr>
                <a:srgbClr val="664790"/>
              </a:buClr>
              <a:buSzPts val="1200"/>
              <a:buFont typeface="Arial"/>
              <a:buNone/>
              <a:defRPr sz="1200" b="0" i="0" u="none" strike="noStrike" cap="none">
                <a:solidFill>
                  <a:srgbClr val="664790"/>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pPr marL="228600" indent="0">
              <a:spcBef>
                <a:spcPts val="0"/>
              </a:spcBef>
            </a:pPr>
            <a:endParaRPr lang="lv-LV" sz="1400" dirty="0"/>
          </a:p>
          <a:p>
            <a:pPr marL="228600" indent="0">
              <a:spcBef>
                <a:spcPts val="0"/>
              </a:spcBef>
            </a:pPr>
            <a:endParaRPr lang="lv-LV" sz="1400" dirty="0" smtClean="0"/>
          </a:p>
          <a:p>
            <a:pPr marL="228600" indent="0">
              <a:spcBef>
                <a:spcPts val="0"/>
              </a:spcBef>
            </a:pPr>
            <a:endParaRPr lang="lv-LV" sz="1400" dirty="0"/>
          </a:p>
          <a:p>
            <a:pPr marL="228600" indent="0">
              <a:spcBef>
                <a:spcPts val="0"/>
              </a:spcBef>
            </a:pPr>
            <a:endParaRPr lang="lv-LV" sz="1400" dirty="0" smtClean="0"/>
          </a:p>
          <a:p>
            <a:pPr marL="228600" indent="0">
              <a:spcBef>
                <a:spcPts val="0"/>
              </a:spcBef>
            </a:pPr>
            <a:endParaRPr lang="lv-LV" sz="1400" dirty="0"/>
          </a:p>
          <a:p>
            <a:pPr marL="228600" indent="0">
              <a:spcBef>
                <a:spcPts val="0"/>
              </a:spcBef>
            </a:pPr>
            <a:endParaRPr lang="lv-LV" sz="1400" dirty="0" smtClean="0"/>
          </a:p>
          <a:p>
            <a:pPr marL="228600" indent="0">
              <a:spcBef>
                <a:spcPts val="0"/>
              </a:spcBef>
            </a:pPr>
            <a:r>
              <a:rPr lang="lv-LV" sz="1400" dirty="0" smtClean="0"/>
              <a:t>51 – izglītojamiem ar redzes traucējumiem;</a:t>
            </a:r>
          </a:p>
          <a:p>
            <a:pPr marL="228600" indent="0">
              <a:spcBef>
                <a:spcPts val="0"/>
              </a:spcBef>
            </a:pPr>
            <a:r>
              <a:rPr lang="lv-LV" sz="1400" dirty="0" smtClean="0"/>
              <a:t>52 - izglītojamiem ar dzirdes traucējumiem;</a:t>
            </a:r>
          </a:p>
          <a:p>
            <a:pPr marL="228600" indent="0">
              <a:spcBef>
                <a:spcPts val="0"/>
              </a:spcBef>
            </a:pPr>
            <a:r>
              <a:rPr lang="lv-LV" sz="1400" dirty="0" smtClean="0"/>
              <a:t>53- izglītojamiem ar fiziskās attīstības traucējumiem;</a:t>
            </a:r>
          </a:p>
          <a:p>
            <a:pPr marL="228600" indent="0">
              <a:spcBef>
                <a:spcPts val="0"/>
              </a:spcBef>
            </a:pPr>
            <a:r>
              <a:rPr lang="lv-LV" sz="1400" dirty="0" smtClean="0"/>
              <a:t>54 - izglītojamiem ar somatiskām saslimšanām;</a:t>
            </a:r>
          </a:p>
          <a:p>
            <a:pPr marL="228600" indent="0">
              <a:spcBef>
                <a:spcPts val="0"/>
              </a:spcBef>
            </a:pPr>
            <a:r>
              <a:rPr lang="lv-LV" sz="1400" dirty="0" smtClean="0"/>
              <a:t>55 - izglītojamiem ar valodas traucējumiem;</a:t>
            </a:r>
          </a:p>
          <a:p>
            <a:pPr marL="228600" indent="0">
              <a:spcBef>
                <a:spcPts val="0"/>
              </a:spcBef>
            </a:pPr>
            <a:r>
              <a:rPr lang="lv-LV" sz="1400" dirty="0" smtClean="0"/>
              <a:t>56 - izglītojamiem ar mācīšanās traucējumiem;</a:t>
            </a:r>
          </a:p>
          <a:p>
            <a:pPr marL="228600" indent="0">
              <a:spcBef>
                <a:spcPts val="0"/>
              </a:spcBef>
            </a:pPr>
            <a:r>
              <a:rPr lang="lv-LV" sz="1400" dirty="0" smtClean="0"/>
              <a:t>57 - izglītojamiem ar garīgās veselības traucējumiem;</a:t>
            </a:r>
          </a:p>
          <a:p>
            <a:pPr marL="228600" indent="0">
              <a:spcBef>
                <a:spcPts val="0"/>
              </a:spcBef>
            </a:pPr>
            <a:r>
              <a:rPr lang="lv-LV" sz="1400" dirty="0" smtClean="0"/>
              <a:t>58 - izglītojamiem ar garīgās attīstības  traucējumiem;</a:t>
            </a:r>
          </a:p>
          <a:p>
            <a:pPr marL="228600" indent="0">
              <a:spcBef>
                <a:spcPts val="0"/>
              </a:spcBef>
            </a:pPr>
            <a:r>
              <a:rPr lang="lv-LV" sz="1400" dirty="0" smtClean="0"/>
              <a:t>59 - izglītojamiem ar smagiem garīgās attīstības traucējumiem vai vairākiem smagiem attīstības traucējumiem.</a:t>
            </a:r>
            <a:endParaRPr lang="lv-LV" sz="1200" dirty="0"/>
          </a:p>
        </p:txBody>
      </p:sp>
      <p:sp>
        <p:nvSpPr>
          <p:cNvPr id="7" name="Title 1"/>
          <p:cNvSpPr txBox="1">
            <a:spLocks/>
          </p:cNvSpPr>
          <p:nvPr/>
        </p:nvSpPr>
        <p:spPr>
          <a:xfrm>
            <a:off x="6554565" y="2169046"/>
            <a:ext cx="5723068" cy="1142815"/>
          </a:xfrm>
          <a:prstGeom prst="rect">
            <a:avLst/>
          </a:prstGeom>
          <a:noFill/>
          <a:ln>
            <a:noFill/>
          </a:ln>
        </p:spPr>
        <p:txBody>
          <a:bodyPr spcFirstLastPara="1" wrap="square" lIns="0" tIns="45700" rIns="91425" bIns="45700"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64790"/>
              </a:buClr>
              <a:buSzPts val="2200"/>
              <a:buFont typeface="Verdana"/>
              <a:buNone/>
              <a:defRPr sz="2200" b="1" i="0" u="none" strike="noStrike" cap="none">
                <a:solidFill>
                  <a:srgbClr val="66479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lv-LV" dirty="0" smtClean="0"/>
              <a:t>Speciālās izglītības </a:t>
            </a:r>
          </a:p>
          <a:p>
            <a:pPr algn="ctr"/>
            <a:r>
              <a:rPr lang="lv-LV" dirty="0" smtClean="0"/>
              <a:t>programmas:</a:t>
            </a:r>
            <a:endParaRPr lang="lv-LV" dirty="0"/>
          </a:p>
        </p:txBody>
      </p:sp>
    </p:spTree>
    <p:extLst>
      <p:ext uri="{BB962C8B-B14F-4D97-AF65-F5344CB8AC3E}">
        <p14:creationId xmlns:p14="http://schemas.microsoft.com/office/powerpoint/2010/main" val="270231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6" name="Picture 5"/>
          <p:cNvPicPr>
            <a:picLocks noChangeAspect="1"/>
          </p:cNvPicPr>
          <p:nvPr/>
        </p:nvPicPr>
        <p:blipFill>
          <a:blip r:embed="rId3"/>
          <a:stretch>
            <a:fillRect/>
          </a:stretch>
        </p:blipFill>
        <p:spPr>
          <a:xfrm>
            <a:off x="-2" y="-5667"/>
            <a:ext cx="12192000" cy="6857587"/>
          </a:xfrm>
          <a:prstGeom prst="rect">
            <a:avLst/>
          </a:prstGeom>
        </p:spPr>
      </p:pic>
      <p:sp>
        <p:nvSpPr>
          <p:cNvPr id="4" name="Slide Number Placeholder 3"/>
          <p:cNvSpPr>
            <a:spLocks noGrp="1"/>
          </p:cNvSpPr>
          <p:nvPr>
            <p:ph type="sldNum" idx="12"/>
          </p:nvPr>
        </p:nvSpPr>
        <p:spPr/>
        <p:txBody>
          <a:bodyPr/>
          <a:lstStyle/>
          <a:p>
            <a:fld id="{00000000-1234-1234-1234-123412341234}" type="slidenum">
              <a:rPr lang="lv-LV" smtClean="0"/>
              <a:pPr/>
              <a:t>6</a:t>
            </a:fld>
            <a:endParaRPr lang="lv-LV"/>
          </a:p>
        </p:txBody>
      </p:sp>
      <p:sp>
        <p:nvSpPr>
          <p:cNvPr id="7" name="TextBox 6"/>
          <p:cNvSpPr txBox="1"/>
          <p:nvPr/>
        </p:nvSpPr>
        <p:spPr>
          <a:xfrm>
            <a:off x="15764" y="0"/>
            <a:ext cx="12176236" cy="461665"/>
          </a:xfrm>
          <a:prstGeom prst="rect">
            <a:avLst/>
          </a:prstGeom>
          <a:solidFill>
            <a:srgbClr val="FEFBDA">
              <a:alpha val="70000"/>
            </a:srgbClr>
          </a:solidFill>
          <a:ln>
            <a:solidFill>
              <a:schemeClr val="accent1">
                <a:alpha val="84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lv-LV" sz="2400" b="1" dirty="0"/>
              <a:t>Speciālās izglītības iestāde – attīstības centrs</a:t>
            </a:r>
            <a:endParaRPr lang="en-US" sz="2400" b="1" dirty="0"/>
          </a:p>
        </p:txBody>
      </p:sp>
      <p:sp>
        <p:nvSpPr>
          <p:cNvPr id="8" name="TextBox 7"/>
          <p:cNvSpPr txBox="1"/>
          <p:nvPr/>
        </p:nvSpPr>
        <p:spPr>
          <a:xfrm>
            <a:off x="0" y="588349"/>
            <a:ext cx="12192000" cy="830997"/>
          </a:xfrm>
          <a:prstGeom prst="rect">
            <a:avLst/>
          </a:prstGeom>
          <a:solidFill>
            <a:srgbClr val="FEFBDA">
              <a:alpha val="70000"/>
            </a:srgb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lv-LV" sz="1600" dirty="0"/>
              <a:t>Uz 01.09.2022. darbojas 11 speciālās izglītības iestādes, kurām ir piešķirts </a:t>
            </a:r>
            <a:r>
              <a:rPr lang="lv-LV" sz="1600" b="1" dirty="0"/>
              <a:t>attīstības centra statuss</a:t>
            </a:r>
            <a:r>
              <a:rPr lang="lv-LV" sz="1600" dirty="0"/>
              <a:t>, kuru darbība tiek regulēta, pamatojoties uz MK 29.03.2016. noteikumiem Nr. 187 „Noteikumi par kritērijiem un kārtību, kādā speciālās izglītības iestādei piešķir speciālās izglītības attīstības centra statusu”.</a:t>
            </a:r>
          </a:p>
        </p:txBody>
      </p:sp>
      <p:sp>
        <p:nvSpPr>
          <p:cNvPr id="10" name="TextBox 9"/>
          <p:cNvSpPr txBox="1"/>
          <p:nvPr/>
        </p:nvSpPr>
        <p:spPr>
          <a:xfrm>
            <a:off x="290482" y="1522470"/>
            <a:ext cx="5728137" cy="738664"/>
          </a:xfrm>
          <a:prstGeom prst="rect">
            <a:avLst/>
          </a:prstGeom>
          <a:solidFill>
            <a:srgbClr val="FEFBDA">
              <a:alpha val="70000"/>
            </a:srgb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spcBef>
                <a:spcPts val="900"/>
              </a:spcBef>
              <a:spcAft>
                <a:spcPts val="900"/>
              </a:spcAft>
              <a:buSzPts val="2400"/>
              <a:defRPr/>
            </a:pPr>
            <a:r>
              <a:rPr lang="lv-LV" dirty="0">
                <a:solidFill>
                  <a:srgbClr val="C2B5D3">
                    <a:lumMod val="50000"/>
                  </a:srgbClr>
                </a:solidFill>
                <a:latin typeface="Verdana" panose="020B0604030504040204" pitchFamily="34" charset="0"/>
                <a:ea typeface="Verdana" panose="020B0604030504040204" pitchFamily="34" charset="0"/>
              </a:rPr>
              <a:t>Speciālās izglītības attīstības centru darbības </a:t>
            </a:r>
            <a:r>
              <a:rPr lang="lv-LV" b="1" dirty="0">
                <a:solidFill>
                  <a:srgbClr val="C2B5D3">
                    <a:lumMod val="50000"/>
                  </a:srgbClr>
                </a:solidFill>
                <a:latin typeface="Verdana" panose="020B0604030504040204" pitchFamily="34" charset="0"/>
                <a:ea typeface="Verdana" panose="020B0604030504040204" pitchFamily="34" charset="0"/>
              </a:rPr>
              <a:t>mērķis ir </a:t>
            </a:r>
            <a:r>
              <a:rPr lang="lv-LV" dirty="0">
                <a:solidFill>
                  <a:srgbClr val="C2B5D3">
                    <a:lumMod val="50000"/>
                  </a:srgbClr>
                </a:solidFill>
                <a:latin typeface="Verdana" panose="020B0604030504040204" pitchFamily="34" charset="0"/>
                <a:ea typeface="Verdana" panose="020B0604030504040204" pitchFamily="34" charset="0"/>
              </a:rPr>
              <a:t>nodrošināt konsultatīva un metodiska atbalsta sniegšanu vecākiem, bērniem un pedagogiem.</a:t>
            </a:r>
            <a:endParaRPr lang="en-US" dirty="0">
              <a:solidFill>
                <a:srgbClr val="C2B5D3">
                  <a:lumMod val="50000"/>
                </a:srgbClr>
              </a:solidFill>
              <a:latin typeface="Verdana" panose="020B0604030504040204" pitchFamily="34" charset="0"/>
              <a:ea typeface="Verdana" panose="020B0604030504040204" pitchFamily="34" charset="0"/>
            </a:endParaRPr>
          </a:p>
        </p:txBody>
      </p:sp>
      <p:sp>
        <p:nvSpPr>
          <p:cNvPr id="11" name="TextBox 10"/>
          <p:cNvSpPr txBox="1"/>
          <p:nvPr/>
        </p:nvSpPr>
        <p:spPr>
          <a:xfrm>
            <a:off x="-4" y="2364259"/>
            <a:ext cx="6309111" cy="4418133"/>
          </a:xfrm>
          <a:prstGeom prst="rect">
            <a:avLst/>
          </a:prstGeom>
          <a:solidFill>
            <a:srgbClr val="FEFBDA">
              <a:alpha val="70000"/>
            </a:srgb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indent="540385" algn="just">
              <a:lnSpc>
                <a:spcPct val="107000"/>
              </a:lnSpc>
            </a:pPr>
            <a:r>
              <a:rPr lang="lv-LV" sz="1550" b="1" dirty="0">
                <a:latin typeface="Times New Roman" panose="02020603050405020304" pitchFamily="18" charset="0"/>
                <a:ea typeface="Calibri" panose="020F0502020204030204" pitchFamily="34" charset="0"/>
                <a:cs typeface="Times New Roman" panose="02020603050405020304" pitchFamily="18" charset="0"/>
              </a:rPr>
              <a:t>Speciālās izglītības </a:t>
            </a:r>
            <a:r>
              <a:rPr lang="lv-LV" sz="1550" b="1">
                <a:latin typeface="Times New Roman" panose="02020603050405020304" pitchFamily="18" charset="0"/>
                <a:ea typeface="Calibri" panose="020F0502020204030204" pitchFamily="34" charset="0"/>
                <a:cs typeface="Times New Roman" panose="02020603050405020304" pitchFamily="18" charset="0"/>
              </a:rPr>
              <a:t>attīstības </a:t>
            </a:r>
            <a:r>
              <a:rPr lang="lv-LV" sz="1550" b="1" smtClean="0">
                <a:latin typeface="Times New Roman" panose="02020603050405020304" pitchFamily="18" charset="0"/>
                <a:ea typeface="Calibri" panose="020F0502020204030204" pitchFamily="34" charset="0"/>
                <a:cs typeface="Times New Roman" panose="02020603050405020304" pitchFamily="18" charset="0"/>
              </a:rPr>
              <a:t>centru darbības </a:t>
            </a:r>
            <a:r>
              <a:rPr lang="lv-LV" sz="1550" b="1" dirty="0">
                <a:latin typeface="Times New Roman" panose="02020603050405020304" pitchFamily="18" charset="0"/>
                <a:ea typeface="Calibri" panose="020F0502020204030204" pitchFamily="34" charset="0"/>
                <a:cs typeface="Times New Roman" panose="02020603050405020304" pitchFamily="18" charset="0"/>
              </a:rPr>
              <a:t>jomas ir:</a:t>
            </a:r>
            <a:endParaRPr lang="lv-LV" sz="155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lv-LV" sz="1550" dirty="0">
                <a:latin typeface="Times New Roman" panose="02020603050405020304" pitchFamily="18" charset="0"/>
                <a:ea typeface="Calibri" panose="020F0502020204030204" pitchFamily="34" charset="0"/>
                <a:cs typeface="Times New Roman" panose="02020603050405020304" pitchFamily="18" charset="0"/>
              </a:rPr>
              <a:t>agrīnas speciālo vajadzību diagnostikas nodrošināšana pirmsskolas vecuma bērniem neatkarīgi no izglītības ieguves vietas; </a:t>
            </a:r>
            <a:endParaRPr lang="lv-LV" sz="15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lv-LV" sz="1550" dirty="0">
                <a:latin typeface="Times New Roman" panose="02020603050405020304" pitchFamily="18" charset="0"/>
                <a:ea typeface="Calibri" panose="020F0502020204030204" pitchFamily="34" charset="0"/>
                <a:cs typeface="Times New Roman" panose="02020603050405020304" pitchFamily="18" charset="0"/>
              </a:rPr>
              <a:t>metodiskas un pedagoģiskas palīdzības nodrošināšana izglītības iestāžu pedagogiem jautājumos par atbalsta pasākumu piemērošanu, individuālā izglītības programmas apguves plāna izstrādi un mācību sasniegumu dinamikas izvērtējumu izglītojamam ar speciālām vajadzībām;</a:t>
            </a:r>
            <a:endParaRPr lang="lv-LV" sz="15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lv-LV" sz="1550" dirty="0">
                <a:latin typeface="Times New Roman" panose="02020603050405020304" pitchFamily="18" charset="0"/>
                <a:ea typeface="Calibri" panose="020F0502020204030204" pitchFamily="34" charset="0"/>
                <a:cs typeface="Times New Roman" panose="02020603050405020304" pitchFamily="18" charset="0"/>
              </a:rPr>
              <a:t>mācību vai metodisko atbalsta materiālu izstrādāšana, lai veicinātu izglītojamo ar speciālām vajadzībām integrēšanu izglītības apguves procesā;</a:t>
            </a:r>
            <a:endParaRPr lang="lv-LV" sz="15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lv-LV" sz="1550" dirty="0">
                <a:latin typeface="Times New Roman" panose="02020603050405020304" pitchFamily="18" charset="0"/>
                <a:ea typeface="Calibri" panose="020F0502020204030204" pitchFamily="34" charset="0"/>
                <a:cs typeface="Times New Roman" panose="02020603050405020304" pitchFamily="18" charset="0"/>
              </a:rPr>
              <a:t>konsultāciju nodrošināšana izglītības iestāžu izglītojamiem ar speciālām vajadzībām vai viņu likumiskajiem pārstāvjiem neatkarīgi no izglītojamo izglītības ieguves vietas;</a:t>
            </a:r>
            <a:endParaRPr lang="lv-LV" sz="15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lv-LV" sz="1550" dirty="0">
                <a:latin typeface="Times New Roman" panose="02020603050405020304" pitchFamily="18" charset="0"/>
                <a:ea typeface="Calibri" panose="020F0502020204030204" pitchFamily="34" charset="0"/>
                <a:cs typeface="Times New Roman" panose="02020603050405020304" pitchFamily="18" charset="0"/>
              </a:rPr>
              <a:t>informatīvi izglītojošu pasākumu organizēšana, t.sk. pedagogu profesionālās kompetences pilnveides pasākumu par iekļaujošo izglītību un palīdzības iespējām izglītojamiem ar speciālām vajadzībām;</a:t>
            </a:r>
            <a:endParaRPr lang="lv-LV" sz="15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lv-LV" sz="1550" dirty="0">
                <a:latin typeface="Times New Roman" panose="02020603050405020304" pitchFamily="18" charset="0"/>
                <a:ea typeface="Calibri" panose="020F0502020204030204" pitchFamily="34" charset="0"/>
                <a:cs typeface="Times New Roman" panose="02020603050405020304" pitchFamily="18" charset="0"/>
              </a:rPr>
              <a:t>sadarbība pētniecības jautājumos ar </a:t>
            </a:r>
            <a:r>
              <a:rPr lang="lv-LV" sz="1550" dirty="0" smtClean="0">
                <a:latin typeface="Times New Roman" panose="02020603050405020304" pitchFamily="18" charset="0"/>
                <a:ea typeface="Calibri" panose="020F0502020204030204" pitchFamily="34" charset="0"/>
                <a:cs typeface="Times New Roman" panose="02020603050405020304" pitchFamily="18" charset="0"/>
              </a:rPr>
              <a:t>augstskolām</a:t>
            </a:r>
            <a:r>
              <a:rPr lang="lv-LV" sz="1550" dirty="0">
                <a:latin typeface="Times New Roman" panose="02020603050405020304" pitchFamily="18" charset="0"/>
                <a:ea typeface="Calibri" panose="020F0502020204030204" pitchFamily="34" charset="0"/>
                <a:cs typeface="Times New Roman" panose="02020603050405020304" pitchFamily="18" charset="0"/>
              </a:rPr>
              <a:t>.</a:t>
            </a:r>
            <a:endParaRPr lang="lv-LV" sz="15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p:cNvSpPr txBox="1"/>
          <p:nvPr/>
        </p:nvSpPr>
        <p:spPr>
          <a:xfrm>
            <a:off x="6463861" y="1724748"/>
            <a:ext cx="5728137" cy="4821769"/>
          </a:xfrm>
          <a:prstGeom prst="rect">
            <a:avLst/>
          </a:prstGeom>
          <a:solidFill>
            <a:srgbClr val="FEFBDA">
              <a:alpha val="70000"/>
            </a:srgb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indent="540385" algn="just">
              <a:lnSpc>
                <a:spcPct val="107000"/>
              </a:lnSpc>
            </a:pPr>
            <a:r>
              <a:rPr lang="lv-LV" sz="1600" b="1" dirty="0">
                <a:latin typeface="Times New Roman" panose="02020603050405020304" pitchFamily="18" charset="0"/>
                <a:ea typeface="Calibri" panose="020F0502020204030204" pitchFamily="34" charset="0"/>
                <a:cs typeface="Times New Roman" panose="02020603050405020304" pitchFamily="18" charset="0"/>
              </a:rPr>
              <a:t>No pēdējo </a:t>
            </a:r>
            <a:r>
              <a:rPr lang="lv-LV" sz="1600" b="1" dirty="0" smtClean="0">
                <a:latin typeface="Times New Roman" panose="02020603050405020304" pitchFamily="18" charset="0"/>
                <a:ea typeface="Calibri" panose="020F0502020204030204" pitchFamily="34" charset="0"/>
                <a:cs typeface="Times New Roman" panose="02020603050405020304" pitchFamily="18" charset="0"/>
              </a:rPr>
              <a:t>2 </a:t>
            </a:r>
            <a:r>
              <a:rPr lang="lv-LV" sz="1600" b="1" dirty="0">
                <a:latin typeface="Times New Roman" panose="02020603050405020304" pitchFamily="18" charset="0"/>
                <a:ea typeface="Calibri" panose="020F0502020204030204" pitchFamily="34" charset="0"/>
                <a:cs typeface="Times New Roman" panose="02020603050405020304" pitchFamily="18" charset="0"/>
              </a:rPr>
              <a:t>gadu atskaitēm par kritēriju izpildi, secināms, ka speciālās izglītības attīstības centri ir nodrošinājuši: </a:t>
            </a:r>
            <a:endParaRPr lang="lv-LV"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lv-LV" sz="1600" dirty="0">
                <a:latin typeface="Times New Roman" panose="02020603050405020304" pitchFamily="18" charset="0"/>
                <a:ea typeface="Calibri" panose="020F0502020204030204" pitchFamily="34" charset="0"/>
                <a:cs typeface="Times New Roman" panose="02020603050405020304" pitchFamily="18" charset="0"/>
              </a:rPr>
              <a:t>agrīno speciālo vajadzību diagnostiku </a:t>
            </a:r>
            <a:r>
              <a:rPr lang="lv-LV" sz="1600" b="1" dirty="0">
                <a:latin typeface="Times New Roman" panose="02020603050405020304" pitchFamily="18" charset="0"/>
                <a:ea typeface="Calibri" panose="020F0502020204030204" pitchFamily="34" charset="0"/>
                <a:cs typeface="Times New Roman" panose="02020603050405020304" pitchFamily="18" charset="0"/>
              </a:rPr>
              <a:t>709</a:t>
            </a:r>
            <a:r>
              <a:rPr lang="lv-LV" sz="1600" dirty="0">
                <a:latin typeface="Times New Roman" panose="02020603050405020304" pitchFamily="18" charset="0"/>
                <a:ea typeface="Calibri" panose="020F0502020204030204" pitchFamily="34" charset="0"/>
                <a:cs typeface="Times New Roman" panose="02020603050405020304" pitchFamily="18" charset="0"/>
              </a:rPr>
              <a:t> pirmsskolas vecuma bērniem;</a:t>
            </a:r>
            <a:endParaRPr lang="lv-LV"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lv-LV" sz="1600" b="1" dirty="0">
                <a:latin typeface="Times New Roman" panose="02020603050405020304" pitchFamily="18" charset="0"/>
                <a:ea typeface="Calibri" panose="020F0502020204030204" pitchFamily="34" charset="0"/>
                <a:cs typeface="Times New Roman" panose="02020603050405020304" pitchFamily="18" charset="0"/>
              </a:rPr>
              <a:t>1750</a:t>
            </a:r>
            <a:r>
              <a:rPr lang="lv-LV" sz="1600" dirty="0">
                <a:latin typeface="Times New Roman" panose="02020603050405020304" pitchFamily="18" charset="0"/>
                <a:ea typeface="Calibri" panose="020F0502020204030204" pitchFamily="34" charset="0"/>
                <a:cs typeface="Times New Roman" panose="02020603050405020304" pitchFamily="18" charset="0"/>
              </a:rPr>
              <a:t> pedagogiem individuālu metodisku un pedagoģisku palīdzību jautājumos par atbalsta pasākumu piemērošanu, individuālā izglītības programmas apguves plāna izstrādi un mācību sasniegumu dinamikas izvērtējumu izglītojamam ar speciālām vajadzībām;</a:t>
            </a:r>
            <a:endParaRPr lang="lv-LV"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lv-LV" sz="1600" b="1" dirty="0">
                <a:latin typeface="Times New Roman" panose="02020603050405020304" pitchFamily="18" charset="0"/>
                <a:ea typeface="Calibri" panose="020F0502020204030204" pitchFamily="34" charset="0"/>
                <a:cs typeface="Times New Roman" panose="02020603050405020304" pitchFamily="18" charset="0"/>
              </a:rPr>
              <a:t>1985</a:t>
            </a:r>
            <a:r>
              <a:rPr lang="lv-LV" sz="1600" dirty="0">
                <a:latin typeface="Times New Roman" panose="02020603050405020304" pitchFamily="18" charset="0"/>
                <a:ea typeface="Calibri" panose="020F0502020204030204" pitchFamily="34" charset="0"/>
                <a:cs typeface="Times New Roman" panose="02020603050405020304" pitchFamily="18" charset="0"/>
              </a:rPr>
              <a:t> individuālas konsultācijas citu izglītības iestāžu izglītojamiem </a:t>
            </a:r>
            <a:r>
              <a:rPr lang="lv-LV" sz="1600" dirty="0" smtClean="0">
                <a:latin typeface="Times New Roman" panose="02020603050405020304" pitchFamily="18" charset="0"/>
                <a:ea typeface="Calibri" panose="020F0502020204030204" pitchFamily="34" charset="0"/>
                <a:cs typeface="Times New Roman" panose="02020603050405020304" pitchFamily="18" charset="0"/>
              </a:rPr>
              <a:t>ar speciālām vajadzībām un </a:t>
            </a:r>
            <a:r>
              <a:rPr lang="lv-LV" sz="1600" dirty="0">
                <a:latin typeface="Times New Roman" panose="02020603050405020304" pitchFamily="18" charset="0"/>
                <a:ea typeface="Calibri" panose="020F0502020204030204" pitchFamily="34" charset="0"/>
                <a:cs typeface="Times New Roman" panose="02020603050405020304" pitchFamily="18" charset="0"/>
              </a:rPr>
              <a:t>viņu vecākiem; </a:t>
            </a:r>
            <a:endParaRPr lang="lv-LV"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lv-LV" sz="1600" dirty="0">
                <a:latin typeface="Times New Roman" panose="02020603050405020304" pitchFamily="18" charset="0"/>
                <a:ea typeface="Calibri" panose="020F0502020204030204" pitchFamily="34" charset="0"/>
                <a:cs typeface="Times New Roman" panose="02020603050405020304" pitchFamily="18" charset="0"/>
              </a:rPr>
              <a:t>noorganizējuši </a:t>
            </a:r>
            <a:r>
              <a:rPr lang="lv-LV" sz="1600" b="1" dirty="0">
                <a:latin typeface="Times New Roman" panose="02020603050405020304" pitchFamily="18" charset="0"/>
                <a:ea typeface="Calibri" panose="020F0502020204030204" pitchFamily="34" charset="0"/>
                <a:cs typeface="Times New Roman" panose="02020603050405020304" pitchFamily="18" charset="0"/>
              </a:rPr>
              <a:t>111</a:t>
            </a:r>
            <a:r>
              <a:rPr lang="lv-LV" sz="1600" dirty="0">
                <a:latin typeface="Times New Roman" panose="02020603050405020304" pitchFamily="18" charset="0"/>
                <a:ea typeface="Calibri" panose="020F0502020204030204" pitchFamily="34" charset="0"/>
                <a:cs typeface="Times New Roman" panose="02020603050405020304" pitchFamily="18" charset="0"/>
              </a:rPr>
              <a:t> pasākumus izglītojamo </a:t>
            </a:r>
            <a:r>
              <a:rPr lang="lv-LV" sz="1600" dirty="0" smtClean="0">
                <a:latin typeface="Times New Roman" panose="02020603050405020304" pitchFamily="18" charset="0"/>
                <a:ea typeface="Calibri" panose="020F0502020204030204" pitchFamily="34" charset="0"/>
                <a:cs typeface="Times New Roman" panose="02020603050405020304" pitchFamily="18" charset="0"/>
              </a:rPr>
              <a:t>ar speciālām vajadzībām bērnu vecākiem</a:t>
            </a:r>
            <a:r>
              <a:rPr lang="lv-LV" sz="1600" dirty="0">
                <a:latin typeface="Times New Roman" panose="02020603050405020304" pitchFamily="18" charset="0"/>
                <a:ea typeface="Calibri" panose="020F0502020204030204" pitchFamily="34" charset="0"/>
                <a:cs typeface="Times New Roman" panose="02020603050405020304" pitchFamily="18" charset="0"/>
              </a:rPr>
              <a:t>,  citām ieinteresētajām pusēm (biedrībām, sabiedriskām organizācijām);</a:t>
            </a:r>
            <a:endParaRPr lang="lv-LV"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lv-LV" sz="1600" dirty="0">
                <a:latin typeface="Times New Roman" panose="02020603050405020304" pitchFamily="18" charset="0"/>
                <a:ea typeface="Calibri" panose="020F0502020204030204" pitchFamily="34" charset="0"/>
                <a:cs typeface="Times New Roman" panose="02020603050405020304" pitchFamily="18" charset="0"/>
              </a:rPr>
              <a:t>izstrādāti </a:t>
            </a:r>
            <a:r>
              <a:rPr lang="lv-LV" sz="1600" b="1" dirty="0">
                <a:latin typeface="Times New Roman" panose="02020603050405020304" pitchFamily="18" charset="0"/>
                <a:ea typeface="Calibri" panose="020F0502020204030204" pitchFamily="34" charset="0"/>
                <a:cs typeface="Times New Roman" panose="02020603050405020304" pitchFamily="18" charset="0"/>
              </a:rPr>
              <a:t>236</a:t>
            </a:r>
            <a:r>
              <a:rPr lang="lv-LV" sz="1600" dirty="0">
                <a:latin typeface="Times New Roman" panose="02020603050405020304" pitchFamily="18" charset="0"/>
                <a:ea typeface="Calibri" panose="020F0502020204030204" pitchFamily="34" charset="0"/>
                <a:cs typeface="Times New Roman" panose="02020603050405020304" pitchFamily="18" charset="0"/>
              </a:rPr>
              <a:t> mācību un metodiskie atbalsta materiāli, lai veicinātu izglītojamo </a:t>
            </a:r>
            <a:r>
              <a:rPr lang="lv-LV" sz="1600" dirty="0" smtClean="0">
                <a:latin typeface="Times New Roman" panose="02020603050405020304" pitchFamily="18" charset="0"/>
                <a:ea typeface="Calibri" panose="020F0502020204030204" pitchFamily="34" charset="0"/>
                <a:cs typeface="Times New Roman" panose="02020603050405020304" pitchFamily="18" charset="0"/>
              </a:rPr>
              <a:t>ar speciālām vajadzībām integrēšanu </a:t>
            </a:r>
            <a:r>
              <a:rPr lang="lv-LV" sz="1600" dirty="0">
                <a:latin typeface="Times New Roman" panose="02020603050405020304" pitchFamily="18" charset="0"/>
                <a:ea typeface="Calibri" panose="020F0502020204030204" pitchFamily="34" charset="0"/>
                <a:cs typeface="Times New Roman" panose="02020603050405020304" pitchFamily="18" charset="0"/>
              </a:rPr>
              <a:t>izglītības apguves procesā un īstenoti citi pasākumi. </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742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138" y="277101"/>
            <a:ext cx="11378559" cy="1418548"/>
          </a:xfrm>
        </p:spPr>
        <p:txBody>
          <a:bodyPr/>
          <a:lstStyle/>
          <a:p>
            <a:pPr lvl="0" algn="ctr">
              <a:buClr>
                <a:srgbClr val="000000"/>
              </a:buClr>
              <a:buSzTx/>
            </a:pPr>
            <a:r>
              <a:rPr lang="lv-LV" dirty="0" smtClean="0"/>
              <a:t>Izglītojamo skaits ar speciālām vajadzībām speciālās izglītības programmās</a:t>
            </a:r>
            <a:br>
              <a:rPr lang="lv-LV" dirty="0" smtClean="0"/>
            </a:br>
            <a:r>
              <a:rPr lang="en-US" sz="1200" b="0" i="1" dirty="0">
                <a:latin typeface="Verdana" panose="020B0604030504040204" pitchFamily="34" charset="0"/>
                <a:ea typeface="Verdana" panose="020B0604030504040204" pitchFamily="34" charset="0"/>
                <a:cs typeface="Arial"/>
                <a:sym typeface="Arial"/>
              </a:rPr>
              <a:t>2022./2023.mācību </a:t>
            </a:r>
            <a:r>
              <a:rPr lang="en-US" sz="1200" b="0" i="1" dirty="0" err="1">
                <a:latin typeface="Verdana" panose="020B0604030504040204" pitchFamily="34" charset="0"/>
                <a:ea typeface="Verdana" panose="020B0604030504040204" pitchFamily="34" charset="0"/>
                <a:cs typeface="Arial"/>
                <a:sym typeface="Arial"/>
              </a:rPr>
              <a:t>gadā</a:t>
            </a:r>
            <a:r>
              <a:rPr lang="en-US" sz="1200" b="0" i="1" dirty="0">
                <a:latin typeface="Verdana" panose="020B0604030504040204" pitchFamily="34" charset="0"/>
                <a:ea typeface="Verdana" panose="020B0604030504040204" pitchFamily="34" charset="0"/>
                <a:cs typeface="Arial"/>
                <a:sym typeface="Arial"/>
              </a:rPr>
              <a:t>:</a:t>
            </a:r>
            <a:br>
              <a:rPr lang="en-US" sz="1200" b="0" i="1" dirty="0">
                <a:latin typeface="Verdana" panose="020B0604030504040204" pitchFamily="34" charset="0"/>
                <a:ea typeface="Verdana" panose="020B0604030504040204" pitchFamily="34" charset="0"/>
                <a:cs typeface="Arial"/>
                <a:sym typeface="Arial"/>
              </a:rPr>
            </a:br>
            <a:r>
              <a:rPr lang="en-US" sz="1200" b="0" i="1" dirty="0">
                <a:latin typeface="Verdana" panose="020B0604030504040204" pitchFamily="34" charset="0"/>
                <a:ea typeface="Verdana" panose="020B0604030504040204" pitchFamily="34" charset="0"/>
                <a:cs typeface="Arial"/>
                <a:sym typeface="Arial"/>
              </a:rPr>
              <a:t>- </a:t>
            </a:r>
            <a:r>
              <a:rPr lang="en-US" sz="1200" i="1" dirty="0" err="1">
                <a:latin typeface="Verdana" panose="020B0604030504040204" pitchFamily="34" charset="0"/>
                <a:ea typeface="Verdana" panose="020B0604030504040204" pitchFamily="34" charset="0"/>
                <a:cs typeface="Arial"/>
                <a:sym typeface="Arial"/>
              </a:rPr>
              <a:t>pašvaldību</a:t>
            </a:r>
            <a:r>
              <a:rPr lang="en-US" sz="1200" i="1" dirty="0">
                <a:latin typeface="Verdana" panose="020B0604030504040204" pitchFamily="34" charset="0"/>
                <a:ea typeface="Verdana" panose="020B0604030504040204" pitchFamily="34" charset="0"/>
                <a:cs typeface="Arial"/>
                <a:sym typeface="Arial"/>
              </a:rPr>
              <a:t> </a:t>
            </a:r>
            <a:r>
              <a:rPr lang="en-US" sz="1200" b="0" i="1" dirty="0" err="1">
                <a:latin typeface="Verdana" panose="020B0604030504040204" pitchFamily="34" charset="0"/>
                <a:ea typeface="Verdana" panose="020B0604030504040204" pitchFamily="34" charset="0"/>
                <a:cs typeface="Arial"/>
                <a:sym typeface="Arial"/>
              </a:rPr>
              <a:t>skolu</a:t>
            </a:r>
            <a:r>
              <a:rPr lang="en-US" sz="1200" b="0" i="1" dirty="0">
                <a:latin typeface="Verdana" panose="020B0604030504040204" pitchFamily="34" charset="0"/>
                <a:ea typeface="Verdana" panose="020B0604030504040204" pitchFamily="34" charset="0"/>
                <a:cs typeface="Arial"/>
                <a:sym typeface="Arial"/>
              </a:rPr>
              <a:t> </a:t>
            </a:r>
            <a:r>
              <a:rPr lang="en-US" sz="1200" b="0" i="1" dirty="0" err="1">
                <a:latin typeface="Verdana" panose="020B0604030504040204" pitchFamily="34" charset="0"/>
                <a:ea typeface="Verdana" panose="020B0604030504040204" pitchFamily="34" charset="0"/>
                <a:cs typeface="Arial"/>
                <a:sym typeface="Arial"/>
              </a:rPr>
              <a:t>skaits</a:t>
            </a:r>
            <a:r>
              <a:rPr lang="en-US" sz="1200" b="0" i="1" dirty="0">
                <a:latin typeface="Verdana" panose="020B0604030504040204" pitchFamily="34" charset="0"/>
                <a:ea typeface="Verdana" panose="020B0604030504040204" pitchFamily="34" charset="0"/>
                <a:cs typeface="Arial"/>
                <a:sym typeface="Arial"/>
              </a:rPr>
              <a:t>, </a:t>
            </a:r>
            <a:r>
              <a:rPr lang="en-US" sz="1200" b="0" i="1" dirty="0" err="1">
                <a:latin typeface="Verdana" panose="020B0604030504040204" pitchFamily="34" charset="0"/>
                <a:ea typeface="Verdana" panose="020B0604030504040204" pitchFamily="34" charset="0"/>
                <a:cs typeface="Arial"/>
                <a:sym typeface="Arial"/>
              </a:rPr>
              <a:t>kurās</a:t>
            </a:r>
            <a:r>
              <a:rPr lang="en-US" sz="1200" b="0" i="1" dirty="0">
                <a:latin typeface="Verdana" panose="020B0604030504040204" pitchFamily="34" charset="0"/>
                <a:ea typeface="Verdana" panose="020B0604030504040204" pitchFamily="34" charset="0"/>
                <a:cs typeface="Arial"/>
                <a:sym typeface="Arial"/>
              </a:rPr>
              <a:t> </a:t>
            </a:r>
            <a:r>
              <a:rPr lang="en-US" sz="1200" b="0" i="1" dirty="0" err="1">
                <a:latin typeface="Verdana" panose="020B0604030504040204" pitchFamily="34" charset="0"/>
                <a:ea typeface="Verdana" panose="020B0604030504040204" pitchFamily="34" charset="0"/>
                <a:cs typeface="Arial"/>
                <a:sym typeface="Arial"/>
              </a:rPr>
              <a:t>iekļauti</a:t>
            </a:r>
            <a:r>
              <a:rPr lang="en-US" sz="1200" b="0" i="1" dirty="0">
                <a:latin typeface="Verdana" panose="020B0604030504040204" pitchFamily="34" charset="0"/>
                <a:ea typeface="Verdana" panose="020B0604030504040204" pitchFamily="34" charset="0"/>
                <a:cs typeface="Arial"/>
                <a:sym typeface="Arial"/>
              </a:rPr>
              <a:t> </a:t>
            </a:r>
            <a:r>
              <a:rPr lang="en-US" sz="1200" b="0" i="1" dirty="0" err="1">
                <a:latin typeface="Verdana" panose="020B0604030504040204" pitchFamily="34" charset="0"/>
                <a:ea typeface="Verdana" panose="020B0604030504040204" pitchFamily="34" charset="0"/>
                <a:cs typeface="Arial"/>
                <a:sym typeface="Arial"/>
              </a:rPr>
              <a:t>skolēni</a:t>
            </a:r>
            <a:r>
              <a:rPr lang="en-US" sz="1200" b="0" i="1" dirty="0">
                <a:latin typeface="Verdana" panose="020B0604030504040204" pitchFamily="34" charset="0"/>
                <a:ea typeface="Verdana" panose="020B0604030504040204" pitchFamily="34" charset="0"/>
                <a:cs typeface="Arial"/>
                <a:sym typeface="Arial"/>
              </a:rPr>
              <a:t> </a:t>
            </a:r>
            <a:r>
              <a:rPr lang="en-US" sz="1200" b="0" i="1" dirty="0" err="1">
                <a:latin typeface="Verdana" panose="020B0604030504040204" pitchFamily="34" charset="0"/>
                <a:ea typeface="Verdana" panose="020B0604030504040204" pitchFamily="34" charset="0"/>
                <a:cs typeface="Arial"/>
                <a:sym typeface="Arial"/>
              </a:rPr>
              <a:t>ar</a:t>
            </a:r>
            <a:r>
              <a:rPr lang="en-US" sz="1200" b="0" i="1" dirty="0">
                <a:latin typeface="Verdana" panose="020B0604030504040204" pitchFamily="34" charset="0"/>
                <a:ea typeface="Verdana" panose="020B0604030504040204" pitchFamily="34" charset="0"/>
                <a:cs typeface="Arial"/>
                <a:sym typeface="Arial"/>
              </a:rPr>
              <a:t> </a:t>
            </a:r>
            <a:r>
              <a:rPr lang="en-US" sz="1200" b="0" i="1" dirty="0" err="1">
                <a:latin typeface="Verdana" panose="020B0604030504040204" pitchFamily="34" charset="0"/>
                <a:ea typeface="Verdana" panose="020B0604030504040204" pitchFamily="34" charset="0"/>
                <a:cs typeface="Arial"/>
                <a:sym typeface="Arial"/>
              </a:rPr>
              <a:t>speciālās</a:t>
            </a:r>
            <a:r>
              <a:rPr lang="en-US" sz="1200" b="0" i="1" dirty="0">
                <a:latin typeface="Verdana" panose="020B0604030504040204" pitchFamily="34" charset="0"/>
                <a:ea typeface="Verdana" panose="020B0604030504040204" pitchFamily="34" charset="0"/>
                <a:cs typeface="Arial"/>
                <a:sym typeface="Arial"/>
              </a:rPr>
              <a:t> izglītības </a:t>
            </a:r>
            <a:r>
              <a:rPr lang="en-US" sz="1200" b="0" i="1" dirty="0" err="1">
                <a:latin typeface="Verdana" panose="020B0604030504040204" pitchFamily="34" charset="0"/>
                <a:ea typeface="Verdana" panose="020B0604030504040204" pitchFamily="34" charset="0"/>
                <a:cs typeface="Arial"/>
                <a:sym typeface="Arial"/>
              </a:rPr>
              <a:t>programmām</a:t>
            </a:r>
            <a:r>
              <a:rPr lang="en-US" sz="1200" b="0" i="1" dirty="0">
                <a:latin typeface="Verdana" panose="020B0604030504040204" pitchFamily="34" charset="0"/>
                <a:ea typeface="Verdana" panose="020B0604030504040204" pitchFamily="34" charset="0"/>
                <a:cs typeface="Arial"/>
                <a:sym typeface="Arial"/>
              </a:rPr>
              <a:t> – </a:t>
            </a:r>
            <a:r>
              <a:rPr lang="en-US" sz="1200" i="1" dirty="0">
                <a:latin typeface="Verdana" panose="020B0604030504040204" pitchFamily="34" charset="0"/>
                <a:ea typeface="Verdana" panose="020B0604030504040204" pitchFamily="34" charset="0"/>
                <a:cs typeface="Arial"/>
                <a:sym typeface="Arial"/>
              </a:rPr>
              <a:t>364</a:t>
            </a:r>
            <a:r>
              <a:rPr lang="en-US" sz="1200" b="0" i="1" dirty="0">
                <a:latin typeface="Verdana" panose="020B0604030504040204" pitchFamily="34" charset="0"/>
                <a:ea typeface="Verdana" panose="020B0604030504040204" pitchFamily="34" charset="0"/>
                <a:cs typeface="Arial"/>
                <a:sym typeface="Arial"/>
              </a:rPr>
              <a:t> (no 530) </a:t>
            </a:r>
            <a:r>
              <a:rPr lang="en-US" sz="1200" b="0" i="1" dirty="0" err="1">
                <a:latin typeface="Verdana" panose="020B0604030504040204" pitchFamily="34" charset="0"/>
                <a:ea typeface="Verdana" panose="020B0604030504040204" pitchFamily="34" charset="0"/>
                <a:cs typeface="Arial"/>
                <a:sym typeface="Arial"/>
              </a:rPr>
              <a:t>jeb</a:t>
            </a:r>
            <a:r>
              <a:rPr lang="en-US" sz="1200" b="0" i="1" dirty="0">
                <a:latin typeface="Verdana" panose="020B0604030504040204" pitchFamily="34" charset="0"/>
                <a:ea typeface="Verdana" panose="020B0604030504040204" pitchFamily="34" charset="0"/>
                <a:cs typeface="Arial"/>
                <a:sym typeface="Arial"/>
              </a:rPr>
              <a:t> </a:t>
            </a:r>
            <a:r>
              <a:rPr lang="en-US" sz="1200" i="1" dirty="0">
                <a:latin typeface="Verdana" panose="020B0604030504040204" pitchFamily="34" charset="0"/>
                <a:ea typeface="Verdana" panose="020B0604030504040204" pitchFamily="34" charset="0"/>
                <a:cs typeface="Arial"/>
                <a:sym typeface="Arial"/>
              </a:rPr>
              <a:t>68,6%</a:t>
            </a:r>
            <a:r>
              <a:rPr lang="en-US" sz="1200" b="0" i="1" dirty="0">
                <a:latin typeface="Verdana" panose="020B0604030504040204" pitchFamily="34" charset="0"/>
                <a:ea typeface="Verdana" panose="020B0604030504040204" pitchFamily="34" charset="0"/>
                <a:cs typeface="Arial"/>
                <a:sym typeface="Arial"/>
              </a:rPr>
              <a:t>;</a:t>
            </a:r>
            <a:br>
              <a:rPr lang="en-US" sz="1200" b="0" i="1" dirty="0">
                <a:latin typeface="Verdana" panose="020B0604030504040204" pitchFamily="34" charset="0"/>
                <a:ea typeface="Verdana" panose="020B0604030504040204" pitchFamily="34" charset="0"/>
                <a:cs typeface="Arial"/>
                <a:sym typeface="Arial"/>
              </a:rPr>
            </a:br>
            <a:r>
              <a:rPr lang="en-US" sz="1200" b="0" i="1" dirty="0">
                <a:latin typeface="Verdana" panose="020B0604030504040204" pitchFamily="34" charset="0"/>
                <a:ea typeface="Verdana" panose="020B0604030504040204" pitchFamily="34" charset="0"/>
                <a:cs typeface="Arial"/>
                <a:sym typeface="Arial"/>
              </a:rPr>
              <a:t>-</a:t>
            </a:r>
            <a:r>
              <a:rPr lang="en-US" sz="1200" i="1" dirty="0">
                <a:latin typeface="Verdana" panose="020B0604030504040204" pitchFamily="34" charset="0"/>
                <a:ea typeface="Verdana" panose="020B0604030504040204" pitchFamily="34" charset="0"/>
                <a:cs typeface="Arial"/>
                <a:sym typeface="Arial"/>
              </a:rPr>
              <a:t> </a:t>
            </a:r>
            <a:r>
              <a:rPr lang="en-US" sz="1200" i="1" dirty="0" err="1">
                <a:latin typeface="Verdana" panose="020B0604030504040204" pitchFamily="34" charset="0"/>
                <a:ea typeface="Verdana" panose="020B0604030504040204" pitchFamily="34" charset="0"/>
                <a:cs typeface="Arial"/>
                <a:sym typeface="Arial"/>
              </a:rPr>
              <a:t>privāto</a:t>
            </a:r>
            <a:r>
              <a:rPr lang="en-US" sz="1200" i="1" dirty="0">
                <a:latin typeface="Verdana" panose="020B0604030504040204" pitchFamily="34" charset="0"/>
                <a:ea typeface="Verdana" panose="020B0604030504040204" pitchFamily="34" charset="0"/>
                <a:cs typeface="Arial"/>
                <a:sym typeface="Arial"/>
              </a:rPr>
              <a:t> </a:t>
            </a:r>
            <a:r>
              <a:rPr lang="en-US" sz="1200" b="0" i="1" dirty="0" err="1">
                <a:latin typeface="Verdana" panose="020B0604030504040204" pitchFamily="34" charset="0"/>
                <a:ea typeface="Verdana" panose="020B0604030504040204" pitchFamily="34" charset="0"/>
                <a:cs typeface="Arial"/>
                <a:sym typeface="Arial"/>
              </a:rPr>
              <a:t>skolu</a:t>
            </a:r>
            <a:r>
              <a:rPr lang="en-US" sz="1200" b="0" i="1" dirty="0">
                <a:latin typeface="Verdana" panose="020B0604030504040204" pitchFamily="34" charset="0"/>
                <a:ea typeface="Verdana" panose="020B0604030504040204" pitchFamily="34" charset="0"/>
                <a:cs typeface="Arial"/>
                <a:sym typeface="Arial"/>
              </a:rPr>
              <a:t> </a:t>
            </a:r>
            <a:r>
              <a:rPr lang="en-US" sz="1200" b="0" i="1" dirty="0" err="1">
                <a:latin typeface="Verdana" panose="020B0604030504040204" pitchFamily="34" charset="0"/>
                <a:ea typeface="Verdana" panose="020B0604030504040204" pitchFamily="34" charset="0"/>
                <a:cs typeface="Arial"/>
                <a:sym typeface="Arial"/>
              </a:rPr>
              <a:t>skaits</a:t>
            </a:r>
            <a:r>
              <a:rPr lang="en-US" sz="1200" b="0" i="1" dirty="0">
                <a:latin typeface="Verdana" panose="020B0604030504040204" pitchFamily="34" charset="0"/>
                <a:ea typeface="Verdana" panose="020B0604030504040204" pitchFamily="34" charset="0"/>
                <a:cs typeface="Arial"/>
                <a:sym typeface="Arial"/>
              </a:rPr>
              <a:t>, </a:t>
            </a:r>
            <a:r>
              <a:rPr lang="en-US" sz="1200" b="0" i="1" dirty="0" err="1">
                <a:latin typeface="Verdana" panose="020B0604030504040204" pitchFamily="34" charset="0"/>
                <a:ea typeface="Verdana" panose="020B0604030504040204" pitchFamily="34" charset="0"/>
                <a:cs typeface="Arial"/>
                <a:sym typeface="Arial"/>
              </a:rPr>
              <a:t>kurās</a:t>
            </a:r>
            <a:r>
              <a:rPr lang="en-US" sz="1200" b="0" i="1" dirty="0">
                <a:latin typeface="Verdana" panose="020B0604030504040204" pitchFamily="34" charset="0"/>
                <a:ea typeface="Verdana" panose="020B0604030504040204" pitchFamily="34" charset="0"/>
                <a:cs typeface="Arial"/>
                <a:sym typeface="Arial"/>
              </a:rPr>
              <a:t> </a:t>
            </a:r>
            <a:r>
              <a:rPr lang="en-US" sz="1200" b="0" i="1" dirty="0" err="1">
                <a:latin typeface="Verdana" panose="020B0604030504040204" pitchFamily="34" charset="0"/>
                <a:ea typeface="Verdana" panose="020B0604030504040204" pitchFamily="34" charset="0"/>
                <a:cs typeface="Arial"/>
                <a:sym typeface="Arial"/>
              </a:rPr>
              <a:t>iekļauti</a:t>
            </a:r>
            <a:r>
              <a:rPr lang="en-US" sz="1200" b="0" i="1" dirty="0">
                <a:latin typeface="Verdana" panose="020B0604030504040204" pitchFamily="34" charset="0"/>
                <a:ea typeface="Verdana" panose="020B0604030504040204" pitchFamily="34" charset="0"/>
                <a:cs typeface="Arial"/>
                <a:sym typeface="Arial"/>
              </a:rPr>
              <a:t> </a:t>
            </a:r>
            <a:r>
              <a:rPr lang="en-US" sz="1200" b="0" i="1" dirty="0" err="1">
                <a:latin typeface="Verdana" panose="020B0604030504040204" pitchFamily="34" charset="0"/>
                <a:ea typeface="Verdana" panose="020B0604030504040204" pitchFamily="34" charset="0"/>
                <a:cs typeface="Arial"/>
                <a:sym typeface="Arial"/>
              </a:rPr>
              <a:t>skolēni</a:t>
            </a:r>
            <a:r>
              <a:rPr lang="en-US" sz="1200" b="0" i="1" dirty="0">
                <a:latin typeface="Verdana" panose="020B0604030504040204" pitchFamily="34" charset="0"/>
                <a:ea typeface="Verdana" panose="020B0604030504040204" pitchFamily="34" charset="0"/>
                <a:cs typeface="Arial"/>
                <a:sym typeface="Arial"/>
              </a:rPr>
              <a:t> </a:t>
            </a:r>
            <a:r>
              <a:rPr lang="en-US" sz="1200" b="0" i="1" dirty="0" err="1">
                <a:latin typeface="Verdana" panose="020B0604030504040204" pitchFamily="34" charset="0"/>
                <a:ea typeface="Verdana" panose="020B0604030504040204" pitchFamily="34" charset="0"/>
                <a:cs typeface="Arial"/>
                <a:sym typeface="Arial"/>
              </a:rPr>
              <a:t>ar</a:t>
            </a:r>
            <a:r>
              <a:rPr lang="en-US" sz="1200" b="0" i="1" dirty="0">
                <a:latin typeface="Verdana" panose="020B0604030504040204" pitchFamily="34" charset="0"/>
                <a:ea typeface="Verdana" panose="020B0604030504040204" pitchFamily="34" charset="0"/>
                <a:cs typeface="Arial"/>
                <a:sym typeface="Arial"/>
              </a:rPr>
              <a:t> </a:t>
            </a:r>
            <a:r>
              <a:rPr lang="en-US" sz="1200" b="0" i="1" dirty="0" err="1">
                <a:latin typeface="Verdana" panose="020B0604030504040204" pitchFamily="34" charset="0"/>
                <a:ea typeface="Verdana" panose="020B0604030504040204" pitchFamily="34" charset="0"/>
                <a:cs typeface="Arial"/>
                <a:sym typeface="Arial"/>
              </a:rPr>
              <a:t>speciālās</a:t>
            </a:r>
            <a:r>
              <a:rPr lang="en-US" sz="1200" b="0" i="1" dirty="0">
                <a:latin typeface="Verdana" panose="020B0604030504040204" pitchFamily="34" charset="0"/>
                <a:ea typeface="Verdana" panose="020B0604030504040204" pitchFamily="34" charset="0"/>
                <a:cs typeface="Arial"/>
                <a:sym typeface="Arial"/>
              </a:rPr>
              <a:t> izglītības </a:t>
            </a:r>
            <a:r>
              <a:rPr lang="en-US" sz="1200" b="0" i="1" dirty="0" err="1">
                <a:latin typeface="Verdana" panose="020B0604030504040204" pitchFamily="34" charset="0"/>
                <a:ea typeface="Verdana" panose="020B0604030504040204" pitchFamily="34" charset="0"/>
                <a:cs typeface="Arial"/>
                <a:sym typeface="Arial"/>
              </a:rPr>
              <a:t>programmām</a:t>
            </a:r>
            <a:r>
              <a:rPr lang="en-US" sz="1200" b="0" i="1" dirty="0">
                <a:latin typeface="Verdana" panose="020B0604030504040204" pitchFamily="34" charset="0"/>
                <a:ea typeface="Verdana" panose="020B0604030504040204" pitchFamily="34" charset="0"/>
                <a:cs typeface="Arial"/>
                <a:sym typeface="Arial"/>
              </a:rPr>
              <a:t> – </a:t>
            </a:r>
            <a:r>
              <a:rPr lang="en-US" sz="1200" i="1" dirty="0">
                <a:latin typeface="Verdana" panose="020B0604030504040204" pitchFamily="34" charset="0"/>
                <a:ea typeface="Verdana" panose="020B0604030504040204" pitchFamily="34" charset="0"/>
                <a:cs typeface="Arial"/>
                <a:sym typeface="Arial"/>
              </a:rPr>
              <a:t>8</a:t>
            </a:r>
            <a:r>
              <a:rPr lang="en-US" sz="1200" b="0" i="1" dirty="0">
                <a:latin typeface="Verdana" panose="020B0604030504040204" pitchFamily="34" charset="0"/>
                <a:ea typeface="Verdana" panose="020B0604030504040204" pitchFamily="34" charset="0"/>
                <a:cs typeface="Arial"/>
                <a:sym typeface="Arial"/>
              </a:rPr>
              <a:t> (no 72) </a:t>
            </a:r>
            <a:r>
              <a:rPr lang="en-US" sz="1200" b="0" i="1" dirty="0" err="1">
                <a:latin typeface="Verdana" panose="020B0604030504040204" pitchFamily="34" charset="0"/>
                <a:ea typeface="Verdana" panose="020B0604030504040204" pitchFamily="34" charset="0"/>
                <a:cs typeface="Arial"/>
                <a:sym typeface="Arial"/>
              </a:rPr>
              <a:t>jeb</a:t>
            </a:r>
            <a:r>
              <a:rPr lang="en-US" sz="1200" b="0" i="1" dirty="0">
                <a:latin typeface="Verdana" panose="020B0604030504040204" pitchFamily="34" charset="0"/>
                <a:ea typeface="Verdana" panose="020B0604030504040204" pitchFamily="34" charset="0"/>
                <a:cs typeface="Arial"/>
                <a:sym typeface="Arial"/>
              </a:rPr>
              <a:t> </a:t>
            </a:r>
            <a:r>
              <a:rPr lang="en-US" sz="1200" i="1" dirty="0">
                <a:latin typeface="Verdana" panose="020B0604030504040204" pitchFamily="34" charset="0"/>
                <a:ea typeface="Verdana" panose="020B0604030504040204" pitchFamily="34" charset="0"/>
                <a:cs typeface="Arial"/>
                <a:sym typeface="Arial"/>
              </a:rPr>
              <a:t>11,1%</a:t>
            </a:r>
            <a:r>
              <a:rPr lang="en-US" sz="1200" b="0" i="1" dirty="0">
                <a:latin typeface="Verdana" panose="020B0604030504040204" pitchFamily="34" charset="0"/>
                <a:ea typeface="Verdana" panose="020B0604030504040204" pitchFamily="34" charset="0"/>
                <a:cs typeface="Arial"/>
                <a:sym typeface="Arial"/>
              </a:rPr>
              <a:t>.</a:t>
            </a:r>
            <a:br>
              <a:rPr lang="en-US" sz="1200" b="0" i="1" dirty="0">
                <a:latin typeface="Verdana" panose="020B0604030504040204" pitchFamily="34" charset="0"/>
                <a:ea typeface="Verdana" panose="020B0604030504040204" pitchFamily="34" charset="0"/>
                <a:cs typeface="Arial"/>
                <a:sym typeface="Arial"/>
              </a:rPr>
            </a:br>
            <a:endParaRPr lang="lv-LV" dirty="0"/>
          </a:p>
        </p:txBody>
      </p:sp>
      <p:sp>
        <p:nvSpPr>
          <p:cNvPr id="4" name="Slide Number Placeholder 3"/>
          <p:cNvSpPr>
            <a:spLocks noGrp="1"/>
          </p:cNvSpPr>
          <p:nvPr>
            <p:ph type="sldNum" idx="12"/>
          </p:nvPr>
        </p:nvSpPr>
        <p:spPr/>
        <p:txBody>
          <a:bodyPr/>
          <a:lstStyle/>
          <a:p>
            <a:fld id="{00000000-1234-1234-1234-123412341234}" type="slidenum">
              <a:rPr lang="lv-LV" smtClean="0"/>
              <a:pPr/>
              <a:t>7</a:t>
            </a:fld>
            <a:endParaRPr lang="lv-LV"/>
          </a:p>
        </p:txBody>
      </p:sp>
      <p:pic>
        <p:nvPicPr>
          <p:cNvPr id="7" name="Picture 6"/>
          <p:cNvPicPr>
            <a:picLocks noChangeAspect="1"/>
          </p:cNvPicPr>
          <p:nvPr/>
        </p:nvPicPr>
        <p:blipFill>
          <a:blip r:embed="rId3"/>
          <a:stretch>
            <a:fillRect/>
          </a:stretch>
        </p:blipFill>
        <p:spPr>
          <a:xfrm>
            <a:off x="467138" y="1724853"/>
            <a:ext cx="11528196" cy="3859481"/>
          </a:xfrm>
          <a:prstGeom prst="rect">
            <a:avLst/>
          </a:prstGeom>
        </p:spPr>
      </p:pic>
      <p:sp>
        <p:nvSpPr>
          <p:cNvPr id="8" name="TextBox 7"/>
          <p:cNvSpPr txBox="1"/>
          <p:nvPr/>
        </p:nvSpPr>
        <p:spPr>
          <a:xfrm>
            <a:off x="5318752" y="5647211"/>
            <a:ext cx="6676581" cy="523220"/>
          </a:xfrm>
          <a:prstGeom prst="rect">
            <a:avLst/>
          </a:prstGeom>
          <a:solidFill>
            <a:srgbClr val="FEFBDA"/>
          </a:solidFill>
          <a:ln>
            <a:solidFill>
              <a:schemeClr val="accent1"/>
            </a:solidFill>
          </a:ln>
        </p:spPr>
        <p:txBody>
          <a:bodyPr wrap="square" rtlCol="0">
            <a:spAutoFit/>
          </a:bodyPr>
          <a:lstStyle/>
          <a:p>
            <a:pPr algn="ctr"/>
            <a:r>
              <a:rPr lang="en-US" i="1" dirty="0" smtClean="0">
                <a:solidFill>
                  <a:srgbClr val="664790"/>
                </a:solidFill>
                <a:latin typeface="Verdana" panose="020B0604030504040204" pitchFamily="34" charset="0"/>
                <a:ea typeface="Verdana" panose="020B0604030504040204" pitchFamily="34" charset="0"/>
              </a:rPr>
              <a:t>2022./2023.m.g. – “58” un “59” </a:t>
            </a:r>
            <a:r>
              <a:rPr lang="en-US" i="1" dirty="0" err="1" smtClean="0">
                <a:solidFill>
                  <a:srgbClr val="664790"/>
                </a:solidFill>
                <a:latin typeface="Verdana" panose="020B0604030504040204" pitchFamily="34" charset="0"/>
                <a:ea typeface="Verdana" panose="020B0604030504040204" pitchFamily="34" charset="0"/>
              </a:rPr>
              <a:t>kopā</a:t>
            </a:r>
            <a:r>
              <a:rPr lang="en-US" i="1" dirty="0" smtClean="0">
                <a:solidFill>
                  <a:srgbClr val="664790"/>
                </a:solidFill>
                <a:latin typeface="Verdana" panose="020B0604030504040204" pitchFamily="34" charset="0"/>
                <a:ea typeface="Verdana" panose="020B0604030504040204" pitchFamily="34" charset="0"/>
              </a:rPr>
              <a:t> – </a:t>
            </a:r>
            <a:r>
              <a:rPr lang="en-US" b="1" i="1" dirty="0" smtClean="0">
                <a:solidFill>
                  <a:srgbClr val="664790"/>
                </a:solidFill>
                <a:latin typeface="Verdana" panose="020B0604030504040204" pitchFamily="34" charset="0"/>
                <a:ea typeface="Verdana" panose="020B0604030504040204" pitchFamily="34" charset="0"/>
              </a:rPr>
              <a:t>3535  </a:t>
            </a:r>
            <a:r>
              <a:rPr lang="en-US" i="1" dirty="0" err="1" smtClean="0">
                <a:solidFill>
                  <a:srgbClr val="664790"/>
                </a:solidFill>
                <a:latin typeface="Verdana" panose="020B0604030504040204" pitchFamily="34" charset="0"/>
                <a:ea typeface="Verdana" panose="020B0604030504040204" pitchFamily="34" charset="0"/>
              </a:rPr>
              <a:t>jeb</a:t>
            </a:r>
            <a:r>
              <a:rPr lang="en-US" i="1" dirty="0" smtClean="0">
                <a:solidFill>
                  <a:srgbClr val="664790"/>
                </a:solidFill>
                <a:latin typeface="Verdana" panose="020B0604030504040204" pitchFamily="34" charset="0"/>
                <a:ea typeface="Verdana" panose="020B0604030504040204" pitchFamily="34" charset="0"/>
              </a:rPr>
              <a:t> </a:t>
            </a:r>
            <a:r>
              <a:rPr lang="en-US" b="1" i="1" dirty="0" smtClean="0">
                <a:solidFill>
                  <a:srgbClr val="664790"/>
                </a:solidFill>
                <a:latin typeface="Verdana" panose="020B0604030504040204" pitchFamily="34" charset="0"/>
                <a:ea typeface="Verdana" panose="020B0604030504040204" pitchFamily="34" charset="0"/>
              </a:rPr>
              <a:t>~80% </a:t>
            </a:r>
          </a:p>
          <a:p>
            <a:pPr algn="ctr"/>
            <a:r>
              <a:rPr lang="en-US" i="1" dirty="0" smtClean="0">
                <a:solidFill>
                  <a:srgbClr val="664790"/>
                </a:solidFill>
                <a:latin typeface="Verdana" panose="020B0604030504040204" pitchFamily="34" charset="0"/>
                <a:ea typeface="Verdana" panose="020B0604030504040204" pitchFamily="34" charset="0"/>
              </a:rPr>
              <a:t>no </a:t>
            </a:r>
            <a:r>
              <a:rPr lang="en-US" i="1" dirty="0" err="1" smtClean="0">
                <a:solidFill>
                  <a:srgbClr val="664790"/>
                </a:solidFill>
                <a:latin typeface="Verdana" panose="020B0604030504040204" pitchFamily="34" charset="0"/>
                <a:ea typeface="Verdana" panose="020B0604030504040204" pitchFamily="34" charset="0"/>
              </a:rPr>
              <a:t>visiem</a:t>
            </a:r>
            <a:r>
              <a:rPr lang="en-US" i="1" dirty="0" smtClean="0">
                <a:solidFill>
                  <a:srgbClr val="664790"/>
                </a:solidFill>
                <a:latin typeface="Verdana" panose="020B0604030504040204" pitchFamily="34" charset="0"/>
                <a:ea typeface="Verdana" panose="020B0604030504040204" pitchFamily="34" charset="0"/>
              </a:rPr>
              <a:t> </a:t>
            </a:r>
            <a:r>
              <a:rPr lang="en-US" i="1" dirty="0" err="1" smtClean="0">
                <a:solidFill>
                  <a:srgbClr val="664790"/>
                </a:solidFill>
                <a:latin typeface="Verdana" panose="020B0604030504040204" pitchFamily="34" charset="0"/>
                <a:ea typeface="Verdana" panose="020B0604030504040204" pitchFamily="34" charset="0"/>
              </a:rPr>
              <a:t>izglītojamiem</a:t>
            </a:r>
            <a:r>
              <a:rPr lang="en-US" i="1" dirty="0" smtClean="0">
                <a:solidFill>
                  <a:srgbClr val="664790"/>
                </a:solidFill>
                <a:latin typeface="Verdana" panose="020B0604030504040204" pitchFamily="34" charset="0"/>
                <a:ea typeface="Verdana" panose="020B0604030504040204" pitchFamily="34" charset="0"/>
              </a:rPr>
              <a:t> </a:t>
            </a:r>
            <a:r>
              <a:rPr lang="en-US" i="1" dirty="0" err="1" smtClean="0">
                <a:solidFill>
                  <a:srgbClr val="664790"/>
                </a:solidFill>
                <a:latin typeface="Verdana" panose="020B0604030504040204" pitchFamily="34" charset="0"/>
                <a:ea typeface="Verdana" panose="020B0604030504040204" pitchFamily="34" charset="0"/>
              </a:rPr>
              <a:t>speciālās</a:t>
            </a:r>
            <a:r>
              <a:rPr lang="en-US" i="1" dirty="0" smtClean="0">
                <a:solidFill>
                  <a:srgbClr val="664790"/>
                </a:solidFill>
                <a:latin typeface="Verdana" panose="020B0604030504040204" pitchFamily="34" charset="0"/>
                <a:ea typeface="Verdana" panose="020B0604030504040204" pitchFamily="34" charset="0"/>
              </a:rPr>
              <a:t> IP SII </a:t>
            </a:r>
            <a:endParaRPr lang="en-US" i="1" dirty="0">
              <a:solidFill>
                <a:srgbClr val="664790"/>
              </a:solidFill>
              <a:latin typeface="Verdana" panose="020B0604030504040204" pitchFamily="34" charset="0"/>
              <a:ea typeface="Verdana" panose="020B0604030504040204" pitchFamily="34" charset="0"/>
            </a:endParaRPr>
          </a:p>
        </p:txBody>
      </p:sp>
      <p:sp>
        <p:nvSpPr>
          <p:cNvPr id="9" name="TextBox 8"/>
          <p:cNvSpPr txBox="1"/>
          <p:nvPr/>
        </p:nvSpPr>
        <p:spPr>
          <a:xfrm>
            <a:off x="5318752" y="6188610"/>
            <a:ext cx="6676581" cy="523220"/>
          </a:xfrm>
          <a:prstGeom prst="rect">
            <a:avLst/>
          </a:prstGeom>
          <a:solidFill>
            <a:srgbClr val="FEFBDA"/>
          </a:solidFill>
          <a:ln>
            <a:solidFill>
              <a:schemeClr val="accent5">
                <a:lumMod val="75000"/>
              </a:schemeClr>
            </a:solidFill>
          </a:ln>
        </p:spPr>
        <p:txBody>
          <a:bodyPr wrap="square" rtlCol="0">
            <a:spAutoFit/>
          </a:bodyPr>
          <a:lstStyle/>
          <a:p>
            <a:pPr algn="ctr"/>
            <a:r>
              <a:rPr lang="en-US" i="1" dirty="0" smtClean="0">
                <a:solidFill>
                  <a:schemeClr val="accent2">
                    <a:lumMod val="75000"/>
                  </a:schemeClr>
                </a:solidFill>
                <a:latin typeface="Verdana" panose="020B0604030504040204" pitchFamily="34" charset="0"/>
                <a:ea typeface="Verdana" panose="020B0604030504040204" pitchFamily="34" charset="0"/>
              </a:rPr>
              <a:t>2022./2023.mācību </a:t>
            </a:r>
            <a:r>
              <a:rPr lang="en-US" i="1" dirty="0" err="1" smtClean="0">
                <a:solidFill>
                  <a:schemeClr val="accent2">
                    <a:lumMod val="75000"/>
                  </a:schemeClr>
                </a:solidFill>
                <a:latin typeface="Verdana" panose="020B0604030504040204" pitchFamily="34" charset="0"/>
                <a:ea typeface="Verdana" panose="020B0604030504040204" pitchFamily="34" charset="0"/>
              </a:rPr>
              <a:t>gadā</a:t>
            </a:r>
            <a:r>
              <a:rPr lang="en-US" i="1" dirty="0" smtClean="0">
                <a:solidFill>
                  <a:schemeClr val="accent2">
                    <a:lumMod val="75000"/>
                  </a:schemeClr>
                </a:solidFill>
                <a:latin typeface="Verdana" panose="020B0604030504040204" pitchFamily="34" charset="0"/>
                <a:ea typeface="Verdana" panose="020B0604030504040204" pitchFamily="34" charset="0"/>
              </a:rPr>
              <a:t> </a:t>
            </a:r>
            <a:r>
              <a:rPr lang="en-US" b="1" i="1" dirty="0" smtClean="0">
                <a:solidFill>
                  <a:schemeClr val="accent2">
                    <a:lumMod val="75000"/>
                  </a:schemeClr>
                </a:solidFill>
                <a:latin typeface="Verdana" panose="020B0604030504040204" pitchFamily="34" charset="0"/>
                <a:ea typeface="Verdana" panose="020B0604030504040204" pitchFamily="34" charset="0"/>
              </a:rPr>
              <a:t>768</a:t>
            </a:r>
            <a:r>
              <a:rPr lang="en-US" i="1" dirty="0" smtClean="0">
                <a:solidFill>
                  <a:schemeClr val="accent2">
                    <a:lumMod val="75000"/>
                  </a:schemeClr>
                </a:solidFill>
                <a:latin typeface="Verdana" panose="020B0604030504040204" pitchFamily="34" charset="0"/>
                <a:ea typeface="Verdana" panose="020B0604030504040204" pitchFamily="34" charset="0"/>
              </a:rPr>
              <a:t> </a:t>
            </a:r>
            <a:r>
              <a:rPr lang="en-US" i="1" dirty="0" err="1" smtClean="0">
                <a:solidFill>
                  <a:schemeClr val="accent2">
                    <a:lumMod val="75000"/>
                  </a:schemeClr>
                </a:solidFill>
                <a:latin typeface="Verdana" panose="020B0604030504040204" pitchFamily="34" charset="0"/>
                <a:ea typeface="Verdana" panose="020B0604030504040204" pitchFamily="34" charset="0"/>
              </a:rPr>
              <a:t>izglītojamie</a:t>
            </a:r>
            <a:r>
              <a:rPr lang="en-US" i="1" dirty="0" smtClean="0">
                <a:solidFill>
                  <a:schemeClr val="accent2">
                    <a:lumMod val="75000"/>
                  </a:schemeClr>
                </a:solidFill>
                <a:latin typeface="Verdana" panose="020B0604030504040204" pitchFamily="34" charset="0"/>
                <a:ea typeface="Verdana" panose="020B0604030504040204" pitchFamily="34" charset="0"/>
              </a:rPr>
              <a:t> </a:t>
            </a:r>
            <a:r>
              <a:rPr lang="en-US" i="1" dirty="0" err="1" smtClean="0">
                <a:solidFill>
                  <a:schemeClr val="accent2">
                    <a:lumMod val="75000"/>
                  </a:schemeClr>
                </a:solidFill>
                <a:latin typeface="Verdana" panose="020B0604030504040204" pitchFamily="34" charset="0"/>
                <a:ea typeface="Verdana" panose="020B0604030504040204" pitchFamily="34" charset="0"/>
              </a:rPr>
              <a:t>apgūst</a:t>
            </a:r>
            <a:r>
              <a:rPr lang="en-US" i="1" dirty="0" smtClean="0">
                <a:solidFill>
                  <a:schemeClr val="accent2">
                    <a:lumMod val="75000"/>
                  </a:schemeClr>
                </a:solidFill>
                <a:latin typeface="Verdana" panose="020B0604030504040204" pitchFamily="34" charset="0"/>
                <a:ea typeface="Verdana" panose="020B0604030504040204" pitchFamily="34" charset="0"/>
              </a:rPr>
              <a:t> </a:t>
            </a:r>
          </a:p>
          <a:p>
            <a:pPr algn="ctr"/>
            <a:r>
              <a:rPr lang="en-US" b="1" i="1" dirty="0" err="1" smtClean="0">
                <a:solidFill>
                  <a:schemeClr val="accent2">
                    <a:lumMod val="75000"/>
                  </a:schemeClr>
                </a:solidFill>
                <a:latin typeface="Verdana" panose="020B0604030504040204" pitchFamily="34" charset="0"/>
                <a:ea typeface="Verdana" panose="020B0604030504040204" pitchFamily="34" charset="0"/>
              </a:rPr>
              <a:t>profesionālās</a:t>
            </a:r>
            <a:r>
              <a:rPr lang="en-US" b="1" i="1" dirty="0" smtClean="0">
                <a:solidFill>
                  <a:schemeClr val="accent2">
                    <a:lumMod val="75000"/>
                  </a:schemeClr>
                </a:solidFill>
                <a:latin typeface="Verdana" panose="020B0604030504040204" pitchFamily="34" charset="0"/>
                <a:ea typeface="Verdana" panose="020B0604030504040204" pitchFamily="34" charset="0"/>
              </a:rPr>
              <a:t> </a:t>
            </a:r>
            <a:r>
              <a:rPr lang="en-US" b="1" i="1" dirty="0" err="1">
                <a:solidFill>
                  <a:schemeClr val="accent2">
                    <a:lumMod val="75000"/>
                  </a:schemeClr>
                </a:solidFill>
                <a:latin typeface="Verdana" panose="020B0604030504040204" pitchFamily="34" charset="0"/>
                <a:ea typeface="Verdana" panose="020B0604030504040204" pitchFamily="34" charset="0"/>
              </a:rPr>
              <a:t>pamatizglītības</a:t>
            </a:r>
            <a:r>
              <a:rPr lang="en-US" b="1" i="1" dirty="0">
                <a:solidFill>
                  <a:schemeClr val="accent2">
                    <a:lumMod val="75000"/>
                  </a:schemeClr>
                </a:solidFill>
                <a:latin typeface="Verdana" panose="020B0604030504040204" pitchFamily="34" charset="0"/>
                <a:ea typeface="Verdana" panose="020B0604030504040204" pitchFamily="34" charset="0"/>
              </a:rPr>
              <a:t> </a:t>
            </a:r>
            <a:r>
              <a:rPr lang="en-US" b="1" i="1" dirty="0" err="1" smtClean="0">
                <a:solidFill>
                  <a:schemeClr val="accent2">
                    <a:lumMod val="75000"/>
                  </a:schemeClr>
                </a:solidFill>
                <a:latin typeface="Verdana" panose="020B0604030504040204" pitchFamily="34" charset="0"/>
                <a:ea typeface="Verdana" panose="020B0604030504040204" pitchFamily="34" charset="0"/>
              </a:rPr>
              <a:t>programmas</a:t>
            </a:r>
            <a:r>
              <a:rPr lang="en-US" b="1" i="1" dirty="0" smtClean="0">
                <a:solidFill>
                  <a:schemeClr val="accent2">
                    <a:lumMod val="75000"/>
                  </a:schemeClr>
                </a:solidFill>
                <a:latin typeface="Verdana" panose="020B0604030504040204" pitchFamily="34" charset="0"/>
                <a:ea typeface="Verdana" panose="020B0604030504040204" pitchFamily="34" charset="0"/>
              </a:rPr>
              <a:t> </a:t>
            </a:r>
            <a:r>
              <a:rPr lang="en-US" i="1" dirty="0" smtClean="0">
                <a:solidFill>
                  <a:schemeClr val="accent2">
                    <a:lumMod val="75000"/>
                  </a:schemeClr>
                </a:solidFill>
                <a:latin typeface="Verdana" panose="020B0604030504040204" pitchFamily="34" charset="0"/>
                <a:ea typeface="Verdana" panose="020B0604030504040204" pitchFamily="34" charset="0"/>
              </a:rPr>
              <a:t>SII</a:t>
            </a:r>
            <a:endParaRPr lang="en-US" i="1" dirty="0">
              <a:solidFill>
                <a:schemeClr val="accent2">
                  <a:lumMod val="75000"/>
                </a:schemeClr>
              </a:solidFill>
              <a:latin typeface="Verdana" panose="020B0604030504040204" pitchFamily="34" charset="0"/>
              <a:ea typeface="Verdana" panose="020B0604030504040204" pitchFamily="34" charset="0"/>
            </a:endParaRPr>
          </a:p>
        </p:txBody>
      </p:sp>
      <p:sp>
        <p:nvSpPr>
          <p:cNvPr id="10" name="TextBox 9"/>
          <p:cNvSpPr txBox="1"/>
          <p:nvPr/>
        </p:nvSpPr>
        <p:spPr>
          <a:xfrm>
            <a:off x="376646" y="5613538"/>
            <a:ext cx="4019341" cy="261610"/>
          </a:xfrm>
          <a:prstGeom prst="rect">
            <a:avLst/>
          </a:prstGeom>
          <a:noFill/>
        </p:spPr>
        <p:txBody>
          <a:bodyPr wrap="square" rtlCol="0">
            <a:spAutoFit/>
          </a:bodyPr>
          <a:lstStyle/>
          <a:p>
            <a:r>
              <a:rPr lang="en-US" sz="1050" i="1" dirty="0" err="1" smtClean="0"/>
              <a:t>Datu</a:t>
            </a:r>
            <a:r>
              <a:rPr lang="en-US" sz="1050" i="1" dirty="0" smtClean="0"/>
              <a:t> </a:t>
            </a:r>
            <a:r>
              <a:rPr lang="en-US" sz="1050" i="1" dirty="0" err="1" smtClean="0"/>
              <a:t>avots</a:t>
            </a:r>
            <a:r>
              <a:rPr lang="en-US" sz="1050" i="1" dirty="0" smtClean="0"/>
              <a:t>: 01.09.2022. VIIS </a:t>
            </a:r>
            <a:r>
              <a:rPr lang="en-US" sz="1050" i="1" dirty="0" err="1" smtClean="0"/>
              <a:t>operatīvie</a:t>
            </a:r>
            <a:r>
              <a:rPr lang="en-US" sz="1050" i="1" dirty="0" smtClean="0"/>
              <a:t> </a:t>
            </a:r>
            <a:r>
              <a:rPr lang="en-US" sz="1050" i="1" dirty="0" err="1" smtClean="0"/>
              <a:t>dati</a:t>
            </a:r>
            <a:r>
              <a:rPr lang="en-US" sz="1050" i="1" dirty="0" smtClean="0"/>
              <a:t> </a:t>
            </a:r>
            <a:endParaRPr lang="en-US" sz="1050" i="1" dirty="0"/>
          </a:p>
        </p:txBody>
      </p:sp>
    </p:spTree>
    <p:extLst>
      <p:ext uri="{BB962C8B-B14F-4D97-AF65-F5344CB8AC3E}">
        <p14:creationId xmlns:p14="http://schemas.microsoft.com/office/powerpoint/2010/main" val="3323072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775" y="257551"/>
            <a:ext cx="11396549" cy="1142815"/>
          </a:xfrm>
        </p:spPr>
        <p:txBody>
          <a:bodyPr/>
          <a:lstStyle/>
          <a:p>
            <a:pPr algn="ctr"/>
            <a:r>
              <a:rPr lang="lv-LV" sz="2800" dirty="0"/>
              <a:t>Iniciatīvas pedagogu sagatavošanā</a:t>
            </a:r>
          </a:p>
        </p:txBody>
      </p:sp>
      <p:sp>
        <p:nvSpPr>
          <p:cNvPr id="4" name="Slide Number Placeholder 3"/>
          <p:cNvSpPr>
            <a:spLocks noGrp="1"/>
          </p:cNvSpPr>
          <p:nvPr>
            <p:ph type="sldNum" idx="12"/>
          </p:nvPr>
        </p:nvSpPr>
        <p:spPr/>
        <p:txBody>
          <a:bodyPr/>
          <a:lstStyle/>
          <a:p>
            <a:fld id="{00000000-1234-1234-1234-123412341234}" type="slidenum">
              <a:rPr lang="lv-LV" smtClean="0"/>
              <a:pPr/>
              <a:t>8</a:t>
            </a:fld>
            <a:endParaRPr lang="lv-LV"/>
          </a:p>
        </p:txBody>
      </p:sp>
      <p:pic>
        <p:nvPicPr>
          <p:cNvPr id="7" name="Picture 6"/>
          <p:cNvPicPr>
            <a:picLocks noChangeAspect="1"/>
          </p:cNvPicPr>
          <p:nvPr/>
        </p:nvPicPr>
        <p:blipFill>
          <a:blip r:embed="rId3"/>
          <a:stretch>
            <a:fillRect/>
          </a:stretch>
        </p:blipFill>
        <p:spPr>
          <a:xfrm>
            <a:off x="0" y="1636419"/>
            <a:ext cx="5208897" cy="5221168"/>
          </a:xfrm>
          <a:prstGeom prst="rect">
            <a:avLst/>
          </a:prstGeom>
        </p:spPr>
      </p:pic>
      <p:sp>
        <p:nvSpPr>
          <p:cNvPr id="8" name="Content Placeholder 2">
            <a:extLst>
              <a:ext uri="{FF2B5EF4-FFF2-40B4-BE49-F238E27FC236}">
                <a16:creationId xmlns:a16="http://schemas.microsoft.com/office/drawing/2014/main" xmlns="" id="{F8599936-77E5-41D1-A1FE-E3EB9153E4B3}"/>
              </a:ext>
            </a:extLst>
          </p:cNvPr>
          <p:cNvSpPr txBox="1">
            <a:spLocks/>
          </p:cNvSpPr>
          <p:nvPr/>
        </p:nvSpPr>
        <p:spPr>
          <a:xfrm>
            <a:off x="5208897" y="1786318"/>
            <a:ext cx="6804427" cy="4590570"/>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rgbClr val="664790"/>
              </a:buClr>
              <a:buSzPts val="2400"/>
              <a:buFont typeface="Arial"/>
              <a:buNone/>
              <a:defRPr sz="2400" b="0" i="0" u="none" strike="noStrike" cap="none">
                <a:solidFill>
                  <a:srgbClr val="664790"/>
                </a:solidFill>
                <a:latin typeface="Verdana"/>
                <a:ea typeface="Verdana"/>
                <a:cs typeface="Verdana"/>
                <a:sym typeface="Verdana"/>
              </a:defRPr>
            </a:lvl1pPr>
            <a:lvl2pPr marL="914400" marR="0" lvl="1" indent="-228600" algn="l" rtl="0">
              <a:lnSpc>
                <a:spcPct val="100000"/>
              </a:lnSpc>
              <a:spcBef>
                <a:spcPts val="500"/>
              </a:spcBef>
              <a:spcAft>
                <a:spcPts val="0"/>
              </a:spcAft>
              <a:buClr>
                <a:srgbClr val="664790"/>
              </a:buClr>
              <a:buSzPts val="2000"/>
              <a:buFont typeface="Arial"/>
              <a:buNone/>
              <a:defRPr sz="2000" b="0" i="0" u="none" strike="noStrike" cap="none">
                <a:solidFill>
                  <a:srgbClr val="664790"/>
                </a:solidFill>
                <a:latin typeface="Verdana"/>
                <a:ea typeface="Verdana"/>
                <a:cs typeface="Verdana"/>
                <a:sym typeface="Verdana"/>
              </a:defRPr>
            </a:lvl2pPr>
            <a:lvl3pPr marL="1371600" marR="0" lvl="2" indent="-228600" algn="l" rtl="0">
              <a:lnSpc>
                <a:spcPct val="100000"/>
              </a:lnSpc>
              <a:spcBef>
                <a:spcPts val="500"/>
              </a:spcBef>
              <a:spcAft>
                <a:spcPts val="0"/>
              </a:spcAft>
              <a:buClr>
                <a:srgbClr val="664790"/>
              </a:buClr>
              <a:buSzPts val="1800"/>
              <a:buFont typeface="Arial"/>
              <a:buNone/>
              <a:defRPr sz="1800" b="0" i="0" u="none" strike="noStrike" cap="none">
                <a:solidFill>
                  <a:srgbClr val="664790"/>
                </a:solidFill>
                <a:latin typeface="Verdana"/>
                <a:ea typeface="Verdana"/>
                <a:cs typeface="Verdana"/>
                <a:sym typeface="Verdana"/>
              </a:defRPr>
            </a:lvl3pPr>
            <a:lvl4pPr marL="1828800" marR="0" lvl="3" indent="-228600" algn="l" rtl="0">
              <a:lnSpc>
                <a:spcPct val="100000"/>
              </a:lnSpc>
              <a:spcBef>
                <a:spcPts val="500"/>
              </a:spcBef>
              <a:spcAft>
                <a:spcPts val="0"/>
              </a:spcAft>
              <a:buClr>
                <a:srgbClr val="664790"/>
              </a:buClr>
              <a:buSzPts val="1400"/>
              <a:buFont typeface="Arial"/>
              <a:buNone/>
              <a:defRPr sz="1400" b="0" i="0" u="none" strike="noStrike" cap="none">
                <a:solidFill>
                  <a:srgbClr val="664790"/>
                </a:solidFill>
                <a:latin typeface="Verdana"/>
                <a:ea typeface="Verdana"/>
                <a:cs typeface="Verdana"/>
                <a:sym typeface="Verdana"/>
              </a:defRPr>
            </a:lvl4pPr>
            <a:lvl5pPr marL="2286000" marR="0" lvl="4" indent="-228600" algn="l" rtl="0">
              <a:lnSpc>
                <a:spcPct val="100000"/>
              </a:lnSpc>
              <a:spcBef>
                <a:spcPts val="500"/>
              </a:spcBef>
              <a:spcAft>
                <a:spcPts val="0"/>
              </a:spcAft>
              <a:buClr>
                <a:srgbClr val="664790"/>
              </a:buClr>
              <a:buSzPts val="1200"/>
              <a:buFont typeface="Arial"/>
              <a:buNone/>
              <a:defRPr sz="1200" b="0" i="0" u="none" strike="noStrike" cap="none">
                <a:solidFill>
                  <a:srgbClr val="664790"/>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pPr marL="571500" indent="-342900">
              <a:spcBef>
                <a:spcPts val="600"/>
              </a:spcBef>
              <a:spcAft>
                <a:spcPts val="600"/>
              </a:spcAft>
              <a:buFont typeface="Wingdings" panose="05000000000000000000" pitchFamily="2" charset="2"/>
              <a:buChar char="ü"/>
            </a:pPr>
            <a:r>
              <a:rPr lang="lv-LV" sz="1400" dirty="0">
                <a:solidFill>
                  <a:schemeClr val="accent2">
                    <a:lumMod val="75000"/>
                  </a:schemeClr>
                </a:solidFill>
              </a:rPr>
              <a:t>Jauno skolotāju sagatavošanas studiju programmu saturā ir iekļauta bāze, lai veicinātu pedagogu kompetences speciālajā izglītībā. </a:t>
            </a:r>
            <a:endParaRPr lang="en-US" sz="1400" dirty="0">
              <a:solidFill>
                <a:schemeClr val="accent2">
                  <a:lumMod val="75000"/>
                </a:schemeClr>
              </a:solidFill>
            </a:endParaRPr>
          </a:p>
          <a:p>
            <a:pPr marL="571500" indent="-342900">
              <a:spcBef>
                <a:spcPts val="600"/>
              </a:spcBef>
              <a:spcAft>
                <a:spcPts val="600"/>
              </a:spcAft>
              <a:buFont typeface="Wingdings" panose="05000000000000000000" pitchFamily="2" charset="2"/>
              <a:buChar char="ü"/>
            </a:pPr>
            <a:r>
              <a:rPr lang="lv-LV" sz="1400" dirty="0" smtClean="0">
                <a:solidFill>
                  <a:schemeClr val="accent2">
                    <a:lumMod val="75000"/>
                  </a:schemeClr>
                </a:solidFill>
              </a:rPr>
              <a:t>Rēzeknes </a:t>
            </a:r>
            <a:r>
              <a:rPr lang="lv-LV" sz="1400" dirty="0">
                <a:solidFill>
                  <a:schemeClr val="accent2">
                    <a:lumMod val="75000"/>
                  </a:schemeClr>
                </a:solidFill>
              </a:rPr>
              <a:t>tehnoloģiju akadēmijā - jauna pedagogu sagatavošanas bakalaura studiju programmu saturu </a:t>
            </a:r>
            <a:r>
              <a:rPr lang="lv-LV" sz="1400" b="1" dirty="0">
                <a:solidFill>
                  <a:schemeClr val="accent2">
                    <a:lumMod val="75000"/>
                  </a:schemeClr>
                </a:solidFill>
              </a:rPr>
              <a:t>ar īpašu uzsvaru uz speciālo izglītību</a:t>
            </a:r>
            <a:r>
              <a:rPr lang="lv-LV" sz="1400" dirty="0">
                <a:solidFill>
                  <a:schemeClr val="accent2">
                    <a:lumMod val="75000"/>
                  </a:schemeClr>
                </a:solidFill>
              </a:rPr>
              <a:t>, kas veidota pēc moduļu sistēmas, lai šos moduļus varētu piedāvāt arī pedagogu </a:t>
            </a:r>
            <a:r>
              <a:rPr lang="lv-LV" sz="1400" dirty="0" smtClean="0">
                <a:solidFill>
                  <a:schemeClr val="accent2">
                    <a:lumMod val="75000"/>
                  </a:schemeClr>
                </a:solidFill>
              </a:rPr>
              <a:t>tālākizglītībai</a:t>
            </a:r>
            <a:r>
              <a:rPr lang="en-US" sz="1400" dirty="0" smtClean="0">
                <a:solidFill>
                  <a:schemeClr val="accent2">
                    <a:lumMod val="75000"/>
                  </a:schemeClr>
                </a:solidFill>
              </a:rPr>
              <a:t>.</a:t>
            </a:r>
            <a:endParaRPr lang="lv-LV" sz="1400" dirty="0" smtClean="0">
              <a:solidFill>
                <a:schemeClr val="accent2">
                  <a:lumMod val="75000"/>
                </a:schemeClr>
              </a:solidFill>
            </a:endParaRPr>
          </a:p>
          <a:p>
            <a:pPr marL="228600" indent="0" algn="just">
              <a:spcBef>
                <a:spcPts val="600"/>
              </a:spcBef>
              <a:spcAft>
                <a:spcPts val="600"/>
              </a:spcAft>
            </a:pPr>
            <a:r>
              <a:rPr lang="lv-LV" sz="1100" i="1" dirty="0">
                <a:solidFill>
                  <a:schemeClr val="accent2">
                    <a:lumMod val="75000"/>
                  </a:schemeClr>
                </a:solidFill>
              </a:rPr>
              <a:t>2020.gada 12.jūnijā tika apstiprināts profesiju standarts «Skolotājs», kas nosaka, ka visās pedagogu sagatavošanas studiju programmās ir jāīsteno modulis par iekļaujošu izglītību un izglītību bērniem ar speciālajām vajadzībām. Ar Darbības programmas "Izaugsme un nodarbinātība" 8.2.1. specifiskā atbalsta mērķa "Samazināt studiju programmu fragmentāciju un stiprināt resursu koplietošanu" atbalstu tika izstrādātas jaunas pedagogu sagatavošanas programmas, kur tika iekļautas minētās kompetences. </a:t>
            </a:r>
            <a:r>
              <a:rPr lang="lv-LV" sz="1100" i="1" dirty="0" smtClean="0">
                <a:solidFill>
                  <a:schemeClr val="accent2">
                    <a:lumMod val="75000"/>
                  </a:schemeClr>
                </a:solidFill>
              </a:rPr>
              <a:t>Daugavpils </a:t>
            </a:r>
            <a:r>
              <a:rPr lang="lv-LV" sz="1100" i="1" dirty="0">
                <a:solidFill>
                  <a:schemeClr val="accent2">
                    <a:lumMod val="75000"/>
                  </a:schemeClr>
                </a:solidFill>
              </a:rPr>
              <a:t>Universitāte, Jāzepa Vītola Latvijas Mūzikas akadēmija, Latvijas Universitāte, Liepājas Universitāte un Rēzeknes Tehnoloģiju akadēmija laika posmā no 2020. gada 6. jūnijam līdz 2020. gada 13. novembrim ir licencējušas projektu ietvaros izstrādātās studiju programmas un jau nodrošina jaunā satura īstenošanu studiju procesā.</a:t>
            </a:r>
            <a:endParaRPr lang="en-US" sz="1100" i="1" dirty="0" smtClean="0">
              <a:solidFill>
                <a:schemeClr val="accent2">
                  <a:lumMod val="75000"/>
                </a:schemeClr>
              </a:solidFill>
            </a:endParaRPr>
          </a:p>
          <a:p>
            <a:pPr marL="571500" indent="-342900">
              <a:spcBef>
                <a:spcPts val="600"/>
              </a:spcBef>
              <a:spcAft>
                <a:spcPts val="600"/>
              </a:spcAft>
              <a:buFont typeface="Wingdings" panose="05000000000000000000" pitchFamily="2" charset="2"/>
              <a:buChar char="ü"/>
            </a:pPr>
            <a:r>
              <a:rPr lang="lv-LV" altLang="lv-LV" sz="1400" dirty="0" smtClean="0">
                <a:solidFill>
                  <a:schemeClr val="accent2">
                    <a:lumMod val="75000"/>
                  </a:schemeClr>
                </a:solidFill>
              </a:rPr>
              <a:t>Katru gadu no </a:t>
            </a:r>
            <a:r>
              <a:rPr lang="en-US" altLang="lv-LV" sz="1400" dirty="0" err="1" smtClean="0">
                <a:solidFill>
                  <a:schemeClr val="accent2">
                    <a:lumMod val="75000"/>
                  </a:schemeClr>
                </a:solidFill>
              </a:rPr>
              <a:t>valsts</a:t>
            </a:r>
            <a:r>
              <a:rPr lang="en-US" altLang="lv-LV" sz="1400" dirty="0" smtClean="0">
                <a:solidFill>
                  <a:schemeClr val="accent2">
                    <a:lumMod val="75000"/>
                  </a:schemeClr>
                </a:solidFill>
              </a:rPr>
              <a:t> </a:t>
            </a:r>
            <a:r>
              <a:rPr lang="en-US" altLang="lv-LV" sz="1400" dirty="0" err="1" smtClean="0">
                <a:solidFill>
                  <a:schemeClr val="accent2">
                    <a:lumMod val="75000"/>
                  </a:schemeClr>
                </a:solidFill>
              </a:rPr>
              <a:t>budžeta</a:t>
            </a:r>
            <a:r>
              <a:rPr lang="en-US" altLang="lv-LV" sz="1400" dirty="0" smtClean="0">
                <a:solidFill>
                  <a:schemeClr val="accent2">
                    <a:lumMod val="75000"/>
                  </a:schemeClr>
                </a:solidFill>
              </a:rPr>
              <a:t> </a:t>
            </a:r>
            <a:r>
              <a:rPr lang="lv-LV" altLang="lv-LV" sz="1400" dirty="0" smtClean="0">
                <a:solidFill>
                  <a:schemeClr val="accent2">
                    <a:lumMod val="75000"/>
                  </a:schemeClr>
                </a:solidFill>
              </a:rPr>
              <a:t>tiek plānots finansējums</a:t>
            </a:r>
            <a:r>
              <a:rPr lang="en-US" altLang="lv-LV" sz="1400" dirty="0" smtClean="0">
                <a:solidFill>
                  <a:schemeClr val="accent2">
                    <a:lumMod val="75000"/>
                  </a:schemeClr>
                </a:solidFill>
              </a:rPr>
              <a:t> </a:t>
            </a:r>
            <a:r>
              <a:rPr lang="lv-LV" altLang="lv-LV" sz="1400" dirty="0" smtClean="0">
                <a:solidFill>
                  <a:schemeClr val="accent2">
                    <a:lumMod val="75000"/>
                  </a:schemeClr>
                </a:solidFill>
              </a:rPr>
              <a:t>pedagogiem</a:t>
            </a:r>
            <a:r>
              <a:rPr lang="en-US" altLang="lv-LV" sz="1400" dirty="0" smtClean="0">
                <a:solidFill>
                  <a:schemeClr val="accent2">
                    <a:lumMod val="75000"/>
                  </a:schemeClr>
                </a:solidFill>
              </a:rPr>
              <a:t>, </a:t>
            </a:r>
            <a:r>
              <a:rPr lang="en-US" altLang="lv-LV" sz="1400" dirty="0" err="1" smtClean="0">
                <a:solidFill>
                  <a:schemeClr val="accent2">
                    <a:lumMod val="75000"/>
                  </a:schemeClr>
                </a:solidFill>
              </a:rPr>
              <a:t>lai</a:t>
            </a:r>
            <a:r>
              <a:rPr lang="en-US" altLang="lv-LV" sz="1400" dirty="0" smtClean="0">
                <a:solidFill>
                  <a:schemeClr val="accent2">
                    <a:lumMod val="75000"/>
                  </a:schemeClr>
                </a:solidFill>
              </a:rPr>
              <a:t> </a:t>
            </a:r>
            <a:r>
              <a:rPr lang="en-US" altLang="lv-LV" sz="1400" dirty="0" err="1" smtClean="0">
                <a:solidFill>
                  <a:schemeClr val="accent2">
                    <a:lumMod val="75000"/>
                  </a:schemeClr>
                </a:solidFill>
              </a:rPr>
              <a:t>iegūtu</a:t>
            </a:r>
            <a:r>
              <a:rPr lang="en-US" altLang="lv-LV" sz="1400" dirty="0" smtClean="0">
                <a:solidFill>
                  <a:schemeClr val="accent2">
                    <a:lumMod val="75000"/>
                  </a:schemeClr>
                </a:solidFill>
              </a:rPr>
              <a:t> </a:t>
            </a:r>
            <a:r>
              <a:rPr lang="en-US" altLang="lv-LV" sz="1400" dirty="0" err="1" smtClean="0">
                <a:solidFill>
                  <a:schemeClr val="accent2">
                    <a:lumMod val="75000"/>
                  </a:schemeClr>
                </a:solidFill>
              </a:rPr>
              <a:t>tiesības</a:t>
            </a:r>
            <a:r>
              <a:rPr lang="en-US" altLang="lv-LV" sz="1400" dirty="0" smtClean="0">
                <a:solidFill>
                  <a:schemeClr val="accent2">
                    <a:lumMod val="75000"/>
                  </a:schemeClr>
                </a:solidFill>
              </a:rPr>
              <a:t> </a:t>
            </a:r>
            <a:r>
              <a:rPr lang="lv-LV" altLang="lv-LV" sz="1400" dirty="0" smtClean="0">
                <a:solidFill>
                  <a:schemeClr val="accent2">
                    <a:lumMod val="75000"/>
                  </a:schemeClr>
                </a:solidFill>
              </a:rPr>
              <a:t>darbam ar bērniem ar speciālām vajadzībām</a:t>
            </a:r>
            <a:r>
              <a:rPr lang="en-US" altLang="lv-LV" sz="1400" dirty="0" smtClean="0">
                <a:solidFill>
                  <a:schemeClr val="accent2">
                    <a:lumMod val="75000"/>
                  </a:schemeClr>
                </a:solidFill>
              </a:rPr>
              <a:t>.</a:t>
            </a:r>
          </a:p>
          <a:p>
            <a:pPr marL="571500" indent="-342900">
              <a:spcBef>
                <a:spcPts val="600"/>
              </a:spcBef>
              <a:spcAft>
                <a:spcPts val="600"/>
              </a:spcAft>
              <a:buFont typeface="Wingdings" panose="05000000000000000000" pitchFamily="2" charset="2"/>
              <a:buChar char="ü"/>
            </a:pPr>
            <a:r>
              <a:rPr lang="lv-LV" altLang="lv-LV" sz="1400" b="1" dirty="0" smtClean="0">
                <a:solidFill>
                  <a:schemeClr val="accent2">
                    <a:lumMod val="75000"/>
                  </a:schemeClr>
                </a:solidFill>
              </a:rPr>
              <a:t>Speciālās </a:t>
            </a:r>
            <a:r>
              <a:rPr lang="en-US" altLang="lv-LV" sz="1400" b="1" dirty="0" err="1" smtClean="0">
                <a:solidFill>
                  <a:schemeClr val="accent2">
                    <a:lumMod val="75000"/>
                  </a:schemeClr>
                </a:solidFill>
              </a:rPr>
              <a:t>i</a:t>
            </a:r>
            <a:r>
              <a:rPr lang="lv-LV" altLang="lv-LV" sz="1400" b="1" dirty="0" err="1" smtClean="0">
                <a:solidFill>
                  <a:schemeClr val="accent2">
                    <a:lumMod val="75000"/>
                  </a:schemeClr>
                </a:solidFill>
              </a:rPr>
              <a:t>zglītības</a:t>
            </a:r>
            <a:r>
              <a:rPr lang="lv-LV" altLang="lv-LV" sz="1400" b="1" dirty="0" smtClean="0">
                <a:solidFill>
                  <a:schemeClr val="accent2">
                    <a:lumMod val="75000"/>
                  </a:schemeClr>
                </a:solidFill>
              </a:rPr>
              <a:t> iestādes</a:t>
            </a:r>
            <a:r>
              <a:rPr lang="en-US" altLang="lv-LV" sz="1400" b="1" dirty="0" smtClean="0">
                <a:solidFill>
                  <a:schemeClr val="accent2">
                    <a:lumMod val="75000"/>
                  </a:schemeClr>
                </a:solidFill>
              </a:rPr>
              <a:t>-</a:t>
            </a:r>
            <a:r>
              <a:rPr lang="lv-LV" altLang="lv-LV" sz="1400" b="1" dirty="0" smtClean="0">
                <a:solidFill>
                  <a:schemeClr val="accent2">
                    <a:lumMod val="75000"/>
                  </a:schemeClr>
                </a:solidFill>
              </a:rPr>
              <a:t>attīstības centri </a:t>
            </a:r>
            <a:r>
              <a:rPr lang="lv-LV" altLang="lv-LV" sz="1400" dirty="0" smtClean="0">
                <a:solidFill>
                  <a:schemeClr val="accent2">
                    <a:lumMod val="75000"/>
                  </a:schemeClr>
                </a:solidFill>
              </a:rPr>
              <a:t>konsultē un vada bezmaksas profesionālās kompetences pilnveidi skolotājiem, kuri strādā ar iekļautiem bērniem</a:t>
            </a:r>
            <a:r>
              <a:rPr lang="en-US" altLang="lv-LV" sz="1400" dirty="0" smtClean="0">
                <a:solidFill>
                  <a:schemeClr val="accent2">
                    <a:lumMod val="75000"/>
                  </a:schemeClr>
                </a:solidFill>
              </a:rPr>
              <a:t>.</a:t>
            </a:r>
            <a:endParaRPr lang="lv-LV" altLang="lv-LV" sz="1400" dirty="0">
              <a:solidFill>
                <a:schemeClr val="accent2">
                  <a:lumMod val="75000"/>
                </a:schemeClr>
              </a:solidFill>
            </a:endParaRPr>
          </a:p>
        </p:txBody>
      </p:sp>
    </p:spTree>
    <p:extLst>
      <p:ext uri="{BB962C8B-B14F-4D97-AF65-F5344CB8AC3E}">
        <p14:creationId xmlns:p14="http://schemas.microsoft.com/office/powerpoint/2010/main" val="535865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775" y="257551"/>
            <a:ext cx="10929770" cy="1142815"/>
          </a:xfrm>
        </p:spPr>
        <p:txBody>
          <a:bodyPr/>
          <a:lstStyle/>
          <a:p>
            <a:pPr algn="ctr"/>
            <a:r>
              <a:rPr lang="lv-LV" dirty="0"/>
              <a:t>Izmaiņas ar 2022./2023. mācību gadu mērķdotācijas aprēķinos uz vienu speciālās izglītības programmas izglītojamo</a:t>
            </a:r>
          </a:p>
        </p:txBody>
      </p:sp>
      <p:sp>
        <p:nvSpPr>
          <p:cNvPr id="3" name="Text Placeholder 2"/>
          <p:cNvSpPr>
            <a:spLocks noGrp="1"/>
          </p:cNvSpPr>
          <p:nvPr>
            <p:ph type="body" idx="1"/>
          </p:nvPr>
        </p:nvSpPr>
        <p:spPr>
          <a:xfrm>
            <a:off x="6947452" y="2325343"/>
            <a:ext cx="4721086" cy="4532244"/>
          </a:xfrm>
        </p:spPr>
        <p:txBody>
          <a:bodyPr/>
          <a:lstStyle/>
          <a:p>
            <a:pPr marL="0" lvl="0" indent="0" algn="just">
              <a:spcBef>
                <a:spcPts val="0"/>
              </a:spcBef>
              <a:buClr>
                <a:srgbClr val="000000"/>
              </a:buClr>
              <a:buSzTx/>
            </a:pPr>
            <a:r>
              <a:rPr lang="lv-LV" sz="1800" dirty="0" smtClean="0">
                <a:solidFill>
                  <a:srgbClr val="000000"/>
                </a:solidFill>
                <a:latin typeface="Verdana" panose="020B0604030504040204" pitchFamily="34" charset="0"/>
                <a:ea typeface="Verdana" panose="020B0604030504040204" pitchFamily="34" charset="0"/>
                <a:cs typeface="Arial"/>
                <a:sym typeface="Arial"/>
              </a:rPr>
              <a:t>Papildus </a:t>
            </a:r>
            <a:r>
              <a:rPr lang="lv-LV" sz="1800" dirty="0">
                <a:solidFill>
                  <a:srgbClr val="000000"/>
                </a:solidFill>
                <a:latin typeface="Verdana" panose="020B0604030504040204" pitchFamily="34" charset="0"/>
                <a:ea typeface="Verdana" panose="020B0604030504040204" pitchFamily="34" charset="0"/>
                <a:cs typeface="Arial"/>
                <a:sym typeface="Arial"/>
              </a:rPr>
              <a:t>tam, ka ir pieaugums finansējumā par 38% (</a:t>
            </a:r>
            <a:r>
              <a:rPr lang="lv-LV" sz="1800" i="1" dirty="0">
                <a:solidFill>
                  <a:srgbClr val="000000"/>
                </a:solidFill>
                <a:latin typeface="Verdana" panose="020B0604030504040204" pitchFamily="34" charset="0"/>
                <a:ea typeface="Verdana" panose="020B0604030504040204" pitchFamily="34" charset="0"/>
                <a:cs typeface="Arial"/>
                <a:sym typeface="Arial"/>
              </a:rPr>
              <a:t>attēlā</a:t>
            </a:r>
            <a:r>
              <a:rPr lang="lv-LV" sz="1800" dirty="0">
                <a:solidFill>
                  <a:srgbClr val="000000"/>
                </a:solidFill>
                <a:latin typeface="Verdana" panose="020B0604030504040204" pitchFamily="34" charset="0"/>
                <a:ea typeface="Verdana" panose="020B0604030504040204" pitchFamily="34" charset="0"/>
                <a:cs typeface="Arial"/>
                <a:sym typeface="Arial"/>
              </a:rPr>
              <a:t>) </a:t>
            </a:r>
            <a:r>
              <a:rPr lang="lv-LV" sz="1800" dirty="0" smtClean="0">
                <a:solidFill>
                  <a:srgbClr val="000000"/>
                </a:solidFill>
                <a:latin typeface="Verdana" panose="020B0604030504040204" pitchFamily="34" charset="0"/>
                <a:ea typeface="Verdana" panose="020B0604030504040204" pitchFamily="34" charset="0"/>
                <a:cs typeface="Arial"/>
                <a:sym typeface="Arial"/>
              </a:rPr>
              <a:t>speciālās</a:t>
            </a:r>
            <a:r>
              <a:rPr lang="en-US" sz="1800" dirty="0" smtClean="0">
                <a:solidFill>
                  <a:srgbClr val="000000"/>
                </a:solidFill>
                <a:latin typeface="Verdana" panose="020B0604030504040204" pitchFamily="34" charset="0"/>
                <a:ea typeface="Verdana" panose="020B0604030504040204" pitchFamily="34" charset="0"/>
                <a:cs typeface="Arial"/>
                <a:sym typeface="Arial"/>
              </a:rPr>
              <a:t> </a:t>
            </a:r>
            <a:r>
              <a:rPr lang="en-US" sz="1800" dirty="0">
                <a:solidFill>
                  <a:srgbClr val="000000"/>
                </a:solidFill>
                <a:latin typeface="Verdana" panose="020B0604030504040204" pitchFamily="34" charset="0"/>
                <a:ea typeface="Verdana" panose="020B0604030504040204" pitchFamily="34" charset="0"/>
                <a:cs typeface="Arial"/>
                <a:sym typeface="Arial"/>
              </a:rPr>
              <a:t>izglītības</a:t>
            </a:r>
            <a:r>
              <a:rPr lang="lv-LV" sz="1800" dirty="0">
                <a:solidFill>
                  <a:srgbClr val="000000"/>
                </a:solidFill>
                <a:latin typeface="Verdana" panose="020B0604030504040204" pitchFamily="34" charset="0"/>
                <a:ea typeface="Verdana" panose="020B0604030504040204" pitchFamily="34" charset="0"/>
                <a:cs typeface="Arial"/>
                <a:sym typeface="Arial"/>
              </a:rPr>
              <a:t> programmu izglītojamiem, </a:t>
            </a:r>
            <a:r>
              <a:rPr lang="en-US" sz="1800" dirty="0">
                <a:solidFill>
                  <a:srgbClr val="000000"/>
                </a:solidFill>
                <a:latin typeface="Verdana" panose="020B0604030504040204" pitchFamily="34" charset="0"/>
                <a:ea typeface="Verdana" panose="020B0604030504040204" pitchFamily="34" charset="0"/>
                <a:cs typeface="Arial"/>
                <a:sym typeface="Arial"/>
              </a:rPr>
              <a:t>MK 21.06.2022. </a:t>
            </a:r>
            <a:r>
              <a:rPr lang="lv-LV" sz="1800" dirty="0">
                <a:solidFill>
                  <a:srgbClr val="000000"/>
                </a:solidFill>
                <a:latin typeface="Verdana" panose="020B0604030504040204" pitchFamily="34" charset="0"/>
                <a:ea typeface="Verdana" panose="020B0604030504040204" pitchFamily="34" charset="0"/>
                <a:cs typeface="Arial"/>
                <a:sym typeface="Arial"/>
              </a:rPr>
              <a:t>noteikum</a:t>
            </a:r>
            <a:r>
              <a:rPr lang="en-US" sz="1800" dirty="0" err="1">
                <a:solidFill>
                  <a:srgbClr val="000000"/>
                </a:solidFill>
                <a:latin typeface="Verdana" panose="020B0604030504040204" pitchFamily="34" charset="0"/>
                <a:ea typeface="Verdana" panose="020B0604030504040204" pitchFamily="34" charset="0"/>
                <a:cs typeface="Arial"/>
                <a:sym typeface="Arial"/>
              </a:rPr>
              <a:t>os</a:t>
            </a:r>
            <a:r>
              <a:rPr lang="en-US" sz="1800" dirty="0">
                <a:solidFill>
                  <a:srgbClr val="000000"/>
                </a:solidFill>
                <a:latin typeface="Verdana" panose="020B0604030504040204" pitchFamily="34" charset="0"/>
                <a:ea typeface="Verdana" panose="020B0604030504040204" pitchFamily="34" charset="0"/>
                <a:cs typeface="Arial"/>
                <a:sym typeface="Arial"/>
              </a:rPr>
              <a:t> </a:t>
            </a:r>
            <a:r>
              <a:rPr lang="en-US" sz="1800" dirty="0" err="1">
                <a:solidFill>
                  <a:srgbClr val="000000"/>
                </a:solidFill>
                <a:latin typeface="Verdana" panose="020B0604030504040204" pitchFamily="34" charset="0"/>
                <a:ea typeface="Verdana" panose="020B0604030504040204" pitchFamily="34" charset="0"/>
                <a:cs typeface="Arial"/>
                <a:sym typeface="Arial"/>
              </a:rPr>
              <a:t>Nr</a:t>
            </a:r>
            <a:r>
              <a:rPr lang="en-US" sz="1800" dirty="0">
                <a:solidFill>
                  <a:srgbClr val="000000"/>
                </a:solidFill>
                <a:latin typeface="Verdana" panose="020B0604030504040204" pitchFamily="34" charset="0"/>
                <a:ea typeface="Verdana" panose="020B0604030504040204" pitchFamily="34" charset="0"/>
                <a:cs typeface="Arial"/>
                <a:sym typeface="Arial"/>
              </a:rPr>
              <a:t>. 376</a:t>
            </a:r>
            <a:r>
              <a:rPr lang="lv-LV" sz="1800" dirty="0">
                <a:solidFill>
                  <a:srgbClr val="000000"/>
                </a:solidFill>
                <a:latin typeface="Verdana" panose="020B0604030504040204" pitchFamily="34" charset="0"/>
                <a:ea typeface="Verdana" panose="020B0604030504040204" pitchFamily="34" charset="0"/>
                <a:cs typeface="Arial"/>
                <a:sym typeface="Arial"/>
              </a:rPr>
              <a:t> </a:t>
            </a:r>
            <a:r>
              <a:rPr lang="en-US" sz="1800" dirty="0">
                <a:solidFill>
                  <a:srgbClr val="000000"/>
                </a:solidFill>
                <a:latin typeface="Verdana" panose="020B0604030504040204" pitchFamily="34" charset="0"/>
                <a:ea typeface="Verdana" panose="020B0604030504040204" pitchFamily="34" charset="0"/>
                <a:cs typeface="Arial"/>
                <a:sym typeface="Arial"/>
              </a:rPr>
              <a:t>“</a:t>
            </a:r>
            <a:r>
              <a:rPr lang="lv-LV" sz="1800" dirty="0">
                <a:solidFill>
                  <a:srgbClr val="000000"/>
                </a:solidFill>
                <a:latin typeface="Verdana" panose="020B0604030504040204" pitchFamily="34" charset="0"/>
                <a:ea typeface="Verdana" panose="020B0604030504040204" pitchFamily="34" charset="0"/>
                <a:cs typeface="Arial"/>
                <a:sym typeface="Arial"/>
              </a:rPr>
              <a:t>Kārtība, kādā aprēķina un sadala valsts budžeta mērķdotāciju pedagogu darba samaksai pašvaldību vispārējās izglītības iestādēs un valsts augstskolu vispārējās vidējās izglītības iestādēs</a:t>
            </a:r>
            <a:r>
              <a:rPr lang="en-US" sz="1800" dirty="0" smtClean="0">
                <a:solidFill>
                  <a:srgbClr val="000000"/>
                </a:solidFill>
                <a:latin typeface="Verdana" panose="020B0604030504040204" pitchFamily="34" charset="0"/>
                <a:ea typeface="Verdana" panose="020B0604030504040204" pitchFamily="34" charset="0"/>
                <a:cs typeface="Arial"/>
                <a:sym typeface="Arial"/>
              </a:rPr>
              <a:t>”</a:t>
            </a:r>
            <a:endParaRPr lang="lv-LV" sz="1800" dirty="0" smtClean="0">
              <a:solidFill>
                <a:srgbClr val="000000"/>
              </a:solidFill>
              <a:latin typeface="Verdana" panose="020B0604030504040204" pitchFamily="34" charset="0"/>
              <a:ea typeface="Verdana" panose="020B0604030504040204" pitchFamily="34" charset="0"/>
              <a:cs typeface="Arial"/>
              <a:sym typeface="Arial"/>
            </a:endParaRPr>
          </a:p>
          <a:p>
            <a:pPr marL="0" lvl="0" indent="0" algn="just">
              <a:spcBef>
                <a:spcPts val="0"/>
              </a:spcBef>
              <a:buClr>
                <a:srgbClr val="000000"/>
              </a:buClr>
              <a:buSzTx/>
            </a:pPr>
            <a:r>
              <a:rPr lang="en-US" sz="1800" b="1" u="sng" dirty="0" err="1" smtClean="0">
                <a:solidFill>
                  <a:srgbClr val="552579"/>
                </a:solidFill>
                <a:latin typeface="Verdana" panose="020B0604030504040204" pitchFamily="34" charset="0"/>
                <a:ea typeface="Verdana" panose="020B0604030504040204" pitchFamily="34" charset="0"/>
                <a:cs typeface="Arial"/>
                <a:sym typeface="Arial"/>
              </a:rPr>
              <a:t>noteikta</a:t>
            </a:r>
            <a:r>
              <a:rPr lang="lv-LV" sz="1800" b="1" u="sng" dirty="0" smtClean="0">
                <a:solidFill>
                  <a:srgbClr val="552579"/>
                </a:solidFill>
                <a:latin typeface="Verdana" panose="020B0604030504040204" pitchFamily="34" charset="0"/>
                <a:ea typeface="Verdana" panose="020B0604030504040204" pitchFamily="34" charset="0"/>
                <a:cs typeface="Arial"/>
                <a:sym typeface="Arial"/>
              </a:rPr>
              <a:t> </a:t>
            </a:r>
            <a:r>
              <a:rPr lang="lv-LV" sz="1800" b="1" u="sng" dirty="0">
                <a:solidFill>
                  <a:srgbClr val="552579"/>
                </a:solidFill>
                <a:latin typeface="Verdana" panose="020B0604030504040204" pitchFamily="34" charset="0"/>
                <a:ea typeface="Verdana" panose="020B0604030504040204" pitchFamily="34" charset="0"/>
                <a:cs typeface="Arial"/>
                <a:sym typeface="Arial"/>
              </a:rPr>
              <a:t>prasība pašvaldībām, sadalot mērķdotāciju izglītības iestādēm, </a:t>
            </a:r>
            <a:r>
              <a:rPr lang="lv-LV" sz="1800" b="1" u="sng" dirty="0">
                <a:solidFill>
                  <a:srgbClr val="568424"/>
                </a:solidFill>
                <a:latin typeface="Verdana" panose="020B0604030504040204" pitchFamily="34" charset="0"/>
                <a:ea typeface="Verdana" panose="020B0604030504040204" pitchFamily="34" charset="0"/>
                <a:cs typeface="Arial"/>
                <a:sym typeface="Arial"/>
              </a:rPr>
              <a:t>ne mazāk kā 7% no mērķdotācijas pašvaldībām piešķirt tieši atbalsta personālam</a:t>
            </a:r>
            <a:r>
              <a:rPr lang="lv-LV" sz="1800" dirty="0">
                <a:solidFill>
                  <a:srgbClr val="000000"/>
                </a:solidFill>
                <a:latin typeface="Verdana" panose="020B0604030504040204" pitchFamily="34" charset="0"/>
                <a:ea typeface="Verdana" panose="020B0604030504040204" pitchFamily="34" charset="0"/>
                <a:cs typeface="Arial"/>
                <a:sym typeface="Arial"/>
              </a:rPr>
              <a:t>.</a:t>
            </a:r>
          </a:p>
          <a:p>
            <a:endParaRPr lang="lv-LV" dirty="0"/>
          </a:p>
        </p:txBody>
      </p:sp>
      <p:sp>
        <p:nvSpPr>
          <p:cNvPr id="4" name="Slide Number Placeholder 3"/>
          <p:cNvSpPr>
            <a:spLocks noGrp="1"/>
          </p:cNvSpPr>
          <p:nvPr>
            <p:ph type="sldNum" idx="12"/>
          </p:nvPr>
        </p:nvSpPr>
        <p:spPr/>
        <p:txBody>
          <a:bodyPr/>
          <a:lstStyle/>
          <a:p>
            <a:fld id="{00000000-1234-1234-1234-123412341234}" type="slidenum">
              <a:rPr lang="lv-LV" smtClean="0"/>
              <a:pPr/>
              <a:t>9</a:t>
            </a:fld>
            <a:endParaRPr lang="lv-LV"/>
          </a:p>
        </p:txBody>
      </p:sp>
      <p:graphicFrame>
        <p:nvGraphicFramePr>
          <p:cNvPr id="5" name="Chart 4">
            <a:extLst>
              <a:ext uri="{FF2B5EF4-FFF2-40B4-BE49-F238E27FC236}">
                <a16:creationId xmlns:a16="http://schemas.microsoft.com/office/drawing/2014/main" xmlns="" id="{B328FC03-0CE6-457C-AD4D-BB371E4B9650}"/>
              </a:ext>
            </a:extLst>
          </p:cNvPr>
          <p:cNvGraphicFramePr>
            <a:graphicFrameLocks/>
          </p:cNvGraphicFramePr>
          <p:nvPr>
            <p:extLst>
              <p:ext uri="{D42A27DB-BD31-4B8C-83A1-F6EECF244321}">
                <p14:modId xmlns:p14="http://schemas.microsoft.com/office/powerpoint/2010/main" val="340749368"/>
              </p:ext>
            </p:extLst>
          </p:nvPr>
        </p:nvGraphicFramePr>
        <p:xfrm>
          <a:off x="378617" y="1808922"/>
          <a:ext cx="5982425" cy="49029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612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1">
      <a:dk1>
        <a:srgbClr val="664690"/>
      </a:dk1>
      <a:lt1>
        <a:srgbClr val="FFFFFF"/>
      </a:lt1>
      <a:dk2>
        <a:srgbClr val="664690"/>
      </a:dk2>
      <a:lt2>
        <a:srgbClr val="FFFFFF"/>
      </a:lt2>
      <a:accent1>
        <a:srgbClr val="664690"/>
      </a:accent1>
      <a:accent2>
        <a:srgbClr val="856CA6"/>
      </a:accent2>
      <a:accent3>
        <a:srgbClr val="A391BC"/>
      </a:accent3>
      <a:accent4>
        <a:srgbClr val="C2B5D3"/>
      </a:accent4>
      <a:accent5>
        <a:srgbClr val="E0DAE9"/>
      </a:accent5>
      <a:accent6>
        <a:srgbClr val="EFECF3"/>
      </a:accent6>
      <a:hlink>
        <a:srgbClr val="442583"/>
      </a:hlink>
      <a:folHlink>
        <a:srgbClr val="6646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5570</TotalTime>
  <Words>2159</Words>
  <Application>Microsoft Office PowerPoint</Application>
  <PresentationFormat>Widescreen</PresentationFormat>
  <Paragraphs>176</Paragraphs>
  <Slides>17</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Futura Md TL</vt:lpstr>
      <vt:lpstr>Times New Roman</vt:lpstr>
      <vt:lpstr>Trebuchet MS</vt:lpstr>
      <vt:lpstr>Verdana</vt:lpstr>
      <vt:lpstr>Wingdings</vt:lpstr>
      <vt:lpstr>Office Theme</vt:lpstr>
      <vt:lpstr>Iekļaujošas izglītības īstenošanas progress  Sociālās iekļaušanas politikas koordinācijas komitejas sēde  2022. gada 9. novembrī</vt:lpstr>
      <vt:lpstr>PowerPoint Presentation</vt:lpstr>
      <vt:lpstr>PowerPoint Presentation</vt:lpstr>
      <vt:lpstr>PowerPoint Presentation</vt:lpstr>
      <vt:lpstr>Speciālās izglītības iestādēs īstenojamās izglītības programmas Uz 2022. gada 1. septembri darbojas 42 SII</vt:lpstr>
      <vt:lpstr>PowerPoint Presentation</vt:lpstr>
      <vt:lpstr>Izglītojamo skaits ar speciālām vajadzībām speciālās izglītības programmās 2022./2023.mācību gadā: - pašvaldību skolu skaits, kurās iekļauti skolēni ar speciālās izglītības programmām – 364 (no 530) jeb 68,6%; - privāto skolu skaits, kurās iekļauti skolēni ar speciālās izglītības programmām – 8 (no 72) jeb 11,1%. </vt:lpstr>
      <vt:lpstr>Iniciatīvas pedagogu sagatavošanā</vt:lpstr>
      <vt:lpstr>Izmaiņas ar 2022./2023. mācību gadu mērķdotācijas aprēķinos uz vienu speciālās izglītības programmas izglītojamo</vt:lpstr>
      <vt:lpstr>ESF projektu atbalsts bērnu  izaugsmei, iekļaušanai un atbalstam  </vt:lpstr>
      <vt:lpstr>PowerPoint Presentation</vt:lpstr>
      <vt:lpstr>Konferences materiāli www.ikvd.gov.lv sadaļa «Metodiskie materiāli izglītības iestādēm» Konferences «Izglītības kvalitātes monitorings iekļaujošai izglītībai </vt:lpstr>
      <vt:lpstr>Izglītojamie ar speciālām vajadzībām vispārizglītojošajās izglītības iestādēs  (VIIS dati uz 01.09.2022.)  </vt:lpstr>
      <vt:lpstr>Speciālās izglītības iestāžu izvietojums uz 2022. gada 1. septembri</vt:lpstr>
      <vt:lpstr>Informatīvais ziņojums  “Par speciālās izglītības iestāžu tīkla izvērtējumu”  </vt:lpstr>
      <vt:lpstr>Turpmākajā IZM darbībā plānots: </vt:lpstr>
      <vt:lpstr>PALDIES!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PREZENTĀCIJAS NOSAUKUMS</dc:title>
  <dc:creator>Dace.Kalsone@izm.gov.lv</dc:creator>
  <cp:lastModifiedBy>Sanita Vanaga</cp:lastModifiedBy>
  <cp:revision>407</cp:revision>
  <cp:lastPrinted>2020-09-21T05:58:37Z</cp:lastPrinted>
  <dcterms:modified xsi:type="dcterms:W3CDTF">2022-10-31T10:40:17Z</dcterms:modified>
</cp:coreProperties>
</file>