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8" r:id="rId3"/>
    <p:sldId id="307" r:id="rId4"/>
    <p:sldId id="308" r:id="rId5"/>
    <p:sldId id="310" r:id="rId6"/>
    <p:sldId id="309" r:id="rId7"/>
    <p:sldId id="314" r:id="rId8"/>
    <p:sldId id="311" r:id="rId9"/>
    <p:sldId id="312" r:id="rId10"/>
    <p:sldId id="313" r:id="rId11"/>
    <p:sldId id="261" r:id="rId12"/>
  </p:sldIdLst>
  <p:sldSz cx="12192000" cy="6858000"/>
  <p:notesSz cx="6735763" cy="98663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7937"/>
    <a:srgbClr val="960000"/>
    <a:srgbClr val="057637"/>
    <a:srgbClr val="006C31"/>
    <a:srgbClr val="E853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6" autoAdjust="0"/>
    <p:restoredTop sz="94660"/>
  </p:normalViewPr>
  <p:slideViewPr>
    <p:cSldViewPr snapToGrid="0">
      <p:cViewPr varScale="1">
        <p:scale>
          <a:sx n="75" d="100"/>
          <a:sy n="75" d="100"/>
        </p:scale>
        <p:origin x="54"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CD0E544-BDD6-5549-9D3F-EF9144935761}" type="datetimeFigureOut">
              <a:rPr lang="x-none" smtClean="0"/>
              <a:t>09.11.2022.</a:t>
            </a:fld>
            <a:endParaRPr lang="x-none"/>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7D4FE5B1-BE78-5148-B9CE-3191253B0BDD}" type="slidenum">
              <a:rPr lang="x-none" smtClean="0"/>
              <a:t>‹#›</a:t>
            </a:fld>
            <a:endParaRPr lang="x-none"/>
          </a:p>
        </p:txBody>
      </p:sp>
    </p:spTree>
    <p:extLst>
      <p:ext uri="{BB962C8B-B14F-4D97-AF65-F5344CB8AC3E}">
        <p14:creationId xmlns:p14="http://schemas.microsoft.com/office/powerpoint/2010/main" val="3038722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1</a:t>
            </a:fld>
            <a:endParaRPr lang="x-none"/>
          </a:p>
        </p:txBody>
      </p:sp>
    </p:spTree>
    <p:extLst>
      <p:ext uri="{BB962C8B-B14F-4D97-AF65-F5344CB8AC3E}">
        <p14:creationId xmlns:p14="http://schemas.microsoft.com/office/powerpoint/2010/main" val="387631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2</a:t>
            </a:fld>
            <a:endParaRPr lang="x-none"/>
          </a:p>
        </p:txBody>
      </p:sp>
    </p:spTree>
    <p:extLst>
      <p:ext uri="{BB962C8B-B14F-4D97-AF65-F5344CB8AC3E}">
        <p14:creationId xmlns:p14="http://schemas.microsoft.com/office/powerpoint/2010/main" val="269438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3</a:t>
            </a:fld>
            <a:endParaRPr lang="x-none"/>
          </a:p>
        </p:txBody>
      </p:sp>
    </p:spTree>
    <p:extLst>
      <p:ext uri="{BB962C8B-B14F-4D97-AF65-F5344CB8AC3E}">
        <p14:creationId xmlns:p14="http://schemas.microsoft.com/office/powerpoint/2010/main" val="2150233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4</a:t>
            </a:fld>
            <a:endParaRPr lang="x-none"/>
          </a:p>
        </p:txBody>
      </p:sp>
    </p:spTree>
    <p:extLst>
      <p:ext uri="{BB962C8B-B14F-4D97-AF65-F5344CB8AC3E}">
        <p14:creationId xmlns:p14="http://schemas.microsoft.com/office/powerpoint/2010/main" val="4187396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6</a:t>
            </a:fld>
            <a:endParaRPr lang="x-none"/>
          </a:p>
        </p:txBody>
      </p:sp>
    </p:spTree>
    <p:extLst>
      <p:ext uri="{BB962C8B-B14F-4D97-AF65-F5344CB8AC3E}">
        <p14:creationId xmlns:p14="http://schemas.microsoft.com/office/powerpoint/2010/main" val="328911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8</a:t>
            </a:fld>
            <a:endParaRPr lang="x-none"/>
          </a:p>
        </p:txBody>
      </p:sp>
    </p:spTree>
    <p:extLst>
      <p:ext uri="{BB962C8B-B14F-4D97-AF65-F5344CB8AC3E}">
        <p14:creationId xmlns:p14="http://schemas.microsoft.com/office/powerpoint/2010/main" val="52655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9</a:t>
            </a:fld>
            <a:endParaRPr lang="x-none"/>
          </a:p>
        </p:txBody>
      </p:sp>
    </p:spTree>
    <p:extLst>
      <p:ext uri="{BB962C8B-B14F-4D97-AF65-F5344CB8AC3E}">
        <p14:creationId xmlns:p14="http://schemas.microsoft.com/office/powerpoint/2010/main" val="2545343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10</a:t>
            </a:fld>
            <a:endParaRPr lang="x-none"/>
          </a:p>
        </p:txBody>
      </p:sp>
    </p:spTree>
    <p:extLst>
      <p:ext uri="{BB962C8B-B14F-4D97-AF65-F5344CB8AC3E}">
        <p14:creationId xmlns:p14="http://schemas.microsoft.com/office/powerpoint/2010/main" val="318930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7D4FE5B1-BE78-5148-B9CE-3191253B0BDD}" type="slidenum">
              <a:rPr lang="x-none" smtClean="0"/>
              <a:t>11</a:t>
            </a:fld>
            <a:endParaRPr lang="x-none"/>
          </a:p>
        </p:txBody>
      </p:sp>
    </p:spTree>
    <p:extLst>
      <p:ext uri="{BB962C8B-B14F-4D97-AF65-F5344CB8AC3E}">
        <p14:creationId xmlns:p14="http://schemas.microsoft.com/office/powerpoint/2010/main" val="351262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0C096-188E-49B6-86DE-C42C59E900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xmlns="" id="{2A6C7244-706D-4BFF-B029-5DDCC7721BA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xmlns="" id="{F7F25A67-7CC3-4B1C-8660-2E5B621C5052}"/>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5" name="Footer Placeholder 4">
            <a:extLst>
              <a:ext uri="{FF2B5EF4-FFF2-40B4-BE49-F238E27FC236}">
                <a16:creationId xmlns:a16="http://schemas.microsoft.com/office/drawing/2014/main" xmlns="" id="{6A54787C-3B4C-46CE-8FD6-4F4B3584BEE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341DB0DB-54BF-4AE0-B607-99F7F5B713B3}"/>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18937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C1BA1-CD10-45B2-BC91-3293F3F5451C}"/>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6C929357-8FD4-4374-B135-F272AC8C80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410786F9-1C59-414C-ADA3-8DAE2D63A392}"/>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5" name="Footer Placeholder 4">
            <a:extLst>
              <a:ext uri="{FF2B5EF4-FFF2-40B4-BE49-F238E27FC236}">
                <a16:creationId xmlns:a16="http://schemas.microsoft.com/office/drawing/2014/main" xmlns="" id="{B7E3D435-BDA6-4A6C-A838-740D13F8817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32FF90BE-AB0E-4397-8884-15BF6114C5A3}"/>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2688157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87ECCD-9574-49BB-AA98-AA3ABCF68353}"/>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xmlns="" id="{DF6A0E62-2CBC-4AAA-867D-757A4D630711}"/>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12638F08-9CDB-4549-9F9A-5A9FA9DD0E1D}"/>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5" name="Footer Placeholder 4">
            <a:extLst>
              <a:ext uri="{FF2B5EF4-FFF2-40B4-BE49-F238E27FC236}">
                <a16:creationId xmlns:a16="http://schemas.microsoft.com/office/drawing/2014/main" xmlns="" id="{3286CA1A-BA49-44FC-8FB0-F6046392673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22864F49-DC00-4B13-B276-BB26F6BEBBF8}"/>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368319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6897A0-A3BA-496E-854E-75AA85DD827A}"/>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2403E750-9DAC-4F7E-97BB-B490971AA8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AFABA4DD-CAC9-4565-9D8C-C2ABA4E18FCE}"/>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5" name="Footer Placeholder 4">
            <a:extLst>
              <a:ext uri="{FF2B5EF4-FFF2-40B4-BE49-F238E27FC236}">
                <a16:creationId xmlns:a16="http://schemas.microsoft.com/office/drawing/2014/main" xmlns="" id="{7CBF852D-8F09-4F86-A3EC-0CEF2364365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4DD1E3EA-8867-4A40-BD85-9B161A38C8C4}"/>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176753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59CFB1-A05D-4BDC-9805-2A5B08F2A9A6}"/>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xmlns="" id="{CF5E004C-A429-4D67-9099-BE824DE1FC8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5687638-DE77-4A2B-B683-29DAA3BFB8C3}"/>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5" name="Footer Placeholder 4">
            <a:extLst>
              <a:ext uri="{FF2B5EF4-FFF2-40B4-BE49-F238E27FC236}">
                <a16:creationId xmlns:a16="http://schemas.microsoft.com/office/drawing/2014/main" xmlns="" id="{943D6DD7-58B5-46A8-A6E9-FE43245AA2D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xmlns="" id="{6D54DFB2-64FB-4ECA-BF10-9DCBD2C072F3}"/>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3921394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713EB-6231-4E38-A3B8-366A8EF52643}"/>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5CB8620C-5414-4C2B-BD30-B0E494C975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xmlns="" id="{3C7CCEC1-A949-4AB1-9394-B608436D69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xmlns="" id="{616FB094-5AB2-44E1-8986-14A617C02250}"/>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6" name="Footer Placeholder 5">
            <a:extLst>
              <a:ext uri="{FF2B5EF4-FFF2-40B4-BE49-F238E27FC236}">
                <a16:creationId xmlns:a16="http://schemas.microsoft.com/office/drawing/2014/main" xmlns="" id="{E7568089-A277-44F8-B0E1-7A6E0BE7A00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E6C5F541-9A5F-483A-84A1-D9057322D28D}"/>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542757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9A042F-3777-4E53-ABCC-5C5B922454CE}"/>
              </a:ext>
            </a:extLst>
          </p:cNvPr>
          <p:cNvSpPr>
            <a:spLocks noGrp="1"/>
          </p:cNvSpPr>
          <p:nvPr>
            <p:ph type="title"/>
          </p:nvPr>
        </p:nvSpPr>
        <p:spPr>
          <a:xfrm>
            <a:off x="839788" y="365127"/>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BA8FB311-72B8-4630-806A-288D010E94C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E18CB52-14E1-4B88-950F-DBEB1E37D03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xmlns="" id="{B31B379E-1B3A-4AB7-B90F-05F390C90F8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01293BE-C980-4553-A5DD-8FE6BAA38645}"/>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xmlns="" id="{8A51052D-7800-4026-9BEC-3D42065767E7}"/>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8" name="Footer Placeholder 7">
            <a:extLst>
              <a:ext uri="{FF2B5EF4-FFF2-40B4-BE49-F238E27FC236}">
                <a16:creationId xmlns:a16="http://schemas.microsoft.com/office/drawing/2014/main" xmlns="" id="{48D1E2BE-F801-41A8-B540-35F11EF2C201}"/>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xmlns="" id="{75E65BA1-98EB-4BFE-9F24-10DBB60A8C3C}"/>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266426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4CFD62-5496-432B-B65C-4936A279F2E9}"/>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xmlns="" id="{17D67669-5561-4F86-B232-AAC6E8704E34}"/>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4" name="Footer Placeholder 3">
            <a:extLst>
              <a:ext uri="{FF2B5EF4-FFF2-40B4-BE49-F238E27FC236}">
                <a16:creationId xmlns:a16="http://schemas.microsoft.com/office/drawing/2014/main" xmlns="" id="{AB1DDA9B-0FD1-4217-8E28-EA158CCA042E}"/>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xmlns="" id="{19469DF2-E44C-41C1-A38B-59628EB89A71}"/>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426874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9CF73C-A372-4AD5-8243-ACE2B432080D}"/>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3" name="Footer Placeholder 2">
            <a:extLst>
              <a:ext uri="{FF2B5EF4-FFF2-40B4-BE49-F238E27FC236}">
                <a16:creationId xmlns:a16="http://schemas.microsoft.com/office/drawing/2014/main" xmlns="" id="{932680B7-5193-4E7D-970A-AB40B37EAFD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xmlns="" id="{A48D9065-48F9-4A20-A95F-B67BB2783615}"/>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288721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FEA82-3669-47C5-8AA0-C526DCC87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xmlns="" id="{36A9B646-306F-4008-8334-33BAAA627F4A}"/>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xmlns="" id="{E7BB34F7-9F5B-47C6-BC60-CA79308DB33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F240C50-0586-44A4-9D79-296DBC17A14F}"/>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6" name="Footer Placeholder 5">
            <a:extLst>
              <a:ext uri="{FF2B5EF4-FFF2-40B4-BE49-F238E27FC236}">
                <a16:creationId xmlns:a16="http://schemas.microsoft.com/office/drawing/2014/main" xmlns="" id="{D987A0FE-6945-465D-9120-786F5C23D3B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DD97C850-85AD-494D-9118-5914A22BF255}"/>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164241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62543A-A28A-4A3D-9D5C-4F43DCB6C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xmlns="" id="{18D69C35-F01B-4252-8418-FE19710A1CE2}"/>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lv-LV"/>
          </a:p>
        </p:txBody>
      </p:sp>
      <p:sp>
        <p:nvSpPr>
          <p:cNvPr id="4" name="Text Placeholder 3">
            <a:extLst>
              <a:ext uri="{FF2B5EF4-FFF2-40B4-BE49-F238E27FC236}">
                <a16:creationId xmlns:a16="http://schemas.microsoft.com/office/drawing/2014/main" xmlns="" id="{DA58BBC5-5650-4DD1-A472-DAE660FDD7E5}"/>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A1E2FC-6380-40FC-91BD-4075C01D138D}"/>
              </a:ext>
            </a:extLst>
          </p:cNvPr>
          <p:cNvSpPr>
            <a:spLocks noGrp="1"/>
          </p:cNvSpPr>
          <p:nvPr>
            <p:ph type="dt" sz="half" idx="10"/>
          </p:nvPr>
        </p:nvSpPr>
        <p:spPr/>
        <p:txBody>
          <a:bodyPr/>
          <a:lstStyle/>
          <a:p>
            <a:fld id="{A7E884E3-8B58-443F-845B-4307BDC27DD6}" type="datetimeFigureOut">
              <a:rPr lang="lv-LV" smtClean="0"/>
              <a:t>09.11.2022.</a:t>
            </a:fld>
            <a:endParaRPr lang="lv-LV"/>
          </a:p>
        </p:txBody>
      </p:sp>
      <p:sp>
        <p:nvSpPr>
          <p:cNvPr id="6" name="Footer Placeholder 5">
            <a:extLst>
              <a:ext uri="{FF2B5EF4-FFF2-40B4-BE49-F238E27FC236}">
                <a16:creationId xmlns:a16="http://schemas.microsoft.com/office/drawing/2014/main" xmlns="" id="{B9CFED33-D380-4174-BD24-B5B396D8A69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xmlns="" id="{C48C1AB5-4C1E-44A6-90CB-44E6E28A69A7}"/>
              </a:ext>
            </a:extLst>
          </p:cNvPr>
          <p:cNvSpPr>
            <a:spLocks noGrp="1"/>
          </p:cNvSpPr>
          <p:nvPr>
            <p:ph type="sldNum" sz="quarter" idx="12"/>
          </p:nvPr>
        </p:nvSpPr>
        <p:spPr/>
        <p:txBody>
          <a:bodyPr/>
          <a:lstStyle/>
          <a:p>
            <a:fld id="{9566DA1D-6CE0-4BDB-9FA1-8C3E157FAC21}" type="slidenum">
              <a:rPr lang="lv-LV" smtClean="0"/>
              <a:t>‹#›</a:t>
            </a:fld>
            <a:endParaRPr lang="lv-LV"/>
          </a:p>
        </p:txBody>
      </p:sp>
    </p:spTree>
    <p:extLst>
      <p:ext uri="{BB962C8B-B14F-4D97-AF65-F5344CB8AC3E}">
        <p14:creationId xmlns:p14="http://schemas.microsoft.com/office/powerpoint/2010/main" val="2674125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50345D-71D6-41BF-820B-E957595FC35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xmlns="" id="{957E96A5-E2B1-4F96-B059-9DAD745188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xmlns="" id="{026359FB-8E87-4A5B-8200-7D0A94E6C52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884E3-8B58-443F-845B-4307BDC27DD6}" type="datetimeFigureOut">
              <a:rPr lang="lv-LV" smtClean="0"/>
              <a:t>09.11.2022.</a:t>
            </a:fld>
            <a:endParaRPr lang="lv-LV"/>
          </a:p>
        </p:txBody>
      </p:sp>
      <p:sp>
        <p:nvSpPr>
          <p:cNvPr id="5" name="Footer Placeholder 4">
            <a:extLst>
              <a:ext uri="{FF2B5EF4-FFF2-40B4-BE49-F238E27FC236}">
                <a16:creationId xmlns:a16="http://schemas.microsoft.com/office/drawing/2014/main" xmlns="" id="{C14B21C9-C716-489E-813D-B888E5E2A4F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xmlns="" id="{C54CD444-007B-47DA-9DBE-83748D4A1868}"/>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6DA1D-6CE0-4BDB-9FA1-8C3E157FAC21}" type="slidenum">
              <a:rPr lang="lv-LV" smtClean="0"/>
              <a:t>‹#›</a:t>
            </a:fld>
            <a:endParaRPr lang="lv-LV"/>
          </a:p>
        </p:txBody>
      </p:sp>
    </p:spTree>
    <p:extLst>
      <p:ext uri="{BB962C8B-B14F-4D97-AF65-F5344CB8AC3E}">
        <p14:creationId xmlns:p14="http://schemas.microsoft.com/office/powerpoint/2010/main" val="415768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3D9FFA36-6FA3-6E4C-9EAE-F0BB9FA55CE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79423" y="-19784"/>
            <a:ext cx="7412576" cy="6937247"/>
          </a:xfrm>
          <a:prstGeom prst="rect">
            <a:avLst/>
          </a:prstGeom>
        </p:spPr>
      </p:pic>
      <p:pic>
        <p:nvPicPr>
          <p:cNvPr id="12" name="Picture 11">
            <a:extLst>
              <a:ext uri="{FF2B5EF4-FFF2-40B4-BE49-F238E27FC236}">
                <a16:creationId xmlns:a16="http://schemas.microsoft.com/office/drawing/2014/main" xmlns="" id="{5DCF8171-2862-9A4F-B24D-E86F00A05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915" y="281623"/>
            <a:ext cx="9523417" cy="6528149"/>
          </a:xfrm>
          <a:prstGeom prst="rect">
            <a:avLst/>
          </a:prstGeom>
        </p:spPr>
      </p:pic>
      <p:pic>
        <p:nvPicPr>
          <p:cNvPr id="14" name="Picture 13">
            <a:extLst>
              <a:ext uri="{FF2B5EF4-FFF2-40B4-BE49-F238E27FC236}">
                <a16:creationId xmlns:a16="http://schemas.microsoft.com/office/drawing/2014/main" xmlns="" id="{C27DCD82-9686-E14F-A4B7-2AEA0A096A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9423" y="-16073"/>
            <a:ext cx="2407916" cy="6908179"/>
          </a:xfrm>
          <a:prstGeom prst="rect">
            <a:avLst/>
          </a:prstGeom>
        </p:spPr>
      </p:pic>
      <p:sp>
        <p:nvSpPr>
          <p:cNvPr id="18" name="TextBox 17">
            <a:extLst>
              <a:ext uri="{FF2B5EF4-FFF2-40B4-BE49-F238E27FC236}">
                <a16:creationId xmlns:a16="http://schemas.microsoft.com/office/drawing/2014/main" xmlns="" id="{637E36B9-6284-9B4A-8541-51D1DBE46F4A}"/>
              </a:ext>
            </a:extLst>
          </p:cNvPr>
          <p:cNvSpPr txBox="1"/>
          <p:nvPr/>
        </p:nvSpPr>
        <p:spPr>
          <a:xfrm>
            <a:off x="670586" y="2062142"/>
            <a:ext cx="5031714" cy="954107"/>
          </a:xfrm>
          <a:prstGeom prst="rect">
            <a:avLst/>
          </a:prstGeom>
          <a:noFill/>
        </p:spPr>
        <p:txBody>
          <a:bodyPr wrap="square" rtlCol="0">
            <a:spAutoFit/>
          </a:bodyPr>
          <a:lstStyle/>
          <a:p>
            <a:r>
              <a:rPr lang="lv-LV" sz="2800" b="1" dirty="0">
                <a:latin typeface="Myriad Pro"/>
                <a:cs typeface="Myriad Pro"/>
              </a:rPr>
              <a:t>Izdienas pensijas dzelzceļa nozarē</a:t>
            </a:r>
            <a:endParaRPr lang="en-US" sz="2000" i="1" dirty="0">
              <a:solidFill>
                <a:schemeClr val="tx1"/>
              </a:solidFill>
              <a:latin typeface="Myriad Pro"/>
              <a:cs typeface="Myriad Pro"/>
            </a:endParaRPr>
          </a:p>
        </p:txBody>
      </p:sp>
      <p:sp>
        <p:nvSpPr>
          <p:cNvPr id="22" name="TextBox 21">
            <a:extLst>
              <a:ext uri="{FF2B5EF4-FFF2-40B4-BE49-F238E27FC236}">
                <a16:creationId xmlns:a16="http://schemas.microsoft.com/office/drawing/2014/main" xmlns="" id="{BD206C09-E777-874B-8794-106BB3E05101}"/>
              </a:ext>
            </a:extLst>
          </p:cNvPr>
          <p:cNvSpPr txBox="1"/>
          <p:nvPr/>
        </p:nvSpPr>
        <p:spPr>
          <a:xfrm>
            <a:off x="761271" y="4497571"/>
            <a:ext cx="3974553" cy="369332"/>
          </a:xfrm>
          <a:prstGeom prst="rect">
            <a:avLst/>
          </a:prstGeom>
          <a:noFill/>
        </p:spPr>
        <p:txBody>
          <a:bodyPr wrap="square" rtlCol="0">
            <a:spAutoFit/>
          </a:bodyPr>
          <a:lstStyle/>
          <a:p>
            <a:r>
              <a:rPr lang="lv-LV" b="1" dirty="0" smtClean="0">
                <a:solidFill>
                  <a:srgbClr val="00803E"/>
                </a:solidFill>
              </a:rPr>
              <a:t>Latvijas </a:t>
            </a:r>
            <a:r>
              <a:rPr lang="lv-LV" b="1" dirty="0">
                <a:solidFill>
                  <a:srgbClr val="00803E"/>
                </a:solidFill>
              </a:rPr>
              <a:t>Brīvo arodbiedrību </a:t>
            </a:r>
            <a:r>
              <a:rPr lang="lv-LV" b="1" dirty="0" smtClean="0">
                <a:solidFill>
                  <a:srgbClr val="00803E"/>
                </a:solidFill>
              </a:rPr>
              <a:t>savienība</a:t>
            </a:r>
            <a:endParaRPr lang="lv-LV" b="1" dirty="0">
              <a:solidFill>
                <a:srgbClr val="00803E"/>
              </a:solidFill>
            </a:endParaRPr>
          </a:p>
        </p:txBody>
      </p:sp>
      <p:sp>
        <p:nvSpPr>
          <p:cNvPr id="2" name="Hexagon 1"/>
          <p:cNvSpPr/>
          <p:nvPr/>
        </p:nvSpPr>
        <p:spPr>
          <a:xfrm>
            <a:off x="6991927" y="2062142"/>
            <a:ext cx="3232728" cy="2777713"/>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8" name="Picture 7">
            <a:extLst>
              <a:ext uri="{FF2B5EF4-FFF2-40B4-BE49-F238E27FC236}">
                <a16:creationId xmlns:a16="http://schemas.microsoft.com/office/drawing/2014/main" xmlns="" id="{90E446A3-F5F1-FC49-A16C-C54BFA40BC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3437" y="2586305"/>
            <a:ext cx="1989708" cy="1703421"/>
          </a:xfrm>
          <a:prstGeom prst="rect">
            <a:avLst/>
          </a:prstGeom>
        </p:spPr>
      </p:pic>
      <p:sp>
        <p:nvSpPr>
          <p:cNvPr id="10" name="Subtitle 2">
            <a:extLst>
              <a:ext uri="{FF2B5EF4-FFF2-40B4-BE49-F238E27FC236}">
                <a16:creationId xmlns:a16="http://schemas.microsoft.com/office/drawing/2014/main" xmlns="" id="{02CF3B6A-E764-2B71-4316-A843A75E2E3E}"/>
              </a:ext>
            </a:extLst>
          </p:cNvPr>
          <p:cNvSpPr txBox="1">
            <a:spLocks/>
          </p:cNvSpPr>
          <p:nvPr/>
        </p:nvSpPr>
        <p:spPr>
          <a:xfrm>
            <a:off x="761271" y="5920028"/>
            <a:ext cx="2493657" cy="3241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lv-LV" sz="1600" dirty="0">
                <a:solidFill>
                  <a:schemeClr val="tx1"/>
                </a:solidFill>
                <a:latin typeface="Myriad Pro"/>
                <a:cs typeface="Myriad Pro"/>
              </a:rPr>
              <a:t>2022. gada 9</a:t>
            </a:r>
            <a:r>
              <a:rPr lang="lv-LV" sz="1600" dirty="0" smtClean="0">
                <a:solidFill>
                  <a:schemeClr val="tx1"/>
                </a:solidFill>
                <a:latin typeface="Myriad Pro"/>
                <a:cs typeface="Myriad Pro"/>
              </a:rPr>
              <a:t>. novembris</a:t>
            </a:r>
            <a:endParaRPr lang="lv-LV" sz="1600" dirty="0">
              <a:solidFill>
                <a:schemeClr val="tx1"/>
              </a:solidFill>
              <a:latin typeface="Myriad Pro"/>
              <a:cs typeface="Myriad Pro"/>
            </a:endParaRPr>
          </a:p>
        </p:txBody>
      </p:sp>
      <p:pic>
        <p:nvPicPr>
          <p:cNvPr id="11" name="Picture 10" descr="bulet_bultina.png">
            <a:extLst>
              <a:ext uri="{FF2B5EF4-FFF2-40B4-BE49-F238E27FC236}">
                <a16:creationId xmlns:a16="http://schemas.microsoft.com/office/drawing/2014/main" xmlns="" id="{0DA136B7-0176-0940-350B-60F1558894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786" y="5975987"/>
            <a:ext cx="240800" cy="268233"/>
          </a:xfrm>
          <a:prstGeom prst="rect">
            <a:avLst/>
          </a:prstGeom>
        </p:spPr>
      </p:pic>
    </p:spTree>
    <p:extLst>
      <p:ext uri="{BB962C8B-B14F-4D97-AF65-F5344CB8AC3E}">
        <p14:creationId xmlns:p14="http://schemas.microsoft.com/office/powerpoint/2010/main" val="260303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0639" y="526308"/>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7" name="TextBox 6">
            <a:extLst>
              <a:ext uri="{FF2B5EF4-FFF2-40B4-BE49-F238E27FC236}">
                <a16:creationId xmlns:a16="http://schemas.microsoft.com/office/drawing/2014/main" xmlns="" id="{7966707C-CF9F-8A48-ACF5-91A6387990BA}"/>
              </a:ext>
            </a:extLst>
          </p:cNvPr>
          <p:cNvSpPr txBox="1"/>
          <p:nvPr/>
        </p:nvSpPr>
        <p:spPr>
          <a:xfrm>
            <a:off x="1817803" y="671175"/>
            <a:ext cx="6702856" cy="400110"/>
          </a:xfrm>
          <a:prstGeom prst="rect">
            <a:avLst/>
          </a:prstGeom>
          <a:noFill/>
        </p:spPr>
        <p:txBody>
          <a:bodyPr wrap="square" rtlCol="0">
            <a:spAutoFit/>
          </a:bodyPr>
          <a:lstStyle/>
          <a:p>
            <a:pPr lvl="0">
              <a:spcBef>
                <a:spcPct val="0"/>
              </a:spcBef>
              <a:defRPr/>
            </a:pPr>
            <a:r>
              <a:rPr lang="lv-LV" sz="2000" b="1" dirty="0"/>
              <a:t>Pamatojums</a:t>
            </a:r>
            <a:endParaRPr lang="en-GB" sz="2000" b="1" dirty="0"/>
          </a:p>
        </p:txBody>
      </p:sp>
      <p:sp>
        <p:nvSpPr>
          <p:cNvPr id="9" name="Content Placeholder 2"/>
          <p:cNvSpPr txBox="1">
            <a:spLocks/>
          </p:cNvSpPr>
          <p:nvPr/>
        </p:nvSpPr>
        <p:spPr>
          <a:xfrm>
            <a:off x="1303022" y="1578279"/>
            <a:ext cx="8363272" cy="4005118"/>
          </a:xfrm>
          <a:prstGeom prst="rect">
            <a:avLst/>
          </a:prstGeom>
        </p:spPr>
        <p:txBody>
          <a:bodyPr vert="horz" lIns="91440" tIns="45720" rIns="91440" bIns="45720" rtlCol="0">
            <a:normAutofit/>
          </a:bodyPr>
          <a:lstStyle/>
          <a:p>
            <a:pPr marL="285750" indent="-285750" algn="just">
              <a:buClr>
                <a:srgbClr val="008000"/>
              </a:buClr>
              <a:buFont typeface="Arial" panose="020B0604020202020204" pitchFamily="34" charset="0"/>
              <a:buChar char="•"/>
            </a:pPr>
            <a:r>
              <a:rPr lang="lv-LV" sz="2000" dirty="0"/>
              <a:t>1993. gadā tika pārtraukta izdienas pensiju piešķiršana pedagogiem, LIZDA vairākkārt norādījusi, ka šis jautājums pakāpeniski risināms, nodrošinot izdienas pensijas piešķiršanu 3 pedagogu grupām - </a:t>
            </a:r>
            <a:r>
              <a:rPr lang="lv-LV" sz="2000" b="1" dirty="0"/>
              <a:t>pirmsskolas, speciālās izglītības un sporta pedagogiem</a:t>
            </a:r>
            <a:r>
              <a:rPr lang="lv-LV" sz="2000" dirty="0"/>
              <a:t>. Speciālās izglītības, sporta un pirmsskolas izglītības skolotāju izdienas pensiju likumprojekts tika pieņemts Saeimā pirmajā lasījumā 2015. gada 17. septembrī, taču tā tālāka virzība nav notikusi. Būtiski, ka izglītības nozarē vērojams jaunu pedagogu trūkums, profesionālā izdegšana, kas būtiski ietekmē izglītības kvalitāti, kā arī apdraud bērnu drošību </a:t>
            </a:r>
            <a:endParaRPr lang="lv-LV" sz="2000" dirty="0" smtClean="0"/>
          </a:p>
          <a:p>
            <a:pPr marL="285750" indent="-285750" algn="just">
              <a:buClr>
                <a:srgbClr val="008000"/>
              </a:buClr>
              <a:buFont typeface="Arial" panose="020B0604020202020204" pitchFamily="34" charset="0"/>
              <a:buChar char="•"/>
            </a:pPr>
            <a:endParaRPr lang="lv-LV" sz="2000" dirty="0"/>
          </a:p>
          <a:p>
            <a:pPr marL="285750" indent="-285750" algn="just">
              <a:buClr>
                <a:srgbClr val="008000"/>
              </a:buClr>
              <a:buFont typeface="Arial" panose="020B0604020202020204" pitchFamily="34" charset="0"/>
              <a:buChar char="•"/>
            </a:pPr>
            <a:r>
              <a:rPr lang="lv-LV" sz="2000" dirty="0"/>
              <a:t>Atbalstu ir paudusi Izglītības un zinātnes ministrija</a:t>
            </a:r>
          </a:p>
        </p:txBody>
      </p:sp>
    </p:spTree>
    <p:extLst>
      <p:ext uri="{BB962C8B-B14F-4D97-AF65-F5344CB8AC3E}">
        <p14:creationId xmlns:p14="http://schemas.microsoft.com/office/powerpoint/2010/main" val="155240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E7B5C64-F10E-6B4D-9EFA-8F7B08ECED37}"/>
              </a:ext>
            </a:extLst>
          </p:cNvPr>
          <p:cNvSpPr txBox="1"/>
          <p:nvPr/>
        </p:nvSpPr>
        <p:spPr>
          <a:xfrm>
            <a:off x="808074" y="552896"/>
            <a:ext cx="3870252" cy="769441"/>
          </a:xfrm>
          <a:prstGeom prst="rect">
            <a:avLst/>
          </a:prstGeom>
          <a:noFill/>
        </p:spPr>
        <p:txBody>
          <a:bodyPr wrap="square" rtlCol="0">
            <a:spAutoFit/>
          </a:bodyPr>
          <a:lstStyle/>
          <a:p>
            <a:r>
              <a:rPr lang="x-none" sz="4400" b="1" dirty="0">
                <a:solidFill>
                  <a:srgbClr val="057637"/>
                </a:solidFill>
              </a:rPr>
              <a:t>PALDIES!</a:t>
            </a:r>
          </a:p>
        </p:txBody>
      </p:sp>
      <p:sp>
        <p:nvSpPr>
          <p:cNvPr id="13" name="TextBox 12">
            <a:extLst>
              <a:ext uri="{FF2B5EF4-FFF2-40B4-BE49-F238E27FC236}">
                <a16:creationId xmlns:a16="http://schemas.microsoft.com/office/drawing/2014/main" xmlns="" id="{EA24445E-6E6B-F044-BC18-2D163E2B139B}"/>
              </a:ext>
            </a:extLst>
          </p:cNvPr>
          <p:cNvSpPr txBox="1"/>
          <p:nvPr/>
        </p:nvSpPr>
        <p:spPr>
          <a:xfrm>
            <a:off x="1136894" y="4186207"/>
            <a:ext cx="3974553" cy="646331"/>
          </a:xfrm>
          <a:prstGeom prst="rect">
            <a:avLst/>
          </a:prstGeom>
          <a:noFill/>
        </p:spPr>
        <p:txBody>
          <a:bodyPr wrap="square" rtlCol="0">
            <a:spAutoFit/>
          </a:bodyPr>
          <a:lstStyle/>
          <a:p>
            <a:r>
              <a:rPr lang="lv-LV" dirty="0"/>
              <a:t>Bruņinieku ielā 29/31</a:t>
            </a:r>
          </a:p>
          <a:p>
            <a:r>
              <a:rPr lang="lv-LV" dirty="0"/>
              <a:t>Rīgā, LV – 1001</a:t>
            </a:r>
            <a:endParaRPr lang="x-none" dirty="0"/>
          </a:p>
        </p:txBody>
      </p:sp>
      <p:sp>
        <p:nvSpPr>
          <p:cNvPr id="14" name="TextBox 13">
            <a:extLst>
              <a:ext uri="{FF2B5EF4-FFF2-40B4-BE49-F238E27FC236}">
                <a16:creationId xmlns:a16="http://schemas.microsoft.com/office/drawing/2014/main" xmlns="" id="{8051E43B-C9E9-3D4B-9217-01E34DAADD2E}"/>
              </a:ext>
            </a:extLst>
          </p:cNvPr>
          <p:cNvSpPr txBox="1"/>
          <p:nvPr/>
        </p:nvSpPr>
        <p:spPr>
          <a:xfrm>
            <a:off x="1136894" y="5032873"/>
            <a:ext cx="3974553" cy="369332"/>
          </a:xfrm>
          <a:prstGeom prst="rect">
            <a:avLst/>
          </a:prstGeom>
          <a:noFill/>
        </p:spPr>
        <p:txBody>
          <a:bodyPr wrap="square" rtlCol="0">
            <a:spAutoFit/>
          </a:bodyPr>
          <a:lstStyle/>
          <a:p>
            <a:r>
              <a:rPr lang="lv-LV" dirty="0" err="1"/>
              <a:t>www.lbas.lv</a:t>
            </a:r>
            <a:endParaRPr lang="x-none" dirty="0"/>
          </a:p>
        </p:txBody>
      </p:sp>
      <p:sp>
        <p:nvSpPr>
          <p:cNvPr id="15" name="TextBox 14">
            <a:extLst>
              <a:ext uri="{FF2B5EF4-FFF2-40B4-BE49-F238E27FC236}">
                <a16:creationId xmlns:a16="http://schemas.microsoft.com/office/drawing/2014/main" xmlns="" id="{EC8EF832-5050-9D4B-B6D7-EA4F0A092361}"/>
              </a:ext>
            </a:extLst>
          </p:cNvPr>
          <p:cNvSpPr txBox="1"/>
          <p:nvPr/>
        </p:nvSpPr>
        <p:spPr>
          <a:xfrm>
            <a:off x="1136894" y="5845673"/>
            <a:ext cx="3974553" cy="369332"/>
          </a:xfrm>
          <a:prstGeom prst="rect">
            <a:avLst/>
          </a:prstGeom>
          <a:noFill/>
        </p:spPr>
        <p:txBody>
          <a:bodyPr wrap="square" rtlCol="0">
            <a:spAutoFit/>
          </a:bodyPr>
          <a:lstStyle/>
          <a:p>
            <a:r>
              <a:rPr lang="lv-LV" dirty="0" err="1"/>
              <a:t>lbas@lbas.lv</a:t>
            </a:r>
            <a:endParaRPr lang="x-none" dirty="0"/>
          </a:p>
        </p:txBody>
      </p:sp>
      <p:pic>
        <p:nvPicPr>
          <p:cNvPr id="8" name="Picture 7">
            <a:extLst>
              <a:ext uri="{FF2B5EF4-FFF2-40B4-BE49-F238E27FC236}">
                <a16:creationId xmlns:a16="http://schemas.microsoft.com/office/drawing/2014/main" xmlns="" id="{90E446A3-F5F1-FC49-A16C-C54BFA40BC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02" y="2151638"/>
            <a:ext cx="1765005" cy="1511049"/>
          </a:xfrm>
          <a:prstGeom prst="rect">
            <a:avLst/>
          </a:prstGeom>
        </p:spPr>
      </p:pic>
      <p:pic>
        <p:nvPicPr>
          <p:cNvPr id="10" name="Picture 9">
            <a:extLst>
              <a:ext uri="{FF2B5EF4-FFF2-40B4-BE49-F238E27FC236}">
                <a16:creationId xmlns:a16="http://schemas.microsoft.com/office/drawing/2014/main" xmlns="" id="{BDFBA647-D7E5-8B48-A69D-32D8DC9ADA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016" y="4214877"/>
            <a:ext cx="407482" cy="407482"/>
          </a:xfrm>
          <a:prstGeom prst="rect">
            <a:avLst/>
          </a:prstGeom>
        </p:spPr>
      </p:pic>
      <p:pic>
        <p:nvPicPr>
          <p:cNvPr id="27" name="Picture 26">
            <a:extLst>
              <a:ext uri="{FF2B5EF4-FFF2-40B4-BE49-F238E27FC236}">
                <a16:creationId xmlns:a16="http://schemas.microsoft.com/office/drawing/2014/main" xmlns="" id="{EB1C0649-9AC8-DE47-83DF-99647118387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23016" y="5054849"/>
            <a:ext cx="407482" cy="407482"/>
          </a:xfrm>
          <a:prstGeom prst="rect">
            <a:avLst/>
          </a:prstGeom>
        </p:spPr>
      </p:pic>
      <p:pic>
        <p:nvPicPr>
          <p:cNvPr id="28" name="Picture 27">
            <a:extLst>
              <a:ext uri="{FF2B5EF4-FFF2-40B4-BE49-F238E27FC236}">
                <a16:creationId xmlns:a16="http://schemas.microsoft.com/office/drawing/2014/main" xmlns="" id="{0F7EB58D-A095-E846-A354-71BD6984D2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3016" y="5831026"/>
            <a:ext cx="407482" cy="407482"/>
          </a:xfrm>
          <a:prstGeom prst="rect">
            <a:avLst/>
          </a:prstGeom>
        </p:spPr>
      </p:pic>
      <p:pic>
        <p:nvPicPr>
          <p:cNvPr id="12" name="Picture 11">
            <a:extLst>
              <a:ext uri="{FF2B5EF4-FFF2-40B4-BE49-F238E27FC236}">
                <a16:creationId xmlns:a16="http://schemas.microsoft.com/office/drawing/2014/main" xmlns="" id="{6E95320E-5C1C-1140-AB5E-1B757635C7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17448" y="0"/>
            <a:ext cx="10004612" cy="6858000"/>
          </a:xfrm>
          <a:prstGeom prst="rect">
            <a:avLst/>
          </a:prstGeom>
        </p:spPr>
      </p:pic>
    </p:spTree>
    <p:extLst>
      <p:ext uri="{BB962C8B-B14F-4D97-AF65-F5344CB8AC3E}">
        <p14:creationId xmlns:p14="http://schemas.microsoft.com/office/powerpoint/2010/main" val="3731732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3961" y="822434"/>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14" name="TextBox 13">
            <a:extLst>
              <a:ext uri="{FF2B5EF4-FFF2-40B4-BE49-F238E27FC236}">
                <a16:creationId xmlns:a16="http://schemas.microsoft.com/office/drawing/2014/main" xmlns="" id="{CCC90EB3-5317-45C5-9019-70D70BFF683D}"/>
              </a:ext>
            </a:extLst>
          </p:cNvPr>
          <p:cNvSpPr txBox="1"/>
          <p:nvPr/>
        </p:nvSpPr>
        <p:spPr>
          <a:xfrm>
            <a:off x="1680809" y="2164958"/>
            <a:ext cx="8270912" cy="2068259"/>
          </a:xfrm>
          <a:prstGeom prst="rect">
            <a:avLst/>
          </a:prstGeom>
          <a:noFill/>
        </p:spPr>
        <p:txBody>
          <a:bodyPr wrap="square">
            <a:spAutoFit/>
          </a:bodyPr>
          <a:lstStyle/>
          <a:p>
            <a:pPr algn="just">
              <a:lnSpc>
                <a:spcPct val="80000"/>
              </a:lnSpc>
              <a:defRPr/>
            </a:pPr>
            <a:r>
              <a:rPr lang="lv-LV" sz="2800" i="1" dirty="0">
                <a:latin typeface="+mj-lt"/>
              </a:rPr>
              <a:t>”Valsts atbalsts un darba tirgus pieejamība personām, kuras veselības stāvokļa dēļ (arodslimību, nelaimes gadījumu rezultātā un valsts uzlikto obligāto prasību veselības stāvokļa atbilstībai veicamajam darbam dēļ) nevar turpināt darbu un tiek atlaistas no darba.”</a:t>
            </a:r>
          </a:p>
          <a:p>
            <a:pPr marL="385763" indent="-385763" algn="just">
              <a:lnSpc>
                <a:spcPct val="80000"/>
              </a:lnSpc>
              <a:buFont typeface="+mj-lt"/>
              <a:buAutoNum type="arabicPeriod"/>
              <a:defRPr/>
            </a:pPr>
            <a:endParaRPr lang="lv-LV" sz="2000" dirty="0"/>
          </a:p>
        </p:txBody>
      </p:sp>
    </p:spTree>
    <p:extLst>
      <p:ext uri="{BB962C8B-B14F-4D97-AF65-F5344CB8AC3E}">
        <p14:creationId xmlns:p14="http://schemas.microsoft.com/office/powerpoint/2010/main" val="3187510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3961" y="822434"/>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11" name="TextBox 10">
            <a:extLst>
              <a:ext uri="{FF2B5EF4-FFF2-40B4-BE49-F238E27FC236}">
                <a16:creationId xmlns:a16="http://schemas.microsoft.com/office/drawing/2014/main" xmlns="" id="{9676BBBA-CFA6-4774-BD35-24C746056986}"/>
              </a:ext>
            </a:extLst>
          </p:cNvPr>
          <p:cNvSpPr txBox="1"/>
          <p:nvPr/>
        </p:nvSpPr>
        <p:spPr>
          <a:xfrm>
            <a:off x="1680809" y="936523"/>
            <a:ext cx="7354632" cy="461665"/>
          </a:xfrm>
          <a:prstGeom prst="rect">
            <a:avLst/>
          </a:prstGeom>
          <a:noFill/>
        </p:spPr>
        <p:txBody>
          <a:bodyPr wrap="square" rtlCol="0">
            <a:spAutoFit/>
          </a:bodyPr>
          <a:lstStyle/>
          <a:p>
            <a:r>
              <a:rPr lang="lv-LV" sz="2400" b="1" dirty="0"/>
              <a:t>Nosacījumi izdienas pensijām dzelzceļa nozarē</a:t>
            </a:r>
          </a:p>
        </p:txBody>
      </p:sp>
      <p:sp>
        <p:nvSpPr>
          <p:cNvPr id="14" name="TextBox 13">
            <a:extLst>
              <a:ext uri="{FF2B5EF4-FFF2-40B4-BE49-F238E27FC236}">
                <a16:creationId xmlns:a16="http://schemas.microsoft.com/office/drawing/2014/main" xmlns="" id="{CCC90EB3-5317-45C5-9019-70D70BFF683D}"/>
              </a:ext>
            </a:extLst>
          </p:cNvPr>
          <p:cNvSpPr txBox="1"/>
          <p:nvPr/>
        </p:nvSpPr>
        <p:spPr>
          <a:xfrm>
            <a:off x="1680809" y="1578279"/>
            <a:ext cx="8270912" cy="4770537"/>
          </a:xfrm>
          <a:prstGeom prst="rect">
            <a:avLst/>
          </a:prstGeom>
          <a:noFill/>
        </p:spPr>
        <p:txBody>
          <a:bodyPr wrap="square">
            <a:spAutoFit/>
          </a:bodyPr>
          <a:lstStyle/>
          <a:p>
            <a:pPr marL="342900" indent="-342900">
              <a:buFont typeface="Symbol" panose="05050102010706020507" pitchFamily="18" charset="2"/>
              <a:buChar char="-"/>
            </a:pPr>
            <a:r>
              <a:rPr lang="lv-LV" sz="1600" b="1" dirty="0"/>
              <a:t>Sasniedzot 55 gadu </a:t>
            </a:r>
            <a:r>
              <a:rPr lang="lv-LV" sz="1600" b="1" dirty="0" smtClean="0"/>
              <a:t>vecumu;</a:t>
            </a:r>
            <a:endParaRPr lang="ru-RU" sz="1600" b="1" dirty="0"/>
          </a:p>
          <a:p>
            <a:pPr marL="342900" indent="-342900">
              <a:buFont typeface="Symbol" panose="05050102010706020507" pitchFamily="18" charset="2"/>
              <a:buChar char="-"/>
            </a:pPr>
            <a:r>
              <a:rPr lang="lv-LV" sz="1600" b="1" dirty="0"/>
              <a:t>Stāžs ne mazāk kā 30 gadi </a:t>
            </a:r>
            <a:r>
              <a:rPr lang="lv-LV" sz="1600" dirty="0"/>
              <a:t>nostrādāti </a:t>
            </a:r>
            <a:r>
              <a:rPr lang="lv-LV" sz="1600" dirty="0" smtClean="0"/>
              <a:t>profesijā;</a:t>
            </a:r>
            <a:endParaRPr lang="lv-LV" sz="1600" dirty="0"/>
          </a:p>
          <a:p>
            <a:pPr marL="342900" indent="-342900">
              <a:buFont typeface="Symbol" panose="05050102010706020507" pitchFamily="18" charset="2"/>
              <a:buChar char="-"/>
            </a:pPr>
            <a:r>
              <a:rPr lang="lv-LV" sz="1600" dirty="0"/>
              <a:t>Strādā noteiktā </a:t>
            </a:r>
            <a:r>
              <a:rPr lang="lv-LV" sz="1600" dirty="0" smtClean="0"/>
              <a:t>profesijā;</a:t>
            </a:r>
            <a:endParaRPr lang="lv-LV" sz="1600" dirty="0"/>
          </a:p>
          <a:p>
            <a:pPr marL="342900" indent="-342900">
              <a:buFont typeface="Symbol" panose="05050102010706020507" pitchFamily="18" charset="2"/>
              <a:buChar char="-"/>
            </a:pPr>
            <a:r>
              <a:rPr lang="lv-LV" sz="1600" dirty="0"/>
              <a:t>Nevar iziet medicīnisko komisiju vai psihofizioloģisko </a:t>
            </a:r>
            <a:r>
              <a:rPr lang="lv-LV" sz="1600" dirty="0" smtClean="0"/>
              <a:t>pārbaudi;</a:t>
            </a:r>
            <a:endParaRPr lang="lv-LV" sz="1600" dirty="0"/>
          </a:p>
          <a:p>
            <a:pPr marL="342900" indent="-342900">
              <a:buFont typeface="Symbol" panose="05050102010706020507" pitchFamily="18" charset="2"/>
              <a:buChar char="-"/>
            </a:pPr>
            <a:r>
              <a:rPr lang="lv-LV" sz="1600" dirty="0"/>
              <a:t>Nav konstatēta arodslimība vai piešķirta invaliditāte vispārējo saļimšanas </a:t>
            </a:r>
            <a:r>
              <a:rPr lang="lv-LV" sz="1600" dirty="0" smtClean="0"/>
              <a:t>gadījumā;</a:t>
            </a:r>
            <a:endParaRPr lang="lv-LV" sz="1600" dirty="0"/>
          </a:p>
          <a:p>
            <a:pPr marL="342900" indent="-342900">
              <a:buFont typeface="Symbol" panose="05050102010706020507" pitchFamily="18" charset="2"/>
              <a:buChar char="-"/>
            </a:pPr>
            <a:r>
              <a:rPr lang="lv-LV" sz="1600" dirty="0"/>
              <a:t>Attiecas uz profesijām – vilces līdzekļa vadītāji (mašīnisti) un dispečeri, dzelzceļa stacijas </a:t>
            </a:r>
            <a:r>
              <a:rPr lang="lv-LV" sz="1600" dirty="0" smtClean="0"/>
              <a:t>dežurantiem.</a:t>
            </a:r>
            <a:endParaRPr lang="lv-LV" sz="1600" dirty="0"/>
          </a:p>
          <a:p>
            <a:pPr marL="285750" indent="-285750">
              <a:buFont typeface="Symbol" panose="05050102010706020507" pitchFamily="18" charset="2"/>
              <a:buChar char="-"/>
            </a:pPr>
            <a:endParaRPr lang="lv-LV" sz="1600" dirty="0"/>
          </a:p>
          <a:p>
            <a:pPr marL="342900" indent="-342900">
              <a:buFont typeface="Symbol" panose="05050102010706020507" pitchFamily="18" charset="2"/>
              <a:buChar char="-"/>
            </a:pPr>
            <a:r>
              <a:rPr lang="lv-LV" sz="1600" dirty="0"/>
              <a:t>OVP nosaka Ministru kabineta noteikumi Nr.219 «Kārtība, kādā veicama obligātā veselības pārbaude» 2.pielikums. Līdz 55 gadu vecumam – reizi trijos gados, pēc 55 gadu vecuma – reizi gadā.</a:t>
            </a:r>
          </a:p>
          <a:p>
            <a:pPr marL="342900" indent="-342900">
              <a:buFont typeface="Symbol" panose="05050102010706020507" pitchFamily="18" charset="2"/>
              <a:buChar char="-"/>
            </a:pPr>
            <a:r>
              <a:rPr lang="lv-LV" sz="1600" dirty="0"/>
              <a:t>MK noteikumiem Nr. 360 "Noteikumi par dzelzceļa speciālistiem", tiek noteikta obligāta psihofizioloģiskā profesionālā piemērotības novērtēšana pieņemot darbā un, kad beidzies PPP novērtēšanas derīguma termiņš (6 gadi</a:t>
            </a:r>
            <a:r>
              <a:rPr lang="lv-LV" sz="1600" dirty="0" smtClean="0"/>
              <a:t>):</a:t>
            </a:r>
          </a:p>
          <a:p>
            <a:pPr marL="342900" indent="-342900">
              <a:buFont typeface="Arial" panose="020B0604020202020204" pitchFamily="34" charset="0"/>
              <a:buChar char="•"/>
            </a:pPr>
            <a:endParaRPr lang="lv-LV" sz="1600" dirty="0"/>
          </a:p>
          <a:p>
            <a:pPr marL="1200150" lvl="2" indent="-285750">
              <a:buFont typeface="Wingdings" panose="05000000000000000000" pitchFamily="2" charset="2"/>
              <a:buChar char="§"/>
            </a:pPr>
            <a:r>
              <a:rPr lang="lv-LV" sz="1600" dirty="0" smtClean="0"/>
              <a:t>vilces </a:t>
            </a:r>
            <a:r>
              <a:rPr lang="lv-LV" sz="1600" dirty="0"/>
              <a:t>līdzekļa vadītājiem (mašīnistiem),</a:t>
            </a:r>
          </a:p>
          <a:p>
            <a:pPr marL="1200150" lvl="2" indent="-285750">
              <a:buFont typeface="Wingdings" panose="05000000000000000000" pitchFamily="2" charset="2"/>
              <a:buChar char="§"/>
            </a:pPr>
            <a:r>
              <a:rPr lang="lv-LV" sz="1600" dirty="0" smtClean="0"/>
              <a:t>vilces </a:t>
            </a:r>
            <a:r>
              <a:rPr lang="lv-LV" sz="1600" dirty="0"/>
              <a:t>līdzekļa vadītāja (mašīnista) palīgiem, </a:t>
            </a:r>
          </a:p>
          <a:p>
            <a:pPr marL="1200150" lvl="2" indent="-285750">
              <a:buFont typeface="Wingdings" panose="05000000000000000000" pitchFamily="2" charset="2"/>
              <a:buChar char="§"/>
            </a:pPr>
            <a:r>
              <a:rPr lang="lv-LV" sz="1600" dirty="0" smtClean="0"/>
              <a:t>dzelzceļa </a:t>
            </a:r>
            <a:r>
              <a:rPr lang="lv-LV" sz="1600" dirty="0"/>
              <a:t>stacijas dežurantiem,</a:t>
            </a:r>
          </a:p>
          <a:p>
            <a:pPr marL="1200150" lvl="2" indent="-285750">
              <a:buFont typeface="Wingdings" panose="05000000000000000000" pitchFamily="2" charset="2"/>
              <a:buChar char="§"/>
            </a:pPr>
            <a:r>
              <a:rPr lang="lv-LV" sz="1600" dirty="0" smtClean="0"/>
              <a:t>vilcienu </a:t>
            </a:r>
            <a:r>
              <a:rPr lang="lv-LV" sz="1600" dirty="0"/>
              <a:t>kustības vadības dispečeriem</a:t>
            </a:r>
          </a:p>
        </p:txBody>
      </p:sp>
    </p:spTree>
    <p:extLst>
      <p:ext uri="{BB962C8B-B14F-4D97-AF65-F5344CB8AC3E}">
        <p14:creationId xmlns:p14="http://schemas.microsoft.com/office/powerpoint/2010/main" val="844587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3961" y="822434"/>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11" name="TextBox 10">
            <a:extLst>
              <a:ext uri="{FF2B5EF4-FFF2-40B4-BE49-F238E27FC236}">
                <a16:creationId xmlns:a16="http://schemas.microsoft.com/office/drawing/2014/main" xmlns="" id="{9676BBBA-CFA6-4774-BD35-24C746056986}"/>
              </a:ext>
            </a:extLst>
          </p:cNvPr>
          <p:cNvSpPr txBox="1"/>
          <p:nvPr/>
        </p:nvSpPr>
        <p:spPr>
          <a:xfrm>
            <a:off x="1680809" y="936523"/>
            <a:ext cx="6891691" cy="461665"/>
          </a:xfrm>
          <a:prstGeom prst="rect">
            <a:avLst/>
          </a:prstGeom>
          <a:noFill/>
        </p:spPr>
        <p:txBody>
          <a:bodyPr wrap="square" rtlCol="0">
            <a:spAutoFit/>
          </a:bodyPr>
          <a:lstStyle/>
          <a:p>
            <a:r>
              <a:rPr lang="lv-LV" sz="2400" b="1" dirty="0"/>
              <a:t>Nosacījumi izdienas pensijām dzelzceļa nozarē</a:t>
            </a:r>
          </a:p>
        </p:txBody>
      </p:sp>
      <p:sp>
        <p:nvSpPr>
          <p:cNvPr id="14" name="TextBox 13">
            <a:extLst>
              <a:ext uri="{FF2B5EF4-FFF2-40B4-BE49-F238E27FC236}">
                <a16:creationId xmlns:a16="http://schemas.microsoft.com/office/drawing/2014/main" xmlns="" id="{CCC90EB3-5317-45C5-9019-70D70BFF683D}"/>
              </a:ext>
            </a:extLst>
          </p:cNvPr>
          <p:cNvSpPr txBox="1"/>
          <p:nvPr/>
        </p:nvSpPr>
        <p:spPr>
          <a:xfrm>
            <a:off x="1680809" y="2164958"/>
            <a:ext cx="8270912" cy="2463431"/>
          </a:xfrm>
          <a:prstGeom prst="rect">
            <a:avLst/>
          </a:prstGeom>
          <a:noFill/>
        </p:spPr>
        <p:txBody>
          <a:bodyPr wrap="square">
            <a:spAutoFit/>
          </a:bodyPr>
          <a:lstStyle/>
          <a:p>
            <a:pPr algn="just">
              <a:lnSpc>
                <a:spcPct val="80000"/>
              </a:lnSpc>
              <a:defRPr/>
            </a:pPr>
            <a:r>
              <a:rPr lang="lv-LV" sz="2400" i="1" dirty="0"/>
              <a:t>Virkne  profesiju, kurās strādājošie, ja viņiem ir speciālais stāžs līdz 01.01.99., var noformēt izdienas pensiju. Mērķis ir, ka atjaunotu izdienas pensiju tikai 3 pamatprofesijām - mašīnisti un vilcienu dispečeri, stacijas dežuranti.</a:t>
            </a:r>
          </a:p>
          <a:p>
            <a:pPr algn="just">
              <a:lnSpc>
                <a:spcPct val="80000"/>
              </a:lnSpc>
              <a:defRPr/>
            </a:pPr>
            <a:endParaRPr lang="lv-LV" sz="2400" dirty="0"/>
          </a:p>
          <a:p>
            <a:pPr algn="just">
              <a:lnSpc>
                <a:spcPct val="80000"/>
              </a:lnSpc>
              <a:defRPr/>
            </a:pPr>
            <a:r>
              <a:rPr lang="lv-LV" sz="2400" b="1" dirty="0"/>
              <a:t>Personas neiziet veselības pārbaudi, jo valsts ir noteikusi tādus veselības kritērijus, kuri attiecīgiem darbiniekiem, sasniedzot vecumu, nav izpildāmi.</a:t>
            </a:r>
          </a:p>
        </p:txBody>
      </p:sp>
    </p:spTree>
    <p:extLst>
      <p:ext uri="{BB962C8B-B14F-4D97-AF65-F5344CB8AC3E}">
        <p14:creationId xmlns:p14="http://schemas.microsoft.com/office/powerpoint/2010/main" val="367821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Arodbiedrību priekšlikums</a:t>
            </a:r>
            <a:br>
              <a:rPr lang="lv-LV" dirty="0" smtClean="0"/>
            </a:br>
            <a:endParaRPr lang="lv-LV" dirty="0"/>
          </a:p>
        </p:txBody>
      </p:sp>
      <p:sp>
        <p:nvSpPr>
          <p:cNvPr id="3" name="Content Placeholder 2"/>
          <p:cNvSpPr>
            <a:spLocks noGrp="1"/>
          </p:cNvSpPr>
          <p:nvPr>
            <p:ph idx="1"/>
          </p:nvPr>
        </p:nvSpPr>
        <p:spPr/>
        <p:txBody>
          <a:bodyPr/>
          <a:lstStyle/>
          <a:p>
            <a:pPr marL="0" indent="0">
              <a:buNone/>
            </a:pPr>
            <a:r>
              <a:rPr lang="lv-LV" dirty="0">
                <a:latin typeface="+mj-lt"/>
              </a:rPr>
              <a:t>Papildināt punktu 4.4. Saņēmēju grupas un nosacījumi</a:t>
            </a:r>
            <a:r>
              <a:rPr lang="lv-LV" dirty="0" smtClean="0">
                <a:latin typeface="+mj-lt"/>
              </a:rPr>
              <a:t>:</a:t>
            </a:r>
          </a:p>
          <a:p>
            <a:pPr marL="0" indent="0">
              <a:buNone/>
            </a:pPr>
            <a:endParaRPr lang="lv-LV" dirty="0">
              <a:latin typeface="+mj-lt"/>
            </a:endParaRPr>
          </a:p>
          <a:p>
            <a:pPr marL="0" indent="0">
              <a:buNone/>
            </a:pPr>
            <a:r>
              <a:rPr lang="lv-LV" dirty="0" smtClean="0">
                <a:latin typeface="+mj-lt"/>
              </a:rPr>
              <a:t>Otrā </a:t>
            </a:r>
            <a:r>
              <a:rPr lang="lv-LV" dirty="0">
                <a:latin typeface="+mj-lt"/>
              </a:rPr>
              <a:t>grupa - personas, kas ir nodarbinātas valsts apmaksātās profesijās, kurām profesijas īpatnības ir saistītas ar profesionālo iemaņu mazināšanos vai zudumu, sasniedzot noteiktu vecumu vai nostrādājot šajā profesijā noteiktu laiku, </a:t>
            </a:r>
            <a:r>
              <a:rPr lang="lv-LV" b="1" u="sng" dirty="0">
                <a:latin typeface="+mj-lt"/>
              </a:rPr>
              <a:t>kā arī personas, kas ir nodarbinātas profesijās, kuru profesijas īpatnības ir saistītas ar profesionālo iemaņu mazināšanos vai zudumu, sasniedzot noteiktu vecumu, sakarā ar valsts vai Eiropas savienības normatīvo aktu izvirzītājām paaugstinātām veselības un psihofizioloģiskajām prasībām.</a:t>
            </a:r>
          </a:p>
        </p:txBody>
      </p:sp>
      <p:pic>
        <p:nvPicPr>
          <p:cNvPr id="4" name="Picture 3">
            <a:extLst>
              <a:ext uri="{FF2B5EF4-FFF2-40B4-BE49-F238E27FC236}">
                <a16:creationId xmlns:a16="http://schemas.microsoft.com/office/drawing/2014/main" xmlns="" id="{1ED53BC4-4349-8949-B79E-3C81D5335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Tree>
    <p:extLst>
      <p:ext uri="{BB962C8B-B14F-4D97-AF65-F5344CB8AC3E}">
        <p14:creationId xmlns:p14="http://schemas.microsoft.com/office/powerpoint/2010/main" val="397986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62649" y="822434"/>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11" name="TextBox 10">
            <a:extLst>
              <a:ext uri="{FF2B5EF4-FFF2-40B4-BE49-F238E27FC236}">
                <a16:creationId xmlns:a16="http://schemas.microsoft.com/office/drawing/2014/main" xmlns="" id="{9676BBBA-CFA6-4774-BD35-24C746056986}"/>
              </a:ext>
            </a:extLst>
          </p:cNvPr>
          <p:cNvSpPr txBox="1"/>
          <p:nvPr/>
        </p:nvSpPr>
        <p:spPr>
          <a:xfrm>
            <a:off x="912311" y="1062281"/>
            <a:ext cx="9423058" cy="1569660"/>
          </a:xfrm>
          <a:prstGeom prst="rect">
            <a:avLst/>
          </a:prstGeom>
          <a:noFill/>
        </p:spPr>
        <p:txBody>
          <a:bodyPr wrap="square" rtlCol="0">
            <a:spAutoFit/>
          </a:bodyPr>
          <a:lstStyle/>
          <a:p>
            <a:pPr lvl="0" algn="ctr">
              <a:spcBef>
                <a:spcPct val="0"/>
              </a:spcBef>
              <a:defRPr/>
            </a:pPr>
            <a:r>
              <a:rPr lang="lv-LV" sz="3200" b="1" dirty="0"/>
              <a:t>3 gadu laikā darba attiecības pārtrauktas ar 69 mašīnistiem un palīgiem LDz Cargo, un 2 – Pasažieru </a:t>
            </a:r>
            <a:r>
              <a:rPr lang="lv-LV" sz="3200" b="1" dirty="0" smtClean="0"/>
              <a:t>vilciens.</a:t>
            </a:r>
            <a:endParaRPr lang="en-GB" sz="3200"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8507" y="3156559"/>
            <a:ext cx="7110667" cy="1885404"/>
          </a:xfrm>
          <a:prstGeom prst="rect">
            <a:avLst/>
          </a:prstGeom>
        </p:spPr>
      </p:pic>
      <p:sp>
        <p:nvSpPr>
          <p:cNvPr id="7" name="TextBox 6"/>
          <p:cNvSpPr txBox="1"/>
          <p:nvPr/>
        </p:nvSpPr>
        <p:spPr>
          <a:xfrm>
            <a:off x="2501457" y="5242009"/>
            <a:ext cx="6244766" cy="369332"/>
          </a:xfrm>
          <a:prstGeom prst="rect">
            <a:avLst/>
          </a:prstGeom>
          <a:noFill/>
        </p:spPr>
        <p:txBody>
          <a:bodyPr wrap="square" rtlCol="0">
            <a:spAutoFit/>
          </a:bodyPr>
          <a:lstStyle/>
          <a:p>
            <a:r>
              <a:rPr lang="lv-LV" i="1" dirty="0"/>
              <a:t>* DL 114p. Iemesli: veselība, neizieta OVP vai ilgstoša slimība</a:t>
            </a:r>
          </a:p>
        </p:txBody>
      </p:sp>
    </p:spTree>
    <p:extLst>
      <p:ext uri="{BB962C8B-B14F-4D97-AF65-F5344CB8AC3E}">
        <p14:creationId xmlns:p14="http://schemas.microsoft.com/office/powerpoint/2010/main" val="3917456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1" y="2726041"/>
            <a:ext cx="10515600" cy="1405918"/>
          </a:xfrm>
        </p:spPr>
        <p:txBody>
          <a:bodyPr/>
          <a:lstStyle/>
          <a:p>
            <a:r>
              <a:rPr lang="lv-LV" b="1" dirty="0" smtClean="0">
                <a:solidFill>
                  <a:srgbClr val="017937"/>
                </a:solidFill>
              </a:rPr>
              <a:t>IZGLĪTĪBAS NOZARE</a:t>
            </a:r>
            <a:endParaRPr lang="lv-LV" b="1" dirty="0">
              <a:solidFill>
                <a:srgbClr val="017937"/>
              </a:solidFill>
            </a:endParaRPr>
          </a:p>
        </p:txBody>
      </p:sp>
      <p:pic>
        <p:nvPicPr>
          <p:cNvPr id="4" name="Picture 3">
            <a:extLst>
              <a:ext uri="{FF2B5EF4-FFF2-40B4-BE49-F238E27FC236}">
                <a16:creationId xmlns:a16="http://schemas.microsoft.com/office/drawing/2014/main" xmlns="" id="{1ED53BC4-4349-8949-B79E-3C81D5335D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Tree>
    <p:extLst>
      <p:ext uri="{BB962C8B-B14F-4D97-AF65-F5344CB8AC3E}">
        <p14:creationId xmlns:p14="http://schemas.microsoft.com/office/powerpoint/2010/main" val="52580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0639" y="535452"/>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8" name="TextBox 7">
            <a:extLst>
              <a:ext uri="{FF2B5EF4-FFF2-40B4-BE49-F238E27FC236}">
                <a16:creationId xmlns:a16="http://schemas.microsoft.com/office/drawing/2014/main" xmlns="" id="{7966707C-CF9F-8A48-ACF5-91A6387990BA}"/>
              </a:ext>
            </a:extLst>
          </p:cNvPr>
          <p:cNvSpPr txBox="1"/>
          <p:nvPr/>
        </p:nvSpPr>
        <p:spPr>
          <a:xfrm>
            <a:off x="1817803" y="680319"/>
            <a:ext cx="6702856" cy="400110"/>
          </a:xfrm>
          <a:prstGeom prst="rect">
            <a:avLst/>
          </a:prstGeom>
          <a:noFill/>
        </p:spPr>
        <p:txBody>
          <a:bodyPr wrap="square" rtlCol="0">
            <a:spAutoFit/>
          </a:bodyPr>
          <a:lstStyle/>
          <a:p>
            <a:pPr lvl="0">
              <a:spcBef>
                <a:spcPct val="0"/>
              </a:spcBef>
              <a:defRPr/>
            </a:pPr>
            <a:r>
              <a:rPr lang="lv-LV" sz="2000" b="1" dirty="0"/>
              <a:t>Grozījumi Izglītības likumā</a:t>
            </a:r>
            <a:endParaRPr lang="en-GB" sz="2000" b="1" dirty="0"/>
          </a:p>
        </p:txBody>
      </p:sp>
      <p:sp>
        <p:nvSpPr>
          <p:cNvPr id="9" name="Content Placeholder 2"/>
          <p:cNvSpPr txBox="1">
            <a:spLocks/>
          </p:cNvSpPr>
          <p:nvPr/>
        </p:nvSpPr>
        <p:spPr>
          <a:xfrm>
            <a:off x="1303022" y="1632558"/>
            <a:ext cx="8363272" cy="3986830"/>
          </a:xfrm>
          <a:prstGeom prst="rect">
            <a:avLst/>
          </a:prstGeom>
        </p:spPr>
        <p:txBody>
          <a:bodyPr vert="horz" lIns="91440" tIns="45720" rIns="91440" bIns="45720" rtlCol="0">
            <a:normAutofit/>
          </a:bodyPr>
          <a:lstStyle/>
          <a:p>
            <a:pPr lvl="0"/>
            <a:r>
              <a:rPr lang="lv-LV" sz="2000" b="1" dirty="0"/>
              <a:t>Papildināt likuma «Izglītības likums» 14. pantu  «Ministru kabineta kompetence izglītībā» ar 40.</a:t>
            </a:r>
            <a:r>
              <a:rPr lang="lv-LV" sz="2000" b="1" baseline="30000" dirty="0"/>
              <a:t>1</a:t>
            </a:r>
            <a:r>
              <a:rPr lang="lv-LV" sz="2000" b="1" dirty="0"/>
              <a:t> punktu šādā redakcijā</a:t>
            </a:r>
            <a:r>
              <a:rPr lang="lv-LV" sz="2000" b="1" dirty="0" smtClean="0"/>
              <a:t>:</a:t>
            </a:r>
          </a:p>
          <a:p>
            <a:pPr lvl="0"/>
            <a:endParaRPr lang="en-US" sz="2000" dirty="0"/>
          </a:p>
          <a:p>
            <a:pPr algn="just"/>
            <a:r>
              <a:rPr lang="lv-LV" sz="2000" dirty="0"/>
              <a:t>“40</a:t>
            </a:r>
            <a:r>
              <a:rPr lang="lv-LV" sz="2000" baseline="30000" dirty="0"/>
              <a:t>1</a:t>
            </a:r>
            <a:r>
              <a:rPr lang="lv-LV" sz="2000" dirty="0"/>
              <a:t>) nosaka kārtību, kādā piešķir valsts sociālo atbalstu speciālās izglītības pedagogiem, pirmsskolas izglītības pedagogiem un sporta pedagogiem (vidējās un pamatizglītības pedagogiem), kuriem līdz pensijas vecuma sasniegšanai atbilstoši likumam “Par valsts pensijām” </a:t>
            </a:r>
            <a:r>
              <a:rPr lang="lv-LV" sz="2000" b="1" dirty="0"/>
              <a:t>ir mazāk nekā trīs gadi</a:t>
            </a:r>
            <a:r>
              <a:rPr lang="lv-LV" sz="2000" dirty="0"/>
              <a:t> un kopējais pedagoga darba stāžs šajos amatos valsts vai pašvaldības izglītības iestādēs, kas īsteno vispārējās un profesionālās izglītības programmas, ir </a:t>
            </a:r>
            <a:r>
              <a:rPr lang="lv-LV" sz="2000" b="1" dirty="0"/>
              <a:t>vismaz 25 gadi</a:t>
            </a:r>
            <a:r>
              <a:rPr lang="lv-LV" sz="2000" dirty="0"/>
              <a:t>, kā arī nosaka institūciju, kas administrē valsts sociālā atbalsta izmaksu un tās pārtraukšanu</a:t>
            </a:r>
          </a:p>
          <a:p>
            <a:endParaRPr kumimoji="0" lang="lv-LV"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7687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xmlns="" id="{38B29972-7D9F-CA4B-B9A6-DCB0CAF43F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0639" y="822434"/>
            <a:ext cx="722383" cy="689844"/>
          </a:xfrm>
          <a:prstGeom prst="rect">
            <a:avLst/>
          </a:prstGeom>
        </p:spPr>
      </p:pic>
      <p:pic>
        <p:nvPicPr>
          <p:cNvPr id="40" name="Picture 39">
            <a:extLst>
              <a:ext uri="{FF2B5EF4-FFF2-40B4-BE49-F238E27FC236}">
                <a16:creationId xmlns:a16="http://schemas.microsoft.com/office/drawing/2014/main" xmlns="" id="{1ED53BC4-4349-8949-B79E-3C81D5335D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5441" y="0"/>
            <a:ext cx="3156559" cy="3156559"/>
          </a:xfrm>
          <a:prstGeom prst="rect">
            <a:avLst/>
          </a:prstGeom>
        </p:spPr>
      </p:pic>
      <p:sp>
        <p:nvSpPr>
          <p:cNvPr id="8" name="TextBox 7">
            <a:extLst>
              <a:ext uri="{FF2B5EF4-FFF2-40B4-BE49-F238E27FC236}">
                <a16:creationId xmlns:a16="http://schemas.microsoft.com/office/drawing/2014/main" xmlns="" id="{7966707C-CF9F-8A48-ACF5-91A6387990BA}"/>
              </a:ext>
            </a:extLst>
          </p:cNvPr>
          <p:cNvSpPr txBox="1"/>
          <p:nvPr/>
        </p:nvSpPr>
        <p:spPr>
          <a:xfrm>
            <a:off x="1817803" y="967301"/>
            <a:ext cx="6702856" cy="400110"/>
          </a:xfrm>
          <a:prstGeom prst="rect">
            <a:avLst/>
          </a:prstGeom>
          <a:noFill/>
        </p:spPr>
        <p:txBody>
          <a:bodyPr wrap="square" rtlCol="0">
            <a:spAutoFit/>
          </a:bodyPr>
          <a:lstStyle/>
          <a:p>
            <a:pPr lvl="0" algn="ctr">
              <a:spcBef>
                <a:spcPct val="0"/>
              </a:spcBef>
              <a:defRPr/>
            </a:pPr>
            <a:r>
              <a:rPr lang="lv-LV" sz="2000" b="1" dirty="0"/>
              <a:t>Grozījumi Izglītības likumā</a:t>
            </a:r>
            <a:endParaRPr lang="en-GB" sz="2000" b="1" dirty="0"/>
          </a:p>
        </p:txBody>
      </p:sp>
      <p:sp>
        <p:nvSpPr>
          <p:cNvPr id="6" name="Content Placeholder 2"/>
          <p:cNvSpPr txBox="1">
            <a:spLocks/>
          </p:cNvSpPr>
          <p:nvPr/>
        </p:nvSpPr>
        <p:spPr>
          <a:xfrm>
            <a:off x="1303022" y="1578278"/>
            <a:ext cx="8363272" cy="4809821"/>
          </a:xfrm>
          <a:prstGeom prst="rect">
            <a:avLst/>
          </a:prstGeom>
        </p:spPr>
        <p:txBody>
          <a:bodyPr vert="horz" lIns="91440" tIns="45720" rIns="91440" bIns="45720" rtlCol="0">
            <a:normAutofit fontScale="92500" lnSpcReduction="20000"/>
          </a:bodyPr>
          <a:lstStyle/>
          <a:p>
            <a:r>
              <a:rPr lang="lv-LV" sz="2000" dirty="0"/>
              <a:t>Papildināt 52.pantu ar jaunu 2.¹ daļu šādā redakcijā</a:t>
            </a:r>
            <a:r>
              <a:rPr lang="lv-LV" sz="2000" dirty="0" smtClean="0"/>
              <a:t>:</a:t>
            </a:r>
          </a:p>
          <a:p>
            <a:endParaRPr lang="lv-LV" sz="2000" dirty="0"/>
          </a:p>
          <a:p>
            <a:pPr algn="just"/>
            <a:r>
              <a:rPr lang="lv-LV" sz="2000" dirty="0"/>
              <a:t>“(2¹) Speciālās izglītības pedagogi, pirmsskolas izglītības pedagogi un sporta pedagogi (vidējās un pamatizglītības pedagogi), kuriem līdz pensijas vecuma sasniegšanai atbilstoši likumam “Par valsts pensijām” ir </a:t>
            </a:r>
            <a:r>
              <a:rPr lang="lv-LV" sz="2000" b="1" dirty="0"/>
              <a:t>mazāk nekā trīs gadi </a:t>
            </a:r>
            <a:r>
              <a:rPr lang="lv-LV" sz="2000" dirty="0"/>
              <a:t>un kopējais pedagoga darba stāžs šajos amatos valsts un pašvaldības izglītības iestādēs, kas īsteno vispārējās un profesionālās izglītības programmas, ir </a:t>
            </a:r>
            <a:r>
              <a:rPr lang="lv-LV" sz="2000" b="1" dirty="0"/>
              <a:t>vismaz 25 gadi, tai skaitā pēdējie pieci gadi</a:t>
            </a:r>
            <a:r>
              <a:rPr lang="lv-LV" sz="2000" dirty="0"/>
              <a:t>, ir tiesīgi uz personiska uzteikuma pamata izbeigt darba tiesiskās attiecības un, turpmāk negūstot ienākumus no algota darba, komercdarbības vai saimnieciskās darbības, neatkarīgi no viņu mantiskā stāvokļa, saņemt </a:t>
            </a:r>
            <a:r>
              <a:rPr lang="lv-LV" sz="2000" b="1" dirty="0"/>
              <a:t>valsts sociālo atbalstu līdz sešu mēnešu vidējās izpeļņas apmēram*</a:t>
            </a:r>
            <a:r>
              <a:rPr lang="lv-LV" sz="2000" dirty="0"/>
              <a:t> </a:t>
            </a:r>
            <a:endParaRPr lang="lv-LV" sz="2000" dirty="0" smtClean="0"/>
          </a:p>
          <a:p>
            <a:endParaRPr lang="lv-LV" sz="2000" dirty="0" smtClean="0"/>
          </a:p>
          <a:p>
            <a:endParaRPr lang="lv-LV" sz="2000" dirty="0"/>
          </a:p>
          <a:p>
            <a:r>
              <a:rPr lang="lv-LV" sz="2000" dirty="0" smtClean="0"/>
              <a:t>Ministru </a:t>
            </a:r>
            <a:r>
              <a:rPr lang="lv-LV" sz="2000" dirty="0"/>
              <a:t>kabineta noteiktajā kārtībā.</a:t>
            </a:r>
          </a:p>
          <a:p>
            <a:pPr marL="171450" indent="-171450" algn="just">
              <a:buFont typeface="Arial" panose="020B0604020202020204" pitchFamily="34" charset="0"/>
              <a:buChar char="•"/>
            </a:pPr>
            <a:r>
              <a:rPr lang="lv-LV" sz="2000" dirty="0"/>
              <a:t>sociālo atbalstu nesaņem pedagogs, kuram piešķirta </a:t>
            </a:r>
            <a:r>
              <a:rPr lang="lv-LV" sz="2000" b="1" dirty="0"/>
              <a:t>valsts vecuma pensija vai kurš saņem bezdarbnieka pabalstu</a:t>
            </a:r>
          </a:p>
          <a:p>
            <a:pPr marL="171450" indent="-171450" algn="just">
              <a:buFont typeface="Arial" panose="020B0604020202020204" pitchFamily="34" charset="0"/>
              <a:buChar char="•"/>
            </a:pPr>
            <a:r>
              <a:rPr lang="lv-LV" sz="2000" dirty="0"/>
              <a:t>No valsts sociālā atbalsta tiek veiktas </a:t>
            </a:r>
            <a:r>
              <a:rPr lang="lv-LV" sz="2000" b="1" dirty="0"/>
              <a:t>valsts sociālās apdrošināšanas obligātās iemaksas pensiju un bezdarba apdrošināšanai</a:t>
            </a:r>
            <a:r>
              <a:rPr lang="lv-LV" sz="2000" dirty="0"/>
              <a:t> no šim mērķim piešķirtajiem valsts pamatbudžeta līdzekļiem.</a:t>
            </a:r>
            <a:endParaRPr kumimoji="0" lang="lv-LV"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365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8042</TotalTime>
  <Words>689</Words>
  <Application>Microsoft Office PowerPoint</Application>
  <PresentationFormat>Widescreen</PresentationFormat>
  <Paragraphs>61</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Myriad Pro</vt:lpstr>
      <vt:lpstr>Symbol</vt:lpstr>
      <vt:lpstr>Wingdings</vt:lpstr>
      <vt:lpstr>Office Theme</vt:lpstr>
      <vt:lpstr>PowerPoint Presentation</vt:lpstr>
      <vt:lpstr>PowerPoint Presentation</vt:lpstr>
      <vt:lpstr>PowerPoint Presentation</vt:lpstr>
      <vt:lpstr>PowerPoint Presentation</vt:lpstr>
      <vt:lpstr>Arodbiedrību priekšlikums </vt:lpstr>
      <vt:lpstr>PowerPoint Presentation</vt:lpstr>
      <vt:lpstr>IZGLĪTĪBAS NOZARE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Natalja Preisa</dc:creator>
  <cp:lastModifiedBy>Mārtiņš</cp:lastModifiedBy>
  <cp:revision>110</cp:revision>
  <cp:lastPrinted>2020-09-15T14:28:54Z</cp:lastPrinted>
  <dcterms:created xsi:type="dcterms:W3CDTF">2020-09-04T11:15:42Z</dcterms:created>
  <dcterms:modified xsi:type="dcterms:W3CDTF">2022-11-09T12:18:14Z</dcterms:modified>
</cp:coreProperties>
</file>