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314" r:id="rId3"/>
    <p:sldId id="321" r:id="rId4"/>
    <p:sldId id="301" r:id="rId5"/>
    <p:sldId id="313" r:id="rId6"/>
    <p:sldId id="323" r:id="rId7"/>
    <p:sldId id="327" r:id="rId8"/>
    <p:sldId id="318" r:id="rId9"/>
    <p:sldId id="325" r:id="rId10"/>
    <p:sldId id="326" r:id="rId11"/>
    <p:sldId id="322" r:id="rId12"/>
    <p:sldId id="320" r:id="rId13"/>
    <p:sldId id="294" r:id="rId14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EBFF5B-FDD2-4CC8-B9E9-706B4F072FC7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05F17-59D0-4414-BF8E-D4EA8E4D27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07989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0D4AC-A941-4A00-8F85-38990BDA99D4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2C61C-C57F-46B8-A997-5968F9B5846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9869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5457D3-4915-40E5-8D7E-C06F51C50AD1}" type="slidenum">
              <a:rPr lang="lv-LV" altLang="lv-LV" smtClean="0"/>
              <a:pPr>
                <a:defRPr/>
              </a:pPr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148561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b="0" i="0" u="none" strike="noStrike" kern="1200" baseline="0" dirty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Minimālā alga uz rokas (</a:t>
            </a:r>
            <a:r>
              <a:rPr lang="lv-LV" sz="1200" b="1" i="0" u="none" strike="noStrike" kern="1200" baseline="0" dirty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standarta apdrošināšanas vidējais gadījums</a:t>
            </a:r>
            <a:r>
              <a:rPr lang="lv-LV" sz="1200" b="0" i="0" u="none" strike="noStrike" kern="1200" baseline="0" dirty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) aptuveni 380 </a:t>
            </a:r>
            <a:r>
              <a:rPr lang="lv-LV" sz="1200" b="0" i="0" u="none" strike="noStrike" kern="1200" baseline="0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euro</a:t>
            </a:r>
            <a:r>
              <a:rPr lang="lv-LV" sz="1200" b="0" i="0" u="none" strike="noStrike" kern="1200" baseline="0" dirty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(uz rokas). 380 x 2 = </a:t>
            </a:r>
            <a:r>
              <a:rPr lang="lv-LV" sz="1200" b="1" i="0" u="none" strike="noStrike" kern="1200" baseline="0" dirty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660 </a:t>
            </a:r>
            <a:r>
              <a:rPr lang="lv-LV" sz="1200" b="1" i="0" u="none" strike="noStrike" kern="1200" baseline="0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euro</a:t>
            </a:r>
            <a:r>
              <a:rPr lang="lv-LV" sz="1200" b="1" i="0" u="none" strike="noStrike" kern="1200" baseline="0" dirty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lv-LV" sz="1200" b="1" i="0" u="none" strike="noStrike" kern="1200" baseline="0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mēn</a:t>
            </a:r>
            <a:r>
              <a:rPr lang="lv-LV" sz="1200" b="1" i="0" u="none" strike="noStrike" kern="1200" baseline="0" dirty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(uz rokas </a:t>
            </a:r>
            <a:r>
              <a:rPr lang="lv-LV" sz="1200" b="1" i="0" u="none" strike="noStrike" kern="1200" baseline="0" dirty="0" err="1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spec.ģimenei</a:t>
            </a:r>
            <a:r>
              <a:rPr lang="lv-LV" sz="1200" b="1" i="0" u="none" strike="noStrike" kern="1200" baseline="0" dirty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)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5457D3-4915-40E5-8D7E-C06F51C50AD1}" type="slidenum">
              <a:rPr lang="lv-LV" altLang="lv-LV" smtClean="0"/>
              <a:pPr>
                <a:defRPr/>
              </a:pPr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408051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A31B6A-A333-433D-9F15-C3A0AC9C7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B8BE4D3-01CC-469B-B156-2F38604994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ADEF388-23DD-49B2-8D95-CE01DD05C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1721421-A54B-4FAB-985F-74E56F3A3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FBBD9-E4DC-410B-A4AD-E5A3F7AA7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049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6419F4-E627-4563-B95D-39C44C206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6E70467-9FBB-4F5E-B9F7-5025FD504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C93345A-0149-43AD-8348-6D0650A4F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37ED797-5F7D-4857-B5B8-37E5D4A7E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124951D-F6AB-4C78-A705-A7189E469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671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CE526074-830E-4593-9B5C-9893B8E858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93ED086-2B96-46D1-8C8D-0D8F83D00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91B3EF9-7F8C-4724-BB81-FBF739E81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F4F9EAE-0BD7-438D-B1B2-DD270AE18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B7E049C-6538-4DB4-B14D-64BABC459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6667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3547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1918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1628D8D-A1AA-4601-8B99-49743562C83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40146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EB8E8E-4374-4BDF-841C-FBC8AFE40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744D03-115F-40B7-9F06-5216C81C9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2105EE1-8BCD-4292-8E65-785ED2E6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A32A8C-241C-4D64-B7D2-FF0F7383C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0F5CA10-CD81-4734-9280-D05F69B3A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119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93FC4E-C6A8-4773-81BE-C992BF9BD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AAC3D06-0147-4239-837A-BC6525006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1FB3E36-357B-49F1-8A89-DEB1C3C0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BD662FD-9B30-4595-9120-50FFDEDF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03EDAFB-F461-4598-A5A2-076DA785A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8529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BB3548E-48F0-4289-81F3-7EFA1C067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A928BF2-6CD0-4E49-BCBB-9C53BE50B7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4D31286-C95C-4890-A5A5-655309513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FF128D-A7D7-4CB9-9190-80C4AF4F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F9CE9C3-0CD1-4F7C-80E7-04B481247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9BF73FE-6CD1-4E73-ADCE-8924A1368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8025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23F913-28A0-4E56-95A1-565A0055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2EE6C6F-AF1E-4D44-B7EE-1BF19CE75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108431B-09A2-4610-96D0-E26BED85C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3DF19B7F-1DBF-4546-ABC6-E92E02DB3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9889330-8436-44D6-B3C8-E9BAA7CA0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1364A34-7868-49E0-955D-816B72A63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A579403-7D62-46BE-8466-FCED2E3A7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BCC07934-99AE-43B7-9441-3588A620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589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D2E7C7-E786-441B-83A0-6CF36CF99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EEC73C7-6374-4A4E-8818-A690ED10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3243226-F3B3-4F70-AFD4-DF6E56F24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F3FE2D1-7C24-440D-A563-612306A97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7835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68B5956-155B-4A4D-8801-25BBB6B8B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3999D6C-B419-47B2-8D26-17A04051D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BAC4547-5633-4AAF-B643-858E3C33D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1247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2DEAFE-601F-4C3A-AC20-80F7F2F8B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00FB35-F963-4326-B02A-982282589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DA21A39-C797-4DE5-AE29-2C20C428D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82D3EAB-D98B-4A68-BDCB-4B81A30AE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0C5F641-5D22-469C-B6FD-49BF706B4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72446B0-502F-433C-9DA6-153DCE273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051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D56B23D-E41F-444B-A543-2A00615FF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1D6FFB8-8ABD-4871-A304-5A654ECBF7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C5C8BC6-954F-4E12-B37A-FBDBBABAD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4286C2B-AEED-4293-9BE3-3E2C2FCBA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086CA85-37A3-448B-951D-F6C512693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5C6D9DE-D2CA-48FF-89FA-C258F6C49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787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04E15E8-71EF-4F9E-BCE5-F82E8DC60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707CF4E-4860-4269-9A79-7F470104F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7E98672-CEC2-43CC-808C-17D1257E1A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4E8E9-2773-4131-9007-D9F133C7A770}" type="datetimeFigureOut">
              <a:rPr lang="lv-LV" smtClean="0"/>
              <a:t>06.12.2018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1AC2429-174B-44C8-9F3A-FF2097A849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B4D0908-7C06-420A-9171-E70FB3DE8C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E9EC3-2438-4748-BAA4-9EDFB962C2D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27352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digimeni.lv/" TargetMode="External"/><Relationship Id="rId2" Type="http://schemas.openxmlformats.org/officeDocument/2006/relationships/hyperlink" Target="http://www.lm.gov.lv/text/3895" TargetMode="Externa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lm.gov.lv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692998" y="3505200"/>
            <a:ext cx="8673220" cy="960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altLang="lv-LV" sz="3600" dirty="0" smtClean="0"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Ārpusģimenes aprūpes </a:t>
            </a:r>
            <a:br>
              <a:rPr lang="lv-LV" altLang="lv-LV" sz="3600" dirty="0" smtClean="0"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</a:br>
            <a:r>
              <a:rPr lang="lv-LV" altLang="lv-LV" sz="3600" dirty="0" smtClean="0"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pakalpojumu </a:t>
            </a:r>
            <a:r>
              <a:rPr lang="lv-LV" altLang="lv-LV" sz="3600" dirty="0"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attīstība</a:t>
            </a: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 altLang="lv-LV" dirty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458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879" y="381000"/>
            <a:ext cx="8893521" cy="1036642"/>
          </a:xfrm>
        </p:spPr>
        <p:txBody>
          <a:bodyPr>
            <a:normAutofit/>
          </a:bodyPr>
          <a:lstStyle/>
          <a:p>
            <a:r>
              <a:rPr lang="lv-LV" sz="3200" dirty="0"/>
              <a:t>LM reģistrētie atbalsta centri </a:t>
            </a:r>
            <a:r>
              <a:rPr lang="lv-LV" sz="3200" dirty="0" smtClean="0"/>
              <a:t>(2-2)</a:t>
            </a:r>
            <a:r>
              <a:rPr lang="lv-LV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lv-LV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705" y="1752601"/>
            <a:ext cx="10785695" cy="4373573"/>
          </a:xfrm>
        </p:spPr>
        <p:txBody>
          <a:bodyPr>
            <a:normAutofit fontScale="47500" lnSpcReduction="20000"/>
          </a:bodyPr>
          <a:lstStyle/>
          <a:p>
            <a:endParaRPr lang="lv-LV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Valmiera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Latvijas SOS Bērnu ciematu asociācijas Vidzemes ārpusģimenes aprūpes atbalsta centrs «AIRI vecākiem»;</a:t>
            </a: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Cēsu novads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Ģimeņu atbalsta un mūžizglītības centrs </a:t>
            </a:r>
            <a:r>
              <a:rPr lang="lv-LV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Zvannieki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Smiltene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lv-LV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Vidzemes reģiona ģimeņu atbalsta centrs “Smiltene”</a:t>
            </a:r>
            <a:endParaRPr lang="lv-LV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Ventspils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Atbalsta centrs «Klēpis»;</a:t>
            </a: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Tukums – </a:t>
            </a:r>
            <a:r>
              <a:rPr lang="lv-LV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Apvienoto reģionu ģimeņu atbalsta centrs “Terēze</a:t>
            </a:r>
            <a:r>
              <a:rPr lang="lv-LV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Liepāja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Ārpusģimenes aprūpes atbalsta centrs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«Liepāja»;</a:t>
            </a: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Kuldīga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Latvijas SOS Bērnu ciematu asociācijas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Kurzemes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ārpusģimenes aprūpes atbalsta centrs «AIRI vecākiem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Bauska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Latvijas SOS Bērnu ciematu asociācijas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Zemgales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ārpusģimenes aprūpes atbalsta centrs «AIRI vecākiem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lv-LV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Jēkabpils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Jēkabpils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ārpusģimenes aprūpes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centrs;</a:t>
            </a: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Daugavpils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Ārpusģimenes aprūpes atbalsta centrs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«Daugavpils»;</a:t>
            </a:r>
          </a:p>
          <a:p>
            <a:r>
              <a:rPr lang="lv-LV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Rīga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Latvijas SOS Bērnu ciematu asociācijas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Rīgas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ārpusģimenes aprūpes atbalsta centrs «AIRI vecākiem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Ārpusģimenes aprūpes atbalsta centrs «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Dūja»; </a:t>
            </a:r>
            <a:endParaRPr lang="lv-LV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Kristīgās </a:t>
            </a:r>
            <a:r>
              <a:rPr lang="lv-L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alianses bāreņiem ģimeņu atbalsta centrs </a:t>
            </a:r>
            <a:r>
              <a:rPr lang="lv-L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«TILTS»</a:t>
            </a:r>
            <a:endParaRPr lang="lv-LV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 smtClean="0"/>
          </a:p>
          <a:p>
            <a:r>
              <a:rPr lang="lv-LV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Atbalstu centru saraksts pieejams </a:t>
            </a:r>
            <a:r>
              <a:rPr lang="lv-LV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LM mājaslapā: </a:t>
            </a:r>
            <a:r>
              <a:rPr lang="lv-LV" sz="29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lv-LV" sz="29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www.lm.gov.lv/text/3895</a:t>
            </a:r>
            <a:r>
              <a:rPr lang="lv-LV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lv-LV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www.radigimeni.lv</a:t>
            </a:r>
            <a:r>
              <a:rPr lang="lv-LV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v-LV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1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Audžuģimenes informācijas sistēma nodrošinās: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887" y="1752601"/>
            <a:ext cx="11093513" cy="4373573"/>
          </a:xfrm>
        </p:spPr>
        <p:txBody>
          <a:bodyPr>
            <a:no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iesaistītajiem iespēju nekavējoties (24/7) 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piekļūt 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nepieciešamai informācijai;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iespēju veikt 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ātru savstarpējo informācijas 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apmaiņu;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nodrošinās 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savlaicīgu, pilnvērtīgu un koordinētu starpinstitucionālās komandas rīcību krīzes situācijas 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novēršanai (sistēmā pieejama informācija par krīzes audžuģimenēm, kurās ir brīvas vietas bērnu uzņemšanai) 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atbalsta sniegšanai audžuģimenēm un tajās ievietotam ārpusģimenes aprūpē esošam 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bērnam;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veikt 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preventīvus pasākumus audžuģimeņu atbalsta sistēmas pilnveidei un bērna tiesību aizsardzībai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lv-LV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Patlaban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lvl="0" indent="-342900" algn="just">
              <a:buFontTx/>
              <a:buChar char="-"/>
            </a:pP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līgumu slēgšana ar pašvaldībām par informācijas sistēmas lietošana (organizē Iekšlietu ministrijas Informācijas centrs);</a:t>
            </a:r>
          </a:p>
          <a:p>
            <a:pPr marL="342900" lvl="0" indent="-342900" algn="just">
              <a:buFontTx/>
              <a:buChar char="-"/>
            </a:pP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ācību organizēšana informācijas sistēmas lietotājiem 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(organizē Iekšlietu ministrijas Informācijas 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centrs sadarbībā ar LM).</a:t>
            </a:r>
          </a:p>
          <a:p>
            <a:pPr lvl="0" algn="just"/>
            <a:r>
              <a:rPr lang="lv-LV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Sistēmas lietotāji: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bāriņtiesas 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atbalsta centri, kā arī valsts un pašvaldības policija (informācija par krīzes audžuģimenēm), sociālie dienesti, Valsts sociālās apdrošināšanas aģentūra, Valsts bērnu tiesību aizsardzības inspekcija, Pilsonības un migrācijas lietu pārvalde.</a:t>
            </a:r>
          </a:p>
        </p:txBody>
      </p:sp>
    </p:spTree>
    <p:extLst>
      <p:ext uri="{BB962C8B-B14F-4D97-AF65-F5344CB8AC3E}">
        <p14:creationId xmlns:p14="http://schemas.microsoft.com/office/powerpoint/2010/main" val="244055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Metodiskie materiāli: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416" y="1965353"/>
            <a:ext cx="10495984" cy="4373573"/>
          </a:xfrm>
        </p:spPr>
        <p:txBody>
          <a:bodyPr/>
          <a:lstStyle/>
          <a:p>
            <a:endParaRPr lang="lv-LV" dirty="0"/>
          </a:p>
          <a:p>
            <a:endParaRPr lang="lv-LV" dirty="0"/>
          </a:p>
        </p:txBody>
      </p:sp>
      <p:sp>
        <p:nvSpPr>
          <p:cNvPr id="6" name="Rounded Rectangle 5"/>
          <p:cNvSpPr/>
          <p:nvPr/>
        </p:nvSpPr>
        <p:spPr>
          <a:xfrm>
            <a:off x="1630126" y="1828802"/>
            <a:ext cx="3485584" cy="9687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Metodiskie materiāli :</a:t>
            </a:r>
          </a:p>
          <a:p>
            <a:pPr algn="ctr"/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(http://</a:t>
            </a:r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www.lm.gov.lv/text/1105)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848538" y="1828802"/>
            <a:ext cx="4381877" cy="9687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Izstrādes procesā metodiskie materiāli: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29715" y="2996697"/>
            <a:ext cx="3268300" cy="347877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Audžuģimenēm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specializētām 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audžuģimenēm;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Bāriņtiesām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Vadlīnijas Laulāto (personu) audžuģimenes raksturojuma un kompetenču novērtēšanas veidlapas sagatavošanai;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Veidlapu paraugi ārpusģimenes aprūpes atbalsta centra raksturojuma un informācijas par mācību programmas apguvi;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Kompetenču novērtēšanas kritēriji;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AGIS lietotāja rokasgrāmata.</a:t>
            </a: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2981" y="2996697"/>
            <a:ext cx="4137434" cy="319662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numCol="1"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Atbalsta centriem.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08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170113" y="2630488"/>
            <a:ext cx="7772400" cy="9080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lv-LV" sz="44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alibri" panose="020F0502020204030204" pitchFamily="34" charset="0"/>
              </a:rPr>
              <a:t>Paldies par uzmanību!</a:t>
            </a:r>
          </a:p>
        </p:txBody>
      </p:sp>
      <p:sp>
        <p:nvSpPr>
          <p:cNvPr id="32771" name="Virsraksts 4"/>
          <p:cNvSpPr txBox="1">
            <a:spLocks/>
          </p:cNvSpPr>
          <p:nvPr/>
        </p:nvSpPr>
        <p:spPr bwMode="auto">
          <a:xfrm>
            <a:off x="4624388" y="3538539"/>
            <a:ext cx="3097212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defTabSz="914400"/>
            <a:endParaRPr lang="lv-LV" altLang="lv-LV" sz="13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2772" name="Rectangle 1"/>
          <p:cNvSpPr>
            <a:spLocks noChangeArrowheads="1"/>
          </p:cNvSpPr>
          <p:nvPr/>
        </p:nvSpPr>
        <p:spPr bwMode="auto">
          <a:xfrm>
            <a:off x="3868738" y="3987801"/>
            <a:ext cx="460851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cs typeface="Tahoma" pitchFamily="34" charset="0"/>
                <a:hlinkClick r:id="rId2"/>
              </a:rPr>
              <a:t>www.lm.gov.lv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cs typeface="Tahoma" pitchFamily="34" charset="0"/>
              </a:rPr>
              <a:t>Twitter:@Lab_min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lv-LV" altLang="lv-LV" sz="1600" dirty="0">
                <a:solidFill>
                  <a:srgbClr val="005927"/>
                </a:solidFill>
                <a:latin typeface="Tahoma" pitchFamily="34" charset="0"/>
                <a:cs typeface="Tahoma" pitchFamily="34" charset="0"/>
              </a:rPr>
              <a:t>https://www.facebook.com/labklajibasministrija</a:t>
            </a:r>
          </a:p>
          <a:p>
            <a:pPr algn="ctr"/>
            <a:endParaRPr lang="lv-LV" altLang="lv-LV" sz="8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cs typeface="Tahoma" pitchFamily="34" charset="0"/>
              </a:rPr>
              <a:t>Flickr.com:Labklajibas_ministrija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cs typeface="Tahoma" pitchFamily="34" charset="0"/>
              </a:rPr>
              <a:t>Youtube.com</a:t>
            </a:r>
            <a:r>
              <a:rPr lang="lv-LV" altLang="lv-LV" sz="1600" dirty="0">
                <a:solidFill>
                  <a:srgbClr val="005927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cs typeface="Tahoma" pitchFamily="34" charset="0"/>
              </a:rPr>
              <a:t>labklajibasministrija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cs typeface="Tahoma" pitchFamily="34" charset="0"/>
              </a:rPr>
              <a:t>Draugiem.lv</a:t>
            </a:r>
            <a:r>
              <a:rPr lang="lv-LV" altLang="lv-LV" sz="1600" dirty="0">
                <a:solidFill>
                  <a:srgbClr val="005927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lv-LV" altLang="lv-LV" sz="1600" dirty="0" err="1">
                <a:solidFill>
                  <a:srgbClr val="005927"/>
                </a:solidFill>
                <a:latin typeface="Tahoma" pitchFamily="34" charset="0"/>
                <a:cs typeface="Tahoma" pitchFamily="34" charset="0"/>
              </a:rPr>
              <a:t>labklajiba</a:t>
            </a:r>
            <a:endParaRPr lang="lv-LV" altLang="lv-LV" sz="1600" dirty="0">
              <a:solidFill>
                <a:srgbClr val="005927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lv-LV" altLang="lv-LV" sz="1600" i="1" dirty="0">
                <a:latin typeface="Tahoma" pitchFamily="34" charset="0"/>
                <a:cs typeface="Tahoma" pitchFamily="34" charset="0"/>
              </a:rPr>
              <a:t>Izmantotie attēli no: </a:t>
            </a:r>
            <a:r>
              <a:rPr lang="lv-LV" altLang="lv-LV" sz="1600" i="1" dirty="0" err="1">
                <a:latin typeface="Tahoma" pitchFamily="34" charset="0"/>
                <a:cs typeface="Tahoma" pitchFamily="34" charset="0"/>
              </a:rPr>
              <a:t>www.godagimene.lv</a:t>
            </a:r>
            <a:endParaRPr lang="lv-LV" altLang="lv-LV" sz="1600" i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2050" name="Picture 2" descr="Attēlu rezultāti vaicājumam “mana ģimene zīmējumi”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8772" y="3538539"/>
            <a:ext cx="3554205" cy="2723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encrypted-tbn0.gstatic.com/images?q=tbn:ANd9GcS7EP23XH0_oiY0t_GccZYZyBRi0R0AZIVpqkY1Y5d86B3zA2P2owRVTPc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1" y="3538538"/>
            <a:ext cx="3287779" cy="2723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63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Izmaiņas no 01.07.2018.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164" y="1526265"/>
            <a:ext cx="9451818" cy="4373573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Pieņemti Ministru kabineta 2018.gada 26.jūnija noteikumi Nr. 354 «Audžuģimenes noteikumi».</a:t>
            </a:r>
          </a:p>
          <a:p>
            <a:pPr algn="just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Būtiskākās izmaiņas:</a:t>
            </a:r>
          </a:p>
          <a:p>
            <a:pPr marL="2400300" lvl="4" indent="-342900" algn="just">
              <a:buFont typeface="Wingdings" panose="05000000000000000000" pitchFamily="2" charset="2"/>
              <a:buChar char="ü"/>
            </a:pPr>
            <a:r>
              <a:rPr lang="lv-LV" sz="1600" dirty="0"/>
              <a:t>j</a:t>
            </a:r>
            <a:r>
              <a:rPr lang="lv-LV" sz="1600" dirty="0" smtClean="0"/>
              <a:t>auna ārpusģimenes aprūpes forma – specializētās audžuģimenes – krīzes audžuģimene un audžuģimene bērnam ar invaliditāti, kuram izsniegts atzinums par īpašas kopšanas nepieciešamību sakarā ar smagiem funkcionāliem traucējumiem;</a:t>
            </a:r>
          </a:p>
          <a:p>
            <a:pPr marL="2400300" lvl="4" indent="-342900" algn="just">
              <a:buFont typeface="Wingdings" panose="05000000000000000000" pitchFamily="2" charset="2"/>
              <a:buChar char="ü"/>
            </a:pPr>
            <a:r>
              <a:rPr lang="lv-LV" sz="1600" dirty="0"/>
              <a:t>j</a:t>
            </a:r>
            <a:r>
              <a:rPr lang="lv-LV" sz="1600" dirty="0" smtClean="0"/>
              <a:t>auna mācību programma audžuģimenēm un specializētajām audžuģimenēm.</a:t>
            </a:r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Pieņemti Ministru kabineta 2018.gada 26.jūnija noteikumi Nr. 355 «Ārpusģimenes aprūpes atbalsta centra noteikumi».</a:t>
            </a:r>
          </a:p>
          <a:p>
            <a:pPr lvl="0" algn="just"/>
            <a:r>
              <a:rPr lang="lv-LV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Būtiskākās </a:t>
            </a:r>
            <a:r>
              <a:rPr lang="lv-LV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izmaiņas:</a:t>
            </a:r>
          </a:p>
          <a:p>
            <a:pPr marL="2400300" lvl="4" indent="-342900" algn="just">
              <a:buFont typeface="Wingdings" panose="05000000000000000000" pitchFamily="2" charset="2"/>
              <a:buChar char="ü"/>
            </a:pPr>
            <a:r>
              <a:rPr lang="lv-LV" sz="1600" dirty="0">
                <a:solidFill>
                  <a:prstClr val="black"/>
                </a:solidFill>
              </a:rPr>
              <a:t>Ārpusģimenes aprūpes atbalsta centru veidošana</a:t>
            </a:r>
            <a:r>
              <a:rPr lang="lv-LV" sz="1600" dirty="0" smtClean="0">
                <a:solidFill>
                  <a:prstClr val="black"/>
                </a:solidFill>
              </a:rPr>
              <a:t>.</a:t>
            </a:r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lv-LV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lv-LV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1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Izmaiņas no 13.09.2018.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202" y="1752601"/>
            <a:ext cx="10532198" cy="4373573"/>
          </a:xfrm>
        </p:spPr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Pieņemti Ministru kabineta 2018.gada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4.septembra  noteikumi Nr. 563 «Audžuģimeņu informācijas sistēmas noteikumi».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Būtiskākās izmaiņas:</a:t>
            </a:r>
          </a:p>
          <a:p>
            <a:pPr marL="1428750" lvl="2" indent="-285750">
              <a:buFont typeface="Wingdings" panose="05000000000000000000" pitchFamily="2" charset="2"/>
              <a:buChar char="ü"/>
            </a:pPr>
            <a:r>
              <a:rPr lang="lv-LV" sz="1600" dirty="0"/>
              <a:t>v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ienota informācijas apmaiņas sistēma, ko veido bāriņtiesas un </a:t>
            </a:r>
            <a:r>
              <a:rPr lang="lv-LV" sz="1600" dirty="0"/>
              <a:t>ārpusģimenes </a:t>
            </a:r>
            <a:r>
              <a:rPr lang="lv-LV" sz="1600" dirty="0" smtClean="0"/>
              <a:t>aprūpes atbalsta centri;</a:t>
            </a:r>
          </a:p>
          <a:p>
            <a:pPr marL="1428750" lvl="2" indent="-285750">
              <a:buFont typeface="Wingdings" panose="05000000000000000000" pitchFamily="2" charset="2"/>
              <a:buChar char="ü"/>
            </a:pPr>
            <a:r>
              <a:rPr lang="lv-LV" sz="1600" dirty="0" smtClean="0"/>
              <a:t>Audžuģimeņu informācijas sistēmas pārzinis – Iekšlietu ministrijas Informācijas centrs.</a:t>
            </a:r>
          </a:p>
          <a:p>
            <a:pPr lvl="2" indent="0">
              <a:buNone/>
            </a:pP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lv-LV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937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053" y="298728"/>
            <a:ext cx="8128000" cy="1036642"/>
          </a:xfrm>
        </p:spPr>
        <p:txBody>
          <a:bodyPr/>
          <a:lstStyle/>
          <a:p>
            <a:pPr algn="ctr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Audžuģimenes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11400" y="5878286"/>
            <a:ext cx="26416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1628D8D-A1AA-4601-8B99-49743562C836}" type="slidenum">
              <a:rPr lang="en-US" altLang="lv-LV" smtClean="0"/>
              <a:pPr>
                <a:defRPr/>
              </a:pPr>
              <a:t>4</a:t>
            </a:fld>
            <a:endParaRPr lang="en-US" altLang="lv-LV" dirty="0"/>
          </a:p>
        </p:txBody>
      </p:sp>
      <p:sp>
        <p:nvSpPr>
          <p:cNvPr id="7" name="Rectangle 6"/>
          <p:cNvSpPr/>
          <p:nvPr/>
        </p:nvSpPr>
        <p:spPr>
          <a:xfrm>
            <a:off x="3788616" y="3273151"/>
            <a:ext cx="3661588" cy="33562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Ievieto bērnu līdz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dienām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v-LV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Bāriņtiesa var pagarināt krīzes audžuģimenē uzturēšanās termiņu, bet ne ilgāk kā līdz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12 mēnešiem/ īslaicīga aprūpes forma</a:t>
            </a: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Ievieto ne vairāk par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bērniem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kopējais bērnu skaits ģimenē nedrīkst būt lielāks par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bērniem</a:t>
            </a: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Krīzes audžuģimene bez pamatota iemesla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nevar atteikties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uzņemt bērnu savā aprūpē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Tiek veiktas valsts sociālās apdrošināšanas obligātās iemaksas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lv-LV" sz="1800" b="1" dirty="0">
              <a:solidFill>
                <a:srgbClr val="C00000"/>
              </a:solidFill>
              <a:ea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831247" y="3273151"/>
            <a:ext cx="3653182" cy="33562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 </a:t>
            </a:r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termiņa ierobežojuma,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pastāvīga aprūpes forma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Kopējais bērnu skaits nedrīkst būt lielāks par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bērniem. </a:t>
            </a:r>
            <a:r>
              <a:rPr lang="lv-LV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Bāriņtiesa var lemt par lielāku kopējo bērnu skaitu konkrētā audžuģimenē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10 dienu laikā pienākums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iepazīties ar bērnu un pieņemt lēmumu par bērna ņemšanu aprūpē un uzraudzībā</a:t>
            </a:r>
            <a:endParaRPr lang="lv-L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Tiek veiktas valsts sociālās apdrošināšanas obligātās iemaksas</a:t>
            </a:r>
          </a:p>
          <a:p>
            <a:endParaRPr lang="lv-LV" i="1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i="1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>
              <a:solidFill>
                <a:schemeClr val="tx1"/>
              </a:solidFill>
            </a:endParaRPr>
          </a:p>
          <a:p>
            <a:endParaRPr lang="lv-LV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74883" y="1399822"/>
            <a:ext cx="3440317" cy="16824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Krīzes audžuģimene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31247" y="1464274"/>
            <a:ext cx="3653181" cy="167997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 bērnam ar invaliditāti, kuram izsniegts atzinums par īpašas kopšanas nepieciešamību sakarā ar smagiem funkcionāliem traucējumiem 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own Arrow 10"/>
          <p:cNvSpPr/>
          <p:nvPr/>
        </p:nvSpPr>
        <p:spPr>
          <a:xfrm rot="3760391">
            <a:off x="3703070" y="474782"/>
            <a:ext cx="467105" cy="983577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4" name="Down Arrow 13"/>
          <p:cNvSpPr/>
          <p:nvPr/>
        </p:nvSpPr>
        <p:spPr>
          <a:xfrm rot="18842094">
            <a:off x="8338368" y="666901"/>
            <a:ext cx="467105" cy="74269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" name="Down Arrow 2"/>
          <p:cNvSpPr/>
          <p:nvPr/>
        </p:nvSpPr>
        <p:spPr>
          <a:xfrm>
            <a:off x="5875699" y="713196"/>
            <a:ext cx="452673" cy="62217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Rectangle 4"/>
          <p:cNvSpPr/>
          <p:nvPr/>
        </p:nvSpPr>
        <p:spPr>
          <a:xfrm>
            <a:off x="357595" y="1399823"/>
            <a:ext cx="3008856" cy="168245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</a:t>
            </a:r>
            <a:endParaRPr lang="lv-LV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7283" y="3273151"/>
            <a:ext cx="3461529" cy="33562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lv-LV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 </a:t>
            </a:r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termiņa ierobežojuma,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pastāvīga aprūpes </a:t>
            </a:r>
            <a:r>
              <a:rPr lang="lv-LV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Ievieto ne vairāk par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bērniem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kopējais bērnu skaits ģimenē nedrīkst būt lielāks par </a:t>
            </a:r>
            <a:r>
              <a:rPr lang="lv-LV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lv-LV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bērniem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10 dienu laikā pienākums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iepazīties ar bērnu un pieņemt lēmumu par bērna ņemšanu aprūpē un 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uzraudzībā;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Tiek veiktas valsts sociālās apdrošināšanas obligātās iemaksas</a:t>
            </a:r>
          </a:p>
          <a:p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12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5583" y="725151"/>
            <a:ext cx="8128000" cy="1036642"/>
          </a:xfrm>
        </p:spPr>
        <p:txBody>
          <a:bodyPr/>
          <a:lstStyle/>
          <a:p>
            <a:pPr algn="ctr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Atbalsts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audžuģimenei un specializētajai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1628D8D-A1AA-4601-8B99-49743562C83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5" name="Rectangle 4"/>
          <p:cNvSpPr/>
          <p:nvPr/>
        </p:nvSpPr>
        <p:spPr>
          <a:xfrm>
            <a:off x="3835049" y="4113351"/>
            <a:ext cx="4130178" cy="26209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>
              <a:lnSpc>
                <a:spcPts val="1465"/>
              </a:lnSpc>
            </a:pPr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Atbalstu 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centru izmaksātā kompensācija un atlīdzība</a:t>
            </a:r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lv-LV" sz="1600" dirty="0">
              <a:solidFill>
                <a:schemeClr val="tx1"/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marL="285750" lvl="1" indent="-285750">
              <a:lnSpc>
                <a:spcPts val="1465"/>
              </a:lnSpc>
              <a:buFont typeface="Wingdings" panose="05000000000000000000" pitchFamily="2" charset="2"/>
              <a:buChar char="ü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vienreizēja mājokļa iekārtošanas izdevumu kompensācija - </a:t>
            </a:r>
            <a:r>
              <a:rPr lang="lv-LV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500 €</a:t>
            </a: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(pieprasāma 30 dienu laikā pēc līguma noslēgšanas ar atbalsta centru).</a:t>
            </a:r>
          </a:p>
          <a:p>
            <a:pPr marL="285750" lvl="1" indent="-285750">
              <a:lnSpc>
                <a:spcPts val="1465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v-LV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Bruto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atlīdzība  – </a:t>
            </a:r>
            <a:r>
              <a:rPr lang="lv-LV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28.28 euro dienā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euro par katru dienu </a:t>
            </a:r>
            <a:r>
              <a:rPr lang="lv-LV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kurās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bērns/i ievietots/i krīzes audžuģimenē</a:t>
            </a:r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</a:t>
            </a:r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kopā vidēji 860 euro mēnesī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ja </a:t>
            </a:r>
            <a:r>
              <a:rPr lang="lv-LV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bērns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bijis </a:t>
            </a:r>
            <a:r>
              <a:rPr lang="lv-LV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krīzes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ģimenē pilnu </a:t>
            </a:r>
            <a:r>
              <a:rPr lang="lv-LV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mēnesi) un </a:t>
            </a:r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j</a:t>
            </a:r>
            <a:r>
              <a:rPr lang="lv-LV" sz="1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a </a:t>
            </a:r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bērns/i krīzes audžuģimenē netiek ievietots/i, tad ģimene sekojošos 3 mēnešus pēc mēneša, kad bērns/i pēdējo dienu ir bijis/</a:t>
            </a:r>
            <a:r>
              <a:rPr lang="lv-LV" sz="14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uši</a:t>
            </a:r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ģimenē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turpina saņemt</a:t>
            </a:r>
            <a:r>
              <a:rPr lang="lv-LV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14.14 euro dienā (vidēji 430 euro mēnesī</a:t>
            </a:r>
            <a:r>
              <a:rPr lang="lv-LV" sz="1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</a:t>
            </a:r>
            <a:endParaRPr lang="lv-LV" sz="1800" b="1" dirty="0">
              <a:solidFill>
                <a:srgbClr val="C00000"/>
              </a:solidFill>
              <a:latin typeface="+mj-lt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38653" y="4698751"/>
            <a:ext cx="3793403" cy="2014404"/>
          </a:xfrm>
          <a:prstGeom prst="rect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Atbalstu centru izmaksātā kompensācija un atlīdzība: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vienreizēja mājokļa iekārtošanas izdevumu kompensācija - </a:t>
            </a:r>
            <a:r>
              <a:rPr lang="lv-LV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500 €</a:t>
            </a: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(pieprasāma 30 dienu laikā pēc līguma noslēgšanas ar atbalsta centru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v-LV" sz="1400" dirty="0" smtClean="0"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Bruto </a:t>
            </a: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atlīdzība </a:t>
            </a:r>
            <a:r>
              <a:rPr lang="lv-LV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(neatkarīgi no bērnu skaita)</a:t>
            </a: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28.28 </a:t>
            </a: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 dienā (</a:t>
            </a:r>
            <a:r>
              <a:rPr lang="lv-LV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vidēji 860 </a:t>
            </a:r>
            <a:r>
              <a:rPr lang="lv-LV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euro mēnesī</a:t>
            </a:r>
            <a:r>
              <a:rPr lang="lv-LV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-14435" y="2283818"/>
            <a:ext cx="3653362" cy="23968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Pašvaldības izmaksātais atbalsts: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pabalsts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bērna uzturam –  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215/258 € mēnesī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(divkāršā minimālo uzturlīdzekļu apmērā 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pabalsts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apģērba un mīkstā inventāra (piemēram, gultas veļas, segas, spilvena, matrača) 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iegādei;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23991" y="1319828"/>
            <a:ext cx="3663726" cy="75597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Krīzes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95034" y="1235943"/>
            <a:ext cx="4237022" cy="106598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 bērnam ar invaliditāti, kuram izsniegta atzinums par īpašas kopšanas nepieciešamību sakarā ar smagiem funkcionāliem traucējumiem</a:t>
            </a:r>
            <a:endParaRPr lang="lv-LV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2511" y="1338924"/>
            <a:ext cx="3194163" cy="74570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</a:t>
            </a:r>
            <a:endParaRPr lang="lv-LV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2511" y="4879835"/>
            <a:ext cx="3530851" cy="18152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VSAA izmaksātā atlīdzība: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vienu audžuģimenē ievietoto bērnu – 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171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euro mēnesī;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audžuģimenē ir ievietoti divi bērni – </a:t>
            </a:r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222,30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 mēnesī;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trīs un vairāk bērni – 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273.60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euro mēnesī.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723991" y="2296650"/>
            <a:ext cx="4122741" cy="177447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Pašvaldības izmaksātais atbalsts: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pabalsts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bērna uzturam –  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215/258 € mēnesī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(divkāršā minimālo uzturlīdzekļu apmērā 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pabalsts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apģērba un mīkstā inventāra (piemēram, gultas veļas, segas, spilvena, matrača) 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iegādei;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146914" y="2447698"/>
            <a:ext cx="3730423" cy="2069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Pašvaldības izmaksātais atbalsts: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pabalsts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bērna uzturam –  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215/258 € mēnesī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(divkāršā minimālo uzturlīdzekļu apmērā 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pabalsts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apģērba un mīkstā inventāra (piemēram, gultas veļas, segas, spilvena, matrača) 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iegādei;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36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Ārpusģimenes aprūpes atbalsta centrs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416" y="1752601"/>
            <a:ext cx="10495984" cy="4373573"/>
          </a:xfrm>
        </p:spPr>
        <p:txBody>
          <a:bodyPr/>
          <a:lstStyle/>
          <a:p>
            <a:pPr algn="just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Atbalsta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 izveidošanas un darbības mērķis ir sniegt atbalstu audžuģimenēm, specializētajām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audžuģimenēm, 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viesģimenēm, aizbildņiem un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adoptētājiem.</a:t>
            </a:r>
          </a:p>
          <a:p>
            <a:pPr algn="just"/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13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Uzdevumi un sadarbība: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224" y="1417643"/>
            <a:ext cx="10867176" cy="4708532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Oval 5"/>
          <p:cNvSpPr/>
          <p:nvPr/>
        </p:nvSpPr>
        <p:spPr>
          <a:xfrm>
            <a:off x="6148812" y="2406722"/>
            <a:ext cx="2290527" cy="156625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Audžuģimene un tajā ievietotie bērni</a:t>
            </a: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0" y="1219219"/>
            <a:ext cx="6292158" cy="550750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Atbalsta centrs: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Piesaista jaunas audžuģimenes, aizbildņus, adoptētājus, viesģimenes, īpaši veicinot specializēto audžuģimeņu skaita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pieaugumu;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Organizē audžuģimeņu, t.sk. specializēto audžuģimeņu, mācības, kā arī potenciālo adoptētāju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mācības;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Sagatavo psihologa atzinumu un raksturojumu, iesniegšanai bāriņtiesā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Nodrošina psihosociālo atbalstu audžuģimenēm, t.sk. specializētajām audžuģimenē (psihologa, sociālā darbinieka un citu speciālistu konsultācijas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Izstrādā audžuģimenes atbalsta un tajā ievietotā bērna individuālās attīstības plānu (gadījuma vadītājs ir AC sociālais darbinieks);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Nodrošina ikgadējās zināšanu pilnveides mācības audžuģimenēm, t.sk. Specializētajām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audžuģimenēm;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Nodrošina atlīdzības aprēķināšanu un izmaksu un vienreizēju mājokļa iekārtošanas izmaksu specializētajām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audžuģimenēm;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Sadarbojas ar BT un SD, sniedz informāciju;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Veic datu ievadi AGIS.</a:t>
            </a:r>
          </a:p>
        </p:txBody>
      </p:sp>
      <p:sp>
        <p:nvSpPr>
          <p:cNvPr id="8" name="Oval 7"/>
          <p:cNvSpPr/>
          <p:nvPr/>
        </p:nvSpPr>
        <p:spPr>
          <a:xfrm>
            <a:off x="7903675" y="1001162"/>
            <a:ext cx="3983525" cy="226374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lv-LV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Sociālais dienests: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Darbs ar bioloģisko ģimeni;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Pabalstu/atbalsta izmaksa audžuģimenei;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Atbalsta sniegšana bērnam;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Pēc pieprasījuma sniedz informāciju AC un BT.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7234725" y="3463328"/>
            <a:ext cx="4652475" cy="25168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lv-LV" b="1" dirty="0" smtClean="0"/>
              <a:t>   </a:t>
            </a:r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Bāriņtiesa: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Pieņem lēmumus;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ieprasa informāciju no AC;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Veic datu ievadi AGIS;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Sniedz informāciju AC un SD;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Pārbauda ģimenes sadzīves apstākļus.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38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Ārpusģimenes aprūpes atbalsta centra reģistrācijai: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758" y="1752601"/>
            <a:ext cx="10776642" cy="4373573"/>
          </a:xfrm>
        </p:spPr>
        <p:txBody>
          <a:bodyPr>
            <a:normAutofit/>
          </a:bodyPr>
          <a:lstStyle/>
          <a:p>
            <a:pPr lvl="0" algn="just"/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Komersants,  biedrība vai nodibinājums Ministrijā iesniedz </a:t>
            </a:r>
            <a:r>
              <a:rPr lang="lv-LV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iesniegumu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Atbalsta centra statusa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piešķiršanu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iesniegumam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pievieno:</a:t>
            </a:r>
          </a:p>
          <a:p>
            <a:pPr marL="1028700" lvl="1" indent="-342900"/>
            <a:r>
              <a:rPr lang="lv-LV" b="1" dirty="0"/>
              <a:t>nodomu protokolu ar vismaz vienu pašvaldību par plānoto sadarbību</a:t>
            </a:r>
            <a:r>
              <a:rPr lang="lv-LV" dirty="0"/>
              <a:t> (ja paredzēts veidot vairākus Atbalsta centrus, katram no tiem nepieciešams atsevišķs nodomu protokols par sadarbību ar </a:t>
            </a:r>
            <a:r>
              <a:rPr lang="lv-LV" dirty="0" smtClean="0"/>
              <a:t>pašvaldību</a:t>
            </a:r>
            <a:r>
              <a:rPr lang="lv-LV" dirty="0"/>
              <a:t>) </a:t>
            </a:r>
            <a:r>
              <a:rPr lang="lv-LV" b="1" i="1" dirty="0" smtClean="0">
                <a:solidFill>
                  <a:srgbClr val="FF0000"/>
                </a:solidFill>
              </a:rPr>
              <a:t>Nodomu protokols neuzliek nekādas saistības pašvaldībai! Viena pašvaldība var slēgt nodomu protokolus ar vairākiem atbalsta centriem!;</a:t>
            </a:r>
            <a:endParaRPr lang="lv-LV" dirty="0"/>
          </a:p>
          <a:p>
            <a:pPr marL="1028700" lvl="1" indent="-342900"/>
            <a:r>
              <a:rPr lang="lv-LV" dirty="0"/>
              <a:t>A</a:t>
            </a:r>
            <a:r>
              <a:rPr lang="lv-LV" dirty="0" smtClean="0"/>
              <a:t>tbalsta </a:t>
            </a:r>
            <a:r>
              <a:rPr lang="lv-LV" dirty="0"/>
              <a:t>centra </a:t>
            </a:r>
            <a:r>
              <a:rPr lang="lv-LV" b="1" dirty="0"/>
              <a:t>izveidošanas un pakalpojumu sniegšanas aprakstu</a:t>
            </a:r>
            <a:r>
              <a:rPr lang="lv-LV" dirty="0"/>
              <a:t>, tai skaitā informāciju par pakalpojumu sniegšanas vietu </a:t>
            </a:r>
            <a:r>
              <a:rPr lang="lv-LV" dirty="0" smtClean="0"/>
              <a:t>skaitu</a:t>
            </a:r>
            <a:r>
              <a:rPr lang="lv-LV" dirty="0"/>
              <a:t>;</a:t>
            </a:r>
            <a:endParaRPr lang="lv-LV" dirty="0" smtClean="0"/>
          </a:p>
          <a:p>
            <a:pPr marL="1028700" lvl="1" indent="-342900"/>
            <a:r>
              <a:rPr lang="lv-LV" dirty="0"/>
              <a:t> </a:t>
            </a:r>
            <a:r>
              <a:rPr lang="lv-LV" b="1" dirty="0"/>
              <a:t>a</a:t>
            </a:r>
            <a:r>
              <a:rPr lang="lv-LV" b="1" dirty="0" smtClean="0"/>
              <a:t>pliecinājumu</a:t>
            </a:r>
            <a:r>
              <a:rPr lang="lv-LV" dirty="0"/>
              <a:t>, ka Atbalsta centra darbībā </a:t>
            </a:r>
            <a:r>
              <a:rPr lang="lv-LV" b="1" dirty="0"/>
              <a:t>tiks piesaistīti kvalificēti speciālisti</a:t>
            </a:r>
            <a:r>
              <a:rPr lang="lv-LV" dirty="0"/>
              <a:t>: vismaz viens sociālais darbinieks un viens </a:t>
            </a:r>
            <a:r>
              <a:rPr lang="lv-LV" dirty="0" smtClean="0"/>
              <a:t>psihologs</a:t>
            </a:r>
            <a:r>
              <a:rPr lang="lv-LV" dirty="0"/>
              <a:t>;</a:t>
            </a:r>
          </a:p>
          <a:p>
            <a:pPr marL="1028700" lvl="1" indent="-342900"/>
            <a:r>
              <a:rPr lang="lv-LV" b="1" dirty="0"/>
              <a:t>apliecinājumu,</a:t>
            </a:r>
            <a:r>
              <a:rPr lang="lv-LV" dirty="0"/>
              <a:t> </a:t>
            </a:r>
            <a:r>
              <a:rPr lang="lv-LV" b="1" dirty="0"/>
              <a:t>ka telpas</a:t>
            </a:r>
            <a:r>
              <a:rPr lang="lv-LV" dirty="0"/>
              <a:t>, kurās plānots sniegt Atbalsta centra pakalpojumus, </a:t>
            </a:r>
            <a:r>
              <a:rPr lang="lv-LV" b="1" dirty="0"/>
              <a:t>ir piemērotas atbilstoši to lietošanas mērķim.</a:t>
            </a:r>
            <a:r>
              <a:rPr lang="lv-LV" dirty="0"/>
              <a:t> </a:t>
            </a:r>
          </a:p>
          <a:p>
            <a:pPr lvl="1" indent="0">
              <a:buNone/>
            </a:pP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3593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LM reģistrētie atbalsta centri (1-2):</a:t>
            </a:r>
            <a:endParaRPr lang="lv-LV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875" y="1422943"/>
            <a:ext cx="8175279" cy="5065544"/>
          </a:xfrm>
        </p:spPr>
      </p:pic>
    </p:spTree>
    <p:extLst>
      <p:ext uri="{BB962C8B-B14F-4D97-AF65-F5344CB8AC3E}">
        <p14:creationId xmlns:p14="http://schemas.microsoft.com/office/powerpoint/2010/main" val="114309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1981</TotalTime>
  <Words>1186</Words>
  <Application>Microsoft Office PowerPoint</Application>
  <PresentationFormat>Widescreen</PresentationFormat>
  <Paragraphs>161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MS PGothic</vt:lpstr>
      <vt:lpstr>Arial</vt:lpstr>
      <vt:lpstr>Calibri</vt:lpstr>
      <vt:lpstr>Calibri Light</vt:lpstr>
      <vt:lpstr>Tahoma</vt:lpstr>
      <vt:lpstr>Times New Roman</vt:lpstr>
      <vt:lpstr>Verdana</vt:lpstr>
      <vt:lpstr>Wingdings</vt:lpstr>
      <vt:lpstr>Office Theme</vt:lpstr>
      <vt:lpstr>Ārpusģimenes aprūpes  pakalpojumu attīstība</vt:lpstr>
      <vt:lpstr>Izmaiņas no 01.07.2018.</vt:lpstr>
      <vt:lpstr>Izmaiņas no 13.09.2018.</vt:lpstr>
      <vt:lpstr>Audžuģimenes</vt:lpstr>
      <vt:lpstr>Atbalsts audžuģimenei un specializētajai audžuģimenei</vt:lpstr>
      <vt:lpstr>Ārpusģimenes aprūpes atbalsta centrs</vt:lpstr>
      <vt:lpstr>Uzdevumi un sadarbība:</vt:lpstr>
      <vt:lpstr>Ārpusģimenes aprūpes atbalsta centra reģistrācijai:</vt:lpstr>
      <vt:lpstr>LM reģistrētie atbalsta centri (1-2):</vt:lpstr>
      <vt:lpstr>LM reģistrētie atbalsta centri (2-2):</vt:lpstr>
      <vt:lpstr>Audžuģimenes informācijas sistēma nodrošinās: </vt:lpstr>
      <vt:lpstr>Metodiskie materiāli: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Bērnu un ģimenes politika Latvijā</dc:title>
  <dc:creator>Linda Liepa</dc:creator>
  <cp:lastModifiedBy>Kristīne Mickēviča</cp:lastModifiedBy>
  <cp:revision>121</cp:revision>
  <cp:lastPrinted>2018-10-24T13:42:06Z</cp:lastPrinted>
  <dcterms:created xsi:type="dcterms:W3CDTF">2018-05-25T08:49:44Z</dcterms:created>
  <dcterms:modified xsi:type="dcterms:W3CDTF">2018-12-06T11:23:23Z</dcterms:modified>
</cp:coreProperties>
</file>